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6"/>
  </p:notesMasterIdLst>
  <p:sldIdLst>
    <p:sldId id="590" r:id="rId2"/>
    <p:sldId id="592" r:id="rId3"/>
    <p:sldId id="599" r:id="rId4"/>
    <p:sldId id="648" r:id="rId5"/>
    <p:sldId id="602" r:id="rId6"/>
    <p:sldId id="649" r:id="rId7"/>
    <p:sldId id="710" r:id="rId8"/>
    <p:sldId id="709" r:id="rId9"/>
    <p:sldId id="260" r:id="rId10"/>
    <p:sldId id="257" r:id="rId11"/>
    <p:sldId id="708" r:id="rId12"/>
    <p:sldId id="258" r:id="rId13"/>
    <p:sldId id="262" r:id="rId14"/>
    <p:sldId id="261" r:id="rId15"/>
    <p:sldId id="263" r:id="rId16"/>
    <p:sldId id="266" r:id="rId17"/>
    <p:sldId id="265" r:id="rId18"/>
    <p:sldId id="264" r:id="rId19"/>
    <p:sldId id="267" r:id="rId20"/>
    <p:sldId id="268" r:id="rId21"/>
    <p:sldId id="269" r:id="rId22"/>
    <p:sldId id="270" r:id="rId23"/>
    <p:sldId id="271" r:id="rId24"/>
    <p:sldId id="272" r:id="rId25"/>
    <p:sldId id="274" r:id="rId26"/>
    <p:sldId id="275" r:id="rId27"/>
    <p:sldId id="273" r:id="rId28"/>
    <p:sldId id="276" r:id="rId29"/>
    <p:sldId id="277" r:id="rId30"/>
    <p:sldId id="278" r:id="rId31"/>
    <p:sldId id="279" r:id="rId32"/>
    <p:sldId id="605" r:id="rId33"/>
    <p:sldId id="651" r:id="rId34"/>
    <p:sldId id="280" r:id="rId35"/>
    <p:sldId id="281" r:id="rId36"/>
    <p:sldId id="282" r:id="rId37"/>
    <p:sldId id="283" r:id="rId38"/>
    <p:sldId id="653" r:id="rId39"/>
    <p:sldId id="284" r:id="rId40"/>
    <p:sldId id="285" r:id="rId41"/>
    <p:sldId id="286" r:id="rId42"/>
    <p:sldId id="287" r:id="rId43"/>
    <p:sldId id="659" r:id="rId44"/>
    <p:sldId id="705" r:id="rId45"/>
    <p:sldId id="288" r:id="rId46"/>
    <p:sldId id="289" r:id="rId47"/>
    <p:sldId id="290" r:id="rId48"/>
    <p:sldId id="711" r:id="rId49"/>
    <p:sldId id="292" r:id="rId50"/>
    <p:sldId id="712" r:id="rId51"/>
    <p:sldId id="294" r:id="rId52"/>
    <p:sldId id="713" r:id="rId53"/>
    <p:sldId id="296" r:id="rId54"/>
    <p:sldId id="714" r:id="rId55"/>
    <p:sldId id="298" r:id="rId56"/>
    <p:sldId id="299" r:id="rId57"/>
    <p:sldId id="300" r:id="rId58"/>
    <p:sldId id="301" r:id="rId59"/>
    <p:sldId id="302" r:id="rId60"/>
    <p:sldId id="303" r:id="rId61"/>
    <p:sldId id="665" r:id="rId62"/>
    <p:sldId id="666" r:id="rId63"/>
    <p:sldId id="304" r:id="rId64"/>
    <p:sldId id="654" r:id="rId65"/>
    <p:sldId id="703" r:id="rId66"/>
    <p:sldId id="716" r:id="rId67"/>
    <p:sldId id="306" r:id="rId68"/>
    <p:sldId id="307" r:id="rId69"/>
    <p:sldId id="308" r:id="rId70"/>
    <p:sldId id="309" r:id="rId71"/>
    <p:sldId id="310" r:id="rId72"/>
    <p:sldId id="311" r:id="rId73"/>
    <p:sldId id="312" r:id="rId74"/>
    <p:sldId id="313" r:id="rId75"/>
    <p:sldId id="667" r:id="rId76"/>
    <p:sldId id="314" r:id="rId77"/>
    <p:sldId id="315" r:id="rId78"/>
    <p:sldId id="316" r:id="rId79"/>
    <p:sldId id="317" r:id="rId80"/>
    <p:sldId id="672" r:id="rId81"/>
    <p:sldId id="322" r:id="rId82"/>
    <p:sldId id="318" r:id="rId83"/>
    <p:sldId id="319" r:id="rId84"/>
    <p:sldId id="320" r:id="rId85"/>
    <p:sldId id="321" r:id="rId86"/>
    <p:sldId id="675" r:id="rId87"/>
    <p:sldId id="324" r:id="rId88"/>
    <p:sldId id="323" r:id="rId89"/>
    <p:sldId id="325" r:id="rId90"/>
    <p:sldId id="326" r:id="rId91"/>
    <p:sldId id="715" r:id="rId92"/>
    <p:sldId id="328" r:id="rId93"/>
    <p:sldId id="329" r:id="rId94"/>
    <p:sldId id="330" r:id="rId95"/>
  </p:sldIdLst>
  <p:sldSz cx="9144000" cy="6858000" type="screen4x3"/>
  <p:notesSz cx="6858000" cy="9144000"/>
  <p:defaultTextStyle>
    <a:defPPr>
      <a:defRPr lang="en-GB"/>
    </a:defPPr>
    <a:lvl1pPr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140" autoAdjust="0"/>
    <p:restoredTop sz="94660"/>
  </p:normalViewPr>
  <p:slideViewPr>
    <p:cSldViewPr>
      <p:cViewPr varScale="1">
        <p:scale>
          <a:sx n="81" d="100"/>
          <a:sy n="81" d="100"/>
        </p:scale>
        <p:origin x="444"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image" Target="../media/image72.wmf"/><Relationship Id="rId3" Type="http://schemas.openxmlformats.org/officeDocument/2006/relationships/image" Target="../media/image62.wmf"/><Relationship Id="rId7" Type="http://schemas.openxmlformats.org/officeDocument/2006/relationships/image" Target="../media/image66.wmf"/><Relationship Id="rId12" Type="http://schemas.openxmlformats.org/officeDocument/2006/relationships/image" Target="../media/image71.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11" Type="http://schemas.openxmlformats.org/officeDocument/2006/relationships/image" Target="../media/image70.wmf"/><Relationship Id="rId5" Type="http://schemas.openxmlformats.org/officeDocument/2006/relationships/image" Target="../media/image64.wmf"/><Relationship Id="rId10" Type="http://schemas.openxmlformats.org/officeDocument/2006/relationships/image" Target="../media/image69.wmf"/><Relationship Id="rId4" Type="http://schemas.openxmlformats.org/officeDocument/2006/relationships/image" Target="../media/image63.wmf"/><Relationship Id="rId9" Type="http://schemas.openxmlformats.org/officeDocument/2006/relationships/image" Target="../media/image68.wmf"/><Relationship Id="rId14"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xmlns="" id="{8B7610C2-6A6E-49FB-9035-FA0B6AF44014}"/>
              </a:ext>
            </a:extLst>
          </p:cNvPr>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icrosoft YaHei" charset="-122"/>
              </a:defRPr>
            </a:lvl1pPr>
          </a:lstStyle>
          <a:p>
            <a:pPr>
              <a:defRPr/>
            </a:pPr>
            <a:endParaRPr lang="en-US"/>
          </a:p>
        </p:txBody>
      </p:sp>
      <p:sp>
        <p:nvSpPr>
          <p:cNvPr id="2051" name="Rectangle 3">
            <a:extLst>
              <a:ext uri="{FF2B5EF4-FFF2-40B4-BE49-F238E27FC236}">
                <a16:creationId xmlns:a16="http://schemas.microsoft.com/office/drawing/2014/main" xmlns="" id="{9DF9A1CA-4A69-4894-9BF8-9BA751FB4A09}"/>
              </a:ext>
            </a:extLst>
          </p:cNvPr>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icrosoft YaHei" charset="-122"/>
              </a:defRPr>
            </a:lvl1pPr>
          </a:lstStyle>
          <a:p>
            <a:pPr>
              <a:defRPr/>
            </a:pPr>
            <a:endParaRPr lang="en-US"/>
          </a:p>
        </p:txBody>
      </p:sp>
      <p:sp>
        <p:nvSpPr>
          <p:cNvPr id="7173" name="Rectangle 4"/>
          <p:cNvSpPr>
            <a:spLocks noGrp="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xmlns="" id="{F2319231-B392-4C2E-A209-2582C5F4DE56}"/>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xmlns="" id="{4DDF9018-D1B8-41C9-8DB7-5B3FE48200F5}"/>
              </a:ext>
            </a:extLst>
          </p:cNvPr>
          <p:cNvSpPr>
            <a:spLocks noGrp="1" noChangeArrowheads="1"/>
          </p:cNvSpPr>
          <p:nvPr>
            <p:ph type="ftr"/>
          </p:nvPr>
        </p:nvSpPr>
        <p:spPr bwMode="auto">
          <a:xfrm>
            <a:off x="0" y="8685213"/>
            <a:ext cx="29702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icrosoft YaHei" charset="-122"/>
              </a:defRPr>
            </a:lvl1pPr>
          </a:lstStyle>
          <a:p>
            <a:pPr>
              <a:defRPr/>
            </a:pPr>
            <a:endParaRPr lang="en-US"/>
          </a:p>
        </p:txBody>
      </p:sp>
      <p:sp>
        <p:nvSpPr>
          <p:cNvPr id="2055" name="Rectangle 7">
            <a:extLst>
              <a:ext uri="{FF2B5EF4-FFF2-40B4-BE49-F238E27FC236}">
                <a16:creationId xmlns:a16="http://schemas.microsoft.com/office/drawing/2014/main" xmlns="" id="{695B4C94-FEFC-4808-920A-350F3AD9523F}"/>
              </a:ext>
            </a:extLst>
          </p:cNvPr>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fld id="{3B3CA52C-D393-4DF2-8100-B44B1D55015D}" type="slidenum">
              <a:rPr lang="en-US" altLang="en-US"/>
              <a:pPr>
                <a:defRPr/>
              </a:pPr>
              <a:t>‹#›</a:t>
            </a:fld>
            <a:endParaRPr lang="en-US" altLang="en-US"/>
          </a:p>
        </p:txBody>
      </p:sp>
    </p:spTree>
    <p:extLst>
      <p:ext uri="{BB962C8B-B14F-4D97-AF65-F5344CB8AC3E}">
        <p14:creationId xmlns:p14="http://schemas.microsoft.com/office/powerpoint/2010/main" val="405685898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AFFA4CF9-CD2B-4A2E-9127-BC912EBB7A4B}" type="slidenum">
              <a:rPr lang="en-US" altLang="en-US" sz="1200" smtClean="0">
                <a:solidFill>
                  <a:srgbClr val="000000"/>
                </a:solidFill>
              </a:rPr>
              <a:pPr/>
              <a:t>7</a:t>
            </a:fld>
            <a:endParaRPr lang="en-US" altLang="en-US" sz="1200" smtClean="0">
              <a:solidFill>
                <a:srgbClr val="000000"/>
              </a:solidFill>
            </a:endParaRPr>
          </a:p>
        </p:txBody>
      </p:sp>
      <p:sp>
        <p:nvSpPr>
          <p:cNvPr id="1536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9262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66A8C63-60A8-42FD-9F41-45B31CAB890C}" type="slidenum">
              <a:rPr lang="en-US" altLang="en-US" smtClean="0"/>
              <a:pPr>
                <a:spcBef>
                  <a:spcPct val="0"/>
                </a:spcBef>
                <a:buClrTx/>
                <a:buFontTx/>
                <a:buNone/>
              </a:pPr>
              <a:t>18</a:t>
            </a:fld>
            <a:endParaRPr lang="en-US" altLang="en-US" smtClean="0"/>
          </a:p>
        </p:txBody>
      </p:sp>
      <p:sp>
        <p:nvSpPr>
          <p:cNvPr id="3584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3120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1C5F846-FB7E-4D1D-906C-F5FF9B4E7371}" type="slidenum">
              <a:rPr lang="en-US" altLang="en-US" smtClean="0"/>
              <a:pPr>
                <a:spcBef>
                  <a:spcPct val="0"/>
                </a:spcBef>
                <a:buClrTx/>
                <a:buFontTx/>
                <a:buNone/>
              </a:pPr>
              <a:t>19</a:t>
            </a:fld>
            <a:endParaRPr lang="en-US" altLang="en-US" smtClean="0"/>
          </a:p>
        </p:txBody>
      </p:sp>
      <p:sp>
        <p:nvSpPr>
          <p:cNvPr id="3789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6717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C33DB0E-E04E-4977-ADE4-1C9E4955449B}" type="slidenum">
              <a:rPr lang="en-US" altLang="en-US" smtClean="0"/>
              <a:pPr>
                <a:spcBef>
                  <a:spcPct val="0"/>
                </a:spcBef>
                <a:buClrTx/>
                <a:buFontTx/>
                <a:buNone/>
              </a:pPr>
              <a:t>20</a:t>
            </a:fld>
            <a:endParaRPr lang="en-US" altLang="en-US" smtClean="0"/>
          </a:p>
        </p:txBody>
      </p:sp>
      <p:sp>
        <p:nvSpPr>
          <p:cNvPr id="3993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6819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B697950-6B75-4370-AACA-75226405F918}" type="slidenum">
              <a:rPr lang="en-US" altLang="en-US" smtClean="0"/>
              <a:pPr>
                <a:spcBef>
                  <a:spcPct val="0"/>
                </a:spcBef>
                <a:buClrTx/>
                <a:buFontTx/>
                <a:buNone/>
              </a:pPr>
              <a:t>21</a:t>
            </a:fld>
            <a:endParaRPr lang="en-US" altLang="en-US" smtClean="0"/>
          </a:p>
        </p:txBody>
      </p:sp>
      <p:sp>
        <p:nvSpPr>
          <p:cNvPr id="4198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6698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3917781-99C8-4C6A-B86A-605CA00FA583}" type="slidenum">
              <a:rPr lang="en-US" altLang="en-US" smtClean="0"/>
              <a:pPr>
                <a:spcBef>
                  <a:spcPct val="0"/>
                </a:spcBef>
                <a:buClrTx/>
                <a:buFontTx/>
                <a:buNone/>
              </a:pPr>
              <a:t>22</a:t>
            </a:fld>
            <a:endParaRPr lang="en-US" altLang="en-US" smtClean="0"/>
          </a:p>
        </p:txBody>
      </p:sp>
      <p:sp>
        <p:nvSpPr>
          <p:cNvPr id="4403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3524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AE3ED39-A0B4-48D0-B88B-836B509A6095}" type="slidenum">
              <a:rPr lang="en-US" altLang="en-US" smtClean="0"/>
              <a:pPr>
                <a:spcBef>
                  <a:spcPct val="0"/>
                </a:spcBef>
                <a:buClrTx/>
                <a:buFontTx/>
                <a:buNone/>
              </a:pPr>
              <a:t>23</a:t>
            </a:fld>
            <a:endParaRPr lang="en-US" altLang="en-US" smtClean="0"/>
          </a:p>
        </p:txBody>
      </p:sp>
      <p:sp>
        <p:nvSpPr>
          <p:cNvPr id="4608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234949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58B2817-D0D7-4061-8C30-6A8106160C41}" type="slidenum">
              <a:rPr lang="en-US" altLang="en-US" smtClean="0"/>
              <a:pPr>
                <a:spcBef>
                  <a:spcPct val="0"/>
                </a:spcBef>
                <a:buClrTx/>
                <a:buFontTx/>
                <a:buNone/>
              </a:pPr>
              <a:t>24</a:t>
            </a:fld>
            <a:endParaRPr lang="en-US" altLang="en-US" smtClean="0"/>
          </a:p>
        </p:txBody>
      </p:sp>
      <p:sp>
        <p:nvSpPr>
          <p:cNvPr id="4813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77317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986D165-A4C3-4321-8DA4-FB7E1066EB27}" type="slidenum">
              <a:rPr lang="en-US" altLang="en-US" smtClean="0"/>
              <a:pPr>
                <a:spcBef>
                  <a:spcPct val="0"/>
                </a:spcBef>
                <a:buClrTx/>
                <a:buFontTx/>
                <a:buNone/>
              </a:pPr>
              <a:t>25</a:t>
            </a:fld>
            <a:endParaRPr lang="en-US" altLang="en-US" smtClean="0"/>
          </a:p>
        </p:txBody>
      </p:sp>
      <p:sp>
        <p:nvSpPr>
          <p:cNvPr id="5017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8385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91304DB-2331-4F81-81F3-F90912AE4734}" type="slidenum">
              <a:rPr lang="en-US" altLang="en-US" smtClean="0"/>
              <a:pPr>
                <a:spcBef>
                  <a:spcPct val="0"/>
                </a:spcBef>
                <a:buClrTx/>
                <a:buFontTx/>
                <a:buNone/>
              </a:pPr>
              <a:t>26</a:t>
            </a:fld>
            <a:endParaRPr lang="en-US" altLang="en-US" smtClean="0"/>
          </a:p>
        </p:txBody>
      </p:sp>
      <p:sp>
        <p:nvSpPr>
          <p:cNvPr id="5222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216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6579FC0-E3A2-4BDD-9C37-9B2520FB0C81}" type="slidenum">
              <a:rPr lang="en-US" altLang="en-US" smtClean="0"/>
              <a:pPr>
                <a:spcBef>
                  <a:spcPct val="0"/>
                </a:spcBef>
                <a:buClrTx/>
                <a:buFontTx/>
                <a:buNone/>
              </a:pPr>
              <a:t>27</a:t>
            </a:fld>
            <a:endParaRPr lang="en-US" altLang="en-US" smtClean="0"/>
          </a:p>
        </p:txBody>
      </p:sp>
      <p:sp>
        <p:nvSpPr>
          <p:cNvPr id="5427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3065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155D470-E121-44AE-B3AA-364888B81475}" type="slidenum">
              <a:rPr lang="en-US" altLang="en-US" smtClean="0"/>
              <a:pPr>
                <a:spcBef>
                  <a:spcPct val="0"/>
                </a:spcBef>
                <a:buClrTx/>
                <a:buFontTx/>
                <a:buNone/>
              </a:pPr>
              <a:t>9</a:t>
            </a:fld>
            <a:endParaRPr lang="en-US" altLang="en-US" smtClean="0"/>
          </a:p>
        </p:txBody>
      </p:sp>
      <p:sp>
        <p:nvSpPr>
          <p:cNvPr id="1843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60090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527BE5D-BDA3-4003-9640-CD26A17E77D2}" type="slidenum">
              <a:rPr lang="en-US" altLang="en-US" smtClean="0"/>
              <a:pPr>
                <a:spcBef>
                  <a:spcPct val="0"/>
                </a:spcBef>
                <a:buClrTx/>
                <a:buFontTx/>
                <a:buNone/>
              </a:pPr>
              <a:t>28</a:t>
            </a:fld>
            <a:endParaRPr lang="en-US" altLang="en-US" smtClean="0"/>
          </a:p>
        </p:txBody>
      </p:sp>
      <p:sp>
        <p:nvSpPr>
          <p:cNvPr id="5632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86508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7CF3253-BF3C-490D-A4C8-1F9FB53B590F}" type="slidenum">
              <a:rPr lang="en-US" altLang="en-US" smtClean="0"/>
              <a:pPr>
                <a:spcBef>
                  <a:spcPct val="0"/>
                </a:spcBef>
                <a:buClrTx/>
                <a:buFontTx/>
                <a:buNone/>
              </a:pPr>
              <a:t>29</a:t>
            </a:fld>
            <a:endParaRPr lang="en-US" altLang="en-US" smtClean="0"/>
          </a:p>
        </p:txBody>
      </p:sp>
      <p:sp>
        <p:nvSpPr>
          <p:cNvPr id="5837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67107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90CC932-CADB-4F68-85FF-12FDB82E1185}" type="slidenum">
              <a:rPr lang="en-US" altLang="en-US" smtClean="0"/>
              <a:pPr>
                <a:spcBef>
                  <a:spcPct val="0"/>
                </a:spcBef>
                <a:buClrTx/>
                <a:buFontTx/>
                <a:buNone/>
              </a:pPr>
              <a:t>30</a:t>
            </a:fld>
            <a:endParaRPr lang="en-US" altLang="en-US" smtClean="0"/>
          </a:p>
        </p:txBody>
      </p:sp>
      <p:sp>
        <p:nvSpPr>
          <p:cNvPr id="6041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45774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4468ADA-AE74-435D-A315-94FD2580C4F1}" type="slidenum">
              <a:rPr lang="en-US" altLang="en-US" smtClean="0"/>
              <a:pPr>
                <a:spcBef>
                  <a:spcPct val="0"/>
                </a:spcBef>
                <a:buClrTx/>
                <a:buFontTx/>
                <a:buNone/>
              </a:pPr>
              <a:t>31</a:t>
            </a:fld>
            <a:endParaRPr lang="en-US" altLang="en-US" smtClean="0"/>
          </a:p>
        </p:txBody>
      </p:sp>
      <p:sp>
        <p:nvSpPr>
          <p:cNvPr id="6246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95595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7164964-2177-48C3-BE0B-793B9C38EB99}" type="slidenum">
              <a:rPr lang="en-US" altLang="en-US" smtClean="0"/>
              <a:pPr>
                <a:spcBef>
                  <a:spcPct val="0"/>
                </a:spcBef>
                <a:buClrTx/>
                <a:buFontTx/>
                <a:buNone/>
              </a:pPr>
              <a:t>34</a:t>
            </a:fld>
            <a:endParaRPr lang="en-US" altLang="en-US" smtClean="0"/>
          </a:p>
        </p:txBody>
      </p:sp>
      <p:sp>
        <p:nvSpPr>
          <p:cNvPr id="6656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79038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226409D-FD11-4DE2-8842-FF46B977373D}" type="slidenum">
              <a:rPr lang="en-US" altLang="en-US" smtClean="0"/>
              <a:pPr>
                <a:spcBef>
                  <a:spcPct val="0"/>
                </a:spcBef>
                <a:buClrTx/>
                <a:buFontTx/>
                <a:buNone/>
              </a:pPr>
              <a:t>35</a:t>
            </a:fld>
            <a:endParaRPr lang="en-US" altLang="en-US" smtClean="0"/>
          </a:p>
        </p:txBody>
      </p:sp>
      <p:sp>
        <p:nvSpPr>
          <p:cNvPr id="6861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6200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D112941-9407-4E0B-9BC7-9C907B62649D}" type="slidenum">
              <a:rPr lang="en-US" altLang="en-US" smtClean="0"/>
              <a:pPr>
                <a:spcBef>
                  <a:spcPct val="0"/>
                </a:spcBef>
                <a:buClrTx/>
                <a:buFontTx/>
                <a:buNone/>
              </a:pPr>
              <a:t>36</a:t>
            </a:fld>
            <a:endParaRPr lang="en-US" altLang="en-US" smtClean="0"/>
          </a:p>
        </p:txBody>
      </p:sp>
      <p:sp>
        <p:nvSpPr>
          <p:cNvPr id="7065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73511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FCF9335-7300-4E71-AE6B-F361C77F072F}" type="slidenum">
              <a:rPr lang="en-US" altLang="en-US" smtClean="0"/>
              <a:pPr>
                <a:spcBef>
                  <a:spcPct val="0"/>
                </a:spcBef>
                <a:buClrTx/>
                <a:buFontTx/>
                <a:buNone/>
              </a:pPr>
              <a:t>37</a:t>
            </a:fld>
            <a:endParaRPr lang="en-US" altLang="en-US" smtClean="0"/>
          </a:p>
        </p:txBody>
      </p:sp>
      <p:sp>
        <p:nvSpPr>
          <p:cNvPr id="7270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14752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1D635F0-F1B2-4DE3-9EEA-27A5F3C489BE}" type="slidenum">
              <a:rPr lang="en-US" altLang="en-US" smtClean="0"/>
              <a:pPr>
                <a:spcBef>
                  <a:spcPct val="0"/>
                </a:spcBef>
                <a:buClrTx/>
                <a:buFontTx/>
                <a:buNone/>
              </a:pPr>
              <a:t>39</a:t>
            </a:fld>
            <a:endParaRPr lang="en-US" altLang="en-US" smtClean="0"/>
          </a:p>
        </p:txBody>
      </p:sp>
      <p:sp>
        <p:nvSpPr>
          <p:cNvPr id="7577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08886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D32B007-3868-4AC0-A872-B2209571D27A}" type="slidenum">
              <a:rPr lang="en-US" altLang="en-US" smtClean="0"/>
              <a:pPr>
                <a:spcBef>
                  <a:spcPct val="0"/>
                </a:spcBef>
                <a:buClrTx/>
                <a:buFontTx/>
                <a:buNone/>
              </a:pPr>
              <a:t>40</a:t>
            </a:fld>
            <a:endParaRPr lang="en-US" altLang="en-US" smtClean="0"/>
          </a:p>
        </p:txBody>
      </p:sp>
      <p:sp>
        <p:nvSpPr>
          <p:cNvPr id="7782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2974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E680CB2-A9C4-445D-A422-EAE550C93AF8}" type="slidenum">
              <a:rPr lang="en-US" altLang="en-US" smtClean="0"/>
              <a:pPr>
                <a:spcBef>
                  <a:spcPct val="0"/>
                </a:spcBef>
                <a:buClrTx/>
                <a:buFontTx/>
                <a:buNone/>
              </a:pPr>
              <a:t>10</a:t>
            </a:fld>
            <a:endParaRPr lang="en-US" altLang="en-US" smtClean="0"/>
          </a:p>
        </p:txBody>
      </p:sp>
      <p:sp>
        <p:nvSpPr>
          <p:cNvPr id="2048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25393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E411F53-FCDF-40CC-9055-3E579CDA6D80}" type="slidenum">
              <a:rPr lang="en-US" altLang="en-US" smtClean="0"/>
              <a:pPr>
                <a:spcBef>
                  <a:spcPct val="0"/>
                </a:spcBef>
                <a:buClrTx/>
                <a:buFontTx/>
                <a:buNone/>
              </a:pPr>
              <a:t>41</a:t>
            </a:fld>
            <a:endParaRPr lang="en-US" altLang="en-US" smtClean="0"/>
          </a:p>
        </p:txBody>
      </p:sp>
      <p:sp>
        <p:nvSpPr>
          <p:cNvPr id="7987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84963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61BDA4C-2D80-4A0F-9F7E-9EA7C42B4CA3}" type="slidenum">
              <a:rPr lang="en-US" altLang="en-US" smtClean="0"/>
              <a:pPr>
                <a:spcBef>
                  <a:spcPct val="0"/>
                </a:spcBef>
                <a:buClrTx/>
                <a:buFontTx/>
                <a:buNone/>
              </a:pPr>
              <a:t>42</a:t>
            </a:fld>
            <a:endParaRPr lang="en-US" altLang="en-US" smtClean="0"/>
          </a:p>
        </p:txBody>
      </p:sp>
      <p:sp>
        <p:nvSpPr>
          <p:cNvPr id="8192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87566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B3B78BE-76BA-4E0C-A49B-1D10DC24E39A}" type="slidenum">
              <a:rPr lang="en-US" altLang="en-US" smtClean="0"/>
              <a:pPr>
                <a:spcBef>
                  <a:spcPct val="0"/>
                </a:spcBef>
                <a:buClrTx/>
                <a:buFontTx/>
                <a:buNone/>
              </a:pPr>
              <a:t>45</a:t>
            </a:fld>
            <a:endParaRPr lang="en-US" altLang="en-US" smtClean="0"/>
          </a:p>
        </p:txBody>
      </p:sp>
      <p:sp>
        <p:nvSpPr>
          <p:cNvPr id="8601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01202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730E764-F876-4294-BA57-064D55524B3E}" type="slidenum">
              <a:rPr lang="en-US" altLang="en-US" smtClean="0"/>
              <a:pPr>
                <a:spcBef>
                  <a:spcPct val="0"/>
                </a:spcBef>
                <a:buClrTx/>
                <a:buFontTx/>
                <a:buNone/>
              </a:pPr>
              <a:t>46</a:t>
            </a:fld>
            <a:endParaRPr lang="en-US" altLang="en-US" smtClean="0"/>
          </a:p>
        </p:txBody>
      </p:sp>
      <p:sp>
        <p:nvSpPr>
          <p:cNvPr id="8806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54031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FBDEE2D-3733-44AB-B4B7-81D96211502B}" type="slidenum">
              <a:rPr lang="en-US" altLang="en-US" smtClean="0"/>
              <a:pPr>
                <a:spcBef>
                  <a:spcPct val="0"/>
                </a:spcBef>
                <a:buClrTx/>
                <a:buFontTx/>
                <a:buNone/>
              </a:pPr>
              <a:t>47</a:t>
            </a:fld>
            <a:endParaRPr lang="en-US" altLang="en-US" smtClean="0"/>
          </a:p>
        </p:txBody>
      </p:sp>
      <p:sp>
        <p:nvSpPr>
          <p:cNvPr id="9011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77600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B02FAA0E-C1EE-4AA7-B917-553AF274718B}" type="slidenum">
              <a:rPr lang="en-US" altLang="en-US" sz="1200" smtClean="0">
                <a:solidFill>
                  <a:srgbClr val="000000"/>
                </a:solidFill>
              </a:rPr>
              <a:pPr/>
              <a:t>48</a:t>
            </a:fld>
            <a:endParaRPr lang="en-US" altLang="en-US" sz="1200" smtClean="0">
              <a:solidFill>
                <a:srgbClr val="000000"/>
              </a:solidFill>
            </a:endParaRPr>
          </a:p>
        </p:txBody>
      </p:sp>
      <p:sp>
        <p:nvSpPr>
          <p:cNvPr id="9216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13892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4700858-6AE5-498A-986A-0703180B6CE1}" type="slidenum">
              <a:rPr lang="en-US" altLang="en-US" smtClean="0"/>
              <a:pPr>
                <a:spcBef>
                  <a:spcPct val="0"/>
                </a:spcBef>
                <a:buClrTx/>
                <a:buFontTx/>
                <a:buNone/>
              </a:pPr>
              <a:t>49</a:t>
            </a:fld>
            <a:endParaRPr lang="en-US" altLang="en-US" smtClean="0"/>
          </a:p>
        </p:txBody>
      </p:sp>
      <p:sp>
        <p:nvSpPr>
          <p:cNvPr id="9421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06980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16F9ABD3-FD48-486F-ACA7-CA6C7F2EDD39}" type="slidenum">
              <a:rPr lang="en-US" altLang="en-US" sz="1200" smtClean="0">
                <a:solidFill>
                  <a:srgbClr val="000000"/>
                </a:solidFill>
              </a:rPr>
              <a:pPr/>
              <a:t>50</a:t>
            </a:fld>
            <a:endParaRPr lang="en-US" altLang="en-US" sz="1200" smtClean="0">
              <a:solidFill>
                <a:srgbClr val="000000"/>
              </a:solidFill>
            </a:endParaRPr>
          </a:p>
        </p:txBody>
      </p:sp>
      <p:sp>
        <p:nvSpPr>
          <p:cNvPr id="9625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46805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77C6594-E549-43D9-B48F-4CBEAAA7FB7D}" type="slidenum">
              <a:rPr lang="en-US" altLang="en-US" smtClean="0"/>
              <a:pPr>
                <a:spcBef>
                  <a:spcPct val="0"/>
                </a:spcBef>
                <a:buClrTx/>
                <a:buFontTx/>
                <a:buNone/>
              </a:pPr>
              <a:t>51</a:t>
            </a:fld>
            <a:endParaRPr lang="en-US" altLang="en-US" smtClean="0"/>
          </a:p>
        </p:txBody>
      </p:sp>
      <p:sp>
        <p:nvSpPr>
          <p:cNvPr id="9830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57504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2FFF81FE-040D-48C8-97C9-72D887FB6730}" type="slidenum">
              <a:rPr lang="en-US" altLang="en-US" sz="1200" smtClean="0">
                <a:solidFill>
                  <a:srgbClr val="000000"/>
                </a:solidFill>
              </a:rPr>
              <a:pPr/>
              <a:t>52</a:t>
            </a:fld>
            <a:endParaRPr lang="en-US" altLang="en-US" sz="1200" smtClean="0">
              <a:solidFill>
                <a:srgbClr val="000000"/>
              </a:solidFill>
            </a:endParaRPr>
          </a:p>
        </p:txBody>
      </p:sp>
      <p:sp>
        <p:nvSpPr>
          <p:cNvPr id="10035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4548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C572381-B5DC-4FC7-80DF-03A62F009A25}" type="slidenum">
              <a:rPr lang="en-US" altLang="en-US" smtClean="0"/>
              <a:pPr>
                <a:spcBef>
                  <a:spcPct val="0"/>
                </a:spcBef>
                <a:buClrTx/>
                <a:buFontTx/>
                <a:buNone/>
              </a:pPr>
              <a:t>12</a:t>
            </a:fld>
            <a:endParaRPr lang="en-US" altLang="en-US" smtClean="0"/>
          </a:p>
        </p:txBody>
      </p:sp>
      <p:sp>
        <p:nvSpPr>
          <p:cNvPr id="2355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62456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8900480-370E-4263-8118-A5D3AC738F7E}" type="slidenum">
              <a:rPr lang="en-US" altLang="en-US" smtClean="0"/>
              <a:pPr>
                <a:spcBef>
                  <a:spcPct val="0"/>
                </a:spcBef>
                <a:buClrTx/>
                <a:buFontTx/>
                <a:buNone/>
              </a:pPr>
              <a:t>53</a:t>
            </a:fld>
            <a:endParaRPr lang="en-US" altLang="en-US" smtClean="0"/>
          </a:p>
        </p:txBody>
      </p:sp>
      <p:sp>
        <p:nvSpPr>
          <p:cNvPr id="10240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4"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77191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B4828379-74BD-4898-A331-31AA95C82CA5}" type="slidenum">
              <a:rPr lang="en-US" altLang="en-US" sz="1200" smtClean="0">
                <a:solidFill>
                  <a:srgbClr val="000000"/>
                </a:solidFill>
              </a:rPr>
              <a:pPr/>
              <a:t>54</a:t>
            </a:fld>
            <a:endParaRPr lang="en-US" altLang="en-US" sz="1200" smtClean="0">
              <a:solidFill>
                <a:srgbClr val="000000"/>
              </a:solidFill>
            </a:endParaRPr>
          </a:p>
        </p:txBody>
      </p:sp>
      <p:sp>
        <p:nvSpPr>
          <p:cNvPr id="10445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47360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F7522C0-03CC-4147-9B6D-B53D193A0B0B}" type="slidenum">
              <a:rPr lang="en-US" altLang="en-US" smtClean="0"/>
              <a:pPr>
                <a:spcBef>
                  <a:spcPct val="0"/>
                </a:spcBef>
                <a:buClrTx/>
                <a:buFontTx/>
                <a:buNone/>
              </a:pPr>
              <a:t>55</a:t>
            </a:fld>
            <a:endParaRPr lang="en-US" altLang="en-US" smtClean="0"/>
          </a:p>
        </p:txBody>
      </p:sp>
      <p:sp>
        <p:nvSpPr>
          <p:cNvPr id="10649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0"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80407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9E851BB-BFE2-4532-B40E-B9BD933E691E}" type="slidenum">
              <a:rPr lang="en-US" altLang="en-US" smtClean="0"/>
              <a:pPr>
                <a:spcBef>
                  <a:spcPct val="0"/>
                </a:spcBef>
                <a:buClrTx/>
                <a:buFontTx/>
                <a:buNone/>
              </a:pPr>
              <a:t>56</a:t>
            </a:fld>
            <a:endParaRPr lang="en-US" altLang="en-US" smtClean="0"/>
          </a:p>
        </p:txBody>
      </p:sp>
      <p:sp>
        <p:nvSpPr>
          <p:cNvPr id="10854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8"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01426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29D8F0E-0878-44C3-80BA-9F1BE1B0B0CA}" type="slidenum">
              <a:rPr lang="en-US" altLang="en-US" smtClean="0"/>
              <a:pPr>
                <a:spcBef>
                  <a:spcPct val="0"/>
                </a:spcBef>
                <a:buClrTx/>
                <a:buFontTx/>
                <a:buNone/>
              </a:pPr>
              <a:t>57</a:t>
            </a:fld>
            <a:endParaRPr lang="en-US" altLang="en-US" smtClean="0"/>
          </a:p>
        </p:txBody>
      </p:sp>
      <p:sp>
        <p:nvSpPr>
          <p:cNvPr id="11059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6"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997077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22BDCE4-A406-414D-AA53-BDBDA3CD5B43}" type="slidenum">
              <a:rPr lang="en-US" altLang="en-US" smtClean="0"/>
              <a:pPr>
                <a:spcBef>
                  <a:spcPct val="0"/>
                </a:spcBef>
                <a:buClrTx/>
                <a:buFontTx/>
                <a:buNone/>
              </a:pPr>
              <a:t>58</a:t>
            </a:fld>
            <a:endParaRPr lang="en-US" altLang="en-US" smtClean="0"/>
          </a:p>
        </p:txBody>
      </p:sp>
      <p:sp>
        <p:nvSpPr>
          <p:cNvPr id="11264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4"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45017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D714EB3-F1CB-4B3A-AB3C-93E4CB41D070}" type="slidenum">
              <a:rPr lang="en-US" altLang="en-US" smtClean="0"/>
              <a:pPr>
                <a:spcBef>
                  <a:spcPct val="0"/>
                </a:spcBef>
                <a:buClrTx/>
                <a:buFontTx/>
                <a:buNone/>
              </a:pPr>
              <a:t>59</a:t>
            </a:fld>
            <a:endParaRPr lang="en-US" altLang="en-US" smtClean="0"/>
          </a:p>
        </p:txBody>
      </p:sp>
      <p:sp>
        <p:nvSpPr>
          <p:cNvPr id="11469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19291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37B796E-53DE-436E-8145-5E97537B8583}" type="slidenum">
              <a:rPr lang="en-US" altLang="en-US" smtClean="0"/>
              <a:pPr>
                <a:spcBef>
                  <a:spcPct val="0"/>
                </a:spcBef>
                <a:buClrTx/>
                <a:buFontTx/>
                <a:buNone/>
              </a:pPr>
              <a:t>60</a:t>
            </a:fld>
            <a:endParaRPr lang="en-US" altLang="en-US" smtClean="0"/>
          </a:p>
        </p:txBody>
      </p:sp>
      <p:sp>
        <p:nvSpPr>
          <p:cNvPr id="11673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0"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84589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A3F5F28-8997-4A8C-9FE3-DA4CD60B3D72}" type="slidenum">
              <a:rPr lang="en-US" altLang="en-US" smtClean="0"/>
              <a:pPr>
                <a:spcBef>
                  <a:spcPct val="0"/>
                </a:spcBef>
                <a:buClrTx/>
                <a:buFontTx/>
                <a:buNone/>
              </a:pPr>
              <a:t>63</a:t>
            </a:fld>
            <a:endParaRPr lang="en-US" altLang="en-US" smtClean="0"/>
          </a:p>
        </p:txBody>
      </p:sp>
      <p:sp>
        <p:nvSpPr>
          <p:cNvPr id="12083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24622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6C335D4-0A63-4A23-9E8B-1432A09E7062}" type="slidenum">
              <a:rPr lang="en-US" altLang="en-US" smtClean="0"/>
              <a:pPr>
                <a:spcBef>
                  <a:spcPct val="0"/>
                </a:spcBef>
                <a:buClrTx/>
                <a:buFontTx/>
                <a:buNone/>
              </a:pPr>
              <a:t>66</a:t>
            </a:fld>
            <a:endParaRPr lang="en-US" altLang="en-US" smtClean="0"/>
          </a:p>
        </p:txBody>
      </p:sp>
      <p:sp>
        <p:nvSpPr>
          <p:cNvPr id="12493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2"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6419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EFA602B-5EA9-4F3A-85D5-DFC2B3D86B15}" type="slidenum">
              <a:rPr lang="en-US" altLang="en-US" smtClean="0"/>
              <a:pPr>
                <a:spcBef>
                  <a:spcPct val="0"/>
                </a:spcBef>
                <a:buClrTx/>
                <a:buFontTx/>
                <a:buNone/>
              </a:pPr>
              <a:t>13</a:t>
            </a:fld>
            <a:endParaRPr lang="en-US" altLang="en-US" smtClean="0"/>
          </a:p>
        </p:txBody>
      </p:sp>
      <p:sp>
        <p:nvSpPr>
          <p:cNvPr id="2560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007408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BA38A85-A3B8-4E31-AF6C-2B6772DECB67}" type="slidenum">
              <a:rPr lang="en-US" altLang="en-US" smtClean="0"/>
              <a:pPr>
                <a:spcBef>
                  <a:spcPct val="0"/>
                </a:spcBef>
                <a:buClrTx/>
                <a:buFontTx/>
                <a:buNone/>
              </a:pPr>
              <a:t>67</a:t>
            </a:fld>
            <a:endParaRPr lang="en-US" altLang="en-US" smtClean="0"/>
          </a:p>
        </p:txBody>
      </p:sp>
      <p:sp>
        <p:nvSpPr>
          <p:cNvPr id="12697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0"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59991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CA1C344-93A2-4980-81B7-9F52D4125FB7}" type="slidenum">
              <a:rPr lang="en-US" altLang="en-US" smtClean="0"/>
              <a:pPr>
                <a:spcBef>
                  <a:spcPct val="0"/>
                </a:spcBef>
                <a:buClrTx/>
                <a:buFontTx/>
                <a:buNone/>
              </a:pPr>
              <a:t>68</a:t>
            </a:fld>
            <a:endParaRPr lang="en-US" altLang="en-US" smtClean="0"/>
          </a:p>
        </p:txBody>
      </p:sp>
      <p:sp>
        <p:nvSpPr>
          <p:cNvPr id="12902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76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0559D04-465E-4318-B65A-58480B462B17}" type="slidenum">
              <a:rPr lang="en-US" altLang="en-US" smtClean="0"/>
              <a:pPr>
                <a:spcBef>
                  <a:spcPct val="0"/>
                </a:spcBef>
                <a:buClrTx/>
                <a:buFontTx/>
                <a:buNone/>
              </a:pPr>
              <a:t>69</a:t>
            </a:fld>
            <a:endParaRPr lang="en-US" altLang="en-US" smtClean="0"/>
          </a:p>
        </p:txBody>
      </p:sp>
      <p:sp>
        <p:nvSpPr>
          <p:cNvPr id="13107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00527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6D265D9-404C-45BD-AA56-1D32F9C264A9}" type="slidenum">
              <a:rPr lang="en-US" altLang="en-US" smtClean="0"/>
              <a:pPr>
                <a:spcBef>
                  <a:spcPct val="0"/>
                </a:spcBef>
                <a:buClrTx/>
                <a:buFontTx/>
                <a:buNone/>
              </a:pPr>
              <a:t>70</a:t>
            </a:fld>
            <a:endParaRPr lang="en-US" altLang="en-US" smtClean="0"/>
          </a:p>
        </p:txBody>
      </p:sp>
      <p:sp>
        <p:nvSpPr>
          <p:cNvPr id="13312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78299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1FF9C8A-0A83-4D7F-A9D6-03804FF8F6E6}" type="slidenum">
              <a:rPr lang="en-US" altLang="en-US" smtClean="0"/>
              <a:pPr>
                <a:spcBef>
                  <a:spcPct val="0"/>
                </a:spcBef>
                <a:buClrTx/>
                <a:buFontTx/>
                <a:buNone/>
              </a:pPr>
              <a:t>71</a:t>
            </a:fld>
            <a:endParaRPr lang="en-US" altLang="en-US" smtClean="0"/>
          </a:p>
        </p:txBody>
      </p:sp>
      <p:sp>
        <p:nvSpPr>
          <p:cNvPr id="13517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2"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948331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8765385-D1D7-41EE-8830-7D315744AF23}" type="slidenum">
              <a:rPr lang="en-US" altLang="en-US" smtClean="0"/>
              <a:pPr>
                <a:spcBef>
                  <a:spcPct val="0"/>
                </a:spcBef>
                <a:buClrTx/>
                <a:buFontTx/>
                <a:buNone/>
              </a:pPr>
              <a:t>72</a:t>
            </a:fld>
            <a:endParaRPr lang="en-US" altLang="en-US" smtClean="0"/>
          </a:p>
        </p:txBody>
      </p:sp>
      <p:sp>
        <p:nvSpPr>
          <p:cNvPr id="13721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2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646603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57A71B3-61C0-487C-9B86-EEFE6BBD09A0}" type="slidenum">
              <a:rPr lang="en-US" altLang="en-US" smtClean="0"/>
              <a:pPr>
                <a:spcBef>
                  <a:spcPct val="0"/>
                </a:spcBef>
                <a:buClrTx/>
                <a:buFontTx/>
                <a:buNone/>
              </a:pPr>
              <a:t>73</a:t>
            </a:fld>
            <a:endParaRPr lang="en-US" altLang="en-US" smtClean="0"/>
          </a:p>
        </p:txBody>
      </p:sp>
      <p:sp>
        <p:nvSpPr>
          <p:cNvPr id="13926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8"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04114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B86D4AF-8EB8-4B55-9345-9F7BD64C6A49}" type="slidenum">
              <a:rPr lang="en-US" altLang="en-US" smtClean="0"/>
              <a:pPr>
                <a:spcBef>
                  <a:spcPct val="0"/>
                </a:spcBef>
                <a:buClrTx/>
                <a:buFontTx/>
                <a:buNone/>
              </a:pPr>
              <a:t>74</a:t>
            </a:fld>
            <a:endParaRPr lang="en-US" altLang="en-US" smtClean="0"/>
          </a:p>
        </p:txBody>
      </p:sp>
      <p:sp>
        <p:nvSpPr>
          <p:cNvPr id="14131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532370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DF9A4DF-4A1D-419C-AF0E-6DD83E8D3B33}" type="slidenum">
              <a:rPr lang="en-US" altLang="en-US" smtClean="0"/>
              <a:pPr>
                <a:spcBef>
                  <a:spcPct val="0"/>
                </a:spcBef>
                <a:buClrTx/>
                <a:buFontTx/>
                <a:buNone/>
              </a:pPr>
              <a:t>76</a:t>
            </a:fld>
            <a:endParaRPr lang="en-US" altLang="en-US" smtClean="0"/>
          </a:p>
        </p:txBody>
      </p:sp>
      <p:sp>
        <p:nvSpPr>
          <p:cNvPr id="14438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8"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411984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F7DEAC0-B803-4A70-99A4-DB9A425E2658}" type="slidenum">
              <a:rPr lang="en-US" altLang="en-US" smtClean="0"/>
              <a:pPr>
                <a:spcBef>
                  <a:spcPct val="0"/>
                </a:spcBef>
                <a:buClrTx/>
                <a:buFontTx/>
                <a:buNone/>
              </a:pPr>
              <a:t>77</a:t>
            </a:fld>
            <a:endParaRPr lang="en-US" altLang="en-US" smtClean="0"/>
          </a:p>
        </p:txBody>
      </p:sp>
      <p:sp>
        <p:nvSpPr>
          <p:cNvPr id="14643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6"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72866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B37CAF0-0161-4F72-881B-12157AFC22F5}" type="slidenum">
              <a:rPr lang="en-US" altLang="en-US" smtClean="0"/>
              <a:pPr>
                <a:spcBef>
                  <a:spcPct val="0"/>
                </a:spcBef>
                <a:buClrTx/>
                <a:buFontTx/>
                <a:buNone/>
              </a:pPr>
              <a:t>14</a:t>
            </a:fld>
            <a:endParaRPr lang="en-US" altLang="en-US" smtClean="0"/>
          </a:p>
        </p:txBody>
      </p:sp>
      <p:sp>
        <p:nvSpPr>
          <p:cNvPr id="2765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339658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9E58C46-A49C-4220-AB8D-AC9AADD74C99}" type="slidenum">
              <a:rPr lang="en-US" altLang="en-US" smtClean="0"/>
              <a:pPr>
                <a:spcBef>
                  <a:spcPct val="0"/>
                </a:spcBef>
                <a:buClrTx/>
                <a:buFontTx/>
                <a:buNone/>
              </a:pPr>
              <a:t>78</a:t>
            </a:fld>
            <a:endParaRPr lang="en-US" altLang="en-US" smtClean="0"/>
          </a:p>
        </p:txBody>
      </p:sp>
      <p:sp>
        <p:nvSpPr>
          <p:cNvPr id="14848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4"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223420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87A5653-E71E-42B9-8A87-77C0574B1A46}" type="slidenum">
              <a:rPr lang="en-US" altLang="en-US" smtClean="0"/>
              <a:pPr>
                <a:spcBef>
                  <a:spcPct val="0"/>
                </a:spcBef>
                <a:buClrTx/>
                <a:buFontTx/>
                <a:buNone/>
              </a:pPr>
              <a:t>79</a:t>
            </a:fld>
            <a:endParaRPr lang="en-US" altLang="en-US" smtClean="0"/>
          </a:p>
        </p:txBody>
      </p:sp>
      <p:sp>
        <p:nvSpPr>
          <p:cNvPr id="15053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637709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BB87938-B920-4173-83C2-1C2D0E398EFF}" type="slidenum">
              <a:rPr lang="en-US" altLang="en-US" smtClean="0"/>
              <a:pPr>
                <a:spcBef>
                  <a:spcPct val="0"/>
                </a:spcBef>
                <a:buClrTx/>
                <a:buFontTx/>
                <a:buNone/>
              </a:pPr>
              <a:t>81</a:t>
            </a:fld>
            <a:endParaRPr lang="en-US" altLang="en-US" smtClean="0"/>
          </a:p>
        </p:txBody>
      </p:sp>
      <p:sp>
        <p:nvSpPr>
          <p:cNvPr id="15360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4"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06794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C0DCD84-49E0-4D90-A3C4-02EE1BA22CE3}" type="slidenum">
              <a:rPr lang="en-US" altLang="en-US" smtClean="0"/>
              <a:pPr>
                <a:spcBef>
                  <a:spcPct val="0"/>
                </a:spcBef>
                <a:buClrTx/>
                <a:buFontTx/>
                <a:buNone/>
              </a:pPr>
              <a:t>82</a:t>
            </a:fld>
            <a:endParaRPr lang="en-US" altLang="en-US" smtClean="0"/>
          </a:p>
        </p:txBody>
      </p:sp>
      <p:sp>
        <p:nvSpPr>
          <p:cNvPr id="15565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2"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055199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323FD42-1ACF-4A0B-B5DC-8B14E6B7D67B}" type="slidenum">
              <a:rPr lang="en-US" altLang="en-US" smtClean="0"/>
              <a:pPr>
                <a:spcBef>
                  <a:spcPct val="0"/>
                </a:spcBef>
                <a:buClrTx/>
                <a:buFontTx/>
                <a:buNone/>
              </a:pPr>
              <a:t>83</a:t>
            </a:fld>
            <a:endParaRPr lang="en-US" altLang="en-US" smtClean="0"/>
          </a:p>
        </p:txBody>
      </p:sp>
      <p:sp>
        <p:nvSpPr>
          <p:cNvPr id="15769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700"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963190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72A14E5-7CDE-4B11-AAAA-BD300E938241}" type="slidenum">
              <a:rPr lang="en-US" altLang="en-US" smtClean="0"/>
              <a:pPr>
                <a:spcBef>
                  <a:spcPct val="0"/>
                </a:spcBef>
                <a:buClrTx/>
                <a:buFontTx/>
                <a:buNone/>
              </a:pPr>
              <a:t>84</a:t>
            </a:fld>
            <a:endParaRPr lang="en-US" altLang="en-US" smtClean="0"/>
          </a:p>
        </p:txBody>
      </p:sp>
      <p:sp>
        <p:nvSpPr>
          <p:cNvPr id="15974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087391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8BC6F0F-2A08-4601-A2FF-B395848D7584}" type="slidenum">
              <a:rPr lang="en-US" altLang="en-US" smtClean="0"/>
              <a:pPr>
                <a:spcBef>
                  <a:spcPct val="0"/>
                </a:spcBef>
                <a:buClrTx/>
                <a:buFontTx/>
                <a:buNone/>
              </a:pPr>
              <a:t>85</a:t>
            </a:fld>
            <a:endParaRPr lang="en-US" altLang="en-US" smtClean="0"/>
          </a:p>
        </p:txBody>
      </p:sp>
      <p:sp>
        <p:nvSpPr>
          <p:cNvPr id="16179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6"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523002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8A62985-0529-4E84-802A-A9141BE155AF}" type="slidenum">
              <a:rPr lang="en-US" altLang="en-US" smtClean="0"/>
              <a:pPr>
                <a:spcBef>
                  <a:spcPct val="0"/>
                </a:spcBef>
                <a:buClrTx/>
                <a:buFontTx/>
                <a:buNone/>
              </a:pPr>
              <a:t>87</a:t>
            </a:fld>
            <a:endParaRPr lang="en-US" altLang="en-US" smtClean="0"/>
          </a:p>
        </p:txBody>
      </p:sp>
      <p:sp>
        <p:nvSpPr>
          <p:cNvPr id="16486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8"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338770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FA782A3-608B-4868-9241-8D3A71B192A7}" type="slidenum">
              <a:rPr lang="en-US" altLang="en-US" smtClean="0"/>
              <a:pPr>
                <a:spcBef>
                  <a:spcPct val="0"/>
                </a:spcBef>
                <a:buClrTx/>
                <a:buFontTx/>
                <a:buNone/>
              </a:pPr>
              <a:t>88</a:t>
            </a:fld>
            <a:endParaRPr lang="en-US" altLang="en-US" smtClean="0"/>
          </a:p>
        </p:txBody>
      </p:sp>
      <p:sp>
        <p:nvSpPr>
          <p:cNvPr id="16691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168147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15D99A6-0510-49AE-B8DA-9B1CB038654F}" type="slidenum">
              <a:rPr lang="en-US" altLang="en-US" smtClean="0"/>
              <a:pPr>
                <a:spcBef>
                  <a:spcPct val="0"/>
                </a:spcBef>
                <a:buClrTx/>
                <a:buFontTx/>
                <a:buNone/>
              </a:pPr>
              <a:t>89</a:t>
            </a:fld>
            <a:endParaRPr lang="en-US" altLang="en-US" smtClean="0"/>
          </a:p>
        </p:txBody>
      </p:sp>
      <p:sp>
        <p:nvSpPr>
          <p:cNvPr id="16896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9171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752C17E-E247-4F28-9062-44FE08EF5C9B}" type="slidenum">
              <a:rPr lang="en-US" altLang="en-US" smtClean="0"/>
              <a:pPr>
                <a:spcBef>
                  <a:spcPct val="0"/>
                </a:spcBef>
                <a:buClrTx/>
                <a:buFontTx/>
                <a:buNone/>
              </a:pPr>
              <a:t>15</a:t>
            </a:fld>
            <a:endParaRPr lang="en-US" altLang="en-US" smtClean="0"/>
          </a:p>
        </p:txBody>
      </p:sp>
      <p:sp>
        <p:nvSpPr>
          <p:cNvPr id="2969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178925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D01EEF9-B0D7-41BB-9240-D8C0AEAEF99E}" type="slidenum">
              <a:rPr lang="en-US" altLang="en-US" smtClean="0"/>
              <a:pPr>
                <a:spcBef>
                  <a:spcPct val="0"/>
                </a:spcBef>
                <a:buClrTx/>
                <a:buFontTx/>
                <a:buNone/>
              </a:pPr>
              <a:t>90</a:t>
            </a:fld>
            <a:endParaRPr lang="en-US" altLang="en-US" smtClean="0"/>
          </a:p>
        </p:txBody>
      </p:sp>
      <p:sp>
        <p:nvSpPr>
          <p:cNvPr id="171011"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422571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fld id="{5607B5ED-34BF-42D6-B256-938523020DCC}" type="slidenum">
              <a:rPr lang="en-US" altLang="en-US" sz="1200" smtClean="0">
                <a:solidFill>
                  <a:srgbClr val="000000"/>
                </a:solidFill>
              </a:rPr>
              <a:pPr/>
              <a:t>91</a:t>
            </a:fld>
            <a:endParaRPr lang="en-US" altLang="en-US" sz="1200" smtClean="0">
              <a:solidFill>
                <a:srgbClr val="000000"/>
              </a:solidFill>
            </a:endParaRPr>
          </a:p>
        </p:txBody>
      </p:sp>
      <p:sp>
        <p:nvSpPr>
          <p:cNvPr id="173059"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6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002834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76835D0-210A-4DBF-B048-7E878953C024}" type="slidenum">
              <a:rPr lang="en-US" altLang="en-US" smtClean="0"/>
              <a:pPr>
                <a:spcBef>
                  <a:spcPct val="0"/>
                </a:spcBef>
                <a:buClrTx/>
                <a:buFontTx/>
                <a:buNone/>
              </a:pPr>
              <a:t>92</a:t>
            </a:fld>
            <a:endParaRPr lang="en-US" altLang="en-US" smtClean="0"/>
          </a:p>
        </p:txBody>
      </p:sp>
      <p:sp>
        <p:nvSpPr>
          <p:cNvPr id="17510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8"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380574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51F62B8-DCB3-4B4D-BC0C-31E2E75D7EA5}" type="slidenum">
              <a:rPr lang="en-US" altLang="en-US" smtClean="0"/>
              <a:pPr>
                <a:spcBef>
                  <a:spcPct val="0"/>
                </a:spcBef>
                <a:buClrTx/>
                <a:buFontTx/>
                <a:buNone/>
              </a:pPr>
              <a:t>93</a:t>
            </a:fld>
            <a:endParaRPr lang="en-US" altLang="en-US" smtClean="0"/>
          </a:p>
        </p:txBody>
      </p:sp>
      <p:sp>
        <p:nvSpPr>
          <p:cNvPr id="17715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715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893503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4BC1CE4-F5CE-40CC-BDA6-1E515B78B126}" type="slidenum">
              <a:rPr lang="en-US" altLang="en-US" smtClean="0"/>
              <a:pPr>
                <a:spcBef>
                  <a:spcPct val="0"/>
                </a:spcBef>
                <a:buClrTx/>
                <a:buFontTx/>
                <a:buNone/>
              </a:pPr>
              <a:t>94</a:t>
            </a:fld>
            <a:endParaRPr lang="en-US" altLang="en-US" smtClean="0"/>
          </a:p>
        </p:txBody>
      </p:sp>
      <p:sp>
        <p:nvSpPr>
          <p:cNvPr id="179203"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10374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519B158-5241-40E0-A088-7507A1033CE3}" type="slidenum">
              <a:rPr lang="en-US" altLang="en-US" smtClean="0"/>
              <a:pPr>
                <a:spcBef>
                  <a:spcPct val="0"/>
                </a:spcBef>
                <a:buClrTx/>
                <a:buFontTx/>
                <a:buNone/>
              </a:pPr>
              <a:t>16</a:t>
            </a:fld>
            <a:endParaRPr lang="en-US" altLang="en-US" smtClean="0"/>
          </a:p>
        </p:txBody>
      </p:sp>
      <p:sp>
        <p:nvSpPr>
          <p:cNvPr id="31747"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70709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DB6AB03-A276-4D1D-B9A7-DC27A0E89C9B}" type="slidenum">
              <a:rPr lang="en-US" altLang="en-US" smtClean="0"/>
              <a:pPr>
                <a:spcBef>
                  <a:spcPct val="0"/>
                </a:spcBef>
                <a:buClrTx/>
                <a:buFontTx/>
                <a:buNone/>
              </a:pPr>
              <a:t>17</a:t>
            </a:fld>
            <a:endParaRPr lang="en-US" altLang="en-US" smtClean="0"/>
          </a:p>
        </p:txBody>
      </p:sp>
      <p:sp>
        <p:nvSpPr>
          <p:cNvPr id="33795" name="Rectangle 1"/>
          <p:cNvSpPr>
            <a:spLocks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9853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xmlns="" id="{31746DD7-55AC-48F4-9824-3B803BAF654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47F0A6D9-615B-4E49-8D63-6D95B4E5906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C897813-3FCE-4EE0-A3FE-634A995EA3EB}"/>
              </a:ext>
            </a:extLst>
          </p:cNvPr>
          <p:cNvSpPr>
            <a:spLocks noGrp="1" noChangeArrowheads="1"/>
          </p:cNvSpPr>
          <p:nvPr>
            <p:ph type="sldNum" idx="12"/>
          </p:nvPr>
        </p:nvSpPr>
        <p:spPr>
          <a:ln/>
        </p:spPr>
        <p:txBody>
          <a:bodyPr/>
          <a:lstStyle>
            <a:lvl1pPr>
              <a:defRPr/>
            </a:lvl1pPr>
          </a:lstStyle>
          <a:p>
            <a:pPr>
              <a:defRPr/>
            </a:pPr>
            <a:fld id="{E222D6E2-B3AE-4962-8B0E-A9C6E7E5D84B}" type="slidenum">
              <a:rPr lang="en-US" altLang="en-US"/>
              <a:pPr>
                <a:defRPr/>
              </a:pPr>
              <a:t>‹#›</a:t>
            </a:fld>
            <a:endParaRPr lang="en-US" altLang="en-US"/>
          </a:p>
        </p:txBody>
      </p:sp>
    </p:spTree>
    <p:extLst>
      <p:ext uri="{BB962C8B-B14F-4D97-AF65-F5344CB8AC3E}">
        <p14:creationId xmlns:p14="http://schemas.microsoft.com/office/powerpoint/2010/main" val="293679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xmlns="" id="{31746DD7-55AC-48F4-9824-3B803BAF654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47F0A6D9-615B-4E49-8D63-6D95B4E5906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C897813-3FCE-4EE0-A3FE-634A995EA3EB}"/>
              </a:ext>
            </a:extLst>
          </p:cNvPr>
          <p:cNvSpPr>
            <a:spLocks noGrp="1" noChangeArrowheads="1"/>
          </p:cNvSpPr>
          <p:nvPr>
            <p:ph type="sldNum" idx="12"/>
          </p:nvPr>
        </p:nvSpPr>
        <p:spPr>
          <a:ln/>
        </p:spPr>
        <p:txBody>
          <a:bodyPr/>
          <a:lstStyle>
            <a:lvl1pPr>
              <a:defRPr/>
            </a:lvl1pPr>
          </a:lstStyle>
          <a:p>
            <a:pPr>
              <a:defRPr/>
            </a:pPr>
            <a:fld id="{A0490582-6414-47C8-A4FB-9F23A945EE13}" type="slidenum">
              <a:rPr lang="en-US" altLang="en-US"/>
              <a:pPr>
                <a:defRPr/>
              </a:pPr>
              <a:t>‹#›</a:t>
            </a:fld>
            <a:endParaRPr lang="en-US" altLang="en-US"/>
          </a:p>
        </p:txBody>
      </p:sp>
    </p:spTree>
    <p:extLst>
      <p:ext uri="{BB962C8B-B14F-4D97-AF65-F5344CB8AC3E}">
        <p14:creationId xmlns:p14="http://schemas.microsoft.com/office/powerpoint/2010/main" val="122806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xmlns="" id="{31746DD7-55AC-48F4-9824-3B803BAF654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47F0A6D9-615B-4E49-8D63-6D95B4E5906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C897813-3FCE-4EE0-A3FE-634A995EA3EB}"/>
              </a:ext>
            </a:extLst>
          </p:cNvPr>
          <p:cNvSpPr>
            <a:spLocks noGrp="1" noChangeArrowheads="1"/>
          </p:cNvSpPr>
          <p:nvPr>
            <p:ph type="sldNum" idx="12"/>
          </p:nvPr>
        </p:nvSpPr>
        <p:spPr>
          <a:ln/>
        </p:spPr>
        <p:txBody>
          <a:bodyPr/>
          <a:lstStyle>
            <a:lvl1pPr>
              <a:defRPr/>
            </a:lvl1pPr>
          </a:lstStyle>
          <a:p>
            <a:pPr>
              <a:defRPr/>
            </a:pPr>
            <a:fld id="{7486BCDB-AB2D-4994-BB6A-B9DAB69B79AB}" type="slidenum">
              <a:rPr lang="en-US" altLang="en-US"/>
              <a:pPr>
                <a:defRPr/>
              </a:pPr>
              <a:t>‹#›</a:t>
            </a:fld>
            <a:endParaRPr lang="en-US" altLang="en-US"/>
          </a:p>
        </p:txBody>
      </p:sp>
    </p:spTree>
    <p:extLst>
      <p:ext uri="{BB962C8B-B14F-4D97-AF65-F5344CB8AC3E}">
        <p14:creationId xmlns:p14="http://schemas.microsoft.com/office/powerpoint/2010/main" val="2689396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xmlns="" id="{F6BCD59B-4BAC-4737-A543-5EC9369ABBC4}"/>
              </a:ext>
            </a:extLst>
          </p:cNvPr>
          <p:cNvSpPr>
            <a:spLocks noGrp="1"/>
          </p:cNvSpPr>
          <p:nvPr>
            <p:ph type="ftr" sz="quarter" idx="15"/>
          </p:nvPr>
        </p:nvSpPr>
        <p:spPr>
          <a:xfrm>
            <a:off x="93663" y="6172200"/>
            <a:ext cx="8596312" cy="234950"/>
          </a:xfrm>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xmlns="" id="{C95BBDA3-ABE6-4C06-9C4A-285C91C991E5}"/>
              </a:ext>
            </a:extLst>
          </p:cNvPr>
          <p:cNvSpPr>
            <a:spLocks noGrp="1"/>
          </p:cNvSpPr>
          <p:nvPr>
            <p:ph type="dt" sz="half" idx="16"/>
          </p:nvPr>
        </p:nvSpPr>
        <p:spPr/>
        <p:txBody>
          <a:bodyPr/>
          <a:lstStyle>
            <a:lvl1pPr>
              <a:defRPr/>
            </a:lvl1pPr>
          </a:lstStyle>
          <a:p>
            <a:pPr>
              <a:defRPr/>
            </a:pPr>
            <a:fld id="{E2B4A7C7-4265-4AAD-A23C-4A321C72AE0F}" type="datetimeFigureOut">
              <a:rPr lang="en-US"/>
              <a:pPr>
                <a:defRPr/>
              </a:pPr>
              <a:t>8/7/2020</a:t>
            </a:fld>
            <a:endParaRPr lang="en-US" dirty="0"/>
          </a:p>
        </p:txBody>
      </p:sp>
      <p:sp>
        <p:nvSpPr>
          <p:cNvPr id="11" name="Slide Number Placeholder 5">
            <a:extLst>
              <a:ext uri="{FF2B5EF4-FFF2-40B4-BE49-F238E27FC236}">
                <a16:creationId xmlns:a16="http://schemas.microsoft.com/office/drawing/2014/main" xmlns="" id="{4158F14F-C032-404E-B8B2-482F5E7DB2B8}"/>
              </a:ext>
            </a:extLst>
          </p:cNvPr>
          <p:cNvSpPr>
            <a:spLocks noGrp="1"/>
          </p:cNvSpPr>
          <p:nvPr>
            <p:ph type="sldNum" sz="quarter" idx="17"/>
          </p:nvPr>
        </p:nvSpPr>
        <p:spPr/>
        <p:txBody>
          <a:bodyPr/>
          <a:lstStyle>
            <a:lvl1pPr>
              <a:defRPr/>
            </a:lvl1pPr>
          </a:lstStyle>
          <a:p>
            <a:pPr>
              <a:defRPr/>
            </a:pPr>
            <a:fld id="{0E2EA5A5-3744-48FD-B2AE-154892CF7CCB}" type="slidenum">
              <a:rPr lang="en-US"/>
              <a:pPr>
                <a:defRPr/>
              </a:pPr>
              <a:t>‹#›</a:t>
            </a:fld>
            <a:endParaRPr lang="en-US" dirty="0"/>
          </a:p>
        </p:txBody>
      </p:sp>
    </p:spTree>
    <p:extLst>
      <p:ext uri="{BB962C8B-B14F-4D97-AF65-F5344CB8AC3E}">
        <p14:creationId xmlns:p14="http://schemas.microsoft.com/office/powerpoint/2010/main" val="3298420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xmlns="" id="{F00A6E56-7BEC-4D5B-BF08-24A8F48D578F}"/>
              </a:ext>
            </a:extLst>
          </p:cNvPr>
          <p:cNvSpPr>
            <a:spLocks noGrp="1"/>
          </p:cNvSpPr>
          <p:nvPr>
            <p:ph type="ftr" sz="quarter" idx="17"/>
          </p:nvPr>
        </p:nvSpPr>
        <p:spPr>
          <a:xfrm>
            <a:off x="93663" y="6172200"/>
            <a:ext cx="8596312" cy="234950"/>
          </a:xfrm>
        </p:spPr>
        <p:txBody>
          <a:bodyPr/>
          <a:lstStyle>
            <a:lvl1pPr>
              <a:defRPr/>
            </a:lvl1pPr>
          </a:lstStyle>
          <a:p>
            <a:pPr>
              <a:defRPr/>
            </a:pPr>
            <a:endParaRPr lang="en-US"/>
          </a:p>
        </p:txBody>
      </p:sp>
      <p:sp>
        <p:nvSpPr>
          <p:cNvPr id="12" name="Date Placeholder 3">
            <a:extLst>
              <a:ext uri="{FF2B5EF4-FFF2-40B4-BE49-F238E27FC236}">
                <a16:creationId xmlns:a16="http://schemas.microsoft.com/office/drawing/2014/main" xmlns="" id="{805BDC2A-148B-4C22-A4BF-EBCB529D7B19}"/>
              </a:ext>
            </a:extLst>
          </p:cNvPr>
          <p:cNvSpPr>
            <a:spLocks noGrp="1"/>
          </p:cNvSpPr>
          <p:nvPr>
            <p:ph type="dt" sz="half" idx="18"/>
          </p:nvPr>
        </p:nvSpPr>
        <p:spPr/>
        <p:txBody>
          <a:bodyPr/>
          <a:lstStyle>
            <a:lvl1pPr>
              <a:defRPr/>
            </a:lvl1pPr>
          </a:lstStyle>
          <a:p>
            <a:pPr>
              <a:defRPr/>
            </a:pPr>
            <a:fld id="{7A3803F7-D881-42D0-AC03-ADCA5FE3706E}" type="datetimeFigureOut">
              <a:rPr lang="en-US"/>
              <a:pPr>
                <a:defRPr/>
              </a:pPr>
              <a:t>8/7/2020</a:t>
            </a:fld>
            <a:endParaRPr lang="en-US" dirty="0"/>
          </a:p>
        </p:txBody>
      </p:sp>
      <p:sp>
        <p:nvSpPr>
          <p:cNvPr id="13" name="Slide Number Placeholder 5">
            <a:extLst>
              <a:ext uri="{FF2B5EF4-FFF2-40B4-BE49-F238E27FC236}">
                <a16:creationId xmlns:a16="http://schemas.microsoft.com/office/drawing/2014/main" xmlns="" id="{D3D42075-9D92-46F3-A0F9-BC5402B61D63}"/>
              </a:ext>
            </a:extLst>
          </p:cNvPr>
          <p:cNvSpPr>
            <a:spLocks noGrp="1"/>
          </p:cNvSpPr>
          <p:nvPr>
            <p:ph type="sldNum" sz="quarter" idx="19"/>
          </p:nvPr>
        </p:nvSpPr>
        <p:spPr/>
        <p:txBody>
          <a:bodyPr/>
          <a:lstStyle>
            <a:lvl1pPr>
              <a:defRPr/>
            </a:lvl1pPr>
          </a:lstStyle>
          <a:p>
            <a:pPr>
              <a:defRPr/>
            </a:pPr>
            <a:fld id="{6F641D73-1831-4685-9A40-B1CF66AC186F}" type="slidenum">
              <a:rPr lang="en-US"/>
              <a:pPr>
                <a:defRPr/>
              </a:pPr>
              <a:t>‹#›</a:t>
            </a:fld>
            <a:endParaRPr lang="en-US" dirty="0"/>
          </a:p>
        </p:txBody>
      </p:sp>
    </p:spTree>
    <p:extLst>
      <p:ext uri="{BB962C8B-B14F-4D97-AF65-F5344CB8AC3E}">
        <p14:creationId xmlns:p14="http://schemas.microsoft.com/office/powerpoint/2010/main" val="324098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xmlns="" id="{C028E026-750D-44C3-B252-3B8F732068F0}"/>
              </a:ext>
            </a:extLst>
          </p:cNvPr>
          <p:cNvSpPr>
            <a:spLocks noGrp="1"/>
          </p:cNvSpPr>
          <p:nvPr>
            <p:ph type="ftr" sz="quarter" idx="15"/>
          </p:nvPr>
        </p:nvSpPr>
        <p:spPr>
          <a:xfrm>
            <a:off x="93663" y="6172200"/>
            <a:ext cx="8596312" cy="234950"/>
          </a:xfrm>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xmlns="" id="{7E16937C-69EF-4025-AEC5-68CC9A0A5E5A}"/>
              </a:ext>
            </a:extLst>
          </p:cNvPr>
          <p:cNvSpPr>
            <a:spLocks noGrp="1"/>
          </p:cNvSpPr>
          <p:nvPr>
            <p:ph type="dt" sz="half" idx="16"/>
          </p:nvPr>
        </p:nvSpPr>
        <p:spPr/>
        <p:txBody>
          <a:bodyPr/>
          <a:lstStyle>
            <a:lvl1pPr>
              <a:defRPr/>
            </a:lvl1pPr>
          </a:lstStyle>
          <a:p>
            <a:pPr>
              <a:defRPr/>
            </a:pPr>
            <a:fld id="{D53E0E5D-EE38-45ED-A13B-A4A81E04A15E}" type="datetimeFigureOut">
              <a:rPr lang="en-US"/>
              <a:pPr>
                <a:defRPr/>
              </a:pPr>
              <a:t>8/7/2020</a:t>
            </a:fld>
            <a:endParaRPr lang="en-US" dirty="0"/>
          </a:p>
        </p:txBody>
      </p:sp>
      <p:sp>
        <p:nvSpPr>
          <p:cNvPr id="10" name="Slide Number Placeholder 5">
            <a:extLst>
              <a:ext uri="{FF2B5EF4-FFF2-40B4-BE49-F238E27FC236}">
                <a16:creationId xmlns:a16="http://schemas.microsoft.com/office/drawing/2014/main" xmlns="" id="{04778024-26F3-48F1-A22D-AB2E0B7AD012}"/>
              </a:ext>
            </a:extLst>
          </p:cNvPr>
          <p:cNvSpPr>
            <a:spLocks noGrp="1"/>
          </p:cNvSpPr>
          <p:nvPr>
            <p:ph type="sldNum" sz="quarter" idx="17"/>
          </p:nvPr>
        </p:nvSpPr>
        <p:spPr/>
        <p:txBody>
          <a:bodyPr/>
          <a:lstStyle>
            <a:lvl1pPr>
              <a:defRPr/>
            </a:lvl1pPr>
          </a:lstStyle>
          <a:p>
            <a:pPr>
              <a:defRPr/>
            </a:pPr>
            <a:fld id="{7C88D642-E638-413D-9892-349F48C9E89B}" type="slidenum">
              <a:rPr lang="en-US"/>
              <a:pPr>
                <a:defRPr/>
              </a:pPr>
              <a:t>‹#›</a:t>
            </a:fld>
            <a:endParaRPr lang="en-US" dirty="0"/>
          </a:p>
        </p:txBody>
      </p:sp>
    </p:spTree>
    <p:extLst>
      <p:ext uri="{BB962C8B-B14F-4D97-AF65-F5344CB8AC3E}">
        <p14:creationId xmlns:p14="http://schemas.microsoft.com/office/powerpoint/2010/main" val="2133620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sp>
        <p:nvSpPr>
          <p:cNvPr id="11" name="Footer Placeholder 4">
            <a:extLst>
              <a:ext uri="{FF2B5EF4-FFF2-40B4-BE49-F238E27FC236}">
                <a16:creationId xmlns:a16="http://schemas.microsoft.com/office/drawing/2014/main" xmlns="" id="{F9EF679F-5FA4-4A28-A37A-BAC4B4908ED4}"/>
              </a:ext>
            </a:extLst>
          </p:cNvPr>
          <p:cNvSpPr>
            <a:spLocks noGrp="1"/>
          </p:cNvSpPr>
          <p:nvPr>
            <p:ph type="ftr" sz="quarter" idx="20"/>
          </p:nvPr>
        </p:nvSpPr>
        <p:spPr>
          <a:xfrm>
            <a:off x="93663" y="6172200"/>
            <a:ext cx="8596312" cy="234950"/>
          </a:xfrm>
        </p:spPr>
        <p:txBody>
          <a:bodyPr/>
          <a:lstStyle>
            <a:lvl1pPr>
              <a:defRPr/>
            </a:lvl1pPr>
          </a:lstStyle>
          <a:p>
            <a:pPr>
              <a:defRPr/>
            </a:pPr>
            <a:endParaRPr lang="en-US"/>
          </a:p>
        </p:txBody>
      </p:sp>
      <p:sp>
        <p:nvSpPr>
          <p:cNvPr id="13" name="Date Placeholder 3">
            <a:extLst>
              <a:ext uri="{FF2B5EF4-FFF2-40B4-BE49-F238E27FC236}">
                <a16:creationId xmlns:a16="http://schemas.microsoft.com/office/drawing/2014/main" xmlns="" id="{C82737CC-6321-43B4-87A2-83444CB70F95}"/>
              </a:ext>
            </a:extLst>
          </p:cNvPr>
          <p:cNvSpPr>
            <a:spLocks noGrp="1"/>
          </p:cNvSpPr>
          <p:nvPr>
            <p:ph type="dt" sz="half" idx="21"/>
          </p:nvPr>
        </p:nvSpPr>
        <p:spPr/>
        <p:txBody>
          <a:bodyPr/>
          <a:lstStyle>
            <a:lvl1pPr>
              <a:defRPr/>
            </a:lvl1pPr>
          </a:lstStyle>
          <a:p>
            <a:pPr>
              <a:defRPr/>
            </a:pPr>
            <a:fld id="{174D0BEE-1AB6-4A0E-B1A7-80D4785810BC}" type="datetimeFigureOut">
              <a:rPr lang="en-US"/>
              <a:pPr>
                <a:defRPr/>
              </a:pPr>
              <a:t>8/7/2020</a:t>
            </a:fld>
            <a:endParaRPr lang="en-US" dirty="0"/>
          </a:p>
        </p:txBody>
      </p:sp>
      <p:sp>
        <p:nvSpPr>
          <p:cNvPr id="15" name="Slide Number Placeholder 5">
            <a:extLst>
              <a:ext uri="{FF2B5EF4-FFF2-40B4-BE49-F238E27FC236}">
                <a16:creationId xmlns:a16="http://schemas.microsoft.com/office/drawing/2014/main" xmlns="" id="{F4C2DF51-C8C7-4745-A5C3-CDB0BA70FBA7}"/>
              </a:ext>
            </a:extLst>
          </p:cNvPr>
          <p:cNvSpPr>
            <a:spLocks noGrp="1"/>
          </p:cNvSpPr>
          <p:nvPr>
            <p:ph type="sldNum" sz="quarter" idx="22"/>
          </p:nvPr>
        </p:nvSpPr>
        <p:spPr/>
        <p:txBody>
          <a:bodyPr/>
          <a:lstStyle>
            <a:lvl1pPr>
              <a:defRPr/>
            </a:lvl1pPr>
          </a:lstStyle>
          <a:p>
            <a:pPr>
              <a:defRPr/>
            </a:pPr>
            <a:fld id="{2E3A6B3F-23E1-49C1-81A6-9FAC04598105}" type="slidenum">
              <a:rPr lang="en-US"/>
              <a:pPr>
                <a:defRPr/>
              </a:pPr>
              <a:t>‹#›</a:t>
            </a:fld>
            <a:endParaRPr lang="en-US" dirty="0"/>
          </a:p>
        </p:txBody>
      </p:sp>
    </p:spTree>
    <p:extLst>
      <p:ext uri="{BB962C8B-B14F-4D97-AF65-F5344CB8AC3E}">
        <p14:creationId xmlns:p14="http://schemas.microsoft.com/office/powerpoint/2010/main" val="721046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xmlns="" id="{78EF3A9A-CC7C-4680-983E-D31A18DDA8BF}"/>
              </a:ext>
            </a:extLst>
          </p:cNvPr>
          <p:cNvSpPr>
            <a:spLocks noGrp="1"/>
          </p:cNvSpPr>
          <p:nvPr>
            <p:ph type="ftr" sz="quarter" idx="15"/>
          </p:nvPr>
        </p:nvSpPr>
        <p:spPr>
          <a:xfrm>
            <a:off x="93663" y="6172200"/>
            <a:ext cx="8596312" cy="234950"/>
          </a:xfrm>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xmlns="" id="{0DDF6DB3-433E-4A89-819D-6AE83FE2DCB6}"/>
              </a:ext>
            </a:extLst>
          </p:cNvPr>
          <p:cNvSpPr>
            <a:spLocks noGrp="1"/>
          </p:cNvSpPr>
          <p:nvPr>
            <p:ph type="dt" sz="half" idx="16"/>
          </p:nvPr>
        </p:nvSpPr>
        <p:spPr/>
        <p:txBody>
          <a:bodyPr/>
          <a:lstStyle>
            <a:lvl1pPr>
              <a:defRPr/>
            </a:lvl1pPr>
          </a:lstStyle>
          <a:p>
            <a:pPr>
              <a:defRPr/>
            </a:pPr>
            <a:fld id="{165A5A0C-D759-4AD5-8E44-FC3CB40B73A1}" type="datetimeFigureOut">
              <a:rPr lang="en-US"/>
              <a:pPr>
                <a:defRPr/>
              </a:pPr>
              <a:t>8/7/2020</a:t>
            </a:fld>
            <a:endParaRPr lang="en-US" dirty="0"/>
          </a:p>
        </p:txBody>
      </p:sp>
      <p:sp>
        <p:nvSpPr>
          <p:cNvPr id="10" name="Slide Number Placeholder 5">
            <a:extLst>
              <a:ext uri="{FF2B5EF4-FFF2-40B4-BE49-F238E27FC236}">
                <a16:creationId xmlns:a16="http://schemas.microsoft.com/office/drawing/2014/main" xmlns="" id="{C0846237-CFF4-46D6-9C0E-B5931A1A0658}"/>
              </a:ext>
            </a:extLst>
          </p:cNvPr>
          <p:cNvSpPr>
            <a:spLocks noGrp="1"/>
          </p:cNvSpPr>
          <p:nvPr>
            <p:ph type="sldNum" sz="quarter" idx="17"/>
          </p:nvPr>
        </p:nvSpPr>
        <p:spPr/>
        <p:txBody>
          <a:bodyPr/>
          <a:lstStyle>
            <a:lvl1pPr>
              <a:defRPr/>
            </a:lvl1pPr>
          </a:lstStyle>
          <a:p>
            <a:pPr>
              <a:defRPr/>
            </a:pPr>
            <a:fld id="{33E88A59-5EC5-4A46-90C9-062791A72B26}" type="slidenum">
              <a:rPr lang="en-US"/>
              <a:pPr>
                <a:defRPr/>
              </a:pPr>
              <a:t>‹#›</a:t>
            </a:fld>
            <a:endParaRPr lang="en-US" dirty="0"/>
          </a:p>
        </p:txBody>
      </p:sp>
    </p:spTree>
    <p:extLst>
      <p:ext uri="{BB962C8B-B14F-4D97-AF65-F5344CB8AC3E}">
        <p14:creationId xmlns:p14="http://schemas.microsoft.com/office/powerpoint/2010/main" val="329044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xmlns="" id="{31746DD7-55AC-48F4-9824-3B803BAF654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47F0A6D9-615B-4E49-8D63-6D95B4E5906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C897813-3FCE-4EE0-A3FE-634A995EA3EB}"/>
              </a:ext>
            </a:extLst>
          </p:cNvPr>
          <p:cNvSpPr>
            <a:spLocks noGrp="1" noChangeArrowheads="1"/>
          </p:cNvSpPr>
          <p:nvPr>
            <p:ph type="sldNum" idx="12"/>
          </p:nvPr>
        </p:nvSpPr>
        <p:spPr>
          <a:ln/>
        </p:spPr>
        <p:txBody>
          <a:bodyPr/>
          <a:lstStyle>
            <a:lvl1pPr>
              <a:defRPr/>
            </a:lvl1pPr>
          </a:lstStyle>
          <a:p>
            <a:pPr>
              <a:defRPr/>
            </a:pPr>
            <a:fld id="{D8906CEF-EEAF-40F2-B14D-839749C6C38C}" type="slidenum">
              <a:rPr lang="en-US" altLang="en-US"/>
              <a:pPr>
                <a:defRPr/>
              </a:pPr>
              <a:t>‹#›</a:t>
            </a:fld>
            <a:endParaRPr lang="en-US" altLang="en-US"/>
          </a:p>
        </p:txBody>
      </p:sp>
    </p:spTree>
    <p:extLst>
      <p:ext uri="{BB962C8B-B14F-4D97-AF65-F5344CB8AC3E}">
        <p14:creationId xmlns:p14="http://schemas.microsoft.com/office/powerpoint/2010/main" val="122988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xmlns="" id="{31746DD7-55AC-48F4-9824-3B803BAF654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47F0A6D9-615B-4E49-8D63-6D95B4E5906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C897813-3FCE-4EE0-A3FE-634A995EA3EB}"/>
              </a:ext>
            </a:extLst>
          </p:cNvPr>
          <p:cNvSpPr>
            <a:spLocks noGrp="1" noChangeArrowheads="1"/>
          </p:cNvSpPr>
          <p:nvPr>
            <p:ph type="sldNum" idx="12"/>
          </p:nvPr>
        </p:nvSpPr>
        <p:spPr>
          <a:ln/>
        </p:spPr>
        <p:txBody>
          <a:bodyPr/>
          <a:lstStyle>
            <a:lvl1pPr>
              <a:defRPr/>
            </a:lvl1pPr>
          </a:lstStyle>
          <a:p>
            <a:pPr>
              <a:defRPr/>
            </a:pPr>
            <a:fld id="{49A1E23B-4840-4858-9F25-FFA6FF2F2306}" type="slidenum">
              <a:rPr lang="en-US" altLang="en-US"/>
              <a:pPr>
                <a:defRPr/>
              </a:pPr>
              <a:t>‹#›</a:t>
            </a:fld>
            <a:endParaRPr lang="en-US" altLang="en-US"/>
          </a:p>
        </p:txBody>
      </p:sp>
    </p:spTree>
    <p:extLst>
      <p:ext uri="{BB962C8B-B14F-4D97-AF65-F5344CB8AC3E}">
        <p14:creationId xmlns:p14="http://schemas.microsoft.com/office/powerpoint/2010/main" val="116838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xmlns="" id="{31746DD7-55AC-48F4-9824-3B803BAF654A}"/>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47F0A6D9-615B-4E49-8D63-6D95B4E5906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0C897813-3FCE-4EE0-A3FE-634A995EA3EB}"/>
              </a:ext>
            </a:extLst>
          </p:cNvPr>
          <p:cNvSpPr>
            <a:spLocks noGrp="1" noChangeArrowheads="1"/>
          </p:cNvSpPr>
          <p:nvPr>
            <p:ph type="sldNum" idx="12"/>
          </p:nvPr>
        </p:nvSpPr>
        <p:spPr>
          <a:ln/>
        </p:spPr>
        <p:txBody>
          <a:bodyPr/>
          <a:lstStyle>
            <a:lvl1pPr>
              <a:defRPr/>
            </a:lvl1pPr>
          </a:lstStyle>
          <a:p>
            <a:pPr>
              <a:defRPr/>
            </a:pPr>
            <a:fld id="{4E89121E-1C20-47EC-B174-7AFB013C6EC4}" type="slidenum">
              <a:rPr lang="en-US" altLang="en-US"/>
              <a:pPr>
                <a:defRPr/>
              </a:pPr>
              <a:t>‹#›</a:t>
            </a:fld>
            <a:endParaRPr lang="en-US" altLang="en-US"/>
          </a:p>
        </p:txBody>
      </p:sp>
    </p:spTree>
    <p:extLst>
      <p:ext uri="{BB962C8B-B14F-4D97-AF65-F5344CB8AC3E}">
        <p14:creationId xmlns:p14="http://schemas.microsoft.com/office/powerpoint/2010/main" val="11904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xmlns="" id="{31746DD7-55AC-48F4-9824-3B803BAF654A}"/>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xmlns="" id="{47F0A6D9-615B-4E49-8D63-6D95B4E59068}"/>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xmlns="" id="{0C897813-3FCE-4EE0-A3FE-634A995EA3EB}"/>
              </a:ext>
            </a:extLst>
          </p:cNvPr>
          <p:cNvSpPr>
            <a:spLocks noGrp="1" noChangeArrowheads="1"/>
          </p:cNvSpPr>
          <p:nvPr>
            <p:ph type="sldNum" idx="12"/>
          </p:nvPr>
        </p:nvSpPr>
        <p:spPr>
          <a:ln/>
        </p:spPr>
        <p:txBody>
          <a:bodyPr/>
          <a:lstStyle>
            <a:lvl1pPr>
              <a:defRPr/>
            </a:lvl1pPr>
          </a:lstStyle>
          <a:p>
            <a:pPr>
              <a:defRPr/>
            </a:pPr>
            <a:fld id="{ED79B881-D37C-426D-9CA1-E4FB0D4D0FB3}" type="slidenum">
              <a:rPr lang="en-US" altLang="en-US"/>
              <a:pPr>
                <a:defRPr/>
              </a:pPr>
              <a:t>‹#›</a:t>
            </a:fld>
            <a:endParaRPr lang="en-US" altLang="en-US"/>
          </a:p>
        </p:txBody>
      </p:sp>
    </p:spTree>
    <p:extLst>
      <p:ext uri="{BB962C8B-B14F-4D97-AF65-F5344CB8AC3E}">
        <p14:creationId xmlns:p14="http://schemas.microsoft.com/office/powerpoint/2010/main" val="173457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xmlns="" id="{31746DD7-55AC-48F4-9824-3B803BAF654A}"/>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xmlns="" id="{47F0A6D9-615B-4E49-8D63-6D95B4E59068}"/>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C897813-3FCE-4EE0-A3FE-634A995EA3EB}"/>
              </a:ext>
            </a:extLst>
          </p:cNvPr>
          <p:cNvSpPr>
            <a:spLocks noGrp="1" noChangeArrowheads="1"/>
          </p:cNvSpPr>
          <p:nvPr>
            <p:ph type="sldNum" idx="12"/>
          </p:nvPr>
        </p:nvSpPr>
        <p:spPr>
          <a:ln/>
        </p:spPr>
        <p:txBody>
          <a:bodyPr/>
          <a:lstStyle>
            <a:lvl1pPr>
              <a:defRPr/>
            </a:lvl1pPr>
          </a:lstStyle>
          <a:p>
            <a:pPr>
              <a:defRPr/>
            </a:pPr>
            <a:fld id="{B4D9A270-9438-4C0C-B685-AFB5C972A32C}" type="slidenum">
              <a:rPr lang="en-US" altLang="en-US"/>
              <a:pPr>
                <a:defRPr/>
              </a:pPr>
              <a:t>‹#›</a:t>
            </a:fld>
            <a:endParaRPr lang="en-US" altLang="en-US"/>
          </a:p>
        </p:txBody>
      </p:sp>
    </p:spTree>
    <p:extLst>
      <p:ext uri="{BB962C8B-B14F-4D97-AF65-F5344CB8AC3E}">
        <p14:creationId xmlns:p14="http://schemas.microsoft.com/office/powerpoint/2010/main" val="141450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31746DD7-55AC-48F4-9824-3B803BAF654A}"/>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xmlns="" id="{47F0A6D9-615B-4E49-8D63-6D95B4E59068}"/>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0C897813-3FCE-4EE0-A3FE-634A995EA3EB}"/>
              </a:ext>
            </a:extLst>
          </p:cNvPr>
          <p:cNvSpPr>
            <a:spLocks noGrp="1" noChangeArrowheads="1"/>
          </p:cNvSpPr>
          <p:nvPr>
            <p:ph type="sldNum" idx="12"/>
          </p:nvPr>
        </p:nvSpPr>
        <p:spPr>
          <a:ln/>
        </p:spPr>
        <p:txBody>
          <a:bodyPr/>
          <a:lstStyle>
            <a:lvl1pPr>
              <a:defRPr/>
            </a:lvl1pPr>
          </a:lstStyle>
          <a:p>
            <a:pPr>
              <a:defRPr/>
            </a:pPr>
            <a:fld id="{8B31D882-1894-4946-B2D7-21485696E92C}" type="slidenum">
              <a:rPr lang="en-US" altLang="en-US"/>
              <a:pPr>
                <a:defRPr/>
              </a:pPr>
              <a:t>‹#›</a:t>
            </a:fld>
            <a:endParaRPr lang="en-US" altLang="en-US"/>
          </a:p>
        </p:txBody>
      </p:sp>
    </p:spTree>
    <p:extLst>
      <p:ext uri="{BB962C8B-B14F-4D97-AF65-F5344CB8AC3E}">
        <p14:creationId xmlns:p14="http://schemas.microsoft.com/office/powerpoint/2010/main" val="172882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xmlns="" id="{31746DD7-55AC-48F4-9824-3B803BAF654A}"/>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47F0A6D9-615B-4E49-8D63-6D95B4E5906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0C897813-3FCE-4EE0-A3FE-634A995EA3EB}"/>
              </a:ext>
            </a:extLst>
          </p:cNvPr>
          <p:cNvSpPr>
            <a:spLocks noGrp="1" noChangeArrowheads="1"/>
          </p:cNvSpPr>
          <p:nvPr>
            <p:ph type="sldNum" idx="12"/>
          </p:nvPr>
        </p:nvSpPr>
        <p:spPr>
          <a:ln/>
        </p:spPr>
        <p:txBody>
          <a:bodyPr/>
          <a:lstStyle>
            <a:lvl1pPr>
              <a:defRPr/>
            </a:lvl1pPr>
          </a:lstStyle>
          <a:p>
            <a:pPr>
              <a:defRPr/>
            </a:pPr>
            <a:fld id="{CA1C089E-86B8-4E19-8EEF-5F2732C6512C}" type="slidenum">
              <a:rPr lang="en-US" altLang="en-US"/>
              <a:pPr>
                <a:defRPr/>
              </a:pPr>
              <a:t>‹#›</a:t>
            </a:fld>
            <a:endParaRPr lang="en-US" altLang="en-US"/>
          </a:p>
        </p:txBody>
      </p:sp>
    </p:spTree>
    <p:extLst>
      <p:ext uri="{BB962C8B-B14F-4D97-AF65-F5344CB8AC3E}">
        <p14:creationId xmlns:p14="http://schemas.microsoft.com/office/powerpoint/2010/main" val="326207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xmlns="" id="{31746DD7-55AC-48F4-9824-3B803BAF654A}"/>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47F0A6D9-615B-4E49-8D63-6D95B4E5906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0C897813-3FCE-4EE0-A3FE-634A995EA3EB}"/>
              </a:ext>
            </a:extLst>
          </p:cNvPr>
          <p:cNvSpPr>
            <a:spLocks noGrp="1" noChangeArrowheads="1"/>
          </p:cNvSpPr>
          <p:nvPr>
            <p:ph type="sldNum" idx="12"/>
          </p:nvPr>
        </p:nvSpPr>
        <p:spPr>
          <a:ln/>
        </p:spPr>
        <p:txBody>
          <a:bodyPr/>
          <a:lstStyle>
            <a:lvl1pPr>
              <a:defRPr/>
            </a:lvl1pPr>
          </a:lstStyle>
          <a:p>
            <a:pPr>
              <a:defRPr/>
            </a:pPr>
            <a:fld id="{63D5AF51-F63D-4BCB-8150-6B0A42220988}" type="slidenum">
              <a:rPr lang="en-US" altLang="en-US"/>
              <a:pPr>
                <a:defRPr/>
              </a:pPr>
              <a:t>‹#›</a:t>
            </a:fld>
            <a:endParaRPr lang="en-US" altLang="en-US"/>
          </a:p>
        </p:txBody>
      </p:sp>
    </p:spTree>
    <p:extLst>
      <p:ext uri="{BB962C8B-B14F-4D97-AF65-F5344CB8AC3E}">
        <p14:creationId xmlns:p14="http://schemas.microsoft.com/office/powerpoint/2010/main" val="379996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685800" y="1981200"/>
            <a:ext cx="7770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a:extLst>
              <a:ext uri="{FF2B5EF4-FFF2-40B4-BE49-F238E27FC236}">
                <a16:creationId xmlns:a16="http://schemas.microsoft.com/office/drawing/2014/main" xmlns="" id="{31746DD7-55AC-48F4-9824-3B803BAF654A}"/>
              </a:ext>
            </a:extLst>
          </p:cNvPr>
          <p:cNvSpPr>
            <a:spLocks noGrp="1" noChangeArrowheads="1"/>
          </p:cNvSpPr>
          <p:nvPr>
            <p:ph type="dt"/>
          </p:nvPr>
        </p:nvSpPr>
        <p:spPr bwMode="auto">
          <a:xfrm>
            <a:off x="685800" y="6248400"/>
            <a:ext cx="19034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ea typeface="Microsoft YaHei" charset="-122"/>
              </a:defRPr>
            </a:lvl1pPr>
          </a:lstStyle>
          <a:p>
            <a:pPr>
              <a:defRPr/>
            </a:pPr>
            <a:endParaRPr lang="en-US"/>
          </a:p>
        </p:txBody>
      </p:sp>
      <p:sp>
        <p:nvSpPr>
          <p:cNvPr id="1028" name="Rectangle 4">
            <a:extLst>
              <a:ext uri="{FF2B5EF4-FFF2-40B4-BE49-F238E27FC236}">
                <a16:creationId xmlns:a16="http://schemas.microsoft.com/office/drawing/2014/main" xmlns="" id="{47F0A6D9-615B-4E49-8D63-6D95B4E59068}"/>
              </a:ext>
            </a:extLst>
          </p:cNvPr>
          <p:cNvSpPr>
            <a:spLocks noGrp="1" noChangeArrowheads="1"/>
          </p:cNvSpPr>
          <p:nvPr>
            <p:ph type="ftr"/>
          </p:nvPr>
        </p:nvSpPr>
        <p:spPr bwMode="auto">
          <a:xfrm>
            <a:off x="3124200" y="6248400"/>
            <a:ext cx="28940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ea typeface="Microsoft YaHei" charset="-122"/>
              </a:defRPr>
            </a:lvl1pPr>
          </a:lstStyle>
          <a:p>
            <a:pPr>
              <a:defRPr/>
            </a:pPr>
            <a:endParaRPr lang="en-US"/>
          </a:p>
        </p:txBody>
      </p:sp>
      <p:sp>
        <p:nvSpPr>
          <p:cNvPr id="1029" name="Rectangle 5">
            <a:extLst>
              <a:ext uri="{FF2B5EF4-FFF2-40B4-BE49-F238E27FC236}">
                <a16:creationId xmlns:a16="http://schemas.microsoft.com/office/drawing/2014/main" xmlns="" id="{0C897813-3FCE-4EE0-A3FE-634A995EA3EB}"/>
              </a:ext>
            </a:extLst>
          </p:cNvPr>
          <p:cNvSpPr>
            <a:spLocks noGrp="1" noChangeArrowheads="1"/>
          </p:cNvSpPr>
          <p:nvPr>
            <p:ph type="sldNum"/>
          </p:nvPr>
        </p:nvSpPr>
        <p:spPr bwMode="auto">
          <a:xfrm>
            <a:off x="6553200" y="6248400"/>
            <a:ext cx="19034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19D1E106-0AC4-43F4-AB47-ACA63F913C8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xml"/><Relationship Id="rId16"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8.w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53.wmf"/><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55.wmf"/><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9.png"/><Relationship Id="rId5" Type="http://schemas.openxmlformats.org/officeDocument/2006/relationships/image" Target="../media/image58.wmf"/><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1.jpeg"/><Relationship Id="rId4" Type="http://schemas.openxmlformats.org/officeDocument/2006/relationships/image" Target="../media/image10.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21.bin"/><Relationship Id="rId18" Type="http://schemas.openxmlformats.org/officeDocument/2006/relationships/image" Target="../media/image67.wmf"/><Relationship Id="rId26" Type="http://schemas.openxmlformats.org/officeDocument/2006/relationships/image" Target="../media/image71.wmf"/><Relationship Id="rId3" Type="http://schemas.openxmlformats.org/officeDocument/2006/relationships/oleObject" Target="../embeddings/oleObject16.bin"/><Relationship Id="rId21" Type="http://schemas.openxmlformats.org/officeDocument/2006/relationships/oleObject" Target="../embeddings/oleObject25.bin"/><Relationship Id="rId7" Type="http://schemas.openxmlformats.org/officeDocument/2006/relationships/oleObject" Target="../embeddings/oleObject18.bin"/><Relationship Id="rId12" Type="http://schemas.openxmlformats.org/officeDocument/2006/relationships/image" Target="../media/image64.wmf"/><Relationship Id="rId17" Type="http://schemas.openxmlformats.org/officeDocument/2006/relationships/oleObject" Target="../embeddings/oleObject23.bin"/><Relationship Id="rId25"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66.wmf"/><Relationship Id="rId20" Type="http://schemas.openxmlformats.org/officeDocument/2006/relationships/image" Target="../media/image68.wmf"/><Relationship Id="rId29" Type="http://schemas.openxmlformats.org/officeDocument/2006/relationships/oleObject" Target="../embeddings/oleObject29.bin"/><Relationship Id="rId1" Type="http://schemas.openxmlformats.org/officeDocument/2006/relationships/vmlDrawing" Target="../drawings/vmlDrawing9.vml"/><Relationship Id="rId6" Type="http://schemas.openxmlformats.org/officeDocument/2006/relationships/image" Target="../media/image61.wmf"/><Relationship Id="rId11" Type="http://schemas.openxmlformats.org/officeDocument/2006/relationships/oleObject" Target="../embeddings/oleObject20.bin"/><Relationship Id="rId24" Type="http://schemas.openxmlformats.org/officeDocument/2006/relationships/image" Target="../media/image70.wmf"/><Relationship Id="rId5" Type="http://schemas.openxmlformats.org/officeDocument/2006/relationships/oleObject" Target="../embeddings/oleObject17.bin"/><Relationship Id="rId15" Type="http://schemas.openxmlformats.org/officeDocument/2006/relationships/oleObject" Target="../embeddings/oleObject22.bin"/><Relationship Id="rId23" Type="http://schemas.openxmlformats.org/officeDocument/2006/relationships/oleObject" Target="../embeddings/oleObject26.bin"/><Relationship Id="rId28" Type="http://schemas.openxmlformats.org/officeDocument/2006/relationships/image" Target="../media/image72.wmf"/><Relationship Id="rId10" Type="http://schemas.openxmlformats.org/officeDocument/2006/relationships/image" Target="../media/image63.wmf"/><Relationship Id="rId19" Type="http://schemas.openxmlformats.org/officeDocument/2006/relationships/oleObject" Target="../embeddings/oleObject24.bin"/><Relationship Id="rId4" Type="http://schemas.openxmlformats.org/officeDocument/2006/relationships/image" Target="../media/image60.wmf"/><Relationship Id="rId9" Type="http://schemas.openxmlformats.org/officeDocument/2006/relationships/oleObject" Target="../embeddings/oleObject19.bin"/><Relationship Id="rId14" Type="http://schemas.openxmlformats.org/officeDocument/2006/relationships/image" Target="../media/image65.wmf"/><Relationship Id="rId22" Type="http://schemas.openxmlformats.org/officeDocument/2006/relationships/image" Target="../media/image69.wmf"/><Relationship Id="rId27" Type="http://schemas.openxmlformats.org/officeDocument/2006/relationships/oleObject" Target="../embeddings/oleObject28.bin"/><Relationship Id="rId30" Type="http://schemas.openxmlformats.org/officeDocument/2006/relationships/image" Target="../media/image73.wmf"/></Relationships>
</file>

<file path=ppt/slides/_rels/slide44.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16.xml"/><Relationship Id="rId1" Type="http://schemas.openxmlformats.org/officeDocument/2006/relationships/vmlDrawing" Target="../drawings/vmlDrawing10.vml"/><Relationship Id="rId6" Type="http://schemas.openxmlformats.org/officeDocument/2006/relationships/image" Target="../media/image75.wmf"/><Relationship Id="rId5" Type="http://schemas.openxmlformats.org/officeDocument/2006/relationships/oleObject" Target="../embeddings/oleObject31.bin"/><Relationship Id="rId4" Type="http://schemas.openxmlformats.org/officeDocument/2006/relationships/image" Target="../media/image74.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jpeg"/><Relationship Id="rId4" Type="http://schemas.openxmlformats.org/officeDocument/2006/relationships/image" Target="../media/image12.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5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15.jpeg"/><Relationship Id="rId4" Type="http://schemas.openxmlformats.org/officeDocument/2006/relationships/image" Target="../media/image14.wmf"/></Relationships>
</file>

<file path=ppt/slides/_rels/slide6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6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6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98.png"/><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wmf"/></Relationships>
</file>

<file path=ppt/slides/_rels/slide66.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7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15.jpeg"/><Relationship Id="rId4" Type="http://schemas.openxmlformats.org/officeDocument/2006/relationships/image" Target="../media/image114.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20.jpeg"/><Relationship Id="rId4" Type="http://schemas.openxmlformats.org/officeDocument/2006/relationships/image" Target="../media/image119.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21.jpeg"/><Relationship Id="rId7" Type="http://schemas.openxmlformats.org/officeDocument/2006/relationships/image" Target="../media/image125.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86.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129.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31.emf"/><Relationship Id="rId4" Type="http://schemas.openxmlformats.org/officeDocument/2006/relationships/oleObject" Target="../embeddings/oleObject34.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9E47A3-E81F-41C9-AD48-DDEE1E29F886}"/>
              </a:ext>
            </a:extLst>
          </p:cNvPr>
          <p:cNvSpPr>
            <a:spLocks noGrp="1"/>
          </p:cNvSpPr>
          <p:nvPr>
            <p:ph type="title"/>
          </p:nvPr>
        </p:nvSpPr>
        <p:spPr>
          <a:xfrm>
            <a:off x="457200" y="215900"/>
            <a:ext cx="8153400" cy="1231900"/>
          </a:xfrm>
          <a:solidFill>
            <a:schemeClr val="accent6">
              <a:lumMod val="20000"/>
              <a:lumOff val="80000"/>
              <a:alpha val="28000"/>
            </a:schemeClr>
          </a:solidFill>
        </p:spPr>
        <p:txBody>
          <a:bodyPr/>
          <a:lstStyle/>
          <a:p>
            <a:pPr>
              <a:defRPr/>
            </a:pPr>
            <a:r>
              <a:rPr lang="en-US" dirty="0"/>
              <a:t>Why Are Transition Metals of Interest?</a:t>
            </a:r>
          </a:p>
        </p:txBody>
      </p:sp>
      <p:sp>
        <p:nvSpPr>
          <p:cNvPr id="8195" name="Content Placeholder 2"/>
          <p:cNvSpPr>
            <a:spLocks noGrp="1" noChangeArrowheads="1"/>
          </p:cNvSpPr>
          <p:nvPr>
            <p:ph idx="1"/>
          </p:nvPr>
        </p:nvSpPr>
        <p:spPr>
          <a:xfrm>
            <a:off x="457200" y="1600200"/>
            <a:ext cx="3200400" cy="4525963"/>
          </a:xfrm>
        </p:spPr>
        <p:txBody>
          <a:bodyPr/>
          <a:lstStyle/>
          <a:p>
            <a:pPr marL="457200" indent="-457200">
              <a:buFont typeface="Arial" panose="020B0604020202020204" pitchFamily="34" charset="0"/>
              <a:buChar char="•"/>
            </a:pPr>
            <a:r>
              <a:rPr lang="en-US" altLang="en-US" sz="2600" b="1" smtClean="0"/>
              <a:t>Color</a:t>
            </a:r>
          </a:p>
          <a:p>
            <a:pPr marL="457200" indent="-457200">
              <a:buFont typeface="Arial" panose="020B0604020202020204" pitchFamily="34" charset="0"/>
              <a:buChar char="•"/>
            </a:pPr>
            <a:r>
              <a:rPr lang="en-US" altLang="en-US" sz="2600" b="1" smtClean="0"/>
              <a:t>Catalysts</a:t>
            </a:r>
          </a:p>
          <a:p>
            <a:pPr marL="457200" indent="-457200">
              <a:buFont typeface="Arial" panose="020B0604020202020204" pitchFamily="34" charset="0"/>
              <a:buChar char="•"/>
            </a:pPr>
            <a:r>
              <a:rPr lang="en-US" altLang="en-US" sz="2600" b="1" smtClean="0"/>
              <a:t>Magnets</a:t>
            </a:r>
          </a:p>
          <a:p>
            <a:pPr marL="457200" indent="-457200">
              <a:buFont typeface="Arial" panose="020B0604020202020204" pitchFamily="34" charset="0"/>
              <a:buChar char="•"/>
            </a:pPr>
            <a:r>
              <a:rPr lang="en-US" altLang="en-US" sz="2600" b="1" smtClean="0"/>
              <a:t>Biological roles</a:t>
            </a:r>
          </a:p>
          <a:p>
            <a:pPr marL="457200" indent="-457200">
              <a:buFont typeface="Arial" panose="020B0604020202020204" pitchFamily="34" charset="0"/>
              <a:buChar char="•"/>
            </a:pPr>
            <a:r>
              <a:rPr lang="en-US" altLang="en-US" sz="2600" b="1" smtClean="0"/>
              <a:t>Coordination compounds</a:t>
            </a:r>
            <a:r>
              <a:rPr lang="en-US" altLang="en-US" sz="2600" smtClean="0"/>
              <a:t> (metals bonded to molecules and ions)</a:t>
            </a:r>
          </a:p>
        </p:txBody>
      </p:sp>
      <p:pic>
        <p:nvPicPr>
          <p:cNvPr id="8196" name="Picture 3" descr="A portion of the periodic table shows the transition metals, which are at the center of the table in groups 3 B to 8 B and 1 B and 2 B, columns 3 to 12, and in periods 4 to 6."/>
          <p:cNvPicPr>
            <a:picLocks noChangeAspect="1" noChangeArrowheads="1"/>
          </p:cNvPicPr>
          <p:nvPr/>
        </p:nvPicPr>
        <p:blipFill>
          <a:blip r:embed="rId2">
            <a:extLst>
              <a:ext uri="{28A0092B-C50C-407E-A947-70E740481C1C}">
                <a14:useLocalDpi xmlns:a14="http://schemas.microsoft.com/office/drawing/2010/main" val="0"/>
              </a:ext>
            </a:extLst>
          </a:blip>
          <a:srcRect b="2916"/>
          <a:stretch>
            <a:fillRect/>
          </a:stretch>
        </p:blipFill>
        <p:spPr bwMode="auto">
          <a:xfrm>
            <a:off x="3792538" y="2051050"/>
            <a:ext cx="47561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57200" y="228600"/>
            <a:ext cx="8458200" cy="472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Times New Roman" panose="02020603050405020304" pitchFamily="18"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9pPr>
          </a:lstStyle>
          <a:p>
            <a:pPr lvl="1" indent="0" algn="ctr">
              <a:spcBef>
                <a:spcPct val="0"/>
              </a:spcBef>
              <a:buClrTx/>
              <a:buFontTx/>
              <a:buNone/>
            </a:pPr>
            <a:r>
              <a:rPr lang="en-US" altLang="en-US" b="1" u="sng">
                <a:solidFill>
                  <a:srgbClr val="333399"/>
                </a:solidFill>
                <a:latin typeface="Arial" panose="020B0604020202020204" pitchFamily="34" charset="0"/>
              </a:rPr>
              <a:t>Transition Metal Chemistry</a:t>
            </a:r>
          </a:p>
          <a:p>
            <a:pPr lvl="1" indent="0" algn="ctr">
              <a:spcBef>
                <a:spcPct val="0"/>
              </a:spcBef>
              <a:buClrTx/>
              <a:buFontTx/>
              <a:buNone/>
            </a:pPr>
            <a:endParaRPr lang="en-US" altLang="en-US" sz="2400" b="1" u="sng">
              <a:solidFill>
                <a:srgbClr val="333399"/>
              </a:solidFill>
              <a:latin typeface="Arial" panose="020B0604020202020204" pitchFamily="34" charset="0"/>
            </a:endParaRPr>
          </a:p>
          <a:p>
            <a:pPr lvl="1" indent="0" algn="ctr">
              <a:spcBef>
                <a:spcPct val="0"/>
              </a:spcBef>
              <a:buClrTx/>
              <a:buFontTx/>
              <a:buNone/>
            </a:pPr>
            <a:endParaRPr lang="en-US" altLang="en-US" b="1">
              <a:latin typeface="Arial" panose="020B0604020202020204" pitchFamily="34" charset="0"/>
            </a:endParaRPr>
          </a:p>
          <a:p>
            <a:pPr>
              <a:spcBef>
                <a:spcPct val="0"/>
              </a:spcBef>
              <a:buClrTx/>
              <a:buFontTx/>
              <a:buNone/>
            </a:pPr>
            <a:r>
              <a:rPr lang="en-US" altLang="en-US" sz="2800" b="1">
                <a:latin typeface="Arial" panose="020B0604020202020204" pitchFamily="34" charset="0"/>
              </a:rPr>
              <a:t>One striking characteristic of the representative elements was that their chemistry changes markedly across a given period as the number of valence electrons changes.  The chemical similarities occur mainly within the vertical groups.  In contrast, the transition metals show great similarities within a given period as well as within a given vertical group. Why?</a:t>
            </a:r>
            <a:r>
              <a:rPr lang="en-US" altLang="en-US" sz="2800" b="1">
                <a:solidFill>
                  <a:srgbClr val="3333CC"/>
                </a:solidFill>
                <a:latin typeface="Arial" panose="020B0604020202020204" pitchFamily="34" charset="0"/>
              </a:rPr>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646C6-6DA5-4D9E-8F00-3AD555F9E059}"/>
              </a:ext>
            </a:extLst>
          </p:cNvPr>
          <p:cNvSpPr>
            <a:spLocks noGrp="1"/>
          </p:cNvSpPr>
          <p:nvPr>
            <p:ph type="title"/>
          </p:nvPr>
        </p:nvSpPr>
        <p:spPr>
          <a:xfrm>
            <a:off x="342900" y="273050"/>
            <a:ext cx="8458200" cy="1141413"/>
          </a:xfrm>
          <a:solidFill>
            <a:schemeClr val="accent6">
              <a:lumMod val="20000"/>
              <a:lumOff val="80000"/>
              <a:alpha val="30000"/>
            </a:schemeClr>
          </a:solidFill>
        </p:spPr>
        <p:txBody>
          <a:bodyPr/>
          <a:lstStyle/>
          <a:p>
            <a:pPr>
              <a:defRPr/>
            </a:pPr>
            <a:r>
              <a:rPr lang="en-US" sz="3200" b="1" dirty="0"/>
              <a:t>Properties of the First Row Transition Metals</a:t>
            </a:r>
          </a:p>
        </p:txBody>
      </p:sp>
      <p:sp>
        <p:nvSpPr>
          <p:cNvPr id="21507" name="Content Placeholder 2"/>
          <p:cNvSpPr>
            <a:spLocks noGrp="1" noChangeArrowheads="1"/>
          </p:cNvSpPr>
          <p:nvPr>
            <p:ph idx="1"/>
          </p:nvPr>
        </p:nvSpPr>
        <p:spPr>
          <a:xfrm>
            <a:off x="457200" y="1600200"/>
            <a:ext cx="8229600" cy="381000"/>
          </a:xfrm>
        </p:spPr>
        <p:txBody>
          <a:bodyPr/>
          <a:lstStyle/>
          <a:p>
            <a:pPr marL="0" indent="0"/>
            <a:r>
              <a:rPr lang="en-US" altLang="en-US" sz="2400" b="1" smtClean="0"/>
              <a:t>Table: </a:t>
            </a:r>
            <a:r>
              <a:rPr lang="en-US" altLang="en-US" sz="2400" smtClean="0"/>
              <a:t>Properties of the Period 4 Transition Metals</a:t>
            </a:r>
          </a:p>
        </p:txBody>
      </p:sp>
      <p:pic>
        <p:nvPicPr>
          <p:cNvPr id="21508" name="Picture 4" descr="A table. The table has 6 rows and 11 columns. The first column is property. The other columns have the following double-headings from left to right for group and element. 3 B and S c, 4 B and T i, 5 B and V, 6 B and C r, 7 B and M n, 8 B and F e, 8 B and C o, 8 B and N i, 1 B and C u, and 2 B and Z n. For each column, only the element is given here. The row entries are as follows. Row 1. Property, ground-state electron configuration. S c, 3 d 1, 4 s 2. T i, 3 d, 4 s 2. V, 3 d 3, 4 s 2. C r, 3 d 5, 4 s 1. M n, 3 d 5, 4 s 2. F e, 3 d 6, 4 s 2. C o, 3 d 7, 4 s 2. N i, 3 d 8, 4 s 2. C u, 3 d 10, 4 s 1. Z n, 3 d 10, 4 s 2. Row 2. Property, first ionization energy in kilojoules per mole. S c, 631. T i, 658. V, 650. C r, 653. M n, 717. F e, 759. C o, 758. N i, 737. C u, 745. Z n, 906. Row 3. Property, metallic radius in angstroms. S c, 1.64. T i, 1.47. V, 1.35. C r, 1.29. M n, 1.37. F e, 1.26. C o, 1.25. N i, 1.25. C u, 1.28. Z n, 1.37. Row 4. Property, density in grams per cubic centimeter. S c, 3.0. T i, 4.5. V, 6.1. C r, 7.9. M n, 7.2. F e, 7.9. C o, 8.7. N i, 8.9. C u, 8.9. Z n, 7.1. Row 5. Property, melting point in degrees Celsius. S c, 1541. T i, 1660. V, 1917. C r, 1857. M n, 1244. F e, 1537. C o, 1494. N i, 1455. C u, 1084. Z n, 420. Row 6. Property, crystal structure. An asterisk reads as follows. Abbreviations for crystal structures are h e p = hexagonal close packed, f c c = face-centered cubic, b c c = body centered cubic. See section 12.3. S c, h e p. T i, h e p. V, b c c. C r, b c c. M n, manganese has a more complex structure. F e, b c c. C o, h e p. N i, f c c. C u, f c c. Z n, h e 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2106613"/>
            <a:ext cx="77978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Content Placeholder 3"/>
          <p:cNvSpPr>
            <a:spLocks noGrp="1" noChangeArrowheads="1"/>
          </p:cNvSpPr>
          <p:nvPr>
            <p:ph idx="13"/>
          </p:nvPr>
        </p:nvSpPr>
        <p:spPr>
          <a:xfrm>
            <a:off x="457200" y="5664200"/>
            <a:ext cx="8229600" cy="660400"/>
          </a:xfrm>
        </p:spPr>
        <p:txBody>
          <a:bodyPr/>
          <a:lstStyle/>
          <a:p>
            <a:pPr marL="0" indent="0">
              <a:spcBef>
                <a:spcPts val="600"/>
              </a:spcBef>
            </a:pPr>
            <a:r>
              <a:rPr lang="en-US" altLang="en-US" sz="1200" smtClean="0"/>
              <a:t>*Abbreviations for crystal structures are hcp = hexagonal close packed, fee = face-centered cubic, bcc = body-centered cubic.</a:t>
            </a:r>
          </a:p>
          <a:p>
            <a:pPr marL="0" indent="0">
              <a:spcBef>
                <a:spcPts val="600"/>
              </a:spcBef>
            </a:pPr>
            <a:r>
              <a:rPr lang="en-US" altLang="en-US" sz="1200" smtClean="0"/>
              <a:t>**Manganese has a more complex crystal structure.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28600" y="228600"/>
            <a:ext cx="8686800" cy="631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Times New Roman" panose="02020603050405020304" pitchFamily="18"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9pPr>
          </a:lstStyle>
          <a:p>
            <a:pPr lvl="1" indent="0" algn="ctr">
              <a:spcBef>
                <a:spcPct val="0"/>
              </a:spcBef>
              <a:buClrTx/>
              <a:buFontTx/>
              <a:buNone/>
            </a:pPr>
            <a:r>
              <a:rPr lang="en-US" altLang="en-US" sz="2400" b="1" u="sng">
                <a:solidFill>
                  <a:srgbClr val="333399"/>
                </a:solidFill>
                <a:latin typeface="Arial" panose="020B0604020202020204" pitchFamily="34" charset="0"/>
              </a:rPr>
              <a:t>Transistion Metals Chemistry &amp; Electron Configuration</a:t>
            </a:r>
          </a:p>
          <a:p>
            <a:pPr algn="ctr">
              <a:spcBef>
                <a:spcPct val="0"/>
              </a:spcBef>
              <a:buClrTx/>
              <a:buFontTx/>
              <a:buNone/>
            </a:pPr>
            <a:endParaRPr lang="en-US" altLang="en-US" sz="2400" b="1">
              <a:solidFill>
                <a:srgbClr val="3333CC"/>
              </a:solidFill>
              <a:latin typeface="Arial" panose="020B0604020202020204" pitchFamily="34" charset="0"/>
            </a:endParaRPr>
          </a:p>
          <a:p>
            <a:pPr>
              <a:spcBef>
                <a:spcPct val="0"/>
              </a:spcBef>
              <a:buClrTx/>
              <a:buFontTx/>
              <a:buNone/>
            </a:pPr>
            <a:r>
              <a:rPr lang="en-US" altLang="en-US" sz="2400" b="1">
                <a:solidFill>
                  <a:srgbClr val="3333CC"/>
                </a:solidFill>
                <a:latin typeface="Arial" panose="020B0604020202020204" pitchFamily="34" charset="0"/>
              </a:rPr>
              <a:t>This difference occurs because the last electrons added to the transition metal elements are inner electrons: </a:t>
            </a:r>
            <a:r>
              <a:rPr lang="en-US" altLang="en-US" sz="2400" b="1" i="1">
                <a:solidFill>
                  <a:srgbClr val="3333CC"/>
                </a:solidFill>
                <a:latin typeface="Arial" panose="020B0604020202020204" pitchFamily="34" charset="0"/>
              </a:rPr>
              <a:t>d</a:t>
            </a:r>
            <a:r>
              <a:rPr lang="en-US" altLang="en-US" sz="2400" b="1">
                <a:solidFill>
                  <a:srgbClr val="3333CC"/>
                </a:solidFill>
                <a:latin typeface="Arial" panose="020B0604020202020204" pitchFamily="34" charset="0"/>
              </a:rPr>
              <a:t> electrons for the </a:t>
            </a:r>
            <a:r>
              <a:rPr lang="en-US" altLang="en-US" sz="2400" b="1" i="1">
                <a:solidFill>
                  <a:srgbClr val="3333CC"/>
                </a:solidFill>
                <a:latin typeface="Arial" panose="020B0604020202020204" pitchFamily="34" charset="0"/>
              </a:rPr>
              <a:t>d</a:t>
            </a:r>
            <a:r>
              <a:rPr lang="en-US" altLang="en-US" sz="2400" b="1">
                <a:solidFill>
                  <a:srgbClr val="3333CC"/>
                </a:solidFill>
                <a:latin typeface="Arial" panose="020B0604020202020204" pitchFamily="34" charset="0"/>
              </a:rPr>
              <a:t>-block transition metals and </a:t>
            </a:r>
            <a:r>
              <a:rPr lang="en-US" altLang="en-US" sz="2400" b="1" i="1">
                <a:solidFill>
                  <a:srgbClr val="3333CC"/>
                </a:solidFill>
                <a:latin typeface="Arial" panose="020B0604020202020204" pitchFamily="34" charset="0"/>
              </a:rPr>
              <a:t>f</a:t>
            </a:r>
            <a:r>
              <a:rPr lang="en-US" altLang="en-US" sz="2400" b="1">
                <a:solidFill>
                  <a:srgbClr val="3333CC"/>
                </a:solidFill>
                <a:latin typeface="Arial" panose="020B0604020202020204" pitchFamily="34" charset="0"/>
              </a:rPr>
              <a:t> electrons for the lanthanides and actinides.  These inner </a:t>
            </a:r>
            <a:r>
              <a:rPr lang="en-US" altLang="en-US" sz="2400" b="1" i="1">
                <a:solidFill>
                  <a:srgbClr val="3333CC"/>
                </a:solidFill>
                <a:latin typeface="Arial" panose="020B0604020202020204" pitchFamily="34" charset="0"/>
              </a:rPr>
              <a:t>d</a:t>
            </a:r>
            <a:r>
              <a:rPr lang="en-US" altLang="en-US" sz="2400" b="1">
                <a:solidFill>
                  <a:srgbClr val="3333CC"/>
                </a:solidFill>
                <a:latin typeface="Arial" panose="020B0604020202020204" pitchFamily="34" charset="0"/>
              </a:rPr>
              <a:t> and </a:t>
            </a:r>
            <a:r>
              <a:rPr lang="en-US" altLang="en-US" sz="2400" b="1" i="1">
                <a:solidFill>
                  <a:srgbClr val="3333CC"/>
                </a:solidFill>
                <a:latin typeface="Arial" panose="020B0604020202020204" pitchFamily="34" charset="0"/>
              </a:rPr>
              <a:t>f</a:t>
            </a:r>
            <a:r>
              <a:rPr lang="en-US" altLang="en-US" sz="2400" b="1">
                <a:solidFill>
                  <a:srgbClr val="3333CC"/>
                </a:solidFill>
                <a:latin typeface="Arial" panose="020B0604020202020204" pitchFamily="34" charset="0"/>
              </a:rPr>
              <a:t> electrons cannot participate in bonding as readily as the valence </a:t>
            </a:r>
            <a:r>
              <a:rPr lang="en-US" altLang="en-US" sz="2400" b="1" i="1">
                <a:solidFill>
                  <a:srgbClr val="3333CC"/>
                </a:solidFill>
                <a:latin typeface="Arial" panose="020B0604020202020204" pitchFamily="34" charset="0"/>
              </a:rPr>
              <a:t>s</a:t>
            </a:r>
            <a:r>
              <a:rPr lang="en-US" altLang="en-US" sz="2400" b="1">
                <a:solidFill>
                  <a:srgbClr val="3333CC"/>
                </a:solidFill>
                <a:latin typeface="Arial" panose="020B0604020202020204" pitchFamily="34" charset="0"/>
              </a:rPr>
              <a:t> and </a:t>
            </a:r>
            <a:r>
              <a:rPr lang="en-US" altLang="en-US" sz="2400" b="1" i="1">
                <a:solidFill>
                  <a:srgbClr val="3333CC"/>
                </a:solidFill>
                <a:latin typeface="Arial" panose="020B0604020202020204" pitchFamily="34" charset="0"/>
              </a:rPr>
              <a:t>p</a:t>
            </a:r>
            <a:r>
              <a:rPr lang="en-US" altLang="en-US" sz="2400" b="1">
                <a:solidFill>
                  <a:srgbClr val="3333CC"/>
                </a:solidFill>
                <a:latin typeface="Arial" panose="020B0604020202020204" pitchFamily="34" charset="0"/>
              </a:rPr>
              <a:t> electrons.  Thus, the chemistry of transition elements is not as greatly affected by the gradual change in the number of electrons as is the chemistry of the representative elements.  Also note that the transition metals do not extend all the way across the </a:t>
            </a:r>
            <a:r>
              <a:rPr lang="en-US" altLang="en-US" sz="2400" b="1" i="1">
                <a:solidFill>
                  <a:srgbClr val="3333CC"/>
                </a:solidFill>
                <a:latin typeface="Arial" panose="020B0604020202020204" pitchFamily="34" charset="0"/>
              </a:rPr>
              <a:t>d</a:t>
            </a:r>
            <a:r>
              <a:rPr lang="en-US" altLang="en-US" sz="2400" b="1">
                <a:solidFill>
                  <a:srgbClr val="3333CC"/>
                </a:solidFill>
                <a:latin typeface="Arial" panose="020B0604020202020204" pitchFamily="34" charset="0"/>
              </a:rPr>
              <a:t>-block because the Group 12 elements (zinc, cadmium, and mercury) are not normally considered to be transition elements.  Because their </a:t>
            </a:r>
            <a:r>
              <a:rPr lang="en-US" altLang="en-US" sz="2400" b="1" i="1">
                <a:solidFill>
                  <a:srgbClr val="3333CC"/>
                </a:solidFill>
                <a:latin typeface="Arial" panose="020B0604020202020204" pitchFamily="34" charset="0"/>
              </a:rPr>
              <a:t>d</a:t>
            </a:r>
            <a:r>
              <a:rPr lang="en-US" altLang="en-US" sz="2400" b="1">
                <a:solidFill>
                  <a:srgbClr val="3333CC"/>
                </a:solidFill>
                <a:latin typeface="Arial" panose="020B0604020202020204" pitchFamily="34" charset="0"/>
              </a:rPr>
              <a:t>-orbitals are full, the Group 12 elements have properties that are more like those of main-group metals than transition metals.</a:t>
            </a:r>
            <a:r>
              <a:rPr lang="en-US" altLang="en-US" sz="2400" b="1">
                <a:latin typeface="Arial" panose="020B0604020202020204" pitchFamily="34" charset="0"/>
              </a:rPr>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86200"/>
            <a:ext cx="1341438" cy="112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800600"/>
            <a:ext cx="1341438" cy="112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7638" y="2320925"/>
            <a:ext cx="1477962"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5900" y="4800600"/>
            <a:ext cx="1341438" cy="112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613" y="3886200"/>
            <a:ext cx="1341437" cy="112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4700" y="1409700"/>
            <a:ext cx="1417638"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1428750"/>
            <a:ext cx="1389063" cy="1104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8513" y="2324100"/>
            <a:ext cx="1471612" cy="1138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5"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9338" y="1409700"/>
            <a:ext cx="1477962"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6"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2800" y="3889375"/>
            <a:ext cx="1341438" cy="1119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8" name="Text Box 11"/>
          <p:cNvSpPr txBox="1">
            <a:spLocks noChangeArrowheads="1"/>
          </p:cNvSpPr>
          <p:nvPr/>
        </p:nvSpPr>
        <p:spPr bwMode="auto">
          <a:xfrm>
            <a:off x="2133600" y="503238"/>
            <a:ext cx="39624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The Period 4 transition metals.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afterEffect">
                                  <p:stCondLst>
                                    <p:cond delay="1000"/>
                                  </p:stCondLst>
                                  <p:childTnLst>
                                    <p:set>
                                      <p:cBhvr additive="repl">
                                        <p:cTn id="6" dur="1" fill="hold">
                                          <p:stCondLst>
                                            <p:cond delay="0"/>
                                          </p:stCondLst>
                                        </p:cTn>
                                        <p:tgtEl>
                                          <p:spTgt spid="9223"/>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fill="hold" nodeType="afterEffect">
                                  <p:stCondLst>
                                    <p:cond delay="1000"/>
                                  </p:stCondLst>
                                  <p:childTnLst>
                                    <p:set>
                                      <p:cBhvr additive="repl">
                                        <p:cTn id="9" dur="1" fill="hold">
                                          <p:stCondLst>
                                            <p:cond delay="0"/>
                                          </p:stCondLst>
                                        </p:cTn>
                                        <p:tgtEl>
                                          <p:spTgt spid="9224"/>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fill="hold" nodeType="afterEffect">
                                  <p:stCondLst>
                                    <p:cond delay="1000"/>
                                  </p:stCondLst>
                                  <p:childTnLst>
                                    <p:set>
                                      <p:cBhvr additive="repl">
                                        <p:cTn id="12" dur="1" fill="hold">
                                          <p:stCondLst>
                                            <p:cond delay="0"/>
                                          </p:stCondLst>
                                        </p:cTn>
                                        <p:tgtEl>
                                          <p:spTgt spid="9225"/>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fill="hold" nodeType="afterEffect">
                                  <p:stCondLst>
                                    <p:cond delay="1000"/>
                                  </p:stCondLst>
                                  <p:childTnLst>
                                    <p:set>
                                      <p:cBhvr additive="repl">
                                        <p:cTn id="15" dur="1" fill="hold">
                                          <p:stCondLst>
                                            <p:cond delay="0"/>
                                          </p:stCondLst>
                                        </p:cTn>
                                        <p:tgtEl>
                                          <p:spTgt spid="9219"/>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fill="hold" nodeType="afterEffect">
                                  <p:stCondLst>
                                    <p:cond delay="1000"/>
                                  </p:stCondLst>
                                  <p:childTnLst>
                                    <p:set>
                                      <p:cBhvr additive="repl">
                                        <p:cTn id="18" dur="1" fill="hold">
                                          <p:stCondLst>
                                            <p:cond delay="0"/>
                                          </p:stCondLst>
                                        </p:cTn>
                                        <p:tgtEl>
                                          <p:spTgt spid="9222"/>
                                        </p:tgtEl>
                                        <p:attrNameLst>
                                          <p:attrName>style.visibility</p:attrName>
                                        </p:attrNameLst>
                                      </p:cBhvr>
                                      <p:to>
                                        <p:strVal val="visible"/>
                                      </p:to>
                                    </p:set>
                                  </p:childTnLst>
                                </p:cTn>
                              </p:par>
                            </p:childTnLst>
                          </p:cTn>
                        </p:par>
                        <p:par>
                          <p:cTn id="19" fill="hold" nodeType="afterGroup">
                            <p:stCondLst>
                              <p:cond delay="7500"/>
                            </p:stCondLst>
                            <p:childTnLst>
                              <p:par>
                                <p:cTn id="20" presetID="1" presetClass="entr" fill="hold" nodeType="afterEffect">
                                  <p:stCondLst>
                                    <p:cond delay="1000"/>
                                  </p:stCondLst>
                                  <p:childTnLst>
                                    <p:set>
                                      <p:cBhvr additive="repl">
                                        <p:cTn id="21" dur="1" fill="hold">
                                          <p:stCondLst>
                                            <p:cond delay="0"/>
                                          </p:stCondLst>
                                        </p:cTn>
                                        <p:tgtEl>
                                          <p:spTgt spid="9221"/>
                                        </p:tgtEl>
                                        <p:attrNameLst>
                                          <p:attrName>style.visibility</p:attrName>
                                        </p:attrNameLst>
                                      </p:cBhvr>
                                      <p:to>
                                        <p:strVal val="visible"/>
                                      </p:to>
                                    </p:set>
                                  </p:childTnLst>
                                </p:cTn>
                              </p:par>
                            </p:childTnLst>
                          </p:cTn>
                        </p:par>
                        <p:par>
                          <p:cTn id="22" fill="hold" nodeType="afterGroup">
                            <p:stCondLst>
                              <p:cond delay="9000"/>
                            </p:stCondLst>
                            <p:childTnLst>
                              <p:par>
                                <p:cTn id="23" presetID="1" presetClass="entr" fill="hold" nodeType="afterEffect">
                                  <p:stCondLst>
                                    <p:cond delay="1000"/>
                                  </p:stCondLst>
                                  <p:childTnLst>
                                    <p:set>
                                      <p:cBhvr additive="repl">
                                        <p:cTn id="24" dur="1" fill="hold">
                                          <p:stCondLst>
                                            <p:cond delay="0"/>
                                          </p:stCondLst>
                                        </p:cTn>
                                        <p:tgtEl>
                                          <p:spTgt spid="9218"/>
                                        </p:tgtEl>
                                        <p:attrNameLst>
                                          <p:attrName>style.visibility</p:attrName>
                                        </p:attrNameLst>
                                      </p:cBhvr>
                                      <p:to>
                                        <p:strVal val="visible"/>
                                      </p:to>
                                    </p:set>
                                  </p:childTnLst>
                                </p:cTn>
                              </p:par>
                            </p:childTnLst>
                          </p:cTn>
                        </p:par>
                        <p:par>
                          <p:cTn id="25" fill="hold" nodeType="afterGroup">
                            <p:stCondLst>
                              <p:cond delay="10500"/>
                            </p:stCondLst>
                            <p:childTnLst>
                              <p:par>
                                <p:cTn id="26" presetID="1" presetClass="entr" fill="hold" nodeType="afterEffect">
                                  <p:stCondLst>
                                    <p:cond delay="1000"/>
                                  </p:stCondLst>
                                  <p:childTnLst>
                                    <p:set>
                                      <p:cBhvr additive="repl">
                                        <p:cTn id="27" dur="1" fill="hold">
                                          <p:stCondLst>
                                            <p:cond delay="0"/>
                                          </p:stCondLst>
                                        </p:cTn>
                                        <p:tgtEl>
                                          <p:spTgt spid="9217"/>
                                        </p:tgtEl>
                                        <p:attrNameLst>
                                          <p:attrName>style.visibility</p:attrName>
                                        </p:attrNameLst>
                                      </p:cBhvr>
                                      <p:to>
                                        <p:strVal val="visible"/>
                                      </p:to>
                                    </p:set>
                                  </p:childTnLst>
                                </p:cTn>
                              </p:par>
                            </p:childTnLst>
                          </p:cTn>
                        </p:par>
                        <p:par>
                          <p:cTn id="28" fill="hold" nodeType="afterGroup">
                            <p:stCondLst>
                              <p:cond delay="12000"/>
                            </p:stCondLst>
                            <p:childTnLst>
                              <p:par>
                                <p:cTn id="29" presetID="1" presetClass="entr" fill="hold" nodeType="afterEffect">
                                  <p:stCondLst>
                                    <p:cond delay="1000"/>
                                  </p:stCondLst>
                                  <p:childTnLst>
                                    <p:set>
                                      <p:cBhvr additive="repl">
                                        <p:cTn id="30" dur="1" fill="hold">
                                          <p:stCondLst>
                                            <p:cond delay="0"/>
                                          </p:stCondLst>
                                        </p:cTn>
                                        <p:tgtEl>
                                          <p:spTgt spid="9220"/>
                                        </p:tgtEl>
                                        <p:attrNameLst>
                                          <p:attrName>style.visibility</p:attrName>
                                        </p:attrNameLst>
                                      </p:cBhvr>
                                      <p:to>
                                        <p:strVal val="visible"/>
                                      </p:to>
                                    </p:set>
                                  </p:childTnLst>
                                </p:cTn>
                              </p:par>
                            </p:childTnLst>
                          </p:cTn>
                        </p:par>
                        <p:par>
                          <p:cTn id="31" fill="hold" nodeType="afterGroup">
                            <p:stCondLst>
                              <p:cond delay="13500"/>
                            </p:stCondLst>
                            <p:childTnLst>
                              <p:par>
                                <p:cTn id="32" presetID="1" presetClass="entr" fill="hold" nodeType="afterEffect">
                                  <p:stCondLst>
                                    <p:cond delay="1000"/>
                                  </p:stCondLst>
                                  <p:childTnLst>
                                    <p:set>
                                      <p:cBhvr additive="repl">
                                        <p:cTn id="33"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52400" y="193675"/>
            <a:ext cx="8763000" cy="646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400" b="1">
                <a:solidFill>
                  <a:srgbClr val="000099"/>
                </a:solidFill>
                <a:latin typeface="Arial" panose="020B0604020202020204" pitchFamily="34" charset="0"/>
              </a:rPr>
              <a:t>Transition Metal Chemistry</a:t>
            </a:r>
          </a:p>
          <a:p>
            <a:pPr algn="ctr">
              <a:spcBef>
                <a:spcPct val="0"/>
              </a:spcBef>
              <a:buClrTx/>
              <a:buFontTx/>
              <a:buNone/>
            </a:pPr>
            <a:endParaRPr lang="en-US" altLang="en-US" sz="1000" b="1">
              <a:solidFill>
                <a:srgbClr val="000099"/>
              </a:solidFill>
              <a:latin typeface="Arial" panose="020B0604020202020204" pitchFamily="34" charset="0"/>
            </a:endParaRPr>
          </a:p>
          <a:p>
            <a:pPr>
              <a:spcBef>
                <a:spcPct val="0"/>
              </a:spcBef>
              <a:buClrTx/>
              <a:buFontTx/>
              <a:buNone/>
            </a:pPr>
            <a:r>
              <a:rPr lang="en-US" altLang="en-US" sz="2400" b="1">
                <a:solidFill>
                  <a:srgbClr val="000099"/>
                </a:solidFill>
                <a:latin typeface="Arial" panose="020B0604020202020204" pitchFamily="34" charset="0"/>
              </a:rPr>
              <a:t>So what characteristics can we expect with transition elements?</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 (1)   Variable oxidation states except for the first &amp; last column.  The central group having the most variety.</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 (2)  All the </a:t>
            </a:r>
            <a:r>
              <a:rPr lang="en-US" altLang="en-US" sz="2400" b="1" i="1">
                <a:latin typeface="Arial" panose="020B0604020202020204" pitchFamily="34" charset="0"/>
              </a:rPr>
              <a:t>d</a:t>
            </a:r>
            <a:r>
              <a:rPr lang="en-US" altLang="en-US" sz="2400" b="1">
                <a:latin typeface="Arial" panose="020B0604020202020204" pitchFamily="34" charset="0"/>
              </a:rPr>
              <a:t>-block elements are metals.  Most of these “</a:t>
            </a:r>
            <a:r>
              <a:rPr lang="en-US" altLang="en-US" sz="2400" b="1" i="1">
                <a:latin typeface="Arial" panose="020B0604020202020204" pitchFamily="34" charset="0"/>
              </a:rPr>
              <a:t>d</a:t>
            </a:r>
            <a:r>
              <a:rPr lang="en-US" altLang="en-US" sz="2400" b="1">
                <a:latin typeface="Arial" panose="020B0604020202020204" pitchFamily="34" charset="0"/>
              </a:rPr>
              <a:t>-metals” are good electrical conductors, malleable, ductile, and lustrous.  Generally, their melting and boiling points are higher than those of the main-group elements.  They are “hard” metals except for Zn.</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(3)  The low oxidation state ions are generally good reducing agents (they undergo oxidation) and all </a:t>
            </a:r>
            <a:r>
              <a:rPr lang="en-US" altLang="en-US" sz="2400" b="1">
                <a:solidFill>
                  <a:srgbClr val="000099"/>
                </a:solidFill>
                <a:latin typeface="Arial" panose="020B0604020202020204" pitchFamily="34" charset="0"/>
              </a:rPr>
              <a:t>3d</a:t>
            </a:r>
            <a:r>
              <a:rPr lang="en-US" altLang="en-US" sz="2400" b="1">
                <a:latin typeface="Arial" panose="020B0604020202020204" pitchFamily="34" charset="0"/>
              </a:rPr>
              <a:t> elements reduce H</a:t>
            </a:r>
            <a:r>
              <a:rPr lang="en-US" altLang="en-US" sz="2400" b="1" baseline="30000">
                <a:latin typeface="Arial" panose="020B0604020202020204" pitchFamily="34" charset="0"/>
              </a:rPr>
              <a:t>+ </a:t>
            </a:r>
            <a:r>
              <a:rPr lang="en-US" altLang="en-US" sz="2400" b="1">
                <a:latin typeface="Arial" panose="020B0604020202020204" pitchFamily="34" charset="0"/>
              </a:rPr>
              <a:t>except Cu.  Recall the activity series.</a:t>
            </a:r>
          </a:p>
          <a:p>
            <a:pPr>
              <a:spcBef>
                <a:spcPct val="0"/>
              </a:spcBef>
              <a:buClrTx/>
              <a:buFontTx/>
              <a:buNone/>
            </a:pPr>
            <a:r>
              <a:rPr lang="en-US" altLang="en-US" sz="2400" b="1">
                <a:latin typeface="Arial" panose="020B0604020202020204" pitchFamily="34" charset="0"/>
              </a:rPr>
              <a:t>			M </a:t>
            </a:r>
            <a:r>
              <a:rPr lang="en-US" altLang="en-US" sz="2400" b="1">
                <a:latin typeface="Arial" panose="020B0604020202020204" pitchFamily="34" charset="0"/>
                <a:cs typeface="Times New Roman" panose="02020603050405020304" pitchFamily="18" charset="0"/>
              </a:rPr>
              <a:t>→ M</a:t>
            </a:r>
            <a:r>
              <a:rPr lang="en-US" altLang="en-US" sz="2400" b="1" baseline="30000">
                <a:latin typeface="Arial" panose="020B0604020202020204" pitchFamily="34" charset="0"/>
                <a:cs typeface="Times New Roman" panose="02020603050405020304" pitchFamily="18" charset="0"/>
              </a:rPr>
              <a:t>n+</a:t>
            </a:r>
            <a:r>
              <a:rPr lang="en-US" altLang="en-US" sz="2400" b="1">
                <a:latin typeface="Arial" panose="020B0604020202020204" pitchFamily="34" charset="0"/>
                <a:cs typeface="Times New Roman" panose="02020603050405020304" pitchFamily="18" charset="0"/>
              </a:rPr>
              <a:t> + ne</a:t>
            </a:r>
            <a:r>
              <a:rPr lang="en-US" altLang="en-US" sz="2400" b="1" baseline="30000">
                <a:latin typeface="Arial" panose="020B0604020202020204" pitchFamily="34" charset="0"/>
                <a:cs typeface="Times New Roman" panose="02020603050405020304" pitchFamily="18" charset="0"/>
              </a:rPr>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xmlns="" id="{23788B14-9063-455F-9E99-B18D2B1BBB49}"/>
              </a:ext>
            </a:extLst>
          </p:cNvPr>
          <p:cNvSpPr txBox="1">
            <a:spLocks noChangeArrowheads="1"/>
          </p:cNvSpPr>
          <p:nvPr/>
        </p:nvSpPr>
        <p:spPr bwMode="auto">
          <a:xfrm>
            <a:off x="152400" y="193675"/>
            <a:ext cx="8763000" cy="533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b="1">
                <a:solidFill>
                  <a:srgbClr val="000099"/>
                </a:solidFill>
                <a:latin typeface="Arial" charset="0"/>
              </a:rPr>
              <a:t>Transition Metal Chemistry</a:t>
            </a:r>
          </a:p>
          <a:p>
            <a:pPr algn="ctr">
              <a:buSzPct val="100000"/>
              <a:defRPr/>
            </a:pPr>
            <a:endParaRPr lang="en-US" b="1">
              <a:latin typeface="Arial" charset="0"/>
            </a:endParaRPr>
          </a:p>
          <a:p>
            <a:pPr>
              <a:buSzPct val="100000"/>
              <a:defRPr/>
            </a:pPr>
            <a:r>
              <a:rPr lang="en-US" b="1">
                <a:latin typeface="Arial" charset="0"/>
              </a:rPr>
              <a:t> (4)  The atomic radii of the second row of </a:t>
            </a:r>
            <a:r>
              <a:rPr lang="en-US" b="1" i="1">
                <a:latin typeface="Arial" charset="0"/>
              </a:rPr>
              <a:t>d</a:t>
            </a:r>
            <a:r>
              <a:rPr lang="en-US" b="1">
                <a:latin typeface="Arial" charset="0"/>
              </a:rPr>
              <a:t>-metals are typically greater than those in the first row.  The atomic radii in the third series (Period 6), however, are about the same as those in the second row and smaller than expected.  This effect is due to the </a:t>
            </a:r>
            <a:r>
              <a:rPr lang="en-US" b="1" i="1">
                <a:solidFill>
                  <a:srgbClr val="000099"/>
                </a:solidFill>
                <a:effectLst>
                  <a:outerShdw blurRad="38100" dist="38100" dir="2700000" algn="tl">
                    <a:srgbClr val="C0C0C0"/>
                  </a:outerShdw>
                </a:effectLst>
                <a:latin typeface="Arial" charset="0"/>
              </a:rPr>
              <a:t>lanthanide contraction</a:t>
            </a:r>
            <a:r>
              <a:rPr lang="en-US" b="1">
                <a:latin typeface="Arial" charset="0"/>
              </a:rPr>
              <a:t>, which is the decrease in radius along the first row of the </a:t>
            </a:r>
            <a:r>
              <a:rPr lang="en-US" b="1" i="1">
                <a:latin typeface="Arial" charset="0"/>
              </a:rPr>
              <a:t>f</a:t>
            </a:r>
            <a:r>
              <a:rPr lang="en-US" b="1">
                <a:latin typeface="Arial" charset="0"/>
              </a:rPr>
              <a:t>-block.  This decrease is due to the increasing nuclear charge along the period coupled with the poor shielding ability of the </a:t>
            </a:r>
            <a:r>
              <a:rPr lang="en-US" b="1" i="1">
                <a:latin typeface="Arial" charset="0"/>
              </a:rPr>
              <a:t>f</a:t>
            </a:r>
            <a:r>
              <a:rPr lang="en-US" b="1">
                <a:latin typeface="Arial" charset="0"/>
              </a:rPr>
              <a:t>-electrons.  When the </a:t>
            </a:r>
            <a:r>
              <a:rPr lang="en-US" b="1" i="1">
                <a:latin typeface="Arial" charset="0"/>
              </a:rPr>
              <a:t>d</a:t>
            </a:r>
            <a:r>
              <a:rPr lang="en-US" b="1">
                <a:latin typeface="Arial" charset="0"/>
              </a:rPr>
              <a:t>-block resumes (at lutetium), the atomic radius has fallen from 224 pm for barium to 172 pm for lutetium.</a:t>
            </a:r>
          </a:p>
          <a:p>
            <a:pPr algn="ctr">
              <a:buSzPct val="100000"/>
              <a:defRPr/>
            </a:pPr>
            <a:r>
              <a:rPr lang="en-US" sz="3200" b="1">
                <a:solidFill>
                  <a:srgbClr val="3333CC"/>
                </a:solidFill>
                <a:latin typeface="Arial" charset="0"/>
              </a:rPr>
              <a:t>3d &lt; 4d </a:t>
            </a:r>
            <a:r>
              <a:rPr lang="en-US" sz="3200" b="1">
                <a:solidFill>
                  <a:srgbClr val="3333CC"/>
                </a:solidFill>
                <a:latin typeface="Arial" charset="0"/>
                <a:cs typeface="Arial" charset="0"/>
              </a:rPr>
              <a:t>≈</a:t>
            </a:r>
            <a:r>
              <a:rPr lang="en-US" sz="3200" b="1">
                <a:solidFill>
                  <a:srgbClr val="3333CC"/>
                </a:solidFill>
                <a:latin typeface="Arial" charset="0"/>
              </a:rPr>
              <a:t> 5d</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86200"/>
            <a:ext cx="3976688" cy="225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0"/>
            <a:ext cx="3976688" cy="2262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3949700" cy="1914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371600"/>
            <a:ext cx="3946525"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6" name="Text Box 5"/>
          <p:cNvSpPr txBox="1">
            <a:spLocks noChangeArrowheads="1"/>
          </p:cNvSpPr>
          <p:nvPr/>
        </p:nvSpPr>
        <p:spPr bwMode="auto">
          <a:xfrm>
            <a:off x="914400" y="685800"/>
            <a:ext cx="7848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Vertical trends in key properties within the transition elements.</a:t>
            </a:r>
          </a:p>
        </p:txBody>
      </p:sp>
      <p:sp>
        <p:nvSpPr>
          <p:cNvPr id="13318" name="AutoShape 6"/>
          <p:cNvSpPr>
            <a:spLocks noChangeArrowheads="1"/>
          </p:cNvSpPr>
          <p:nvPr/>
        </p:nvSpPr>
        <p:spPr bwMode="auto">
          <a:xfrm>
            <a:off x="381000" y="1752600"/>
            <a:ext cx="533400" cy="1295400"/>
          </a:xfrm>
          <a:prstGeom prst="roundRect">
            <a:avLst>
              <a:gd name="adj" fmla="val 16667"/>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3319" name="AutoShape 7"/>
          <p:cNvSpPr>
            <a:spLocks noChangeArrowheads="1"/>
          </p:cNvSpPr>
          <p:nvPr/>
        </p:nvSpPr>
        <p:spPr bwMode="auto">
          <a:xfrm>
            <a:off x="4724400" y="1752600"/>
            <a:ext cx="533400" cy="1295400"/>
          </a:xfrm>
          <a:prstGeom prst="roundRect">
            <a:avLst>
              <a:gd name="adj" fmla="val 16667"/>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3320" name="AutoShape 8"/>
          <p:cNvSpPr>
            <a:spLocks noChangeArrowheads="1"/>
          </p:cNvSpPr>
          <p:nvPr/>
        </p:nvSpPr>
        <p:spPr bwMode="auto">
          <a:xfrm>
            <a:off x="381000" y="3733800"/>
            <a:ext cx="533400" cy="1905000"/>
          </a:xfrm>
          <a:prstGeom prst="roundRect">
            <a:avLst>
              <a:gd name="adj" fmla="val 16667"/>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3321" name="AutoShape 9"/>
          <p:cNvSpPr>
            <a:spLocks noChangeArrowheads="1"/>
          </p:cNvSpPr>
          <p:nvPr/>
        </p:nvSpPr>
        <p:spPr bwMode="auto">
          <a:xfrm>
            <a:off x="4876800" y="4038600"/>
            <a:ext cx="533400" cy="1676400"/>
          </a:xfrm>
          <a:prstGeom prst="roundRect">
            <a:avLst>
              <a:gd name="adj" fmla="val 16667"/>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13315"/>
                                        </p:tgtEl>
                                        <p:attrNameLst>
                                          <p:attrName>style.visibility</p:attrName>
                                        </p:attrNameLst>
                                      </p:cBhvr>
                                      <p:to>
                                        <p:strVal val="visible"/>
                                      </p:to>
                                    </p:set>
                                    <p:animEffect transition="in" filter="wipe(up)">
                                      <p:cBhvr additive="repl">
                                        <p:cTn id="7" dur="500"/>
                                        <p:tgtEl>
                                          <p:spTgt spid="13315"/>
                                        </p:tgtEl>
                                      </p:cBhvr>
                                    </p:animEffect>
                                  </p:childTnLst>
                                </p:cTn>
                              </p:par>
                            </p:childTnLst>
                          </p:cTn>
                        </p:par>
                        <p:par>
                          <p:cTn id="8" fill="hold" nodeType="afterGroup">
                            <p:stCondLst>
                              <p:cond delay="500"/>
                            </p:stCondLst>
                            <p:childTnLst>
                              <p:par>
                                <p:cTn id="9" presetID="1" presetClass="entr" fill="hold" grpId="0" nodeType="afterEffect">
                                  <p:stCondLst>
                                    <p:cond delay="1000"/>
                                  </p:stCondLst>
                                  <p:childTnLst>
                                    <p:set>
                                      <p:cBhvr additive="repl">
                                        <p:cTn id="10" dur="1" fill="hold">
                                          <p:stCondLst>
                                            <p:cond delay="0"/>
                                          </p:stCondLst>
                                        </p:cTn>
                                        <p:tgtEl>
                                          <p:spTgt spid="133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additive="repl">
                                        <p:cTn id="14" dur="1" fill="hold">
                                          <p:stCondLst>
                                            <p:cond delay="0"/>
                                          </p:stCondLst>
                                        </p:cTn>
                                        <p:tgtEl>
                                          <p:spTgt spid="13316"/>
                                        </p:tgtEl>
                                        <p:attrNameLst>
                                          <p:attrName>style.visibility</p:attrName>
                                        </p:attrNameLst>
                                      </p:cBhvr>
                                      <p:to>
                                        <p:strVal val="visible"/>
                                      </p:to>
                                    </p:set>
                                    <p:animEffect transition="in" filter="wipe(left)">
                                      <p:cBhvr additive="repl">
                                        <p:cTn id="15" dur="500"/>
                                        <p:tgtEl>
                                          <p:spTgt spid="13316"/>
                                        </p:tgtEl>
                                      </p:cBhvr>
                                    </p:animEffect>
                                  </p:childTnLst>
                                </p:cTn>
                              </p:par>
                            </p:childTnLst>
                          </p:cTn>
                        </p:par>
                        <p:par>
                          <p:cTn id="16" fill="hold" nodeType="afterGroup">
                            <p:stCondLst>
                              <p:cond delay="500"/>
                            </p:stCondLst>
                            <p:childTnLst>
                              <p:par>
                                <p:cTn id="17" presetID="1" presetClass="entr" fill="hold" grpId="0" nodeType="afterEffect">
                                  <p:stCondLst>
                                    <p:cond delay="1000"/>
                                  </p:stCondLst>
                                  <p:childTnLst>
                                    <p:set>
                                      <p:cBhvr additive="repl">
                                        <p:cTn id="18" dur="1" fill="hold">
                                          <p:stCondLst>
                                            <p:cond delay="0"/>
                                          </p:stCondLst>
                                        </p:cTn>
                                        <p:tgtEl>
                                          <p:spTgt spid="133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additive="repl">
                                        <p:cTn id="22" dur="1" fill="hold">
                                          <p:stCondLst>
                                            <p:cond delay="0"/>
                                          </p:stCondLst>
                                        </p:cTn>
                                        <p:tgtEl>
                                          <p:spTgt spid="13314"/>
                                        </p:tgtEl>
                                        <p:attrNameLst>
                                          <p:attrName>style.visibility</p:attrName>
                                        </p:attrNameLst>
                                      </p:cBhvr>
                                      <p:to>
                                        <p:strVal val="visible"/>
                                      </p:to>
                                    </p:set>
                                    <p:animEffect transition="in" filter="wipe(left)">
                                      <p:cBhvr additive="repl">
                                        <p:cTn id="23" dur="500"/>
                                        <p:tgtEl>
                                          <p:spTgt spid="13314"/>
                                        </p:tgtEl>
                                      </p:cBhvr>
                                    </p:animEffect>
                                  </p:childTnLst>
                                </p:cTn>
                              </p:par>
                            </p:childTnLst>
                          </p:cTn>
                        </p:par>
                        <p:par>
                          <p:cTn id="24" fill="hold" nodeType="afterGroup">
                            <p:stCondLst>
                              <p:cond delay="500"/>
                            </p:stCondLst>
                            <p:childTnLst>
                              <p:par>
                                <p:cTn id="25" presetID="1" presetClass="entr" fill="hold" grpId="0" nodeType="afterEffect">
                                  <p:stCondLst>
                                    <p:cond delay="1000"/>
                                  </p:stCondLst>
                                  <p:childTnLst>
                                    <p:set>
                                      <p:cBhvr additive="repl">
                                        <p:cTn id="26" dur="1" fill="hold">
                                          <p:stCondLst>
                                            <p:cond delay="0"/>
                                          </p:stCondLst>
                                        </p:cTn>
                                        <p:tgtEl>
                                          <p:spTgt spid="133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additive="repl">
                                        <p:cTn id="30" dur="1" fill="hold">
                                          <p:stCondLst>
                                            <p:cond delay="0"/>
                                          </p:stCondLst>
                                        </p:cTn>
                                        <p:tgtEl>
                                          <p:spTgt spid="13313"/>
                                        </p:tgtEl>
                                        <p:attrNameLst>
                                          <p:attrName>style.visibility</p:attrName>
                                        </p:attrNameLst>
                                      </p:cBhvr>
                                      <p:to>
                                        <p:strVal val="visible"/>
                                      </p:to>
                                    </p:set>
                                    <p:animEffect transition="in" filter="wipe(left)">
                                      <p:cBhvr additive="repl">
                                        <p:cTn id="31" dur="500"/>
                                        <p:tgtEl>
                                          <p:spTgt spid="13313"/>
                                        </p:tgtEl>
                                      </p:cBhvr>
                                    </p:animEffect>
                                  </p:childTnLst>
                                </p:cTn>
                              </p:par>
                            </p:childTnLst>
                          </p:cTn>
                        </p:par>
                        <p:par>
                          <p:cTn id="32" fill="hold" nodeType="afterGroup">
                            <p:stCondLst>
                              <p:cond delay="500"/>
                            </p:stCondLst>
                            <p:childTnLst>
                              <p:par>
                                <p:cTn id="33" presetID="1" presetClass="entr" fill="hold" grpId="0" nodeType="afterEffect">
                                  <p:stCondLst>
                                    <p:cond delay="1000"/>
                                  </p:stCondLst>
                                  <p:childTnLst>
                                    <p:set>
                                      <p:cBhvr additive="repl">
                                        <p:cTn id="34" dur="1" fill="hold">
                                          <p:stCondLst>
                                            <p:cond delay="0"/>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P spid="13320" grpId="0" animBg="1"/>
      <p:bldP spid="133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52400" y="193675"/>
            <a:ext cx="8763000" cy="594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400" b="1">
                <a:solidFill>
                  <a:srgbClr val="000099"/>
                </a:solidFill>
                <a:latin typeface="Arial" panose="020B0604020202020204" pitchFamily="34" charset="0"/>
              </a:rPr>
              <a:t>Transition Metal Chemistry</a:t>
            </a:r>
          </a:p>
          <a:p>
            <a:pPr algn="ct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 (5)  Periodicity</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The atomic radius decreases across a period reaching a constant size due to shielding by the other electrons.</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Electronegativity generally increases across a period slightly.</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Ionization energy gradually increases across a period.</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Atomic size and oxidation state has a major effect on the nature of bonding.  Ionic bonding is more prevalent for lower oxidation state ions and covalent bonding is preferred for the higher states.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5932488" cy="1477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648200"/>
            <a:ext cx="5942013" cy="1474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48000"/>
            <a:ext cx="5932488" cy="1481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Text Box 4"/>
          <p:cNvSpPr txBox="1">
            <a:spLocks noChangeArrowheads="1"/>
          </p:cNvSpPr>
          <p:nvPr/>
        </p:nvSpPr>
        <p:spPr bwMode="auto">
          <a:xfrm>
            <a:off x="2057400" y="533400"/>
            <a:ext cx="6629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250"/>
              </a:spcBef>
              <a:buClrTx/>
              <a:buFontTx/>
              <a:buNone/>
            </a:pPr>
            <a:r>
              <a:rPr lang="en-US" altLang="en-US" sz="2000" b="1">
                <a:latin typeface="Arial" panose="020B0604020202020204" pitchFamily="34" charset="0"/>
              </a:rPr>
              <a:t>Horizontal trends in key atomic properties of the </a:t>
            </a:r>
          </a:p>
          <a:p>
            <a:pPr algn="r">
              <a:spcBef>
                <a:spcPts val="250"/>
              </a:spcBef>
              <a:buClrTx/>
              <a:buFontTx/>
              <a:buNone/>
            </a:pPr>
            <a:r>
              <a:rPr lang="en-US" altLang="en-US" sz="2000" b="1">
                <a:latin typeface="Arial" panose="020B0604020202020204" pitchFamily="34" charset="0"/>
              </a:rPr>
              <a:t>Period 4 elements.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1265"/>
                                        </p:tgtEl>
                                        <p:attrNameLst>
                                          <p:attrName>style.visibility</p:attrName>
                                        </p:attrNameLst>
                                      </p:cBhvr>
                                      <p:to>
                                        <p:strVal val="visible"/>
                                      </p:to>
                                    </p:set>
                                    <p:animEffect transition="in" filter="wipe(left)">
                                      <p:cBhvr additive="repl">
                                        <p:cTn id="7" dur="500"/>
                                        <p:tgtEl>
                                          <p:spTgt spid="112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1267"/>
                                        </p:tgtEl>
                                        <p:attrNameLst>
                                          <p:attrName>style.visibility</p:attrName>
                                        </p:attrNameLst>
                                      </p:cBhvr>
                                      <p:to>
                                        <p:strVal val="visible"/>
                                      </p:to>
                                    </p:set>
                                    <p:animEffect transition="in" filter="wipe(left)">
                                      <p:cBhvr additive="repl">
                                        <p:cTn id="12" dur="500"/>
                                        <p:tgtEl>
                                          <p:spTgt spid="112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11266"/>
                                        </p:tgtEl>
                                        <p:attrNameLst>
                                          <p:attrName>style.visibility</p:attrName>
                                        </p:attrNameLst>
                                      </p:cBhvr>
                                      <p:to>
                                        <p:strVal val="visible"/>
                                      </p:to>
                                    </p:set>
                                    <p:animEffect transition="in" filter="wipe(left)">
                                      <p:cBhvr additive="repl">
                                        <p:cTn id="1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304800" y="269875"/>
            <a:ext cx="8534400" cy="666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400" b="1">
                <a:solidFill>
                  <a:srgbClr val="000099"/>
                </a:solidFill>
                <a:latin typeface="Arial" panose="020B0604020202020204" pitchFamily="34" charset="0"/>
              </a:rPr>
              <a:t>General Properties of Transition Metal Ions</a:t>
            </a:r>
          </a:p>
          <a:p>
            <a:pPr algn="ctr">
              <a:spcBef>
                <a:spcPct val="0"/>
              </a:spcBef>
              <a:buClrTx/>
              <a:buFontTx/>
              <a:buNone/>
            </a:pPr>
            <a:endParaRPr lang="en-US" altLang="en-US" sz="1000" b="1">
              <a:solidFill>
                <a:srgbClr val="000099"/>
              </a:solidFill>
              <a:latin typeface="Arial" panose="020B0604020202020204" pitchFamily="34" charset="0"/>
            </a:endParaRPr>
          </a:p>
          <a:p>
            <a:pPr>
              <a:spcBef>
                <a:spcPct val="0"/>
              </a:spcBef>
              <a:buClrTx/>
              <a:buFontTx/>
              <a:buNone/>
            </a:pPr>
            <a:r>
              <a:rPr lang="en-US" altLang="en-US" sz="2400" b="1">
                <a:latin typeface="Arial" panose="020B0604020202020204" pitchFamily="34" charset="0"/>
              </a:rPr>
              <a:t>Sc</a:t>
            </a:r>
            <a:r>
              <a:rPr lang="en-US" altLang="en-US" sz="1800" b="1">
                <a:latin typeface="Arial" panose="020B0604020202020204" pitchFamily="34" charset="0"/>
              </a:rPr>
              <a:t> – scandium: rare on earth, found in electronic devices Sc</a:t>
            </a:r>
            <a:r>
              <a:rPr lang="en-US" altLang="en-US" sz="1800" b="1" baseline="30000">
                <a:latin typeface="Arial" panose="020B0604020202020204" pitchFamily="34" charset="0"/>
              </a:rPr>
              <a:t>3+</a:t>
            </a:r>
          </a:p>
          <a:p>
            <a:pPr>
              <a:spcBef>
                <a:spcPct val="0"/>
              </a:spcBef>
              <a:buClrTx/>
              <a:buFontTx/>
              <a:buNone/>
            </a:pPr>
            <a:endParaRPr lang="en-US" altLang="en-US" sz="1800" b="1">
              <a:latin typeface="Arial" panose="020B0604020202020204" pitchFamily="34" charset="0"/>
            </a:endParaRPr>
          </a:p>
          <a:p>
            <a:pPr>
              <a:spcBef>
                <a:spcPct val="0"/>
              </a:spcBef>
              <a:buClrTx/>
              <a:buFontTx/>
              <a:buNone/>
            </a:pPr>
            <a:r>
              <a:rPr lang="en-US" altLang="en-US" sz="2400" b="1">
                <a:latin typeface="Arial" panose="020B0604020202020204" pitchFamily="34" charset="0"/>
              </a:rPr>
              <a:t>Ti</a:t>
            </a:r>
            <a:r>
              <a:rPr lang="en-US" altLang="en-US" sz="1800" b="1">
                <a:latin typeface="Arial" panose="020B0604020202020204" pitchFamily="34" charset="0"/>
              </a:rPr>
              <a:t> – titanium: 0.6% by mass on earth, low density, high strength, TiO</a:t>
            </a:r>
            <a:r>
              <a:rPr lang="en-US" altLang="en-US" sz="1800" b="1" baseline="-25000">
                <a:latin typeface="Arial" panose="020B0604020202020204" pitchFamily="34" charset="0"/>
              </a:rPr>
              <a:t>2</a:t>
            </a:r>
            <a:r>
              <a:rPr lang="en-US" altLang="en-US" sz="1800" b="1">
                <a:latin typeface="Arial" panose="020B0604020202020204" pitchFamily="34" charset="0"/>
              </a:rPr>
              <a:t> is an opaque material used as a pigment, Ti(H</a:t>
            </a:r>
            <a:r>
              <a:rPr lang="en-US" altLang="en-US" sz="1800" b="1" baseline="-25000">
                <a:latin typeface="Arial" panose="020B0604020202020204" pitchFamily="34" charset="0"/>
              </a:rPr>
              <a:t>2</a:t>
            </a:r>
            <a:r>
              <a:rPr lang="en-US" altLang="en-US" sz="1800" b="1">
                <a:latin typeface="Arial" panose="020B0604020202020204" pitchFamily="34" charset="0"/>
              </a:rPr>
              <a:t>O)</a:t>
            </a:r>
            <a:r>
              <a:rPr lang="en-US" altLang="en-US" sz="1800" b="1" baseline="-25000">
                <a:latin typeface="Arial" panose="020B0604020202020204" pitchFamily="34" charset="0"/>
              </a:rPr>
              <a:t>6</a:t>
            </a:r>
            <a:r>
              <a:rPr lang="en-US" altLang="en-US" sz="1800" b="1" baseline="30000">
                <a:latin typeface="Arial" panose="020B0604020202020204" pitchFamily="34" charset="0"/>
              </a:rPr>
              <a:t>3+</a:t>
            </a:r>
            <a:r>
              <a:rPr lang="en-US" altLang="en-US" sz="1800" b="1">
                <a:latin typeface="Arial" panose="020B0604020202020204" pitchFamily="34" charset="0"/>
              </a:rPr>
              <a:t> is a </a:t>
            </a:r>
            <a:r>
              <a:rPr lang="en-US" altLang="en-US" sz="1800" b="1">
                <a:solidFill>
                  <a:srgbClr val="990033"/>
                </a:solidFill>
                <a:latin typeface="Arial" panose="020B0604020202020204" pitchFamily="34" charset="0"/>
              </a:rPr>
              <a:t>purple</a:t>
            </a:r>
            <a:r>
              <a:rPr lang="en-US" altLang="en-US" sz="1800" b="1">
                <a:latin typeface="Arial" panose="020B0604020202020204" pitchFamily="34" charset="0"/>
              </a:rPr>
              <a:t> solution.</a:t>
            </a:r>
          </a:p>
          <a:p>
            <a:pPr>
              <a:spcBef>
                <a:spcPct val="0"/>
              </a:spcBef>
              <a:buClrTx/>
              <a:buFontTx/>
              <a:buNone/>
            </a:pPr>
            <a:endParaRPr lang="en-US" altLang="en-US" sz="1800" b="1">
              <a:latin typeface="Arial" panose="020B0604020202020204" pitchFamily="34" charset="0"/>
            </a:endParaRPr>
          </a:p>
          <a:p>
            <a:pPr>
              <a:spcBef>
                <a:spcPct val="0"/>
              </a:spcBef>
              <a:buClrTx/>
              <a:buFontTx/>
              <a:buNone/>
            </a:pPr>
            <a:r>
              <a:rPr lang="en-US" altLang="en-US" sz="2400" b="1">
                <a:latin typeface="Arial" panose="020B0604020202020204" pitchFamily="34" charset="0"/>
              </a:rPr>
              <a:t>V</a:t>
            </a:r>
            <a:r>
              <a:rPr lang="en-US" altLang="en-US" sz="1800" b="1">
                <a:latin typeface="Arial" panose="020B0604020202020204" pitchFamily="34" charset="0"/>
              </a:rPr>
              <a:t> – vanadium:  0.025 by mass, used in alloys &amp; as a catalyst V</a:t>
            </a:r>
            <a:r>
              <a:rPr lang="en-US" altLang="en-US" sz="1800" b="1" baseline="-25000">
                <a:latin typeface="Arial" panose="020B0604020202020204" pitchFamily="34" charset="0"/>
              </a:rPr>
              <a:t>2</a:t>
            </a:r>
            <a:r>
              <a:rPr lang="en-US" altLang="en-US" sz="1800" b="1">
                <a:latin typeface="Arial" panose="020B0604020202020204" pitchFamily="34" charset="0"/>
              </a:rPr>
              <a:t>O</a:t>
            </a:r>
            <a:r>
              <a:rPr lang="en-US" altLang="en-US" sz="1800" b="1" baseline="-25000">
                <a:latin typeface="Arial" panose="020B0604020202020204" pitchFamily="34" charset="0"/>
              </a:rPr>
              <a:t>5</a:t>
            </a:r>
          </a:p>
          <a:p>
            <a:pPr>
              <a:spcBef>
                <a:spcPct val="0"/>
              </a:spcBef>
              <a:buClrTx/>
              <a:buFontTx/>
              <a:buNone/>
            </a:pPr>
            <a:r>
              <a:rPr lang="en-US" altLang="en-US" sz="1800" b="1">
                <a:solidFill>
                  <a:srgbClr val="FFCC00"/>
                </a:solidFill>
                <a:latin typeface="Arial" panose="020B0604020202020204" pitchFamily="34" charset="0"/>
              </a:rPr>
              <a:t>VO</a:t>
            </a:r>
            <a:r>
              <a:rPr lang="en-US" altLang="en-US" sz="1800" b="1" baseline="-25000">
                <a:solidFill>
                  <a:srgbClr val="FFCC00"/>
                </a:solidFill>
                <a:latin typeface="Arial" panose="020B0604020202020204" pitchFamily="34" charset="0"/>
              </a:rPr>
              <a:t>2</a:t>
            </a:r>
            <a:r>
              <a:rPr lang="en-US" altLang="en-US" sz="1800" b="1" baseline="30000">
                <a:solidFill>
                  <a:srgbClr val="FFCC00"/>
                </a:solidFill>
                <a:latin typeface="Arial" panose="020B0604020202020204" pitchFamily="34" charset="0"/>
              </a:rPr>
              <a:t>+</a:t>
            </a:r>
            <a:r>
              <a:rPr lang="en-US" altLang="en-US" sz="1800" b="1">
                <a:solidFill>
                  <a:srgbClr val="FFCC00"/>
                </a:solidFill>
                <a:latin typeface="Arial" panose="020B0604020202020204" pitchFamily="34" charset="0"/>
              </a:rPr>
              <a:t> (+5) yellow</a:t>
            </a:r>
            <a:r>
              <a:rPr lang="en-US" altLang="en-US" sz="1800" b="1">
                <a:latin typeface="Arial" panose="020B0604020202020204" pitchFamily="34" charset="0"/>
              </a:rPr>
              <a:t>	    </a:t>
            </a:r>
            <a:r>
              <a:rPr lang="en-US" altLang="en-US" sz="1800" b="1">
                <a:solidFill>
                  <a:srgbClr val="3333CC"/>
                </a:solidFill>
                <a:latin typeface="Arial" panose="020B0604020202020204" pitchFamily="34" charset="0"/>
              </a:rPr>
              <a:t>VO</a:t>
            </a:r>
            <a:r>
              <a:rPr lang="en-US" altLang="en-US" sz="1800" b="1" baseline="30000">
                <a:solidFill>
                  <a:srgbClr val="3333CC"/>
                </a:solidFill>
                <a:latin typeface="Arial" panose="020B0604020202020204" pitchFamily="34" charset="0"/>
              </a:rPr>
              <a:t>2+</a:t>
            </a:r>
            <a:r>
              <a:rPr lang="en-US" altLang="en-US" sz="1800" b="1">
                <a:solidFill>
                  <a:srgbClr val="3333CC"/>
                </a:solidFill>
                <a:latin typeface="Arial" panose="020B0604020202020204" pitchFamily="34" charset="0"/>
              </a:rPr>
              <a:t> (+4) blue</a:t>
            </a:r>
            <a:r>
              <a:rPr lang="en-US" altLang="en-US" sz="1800" b="1">
                <a:latin typeface="Arial" panose="020B0604020202020204" pitchFamily="34" charset="0"/>
              </a:rPr>
              <a:t>	      </a:t>
            </a:r>
            <a:r>
              <a:rPr lang="en-US" altLang="en-US" sz="1800" b="1">
                <a:solidFill>
                  <a:srgbClr val="009999"/>
                </a:solidFill>
                <a:latin typeface="Arial" panose="020B0604020202020204" pitchFamily="34" charset="0"/>
              </a:rPr>
              <a:t>V</a:t>
            </a:r>
            <a:r>
              <a:rPr lang="en-US" altLang="en-US" sz="1800" b="1" baseline="30000">
                <a:solidFill>
                  <a:srgbClr val="009999"/>
                </a:solidFill>
                <a:latin typeface="Arial" panose="020B0604020202020204" pitchFamily="34" charset="0"/>
              </a:rPr>
              <a:t>3+</a:t>
            </a:r>
            <a:r>
              <a:rPr lang="en-US" altLang="en-US" sz="1800" b="1">
                <a:solidFill>
                  <a:srgbClr val="009999"/>
                </a:solidFill>
                <a:latin typeface="Arial" panose="020B0604020202020204" pitchFamily="34" charset="0"/>
              </a:rPr>
              <a:t> (+3) blue-green</a:t>
            </a:r>
            <a:r>
              <a:rPr lang="en-US" altLang="en-US" sz="1800" b="1">
                <a:latin typeface="Arial" panose="020B0604020202020204" pitchFamily="34" charset="0"/>
              </a:rPr>
              <a:t>	</a:t>
            </a:r>
            <a:r>
              <a:rPr lang="en-US" altLang="en-US" sz="1800" b="1">
                <a:solidFill>
                  <a:srgbClr val="800080"/>
                </a:solidFill>
                <a:latin typeface="Arial" panose="020B0604020202020204" pitchFamily="34" charset="0"/>
              </a:rPr>
              <a:t>V</a:t>
            </a:r>
            <a:r>
              <a:rPr lang="en-US" altLang="en-US" sz="1800" b="1" baseline="30000">
                <a:solidFill>
                  <a:srgbClr val="800080"/>
                </a:solidFill>
                <a:latin typeface="Arial" panose="020B0604020202020204" pitchFamily="34" charset="0"/>
              </a:rPr>
              <a:t>2+</a:t>
            </a:r>
            <a:r>
              <a:rPr lang="en-US" altLang="en-US" sz="1800" b="1">
                <a:solidFill>
                  <a:srgbClr val="800080"/>
                </a:solidFill>
                <a:latin typeface="Arial" panose="020B0604020202020204" pitchFamily="34" charset="0"/>
              </a:rPr>
              <a:t> (+2) violet</a:t>
            </a:r>
          </a:p>
          <a:p>
            <a:pPr>
              <a:spcBef>
                <a:spcPct val="0"/>
              </a:spcBef>
              <a:buClrTx/>
              <a:buFontTx/>
              <a:buNone/>
            </a:pPr>
            <a:endParaRPr lang="en-US" altLang="en-US" sz="1800" b="1">
              <a:latin typeface="Arial" panose="020B0604020202020204" pitchFamily="34" charset="0"/>
            </a:endParaRPr>
          </a:p>
          <a:p>
            <a:pPr>
              <a:spcBef>
                <a:spcPct val="0"/>
              </a:spcBef>
              <a:buClrTx/>
              <a:buFontTx/>
              <a:buNone/>
            </a:pPr>
            <a:r>
              <a:rPr lang="en-US" altLang="en-US" sz="2400" b="1">
                <a:latin typeface="Arial" panose="020B0604020202020204" pitchFamily="34" charset="0"/>
              </a:rPr>
              <a:t>Cr</a:t>
            </a:r>
            <a:r>
              <a:rPr lang="en-US" altLang="en-US" sz="1800" b="1">
                <a:latin typeface="Arial" panose="020B0604020202020204" pitchFamily="34" charset="0"/>
              </a:rPr>
              <a:t> – chromium: hard, brittle, lustrous, forms an invisible oxide coating, many colored compounds, most common oxid states +2, +3, &amp; +6</a:t>
            </a:r>
          </a:p>
          <a:p>
            <a:pPr>
              <a:spcBef>
                <a:spcPct val="0"/>
              </a:spcBef>
              <a:buClrTx/>
              <a:buFontTx/>
              <a:buNone/>
            </a:pPr>
            <a:r>
              <a:rPr lang="en-US" altLang="en-US" sz="1800" b="1">
                <a:latin typeface="Arial" panose="020B0604020202020204" pitchFamily="34" charset="0"/>
              </a:rPr>
              <a:t>Cr</a:t>
            </a:r>
            <a:r>
              <a:rPr lang="en-US" altLang="en-US" sz="1800" b="1" baseline="30000">
                <a:latin typeface="Arial" panose="020B0604020202020204" pitchFamily="34" charset="0"/>
              </a:rPr>
              <a:t>2+</a:t>
            </a:r>
            <a:r>
              <a:rPr lang="en-US" altLang="en-US" sz="1800" b="1">
                <a:latin typeface="Arial" panose="020B0604020202020204" pitchFamily="34" charset="0"/>
              </a:rPr>
              <a:t> - </a:t>
            </a:r>
            <a:r>
              <a:rPr lang="en-US" altLang="en-US" sz="1800" b="1">
                <a:solidFill>
                  <a:srgbClr val="0066FF"/>
                </a:solidFill>
                <a:latin typeface="Arial" panose="020B0604020202020204" pitchFamily="34" charset="0"/>
              </a:rPr>
              <a:t>chromous: bright blue</a:t>
            </a:r>
            <a:r>
              <a:rPr lang="en-US" altLang="en-US" sz="1800" b="1">
                <a:latin typeface="Arial" panose="020B0604020202020204" pitchFamily="34" charset="0"/>
              </a:rPr>
              <a:t>, powerful reducing agent</a:t>
            </a:r>
          </a:p>
          <a:p>
            <a:pPr>
              <a:spcBef>
                <a:spcPct val="0"/>
              </a:spcBef>
              <a:buClrTx/>
              <a:buFontTx/>
              <a:buNone/>
            </a:pPr>
            <a:r>
              <a:rPr lang="en-US" altLang="en-US" sz="1800" b="1">
                <a:latin typeface="Arial" panose="020B0604020202020204" pitchFamily="34" charset="0"/>
              </a:rPr>
              <a:t>Cr</a:t>
            </a:r>
            <a:r>
              <a:rPr lang="en-US" altLang="en-US" sz="1800" b="1" baseline="30000">
                <a:latin typeface="Arial" panose="020B0604020202020204" pitchFamily="34" charset="0"/>
              </a:rPr>
              <a:t>3+</a:t>
            </a:r>
            <a:r>
              <a:rPr lang="en-US" altLang="en-US" sz="1800" b="1">
                <a:latin typeface="Arial" panose="020B0604020202020204" pitchFamily="34" charset="0"/>
              </a:rPr>
              <a:t> - </a:t>
            </a:r>
            <a:r>
              <a:rPr lang="en-US" altLang="en-US" sz="1800" b="1">
                <a:solidFill>
                  <a:srgbClr val="006600"/>
                </a:solidFill>
                <a:latin typeface="Arial" panose="020B0604020202020204" pitchFamily="34" charset="0"/>
              </a:rPr>
              <a:t>Cr</a:t>
            </a:r>
            <a:r>
              <a:rPr lang="en-US" altLang="en-US" sz="1800" b="1" baseline="-25000">
                <a:solidFill>
                  <a:srgbClr val="006600"/>
                </a:solidFill>
                <a:latin typeface="Arial" panose="020B0604020202020204" pitchFamily="34" charset="0"/>
              </a:rPr>
              <a:t>2</a:t>
            </a:r>
            <a:r>
              <a:rPr lang="en-US" altLang="en-US" sz="1800" b="1">
                <a:solidFill>
                  <a:srgbClr val="006600"/>
                </a:solidFill>
                <a:latin typeface="Arial" panose="020B0604020202020204" pitchFamily="34" charset="0"/>
              </a:rPr>
              <a:t>O</a:t>
            </a:r>
            <a:r>
              <a:rPr lang="en-US" altLang="en-US" sz="1800" b="1" baseline="-25000">
                <a:solidFill>
                  <a:srgbClr val="006600"/>
                </a:solidFill>
                <a:latin typeface="Arial" panose="020B0604020202020204" pitchFamily="34" charset="0"/>
              </a:rPr>
              <a:t>3</a:t>
            </a:r>
            <a:r>
              <a:rPr lang="en-US" altLang="en-US" sz="1800" b="1">
                <a:solidFill>
                  <a:srgbClr val="006600"/>
                </a:solidFill>
                <a:latin typeface="Arial" panose="020B0604020202020204" pitchFamily="34" charset="0"/>
              </a:rPr>
              <a:t> – dark green solid</a:t>
            </a:r>
            <a:r>
              <a:rPr lang="en-US" altLang="en-US" sz="1800" b="1">
                <a:latin typeface="Arial" panose="020B0604020202020204" pitchFamily="34" charset="0"/>
              </a:rPr>
              <a:t> that dissolves in water </a:t>
            </a:r>
            <a:r>
              <a:rPr lang="en-US" altLang="en-US" sz="1800" b="1">
                <a:latin typeface="Arial" panose="020B0604020202020204" pitchFamily="34" charset="0"/>
                <a:cs typeface="Times New Roman" panose="02020603050405020304" pitchFamily="18" charset="0"/>
              </a:rPr>
              <a:t>→ Cr(H</a:t>
            </a:r>
            <a:r>
              <a:rPr lang="en-US" altLang="en-US" sz="1800" b="1" baseline="-25000">
                <a:latin typeface="Arial" panose="020B0604020202020204" pitchFamily="34" charset="0"/>
                <a:cs typeface="Times New Roman" panose="02020603050405020304" pitchFamily="18" charset="0"/>
              </a:rPr>
              <a:t>2</a:t>
            </a:r>
            <a:r>
              <a:rPr lang="en-US" altLang="en-US" sz="1800" b="1">
                <a:latin typeface="Arial" panose="020B0604020202020204" pitchFamily="34" charset="0"/>
                <a:cs typeface="Times New Roman" panose="02020603050405020304" pitchFamily="18" charset="0"/>
              </a:rPr>
              <a:t>O)</a:t>
            </a:r>
            <a:r>
              <a:rPr lang="en-US" altLang="en-US" sz="1800" b="1" baseline="-25000">
                <a:latin typeface="Arial" panose="020B0604020202020204" pitchFamily="34" charset="0"/>
                <a:cs typeface="Times New Roman" panose="02020603050405020304" pitchFamily="18" charset="0"/>
              </a:rPr>
              <a:t>6</a:t>
            </a:r>
            <a:r>
              <a:rPr lang="en-US" altLang="en-US" sz="1800" b="1">
                <a:latin typeface="Arial" panose="020B0604020202020204" pitchFamily="34" charset="0"/>
                <a:cs typeface="Times New Roman" panose="02020603050405020304" pitchFamily="18" charset="0"/>
              </a:rPr>
              <a:t>+</a:t>
            </a:r>
            <a:r>
              <a:rPr lang="en-US" altLang="en-US" sz="1800" b="1" baseline="30000">
                <a:latin typeface="Arial" panose="020B0604020202020204" pitchFamily="34" charset="0"/>
                <a:cs typeface="Times New Roman" panose="02020603050405020304" pitchFamily="18" charset="0"/>
              </a:rPr>
              <a:t>2</a:t>
            </a:r>
          </a:p>
          <a:p>
            <a:pPr>
              <a:spcBef>
                <a:spcPct val="0"/>
              </a:spcBef>
              <a:buClrTx/>
              <a:buFontTx/>
              <a:buNone/>
            </a:pPr>
            <a:r>
              <a:rPr lang="en-US" altLang="en-US" sz="1800" b="1">
                <a:latin typeface="Arial" panose="020B0604020202020204" pitchFamily="34" charset="0"/>
                <a:cs typeface="Times New Roman" panose="02020603050405020304" pitchFamily="18" charset="0"/>
              </a:rPr>
              <a:t>Cr</a:t>
            </a:r>
            <a:r>
              <a:rPr lang="en-US" altLang="en-US" sz="1800" b="1" baseline="30000">
                <a:latin typeface="Arial" panose="020B0604020202020204" pitchFamily="34" charset="0"/>
                <a:cs typeface="Times New Roman" panose="02020603050405020304" pitchFamily="18" charset="0"/>
              </a:rPr>
              <a:t>6+</a:t>
            </a:r>
            <a:r>
              <a:rPr lang="en-US" altLang="en-US" sz="1800" b="1">
                <a:latin typeface="Arial" panose="020B0604020202020204" pitchFamily="34" charset="0"/>
                <a:cs typeface="Times New Roman" panose="02020603050405020304" pitchFamily="18" charset="0"/>
              </a:rPr>
              <a:t> - chromic: oxidizing agent, </a:t>
            </a:r>
            <a:r>
              <a:rPr lang="en-US" altLang="en-US" sz="1800" b="1">
                <a:solidFill>
                  <a:srgbClr val="FFFF00"/>
                </a:solidFill>
                <a:latin typeface="Arial" panose="020B0604020202020204" pitchFamily="34" charset="0"/>
                <a:cs typeface="Times New Roman" panose="02020603050405020304" pitchFamily="18" charset="0"/>
              </a:rPr>
              <a:t>CrO</a:t>
            </a:r>
            <a:r>
              <a:rPr lang="en-US" altLang="en-US" sz="1800" b="1" baseline="-25000">
                <a:solidFill>
                  <a:srgbClr val="FFFF00"/>
                </a:solidFill>
                <a:latin typeface="Arial" panose="020B0604020202020204" pitchFamily="34" charset="0"/>
                <a:cs typeface="Times New Roman" panose="02020603050405020304" pitchFamily="18" charset="0"/>
              </a:rPr>
              <a:t>4</a:t>
            </a:r>
            <a:r>
              <a:rPr lang="en-US" altLang="en-US" sz="1800" b="1" baseline="30000">
                <a:solidFill>
                  <a:srgbClr val="FFFF00"/>
                </a:solidFill>
                <a:latin typeface="Arial" panose="020B0604020202020204" pitchFamily="34" charset="0"/>
                <a:cs typeface="Times New Roman" panose="02020603050405020304" pitchFamily="18" charset="0"/>
              </a:rPr>
              <a:t>2-</a:t>
            </a:r>
            <a:r>
              <a:rPr lang="en-US" altLang="en-US" sz="1800" b="1">
                <a:latin typeface="Arial" panose="020B0604020202020204" pitchFamily="34" charset="0"/>
                <a:cs typeface="Times New Roman" panose="02020603050405020304" pitchFamily="18" charset="0"/>
              </a:rPr>
              <a:t> &amp; </a:t>
            </a:r>
            <a:r>
              <a:rPr lang="en-US" altLang="en-US" sz="1800" b="1">
                <a:solidFill>
                  <a:srgbClr val="FF9900"/>
                </a:solidFill>
                <a:latin typeface="Arial" panose="020B0604020202020204" pitchFamily="34" charset="0"/>
                <a:cs typeface="Times New Roman" panose="02020603050405020304" pitchFamily="18" charset="0"/>
              </a:rPr>
              <a:t>Cr</a:t>
            </a:r>
            <a:r>
              <a:rPr lang="en-US" altLang="en-US" sz="1800" b="1" baseline="-25000">
                <a:solidFill>
                  <a:srgbClr val="FF9900"/>
                </a:solidFill>
                <a:latin typeface="Arial" panose="020B0604020202020204" pitchFamily="34" charset="0"/>
                <a:cs typeface="Times New Roman" panose="02020603050405020304" pitchFamily="18" charset="0"/>
              </a:rPr>
              <a:t>2</a:t>
            </a:r>
            <a:r>
              <a:rPr lang="en-US" altLang="en-US" sz="1800" b="1">
                <a:solidFill>
                  <a:srgbClr val="FF9900"/>
                </a:solidFill>
                <a:latin typeface="Arial" panose="020B0604020202020204" pitchFamily="34" charset="0"/>
                <a:cs typeface="Times New Roman" panose="02020603050405020304" pitchFamily="18" charset="0"/>
              </a:rPr>
              <a:t>O</a:t>
            </a:r>
            <a:r>
              <a:rPr lang="en-US" altLang="en-US" sz="1800" b="1" baseline="-25000">
                <a:solidFill>
                  <a:srgbClr val="FF9900"/>
                </a:solidFill>
                <a:latin typeface="Arial" panose="020B0604020202020204" pitchFamily="34" charset="0"/>
                <a:cs typeface="Times New Roman" panose="02020603050405020304" pitchFamily="18" charset="0"/>
              </a:rPr>
              <a:t>7</a:t>
            </a:r>
            <a:r>
              <a:rPr lang="en-US" altLang="en-US" sz="1800" b="1" baseline="30000">
                <a:solidFill>
                  <a:srgbClr val="FF9900"/>
                </a:solidFill>
                <a:latin typeface="Arial" panose="020B0604020202020204" pitchFamily="34" charset="0"/>
                <a:cs typeface="Times New Roman" panose="02020603050405020304" pitchFamily="18" charset="0"/>
              </a:rPr>
              <a:t>2-</a:t>
            </a:r>
          </a:p>
          <a:p>
            <a:pPr>
              <a:spcBef>
                <a:spcPct val="0"/>
              </a:spcBef>
              <a:buClrTx/>
              <a:buFontTx/>
              <a:buNone/>
            </a:pPr>
            <a:endParaRPr lang="en-US" altLang="en-US" sz="1800" b="1">
              <a:latin typeface="Arial" panose="020B0604020202020204" pitchFamily="34" charset="0"/>
              <a:cs typeface="Times New Roman" panose="02020603050405020304" pitchFamily="18" charset="0"/>
            </a:endParaRPr>
          </a:p>
          <a:p>
            <a:pPr>
              <a:spcBef>
                <a:spcPct val="0"/>
              </a:spcBef>
              <a:buClrTx/>
              <a:buFontTx/>
              <a:buNone/>
            </a:pPr>
            <a:r>
              <a:rPr lang="en-US" altLang="en-US" sz="2400" b="1">
                <a:latin typeface="Arial" panose="020B0604020202020204" pitchFamily="34" charset="0"/>
              </a:rPr>
              <a:t>Mn </a:t>
            </a:r>
            <a:r>
              <a:rPr lang="en-US" altLang="en-US" sz="1800" b="1">
                <a:latin typeface="Arial" panose="020B0604020202020204" pitchFamily="34" charset="0"/>
              </a:rPr>
              <a:t>– manganese: 0.1% by mass, used to produce hard steel, </a:t>
            </a:r>
            <a:r>
              <a:rPr lang="en-US" altLang="en-US" sz="1800" b="1">
                <a:solidFill>
                  <a:srgbClr val="FF66FF"/>
                </a:solidFill>
                <a:latin typeface="Arial" panose="020B0604020202020204" pitchFamily="34" charset="0"/>
              </a:rPr>
              <a:t>Mn(H</a:t>
            </a:r>
            <a:r>
              <a:rPr lang="en-US" altLang="en-US" sz="1800" b="1" baseline="-25000">
                <a:solidFill>
                  <a:srgbClr val="FF66FF"/>
                </a:solidFill>
                <a:latin typeface="Arial" panose="020B0604020202020204" pitchFamily="34" charset="0"/>
              </a:rPr>
              <a:t>2</a:t>
            </a:r>
            <a:r>
              <a:rPr lang="en-US" altLang="en-US" sz="1800" b="1">
                <a:solidFill>
                  <a:srgbClr val="FF66FF"/>
                </a:solidFill>
                <a:latin typeface="Arial" panose="020B0604020202020204" pitchFamily="34" charset="0"/>
              </a:rPr>
              <a:t>O)</a:t>
            </a:r>
            <a:r>
              <a:rPr lang="en-US" altLang="en-US" sz="1800" b="1" baseline="-25000">
                <a:solidFill>
                  <a:srgbClr val="FF66FF"/>
                </a:solidFill>
                <a:latin typeface="Arial" panose="020B0604020202020204" pitchFamily="34" charset="0"/>
              </a:rPr>
              <a:t>6</a:t>
            </a:r>
            <a:r>
              <a:rPr lang="en-US" altLang="en-US" sz="1800" b="1" baseline="30000">
                <a:solidFill>
                  <a:srgbClr val="FF66FF"/>
                </a:solidFill>
                <a:latin typeface="Arial" panose="020B0604020202020204" pitchFamily="34" charset="0"/>
              </a:rPr>
              <a:t>2+</a:t>
            </a:r>
            <a:r>
              <a:rPr lang="en-US" altLang="en-US" sz="1800" b="1">
                <a:solidFill>
                  <a:srgbClr val="FF66FF"/>
                </a:solidFill>
                <a:latin typeface="Arial" panose="020B0604020202020204" pitchFamily="34" charset="0"/>
              </a:rPr>
              <a:t> is light pink</a:t>
            </a:r>
            <a:r>
              <a:rPr lang="en-US" altLang="en-US" sz="1800" b="1">
                <a:latin typeface="Arial" panose="020B0604020202020204" pitchFamily="34" charset="0"/>
              </a:rPr>
              <a:t>, and </a:t>
            </a:r>
            <a:r>
              <a:rPr lang="en-US" altLang="en-US" sz="1800" b="1">
                <a:solidFill>
                  <a:srgbClr val="660033"/>
                </a:solidFill>
                <a:latin typeface="Arial" panose="020B0604020202020204" pitchFamily="34" charset="0"/>
              </a:rPr>
              <a:t>MnO</a:t>
            </a:r>
            <a:r>
              <a:rPr lang="en-US" altLang="en-US" sz="1800" b="1" baseline="-25000">
                <a:solidFill>
                  <a:srgbClr val="660033"/>
                </a:solidFill>
                <a:latin typeface="Arial" panose="020B0604020202020204" pitchFamily="34" charset="0"/>
              </a:rPr>
              <a:t>4</a:t>
            </a:r>
            <a:r>
              <a:rPr lang="en-US" altLang="en-US" sz="1800" b="1" baseline="30000">
                <a:solidFill>
                  <a:srgbClr val="660033"/>
                </a:solidFill>
                <a:latin typeface="Arial" panose="020B0604020202020204" pitchFamily="34" charset="0"/>
              </a:rPr>
              <a:t>-</a:t>
            </a:r>
            <a:r>
              <a:rPr lang="en-US" altLang="en-US" sz="1800" b="1">
                <a:solidFill>
                  <a:srgbClr val="660033"/>
                </a:solidFill>
                <a:latin typeface="Arial" panose="020B0604020202020204" pitchFamily="34" charset="0"/>
              </a:rPr>
              <a:t> is deep purple</a:t>
            </a:r>
            <a:r>
              <a:rPr lang="en-US" altLang="en-US" sz="1800" b="1">
                <a:latin typeface="Arial" panose="020B0604020202020204" pitchFamily="34" charset="0"/>
              </a:rPr>
              <a:t> (a strong oxidizing agent).</a:t>
            </a:r>
          </a:p>
          <a:p>
            <a:pPr>
              <a:spcBef>
                <a:spcPct val="0"/>
              </a:spcBef>
              <a:buClrTx/>
              <a:buFontTx/>
              <a:buNone/>
            </a:pPr>
            <a:endParaRPr lang="en-US" altLang="en-US" sz="1800" b="1">
              <a:latin typeface="Arial" panose="020B0604020202020204" pitchFamily="34" charset="0"/>
            </a:endParaRPr>
          </a:p>
          <a:p>
            <a:pPr>
              <a:spcBef>
                <a:spcPct val="0"/>
              </a:spcBef>
              <a:buClrTx/>
              <a:buFontTx/>
              <a:buNone/>
            </a:pPr>
            <a:r>
              <a:rPr lang="en-US" altLang="en-US" sz="2400" b="1">
                <a:latin typeface="Arial" panose="020B0604020202020204" pitchFamily="34" charset="0"/>
              </a:rPr>
              <a:t>Fe </a:t>
            </a:r>
            <a:r>
              <a:rPr lang="en-US" altLang="en-US" sz="1800" b="1">
                <a:latin typeface="Arial" panose="020B0604020202020204" pitchFamily="34" charset="0"/>
              </a:rPr>
              <a:t>– iron: 4.7% by mass, white lusterous, fairly soft, and highly reactive. </a:t>
            </a:r>
            <a:r>
              <a:rPr lang="en-US" altLang="en-US" sz="1800" b="1">
                <a:solidFill>
                  <a:srgbClr val="FFCC00"/>
                </a:solidFill>
                <a:latin typeface="Arial" panose="020B0604020202020204" pitchFamily="34" charset="0"/>
              </a:rPr>
              <a:t>Fe(H</a:t>
            </a:r>
            <a:r>
              <a:rPr lang="en-US" altLang="en-US" sz="1800" b="1" baseline="-25000">
                <a:solidFill>
                  <a:srgbClr val="FFCC00"/>
                </a:solidFill>
                <a:latin typeface="Arial" panose="020B0604020202020204" pitchFamily="34" charset="0"/>
              </a:rPr>
              <a:t>2</a:t>
            </a:r>
            <a:r>
              <a:rPr lang="en-US" altLang="en-US" sz="1800" b="1">
                <a:solidFill>
                  <a:srgbClr val="FFCC00"/>
                </a:solidFill>
                <a:latin typeface="Arial" panose="020B0604020202020204" pitchFamily="34" charset="0"/>
              </a:rPr>
              <a:t>O)</a:t>
            </a:r>
            <a:r>
              <a:rPr lang="en-US" altLang="en-US" sz="1800" b="1" baseline="-25000">
                <a:solidFill>
                  <a:srgbClr val="FFCC00"/>
                </a:solidFill>
                <a:latin typeface="Arial" panose="020B0604020202020204" pitchFamily="34" charset="0"/>
              </a:rPr>
              <a:t>6</a:t>
            </a:r>
            <a:r>
              <a:rPr lang="en-US" altLang="en-US" sz="1800" b="1" baseline="30000">
                <a:solidFill>
                  <a:srgbClr val="FFCC00"/>
                </a:solidFill>
                <a:latin typeface="Arial" panose="020B0604020202020204" pitchFamily="34" charset="0"/>
              </a:rPr>
              <a:t>3+</a:t>
            </a:r>
            <a:r>
              <a:rPr lang="en-US" altLang="en-US" sz="1800" b="1">
                <a:solidFill>
                  <a:srgbClr val="FFCC00"/>
                </a:solidFill>
                <a:latin typeface="Arial" panose="020B0604020202020204" pitchFamily="34" charset="0"/>
              </a:rPr>
              <a:t> is a yellow solution</a:t>
            </a:r>
            <a:r>
              <a:rPr lang="en-US" altLang="en-US" sz="1800" b="1">
                <a:latin typeface="Arial" panose="020B0604020202020204" pitchFamily="34" charset="0"/>
              </a:rPr>
              <a:t> that is quite acidic.</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228600" y="215900"/>
            <a:ext cx="8585200" cy="1096963"/>
          </a:xfrm>
        </p:spPr>
        <p:txBody>
          <a:bodyPr/>
          <a:lstStyle/>
          <a:p>
            <a:r>
              <a:rPr lang="en-US" altLang="en-US" sz="3200" b="1" smtClean="0"/>
              <a:t>Transition Metals make Minerals and undergo Metallurgy</a:t>
            </a:r>
          </a:p>
        </p:txBody>
      </p:sp>
      <p:graphicFrame>
        <p:nvGraphicFramePr>
          <p:cNvPr id="4" name="Table 3">
            <a:extLst>
              <a:ext uri="{FF2B5EF4-FFF2-40B4-BE49-F238E27FC236}">
                <a16:creationId xmlns:a16="http://schemas.microsoft.com/office/drawing/2014/main" xmlns="" id="{A2657E57-2896-4A9E-BB18-487ADDD53F49}"/>
              </a:ext>
            </a:extLst>
          </p:cNvPr>
          <p:cNvGraphicFramePr>
            <a:graphicFrameLocks noGrp="1"/>
          </p:cNvGraphicFramePr>
          <p:nvPr/>
        </p:nvGraphicFramePr>
        <p:xfrm>
          <a:off x="228600" y="1366838"/>
          <a:ext cx="4953000" cy="2925762"/>
        </p:xfrm>
        <a:graphic>
          <a:graphicData uri="http://schemas.openxmlformats.org/drawingml/2006/table">
            <a:tbl>
              <a:tblPr firstRow="1" bandRow="1">
                <a:tableStyleId>{2D5ABB26-0587-4C30-8999-92F81FD0307C}</a:tableStyleId>
              </a:tblPr>
              <a:tblGrid>
                <a:gridCol w="1257905">
                  <a:extLst>
                    <a:ext uri="{9D8B030D-6E8A-4147-A177-3AD203B41FA5}">
                      <a16:colId xmlns:a16="http://schemas.microsoft.com/office/drawing/2014/main" xmlns="" val="3759933287"/>
                    </a:ext>
                  </a:extLst>
                </a:gridCol>
                <a:gridCol w="1415143">
                  <a:extLst>
                    <a:ext uri="{9D8B030D-6E8A-4147-A177-3AD203B41FA5}">
                      <a16:colId xmlns:a16="http://schemas.microsoft.com/office/drawing/2014/main" xmlns="" val="1474991235"/>
                    </a:ext>
                  </a:extLst>
                </a:gridCol>
                <a:gridCol w="2279952">
                  <a:extLst>
                    <a:ext uri="{9D8B030D-6E8A-4147-A177-3AD203B41FA5}">
                      <a16:colId xmlns:a16="http://schemas.microsoft.com/office/drawing/2014/main" xmlns="" val="3452344035"/>
                    </a:ext>
                  </a:extLst>
                </a:gridCol>
              </a:tblGrid>
              <a:tr h="365720">
                <a:tc>
                  <a:txBody>
                    <a:bodyPr/>
                    <a:lstStyle/>
                    <a:p>
                      <a:r>
                        <a:rPr lang="en-US" sz="1800" b="1" dirty="0"/>
                        <a:t>Metal</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Mineral</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Mineral Composition</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46928484"/>
                  </a:ext>
                </a:extLst>
              </a:tr>
              <a:tr h="365720">
                <a:tc>
                  <a:txBody>
                    <a:bodyPr/>
                    <a:lstStyle/>
                    <a:p>
                      <a:r>
                        <a:rPr lang="en-US" sz="1800" dirty="0"/>
                        <a:t>Chromium</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Chromite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bg1"/>
                          </a:solidFill>
                          <a:effectLst/>
                          <a:latin typeface="+mn-lt"/>
                          <a:ea typeface="+mn-ea"/>
                          <a:cs typeface="+mn-cs"/>
                        </a:rPr>
                        <a:t>F e C r 2 O 4</a:t>
                      </a:r>
                      <a:endParaRPr lang="en-US" sz="1200" dirty="0">
                        <a:solidFill>
                          <a:schemeClr val="bg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6870768"/>
                  </a:ext>
                </a:extLst>
              </a:tr>
              <a:tr h="365720">
                <a:tc>
                  <a:txBody>
                    <a:bodyPr/>
                    <a:lstStyle/>
                    <a:p>
                      <a:r>
                        <a:rPr lang="en-US" sz="1800" dirty="0"/>
                        <a:t>Cobalt</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Cobaltite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bg1"/>
                          </a:solidFill>
                          <a:effectLst/>
                          <a:latin typeface="+mn-lt"/>
                          <a:ea typeface="+mn-ea"/>
                          <a:cs typeface="+mn-cs"/>
                        </a:rPr>
                        <a:t>C o Ay s S</a:t>
                      </a:r>
                      <a:endParaRPr lang="en-US" sz="1200" dirty="0">
                        <a:solidFill>
                          <a:schemeClr val="bg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4865640"/>
                  </a:ext>
                </a:extLst>
              </a:tr>
              <a:tr h="365720">
                <a:tc>
                  <a:txBody>
                    <a:bodyPr/>
                    <a:lstStyle/>
                    <a:p>
                      <a:r>
                        <a:rPr lang="en-US" sz="1800" dirty="0"/>
                        <a:t>Copper</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Chalcocite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bg1"/>
                          </a:solidFill>
                          <a:effectLst/>
                          <a:latin typeface="+mn-lt"/>
                          <a:ea typeface="+mn-ea"/>
                          <a:cs typeface="+mn-cs"/>
                        </a:rPr>
                        <a:t>C u 2 S</a:t>
                      </a:r>
                      <a:endParaRPr lang="en-US" sz="1200" dirty="0">
                        <a:solidFill>
                          <a:schemeClr val="bg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7692371"/>
                  </a:ext>
                </a:extLst>
              </a:tr>
              <a:tr h="365720">
                <a:tc>
                  <a:txBody>
                    <a:bodyPr/>
                    <a:lstStyle/>
                    <a:p>
                      <a:r>
                        <a:rPr lang="en-US" sz="1800" dirty="0">
                          <a:solidFill>
                            <a:schemeClr val="bg1"/>
                          </a:solidFill>
                        </a:rPr>
                        <a:t>Blank</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Chalcopyrite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bg1"/>
                          </a:solidFill>
                          <a:effectLst/>
                          <a:latin typeface="+mn-lt"/>
                          <a:ea typeface="+mn-ea"/>
                          <a:cs typeface="+mn-cs"/>
                        </a:rPr>
                        <a:t>C u F e S 2</a:t>
                      </a:r>
                      <a:endParaRPr lang="en-US" sz="1200" dirty="0">
                        <a:solidFill>
                          <a:schemeClr val="bg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9901709"/>
                  </a:ext>
                </a:extLst>
              </a:tr>
              <a:tr h="365720">
                <a:tc>
                  <a:txBody>
                    <a:bodyPr/>
                    <a:lstStyle/>
                    <a:p>
                      <a:r>
                        <a:rPr lang="en-US" sz="1800" dirty="0">
                          <a:solidFill>
                            <a:schemeClr val="bg1"/>
                          </a:solidFill>
                        </a:rPr>
                        <a:t>Blank</a:t>
                      </a:r>
                      <a:endParaRPr lang="en-US" sz="1800" dirty="0"/>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Malachite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bg1"/>
                          </a:solidFill>
                          <a:effectLst/>
                          <a:latin typeface="+mn-lt"/>
                          <a:ea typeface="+mn-ea"/>
                          <a:cs typeface="+mn-cs"/>
                        </a:rPr>
                        <a:t>C u 2 C o 3, O H, sub 2</a:t>
                      </a:r>
                      <a:endParaRPr lang="en-US" sz="1200" dirty="0">
                        <a:solidFill>
                          <a:schemeClr val="bg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7171534"/>
                  </a:ext>
                </a:extLst>
              </a:tr>
              <a:tr h="365720">
                <a:tc>
                  <a:txBody>
                    <a:bodyPr/>
                    <a:lstStyle/>
                    <a:p>
                      <a:r>
                        <a:rPr lang="en-US" sz="1800" dirty="0"/>
                        <a:t>Iron</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Hematite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bg1"/>
                          </a:solidFill>
                          <a:effectLst/>
                          <a:latin typeface="+mn-lt"/>
                          <a:ea typeface="+mn-ea"/>
                          <a:cs typeface="+mn-cs"/>
                        </a:rPr>
                        <a:t>F e 2 O 3</a:t>
                      </a:r>
                      <a:endParaRPr lang="en-US" sz="1200" dirty="0">
                        <a:solidFill>
                          <a:schemeClr val="bg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38729872"/>
                  </a:ext>
                </a:extLst>
              </a:tr>
              <a:tr h="365720">
                <a:tc>
                  <a:txBody>
                    <a:bodyPr/>
                    <a:lstStyle/>
                    <a:p>
                      <a:r>
                        <a:rPr lang="en-US" sz="1800" dirty="0">
                          <a:solidFill>
                            <a:schemeClr val="bg1"/>
                          </a:solidFill>
                        </a:rPr>
                        <a:t>Blank</a:t>
                      </a:r>
                      <a:endParaRPr lang="en-US" sz="1800" dirty="0"/>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Magnetite</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bg1"/>
                          </a:solidFill>
                          <a:effectLst/>
                          <a:latin typeface="+mn-lt"/>
                          <a:ea typeface="+mn-ea"/>
                          <a:cs typeface="+mn-cs"/>
                        </a:rPr>
                        <a:t>F e 3 O 4</a:t>
                      </a:r>
                      <a:endParaRPr lang="en-US" sz="1200" dirty="0">
                        <a:solidFill>
                          <a:schemeClr val="bg1"/>
                        </a:solidFill>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28434194"/>
                  </a:ext>
                </a:extLst>
              </a:tr>
            </a:tbl>
          </a:graphicData>
        </a:graphic>
      </p:graphicFrame>
      <p:graphicFrame>
        <p:nvGraphicFramePr>
          <p:cNvPr id="9257" name="Object 4"/>
          <p:cNvGraphicFramePr>
            <a:graphicFrameLocks noChangeAspect="1"/>
          </p:cNvGraphicFramePr>
          <p:nvPr/>
        </p:nvGraphicFramePr>
        <p:xfrm>
          <a:off x="3530600" y="1728788"/>
          <a:ext cx="876300" cy="317500"/>
        </p:xfrm>
        <a:graphic>
          <a:graphicData uri="http://schemas.openxmlformats.org/presentationml/2006/ole">
            <mc:AlternateContent xmlns:mc="http://schemas.openxmlformats.org/markup-compatibility/2006">
              <mc:Choice xmlns:v="urn:schemas-microsoft-com:vml" Requires="v">
                <p:oleObj spid="_x0000_s9299" name="Equation" r:id="rId3" imgW="875920" imgH="317362" progId="Equation.DSMT4">
                  <p:embed/>
                </p:oleObj>
              </mc:Choice>
              <mc:Fallback>
                <p:oleObj name="Equation" r:id="rId3" imgW="875920" imgH="317362"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1728788"/>
                        <a:ext cx="876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58" name="Object 5"/>
          <p:cNvGraphicFramePr>
            <a:graphicFrameLocks noChangeAspect="1"/>
          </p:cNvGraphicFramePr>
          <p:nvPr/>
        </p:nvGraphicFramePr>
        <p:xfrm>
          <a:off x="3625850" y="2135188"/>
          <a:ext cx="749300" cy="241300"/>
        </p:xfrm>
        <a:graphic>
          <a:graphicData uri="http://schemas.openxmlformats.org/presentationml/2006/ole">
            <mc:AlternateContent xmlns:mc="http://schemas.openxmlformats.org/markup-compatibility/2006">
              <mc:Choice xmlns:v="urn:schemas-microsoft-com:vml" Requires="v">
                <p:oleObj spid="_x0000_s9300" name="Equation" r:id="rId5" imgW="748975" imgH="241195" progId="Equation.DSMT4">
                  <p:embed/>
                </p:oleObj>
              </mc:Choice>
              <mc:Fallback>
                <p:oleObj name="Equation" r:id="rId5" imgW="748975" imgH="241195"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5850" y="2135188"/>
                        <a:ext cx="749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59" name="Object 6"/>
          <p:cNvGraphicFramePr>
            <a:graphicFrameLocks noChangeAspect="1"/>
          </p:cNvGraphicFramePr>
          <p:nvPr/>
        </p:nvGraphicFramePr>
        <p:xfrm>
          <a:off x="3683000" y="2478088"/>
          <a:ext cx="571500" cy="317500"/>
        </p:xfrm>
        <a:graphic>
          <a:graphicData uri="http://schemas.openxmlformats.org/presentationml/2006/ole">
            <mc:AlternateContent xmlns:mc="http://schemas.openxmlformats.org/markup-compatibility/2006">
              <mc:Choice xmlns:v="urn:schemas-microsoft-com:vml" Requires="v">
                <p:oleObj spid="_x0000_s9301" name="Equation" r:id="rId7" imgW="571252" imgH="317362" progId="Equation.DSMT4">
                  <p:embed/>
                </p:oleObj>
              </mc:Choice>
              <mc:Fallback>
                <p:oleObj name="Equation" r:id="rId7" imgW="571252" imgH="317362"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2478088"/>
                        <a:ext cx="571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60" name="Object 7"/>
          <p:cNvGraphicFramePr>
            <a:graphicFrameLocks noChangeAspect="1"/>
          </p:cNvGraphicFramePr>
          <p:nvPr/>
        </p:nvGraphicFramePr>
        <p:xfrm>
          <a:off x="3586163" y="2870200"/>
          <a:ext cx="838200" cy="317500"/>
        </p:xfrm>
        <a:graphic>
          <a:graphicData uri="http://schemas.openxmlformats.org/presentationml/2006/ole">
            <mc:AlternateContent xmlns:mc="http://schemas.openxmlformats.org/markup-compatibility/2006">
              <mc:Choice xmlns:v="urn:schemas-microsoft-com:vml" Requires="v">
                <p:oleObj spid="_x0000_s9302" name="Equation" r:id="rId9" imgW="837836" imgH="317362" progId="Equation.DSMT4">
                  <p:embed/>
                </p:oleObj>
              </mc:Choice>
              <mc:Fallback>
                <p:oleObj name="Equation" r:id="rId9" imgW="837836" imgH="317362"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6163" y="2870200"/>
                        <a:ext cx="838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61" name="Object 8"/>
          <p:cNvGraphicFramePr>
            <a:graphicFrameLocks noChangeAspect="1"/>
          </p:cNvGraphicFramePr>
          <p:nvPr/>
        </p:nvGraphicFramePr>
        <p:xfrm>
          <a:off x="3225800" y="3206750"/>
          <a:ext cx="1485900" cy="355600"/>
        </p:xfrm>
        <a:graphic>
          <a:graphicData uri="http://schemas.openxmlformats.org/presentationml/2006/ole">
            <mc:AlternateContent xmlns:mc="http://schemas.openxmlformats.org/markup-compatibility/2006">
              <mc:Choice xmlns:v="urn:schemas-microsoft-com:vml" Requires="v">
                <p:oleObj spid="_x0000_s9303" name="Equation" r:id="rId11" imgW="1485255" imgH="355446" progId="Equation.DSMT4">
                  <p:embed/>
                </p:oleObj>
              </mc:Choice>
              <mc:Fallback>
                <p:oleObj name="Equation" r:id="rId11" imgW="1485255" imgH="355446"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5800" y="3206750"/>
                        <a:ext cx="1485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62" name="Object 9"/>
          <p:cNvGraphicFramePr>
            <a:graphicFrameLocks noChangeAspect="1"/>
          </p:cNvGraphicFramePr>
          <p:nvPr/>
        </p:nvGraphicFramePr>
        <p:xfrm>
          <a:off x="3667125" y="3609975"/>
          <a:ext cx="647700" cy="317500"/>
        </p:xfrm>
        <a:graphic>
          <a:graphicData uri="http://schemas.openxmlformats.org/presentationml/2006/ole">
            <mc:AlternateContent xmlns:mc="http://schemas.openxmlformats.org/markup-compatibility/2006">
              <mc:Choice xmlns:v="urn:schemas-microsoft-com:vml" Requires="v">
                <p:oleObj spid="_x0000_s9304" name="Equation" r:id="rId13" imgW="647419" imgH="317362" progId="Equation.DSMT4">
                  <p:embed/>
                </p:oleObj>
              </mc:Choice>
              <mc:Fallback>
                <p:oleObj name="Equation" r:id="rId13" imgW="647419" imgH="317362"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7125" y="3609975"/>
                        <a:ext cx="647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63" name="Object 10"/>
          <p:cNvGraphicFramePr>
            <a:graphicFrameLocks noChangeAspect="1"/>
          </p:cNvGraphicFramePr>
          <p:nvPr/>
        </p:nvGraphicFramePr>
        <p:xfrm>
          <a:off x="3625850" y="3965575"/>
          <a:ext cx="660400" cy="317500"/>
        </p:xfrm>
        <a:graphic>
          <a:graphicData uri="http://schemas.openxmlformats.org/presentationml/2006/ole">
            <mc:AlternateContent xmlns:mc="http://schemas.openxmlformats.org/markup-compatibility/2006">
              <mc:Choice xmlns:v="urn:schemas-microsoft-com:vml" Requires="v">
                <p:oleObj spid="_x0000_s9305" name="Equation" r:id="rId15" imgW="660113" imgH="317362" progId="Equation.DSMT4">
                  <p:embed/>
                </p:oleObj>
              </mc:Choice>
              <mc:Fallback>
                <p:oleObj name="Equation" r:id="rId15" imgW="660113" imgH="317362" progId="Equation.DSMT4">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25850" y="3965575"/>
                        <a:ext cx="660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a:extLst>
              <a:ext uri="{FF2B5EF4-FFF2-40B4-BE49-F238E27FC236}">
                <a16:creationId xmlns:a16="http://schemas.microsoft.com/office/drawing/2014/main" xmlns="" id="{D632CF4A-17CB-4016-9598-10E7316F8898}"/>
              </a:ext>
            </a:extLst>
          </p:cNvPr>
          <p:cNvSpPr txBox="1"/>
          <p:nvPr/>
        </p:nvSpPr>
        <p:spPr>
          <a:xfrm>
            <a:off x="5486400" y="2084388"/>
            <a:ext cx="3327400" cy="4170362"/>
          </a:xfrm>
          <a:prstGeom prst="rect">
            <a:avLst/>
          </a:prstGeom>
          <a:solidFill>
            <a:schemeClr val="accent6">
              <a:lumMod val="20000"/>
              <a:lumOff val="80000"/>
              <a:alpha val="30000"/>
            </a:schemeClr>
          </a:solidFill>
        </p:spPr>
        <p:txBody>
          <a:bodyPr>
            <a:spAutoFit/>
          </a:bodyPr>
          <a:lstStyle/>
          <a:p>
            <a:pPr algn="ctr">
              <a:defRPr/>
            </a:pPr>
            <a:r>
              <a:rPr lang="en-US" sz="1600" b="1" u="sng" dirty="0">
                <a:solidFill>
                  <a:schemeClr val="tx1"/>
                </a:solidFill>
                <a:effectLst>
                  <a:outerShdw blurRad="38100" dist="38100" dir="2700000" algn="tl">
                    <a:srgbClr val="000000">
                      <a:alpha val="43137"/>
                    </a:srgbClr>
                  </a:outerShdw>
                </a:effectLst>
              </a:rPr>
              <a:t> METALLURGY</a:t>
            </a:r>
          </a:p>
          <a:p>
            <a:pPr>
              <a:defRPr/>
            </a:pPr>
            <a:r>
              <a:rPr lang="en-US" sz="1600" dirty="0">
                <a:solidFill>
                  <a:schemeClr val="tx1"/>
                </a:solidFill>
              </a:rPr>
              <a:t>The science and technology of extracting metals from their natural sources and preparing them for practical use</a:t>
            </a:r>
          </a:p>
          <a:p>
            <a:pPr>
              <a:defRPr/>
            </a:pPr>
            <a:r>
              <a:rPr lang="en-US" sz="1600" dirty="0">
                <a:solidFill>
                  <a:schemeClr val="tx1"/>
                </a:solidFill>
              </a:rPr>
              <a:t>Steps often involved:</a:t>
            </a:r>
          </a:p>
          <a:p>
            <a:pPr marL="740664" indent="-283464">
              <a:spcBef>
                <a:spcPts val="600"/>
              </a:spcBef>
              <a:buFont typeface="Arial" pitchFamily="34" charset="0"/>
              <a:buChar char="–"/>
              <a:defRPr/>
            </a:pPr>
            <a:r>
              <a:rPr lang="en-US" sz="1600" dirty="0">
                <a:solidFill>
                  <a:schemeClr val="tx1"/>
                </a:solidFill>
              </a:rPr>
              <a:t>Mining</a:t>
            </a:r>
          </a:p>
          <a:p>
            <a:pPr marL="740664" indent="-283464">
              <a:spcBef>
                <a:spcPts val="600"/>
              </a:spcBef>
              <a:buFont typeface="Arial" pitchFamily="34" charset="0"/>
              <a:buChar char="–"/>
              <a:defRPr/>
            </a:pPr>
            <a:r>
              <a:rPr lang="en-US" sz="1600" dirty="0">
                <a:solidFill>
                  <a:schemeClr val="tx1"/>
                </a:solidFill>
              </a:rPr>
              <a:t>Concentrating the ore</a:t>
            </a:r>
          </a:p>
          <a:p>
            <a:pPr marL="740664" indent="-283464">
              <a:spcBef>
                <a:spcPts val="600"/>
              </a:spcBef>
              <a:buFont typeface="Arial" pitchFamily="34" charset="0"/>
              <a:buChar char="–"/>
              <a:defRPr/>
            </a:pPr>
            <a:r>
              <a:rPr lang="en-US" sz="1600" dirty="0">
                <a:solidFill>
                  <a:schemeClr val="tx1"/>
                </a:solidFill>
              </a:rPr>
              <a:t>Reducing the ore to free metal</a:t>
            </a:r>
          </a:p>
          <a:p>
            <a:pPr marL="740664" indent="-283464">
              <a:spcBef>
                <a:spcPts val="600"/>
              </a:spcBef>
              <a:buFont typeface="Arial" pitchFamily="34" charset="0"/>
              <a:buChar char="–"/>
              <a:defRPr/>
            </a:pPr>
            <a:r>
              <a:rPr lang="en-US" sz="1600" dirty="0">
                <a:solidFill>
                  <a:schemeClr val="tx1"/>
                </a:solidFill>
              </a:rPr>
              <a:t>Purifying the metal</a:t>
            </a:r>
          </a:p>
          <a:p>
            <a:pPr marL="740664" indent="-283464">
              <a:spcBef>
                <a:spcPts val="600"/>
              </a:spcBef>
              <a:buFont typeface="Arial" pitchFamily="34" charset="0"/>
              <a:buChar char="–"/>
              <a:defRPr/>
            </a:pPr>
            <a:r>
              <a:rPr lang="en-US" sz="1600" dirty="0">
                <a:solidFill>
                  <a:schemeClr val="tx1"/>
                </a:solidFill>
              </a:rPr>
              <a:t>Mixing it with other elements to modify its properties (making an alloy—a solid mixture)</a:t>
            </a:r>
          </a:p>
        </p:txBody>
      </p:sp>
      <p:graphicFrame>
        <p:nvGraphicFramePr>
          <p:cNvPr id="24" name="Table 23">
            <a:extLst>
              <a:ext uri="{FF2B5EF4-FFF2-40B4-BE49-F238E27FC236}">
                <a16:creationId xmlns:a16="http://schemas.microsoft.com/office/drawing/2014/main" xmlns="" id="{34303D3B-B9E2-4ED8-946A-97D98F4B579C}"/>
              </a:ext>
            </a:extLst>
          </p:cNvPr>
          <p:cNvGraphicFramePr>
            <a:graphicFrameLocks noGrp="1"/>
          </p:cNvGraphicFramePr>
          <p:nvPr/>
        </p:nvGraphicFramePr>
        <p:xfrm>
          <a:off x="282575" y="4386263"/>
          <a:ext cx="4845050" cy="2133600"/>
        </p:xfrm>
        <a:graphic>
          <a:graphicData uri="http://schemas.openxmlformats.org/drawingml/2006/table">
            <a:tbl>
              <a:tblPr firstRow="1" bandRow="1">
                <a:tableStyleId>{2D5ABB26-0587-4C30-8999-92F81FD0307C}</a:tableStyleId>
              </a:tblPr>
              <a:tblGrid>
                <a:gridCol w="1143247">
                  <a:extLst>
                    <a:ext uri="{9D8B030D-6E8A-4147-A177-3AD203B41FA5}">
                      <a16:colId xmlns:a16="http://schemas.microsoft.com/office/drawing/2014/main" xmlns="" val="3759933287"/>
                    </a:ext>
                  </a:extLst>
                </a:gridCol>
                <a:gridCol w="1219463">
                  <a:extLst>
                    <a:ext uri="{9D8B030D-6E8A-4147-A177-3AD203B41FA5}">
                      <a16:colId xmlns:a16="http://schemas.microsoft.com/office/drawing/2014/main" xmlns="" val="1474991235"/>
                    </a:ext>
                  </a:extLst>
                </a:gridCol>
                <a:gridCol w="2482340">
                  <a:extLst>
                    <a:ext uri="{9D8B030D-6E8A-4147-A177-3AD203B41FA5}">
                      <a16:colId xmlns:a16="http://schemas.microsoft.com/office/drawing/2014/main" xmlns="" val="3452344035"/>
                    </a:ext>
                  </a:extLst>
                </a:gridCol>
              </a:tblGrid>
              <a:tr h="303731">
                <a:tc>
                  <a:txBody>
                    <a:bodyPr/>
                    <a:lstStyle/>
                    <a:p>
                      <a:r>
                        <a:rPr lang="en-US" sz="1400" b="1" dirty="0"/>
                        <a:t>Metal</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Mineral</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mn-lt"/>
                          <a:ea typeface="+mn-ea"/>
                          <a:cs typeface="+mn-cs"/>
                        </a:rPr>
                        <a:t>Mineral Composition</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46928484"/>
                  </a:ext>
                </a:extLst>
              </a:tr>
              <a:tr h="303731">
                <a:tc>
                  <a:txBody>
                    <a:bodyPr/>
                    <a:lstStyle/>
                    <a:p>
                      <a:r>
                        <a:rPr lang="en-US" sz="1400" dirty="0"/>
                        <a:t>Manganese</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rPr>
                        <a:t>Pyrolusite</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kern="1200" dirty="0">
                          <a:solidFill>
                            <a:schemeClr val="tx1"/>
                          </a:solidFill>
                          <a:effectLst/>
                          <a:latin typeface="Arial" panose="020B0604020202020204" pitchFamily="34" charset="0"/>
                          <a:ea typeface="+mn-ea"/>
                          <a:cs typeface="Arial" panose="020B0604020202020204" pitchFamily="34" charset="0"/>
                        </a:rPr>
                        <a:t>MnO</a:t>
                      </a:r>
                      <a:r>
                        <a:rPr lang="en-US" sz="1400" b="1" kern="1200" baseline="-25000" dirty="0">
                          <a:solidFill>
                            <a:schemeClr val="tx1"/>
                          </a:solidFill>
                          <a:effectLst/>
                          <a:latin typeface="Arial" panose="020B0604020202020204" pitchFamily="34" charset="0"/>
                          <a:ea typeface="+mn-ea"/>
                          <a:cs typeface="Arial" panose="020B0604020202020204" pitchFamily="34" charset="0"/>
                        </a:rPr>
                        <a:t>2</a:t>
                      </a:r>
                      <a:endParaRPr lang="en-US" sz="1400" b="1" baseline="-25000" dirty="0">
                        <a:solidFill>
                          <a:schemeClr val="tx1"/>
                        </a:solidFill>
                        <a:latin typeface="Arial" panose="020B0604020202020204" pitchFamily="34" charset="0"/>
                        <a:cs typeface="Arial" panose="020B0604020202020204" pitchFamily="34" charset="0"/>
                      </a:endParaRP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6870768"/>
                  </a:ext>
                </a:extLst>
              </a:tr>
              <a:tr h="303731">
                <a:tc>
                  <a:txBody>
                    <a:bodyPr/>
                    <a:lstStyle/>
                    <a:p>
                      <a:r>
                        <a:rPr lang="en-US" sz="1400" dirty="0"/>
                        <a:t>Mercury</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solidFill>
                            <a:schemeClr val="tx1"/>
                          </a:solidFill>
                        </a:rPr>
                        <a:t>Cinnabar</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kern="1200" dirty="0" err="1">
                          <a:solidFill>
                            <a:schemeClr val="tx1"/>
                          </a:solidFill>
                          <a:effectLst/>
                          <a:latin typeface="Arial" panose="020B0604020202020204" pitchFamily="34" charset="0"/>
                          <a:ea typeface="+mn-ea"/>
                          <a:cs typeface="Arial" panose="020B0604020202020204" pitchFamily="34" charset="0"/>
                        </a:rPr>
                        <a:t>HgS</a:t>
                      </a:r>
                      <a:endParaRPr lang="en-US" sz="1400" b="1" dirty="0">
                        <a:solidFill>
                          <a:schemeClr val="tx1"/>
                        </a:solidFill>
                        <a:latin typeface="Arial" panose="020B0604020202020204" pitchFamily="34" charset="0"/>
                        <a:cs typeface="Arial" panose="020B0604020202020204" pitchFamily="34" charset="0"/>
                      </a:endParaRP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4865640"/>
                  </a:ext>
                </a:extLst>
              </a:tr>
              <a:tr h="303731">
                <a:tc>
                  <a:txBody>
                    <a:bodyPr/>
                    <a:lstStyle/>
                    <a:p>
                      <a:r>
                        <a:rPr lang="en-US" sz="1400" dirty="0"/>
                        <a:t>Molybdenum</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Molybdenite</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kern="1200" dirty="0">
                          <a:solidFill>
                            <a:schemeClr val="tx1"/>
                          </a:solidFill>
                          <a:effectLst/>
                          <a:latin typeface="Arial" panose="020B0604020202020204" pitchFamily="34" charset="0"/>
                          <a:ea typeface="+mn-ea"/>
                          <a:cs typeface="Arial" panose="020B0604020202020204" pitchFamily="34" charset="0"/>
                        </a:rPr>
                        <a:t>MoS</a:t>
                      </a:r>
                      <a:r>
                        <a:rPr lang="en-US" sz="1400" b="1" kern="1200" baseline="-25000" dirty="0">
                          <a:solidFill>
                            <a:schemeClr val="tx1"/>
                          </a:solidFill>
                          <a:effectLst/>
                          <a:latin typeface="Arial" panose="020B0604020202020204" pitchFamily="34" charset="0"/>
                          <a:ea typeface="+mn-ea"/>
                          <a:cs typeface="Arial" panose="020B0604020202020204" pitchFamily="34" charset="0"/>
                        </a:rPr>
                        <a:t>2</a:t>
                      </a:r>
                      <a:endParaRPr lang="en-US" sz="1400" b="1" baseline="-25000" dirty="0">
                        <a:solidFill>
                          <a:schemeClr val="tx1"/>
                        </a:solidFill>
                        <a:latin typeface="Arial" panose="020B0604020202020204" pitchFamily="34" charset="0"/>
                        <a:cs typeface="Arial" panose="020B0604020202020204" pitchFamily="34" charset="0"/>
                      </a:endParaRP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7692371"/>
                  </a:ext>
                </a:extLst>
              </a:tr>
              <a:tr h="303731">
                <a:tc>
                  <a:txBody>
                    <a:bodyPr/>
                    <a:lstStyle/>
                    <a:p>
                      <a:r>
                        <a:rPr lang="en-US" sz="1400" dirty="0">
                          <a:solidFill>
                            <a:schemeClr val="tx1"/>
                          </a:solidFill>
                        </a:rPr>
                        <a:t>Titanium</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Rutile</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kern="1200" dirty="0">
                          <a:solidFill>
                            <a:schemeClr val="tx1"/>
                          </a:solidFill>
                          <a:effectLst/>
                          <a:latin typeface="Arial" panose="020B0604020202020204" pitchFamily="34" charset="0"/>
                          <a:ea typeface="+mn-ea"/>
                          <a:cs typeface="Arial" panose="020B0604020202020204" pitchFamily="34" charset="0"/>
                        </a:rPr>
                        <a:t>TiO</a:t>
                      </a:r>
                      <a:r>
                        <a:rPr lang="en-US" sz="1400" b="1" kern="1200" baseline="-25000" dirty="0">
                          <a:solidFill>
                            <a:schemeClr val="tx1"/>
                          </a:solidFill>
                          <a:effectLst/>
                          <a:latin typeface="Arial" panose="020B0604020202020204" pitchFamily="34" charset="0"/>
                          <a:ea typeface="+mn-ea"/>
                          <a:cs typeface="Arial" panose="020B0604020202020204" pitchFamily="34" charset="0"/>
                        </a:rPr>
                        <a:t>2</a:t>
                      </a:r>
                      <a:endParaRPr lang="en-US" sz="1400" b="1" baseline="-25000" dirty="0">
                        <a:solidFill>
                          <a:schemeClr val="tx1"/>
                        </a:solidFill>
                        <a:latin typeface="Arial" panose="020B0604020202020204" pitchFamily="34" charset="0"/>
                        <a:cs typeface="Arial" panose="020B0604020202020204" pitchFamily="34" charset="0"/>
                      </a:endParaRP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9901709"/>
                  </a:ext>
                </a:extLst>
              </a:tr>
              <a:tr h="303731">
                <a:tc>
                  <a:txBody>
                    <a:bodyPr/>
                    <a:lstStyle/>
                    <a:p>
                      <a:r>
                        <a:rPr lang="en-US" sz="1400" dirty="0">
                          <a:solidFill>
                            <a:schemeClr val="bg1"/>
                          </a:solidFill>
                        </a:rPr>
                        <a:t>Blank</a:t>
                      </a:r>
                      <a:endParaRPr lang="en-US" sz="1400" dirty="0"/>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Ilmenite</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kern="1200" dirty="0">
                          <a:solidFill>
                            <a:schemeClr val="tx1"/>
                          </a:solidFill>
                          <a:effectLst/>
                          <a:latin typeface="Arial" panose="020B0604020202020204" pitchFamily="34" charset="0"/>
                          <a:ea typeface="+mn-ea"/>
                          <a:cs typeface="Arial" panose="020B0604020202020204" pitchFamily="34" charset="0"/>
                        </a:rPr>
                        <a:t>FeTiO</a:t>
                      </a:r>
                      <a:r>
                        <a:rPr lang="en-US" sz="1400" b="1" kern="1200" baseline="-25000" dirty="0">
                          <a:solidFill>
                            <a:schemeClr val="tx1"/>
                          </a:solidFill>
                          <a:effectLst/>
                          <a:latin typeface="Arial" panose="020B0604020202020204" pitchFamily="34" charset="0"/>
                          <a:ea typeface="+mn-ea"/>
                          <a:cs typeface="Arial" panose="020B0604020202020204" pitchFamily="34" charset="0"/>
                        </a:rPr>
                        <a:t>3</a:t>
                      </a:r>
                      <a:endParaRPr lang="en-US" sz="1400" b="1" baseline="-25000" dirty="0">
                        <a:solidFill>
                          <a:schemeClr val="tx1"/>
                        </a:solidFill>
                        <a:latin typeface="Arial" panose="020B0604020202020204" pitchFamily="34" charset="0"/>
                        <a:cs typeface="Arial" panose="020B0604020202020204" pitchFamily="34" charset="0"/>
                      </a:endParaRP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7171534"/>
                  </a:ext>
                </a:extLst>
              </a:tr>
              <a:tr h="303731">
                <a:tc>
                  <a:txBody>
                    <a:bodyPr/>
                    <a:lstStyle/>
                    <a:p>
                      <a:r>
                        <a:rPr lang="en-US" sz="1400" dirty="0"/>
                        <a:t>Zinc</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Sphalerite</a:t>
                      </a: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kern="1200" dirty="0">
                          <a:solidFill>
                            <a:schemeClr val="tx1"/>
                          </a:solidFill>
                          <a:effectLst/>
                          <a:latin typeface="Arial" panose="020B0604020202020204" pitchFamily="34" charset="0"/>
                          <a:ea typeface="+mn-ea"/>
                          <a:cs typeface="Arial" panose="020B0604020202020204" pitchFamily="34" charset="0"/>
                        </a:rPr>
                        <a:t>ZnS</a:t>
                      </a:r>
                      <a:endParaRPr lang="en-US" sz="1400" b="1" dirty="0">
                        <a:solidFill>
                          <a:schemeClr val="tx1"/>
                        </a:solidFill>
                        <a:latin typeface="Arial" panose="020B0604020202020204" pitchFamily="34" charset="0"/>
                        <a:cs typeface="Arial" panose="020B0604020202020204" pitchFamily="34" charset="0"/>
                      </a:endParaRPr>
                    </a:p>
                  </a:txBody>
                  <a:tcPr marL="91460" marR="914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38729872"/>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304800" y="269875"/>
            <a:ext cx="8534400" cy="630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400" b="1">
                <a:solidFill>
                  <a:srgbClr val="000099"/>
                </a:solidFill>
                <a:latin typeface="Arial" panose="020B0604020202020204" pitchFamily="34" charset="0"/>
              </a:rPr>
              <a:t>General Properties of Transition Metal Ions</a:t>
            </a:r>
          </a:p>
          <a:p>
            <a:pPr algn="ctr">
              <a:spcBef>
                <a:spcPct val="0"/>
              </a:spcBef>
              <a:buClrTx/>
              <a:buFontTx/>
              <a:buNone/>
            </a:pPr>
            <a:endParaRPr lang="en-US" altLang="en-US" sz="1000" b="1">
              <a:solidFill>
                <a:srgbClr val="000099"/>
              </a:solidFill>
              <a:latin typeface="Arial" panose="020B0604020202020204" pitchFamily="34" charset="0"/>
            </a:endParaRPr>
          </a:p>
          <a:p>
            <a:pPr>
              <a:spcBef>
                <a:spcPct val="0"/>
              </a:spcBef>
              <a:buClrTx/>
              <a:buFontTx/>
              <a:buNone/>
            </a:pPr>
            <a:r>
              <a:rPr lang="en-US" altLang="en-US" sz="2400" b="1">
                <a:latin typeface="Arial" panose="020B0604020202020204" pitchFamily="34" charset="0"/>
              </a:rPr>
              <a:t>Co</a:t>
            </a:r>
            <a:r>
              <a:rPr lang="en-US" altLang="en-US" sz="1800" b="1">
                <a:latin typeface="Arial" panose="020B0604020202020204" pitchFamily="34" charset="0"/>
              </a:rPr>
              <a:t> – cobalt: relatively rare, hard, bluish-white metal used to make alloys. </a:t>
            </a:r>
            <a:r>
              <a:rPr lang="en-US" altLang="en-US" sz="1800" b="1">
                <a:solidFill>
                  <a:srgbClr val="FF7C80"/>
                </a:solidFill>
                <a:latin typeface="Arial" panose="020B0604020202020204" pitchFamily="34" charset="0"/>
              </a:rPr>
              <a:t>Co(H</a:t>
            </a:r>
            <a:r>
              <a:rPr lang="en-US" altLang="en-US" sz="1800" b="1" baseline="-25000">
                <a:solidFill>
                  <a:srgbClr val="FF7C80"/>
                </a:solidFill>
                <a:latin typeface="Arial" panose="020B0604020202020204" pitchFamily="34" charset="0"/>
              </a:rPr>
              <a:t>2</a:t>
            </a:r>
            <a:r>
              <a:rPr lang="en-US" altLang="en-US" sz="1800" b="1">
                <a:solidFill>
                  <a:srgbClr val="FF7C80"/>
                </a:solidFill>
                <a:latin typeface="Arial" panose="020B0604020202020204" pitchFamily="34" charset="0"/>
              </a:rPr>
              <a:t>O)</a:t>
            </a:r>
            <a:r>
              <a:rPr lang="en-US" altLang="en-US" sz="1800" b="1" baseline="-25000">
                <a:solidFill>
                  <a:srgbClr val="FF7C80"/>
                </a:solidFill>
                <a:latin typeface="Arial" panose="020B0604020202020204" pitchFamily="34" charset="0"/>
              </a:rPr>
              <a:t>6</a:t>
            </a:r>
            <a:r>
              <a:rPr lang="en-US" altLang="en-US" sz="1800" b="1" baseline="30000">
                <a:solidFill>
                  <a:srgbClr val="FF7C80"/>
                </a:solidFill>
                <a:latin typeface="Arial" panose="020B0604020202020204" pitchFamily="34" charset="0"/>
              </a:rPr>
              <a:t>2+ </a:t>
            </a:r>
            <a:r>
              <a:rPr lang="en-US" altLang="en-US" sz="1800" b="1">
                <a:solidFill>
                  <a:srgbClr val="FF7C80"/>
                </a:solidFill>
                <a:latin typeface="Arial" panose="020B0604020202020204" pitchFamily="34" charset="0"/>
              </a:rPr>
              <a:t>is rose</a:t>
            </a:r>
            <a:r>
              <a:rPr lang="en-US" altLang="en-US" sz="1800" b="1">
                <a:latin typeface="Arial" panose="020B0604020202020204" pitchFamily="34" charset="0"/>
              </a:rPr>
              <a:t> colored.</a:t>
            </a:r>
          </a:p>
          <a:p>
            <a:pPr>
              <a:spcBef>
                <a:spcPct val="0"/>
              </a:spcBef>
              <a:buClrTx/>
              <a:buFontTx/>
              <a:buNone/>
            </a:pPr>
            <a:endParaRPr lang="en-US" altLang="en-US" sz="1800" b="1">
              <a:latin typeface="Arial" panose="020B0604020202020204" pitchFamily="34" charset="0"/>
            </a:endParaRPr>
          </a:p>
          <a:p>
            <a:pPr>
              <a:spcBef>
                <a:spcPct val="0"/>
              </a:spcBef>
              <a:buClrTx/>
              <a:buFontTx/>
              <a:buNone/>
            </a:pPr>
            <a:r>
              <a:rPr lang="en-US" altLang="en-US" sz="2400" b="1">
                <a:latin typeface="Arial" panose="020B0604020202020204" pitchFamily="34" charset="0"/>
              </a:rPr>
              <a:t>Ni</a:t>
            </a:r>
            <a:r>
              <a:rPr lang="en-US" altLang="en-US" sz="1800" b="1">
                <a:latin typeface="Arial" panose="020B0604020202020204" pitchFamily="34" charset="0"/>
              </a:rPr>
              <a:t> – nickel: abundant, silver-white metal with high electrical &amp; thermal conductivity.  It is resistant to corrosion and is used for plating other metals.</a:t>
            </a:r>
          </a:p>
          <a:p>
            <a:pPr>
              <a:spcBef>
                <a:spcPct val="0"/>
              </a:spcBef>
              <a:buClrTx/>
              <a:buFontTx/>
              <a:buNone/>
            </a:pPr>
            <a:r>
              <a:rPr lang="en-US" altLang="en-US" sz="1800" b="1">
                <a:solidFill>
                  <a:srgbClr val="009900"/>
                </a:solidFill>
                <a:latin typeface="Arial" panose="020B0604020202020204" pitchFamily="34" charset="0"/>
              </a:rPr>
              <a:t>Ni(H</a:t>
            </a:r>
            <a:r>
              <a:rPr lang="en-US" altLang="en-US" sz="1800" b="1" baseline="-25000">
                <a:solidFill>
                  <a:srgbClr val="009900"/>
                </a:solidFill>
                <a:latin typeface="Arial" panose="020B0604020202020204" pitchFamily="34" charset="0"/>
              </a:rPr>
              <a:t>2</a:t>
            </a:r>
            <a:r>
              <a:rPr lang="en-US" altLang="en-US" sz="1800" b="1">
                <a:solidFill>
                  <a:srgbClr val="009900"/>
                </a:solidFill>
                <a:latin typeface="Arial" panose="020B0604020202020204" pitchFamily="34" charset="0"/>
              </a:rPr>
              <a:t>O)</a:t>
            </a:r>
            <a:r>
              <a:rPr lang="en-US" altLang="en-US" sz="1800" b="1" baseline="-25000">
                <a:solidFill>
                  <a:srgbClr val="009900"/>
                </a:solidFill>
                <a:latin typeface="Arial" panose="020B0604020202020204" pitchFamily="34" charset="0"/>
              </a:rPr>
              <a:t>6</a:t>
            </a:r>
            <a:r>
              <a:rPr lang="en-US" altLang="en-US" sz="1800" b="1" baseline="30000">
                <a:solidFill>
                  <a:srgbClr val="009900"/>
                </a:solidFill>
                <a:latin typeface="Arial" panose="020B0604020202020204" pitchFamily="34" charset="0"/>
              </a:rPr>
              <a:t>2+</a:t>
            </a:r>
            <a:r>
              <a:rPr lang="en-US" altLang="en-US" sz="1800" b="1">
                <a:solidFill>
                  <a:srgbClr val="009900"/>
                </a:solidFill>
                <a:latin typeface="Arial" panose="020B0604020202020204" pitchFamily="34" charset="0"/>
              </a:rPr>
              <a:t> is green colored</a:t>
            </a:r>
            <a:r>
              <a:rPr lang="en-US" altLang="en-US" sz="1800" b="1">
                <a:latin typeface="Arial" panose="020B0604020202020204" pitchFamily="34" charset="0"/>
              </a:rPr>
              <a:t> </a:t>
            </a:r>
          </a:p>
          <a:p>
            <a:pPr>
              <a:spcBef>
                <a:spcPct val="0"/>
              </a:spcBef>
              <a:buClrTx/>
              <a:buFontTx/>
              <a:buNone/>
            </a:pPr>
            <a:endParaRPr lang="en-US" altLang="en-US" sz="1800" b="1">
              <a:latin typeface="Arial" panose="020B0604020202020204" pitchFamily="34" charset="0"/>
            </a:endParaRPr>
          </a:p>
          <a:p>
            <a:pPr>
              <a:spcBef>
                <a:spcPct val="0"/>
              </a:spcBef>
              <a:buClrTx/>
              <a:buFontTx/>
              <a:buNone/>
            </a:pPr>
            <a:r>
              <a:rPr lang="en-US" altLang="en-US" sz="2400" b="1">
                <a:latin typeface="Arial" panose="020B0604020202020204" pitchFamily="34" charset="0"/>
              </a:rPr>
              <a:t>Cu</a:t>
            </a:r>
            <a:r>
              <a:rPr lang="en-US" altLang="en-US" sz="1800" b="1">
                <a:latin typeface="Arial" panose="020B0604020202020204" pitchFamily="34" charset="0"/>
              </a:rPr>
              <a:t> – copper:  found free in nature, (only Au &amp; Ag), has a stable 0 oxid state. Produces alloys: </a:t>
            </a:r>
          </a:p>
          <a:p>
            <a:pPr>
              <a:spcBef>
                <a:spcPct val="0"/>
              </a:spcBef>
              <a:buClrTx/>
              <a:buFontTx/>
              <a:buNone/>
            </a:pPr>
            <a:r>
              <a:rPr lang="en-US" altLang="en-US" sz="1800" b="1">
                <a:latin typeface="Arial" panose="020B0604020202020204" pitchFamily="34" charset="0"/>
              </a:rPr>
              <a:t>		brass=Cu, Zn, Sn, Pb, Mn; </a:t>
            </a:r>
          </a:p>
          <a:p>
            <a:pPr>
              <a:spcBef>
                <a:spcPct val="0"/>
              </a:spcBef>
              <a:buClrTx/>
              <a:buFontTx/>
              <a:buNone/>
            </a:pPr>
            <a:r>
              <a:rPr lang="en-US" altLang="en-US" sz="1800" b="1">
                <a:latin typeface="Arial" panose="020B0604020202020204" pitchFamily="34" charset="0"/>
              </a:rPr>
              <a:t>		bronze=Cu, Sn Zn Pb P; </a:t>
            </a:r>
          </a:p>
          <a:p>
            <a:pPr>
              <a:spcBef>
                <a:spcPct val="0"/>
              </a:spcBef>
              <a:buClrTx/>
              <a:buFontTx/>
              <a:buNone/>
            </a:pPr>
            <a:r>
              <a:rPr lang="en-US" altLang="en-US" sz="1800" b="1">
                <a:latin typeface="Arial" panose="020B0604020202020204" pitchFamily="34" charset="0"/>
              </a:rPr>
              <a:t>		sterling silver= Ag Cu; </a:t>
            </a:r>
          </a:p>
          <a:p>
            <a:pPr>
              <a:spcBef>
                <a:spcPct val="0"/>
              </a:spcBef>
              <a:buClrTx/>
              <a:buFontTx/>
              <a:buNone/>
            </a:pPr>
            <a:r>
              <a:rPr lang="en-US" altLang="en-US" sz="1800" b="1">
                <a:latin typeface="Arial" panose="020B0604020202020204" pitchFamily="34" charset="0"/>
              </a:rPr>
              <a:t>		18 carat gold=Au Ag Cu</a:t>
            </a:r>
          </a:p>
          <a:p>
            <a:pPr>
              <a:spcBef>
                <a:spcPct val="0"/>
              </a:spcBef>
              <a:buClrTx/>
              <a:buFontTx/>
              <a:buNone/>
            </a:pPr>
            <a:endParaRPr lang="en-US" altLang="en-US" sz="1800" b="1">
              <a:latin typeface="Arial" panose="020B0604020202020204" pitchFamily="34" charset="0"/>
            </a:endParaRPr>
          </a:p>
          <a:p>
            <a:pPr>
              <a:spcBef>
                <a:spcPct val="0"/>
              </a:spcBef>
              <a:buClrTx/>
              <a:buFontTx/>
              <a:buNone/>
            </a:pPr>
            <a:r>
              <a:rPr lang="en-US" altLang="en-US" sz="1800" b="1">
                <a:solidFill>
                  <a:srgbClr val="0033CC"/>
                </a:solidFill>
                <a:latin typeface="Arial" panose="020B0604020202020204" pitchFamily="34" charset="0"/>
              </a:rPr>
              <a:t>Cu(H</a:t>
            </a:r>
            <a:r>
              <a:rPr lang="en-US" altLang="en-US" sz="1800" b="1" baseline="-25000">
                <a:solidFill>
                  <a:srgbClr val="0033CC"/>
                </a:solidFill>
                <a:latin typeface="Arial" panose="020B0604020202020204" pitchFamily="34" charset="0"/>
              </a:rPr>
              <a:t>2</a:t>
            </a:r>
            <a:r>
              <a:rPr lang="en-US" altLang="en-US" sz="1800" b="1">
                <a:solidFill>
                  <a:srgbClr val="0033CC"/>
                </a:solidFill>
                <a:latin typeface="Arial" panose="020B0604020202020204" pitchFamily="34" charset="0"/>
              </a:rPr>
              <a:t>O)</a:t>
            </a:r>
            <a:r>
              <a:rPr lang="en-US" altLang="en-US" sz="1800" b="1" baseline="-25000">
                <a:solidFill>
                  <a:srgbClr val="0033CC"/>
                </a:solidFill>
                <a:latin typeface="Arial" panose="020B0604020202020204" pitchFamily="34" charset="0"/>
              </a:rPr>
              <a:t>6</a:t>
            </a:r>
            <a:r>
              <a:rPr lang="en-US" altLang="en-US" sz="1800" b="1" baseline="30000">
                <a:solidFill>
                  <a:srgbClr val="0033CC"/>
                </a:solidFill>
                <a:latin typeface="Arial" panose="020B0604020202020204" pitchFamily="34" charset="0"/>
              </a:rPr>
              <a:t>2+</a:t>
            </a:r>
            <a:r>
              <a:rPr lang="en-US" altLang="en-US" sz="1800" b="1">
                <a:solidFill>
                  <a:srgbClr val="0033CC"/>
                </a:solidFill>
                <a:latin typeface="Arial" panose="020B0604020202020204" pitchFamily="34" charset="0"/>
              </a:rPr>
              <a:t> is blue</a:t>
            </a:r>
            <a:r>
              <a:rPr lang="en-US" altLang="en-US" sz="1800" b="1">
                <a:latin typeface="Arial" panose="020B0604020202020204" pitchFamily="34" charset="0"/>
              </a:rPr>
              <a:t>; </a:t>
            </a:r>
            <a:r>
              <a:rPr lang="en-US" altLang="en-US" sz="1800" b="1">
                <a:solidFill>
                  <a:srgbClr val="008000"/>
                </a:solidFill>
                <a:latin typeface="Arial" panose="020B0604020202020204" pitchFamily="34" charset="0"/>
              </a:rPr>
              <a:t>Cu(H</a:t>
            </a:r>
            <a:r>
              <a:rPr lang="en-US" altLang="en-US" sz="1800" b="1" baseline="-25000">
                <a:solidFill>
                  <a:srgbClr val="008000"/>
                </a:solidFill>
                <a:latin typeface="Arial" panose="020B0604020202020204" pitchFamily="34" charset="0"/>
              </a:rPr>
              <a:t>2</a:t>
            </a:r>
            <a:r>
              <a:rPr lang="en-US" altLang="en-US" sz="1800" b="1">
                <a:solidFill>
                  <a:srgbClr val="008000"/>
                </a:solidFill>
                <a:latin typeface="Arial" panose="020B0604020202020204" pitchFamily="34" charset="0"/>
              </a:rPr>
              <a:t>O)</a:t>
            </a:r>
            <a:r>
              <a:rPr lang="en-US" altLang="en-US" sz="1800" b="1" baseline="-25000">
                <a:solidFill>
                  <a:srgbClr val="008000"/>
                </a:solidFill>
                <a:latin typeface="Arial" panose="020B0604020202020204" pitchFamily="34" charset="0"/>
              </a:rPr>
              <a:t>6</a:t>
            </a:r>
            <a:r>
              <a:rPr lang="en-US" altLang="en-US" sz="1800" b="1" baseline="30000">
                <a:solidFill>
                  <a:srgbClr val="008000"/>
                </a:solidFill>
                <a:latin typeface="Arial" panose="020B0604020202020204" pitchFamily="34" charset="0"/>
              </a:rPr>
              <a:t>+</a:t>
            </a:r>
            <a:r>
              <a:rPr lang="en-US" altLang="en-US" sz="1800" b="1">
                <a:solidFill>
                  <a:srgbClr val="008000"/>
                </a:solidFill>
                <a:latin typeface="Arial" panose="020B0604020202020204" pitchFamily="34" charset="0"/>
              </a:rPr>
              <a:t> is green</a:t>
            </a:r>
          </a:p>
          <a:p>
            <a:pPr>
              <a:spcBef>
                <a:spcPct val="0"/>
              </a:spcBef>
              <a:buClrTx/>
              <a:buFontTx/>
              <a:buNone/>
            </a:pPr>
            <a:endParaRPr lang="en-US" altLang="en-US" sz="1800" b="1">
              <a:latin typeface="Arial" panose="020B0604020202020204" pitchFamily="34" charset="0"/>
            </a:endParaRPr>
          </a:p>
          <a:p>
            <a:pPr>
              <a:spcBef>
                <a:spcPct val="0"/>
              </a:spcBef>
              <a:buClrTx/>
              <a:buFontTx/>
              <a:buNone/>
            </a:pPr>
            <a:r>
              <a:rPr lang="en-US" altLang="en-US" sz="2400" b="1">
                <a:latin typeface="Arial" panose="020B0604020202020204" pitchFamily="34" charset="0"/>
              </a:rPr>
              <a:t>Zn</a:t>
            </a:r>
            <a:r>
              <a:rPr lang="en-US" altLang="en-US" sz="1800" b="1">
                <a:latin typeface="Arial" panose="020B0604020202020204" pitchFamily="34" charset="0"/>
              </a:rPr>
              <a:t> – zinc: colorless solutions, white lustrous, active metal, main ore is sphalerite (ZnFe)S, reducing agent, tarnishes rapidly, 90% is used to galvanize steel, Zn</a:t>
            </a:r>
            <a:r>
              <a:rPr lang="en-US" altLang="en-US" sz="1800" b="1" baseline="30000">
                <a:latin typeface="Arial" panose="020B0604020202020204" pitchFamily="34" charset="0"/>
              </a:rPr>
              <a:t>2+</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304800" y="269875"/>
            <a:ext cx="8534400" cy="573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400" b="1">
                <a:solidFill>
                  <a:srgbClr val="000099"/>
                </a:solidFill>
                <a:latin typeface="Arial" panose="020B0604020202020204" pitchFamily="34" charset="0"/>
              </a:rPr>
              <a:t>Transition Metal Chemistry (in depth)</a:t>
            </a:r>
          </a:p>
          <a:p>
            <a:pPr algn="ctr">
              <a:spcBef>
                <a:spcPct val="0"/>
              </a:spcBef>
              <a:buClrTx/>
              <a:buFontTx/>
              <a:buNone/>
            </a:pPr>
            <a:endParaRPr lang="en-US" altLang="en-US" sz="1000" b="1">
              <a:solidFill>
                <a:srgbClr val="000099"/>
              </a:solidFill>
              <a:latin typeface="Arial" panose="020B0604020202020204" pitchFamily="34" charset="0"/>
            </a:endParaRPr>
          </a:p>
          <a:p>
            <a:pPr>
              <a:spcBef>
                <a:spcPct val="0"/>
              </a:spcBef>
              <a:buClrTx/>
              <a:buFontTx/>
              <a:buNone/>
            </a:pPr>
            <a:r>
              <a:rPr lang="en-US" altLang="en-US" sz="2400" b="1">
                <a:latin typeface="Arial" panose="020B0604020202020204" pitchFamily="34" charset="0"/>
              </a:rPr>
              <a:t>In forming ionic compounds with nonmetals, the transition metals exhibit several typical characteristics:</a:t>
            </a:r>
          </a:p>
          <a:p>
            <a:pPr>
              <a:spcBef>
                <a:spcPct val="0"/>
              </a:spcBef>
              <a:buClrTx/>
              <a:buFontTx/>
              <a:buNone/>
            </a:pPr>
            <a:endParaRPr lang="en-US" altLang="en-US" sz="2400" b="1">
              <a:latin typeface="Arial" panose="020B0604020202020204" pitchFamily="34" charset="0"/>
            </a:endParaRPr>
          </a:p>
          <a:p>
            <a:pPr lvl="2" indent="0">
              <a:spcBef>
                <a:spcPct val="0"/>
              </a:spcBef>
              <a:buClrTx/>
              <a:buFontTx/>
              <a:buNone/>
            </a:pPr>
            <a:r>
              <a:rPr lang="en-US" altLang="en-US" b="1">
                <a:latin typeface="Arial" panose="020B0604020202020204" pitchFamily="34" charset="0"/>
              </a:rPr>
              <a:t>1.  Various oxidation states can be found depending on the placement of the transition metals.  Elements at the ends of each row occur in only one oxidation state other than zero (</a:t>
            </a:r>
            <a:r>
              <a:rPr lang="en-US" altLang="en-US" b="1" i="1">
                <a:latin typeface="Arial" panose="020B0604020202020204" pitchFamily="34" charset="0"/>
              </a:rPr>
              <a:t>exception</a:t>
            </a:r>
            <a:r>
              <a:rPr lang="en-US" altLang="en-US" b="1">
                <a:latin typeface="Arial" panose="020B0604020202020204" pitchFamily="34" charset="0"/>
              </a:rPr>
              <a:t>: mercury).  Most other elements have at least two oxidation states other than zero, and elements closer to the center of each row have the widest range of oxidation states.  Furthermore, elements in the second and third rows are most likely to reach higher oxidation states than those in the first row.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914400"/>
            <a:ext cx="8001000" cy="4568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1" name="Graphic 6" descr="S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914400"/>
            <a:ext cx="685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0" y="346075"/>
            <a:ext cx="9144000" cy="636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393700" algn="l"/>
                <a:tab pos="1308100" algn="l"/>
                <a:tab pos="2222500" algn="l"/>
                <a:tab pos="3136900" algn="l"/>
                <a:tab pos="4051300" algn="l"/>
                <a:tab pos="4965700" algn="l"/>
                <a:tab pos="5880100" algn="l"/>
                <a:tab pos="6794500" algn="l"/>
                <a:tab pos="7708900" algn="l"/>
                <a:tab pos="8623300" algn="l"/>
                <a:tab pos="9537700" algn="l"/>
                <a:tab pos="104521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93700" algn="l"/>
                <a:tab pos="1308100" algn="l"/>
                <a:tab pos="2222500" algn="l"/>
                <a:tab pos="3136900" algn="l"/>
                <a:tab pos="4051300" algn="l"/>
                <a:tab pos="4965700" algn="l"/>
                <a:tab pos="5880100" algn="l"/>
                <a:tab pos="6794500" algn="l"/>
                <a:tab pos="7708900" algn="l"/>
                <a:tab pos="8623300" algn="l"/>
                <a:tab pos="9537700" algn="l"/>
                <a:tab pos="10452100" algn="l"/>
              </a:tabLst>
              <a:defRPr sz="2800">
                <a:solidFill>
                  <a:srgbClr val="000000"/>
                </a:solidFill>
                <a:latin typeface="Times New Roman" panose="02020603050405020304" pitchFamily="18" charset="0"/>
                <a:ea typeface="Microsoft YaHei" panose="020B0503020204020204" pitchFamily="34" charset="-122"/>
              </a:defRPr>
            </a:lvl2pPr>
            <a:lvl3pPr marL="393700">
              <a:spcBef>
                <a:spcPts val="600"/>
              </a:spcBef>
              <a:buClr>
                <a:srgbClr val="000000"/>
              </a:buClr>
              <a:buSzPct val="100000"/>
              <a:buFont typeface="Times New Roman" panose="02020603050405020304" pitchFamily="18" charset="0"/>
              <a:tabLst>
                <a:tab pos="393700" algn="l"/>
                <a:tab pos="1308100" algn="l"/>
                <a:tab pos="2222500" algn="l"/>
                <a:tab pos="3136900" algn="l"/>
                <a:tab pos="4051300" algn="l"/>
                <a:tab pos="4965700" algn="l"/>
                <a:tab pos="5880100" algn="l"/>
                <a:tab pos="6794500" algn="l"/>
                <a:tab pos="7708900" algn="l"/>
                <a:tab pos="8623300" algn="l"/>
                <a:tab pos="9537700" algn="l"/>
                <a:tab pos="104521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93700" algn="l"/>
                <a:tab pos="1308100" algn="l"/>
                <a:tab pos="2222500" algn="l"/>
                <a:tab pos="3136900" algn="l"/>
                <a:tab pos="4051300" algn="l"/>
                <a:tab pos="4965700" algn="l"/>
                <a:tab pos="5880100" algn="l"/>
                <a:tab pos="6794500" algn="l"/>
                <a:tab pos="7708900" algn="l"/>
                <a:tab pos="8623300" algn="l"/>
                <a:tab pos="9537700" algn="l"/>
                <a:tab pos="104521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93700" algn="l"/>
                <a:tab pos="1308100" algn="l"/>
                <a:tab pos="2222500" algn="l"/>
                <a:tab pos="3136900" algn="l"/>
                <a:tab pos="4051300" algn="l"/>
                <a:tab pos="4965700" algn="l"/>
                <a:tab pos="5880100" algn="l"/>
                <a:tab pos="6794500" algn="l"/>
                <a:tab pos="7708900" algn="l"/>
                <a:tab pos="8623300" algn="l"/>
                <a:tab pos="9537700" algn="l"/>
                <a:tab pos="104521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393700" algn="l"/>
                <a:tab pos="1308100" algn="l"/>
                <a:tab pos="2222500" algn="l"/>
                <a:tab pos="3136900" algn="l"/>
                <a:tab pos="4051300" algn="l"/>
                <a:tab pos="4965700" algn="l"/>
                <a:tab pos="5880100" algn="l"/>
                <a:tab pos="6794500" algn="l"/>
                <a:tab pos="7708900" algn="l"/>
                <a:tab pos="8623300" algn="l"/>
                <a:tab pos="9537700" algn="l"/>
                <a:tab pos="104521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393700" algn="l"/>
                <a:tab pos="1308100" algn="l"/>
                <a:tab pos="2222500" algn="l"/>
                <a:tab pos="3136900" algn="l"/>
                <a:tab pos="4051300" algn="l"/>
                <a:tab pos="4965700" algn="l"/>
                <a:tab pos="5880100" algn="l"/>
                <a:tab pos="6794500" algn="l"/>
                <a:tab pos="7708900" algn="l"/>
                <a:tab pos="8623300" algn="l"/>
                <a:tab pos="9537700" algn="l"/>
                <a:tab pos="104521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393700" algn="l"/>
                <a:tab pos="1308100" algn="l"/>
                <a:tab pos="2222500" algn="l"/>
                <a:tab pos="3136900" algn="l"/>
                <a:tab pos="4051300" algn="l"/>
                <a:tab pos="4965700" algn="l"/>
                <a:tab pos="5880100" algn="l"/>
                <a:tab pos="6794500" algn="l"/>
                <a:tab pos="7708900" algn="l"/>
                <a:tab pos="8623300" algn="l"/>
                <a:tab pos="9537700" algn="l"/>
                <a:tab pos="104521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393700" algn="l"/>
                <a:tab pos="1308100" algn="l"/>
                <a:tab pos="2222500" algn="l"/>
                <a:tab pos="3136900" algn="l"/>
                <a:tab pos="4051300" algn="l"/>
                <a:tab pos="4965700" algn="l"/>
                <a:tab pos="5880100" algn="l"/>
                <a:tab pos="6794500" algn="l"/>
                <a:tab pos="7708900" algn="l"/>
                <a:tab pos="8623300" algn="l"/>
                <a:tab pos="9537700" algn="l"/>
                <a:tab pos="10452100" algn="l"/>
              </a:tabLst>
              <a:defRPr sz="2000">
                <a:solidFill>
                  <a:srgbClr val="000000"/>
                </a:solidFill>
                <a:latin typeface="Times New Roman" panose="02020603050405020304" pitchFamily="18" charset="0"/>
                <a:ea typeface="Microsoft YaHei" panose="020B0503020204020204" pitchFamily="34" charset="-122"/>
              </a:defRPr>
            </a:lvl9pPr>
          </a:lstStyle>
          <a:p>
            <a:pPr lvl="2" indent="0" algn="ctr">
              <a:spcBef>
                <a:spcPct val="0"/>
              </a:spcBef>
              <a:buClrTx/>
              <a:buFontTx/>
              <a:buNone/>
            </a:pPr>
            <a:r>
              <a:rPr lang="en-US" altLang="en-US" b="1">
                <a:solidFill>
                  <a:srgbClr val="000099"/>
                </a:solidFill>
                <a:latin typeface="Arial" panose="020B0604020202020204" pitchFamily="34" charset="0"/>
              </a:rPr>
              <a:t>Transition Metal Chemistry (in depth)</a:t>
            </a:r>
          </a:p>
          <a:p>
            <a:pPr lvl="2" indent="0">
              <a:spcBef>
                <a:spcPct val="0"/>
              </a:spcBef>
              <a:buClrTx/>
              <a:buFontTx/>
              <a:buNone/>
            </a:pPr>
            <a:endParaRPr lang="en-US" altLang="en-US" b="1">
              <a:latin typeface="Arial" panose="020B0604020202020204" pitchFamily="34" charset="0"/>
            </a:endParaRPr>
          </a:p>
          <a:p>
            <a:pPr lvl="2" indent="0">
              <a:spcBef>
                <a:spcPct val="0"/>
              </a:spcBef>
              <a:buClrTx/>
              <a:buFontTx/>
              <a:buNone/>
            </a:pPr>
            <a:r>
              <a:rPr lang="en-US" altLang="en-US" b="1">
                <a:latin typeface="Arial" panose="020B0604020202020204" pitchFamily="34" charset="0"/>
              </a:rPr>
              <a:t>2.  An element with a high oxidation is likely to be a good oxidizing agent.  Compounds that contain the transition metal element in a low oxidation state are often good reducing agents.  </a:t>
            </a:r>
          </a:p>
          <a:p>
            <a:pPr>
              <a:spcBef>
                <a:spcPct val="0"/>
              </a:spcBef>
              <a:buClrTx/>
              <a:buFontTx/>
              <a:buNone/>
            </a:pPr>
            <a:endParaRPr lang="en-US" altLang="en-US" sz="2400" b="1">
              <a:latin typeface="Arial" panose="020B0604020202020204" pitchFamily="34" charset="0"/>
            </a:endParaRPr>
          </a:p>
          <a:p>
            <a:pPr lvl="2" indent="0">
              <a:spcBef>
                <a:spcPct val="0"/>
              </a:spcBef>
              <a:buClrTx/>
              <a:buFontTx/>
              <a:buNone/>
            </a:pPr>
            <a:r>
              <a:rPr lang="en-US" altLang="en-US" b="1">
                <a:latin typeface="Arial" panose="020B0604020202020204" pitchFamily="34" charset="0"/>
              </a:rPr>
              <a:t>3.  Cations are often complex ions, species in which the transition metal ion is surrounded by a certain number of ligands (molecules or ions that behave as Lewis bases).  These complexes have three major components: a central metal atom, ligands, and counter ions.  </a:t>
            </a:r>
          </a:p>
          <a:p>
            <a:pPr lvl="2" indent="0">
              <a:spcBef>
                <a:spcPct val="0"/>
              </a:spcBef>
              <a:buClrTx/>
              <a:buFontTx/>
              <a:buNone/>
            </a:pPr>
            <a:endParaRPr lang="en-US" altLang="en-US" b="1">
              <a:latin typeface="Arial" panose="020B0604020202020204" pitchFamily="34" charset="0"/>
            </a:endParaRPr>
          </a:p>
          <a:p>
            <a:pPr lvl="2" indent="0">
              <a:spcBef>
                <a:spcPct val="0"/>
              </a:spcBef>
              <a:buClrTx/>
              <a:buFontTx/>
              <a:buNone/>
            </a:pPr>
            <a:r>
              <a:rPr lang="en-US" altLang="en-US" b="1">
                <a:latin typeface="Arial" panose="020B0604020202020204" pitchFamily="34" charset="0"/>
              </a:rPr>
              <a:t>Identify each component in the following complexes:</a:t>
            </a:r>
          </a:p>
          <a:p>
            <a:pPr lvl="2" indent="0" algn="ctr">
              <a:spcBef>
                <a:spcPct val="0"/>
              </a:spcBef>
              <a:buClrTx/>
              <a:buFontTx/>
              <a:buNone/>
            </a:pPr>
            <a:r>
              <a:rPr lang="en-US" altLang="en-US" b="1">
                <a:latin typeface="Arial" panose="020B0604020202020204" pitchFamily="34" charset="0"/>
              </a:rPr>
              <a:t>K</a:t>
            </a:r>
            <a:r>
              <a:rPr lang="en-US" altLang="en-US" b="1" baseline="-25000">
                <a:latin typeface="Arial" panose="020B0604020202020204" pitchFamily="34" charset="0"/>
              </a:rPr>
              <a:t>4</a:t>
            </a:r>
            <a:r>
              <a:rPr lang="en-US" altLang="en-US" b="1">
                <a:latin typeface="Arial" panose="020B0604020202020204" pitchFamily="34" charset="0"/>
              </a:rPr>
              <a:t>[Fe(CN)</a:t>
            </a:r>
            <a:r>
              <a:rPr lang="en-US" altLang="en-US" b="1" baseline="-25000">
                <a:latin typeface="Arial" panose="020B0604020202020204" pitchFamily="34" charset="0"/>
              </a:rPr>
              <a:t>6</a:t>
            </a:r>
            <a:r>
              <a:rPr lang="en-US" altLang="en-US" b="1">
                <a:latin typeface="Arial" panose="020B0604020202020204" pitchFamily="34" charset="0"/>
              </a:rPr>
              <a:t>]		[Co(NH</a:t>
            </a:r>
            <a:r>
              <a:rPr lang="en-US" altLang="en-US" b="1" baseline="-25000">
                <a:latin typeface="Arial" panose="020B0604020202020204" pitchFamily="34" charset="0"/>
              </a:rPr>
              <a:t>3</a:t>
            </a:r>
            <a:r>
              <a:rPr lang="en-US" altLang="en-US" b="1">
                <a:latin typeface="Arial" panose="020B0604020202020204" pitchFamily="34" charset="0"/>
              </a:rPr>
              <a:t>)</a:t>
            </a:r>
            <a:r>
              <a:rPr lang="en-US" altLang="en-US" b="1" baseline="-25000">
                <a:latin typeface="Arial" panose="020B0604020202020204" pitchFamily="34" charset="0"/>
              </a:rPr>
              <a:t>6</a:t>
            </a:r>
            <a:r>
              <a:rPr lang="en-US" altLang="en-US" b="1">
                <a:latin typeface="Arial" panose="020B0604020202020204" pitchFamily="34" charset="0"/>
              </a:rPr>
              <a:t>]Br</a:t>
            </a:r>
            <a:r>
              <a:rPr lang="en-US" altLang="en-US" b="1" baseline="-25000">
                <a:latin typeface="Arial" panose="020B0604020202020204" pitchFamily="34" charset="0"/>
              </a:rPr>
              <a:t>3</a:t>
            </a:r>
            <a:r>
              <a:rPr lang="en-US" altLang="en-US" b="1">
                <a:latin typeface="Arial" panose="020B0604020202020204" pitchFamily="34" charset="0"/>
              </a:rPr>
              <a:t>  </a:t>
            </a:r>
          </a:p>
          <a:p>
            <a:pPr lvl="2" indent="0">
              <a:spcBef>
                <a:spcPct val="0"/>
              </a:spcBef>
              <a:buClrTx/>
              <a:buFontTx/>
              <a:buNone/>
            </a:pPr>
            <a:endParaRPr lang="en-US" altLang="en-US" b="1">
              <a:latin typeface="Arial" panose="020B0604020202020204" pitchFamily="34" charset="0"/>
            </a:endParaRPr>
          </a:p>
          <a:p>
            <a:pPr lvl="2" indent="0">
              <a:spcBef>
                <a:spcPct val="0"/>
              </a:spcBef>
              <a:buClrTx/>
              <a:buFontTx/>
              <a:buNone/>
            </a:pPr>
            <a:r>
              <a:rPr lang="en-US" altLang="en-US" b="1">
                <a:latin typeface="Arial" panose="020B0604020202020204" pitchFamily="34" charset="0"/>
              </a:rPr>
              <a:t>We will study these in more detail later.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305800" cy="333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7" name="Text Box 2"/>
          <p:cNvSpPr txBox="1">
            <a:spLocks noChangeArrowheads="1"/>
          </p:cNvSpPr>
          <p:nvPr/>
        </p:nvSpPr>
        <p:spPr bwMode="auto">
          <a:xfrm>
            <a:off x="871538" y="4049713"/>
            <a:ext cx="1752600" cy="33655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600"/>
              <a:t>Orbital Occupancy</a:t>
            </a:r>
          </a:p>
        </p:txBody>
      </p:sp>
      <p:sp>
        <p:nvSpPr>
          <p:cNvPr id="47108" name="Text Box 3"/>
          <p:cNvSpPr txBox="1">
            <a:spLocks noChangeArrowheads="1"/>
          </p:cNvSpPr>
          <p:nvPr/>
        </p:nvSpPr>
        <p:spPr bwMode="auto">
          <a:xfrm>
            <a:off x="901700" y="4989513"/>
            <a:ext cx="3670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800">
                <a:latin typeface="Arial" panose="020B0604020202020204" pitchFamily="34" charset="0"/>
              </a:rPr>
              <a:t>*Most common states in bold face.</a:t>
            </a:r>
          </a:p>
        </p:txBody>
      </p:sp>
      <p:sp>
        <p:nvSpPr>
          <p:cNvPr id="19460" name="Text Box 4">
            <a:extLst>
              <a:ext uri="{FF2B5EF4-FFF2-40B4-BE49-F238E27FC236}">
                <a16:creationId xmlns:a16="http://schemas.microsoft.com/office/drawing/2014/main" xmlns="" id="{8465DA1F-4476-45B1-9FC1-95BCECC9E0BD}"/>
              </a:ext>
            </a:extLst>
          </p:cNvPr>
          <p:cNvSpPr txBox="1">
            <a:spLocks noChangeArrowheads="1"/>
          </p:cNvSpPr>
          <p:nvPr/>
        </p:nvSpPr>
        <p:spPr bwMode="auto">
          <a:xfrm>
            <a:off x="1295400" y="1143000"/>
            <a:ext cx="7086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buSzPct val="100000"/>
              <a:defRPr/>
            </a:pPr>
            <a:r>
              <a:rPr lang="en-US" sz="2800" b="1">
                <a:effectLst>
                  <a:outerShdw blurRad="38100" dist="38100" dir="2700000" algn="tl">
                    <a:srgbClr val="C0C0C0"/>
                  </a:outerShdw>
                </a:effectLst>
                <a:latin typeface="Arial" charset="0"/>
              </a:rPr>
              <a:t>Some Oxidation States of Manganese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228600" y="228600"/>
            <a:ext cx="8915400" cy="647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000">
                <a:latin typeface="Arial" panose="020B0604020202020204" pitchFamily="34" charset="0"/>
              </a:rPr>
              <a:t>4.  Most transition metal compounds are colored, because the typical transition metal ion in a complex can absorb visible light of specific wavelengths due to an unpaired </a:t>
            </a:r>
            <a:r>
              <a:rPr lang="en-US" altLang="en-US" sz="2000" i="1">
                <a:latin typeface="Arial" panose="020B0604020202020204" pitchFamily="34" charset="0"/>
              </a:rPr>
              <a:t>d</a:t>
            </a:r>
            <a:r>
              <a:rPr lang="en-US" altLang="en-US" sz="2000">
                <a:latin typeface="Arial" panose="020B0604020202020204" pitchFamily="34" charset="0"/>
              </a:rPr>
              <a:t>-orbital electron or electrons (</a:t>
            </a:r>
            <a:r>
              <a:rPr lang="en-US" altLang="en-US" sz="2000" i="1" u="sng">
                <a:latin typeface="Arial" panose="020B0604020202020204" pitchFamily="34" charset="0"/>
              </a:rPr>
              <a:t>exceptions</a:t>
            </a:r>
            <a:r>
              <a:rPr lang="en-US" altLang="en-US" sz="2000" i="1">
                <a:latin typeface="Arial" panose="020B0604020202020204" pitchFamily="34" charset="0"/>
              </a:rPr>
              <a:t>: MnO</a:t>
            </a:r>
            <a:r>
              <a:rPr lang="en-US" altLang="en-US" sz="2000" i="1" baseline="-25000">
                <a:latin typeface="Arial" panose="020B0604020202020204" pitchFamily="34" charset="0"/>
              </a:rPr>
              <a:t>4</a:t>
            </a:r>
            <a:r>
              <a:rPr lang="en-US" altLang="en-US" sz="2000" i="1" baseline="30000">
                <a:latin typeface="Arial" panose="020B0604020202020204" pitchFamily="34" charset="0"/>
              </a:rPr>
              <a:t>-</a:t>
            </a:r>
            <a:r>
              <a:rPr lang="en-US" altLang="en-US" sz="2000" i="1">
                <a:latin typeface="Arial" panose="020B0604020202020204" pitchFamily="34" charset="0"/>
              </a:rPr>
              <a:t> is purple and CrO</a:t>
            </a:r>
            <a:r>
              <a:rPr lang="en-US" altLang="en-US" sz="2000" i="1" baseline="-25000">
                <a:latin typeface="Arial" panose="020B0604020202020204" pitchFamily="34" charset="0"/>
              </a:rPr>
              <a:t>4</a:t>
            </a:r>
            <a:r>
              <a:rPr lang="en-US" altLang="en-US" sz="2000" i="1" baseline="30000">
                <a:latin typeface="Arial" panose="020B0604020202020204" pitchFamily="34" charset="0"/>
              </a:rPr>
              <a:t>-2</a:t>
            </a:r>
            <a:r>
              <a:rPr lang="en-US" altLang="en-US" sz="2000" i="1">
                <a:latin typeface="Arial" panose="020B0604020202020204" pitchFamily="34" charset="0"/>
              </a:rPr>
              <a:t> is yellow</a:t>
            </a:r>
            <a:r>
              <a:rPr lang="en-US" altLang="en-US" sz="2000">
                <a:latin typeface="Arial" panose="020B0604020202020204" pitchFamily="34" charset="0"/>
              </a:rPr>
              <a:t>).  Complementary colors appear in the color wheel shown below:</a:t>
            </a:r>
          </a:p>
          <a:p>
            <a:pPr>
              <a:spcBef>
                <a:spcPct val="0"/>
              </a:spcBef>
              <a:buClrTx/>
              <a:buFontTx/>
              <a:buNone/>
            </a:pPr>
            <a:endParaRPr lang="en-US" altLang="en-US" sz="2400">
              <a:latin typeface="Arial" panose="020B0604020202020204" pitchFamily="34" charset="0"/>
            </a:endParaRPr>
          </a:p>
          <a:p>
            <a:pPr>
              <a:spcBef>
                <a:spcPct val="0"/>
              </a:spcBef>
              <a:buClrTx/>
              <a:buFontTx/>
              <a:buNone/>
            </a:pPr>
            <a:endParaRPr lang="en-US" altLang="en-US" sz="2400">
              <a:latin typeface="Arial" panose="020B0604020202020204" pitchFamily="34" charset="0"/>
            </a:endParaRPr>
          </a:p>
          <a:p>
            <a:pPr>
              <a:spcBef>
                <a:spcPct val="0"/>
              </a:spcBef>
              <a:buClrTx/>
              <a:buFontTx/>
              <a:buNone/>
            </a:pPr>
            <a:endParaRPr lang="en-US" altLang="en-US" sz="2400">
              <a:latin typeface="Arial" panose="020B0604020202020204" pitchFamily="34" charset="0"/>
            </a:endParaRPr>
          </a:p>
          <a:p>
            <a:pPr>
              <a:spcBef>
                <a:spcPct val="0"/>
              </a:spcBef>
              <a:buClrTx/>
              <a:buFontTx/>
              <a:buNone/>
            </a:pPr>
            <a:endParaRPr lang="en-US" altLang="en-US" sz="2000">
              <a:latin typeface="Arial" panose="020B0604020202020204" pitchFamily="34" charset="0"/>
            </a:endParaRPr>
          </a:p>
          <a:p>
            <a:pPr>
              <a:spcBef>
                <a:spcPct val="0"/>
              </a:spcBef>
              <a:buClrTx/>
              <a:buFontTx/>
              <a:buNone/>
            </a:pPr>
            <a:endParaRPr lang="en-US" altLang="en-US" sz="2000">
              <a:latin typeface="Arial" panose="020B0604020202020204" pitchFamily="34" charset="0"/>
            </a:endParaRPr>
          </a:p>
          <a:p>
            <a:pPr>
              <a:spcBef>
                <a:spcPct val="0"/>
              </a:spcBef>
              <a:buClrTx/>
              <a:buFontTx/>
              <a:buNone/>
            </a:pPr>
            <a:endParaRPr lang="en-US" altLang="en-US" sz="2000">
              <a:latin typeface="Arial" panose="020B0604020202020204" pitchFamily="34" charset="0"/>
            </a:endParaRPr>
          </a:p>
          <a:p>
            <a:pPr>
              <a:spcBef>
                <a:spcPct val="0"/>
              </a:spcBef>
              <a:buClrTx/>
              <a:buFontTx/>
              <a:buNone/>
            </a:pPr>
            <a:endParaRPr lang="en-US" altLang="en-US" sz="2000">
              <a:latin typeface="Arial" panose="020B0604020202020204" pitchFamily="34" charset="0"/>
            </a:endParaRPr>
          </a:p>
          <a:p>
            <a:pPr>
              <a:spcBef>
                <a:spcPct val="0"/>
              </a:spcBef>
              <a:buClrTx/>
              <a:buFontTx/>
              <a:buNone/>
            </a:pPr>
            <a:endParaRPr lang="en-US" altLang="en-US" sz="2000">
              <a:latin typeface="Arial" panose="020B0604020202020204" pitchFamily="34" charset="0"/>
            </a:endParaRPr>
          </a:p>
          <a:p>
            <a:pPr>
              <a:spcBef>
                <a:spcPct val="0"/>
              </a:spcBef>
              <a:buClrTx/>
              <a:buFontTx/>
              <a:buNone/>
            </a:pPr>
            <a:r>
              <a:rPr lang="en-US" altLang="en-US" sz="2000">
                <a:latin typeface="Arial" panose="020B0604020202020204" pitchFamily="34" charset="0"/>
              </a:rPr>
              <a:t>We can see from the color wheel that, if for instance, a substance looks blue (as does copper(II) sulfate solution), then it is absorbing orange light (580 to 620 nm).  Transitions between </a:t>
            </a:r>
            <a:r>
              <a:rPr lang="en-US" altLang="en-US" sz="2000" i="1">
                <a:latin typeface="Arial" panose="020B0604020202020204" pitchFamily="34" charset="0"/>
              </a:rPr>
              <a:t>d</a:t>
            </a:r>
            <a:r>
              <a:rPr lang="en-US" altLang="en-US" sz="2000">
                <a:latin typeface="Arial" panose="020B0604020202020204" pitchFamily="34" charset="0"/>
              </a:rPr>
              <a:t>-orbitals or between the ligands and the metal atom in complexes give rise to color.</a:t>
            </a:r>
          </a:p>
          <a:p>
            <a:pPr>
              <a:spcBef>
                <a:spcPct val="0"/>
              </a:spcBef>
              <a:buClrTx/>
              <a:buFontTx/>
              <a:buNone/>
            </a:pPr>
            <a:endParaRPr lang="en-US" altLang="en-US" sz="2400">
              <a:latin typeface="Arial" panose="020B0604020202020204" pitchFamily="34" charset="0"/>
            </a:endParaRPr>
          </a:p>
          <a:p>
            <a:pPr>
              <a:spcBef>
                <a:spcPct val="0"/>
              </a:spcBef>
              <a:buClrTx/>
              <a:buFontTx/>
              <a:buNone/>
            </a:pPr>
            <a:r>
              <a:rPr lang="en-US" altLang="en-US" sz="2000">
                <a:latin typeface="Arial" panose="020B0604020202020204" pitchFamily="34" charset="0"/>
              </a:rPr>
              <a:t>Moreover, transition metal compounds that do </a:t>
            </a:r>
            <a:r>
              <a:rPr lang="en-US" altLang="en-US" sz="2000">
                <a:solidFill>
                  <a:srgbClr val="FF0066"/>
                </a:solidFill>
                <a:latin typeface="Arial" panose="020B0604020202020204" pitchFamily="34" charset="0"/>
              </a:rPr>
              <a:t>NOT </a:t>
            </a:r>
            <a:r>
              <a:rPr lang="en-US" altLang="en-US" sz="2000">
                <a:latin typeface="Arial" panose="020B0604020202020204" pitchFamily="34" charset="0"/>
              </a:rPr>
              <a:t>exhibit color either have an empty </a:t>
            </a:r>
            <a:r>
              <a:rPr lang="en-US" altLang="en-US" sz="2000" i="1">
                <a:latin typeface="Arial" panose="020B0604020202020204" pitchFamily="34" charset="0"/>
              </a:rPr>
              <a:t>d</a:t>
            </a:r>
            <a:r>
              <a:rPr lang="en-US" altLang="en-US" sz="2000">
                <a:latin typeface="Arial" panose="020B0604020202020204" pitchFamily="34" charset="0"/>
              </a:rPr>
              <a:t>-orbital (Sc</a:t>
            </a:r>
            <a:r>
              <a:rPr lang="en-US" altLang="en-US" sz="2000" baseline="30000">
                <a:latin typeface="Arial" panose="020B0604020202020204" pitchFamily="34" charset="0"/>
              </a:rPr>
              <a:t>3+</a:t>
            </a:r>
            <a:r>
              <a:rPr lang="en-US" altLang="en-US" sz="2000">
                <a:latin typeface="Arial" panose="020B0604020202020204" pitchFamily="34" charset="0"/>
              </a:rPr>
              <a:t> or Ti</a:t>
            </a:r>
            <a:r>
              <a:rPr lang="en-US" altLang="en-US" sz="2000" baseline="30000">
                <a:latin typeface="Arial" panose="020B0604020202020204" pitchFamily="34" charset="0"/>
              </a:rPr>
              <a:t>4+</a:t>
            </a:r>
            <a:r>
              <a:rPr lang="en-US" altLang="en-US" sz="2000">
                <a:latin typeface="Arial" panose="020B0604020202020204" pitchFamily="34" charset="0"/>
              </a:rPr>
              <a:t>) or a filled one (Zn</a:t>
            </a:r>
            <a:r>
              <a:rPr lang="en-US" altLang="en-US" sz="2000" baseline="30000">
                <a:latin typeface="Arial" panose="020B0604020202020204" pitchFamily="34" charset="0"/>
              </a:rPr>
              <a:t>2+</a:t>
            </a:r>
            <a:r>
              <a:rPr lang="en-US" altLang="en-US" sz="2000">
                <a:latin typeface="Arial" panose="020B0604020202020204" pitchFamily="34" charset="0"/>
              </a:rPr>
              <a:t>).</a:t>
            </a:r>
          </a:p>
        </p:txBody>
      </p:sp>
      <p:graphicFrame>
        <p:nvGraphicFramePr>
          <p:cNvPr id="49155" name="Object 2"/>
          <p:cNvGraphicFramePr>
            <a:graphicFrameLocks noChangeAspect="1"/>
          </p:cNvGraphicFramePr>
          <p:nvPr/>
        </p:nvGraphicFramePr>
        <p:xfrm>
          <a:off x="3886200" y="1447800"/>
          <a:ext cx="4419600" cy="2743200"/>
        </p:xfrm>
        <a:graphic>
          <a:graphicData uri="http://schemas.openxmlformats.org/presentationml/2006/ole">
            <mc:AlternateContent xmlns:mc="http://schemas.openxmlformats.org/markup-compatibility/2006">
              <mc:Choice xmlns:v="urn:schemas-microsoft-com:vml" Requires="v">
                <p:oleObj spid="_x0000_s49156" r:id="rId4" imgW="1937845" imgH="2214679" progId="">
                  <p:embed/>
                </p:oleObj>
              </mc:Choice>
              <mc:Fallback>
                <p:oleObj r:id="rId4" imgW="1937845" imgH="221467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447800"/>
                        <a:ext cx="4419600"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95400"/>
            <a:ext cx="5349875" cy="4584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Text Box 2"/>
          <p:cNvSpPr txBox="1">
            <a:spLocks noChangeArrowheads="1"/>
          </p:cNvSpPr>
          <p:nvPr/>
        </p:nvSpPr>
        <p:spPr bwMode="auto">
          <a:xfrm>
            <a:off x="2362200" y="503238"/>
            <a:ext cx="25146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An artist’s wheel.</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905000" y="457200"/>
            <a:ext cx="6477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Aqueous oxoanions of transition elements.</a:t>
            </a:r>
          </a:p>
        </p:txBody>
      </p:sp>
      <p:grpSp>
        <p:nvGrpSpPr>
          <p:cNvPr id="20482" name="Group 2"/>
          <p:cNvGrpSpPr>
            <a:grpSpLocks/>
          </p:cNvGrpSpPr>
          <p:nvPr/>
        </p:nvGrpSpPr>
        <p:grpSpPr bwMode="auto">
          <a:xfrm>
            <a:off x="533400" y="1219200"/>
            <a:ext cx="4722813" cy="2271713"/>
            <a:chOff x="336" y="768"/>
            <a:chExt cx="2975" cy="1431"/>
          </a:xfrm>
        </p:grpSpPr>
        <p:pic>
          <p:nvPicPr>
            <p:cNvPr id="532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768"/>
              <a:ext cx="2821" cy="12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9" name="Text Box 4"/>
            <p:cNvSpPr txBox="1">
              <a:spLocks noChangeArrowheads="1"/>
            </p:cNvSpPr>
            <p:nvPr/>
          </p:nvSpPr>
          <p:spPr bwMode="auto">
            <a:xfrm>
              <a:off x="384" y="1968"/>
              <a:ext cx="57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Mn(II)</a:t>
              </a:r>
            </a:p>
          </p:txBody>
        </p:sp>
        <p:sp>
          <p:nvSpPr>
            <p:cNvPr id="53260" name="Text Box 5"/>
            <p:cNvSpPr txBox="1">
              <a:spLocks noChangeArrowheads="1"/>
            </p:cNvSpPr>
            <p:nvPr/>
          </p:nvSpPr>
          <p:spPr bwMode="auto">
            <a:xfrm>
              <a:off x="1488" y="1968"/>
              <a:ext cx="57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Mn(VI)</a:t>
              </a:r>
            </a:p>
          </p:txBody>
        </p:sp>
        <p:sp>
          <p:nvSpPr>
            <p:cNvPr id="53261" name="Text Box 6"/>
            <p:cNvSpPr txBox="1">
              <a:spLocks noChangeArrowheads="1"/>
            </p:cNvSpPr>
            <p:nvPr/>
          </p:nvSpPr>
          <p:spPr bwMode="auto">
            <a:xfrm>
              <a:off x="2592" y="1968"/>
              <a:ext cx="71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Mn(VII)</a:t>
              </a:r>
            </a:p>
          </p:txBody>
        </p:sp>
      </p:grpSp>
      <p:grpSp>
        <p:nvGrpSpPr>
          <p:cNvPr id="20487" name="Group 7"/>
          <p:cNvGrpSpPr>
            <a:grpSpLocks/>
          </p:cNvGrpSpPr>
          <p:nvPr/>
        </p:nvGrpSpPr>
        <p:grpSpPr bwMode="auto">
          <a:xfrm>
            <a:off x="3733800" y="3581400"/>
            <a:ext cx="4449763" cy="2776538"/>
            <a:chOff x="2352" y="2256"/>
            <a:chExt cx="2803" cy="1749"/>
          </a:xfrm>
        </p:grpSpPr>
        <p:pic>
          <p:nvPicPr>
            <p:cNvPr id="5325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 y="2256"/>
              <a:ext cx="2803" cy="17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5" name="Text Box 9"/>
            <p:cNvSpPr txBox="1">
              <a:spLocks noChangeArrowheads="1"/>
            </p:cNvSpPr>
            <p:nvPr/>
          </p:nvSpPr>
          <p:spPr bwMode="auto">
            <a:xfrm>
              <a:off x="2544" y="3312"/>
              <a:ext cx="57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V(V)</a:t>
              </a:r>
            </a:p>
          </p:txBody>
        </p:sp>
        <p:sp>
          <p:nvSpPr>
            <p:cNvPr id="53256" name="Text Box 10"/>
            <p:cNvSpPr txBox="1">
              <a:spLocks noChangeArrowheads="1"/>
            </p:cNvSpPr>
            <p:nvPr/>
          </p:nvSpPr>
          <p:spPr bwMode="auto">
            <a:xfrm>
              <a:off x="3504" y="3168"/>
              <a:ext cx="57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solidFill>
                    <a:srgbClr val="FFFFFF"/>
                  </a:solidFill>
                  <a:latin typeface="Arial" panose="020B0604020202020204" pitchFamily="34" charset="0"/>
                </a:rPr>
                <a:t>Cr(VI)</a:t>
              </a:r>
            </a:p>
          </p:txBody>
        </p:sp>
        <p:sp>
          <p:nvSpPr>
            <p:cNvPr id="53257" name="Text Box 11"/>
            <p:cNvSpPr txBox="1">
              <a:spLocks noChangeArrowheads="1"/>
            </p:cNvSpPr>
            <p:nvPr/>
          </p:nvSpPr>
          <p:spPr bwMode="auto">
            <a:xfrm>
              <a:off x="4416" y="2976"/>
              <a:ext cx="62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solidFill>
                    <a:srgbClr val="FFFFFF"/>
                  </a:solidFill>
                  <a:latin typeface="Arial" panose="020B0604020202020204" pitchFamily="34" charset="0"/>
                </a:rPr>
                <a:t>Mn(VII)</a:t>
              </a:r>
            </a:p>
          </p:txBody>
        </p:sp>
      </p:grpSp>
      <p:sp>
        <p:nvSpPr>
          <p:cNvPr id="53253" name="Text Box 12"/>
          <p:cNvSpPr txBox="1">
            <a:spLocks noChangeArrowheads="1"/>
          </p:cNvSpPr>
          <p:nvPr/>
        </p:nvSpPr>
        <p:spPr bwMode="auto">
          <a:xfrm>
            <a:off x="5257800" y="1524000"/>
            <a:ext cx="35052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One of the most characteristic chemical properties of these elements is the occurrence of </a:t>
            </a:r>
            <a:r>
              <a:rPr lang="en-US" altLang="en-US" sz="1800" i="1">
                <a:latin typeface="Arial" panose="020B0604020202020204" pitchFamily="34" charset="0"/>
              </a:rPr>
              <a:t>multiple oxidation states.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0482"/>
                                        </p:tgtEl>
                                        <p:attrNameLst>
                                          <p:attrName>style.visibility</p:attrName>
                                        </p:attrNameLst>
                                      </p:cBhvr>
                                      <p:to>
                                        <p:strVal val="visible"/>
                                      </p:to>
                                    </p:set>
                                    <p:animEffect transition="in" filter="wipe(left)">
                                      <p:cBhvr additive="repl">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20487"/>
                                        </p:tgtEl>
                                        <p:attrNameLst>
                                          <p:attrName>style.visibility</p:attrName>
                                        </p:attrNameLst>
                                      </p:cBhvr>
                                      <p:to>
                                        <p:strVal val="visible"/>
                                      </p:to>
                                    </p:set>
                                    <p:animEffect transition="in" filter="wipe(left)">
                                      <p:cBhvr additive="repl">
                                        <p:cTn id="12"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924800" cy="3409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590800"/>
            <a:ext cx="1951038" cy="177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14800"/>
            <a:ext cx="3887788" cy="1962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143000"/>
            <a:ext cx="2352675" cy="2217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9" name="Text Box 4"/>
          <p:cNvSpPr txBox="1">
            <a:spLocks noChangeArrowheads="1"/>
          </p:cNvSpPr>
          <p:nvPr/>
        </p:nvSpPr>
        <p:spPr bwMode="auto">
          <a:xfrm>
            <a:off x="2057400" y="655638"/>
            <a:ext cx="66294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The bright colors of chromium (</a:t>
            </a:r>
            <a:r>
              <a:rPr lang="en-US" altLang="en-US" sz="2000" b="1"/>
              <a:t>VI</a:t>
            </a:r>
            <a:r>
              <a:rPr lang="en-US" altLang="en-US" sz="2000" b="1">
                <a:latin typeface="Arial" panose="020B0604020202020204" pitchFamily="34" charset="0"/>
              </a:rPr>
              <a:t>) compounds.</a:t>
            </a:r>
          </a:p>
        </p:txBody>
      </p:sp>
      <p:sp>
        <p:nvSpPr>
          <p:cNvPr id="24581" name="AutoShape 5"/>
          <p:cNvSpPr>
            <a:spLocks noChangeArrowheads="1"/>
          </p:cNvSpPr>
          <p:nvPr/>
        </p:nvSpPr>
        <p:spPr bwMode="auto">
          <a:xfrm rot="5400000">
            <a:off x="2820988" y="1601788"/>
            <a:ext cx="838200" cy="914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00 h 21600"/>
              <a:gd name="T14" fmla="*/ 18201 w 21600"/>
              <a:gd name="T15" fmla="*/ 9258 h 21600"/>
            </a:gdLst>
            <a:ahLst/>
            <a:cxnLst>
              <a:cxn ang="T8">
                <a:pos x="T0" y="T1"/>
              </a:cxn>
              <a:cxn ang="T9">
                <a:pos x="T2" y="T3"/>
              </a:cxn>
              <a:cxn ang="T10">
                <a:pos x="T4" y="T5"/>
              </a:cxn>
              <a:cxn ang="T11">
                <a:pos x="T6" y="T7"/>
              </a:cxn>
            </a:cxnLst>
            <a:rect l="T12" t="T13" r="T14" b="T15"/>
            <a:pathLst>
              <a:path w="21600" h="21600">
                <a:moveTo>
                  <a:pt x="21600" y="6079"/>
                </a:moveTo>
                <a:lnTo>
                  <a:pt x="15100" y="0"/>
                </a:lnTo>
                <a:lnTo>
                  <a:pt x="15100" y="2900"/>
                </a:lnTo>
                <a:lnTo>
                  <a:pt x="12427" y="2900"/>
                </a:lnTo>
                <a:cubicBezTo>
                  <a:pt x="5564" y="2900"/>
                  <a:pt x="0" y="7045"/>
                  <a:pt x="0" y="12158"/>
                </a:cubicBezTo>
                <a:lnTo>
                  <a:pt x="0" y="21600"/>
                </a:lnTo>
                <a:lnTo>
                  <a:pt x="6499" y="21600"/>
                </a:lnTo>
                <a:lnTo>
                  <a:pt x="6499" y="12158"/>
                </a:lnTo>
                <a:cubicBezTo>
                  <a:pt x="6499" y="10556"/>
                  <a:pt x="9153" y="9258"/>
                  <a:pt x="12427" y="9258"/>
                </a:cubicBezTo>
                <a:lnTo>
                  <a:pt x="15100" y="9258"/>
                </a:lnTo>
                <a:lnTo>
                  <a:pt x="15100" y="12158"/>
                </a:lnTo>
                <a:lnTo>
                  <a:pt x="21600" y="6079"/>
                </a:lnTo>
                <a:close/>
              </a:path>
            </a:pathLst>
          </a:custGeom>
          <a:solidFill>
            <a:srgbClr val="3333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82" name="AutoShape 6"/>
          <p:cNvSpPr>
            <a:spLocks noChangeArrowheads="1"/>
          </p:cNvSpPr>
          <p:nvPr/>
        </p:nvSpPr>
        <p:spPr bwMode="auto">
          <a:xfrm rot="-5400000">
            <a:off x="3846513" y="4533900"/>
            <a:ext cx="838200" cy="914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00 h 21600"/>
              <a:gd name="T14" fmla="*/ 18201 w 21600"/>
              <a:gd name="T15" fmla="*/ 9258 h 21600"/>
            </a:gdLst>
            <a:ahLst/>
            <a:cxnLst>
              <a:cxn ang="T8">
                <a:pos x="T0" y="T1"/>
              </a:cxn>
              <a:cxn ang="T9">
                <a:pos x="T2" y="T3"/>
              </a:cxn>
              <a:cxn ang="T10">
                <a:pos x="T4" y="T5"/>
              </a:cxn>
              <a:cxn ang="T11">
                <a:pos x="T6" y="T7"/>
              </a:cxn>
            </a:cxnLst>
            <a:rect l="T12" t="T13" r="T14" b="T15"/>
            <a:pathLst>
              <a:path w="21600" h="21600">
                <a:moveTo>
                  <a:pt x="21600" y="6079"/>
                </a:moveTo>
                <a:lnTo>
                  <a:pt x="15100" y="0"/>
                </a:lnTo>
                <a:lnTo>
                  <a:pt x="15100" y="2900"/>
                </a:lnTo>
                <a:lnTo>
                  <a:pt x="12427" y="2900"/>
                </a:lnTo>
                <a:cubicBezTo>
                  <a:pt x="5564" y="2900"/>
                  <a:pt x="0" y="7045"/>
                  <a:pt x="0" y="12158"/>
                </a:cubicBezTo>
                <a:lnTo>
                  <a:pt x="0" y="21600"/>
                </a:lnTo>
                <a:lnTo>
                  <a:pt x="6499" y="21600"/>
                </a:lnTo>
                <a:lnTo>
                  <a:pt x="6499" y="12158"/>
                </a:lnTo>
                <a:cubicBezTo>
                  <a:pt x="6499" y="10556"/>
                  <a:pt x="9153" y="9258"/>
                  <a:pt x="12427" y="9258"/>
                </a:cubicBezTo>
                <a:lnTo>
                  <a:pt x="15100" y="9258"/>
                </a:lnTo>
                <a:lnTo>
                  <a:pt x="15100" y="12158"/>
                </a:lnTo>
                <a:lnTo>
                  <a:pt x="21600" y="6079"/>
                </a:lnTo>
                <a:close/>
              </a:path>
            </a:pathLst>
          </a:custGeom>
          <a:solidFill>
            <a:srgbClr val="3333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24579"/>
                                        </p:tgtEl>
                                        <p:attrNameLst>
                                          <p:attrName>style.visibility</p:attrName>
                                        </p:attrNameLst>
                                      </p:cBhvr>
                                      <p:to>
                                        <p:strVal val="visible"/>
                                      </p:to>
                                    </p:set>
                                    <p:animEffect transition="in" filter="wipe(left)">
                                      <p:cBhvr additive="repl">
                                        <p:cTn id="7" dur="500"/>
                                        <p:tgtEl>
                                          <p:spTgt spid="24579"/>
                                        </p:tgtEl>
                                      </p:cBhvr>
                                    </p:animEffect>
                                  </p:childTnLst>
                                </p:cTn>
                              </p:par>
                            </p:childTnLst>
                          </p:cTn>
                        </p:par>
                        <p:par>
                          <p:cTn id="8" fill="hold" nodeType="afterGroup">
                            <p:stCondLst>
                              <p:cond delay="1500"/>
                            </p:stCondLst>
                            <p:childTnLst>
                              <p:par>
                                <p:cTn id="9" presetID="22" presetClass="entr" presetSubtype="1" fill="hold" grpId="0" nodeType="afterEffect">
                                  <p:stCondLst>
                                    <p:cond delay="0"/>
                                  </p:stCondLst>
                                  <p:childTnLst>
                                    <p:set>
                                      <p:cBhvr additive="repl">
                                        <p:cTn id="10" dur="1" fill="hold">
                                          <p:stCondLst>
                                            <p:cond delay="0"/>
                                          </p:stCondLst>
                                        </p:cTn>
                                        <p:tgtEl>
                                          <p:spTgt spid="24581"/>
                                        </p:tgtEl>
                                        <p:attrNameLst>
                                          <p:attrName>style.visibility</p:attrName>
                                        </p:attrNameLst>
                                      </p:cBhvr>
                                      <p:to>
                                        <p:strVal val="visible"/>
                                      </p:to>
                                    </p:set>
                                    <p:animEffect transition="in" filter="wipe(up)">
                                      <p:cBhvr additive="repl">
                                        <p:cTn id="11" dur="500"/>
                                        <p:tgtEl>
                                          <p:spTgt spid="24581"/>
                                        </p:tgtEl>
                                      </p:cBhvr>
                                    </p:animEffect>
                                  </p:childTnLst>
                                </p:cTn>
                              </p:par>
                            </p:childTnLst>
                          </p:cTn>
                        </p:par>
                        <p:par>
                          <p:cTn id="12" fill="hold" nodeType="afterGroup">
                            <p:stCondLst>
                              <p:cond delay="3000"/>
                            </p:stCondLst>
                            <p:childTnLst>
                              <p:par>
                                <p:cTn id="13" presetID="22" presetClass="entr" presetSubtype="1" fill="hold" nodeType="afterEffect">
                                  <p:stCondLst>
                                    <p:cond delay="0"/>
                                  </p:stCondLst>
                                  <p:childTnLst>
                                    <p:set>
                                      <p:cBhvr additive="repl">
                                        <p:cTn id="14" dur="1" fill="hold">
                                          <p:stCondLst>
                                            <p:cond delay="0"/>
                                          </p:stCondLst>
                                        </p:cTn>
                                        <p:tgtEl>
                                          <p:spTgt spid="24577"/>
                                        </p:tgtEl>
                                        <p:attrNameLst>
                                          <p:attrName>style.visibility</p:attrName>
                                        </p:attrNameLst>
                                      </p:cBhvr>
                                      <p:to>
                                        <p:strVal val="visible"/>
                                      </p:to>
                                    </p:set>
                                    <p:animEffect transition="in" filter="wipe(up)">
                                      <p:cBhvr additive="repl">
                                        <p:cTn id="15" dur="500"/>
                                        <p:tgtEl>
                                          <p:spTgt spid="24577"/>
                                        </p:tgtEl>
                                      </p:cBhvr>
                                    </p:animEffect>
                                  </p:childTnLst>
                                </p:cTn>
                              </p:par>
                            </p:childTnLst>
                          </p:cTn>
                        </p:par>
                        <p:par>
                          <p:cTn id="16" fill="hold" nodeType="afterGroup">
                            <p:stCondLst>
                              <p:cond delay="4500"/>
                            </p:stCondLst>
                            <p:childTnLst>
                              <p:par>
                                <p:cTn id="17" presetID="22" presetClass="entr" presetSubtype="2" fill="hold" nodeType="afterEffect">
                                  <p:stCondLst>
                                    <p:cond delay="0"/>
                                  </p:stCondLst>
                                  <p:childTnLst>
                                    <p:set>
                                      <p:cBhvr additive="repl">
                                        <p:cTn id="18" dur="1" fill="hold">
                                          <p:stCondLst>
                                            <p:cond delay="0"/>
                                          </p:stCondLst>
                                        </p:cTn>
                                        <p:tgtEl>
                                          <p:spTgt spid="24578"/>
                                        </p:tgtEl>
                                        <p:attrNameLst>
                                          <p:attrName>style.visibility</p:attrName>
                                        </p:attrNameLst>
                                      </p:cBhvr>
                                      <p:to>
                                        <p:strVal val="visible"/>
                                      </p:to>
                                    </p:set>
                                    <p:animEffect transition="in" filter="wipe(right)">
                                      <p:cBhvr additive="repl">
                                        <p:cTn id="19" dur="500"/>
                                        <p:tgtEl>
                                          <p:spTgt spid="24578"/>
                                        </p:tgtEl>
                                      </p:cBhvr>
                                    </p:animEffect>
                                  </p:childTnLst>
                                </p:cTn>
                              </p:par>
                            </p:childTnLst>
                          </p:cTn>
                        </p:par>
                        <p:par>
                          <p:cTn id="20" fill="hold" nodeType="afterGroup">
                            <p:stCondLst>
                              <p:cond delay="6000"/>
                            </p:stCondLst>
                            <p:childTnLst>
                              <p:par>
                                <p:cTn id="21" presetID="22" presetClass="entr" presetSubtype="4" fill="hold" grpId="0" nodeType="afterEffect">
                                  <p:stCondLst>
                                    <p:cond delay="0"/>
                                  </p:stCondLst>
                                  <p:childTnLst>
                                    <p:set>
                                      <p:cBhvr additive="repl">
                                        <p:cTn id="22" dur="1" fill="hold">
                                          <p:stCondLst>
                                            <p:cond delay="0"/>
                                          </p:stCondLst>
                                        </p:cTn>
                                        <p:tgtEl>
                                          <p:spTgt spid="24582"/>
                                        </p:tgtEl>
                                        <p:attrNameLst>
                                          <p:attrName>style.visibility</p:attrName>
                                        </p:attrNameLst>
                                      </p:cBhvr>
                                      <p:to>
                                        <p:strVal val="visible"/>
                                      </p:to>
                                    </p:set>
                                    <p:animEffect transition="in" filter="wipe(down)">
                                      <p:cBhvr additive="repl">
                                        <p:cTn id="23"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458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34653-DE38-4971-B7A3-300A9641AEF4}"/>
              </a:ext>
            </a:extLst>
          </p:cNvPr>
          <p:cNvSpPr>
            <a:spLocks noGrp="1"/>
          </p:cNvSpPr>
          <p:nvPr>
            <p:ph type="title"/>
          </p:nvPr>
        </p:nvSpPr>
        <p:spPr>
          <a:xfrm>
            <a:off x="457200" y="215900"/>
            <a:ext cx="8153400" cy="1096963"/>
          </a:xfrm>
          <a:solidFill>
            <a:schemeClr val="accent6">
              <a:lumMod val="20000"/>
              <a:lumOff val="80000"/>
              <a:alpha val="30000"/>
            </a:schemeClr>
          </a:solidFill>
        </p:spPr>
        <p:txBody>
          <a:bodyPr/>
          <a:lstStyle/>
          <a:p>
            <a:pPr>
              <a:defRPr/>
            </a:pPr>
            <a:r>
              <a:rPr lang="en-US" dirty="0"/>
              <a:t>Magnetism</a:t>
            </a:r>
            <a:endParaRPr lang="en-US" sz="2000" dirty="0"/>
          </a:p>
        </p:txBody>
      </p:sp>
      <p:sp>
        <p:nvSpPr>
          <p:cNvPr id="10243" name="Content Placeholder 2"/>
          <p:cNvSpPr>
            <a:spLocks noGrp="1" noChangeArrowheads="1"/>
          </p:cNvSpPr>
          <p:nvPr>
            <p:ph idx="1"/>
          </p:nvPr>
        </p:nvSpPr>
        <p:spPr>
          <a:xfrm>
            <a:off x="457200" y="1600200"/>
            <a:ext cx="5105400" cy="4648200"/>
          </a:xfrm>
        </p:spPr>
        <p:txBody>
          <a:bodyPr/>
          <a:lstStyle/>
          <a:p>
            <a:pPr>
              <a:spcBef>
                <a:spcPts val="1000"/>
              </a:spcBef>
            </a:pPr>
            <a:r>
              <a:rPr lang="en-US" altLang="en-US" sz="2000" smtClean="0"/>
              <a:t>Electrons possess spin, causing a magnetic moment.</a:t>
            </a:r>
          </a:p>
          <a:p>
            <a:pPr>
              <a:spcBef>
                <a:spcPts val="1000"/>
              </a:spcBef>
            </a:pPr>
            <a:r>
              <a:rPr lang="en-US" altLang="en-US" sz="2000" smtClean="0"/>
              <a:t>When all electrons are spin-paired, the moments cancel each other out: this is a </a:t>
            </a:r>
            <a:r>
              <a:rPr lang="en-US" altLang="en-US" sz="2000" b="1" smtClean="0"/>
              <a:t>diamagnetic </a:t>
            </a:r>
            <a:r>
              <a:rPr lang="en-US" altLang="en-US" sz="2000" smtClean="0"/>
              <a:t>solid.</a:t>
            </a:r>
          </a:p>
          <a:p>
            <a:pPr>
              <a:spcBef>
                <a:spcPts val="1000"/>
              </a:spcBef>
            </a:pPr>
            <a:r>
              <a:rPr lang="en-US" altLang="en-US" sz="2000" smtClean="0"/>
              <a:t>With unpaired electron(s), the substance is called </a:t>
            </a:r>
            <a:r>
              <a:rPr lang="en-US" altLang="en-US" sz="2000" b="1" smtClean="0"/>
              <a:t>paramagnetic</a:t>
            </a:r>
            <a:r>
              <a:rPr lang="en-US" altLang="en-US" sz="2000" smtClean="0"/>
              <a:t>. In these substances, the adjacent atoms don’t affect each other.</a:t>
            </a:r>
          </a:p>
          <a:p>
            <a:pPr>
              <a:spcBef>
                <a:spcPts val="1000"/>
              </a:spcBef>
            </a:pPr>
            <a:r>
              <a:rPr lang="en-US" altLang="en-US" sz="2000" smtClean="0"/>
              <a:t>In three other types of magnetism, the atoms affect each other: ferromagnetic, antiferromagnetic, and ferrimagnetic. (These become paramagnetic at higher temperatures.)</a:t>
            </a:r>
          </a:p>
        </p:txBody>
      </p:sp>
      <p:pic>
        <p:nvPicPr>
          <p:cNvPr id="10244" name="Picture 3" descr="A diagram using four rows of four circles containing arrows shows electron spins in scenario part ay. Part ay. Paramagnetic; spin direction is constantly changing and random in the absence of an external magnetic field. Arrows are pointing in all directions."/>
          <p:cNvPicPr>
            <a:picLocks noChangeAspect="1" noChangeArrowheads="1"/>
          </p:cNvPicPr>
          <p:nvPr/>
        </p:nvPicPr>
        <p:blipFill>
          <a:blip r:embed="rId2">
            <a:extLst>
              <a:ext uri="{28A0092B-C50C-407E-A947-70E740481C1C}">
                <a14:useLocalDpi xmlns:a14="http://schemas.microsoft.com/office/drawing/2010/main" val="0"/>
              </a:ext>
            </a:extLst>
          </a:blip>
          <a:srcRect b="2518"/>
          <a:stretch>
            <a:fillRect/>
          </a:stretch>
        </p:blipFill>
        <p:spPr bwMode="auto">
          <a:xfrm>
            <a:off x="6096000" y="1828800"/>
            <a:ext cx="2608263"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3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8458200" cy="1882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5" name="Text Box 2"/>
          <p:cNvSpPr txBox="1">
            <a:spLocks noChangeArrowheads="1"/>
          </p:cNvSpPr>
          <p:nvPr/>
        </p:nvSpPr>
        <p:spPr bwMode="auto">
          <a:xfrm>
            <a:off x="304800" y="914400"/>
            <a:ext cx="85344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Colors of representative compounds of the Period 4 transition metals.</a:t>
            </a:r>
          </a:p>
        </p:txBody>
      </p:sp>
      <p:sp>
        <p:nvSpPr>
          <p:cNvPr id="25603" name="Text Box 3"/>
          <p:cNvSpPr txBox="1">
            <a:spLocks noChangeArrowheads="1"/>
          </p:cNvSpPr>
          <p:nvPr/>
        </p:nvSpPr>
        <p:spPr bwMode="auto">
          <a:xfrm>
            <a:off x="1219200" y="1981200"/>
            <a:ext cx="1676400" cy="3683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titanium oxide</a:t>
            </a:r>
          </a:p>
        </p:txBody>
      </p:sp>
      <p:sp>
        <p:nvSpPr>
          <p:cNvPr id="25604" name="Text Box 4"/>
          <p:cNvSpPr txBox="1">
            <a:spLocks noChangeArrowheads="1"/>
          </p:cNvSpPr>
          <p:nvPr/>
        </p:nvSpPr>
        <p:spPr bwMode="auto">
          <a:xfrm>
            <a:off x="2667000" y="1371600"/>
            <a:ext cx="1752600" cy="368300"/>
          </a:xfrm>
          <a:prstGeom prst="rect">
            <a:avLst/>
          </a:prstGeom>
          <a:solidFill>
            <a:srgbClr val="FFFF00">
              <a:alpha val="7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sodium chromate</a:t>
            </a:r>
          </a:p>
        </p:txBody>
      </p:sp>
      <p:sp>
        <p:nvSpPr>
          <p:cNvPr id="25605" name="Text Box 5"/>
          <p:cNvSpPr txBox="1">
            <a:spLocks noChangeArrowheads="1"/>
          </p:cNvSpPr>
          <p:nvPr/>
        </p:nvSpPr>
        <p:spPr bwMode="auto">
          <a:xfrm>
            <a:off x="4343400" y="1828800"/>
            <a:ext cx="1676400" cy="642938"/>
          </a:xfrm>
          <a:prstGeom prst="rect">
            <a:avLst/>
          </a:prstGeom>
          <a:solidFill>
            <a:srgbClr val="FA4E19">
              <a:alpha val="67842"/>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potassium ferricyanide</a:t>
            </a:r>
          </a:p>
        </p:txBody>
      </p:sp>
      <p:sp>
        <p:nvSpPr>
          <p:cNvPr id="25606" name="Text Box 6"/>
          <p:cNvSpPr txBox="1">
            <a:spLocks noChangeArrowheads="1"/>
          </p:cNvSpPr>
          <p:nvPr/>
        </p:nvSpPr>
        <p:spPr bwMode="auto">
          <a:xfrm>
            <a:off x="5715000" y="1371600"/>
            <a:ext cx="1676400" cy="642938"/>
          </a:xfrm>
          <a:prstGeom prst="rect">
            <a:avLst/>
          </a:prstGeom>
          <a:solidFill>
            <a:srgbClr val="187534">
              <a:alpha val="65881"/>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nickel(</a:t>
            </a:r>
            <a:r>
              <a:rPr lang="en-US" altLang="en-US" sz="1800"/>
              <a:t>II</a:t>
            </a:r>
            <a:r>
              <a:rPr lang="en-US" altLang="en-US" sz="1800">
                <a:latin typeface="Arial" panose="020B0604020202020204" pitchFamily="34" charset="0"/>
              </a:rPr>
              <a:t>) nitrate hexahydrate</a:t>
            </a:r>
          </a:p>
        </p:txBody>
      </p:sp>
      <p:sp>
        <p:nvSpPr>
          <p:cNvPr id="25607" name="Text Box 7"/>
          <p:cNvSpPr txBox="1">
            <a:spLocks noChangeArrowheads="1"/>
          </p:cNvSpPr>
          <p:nvPr/>
        </p:nvSpPr>
        <p:spPr bwMode="auto">
          <a:xfrm>
            <a:off x="7239000" y="1828800"/>
            <a:ext cx="1676400" cy="642938"/>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zinc sulfate heptahydrate</a:t>
            </a:r>
          </a:p>
        </p:txBody>
      </p:sp>
      <p:sp>
        <p:nvSpPr>
          <p:cNvPr id="25608" name="Text Box 8"/>
          <p:cNvSpPr txBox="1">
            <a:spLocks noChangeArrowheads="1"/>
          </p:cNvSpPr>
          <p:nvPr/>
        </p:nvSpPr>
        <p:spPr bwMode="auto">
          <a:xfrm>
            <a:off x="304800" y="4343400"/>
            <a:ext cx="1676400" cy="3683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scandium oxide</a:t>
            </a:r>
          </a:p>
        </p:txBody>
      </p:sp>
      <p:sp>
        <p:nvSpPr>
          <p:cNvPr id="25609" name="Text Box 9"/>
          <p:cNvSpPr txBox="1">
            <a:spLocks noChangeArrowheads="1"/>
          </p:cNvSpPr>
          <p:nvPr/>
        </p:nvSpPr>
        <p:spPr bwMode="auto">
          <a:xfrm>
            <a:off x="1752600" y="4800600"/>
            <a:ext cx="1676400" cy="642938"/>
          </a:xfrm>
          <a:prstGeom prst="rect">
            <a:avLst/>
          </a:prstGeom>
          <a:solidFill>
            <a:srgbClr val="33CCCC">
              <a:alpha val="7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vanadyl sulfate dihydrate</a:t>
            </a:r>
          </a:p>
        </p:txBody>
      </p:sp>
      <p:sp>
        <p:nvSpPr>
          <p:cNvPr id="25610" name="Text Box 10"/>
          <p:cNvSpPr txBox="1">
            <a:spLocks noChangeArrowheads="1"/>
          </p:cNvSpPr>
          <p:nvPr/>
        </p:nvSpPr>
        <p:spPr bwMode="auto">
          <a:xfrm>
            <a:off x="3505200" y="4343400"/>
            <a:ext cx="1676400" cy="917575"/>
          </a:xfrm>
          <a:prstGeom prst="rect">
            <a:avLst/>
          </a:prstGeom>
          <a:solidFill>
            <a:srgbClr val="FF99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manganese(</a:t>
            </a:r>
            <a:r>
              <a:rPr lang="en-US" altLang="en-US" sz="1800"/>
              <a:t>II</a:t>
            </a:r>
            <a:r>
              <a:rPr lang="en-US" altLang="en-US" sz="1800">
                <a:latin typeface="Arial" panose="020B0604020202020204" pitchFamily="34" charset="0"/>
              </a:rPr>
              <a:t>) chloride tetrahydrate</a:t>
            </a:r>
          </a:p>
        </p:txBody>
      </p:sp>
      <p:sp>
        <p:nvSpPr>
          <p:cNvPr id="25611" name="Text Box 11"/>
          <p:cNvSpPr txBox="1">
            <a:spLocks noChangeArrowheads="1"/>
          </p:cNvSpPr>
          <p:nvPr/>
        </p:nvSpPr>
        <p:spPr bwMode="auto">
          <a:xfrm>
            <a:off x="5257800" y="4800600"/>
            <a:ext cx="1676400" cy="917575"/>
          </a:xfrm>
          <a:prstGeom prst="rect">
            <a:avLst/>
          </a:prstGeom>
          <a:solidFill>
            <a:srgbClr val="993366">
              <a:alpha val="7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cobalt(</a:t>
            </a:r>
            <a:r>
              <a:rPr lang="en-US" altLang="en-US" sz="1800"/>
              <a:t>II</a:t>
            </a:r>
            <a:r>
              <a:rPr lang="en-US" altLang="en-US" sz="1800">
                <a:latin typeface="Arial" panose="020B0604020202020204" pitchFamily="34" charset="0"/>
              </a:rPr>
              <a:t>) chloride hexahydrate</a:t>
            </a:r>
          </a:p>
        </p:txBody>
      </p:sp>
      <p:sp>
        <p:nvSpPr>
          <p:cNvPr id="25612" name="Text Box 12"/>
          <p:cNvSpPr txBox="1">
            <a:spLocks noChangeArrowheads="1"/>
          </p:cNvSpPr>
          <p:nvPr/>
        </p:nvSpPr>
        <p:spPr bwMode="auto">
          <a:xfrm>
            <a:off x="7086600" y="4343400"/>
            <a:ext cx="1676400" cy="917575"/>
          </a:xfrm>
          <a:prstGeom prst="rect">
            <a:avLst/>
          </a:prstGeom>
          <a:solidFill>
            <a:srgbClr val="3366FF">
              <a:alpha val="67842"/>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copper(</a:t>
            </a:r>
            <a:r>
              <a:rPr lang="en-US" altLang="en-US" sz="1800"/>
              <a:t>II</a:t>
            </a:r>
            <a:r>
              <a:rPr lang="en-US" altLang="en-US" sz="1800">
                <a:latin typeface="Arial" panose="020B0604020202020204" pitchFamily="34" charset="0"/>
              </a:rPr>
              <a:t>) sulfate pentahydrate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25608"/>
                                        </p:tgtEl>
                                        <p:attrNameLst>
                                          <p:attrName>style.visibility</p:attrName>
                                        </p:attrNameLst>
                                      </p:cBhvr>
                                      <p:to>
                                        <p:strVal val="visible"/>
                                      </p:to>
                                    </p:set>
                                    <p:animEffect transition="in" filter="wipe(left)">
                                      <p:cBhvr additive="repl">
                                        <p:cTn id="7" dur="500"/>
                                        <p:tgtEl>
                                          <p:spTgt spid="25608"/>
                                        </p:tgtEl>
                                      </p:cBhvr>
                                    </p:animEffect>
                                  </p:childTnLst>
                                </p:cTn>
                              </p:par>
                            </p:childTnLst>
                          </p:cTn>
                        </p:par>
                        <p:par>
                          <p:cTn id="8" fill="hold" nodeType="afterGroup">
                            <p:stCondLst>
                              <p:cond delay="1500"/>
                            </p:stCondLst>
                            <p:childTnLst>
                              <p:par>
                                <p:cTn id="9" presetID="22" presetClass="entr" presetSubtype="8" fill="hold" nodeType="afterEffect">
                                  <p:stCondLst>
                                    <p:cond delay="0"/>
                                  </p:stCondLst>
                                  <p:childTnLst>
                                    <p:set>
                                      <p:cBhvr additive="repl">
                                        <p:cTn id="10" dur="1" fill="hold">
                                          <p:stCondLst>
                                            <p:cond delay="0"/>
                                          </p:stCondLst>
                                        </p:cTn>
                                        <p:tgtEl>
                                          <p:spTgt spid="25603"/>
                                        </p:tgtEl>
                                        <p:attrNameLst>
                                          <p:attrName>style.visibility</p:attrName>
                                        </p:attrNameLst>
                                      </p:cBhvr>
                                      <p:to>
                                        <p:strVal val="visible"/>
                                      </p:to>
                                    </p:set>
                                    <p:animEffect transition="in" filter="wipe(left)">
                                      <p:cBhvr additive="repl">
                                        <p:cTn id="11" dur="500"/>
                                        <p:tgtEl>
                                          <p:spTgt spid="25603"/>
                                        </p:tgtEl>
                                      </p:cBhvr>
                                    </p:animEffect>
                                  </p:childTnLst>
                                </p:cTn>
                              </p:par>
                            </p:childTnLst>
                          </p:cTn>
                        </p:par>
                        <p:par>
                          <p:cTn id="12" fill="hold" nodeType="afterGroup">
                            <p:stCondLst>
                              <p:cond delay="3000"/>
                            </p:stCondLst>
                            <p:childTnLst>
                              <p:par>
                                <p:cTn id="13" presetID="22" presetClass="entr" presetSubtype="8" fill="hold" nodeType="afterEffect">
                                  <p:stCondLst>
                                    <p:cond delay="0"/>
                                  </p:stCondLst>
                                  <p:childTnLst>
                                    <p:set>
                                      <p:cBhvr additive="repl">
                                        <p:cTn id="14" dur="1" fill="hold">
                                          <p:stCondLst>
                                            <p:cond delay="0"/>
                                          </p:stCondLst>
                                        </p:cTn>
                                        <p:tgtEl>
                                          <p:spTgt spid="25609"/>
                                        </p:tgtEl>
                                        <p:attrNameLst>
                                          <p:attrName>style.visibility</p:attrName>
                                        </p:attrNameLst>
                                      </p:cBhvr>
                                      <p:to>
                                        <p:strVal val="visible"/>
                                      </p:to>
                                    </p:set>
                                    <p:animEffect transition="in" filter="wipe(left)">
                                      <p:cBhvr additive="repl">
                                        <p:cTn id="15" dur="500"/>
                                        <p:tgtEl>
                                          <p:spTgt spid="25609"/>
                                        </p:tgtEl>
                                      </p:cBhvr>
                                    </p:animEffect>
                                  </p:childTnLst>
                                </p:cTn>
                              </p:par>
                            </p:childTnLst>
                          </p:cTn>
                        </p:par>
                        <p:par>
                          <p:cTn id="16" fill="hold" nodeType="afterGroup">
                            <p:stCondLst>
                              <p:cond delay="4500"/>
                            </p:stCondLst>
                            <p:childTnLst>
                              <p:par>
                                <p:cTn id="17" presetID="22" presetClass="entr" presetSubtype="8" fill="hold" nodeType="afterEffect">
                                  <p:stCondLst>
                                    <p:cond delay="0"/>
                                  </p:stCondLst>
                                  <p:childTnLst>
                                    <p:set>
                                      <p:cBhvr additive="repl">
                                        <p:cTn id="18" dur="1" fill="hold">
                                          <p:stCondLst>
                                            <p:cond delay="0"/>
                                          </p:stCondLst>
                                        </p:cTn>
                                        <p:tgtEl>
                                          <p:spTgt spid="25604"/>
                                        </p:tgtEl>
                                        <p:attrNameLst>
                                          <p:attrName>style.visibility</p:attrName>
                                        </p:attrNameLst>
                                      </p:cBhvr>
                                      <p:to>
                                        <p:strVal val="visible"/>
                                      </p:to>
                                    </p:set>
                                    <p:animEffect transition="in" filter="wipe(left)">
                                      <p:cBhvr additive="repl">
                                        <p:cTn id="19" dur="500"/>
                                        <p:tgtEl>
                                          <p:spTgt spid="25604"/>
                                        </p:tgtEl>
                                      </p:cBhvr>
                                    </p:animEffect>
                                  </p:childTnLst>
                                </p:cTn>
                              </p:par>
                            </p:childTnLst>
                          </p:cTn>
                        </p:par>
                        <p:par>
                          <p:cTn id="20" fill="hold" nodeType="afterGroup">
                            <p:stCondLst>
                              <p:cond delay="6000"/>
                            </p:stCondLst>
                            <p:childTnLst>
                              <p:par>
                                <p:cTn id="21" presetID="22" presetClass="entr" presetSubtype="8" fill="hold" nodeType="afterEffect">
                                  <p:stCondLst>
                                    <p:cond delay="0"/>
                                  </p:stCondLst>
                                  <p:childTnLst>
                                    <p:set>
                                      <p:cBhvr additive="repl">
                                        <p:cTn id="22" dur="1" fill="hold">
                                          <p:stCondLst>
                                            <p:cond delay="0"/>
                                          </p:stCondLst>
                                        </p:cTn>
                                        <p:tgtEl>
                                          <p:spTgt spid="25610"/>
                                        </p:tgtEl>
                                        <p:attrNameLst>
                                          <p:attrName>style.visibility</p:attrName>
                                        </p:attrNameLst>
                                      </p:cBhvr>
                                      <p:to>
                                        <p:strVal val="visible"/>
                                      </p:to>
                                    </p:set>
                                    <p:animEffect transition="in" filter="wipe(left)">
                                      <p:cBhvr additive="repl">
                                        <p:cTn id="23" dur="500"/>
                                        <p:tgtEl>
                                          <p:spTgt spid="25610"/>
                                        </p:tgtEl>
                                      </p:cBhvr>
                                    </p:animEffect>
                                  </p:childTnLst>
                                </p:cTn>
                              </p:par>
                            </p:childTnLst>
                          </p:cTn>
                        </p:par>
                        <p:par>
                          <p:cTn id="24" fill="hold" nodeType="afterGroup">
                            <p:stCondLst>
                              <p:cond delay="7500"/>
                            </p:stCondLst>
                            <p:childTnLst>
                              <p:par>
                                <p:cTn id="25" presetID="22" presetClass="entr" presetSubtype="8" fill="hold" nodeType="afterEffect">
                                  <p:stCondLst>
                                    <p:cond delay="0"/>
                                  </p:stCondLst>
                                  <p:childTnLst>
                                    <p:set>
                                      <p:cBhvr additive="repl">
                                        <p:cTn id="26" dur="1" fill="hold">
                                          <p:stCondLst>
                                            <p:cond delay="0"/>
                                          </p:stCondLst>
                                        </p:cTn>
                                        <p:tgtEl>
                                          <p:spTgt spid="25605"/>
                                        </p:tgtEl>
                                        <p:attrNameLst>
                                          <p:attrName>style.visibility</p:attrName>
                                        </p:attrNameLst>
                                      </p:cBhvr>
                                      <p:to>
                                        <p:strVal val="visible"/>
                                      </p:to>
                                    </p:set>
                                    <p:animEffect transition="in" filter="wipe(left)">
                                      <p:cBhvr additive="repl">
                                        <p:cTn id="27" dur="500"/>
                                        <p:tgtEl>
                                          <p:spTgt spid="25605"/>
                                        </p:tgtEl>
                                      </p:cBhvr>
                                    </p:animEffect>
                                  </p:childTnLst>
                                </p:cTn>
                              </p:par>
                            </p:childTnLst>
                          </p:cTn>
                        </p:par>
                        <p:par>
                          <p:cTn id="28" fill="hold" nodeType="afterGroup">
                            <p:stCondLst>
                              <p:cond delay="9000"/>
                            </p:stCondLst>
                            <p:childTnLst>
                              <p:par>
                                <p:cTn id="29" presetID="22" presetClass="entr" presetSubtype="8" fill="hold" nodeType="afterEffect">
                                  <p:stCondLst>
                                    <p:cond delay="0"/>
                                  </p:stCondLst>
                                  <p:childTnLst>
                                    <p:set>
                                      <p:cBhvr additive="repl">
                                        <p:cTn id="30" dur="1" fill="hold">
                                          <p:stCondLst>
                                            <p:cond delay="0"/>
                                          </p:stCondLst>
                                        </p:cTn>
                                        <p:tgtEl>
                                          <p:spTgt spid="25611"/>
                                        </p:tgtEl>
                                        <p:attrNameLst>
                                          <p:attrName>style.visibility</p:attrName>
                                        </p:attrNameLst>
                                      </p:cBhvr>
                                      <p:to>
                                        <p:strVal val="visible"/>
                                      </p:to>
                                    </p:set>
                                    <p:animEffect transition="in" filter="wipe(left)">
                                      <p:cBhvr additive="repl">
                                        <p:cTn id="31" dur="500"/>
                                        <p:tgtEl>
                                          <p:spTgt spid="25611"/>
                                        </p:tgtEl>
                                      </p:cBhvr>
                                    </p:animEffect>
                                  </p:childTnLst>
                                </p:cTn>
                              </p:par>
                            </p:childTnLst>
                          </p:cTn>
                        </p:par>
                        <p:par>
                          <p:cTn id="32" fill="hold" nodeType="afterGroup">
                            <p:stCondLst>
                              <p:cond delay="10500"/>
                            </p:stCondLst>
                            <p:childTnLst>
                              <p:par>
                                <p:cTn id="33" presetID="22" presetClass="entr" presetSubtype="8" fill="hold" nodeType="afterEffect">
                                  <p:stCondLst>
                                    <p:cond delay="0"/>
                                  </p:stCondLst>
                                  <p:childTnLst>
                                    <p:set>
                                      <p:cBhvr additive="repl">
                                        <p:cTn id="34" dur="1" fill="hold">
                                          <p:stCondLst>
                                            <p:cond delay="0"/>
                                          </p:stCondLst>
                                        </p:cTn>
                                        <p:tgtEl>
                                          <p:spTgt spid="25606"/>
                                        </p:tgtEl>
                                        <p:attrNameLst>
                                          <p:attrName>style.visibility</p:attrName>
                                        </p:attrNameLst>
                                      </p:cBhvr>
                                      <p:to>
                                        <p:strVal val="visible"/>
                                      </p:to>
                                    </p:set>
                                    <p:animEffect transition="in" filter="wipe(left)">
                                      <p:cBhvr additive="repl">
                                        <p:cTn id="35" dur="500"/>
                                        <p:tgtEl>
                                          <p:spTgt spid="25606"/>
                                        </p:tgtEl>
                                      </p:cBhvr>
                                    </p:animEffect>
                                  </p:childTnLst>
                                </p:cTn>
                              </p:par>
                            </p:childTnLst>
                          </p:cTn>
                        </p:par>
                        <p:par>
                          <p:cTn id="36" fill="hold" nodeType="afterGroup">
                            <p:stCondLst>
                              <p:cond delay="12000"/>
                            </p:stCondLst>
                            <p:childTnLst>
                              <p:par>
                                <p:cTn id="37" presetID="22" presetClass="entr" presetSubtype="8" fill="hold" nodeType="afterEffect">
                                  <p:stCondLst>
                                    <p:cond delay="0"/>
                                  </p:stCondLst>
                                  <p:childTnLst>
                                    <p:set>
                                      <p:cBhvr additive="repl">
                                        <p:cTn id="38" dur="1" fill="hold">
                                          <p:stCondLst>
                                            <p:cond delay="0"/>
                                          </p:stCondLst>
                                        </p:cTn>
                                        <p:tgtEl>
                                          <p:spTgt spid="25612"/>
                                        </p:tgtEl>
                                        <p:attrNameLst>
                                          <p:attrName>style.visibility</p:attrName>
                                        </p:attrNameLst>
                                      </p:cBhvr>
                                      <p:to>
                                        <p:strVal val="visible"/>
                                      </p:to>
                                    </p:set>
                                    <p:animEffect transition="in" filter="wipe(left)">
                                      <p:cBhvr additive="repl">
                                        <p:cTn id="39" dur="500"/>
                                        <p:tgtEl>
                                          <p:spTgt spid="25612"/>
                                        </p:tgtEl>
                                      </p:cBhvr>
                                    </p:animEffect>
                                  </p:childTnLst>
                                </p:cTn>
                              </p:par>
                            </p:childTnLst>
                          </p:cTn>
                        </p:par>
                        <p:par>
                          <p:cTn id="40" fill="hold" nodeType="afterGroup">
                            <p:stCondLst>
                              <p:cond delay="13500"/>
                            </p:stCondLst>
                            <p:childTnLst>
                              <p:par>
                                <p:cTn id="41" presetID="22" presetClass="entr" presetSubtype="8" fill="hold" nodeType="afterEffect">
                                  <p:stCondLst>
                                    <p:cond delay="0"/>
                                  </p:stCondLst>
                                  <p:childTnLst>
                                    <p:set>
                                      <p:cBhvr additive="repl">
                                        <p:cTn id="42" dur="1" fill="hold">
                                          <p:stCondLst>
                                            <p:cond delay="0"/>
                                          </p:stCondLst>
                                        </p:cTn>
                                        <p:tgtEl>
                                          <p:spTgt spid="25607"/>
                                        </p:tgtEl>
                                        <p:attrNameLst>
                                          <p:attrName>style.visibility</p:attrName>
                                        </p:attrNameLst>
                                      </p:cBhvr>
                                      <p:to>
                                        <p:strVal val="visible"/>
                                      </p:to>
                                    </p:set>
                                    <p:animEffect transition="in" filter="wipe(left)">
                                      <p:cBhvr additive="repl">
                                        <p:cTn id="43"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a:extLst>
              <a:ext uri="{FF2B5EF4-FFF2-40B4-BE49-F238E27FC236}">
                <a16:creationId xmlns:a16="http://schemas.microsoft.com/office/drawing/2014/main" xmlns="" id="{301C5C9C-EF3E-463E-8F3A-CECE5F538C70}"/>
              </a:ext>
            </a:extLst>
          </p:cNvPr>
          <p:cNvSpPr txBox="1">
            <a:spLocks noChangeArrowheads="1"/>
          </p:cNvSpPr>
          <p:nvPr/>
        </p:nvSpPr>
        <p:spPr bwMode="auto">
          <a:xfrm>
            <a:off x="228600" y="193675"/>
            <a:ext cx="8686800" cy="672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1pPr>
            <a:lvl2pPr marL="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9pPr>
          </a:lstStyle>
          <a:p>
            <a:pPr lvl="1" indent="0">
              <a:buSzPct val="100000"/>
              <a:defRPr/>
            </a:pPr>
            <a:r>
              <a:rPr lang="en-US" b="1" u="sng">
                <a:solidFill>
                  <a:srgbClr val="008080"/>
                </a:solidFill>
                <a:latin typeface="Comic Sans MS" pitchFamily="64" charset="0"/>
              </a:rPr>
              <a:t>Metal Complexes and Coordination Compounds</a:t>
            </a:r>
          </a:p>
          <a:p>
            <a:pPr>
              <a:buSzPct val="100000"/>
              <a:defRPr/>
            </a:pPr>
            <a:endParaRPr lang="en-US" b="1">
              <a:solidFill>
                <a:srgbClr val="008080"/>
              </a:solidFill>
              <a:latin typeface="Comic Sans MS" pitchFamily="64" charset="0"/>
            </a:endParaRPr>
          </a:p>
          <a:p>
            <a:pPr>
              <a:buSzPct val="100000"/>
              <a:defRPr/>
            </a:pPr>
            <a:r>
              <a:rPr lang="en-US" b="1">
                <a:latin typeface="Comic Sans MS" pitchFamily="64" charset="0"/>
              </a:rPr>
              <a:t>Species such as [Co(NH</a:t>
            </a:r>
            <a:r>
              <a:rPr lang="en-US" b="1" baseline="-25000">
                <a:latin typeface="Comic Sans MS" pitchFamily="64" charset="0"/>
              </a:rPr>
              <a:t>3</a:t>
            </a:r>
            <a:r>
              <a:rPr lang="en-US" b="1">
                <a:latin typeface="Comic Sans MS" pitchFamily="64" charset="0"/>
              </a:rPr>
              <a:t>)</a:t>
            </a:r>
            <a:r>
              <a:rPr lang="en-US" b="1" baseline="-25000">
                <a:latin typeface="Comic Sans MS" pitchFamily="64" charset="0"/>
              </a:rPr>
              <a:t>5</a:t>
            </a:r>
            <a:r>
              <a:rPr lang="en-US" b="1">
                <a:latin typeface="Comic Sans MS" pitchFamily="64" charset="0"/>
              </a:rPr>
              <a:t>Cl]</a:t>
            </a:r>
            <a:r>
              <a:rPr lang="en-US" b="1" baseline="30000">
                <a:latin typeface="Comic Sans MS" pitchFamily="64" charset="0"/>
              </a:rPr>
              <a:t>+2</a:t>
            </a:r>
            <a:r>
              <a:rPr lang="en-US" b="1">
                <a:latin typeface="Comic Sans MS" pitchFamily="64" charset="0"/>
              </a:rPr>
              <a:t> that are assemblies of a central metal ion bonded to a group of surrounding molecules or ions are called metal complexes or merely complexes.  If the complex carries a net charge, it is generally called a complex ion.  Compounds that contain complexes are known as </a:t>
            </a:r>
            <a:r>
              <a:rPr lang="en-US" b="1" i="1">
                <a:solidFill>
                  <a:srgbClr val="008080"/>
                </a:solidFill>
                <a:effectLst>
                  <a:outerShdw blurRad="38100" dist="38100" dir="2700000" algn="tl">
                    <a:srgbClr val="C0C0C0"/>
                  </a:outerShdw>
                </a:effectLst>
                <a:latin typeface="Comic Sans MS" pitchFamily="64" charset="0"/>
              </a:rPr>
              <a:t>coordination compounds</a:t>
            </a:r>
            <a:r>
              <a:rPr lang="en-US" b="1">
                <a:latin typeface="Comic Sans MS" pitchFamily="64" charset="0"/>
              </a:rPr>
              <a:t>.  </a:t>
            </a:r>
          </a:p>
          <a:p>
            <a:pPr>
              <a:buSzPct val="100000"/>
              <a:defRPr/>
            </a:pPr>
            <a:endParaRPr lang="en-US" b="1">
              <a:latin typeface="Comic Sans MS" pitchFamily="64" charset="0"/>
            </a:endParaRPr>
          </a:p>
          <a:p>
            <a:pPr>
              <a:buSzPct val="100000"/>
              <a:defRPr/>
            </a:pPr>
            <a:r>
              <a:rPr lang="en-US" b="1">
                <a:latin typeface="Comic Sans MS" pitchFamily="64" charset="0"/>
              </a:rPr>
              <a:t>The molecules or ions that surround the metal ion in a complex are known as </a:t>
            </a:r>
            <a:r>
              <a:rPr lang="en-US" b="1" i="1">
                <a:solidFill>
                  <a:srgbClr val="800080"/>
                </a:solidFill>
                <a:effectLst>
                  <a:outerShdw blurRad="38100" dist="38100" dir="2700000" algn="tl">
                    <a:srgbClr val="C0C0C0"/>
                  </a:outerShdw>
                </a:effectLst>
                <a:latin typeface="Comic Sans MS" pitchFamily="64" charset="0"/>
              </a:rPr>
              <a:t>ligands</a:t>
            </a:r>
            <a:r>
              <a:rPr lang="en-US" b="1">
                <a:latin typeface="Comic Sans MS" pitchFamily="64" charset="0"/>
              </a:rPr>
              <a:t>.  Ligands coordinate (or bond) to a metal atom or ion to form a coordinate covalent bond.  Notice that this bond is different than an ordinary covalent bond (where electrons are shared between two joining species).  In the coordinate covalent bond, both electrons used to generate the bond are property of the ligand and </a:t>
            </a:r>
            <a:r>
              <a:rPr lang="en-US" b="1">
                <a:solidFill>
                  <a:srgbClr val="FF0066"/>
                </a:solidFill>
                <a:effectLst>
                  <a:outerShdw blurRad="38100" dist="38100" dir="2700000" algn="tl">
                    <a:srgbClr val="C0C0C0"/>
                  </a:outerShdw>
                </a:effectLst>
                <a:latin typeface="Comic Sans MS" pitchFamily="64" charset="0"/>
              </a:rPr>
              <a:t>NOT</a:t>
            </a:r>
            <a:r>
              <a:rPr lang="en-US" b="1">
                <a:latin typeface="Comic Sans MS" pitchFamily="64" charset="0"/>
              </a:rPr>
              <a:t> the metal! A saturated complex fullfills the 18 e- rule.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p:nvPr>
        </p:nvSpPr>
        <p:spPr>
          <a:xfrm>
            <a:off x="457200" y="215900"/>
            <a:ext cx="8153400" cy="1096963"/>
          </a:xfrm>
        </p:spPr>
        <p:txBody>
          <a:bodyPr/>
          <a:lstStyle/>
          <a:p>
            <a:r>
              <a:rPr lang="en-US" altLang="en-US" smtClean="0"/>
              <a:t>The Metal–Ligand Bond</a:t>
            </a:r>
          </a:p>
        </p:txBody>
      </p:sp>
      <p:sp>
        <p:nvSpPr>
          <p:cNvPr id="63491" name="Content Placeholder 2"/>
          <p:cNvSpPr>
            <a:spLocks noGrp="1" noChangeArrowheads="1"/>
          </p:cNvSpPr>
          <p:nvPr>
            <p:ph idx="1"/>
          </p:nvPr>
        </p:nvSpPr>
        <p:spPr>
          <a:xfrm>
            <a:off x="457200" y="1600200"/>
            <a:ext cx="8153400" cy="2057400"/>
          </a:xfrm>
        </p:spPr>
        <p:txBody>
          <a:bodyPr/>
          <a:lstStyle/>
          <a:p>
            <a:r>
              <a:rPr lang="en-US" altLang="en-US" sz="2400" smtClean="0"/>
              <a:t>The reaction between a metal and a ligand is a reaction between a Lewis acid (the metal) and a Lewis base (the ligand).</a:t>
            </a:r>
          </a:p>
          <a:p>
            <a:r>
              <a:rPr lang="en-US" altLang="en-US" sz="2400" smtClean="0"/>
              <a:t>The new complex has distinct physical and chemical properties (e.g., color, reduction potential).</a:t>
            </a:r>
          </a:p>
        </p:txBody>
      </p:sp>
      <p:pic>
        <p:nvPicPr>
          <p:cNvPr id="63492" name="Picture 3" descr="A beaker holds a yellow F e, H 2 O, sub 6, entire structure has a 3 plus charge, aqueous solution. N H 4, N C S, aqueous solution, is added, and red F e, H 2 O, sub 5 N C S, entire structure has a 2 plus charge, forms."/>
          <p:cNvPicPr>
            <a:picLocks noChangeAspect="1" noChangeArrowheads="1"/>
          </p:cNvPicPr>
          <p:nvPr/>
        </p:nvPicPr>
        <p:blipFill>
          <a:blip r:embed="rId2">
            <a:extLst>
              <a:ext uri="{28A0092B-C50C-407E-A947-70E740481C1C}">
                <a14:useLocalDpi xmlns:a14="http://schemas.microsoft.com/office/drawing/2010/main" val="0"/>
              </a:ext>
            </a:extLst>
          </a:blip>
          <a:srcRect b="2522"/>
          <a:stretch>
            <a:fillRect/>
          </a:stretch>
        </p:blipFill>
        <p:spPr bwMode="auto">
          <a:xfrm>
            <a:off x="2466975" y="3790950"/>
            <a:ext cx="4133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noChangeArrowheads="1"/>
          </p:cNvSpPr>
          <p:nvPr>
            <p:ph type="title"/>
          </p:nvPr>
        </p:nvSpPr>
        <p:spPr>
          <a:xfrm>
            <a:off x="457200" y="215900"/>
            <a:ext cx="8153400" cy="1096963"/>
          </a:xfrm>
        </p:spPr>
        <p:txBody>
          <a:bodyPr/>
          <a:lstStyle/>
          <a:p>
            <a:r>
              <a:rPr lang="en-US" altLang="en-US" smtClean="0"/>
              <a:t>Coordination Numbers</a:t>
            </a:r>
          </a:p>
        </p:txBody>
      </p:sp>
      <p:sp>
        <p:nvSpPr>
          <p:cNvPr id="64515" name="Content Placeholder 2"/>
          <p:cNvSpPr>
            <a:spLocks noGrp="1" noChangeArrowheads="1"/>
          </p:cNvSpPr>
          <p:nvPr>
            <p:ph idx="1"/>
          </p:nvPr>
        </p:nvSpPr>
        <p:spPr>
          <a:xfrm>
            <a:off x="457200" y="1600200"/>
            <a:ext cx="4419600" cy="4724400"/>
          </a:xfrm>
        </p:spPr>
        <p:txBody>
          <a:bodyPr/>
          <a:lstStyle/>
          <a:p>
            <a:r>
              <a:rPr lang="en-US" altLang="en-US" sz="2400" smtClean="0"/>
              <a:t>The coordination number of a metal depends upon the size of the metal and the size of the ligands.</a:t>
            </a:r>
          </a:p>
          <a:p>
            <a:pPr>
              <a:spcBef>
                <a:spcPts val="300"/>
              </a:spcBef>
            </a:pPr>
            <a:r>
              <a:rPr lang="en-US" altLang="en-US" sz="2400" smtClean="0"/>
              <a:t>Iron(3) can bind to 6 fluorides but only 4 chlorides (larger).</a:t>
            </a:r>
          </a:p>
          <a:p>
            <a:pPr>
              <a:spcBef>
                <a:spcPts val="300"/>
              </a:spcBef>
            </a:pPr>
            <a:r>
              <a:rPr lang="en-US" altLang="en-US" sz="2400" smtClean="0"/>
              <a:t>The most common coordination numbers are 4 and 6. They correspond to common geometries: tetrahedral or square planar; octahedral.</a:t>
            </a:r>
          </a:p>
        </p:txBody>
      </p:sp>
      <p:pic>
        <p:nvPicPr>
          <p:cNvPr id="64516" name="Picture 3" descr="A diagram shows tetrahedral, square planar and octahedral geometry. Tetrahedral geometry: A tetrahedron is composed of a central metal atom bonded to four ligand atoms in a pyramid shape. A tetrahedron has four triangular faces and four equivalent vertices. An example is a central F e single bonded above to C l and below, angled right to C l, both with solid lines, and to C l below and at a slight angle left with a solid wedge, and below angled left at a large angle to C l with a dashed wedge. The entire structure has a negative charge. Square planar geometry: A central metal atom is bonded to four ligand atoms. The metal and all four ligands lie in the same plane. An example is a central P t single bonded with solid lines, on a diagonal right and left to C l, and on an opposite diagonal to C l above, dashed wedge, and C l below, solid wedge. The entire structure has a negative 2 charge. Octahedral geometry: A central metal atom is bonded to six ligand atoms, forming a diamond shape. An octahedron has eight triangular faces and six equivalent vertices. An example is a central F e single bonded with solid lines to F above, below, and left and right, and to two more F’s with solid and dashed wedges."/>
          <p:cNvPicPr>
            <a:picLocks noChangeAspect="1" noChangeArrowheads="1"/>
          </p:cNvPicPr>
          <p:nvPr/>
        </p:nvPicPr>
        <p:blipFill>
          <a:blip r:embed="rId2">
            <a:extLst>
              <a:ext uri="{28A0092B-C50C-407E-A947-70E740481C1C}">
                <a14:useLocalDpi xmlns:a14="http://schemas.microsoft.com/office/drawing/2010/main" val="0"/>
              </a:ext>
            </a:extLst>
          </a:blip>
          <a:srcRect b="2518"/>
          <a:stretch>
            <a:fillRect/>
          </a:stretch>
        </p:blipFill>
        <p:spPr bwMode="auto">
          <a:xfrm>
            <a:off x="5246688" y="1628775"/>
            <a:ext cx="3287712"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44850"/>
            <a:ext cx="2819400" cy="2166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43000"/>
            <a:ext cx="2819400" cy="2106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5791200" cy="2136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1" name="Text Box 4"/>
          <p:cNvSpPr txBox="1">
            <a:spLocks noChangeArrowheads="1"/>
          </p:cNvSpPr>
          <p:nvPr/>
        </p:nvSpPr>
        <p:spPr bwMode="auto">
          <a:xfrm>
            <a:off x="1981200" y="457200"/>
            <a:ext cx="66294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Components of a coordination compound.</a:t>
            </a:r>
          </a:p>
        </p:txBody>
      </p:sp>
      <p:pic>
        <p:nvPicPr>
          <p:cNvPr id="6554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143000"/>
            <a:ext cx="5791200" cy="2157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7654" name="Group 6"/>
          <p:cNvGrpSpPr>
            <a:grpSpLocks/>
          </p:cNvGrpSpPr>
          <p:nvPr/>
        </p:nvGrpSpPr>
        <p:grpSpPr bwMode="auto">
          <a:xfrm>
            <a:off x="304800" y="1371600"/>
            <a:ext cx="7923213" cy="4633913"/>
            <a:chOff x="192" y="864"/>
            <a:chExt cx="4991" cy="2919"/>
          </a:xfrm>
        </p:grpSpPr>
        <p:sp>
          <p:nvSpPr>
            <p:cNvPr id="65554" name="Text Box 7"/>
            <p:cNvSpPr txBox="1">
              <a:spLocks noChangeArrowheads="1"/>
            </p:cNvSpPr>
            <p:nvPr/>
          </p:nvSpPr>
          <p:spPr bwMode="auto">
            <a:xfrm>
              <a:off x="480" y="3552"/>
              <a:ext cx="623" cy="231"/>
            </a:xfrm>
            <a:prstGeom prst="rect">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models</a:t>
              </a:r>
            </a:p>
          </p:txBody>
        </p:sp>
        <p:grpSp>
          <p:nvGrpSpPr>
            <p:cNvPr id="65555" name="Group 8"/>
            <p:cNvGrpSpPr>
              <a:grpSpLocks/>
            </p:cNvGrpSpPr>
            <p:nvPr/>
          </p:nvGrpSpPr>
          <p:grpSpPr bwMode="auto">
            <a:xfrm>
              <a:off x="192" y="864"/>
              <a:ext cx="4991" cy="1151"/>
              <a:chOff x="192" y="864"/>
              <a:chExt cx="4991" cy="1151"/>
            </a:xfrm>
          </p:grpSpPr>
          <p:sp>
            <p:nvSpPr>
              <p:cNvPr id="65556" name="Rectangle 9"/>
              <p:cNvSpPr>
                <a:spLocks noChangeArrowheads="1"/>
              </p:cNvSpPr>
              <p:nvPr/>
            </p:nvSpPr>
            <p:spPr bwMode="auto">
              <a:xfrm>
                <a:off x="192" y="864"/>
                <a:ext cx="1151" cy="1151"/>
              </a:xfrm>
              <a:prstGeom prst="rect">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57" name="Rectangle 10"/>
              <p:cNvSpPr>
                <a:spLocks noChangeArrowheads="1"/>
              </p:cNvSpPr>
              <p:nvPr/>
            </p:nvSpPr>
            <p:spPr bwMode="auto">
              <a:xfrm>
                <a:off x="2064" y="864"/>
                <a:ext cx="1151" cy="1151"/>
              </a:xfrm>
              <a:prstGeom prst="rect">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58" name="Rectangle 11"/>
              <p:cNvSpPr>
                <a:spLocks noChangeArrowheads="1"/>
              </p:cNvSpPr>
              <p:nvPr/>
            </p:nvSpPr>
            <p:spPr bwMode="auto">
              <a:xfrm>
                <a:off x="4032" y="864"/>
                <a:ext cx="1151" cy="1151"/>
              </a:xfrm>
              <a:prstGeom prst="rect">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grpSp>
      <p:grpSp>
        <p:nvGrpSpPr>
          <p:cNvPr id="27660" name="Group 12"/>
          <p:cNvGrpSpPr>
            <a:grpSpLocks/>
          </p:cNvGrpSpPr>
          <p:nvPr/>
        </p:nvGrpSpPr>
        <p:grpSpPr bwMode="auto">
          <a:xfrm>
            <a:off x="304800" y="3352800"/>
            <a:ext cx="8228013" cy="2728913"/>
            <a:chOff x="192" y="2112"/>
            <a:chExt cx="5183" cy="1719"/>
          </a:xfrm>
        </p:grpSpPr>
        <p:sp>
          <p:nvSpPr>
            <p:cNvPr id="65550" name="Text Box 13"/>
            <p:cNvSpPr txBox="1">
              <a:spLocks noChangeArrowheads="1"/>
            </p:cNvSpPr>
            <p:nvPr/>
          </p:nvSpPr>
          <p:spPr bwMode="auto">
            <a:xfrm>
              <a:off x="2064" y="3600"/>
              <a:ext cx="1295" cy="231"/>
            </a:xfrm>
            <a:prstGeom prst="rect">
              <a:avLst/>
            </a:prstGeom>
            <a:noFill/>
            <a:ln w="28440">
              <a:solidFill>
                <a:srgbClr val="1822C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wedge diagrams</a:t>
              </a:r>
            </a:p>
          </p:txBody>
        </p:sp>
        <p:sp>
          <p:nvSpPr>
            <p:cNvPr id="65551" name="Rectangle 14"/>
            <p:cNvSpPr>
              <a:spLocks noChangeArrowheads="1"/>
            </p:cNvSpPr>
            <p:nvPr/>
          </p:nvSpPr>
          <p:spPr bwMode="auto">
            <a:xfrm>
              <a:off x="192" y="2160"/>
              <a:ext cx="1151" cy="1103"/>
            </a:xfrm>
            <a:prstGeom prst="rect">
              <a:avLst/>
            </a:prstGeom>
            <a:noFill/>
            <a:ln w="28440">
              <a:solidFill>
                <a:srgbClr val="1822C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52" name="Rectangle 15"/>
            <p:cNvSpPr>
              <a:spLocks noChangeArrowheads="1"/>
            </p:cNvSpPr>
            <p:nvPr/>
          </p:nvSpPr>
          <p:spPr bwMode="auto">
            <a:xfrm>
              <a:off x="2064" y="2160"/>
              <a:ext cx="1151" cy="1103"/>
            </a:xfrm>
            <a:prstGeom prst="rect">
              <a:avLst/>
            </a:prstGeom>
            <a:noFill/>
            <a:ln w="28440">
              <a:solidFill>
                <a:srgbClr val="1822C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53" name="Rectangle 16"/>
            <p:cNvSpPr>
              <a:spLocks noChangeArrowheads="1"/>
            </p:cNvSpPr>
            <p:nvPr/>
          </p:nvSpPr>
          <p:spPr bwMode="auto">
            <a:xfrm>
              <a:off x="3840" y="2112"/>
              <a:ext cx="1535" cy="1103"/>
            </a:xfrm>
            <a:prstGeom prst="rect">
              <a:avLst/>
            </a:prstGeom>
            <a:noFill/>
            <a:ln w="28440">
              <a:solidFill>
                <a:srgbClr val="1822C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27665" name="Group 17"/>
          <p:cNvGrpSpPr>
            <a:grpSpLocks/>
          </p:cNvGrpSpPr>
          <p:nvPr/>
        </p:nvGrpSpPr>
        <p:grpSpPr bwMode="auto">
          <a:xfrm>
            <a:off x="533400" y="5181600"/>
            <a:ext cx="7542213" cy="900113"/>
            <a:chOff x="336" y="3264"/>
            <a:chExt cx="4751" cy="567"/>
          </a:xfrm>
        </p:grpSpPr>
        <p:sp>
          <p:nvSpPr>
            <p:cNvPr id="65546" name="Text Box 18"/>
            <p:cNvSpPr txBox="1">
              <a:spLocks noChangeArrowheads="1"/>
            </p:cNvSpPr>
            <p:nvPr/>
          </p:nvSpPr>
          <p:spPr bwMode="auto">
            <a:xfrm>
              <a:off x="3792" y="3600"/>
              <a:ext cx="1295" cy="231"/>
            </a:xfrm>
            <a:prstGeom prst="rect">
              <a:avLst/>
            </a:prstGeom>
            <a:noFill/>
            <a:ln w="2844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chemical formulas</a:t>
              </a:r>
            </a:p>
          </p:txBody>
        </p:sp>
        <p:sp>
          <p:nvSpPr>
            <p:cNvPr id="65547" name="Rectangle 19"/>
            <p:cNvSpPr>
              <a:spLocks noChangeArrowheads="1"/>
            </p:cNvSpPr>
            <p:nvPr/>
          </p:nvSpPr>
          <p:spPr bwMode="auto">
            <a:xfrm>
              <a:off x="336" y="3264"/>
              <a:ext cx="815" cy="191"/>
            </a:xfrm>
            <a:prstGeom prst="rect">
              <a:avLst/>
            </a:prstGeom>
            <a:noFill/>
            <a:ln w="2844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48" name="Rectangle 20"/>
            <p:cNvSpPr>
              <a:spLocks noChangeArrowheads="1"/>
            </p:cNvSpPr>
            <p:nvPr/>
          </p:nvSpPr>
          <p:spPr bwMode="auto">
            <a:xfrm>
              <a:off x="2208" y="3264"/>
              <a:ext cx="815" cy="191"/>
            </a:xfrm>
            <a:prstGeom prst="rect">
              <a:avLst/>
            </a:prstGeom>
            <a:noFill/>
            <a:ln w="2844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5549" name="Rectangle 21"/>
            <p:cNvSpPr>
              <a:spLocks noChangeArrowheads="1"/>
            </p:cNvSpPr>
            <p:nvPr/>
          </p:nvSpPr>
          <p:spPr bwMode="auto">
            <a:xfrm>
              <a:off x="4176" y="3264"/>
              <a:ext cx="815" cy="191"/>
            </a:xfrm>
            <a:prstGeom prst="rect">
              <a:avLst/>
            </a:prstGeom>
            <a:noFill/>
            <a:ln w="28440">
              <a:solidFill>
                <a:srgbClr val="FF92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4"/>
                                        </p:tgtEl>
                                        <p:attrNameLst>
                                          <p:attrName>style.visibility</p:attrName>
                                        </p:attrNameLst>
                                      </p:cBhvr>
                                      <p:to>
                                        <p:strVal val="visible"/>
                                      </p:to>
                                    </p:set>
                                  </p:childTnLst>
                                  <p:subTnLst>
                                    <p:set>
                                      <p:cBhvr override="childStyle">
                                        <p:cTn dur="1" fill="hold" display="0" masterRel="nextClick" afterEffect="1"/>
                                        <p:tgtEl>
                                          <p:spTgt spid="2765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7660"/>
                                        </p:tgtEl>
                                        <p:attrNameLst>
                                          <p:attrName>style.visibility</p:attrName>
                                        </p:attrNameLst>
                                      </p:cBhvr>
                                      <p:to>
                                        <p:strVal val="visible"/>
                                      </p:to>
                                    </p:set>
                                  </p:childTnLst>
                                  <p:subTnLst>
                                    <p:set>
                                      <p:cBhvr override="childStyle">
                                        <p:cTn dur="1" fill="hold" display="0" masterRel="nextClick" afterEffect="1"/>
                                        <p:tgtEl>
                                          <p:spTgt spid="2766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7665"/>
                                        </p:tgtEl>
                                        <p:attrNameLst>
                                          <p:attrName>style.visibility</p:attrName>
                                        </p:attrNameLst>
                                      </p:cBhvr>
                                      <p:to>
                                        <p:strVal val="visible"/>
                                      </p:to>
                                    </p:set>
                                  </p:childTnLst>
                                  <p:subTnLst>
                                    <p:set>
                                      <p:cBhvr override="childStyle">
                                        <p:cTn dur="1" fill="hold" display="0" masterRel="nextClick" afterEffect="1"/>
                                        <p:tgtEl>
                                          <p:spTgt spid="276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381000" y="269875"/>
            <a:ext cx="8382000" cy="484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latin typeface="Comic Sans MS" panose="030F0702030302020204" pitchFamily="66" charset="0"/>
              </a:rPr>
              <a:t>Ligands are normally either anions or neutral polar molecules.  Every ligand has at least one unshared pair of valence electrons to donate.  Furthermore, they can broken down into the following categories:</a:t>
            </a:r>
          </a:p>
          <a:p>
            <a:pPr>
              <a:spcBef>
                <a:spcPct val="0"/>
              </a:spcBef>
              <a:buClrTx/>
              <a:buFontTx/>
              <a:buNone/>
            </a:pPr>
            <a:endParaRPr lang="en-US" altLang="en-US" sz="2400">
              <a:latin typeface="Comic Sans MS" panose="030F0702030302020204" pitchFamily="66" charset="0"/>
            </a:endParaRPr>
          </a:p>
          <a:p>
            <a:pPr>
              <a:spcBef>
                <a:spcPct val="0"/>
              </a:spcBef>
              <a:buClrTx/>
              <a:buFontTx/>
              <a:buNone/>
            </a:pPr>
            <a:r>
              <a:rPr lang="en-US" altLang="en-US" sz="2400" b="1">
                <a:solidFill>
                  <a:srgbClr val="008080"/>
                </a:solidFill>
                <a:latin typeface="Comic Sans MS" panose="030F0702030302020204" pitchFamily="66" charset="0"/>
              </a:rPr>
              <a:t>		</a:t>
            </a:r>
            <a:r>
              <a:rPr lang="en-US" altLang="en-US" sz="2400" b="1" u="sng">
                <a:solidFill>
                  <a:srgbClr val="008080"/>
                </a:solidFill>
                <a:latin typeface="Comic Sans MS" panose="030F0702030302020204" pitchFamily="66" charset="0"/>
              </a:rPr>
              <a:t>Monodentate ligand examples</a:t>
            </a:r>
            <a:r>
              <a:rPr lang="en-US" altLang="en-US" sz="2400" b="1">
                <a:solidFill>
                  <a:srgbClr val="008080"/>
                </a:solidFill>
                <a:latin typeface="Comic Sans MS" panose="030F0702030302020204" pitchFamily="66" charset="0"/>
              </a:rPr>
              <a:t>:</a:t>
            </a:r>
          </a:p>
          <a:p>
            <a:pPr>
              <a:spcBef>
                <a:spcPct val="0"/>
              </a:spcBef>
              <a:buClrTx/>
              <a:buFontTx/>
              <a:buNone/>
            </a:pPr>
            <a:endParaRPr lang="en-US" altLang="en-US" sz="2400" b="1">
              <a:solidFill>
                <a:srgbClr val="008080"/>
              </a:solidFill>
              <a:latin typeface="Comic Sans MS" panose="030F0702030302020204" pitchFamily="66" charset="0"/>
            </a:endParaRPr>
          </a:p>
          <a:p>
            <a:pPr>
              <a:spcBef>
                <a:spcPct val="0"/>
              </a:spcBef>
              <a:buClrTx/>
              <a:buFontTx/>
              <a:buNone/>
            </a:pPr>
            <a:endParaRPr lang="en-US" altLang="en-US" sz="2400" b="1"/>
          </a:p>
          <a:p>
            <a:pPr>
              <a:spcBef>
                <a:spcPct val="0"/>
              </a:spcBef>
              <a:buClrTx/>
              <a:buFontTx/>
              <a:buNone/>
            </a:pPr>
            <a:endParaRPr lang="en-US" altLang="en-US" sz="2400" b="1"/>
          </a:p>
          <a:p>
            <a:pPr>
              <a:spcBef>
                <a:spcPct val="0"/>
              </a:spcBef>
              <a:buClrTx/>
              <a:buFontTx/>
              <a:buNone/>
            </a:pPr>
            <a:endParaRPr lang="en-US" altLang="en-US" sz="2400" b="1"/>
          </a:p>
          <a:p>
            <a:pPr>
              <a:spcBef>
                <a:spcPct val="0"/>
              </a:spcBef>
              <a:buClrTx/>
              <a:buFontTx/>
              <a:buNone/>
            </a:pPr>
            <a:r>
              <a:rPr lang="en-US" altLang="en-US" sz="2400" b="1">
                <a:solidFill>
                  <a:srgbClr val="008080"/>
                </a:solidFill>
                <a:latin typeface="Comic Sans MS" panose="030F0702030302020204" pitchFamily="66" charset="0"/>
              </a:rPr>
              <a:t>		</a:t>
            </a:r>
          </a:p>
          <a:p>
            <a:pPr algn="ctr">
              <a:spcBef>
                <a:spcPct val="0"/>
              </a:spcBef>
              <a:buClrTx/>
              <a:buFontTx/>
              <a:buNone/>
            </a:pPr>
            <a:r>
              <a:rPr lang="en-US" altLang="en-US" sz="2400" b="1" u="sng">
                <a:solidFill>
                  <a:srgbClr val="008080"/>
                </a:solidFill>
                <a:latin typeface="Comic Sans MS" panose="030F0702030302020204" pitchFamily="66" charset="0"/>
              </a:rPr>
              <a:t>Bidentate ligand examples</a:t>
            </a:r>
            <a:r>
              <a:rPr lang="en-US" altLang="en-US" sz="2400" b="1">
                <a:solidFill>
                  <a:srgbClr val="008080"/>
                </a:solidFill>
                <a:latin typeface="Comic Sans MS" panose="030F0702030302020204" pitchFamily="66" charset="0"/>
              </a:rPr>
              <a:t>:</a:t>
            </a:r>
          </a:p>
          <a:p>
            <a:pPr>
              <a:spcBef>
                <a:spcPct val="0"/>
              </a:spcBef>
              <a:buClrTx/>
              <a:buFontTx/>
              <a:buNone/>
            </a:pPr>
            <a:endParaRPr lang="en-US" altLang="en-US" sz="2400" b="1">
              <a:solidFill>
                <a:srgbClr val="008080"/>
              </a:solidFill>
              <a:latin typeface="Comic Sans MS" panose="030F0702030302020204" pitchFamily="66" charset="0"/>
            </a:endParaRPr>
          </a:p>
        </p:txBody>
      </p:sp>
      <p:graphicFrame>
        <p:nvGraphicFramePr>
          <p:cNvPr id="67587" name="Object 2"/>
          <p:cNvGraphicFramePr>
            <a:graphicFrameLocks noChangeAspect="1"/>
          </p:cNvGraphicFramePr>
          <p:nvPr/>
        </p:nvGraphicFramePr>
        <p:xfrm>
          <a:off x="304800" y="2590800"/>
          <a:ext cx="8458200" cy="1524000"/>
        </p:xfrm>
        <a:graphic>
          <a:graphicData uri="http://schemas.openxmlformats.org/presentationml/2006/ole">
            <mc:AlternateContent xmlns:mc="http://schemas.openxmlformats.org/markup-compatibility/2006">
              <mc:Choice xmlns:v="urn:schemas-microsoft-com:vml" Requires="v">
                <p:oleObj spid="_x0000_s67589" r:id="rId4" imgW="457193" imgH="457193" progId="">
                  <p:embed/>
                </p:oleObj>
              </mc:Choice>
              <mc:Fallback>
                <p:oleObj r:id="rId4" imgW="457193" imgH="457193"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590800"/>
                        <a:ext cx="8458200" cy="152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588" name="Object 3"/>
          <p:cNvGraphicFramePr>
            <a:graphicFrameLocks noChangeAspect="1"/>
          </p:cNvGraphicFramePr>
          <p:nvPr/>
        </p:nvGraphicFramePr>
        <p:xfrm>
          <a:off x="1752600" y="4800600"/>
          <a:ext cx="5181600" cy="1676400"/>
        </p:xfrm>
        <a:graphic>
          <a:graphicData uri="http://schemas.openxmlformats.org/presentationml/2006/ole">
            <mc:AlternateContent xmlns:mc="http://schemas.openxmlformats.org/markup-compatibility/2006">
              <mc:Choice xmlns:v="urn:schemas-microsoft-com:vml" Requires="v">
                <p:oleObj spid="_x0000_s67590" r:id="rId6" imgW="381345" imgH="457193" progId="">
                  <p:embed/>
                </p:oleObj>
              </mc:Choice>
              <mc:Fallback>
                <p:oleObj r:id="rId6" imgW="381345" imgH="457193"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800600"/>
                        <a:ext cx="5181600" cy="167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365125" y="346075"/>
            <a:ext cx="8245475" cy="594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solidFill>
                  <a:srgbClr val="008080"/>
                </a:solidFill>
                <a:latin typeface="Comic Sans MS" panose="030F0702030302020204" pitchFamily="66" charset="0"/>
              </a:rPr>
              <a:t>		</a:t>
            </a:r>
            <a:r>
              <a:rPr lang="en-US" altLang="en-US" sz="2400" b="1" u="sng">
                <a:solidFill>
                  <a:srgbClr val="008080"/>
                </a:solidFill>
                <a:latin typeface="Comic Sans MS" panose="030F0702030302020204" pitchFamily="66" charset="0"/>
              </a:rPr>
              <a:t>Polydentate ligand examples</a:t>
            </a:r>
            <a:r>
              <a:rPr lang="en-US" altLang="en-US" sz="2400" b="1">
                <a:solidFill>
                  <a:srgbClr val="008080"/>
                </a:solidFill>
                <a:latin typeface="Comic Sans MS" panose="030F0702030302020204" pitchFamily="66" charset="0"/>
              </a:rPr>
              <a:t>:</a:t>
            </a:r>
          </a:p>
          <a:p>
            <a:pPr>
              <a:spcBef>
                <a:spcPct val="0"/>
              </a:spcBef>
              <a:buClrTx/>
              <a:buFontTx/>
              <a:buNone/>
            </a:pPr>
            <a:endParaRPr lang="en-US" altLang="en-US" sz="2400" b="1"/>
          </a:p>
          <a:p>
            <a:pPr>
              <a:spcBef>
                <a:spcPct val="0"/>
              </a:spcBef>
              <a:buClrTx/>
              <a:buFontTx/>
              <a:buNone/>
            </a:pPr>
            <a:endParaRPr lang="en-US" altLang="en-US" sz="2400" b="1"/>
          </a:p>
          <a:p>
            <a:pPr>
              <a:spcBef>
                <a:spcPct val="0"/>
              </a:spcBef>
              <a:buClrTx/>
              <a:buFontTx/>
              <a:buNone/>
            </a:pPr>
            <a:endParaRPr lang="en-US" altLang="en-US" sz="2400" b="1"/>
          </a:p>
          <a:p>
            <a:pPr>
              <a:spcBef>
                <a:spcPct val="0"/>
              </a:spcBef>
              <a:buClrTx/>
              <a:buFontTx/>
              <a:buNone/>
            </a:pPr>
            <a:endParaRPr lang="en-US" altLang="en-US" sz="2400" b="1"/>
          </a:p>
          <a:p>
            <a:pPr>
              <a:spcBef>
                <a:spcPct val="0"/>
              </a:spcBef>
              <a:buClrTx/>
              <a:buFontTx/>
              <a:buNone/>
            </a:pPr>
            <a:endParaRPr lang="en-US" altLang="en-US" sz="2400" b="1"/>
          </a:p>
          <a:p>
            <a:pPr>
              <a:spcBef>
                <a:spcPct val="0"/>
              </a:spcBef>
              <a:buClrTx/>
              <a:buFontTx/>
              <a:buNone/>
            </a:pPr>
            <a:endParaRPr lang="en-US" altLang="en-US" sz="2400" b="1"/>
          </a:p>
          <a:p>
            <a:pPr>
              <a:spcBef>
                <a:spcPct val="0"/>
              </a:spcBef>
              <a:buClrTx/>
              <a:buFontTx/>
              <a:buNone/>
            </a:pPr>
            <a:endParaRPr lang="en-US" altLang="en-US" sz="2400" b="1"/>
          </a:p>
          <a:p>
            <a:pPr>
              <a:spcBef>
                <a:spcPct val="0"/>
              </a:spcBef>
              <a:buClrTx/>
              <a:buFontTx/>
              <a:buNone/>
            </a:pPr>
            <a:endParaRPr lang="en-US" altLang="en-US" sz="2400" b="1"/>
          </a:p>
          <a:p>
            <a:pPr>
              <a:spcBef>
                <a:spcPct val="0"/>
              </a:spcBef>
              <a:buClrTx/>
              <a:buFontTx/>
              <a:buNone/>
            </a:pPr>
            <a:endParaRPr lang="en-US" altLang="en-US" sz="2400" b="1"/>
          </a:p>
          <a:p>
            <a:pPr>
              <a:spcBef>
                <a:spcPct val="0"/>
              </a:spcBef>
              <a:buClrTx/>
              <a:buFontTx/>
              <a:buNone/>
            </a:pPr>
            <a:endParaRPr lang="en-US" altLang="en-US" sz="2400" b="1"/>
          </a:p>
          <a:p>
            <a:pPr>
              <a:spcBef>
                <a:spcPct val="0"/>
              </a:spcBef>
              <a:buClrTx/>
              <a:buFontTx/>
              <a:buNone/>
            </a:pPr>
            <a:endParaRPr lang="en-US" altLang="en-US" sz="2400" b="1">
              <a:solidFill>
                <a:srgbClr val="009999"/>
              </a:solidFill>
            </a:endParaRPr>
          </a:p>
          <a:p>
            <a:pPr>
              <a:spcBef>
                <a:spcPct val="0"/>
              </a:spcBef>
              <a:buClrTx/>
              <a:buFontTx/>
              <a:buNone/>
            </a:pPr>
            <a:r>
              <a:rPr lang="en-US" altLang="en-US" sz="2400" b="1">
                <a:latin typeface="Comic Sans MS" panose="030F0702030302020204" pitchFamily="66" charset="0"/>
              </a:rPr>
              <a:t>When these ligands are bonded (chelated) to a particular metal, we can define the coordination number as the number of donor atoms to which the metal is bonded.</a:t>
            </a:r>
          </a:p>
        </p:txBody>
      </p:sp>
      <p:graphicFrame>
        <p:nvGraphicFramePr>
          <p:cNvPr id="69635" name="Object 2"/>
          <p:cNvGraphicFramePr>
            <a:graphicFrameLocks noChangeAspect="1"/>
          </p:cNvGraphicFramePr>
          <p:nvPr/>
        </p:nvGraphicFramePr>
        <p:xfrm>
          <a:off x="2438400" y="1066800"/>
          <a:ext cx="4724400" cy="2971800"/>
        </p:xfrm>
        <a:graphic>
          <a:graphicData uri="http://schemas.openxmlformats.org/presentationml/2006/ole">
            <mc:AlternateContent xmlns:mc="http://schemas.openxmlformats.org/markup-compatibility/2006">
              <mc:Choice xmlns:v="urn:schemas-microsoft-com:vml" Requires="v">
                <p:oleObj spid="_x0000_s69636" r:id="rId4" imgW="1152922" imgH="1152922" progId="">
                  <p:embed/>
                </p:oleObj>
              </mc:Choice>
              <mc:Fallback>
                <p:oleObj r:id="rId4" imgW="1152922" imgH="1152922"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066800"/>
                        <a:ext cx="4724400"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763000" cy="4191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3" name="Text Box 2"/>
          <p:cNvSpPr txBox="1">
            <a:spLocks noChangeArrowheads="1"/>
          </p:cNvSpPr>
          <p:nvPr/>
        </p:nvSpPr>
        <p:spPr bwMode="auto">
          <a:xfrm>
            <a:off x="4408488" y="4724400"/>
            <a:ext cx="4733925" cy="170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latin typeface="Comic Sans MS" panose="030F0702030302020204" pitchFamily="66" charset="0"/>
              </a:rPr>
              <a:t>Some more Bidentate ligands: </a:t>
            </a:r>
          </a:p>
          <a:p>
            <a:pPr>
              <a:spcBef>
                <a:spcPct val="0"/>
              </a:spcBef>
              <a:buClrTx/>
              <a:buFontTx/>
              <a:buNone/>
            </a:pPr>
            <a:r>
              <a:rPr lang="en-US" altLang="en-US" sz="2400" b="1">
                <a:latin typeface="Comic Sans MS" panose="030F0702030302020204" pitchFamily="66" charset="0"/>
              </a:rPr>
              <a:t>CO</a:t>
            </a:r>
            <a:r>
              <a:rPr lang="en-US" altLang="en-US" sz="2400" b="1" baseline="-25000">
                <a:latin typeface="Comic Sans MS" panose="030F0702030302020204" pitchFamily="66" charset="0"/>
              </a:rPr>
              <a:t>3</a:t>
            </a:r>
            <a:r>
              <a:rPr lang="en-US" altLang="en-US" sz="2400" b="1" baseline="30000">
                <a:latin typeface="Comic Sans MS" panose="030F0702030302020204" pitchFamily="66" charset="0"/>
              </a:rPr>
              <a:t>2-</a:t>
            </a:r>
            <a:r>
              <a:rPr lang="en-US" altLang="en-US" sz="2400" b="1">
                <a:latin typeface="Comic Sans MS" panose="030F0702030302020204" pitchFamily="66" charset="0"/>
              </a:rPr>
              <a:t> carbanato</a:t>
            </a:r>
          </a:p>
          <a:p>
            <a:pPr>
              <a:spcBef>
                <a:spcPct val="0"/>
              </a:spcBef>
              <a:buClrTx/>
              <a:buFontTx/>
              <a:buNone/>
            </a:pPr>
            <a:r>
              <a:rPr lang="en-US" altLang="en-US" sz="2400" b="1">
                <a:latin typeface="Comic Sans MS" panose="030F0702030302020204" pitchFamily="66" charset="0"/>
              </a:rPr>
              <a:t>NO</a:t>
            </a:r>
            <a:r>
              <a:rPr lang="en-US" altLang="en-US" sz="2400" b="1" baseline="-25000">
                <a:latin typeface="Comic Sans MS" panose="030F0702030302020204" pitchFamily="66" charset="0"/>
              </a:rPr>
              <a:t>3</a:t>
            </a:r>
            <a:r>
              <a:rPr lang="en-US" altLang="en-US" sz="2400" b="1" baseline="30000">
                <a:latin typeface="Comic Sans MS" panose="030F0702030302020204" pitchFamily="66" charset="0"/>
              </a:rPr>
              <a:t>-</a:t>
            </a:r>
            <a:r>
              <a:rPr lang="en-US" altLang="en-US" sz="2400" b="1">
                <a:latin typeface="Comic Sans MS" panose="030F0702030302020204" pitchFamily="66" charset="0"/>
              </a:rPr>
              <a:t> nitrato</a:t>
            </a:r>
          </a:p>
          <a:p>
            <a:pPr>
              <a:spcBef>
                <a:spcPct val="0"/>
              </a:spcBef>
              <a:buClrTx/>
              <a:buFontTx/>
              <a:buNone/>
            </a:pPr>
            <a:r>
              <a:rPr lang="en-US" altLang="en-US" sz="2400" b="1">
                <a:latin typeface="Comic Sans MS" panose="030F0702030302020204" pitchFamily="66" charset="0"/>
              </a:rPr>
              <a:t>SO</a:t>
            </a:r>
            <a:r>
              <a:rPr lang="en-US" altLang="en-US" sz="2400" b="1" baseline="-25000">
                <a:latin typeface="Comic Sans MS" panose="030F0702030302020204" pitchFamily="66" charset="0"/>
              </a:rPr>
              <a:t>4</a:t>
            </a:r>
            <a:r>
              <a:rPr lang="en-US" altLang="en-US" sz="2400" b="1" baseline="30000">
                <a:latin typeface="Comic Sans MS" panose="030F0702030302020204" pitchFamily="66" charset="0"/>
              </a:rPr>
              <a:t>2-</a:t>
            </a:r>
            <a:r>
              <a:rPr lang="en-US" altLang="en-US" sz="2400" b="1">
                <a:latin typeface="Comic Sans MS" panose="030F0702030302020204" pitchFamily="66" charset="0"/>
              </a:rPr>
              <a:t> sulfato</a:t>
            </a:r>
          </a:p>
        </p:txBody>
      </p:sp>
      <p:sp>
        <p:nvSpPr>
          <p:cNvPr id="71684" name="Text Box 3"/>
          <p:cNvSpPr txBox="1">
            <a:spLocks noChangeArrowheads="1"/>
          </p:cNvSpPr>
          <p:nvPr/>
        </p:nvSpPr>
        <p:spPr bwMode="auto">
          <a:xfrm>
            <a:off x="304800" y="4575175"/>
            <a:ext cx="3810000" cy="1922463"/>
          </a:xfrm>
          <a:prstGeom prst="rect">
            <a:avLst/>
          </a:prstGeom>
          <a:solidFill>
            <a:srgbClr val="FFFF99">
              <a:alpha val="74117"/>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latin typeface="Comic Sans MS" panose="030F0702030302020204" pitchFamily="66" charset="0"/>
              </a:rPr>
              <a:t>Names of monodentate:</a:t>
            </a:r>
          </a:p>
          <a:p>
            <a:pPr>
              <a:spcBef>
                <a:spcPct val="0"/>
              </a:spcBef>
              <a:buClrTx/>
              <a:buFontTx/>
              <a:buNone/>
            </a:pPr>
            <a:r>
              <a:rPr lang="en-US" altLang="en-US" sz="2400" b="1">
                <a:latin typeface="Comic Sans MS" panose="030F0702030302020204" pitchFamily="66" charset="0"/>
              </a:rPr>
              <a:t>Aqua, ammine, fluoro, chloro, cyano, thiocyano, hydroxo, nitro</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noChangeArrowheads="1"/>
          </p:cNvSpPr>
          <p:nvPr>
            <p:ph type="title"/>
          </p:nvPr>
        </p:nvSpPr>
        <p:spPr>
          <a:xfrm>
            <a:off x="457200" y="215900"/>
            <a:ext cx="8153400" cy="1096963"/>
          </a:xfrm>
        </p:spPr>
        <p:txBody>
          <a:bodyPr/>
          <a:lstStyle/>
          <a:p>
            <a:r>
              <a:rPr lang="en-US" altLang="en-US" smtClean="0"/>
              <a:t>Common Ligands</a:t>
            </a:r>
            <a:endParaRPr lang="en-US" altLang="en-US" sz="2000" smtClean="0"/>
          </a:p>
        </p:txBody>
      </p:sp>
      <p:sp>
        <p:nvSpPr>
          <p:cNvPr id="73731" name="Content Placeholder 2"/>
          <p:cNvSpPr>
            <a:spLocks noGrp="1" noChangeArrowheads="1"/>
          </p:cNvSpPr>
          <p:nvPr>
            <p:ph idx="1"/>
          </p:nvPr>
        </p:nvSpPr>
        <p:spPr>
          <a:xfrm>
            <a:off x="228600" y="1098550"/>
            <a:ext cx="8153400" cy="381000"/>
          </a:xfrm>
        </p:spPr>
        <p:txBody>
          <a:bodyPr/>
          <a:lstStyle/>
          <a:p>
            <a:pPr marL="0" indent="0"/>
            <a:r>
              <a:rPr lang="en-US" altLang="en-US" sz="2400" b="1" smtClean="0"/>
              <a:t>Table 23.4</a:t>
            </a:r>
            <a:r>
              <a:rPr lang="en-US" altLang="en-US" sz="2400" smtClean="0"/>
              <a:t> Some Common Ligands</a:t>
            </a:r>
          </a:p>
        </p:txBody>
      </p:sp>
      <p:pic>
        <p:nvPicPr>
          <p:cNvPr id="73732" name="Picture 3" descr="A table shows structures of common ligands by type. Ligand types are monodentate, bidentate or polydentate. The table is described in the three tables below. Table 1, titled Monodentate ligands, has 8 rows and 2 columns. The columns have the following headings from left to right. Example, Structure. The row entries are as follows. Row 1. Example, Water. Structure, H 2 O, O has one pair of dots. Row 2. Example, Ammonia. Structure, N H 3, N has one pair of dots. Row 3. Example, Fluoride ion. Structure, F minus, F has four pairs of dots. Row 4. Example, Chloride ion. Structure, C l minus, C l has four pairs of dots. Row 5. Example, Cyanide ion. Structure, C is triple bonded to N. Both N and C have a pair of dots. The entire structure has a negative 1 charge. Row 6. Example, Thiocynate ion. Structure, C is double bonded on either side to S and N. Both S and N have two pairs of dots and the entire structure has a negative 1 charge. Row 7. Example, Hydroxide ion. Structure, O is single bonded to H. O has 3 pairs of dots and the entire structure has a negative 1 charge. Row 8. Example, Nitrite ion. Structure, N is single bonded to one O and double bonded to a second O. The double bonded O has two pairs of dots, and the single bonded O has three pairs of dots, or one pair can go to N. The entire structure has a negative 1 charge. Table 2, titled, Bidendate ligands, has 5 rows and 2 columns. The columns have the following headings from left to right. Example, Structure. The row entries are as follows. Row 1. Example, Ethylenediamine, e n. Structure, C H 2 is single bonded to C H 2. Each C H 2 is also single bonded down and angled out to N H 2. Each N has one pair of dots. Row 2. Example, Bipyridine, bipy or bpy. Structure, Two benzene rings are joined by a single bond between their right and left points. Each ring has an N with one pair of dots on the lower inside vertex. Row 3. Example, Ortho-phenanthroline, o-phen. Structure, Three fused benzene rings, with the central ring fused to the upper inside sides of the outer two rings. The outer rings each have an N with one pair of dots as their lower inside vertex. Row 4. Example, Oxalate ion. Structure, C is single bonded to C. Each C is double bonded up, angled out to an O with two pairs of dots, and single bonded down, angled out to an O with three pairs of dots. The entire structure has a negative 2 charge. Row 5. Example, Carbonate ion. Structure, C is double bonded above to an O with two pairs of dots, and single bonded down, angled out, to two more O’s that each has three pairs of dots. The entire structure has a negative 2 charge. Table 3, titled, Polydentate ligands, has 3 rows and 2 columns. The columns have the following headings from left to right. Example, Structure. The row entries are as follows. Row 1. Example, Diethylenetriamine. Structure, A zigzag chain joined by single bonds connects, from left to right, N H 2 to C H 2 to C H 2 to N H to C H 2 to C H 2 to N H 2. Each N in the chain has one pair of dots. Row 2. Example, Triphosphate ion. Structure, Three phosphate groups are joined in a chain, where each phosphate is a central P double bonded above to O and single bonded left, below and right to O. The O on the right is joined to the P in the next phosphate group. All double bonded O’s and O’s linking phosphate groups have two pairs of dots, while all other single bonded O’s have three pairs. The entire structure has a negative 5 charge. Row 3. Example, Ethylenediaminetetraacetate ion, E D T Ay 4 minus. Structure, C H 2 is single bonded to C H 2. Each C H 2 is single bonded out to N; each N is then single bonded up and down, angled out, to two C H 2 s. Each of those C H 2 s is single bonded out to C, and each of those C’s is double bonded to one O and single bonded to a second O. Each N in the structure has one pair of dots, each single bonded O has three pairs, and each double bonded O has two pairs. The entire structure has a negative 4 ch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506538"/>
            <a:ext cx="9097963"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a:extLst>
              <a:ext uri="{FF2B5EF4-FFF2-40B4-BE49-F238E27FC236}">
                <a16:creationId xmlns:a16="http://schemas.microsoft.com/office/drawing/2014/main" xmlns="" id="{6A9835FB-D6C4-4E0E-9220-32CF13365E23}"/>
              </a:ext>
            </a:extLst>
          </p:cNvPr>
          <p:cNvSpPr txBox="1">
            <a:spLocks noChangeArrowheads="1"/>
          </p:cNvSpPr>
          <p:nvPr/>
        </p:nvSpPr>
        <p:spPr bwMode="auto">
          <a:xfrm>
            <a:off x="381000" y="381000"/>
            <a:ext cx="8534400" cy="631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spcBef>
                <a:spcPts val="8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Times New Roman" panose="02020603050405020304" pitchFamily="18" charset="0"/>
                <a:ea typeface="Microsoft YaHei" panose="020B0503020204020204" pitchFamily="34" charset="-122"/>
              </a:defRPr>
            </a:lvl2pPr>
            <a:lvl3pPr marL="1371600" indent="-455613">
              <a:spcBef>
                <a:spcPts val="6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defRPr/>
            </a:pPr>
            <a:r>
              <a:rPr lang="en-US" altLang="en-US" sz="2400" b="1" dirty="0">
                <a:solidFill>
                  <a:srgbClr val="008080"/>
                </a:solidFill>
                <a:latin typeface="Comic Sans MS" panose="030F0702030302020204" pitchFamily="66" charset="0"/>
              </a:rPr>
              <a:t>Consider each coordination complex listed below and answer the following questions.</a:t>
            </a:r>
          </a:p>
          <a:p>
            <a:pPr>
              <a:spcBef>
                <a:spcPct val="0"/>
              </a:spcBef>
              <a:buFont typeface="Times New Roman" panose="02020603050405020304" pitchFamily="18" charset="0"/>
              <a:buAutoNum type="alphaUcPeriod"/>
              <a:defRPr/>
            </a:pPr>
            <a:r>
              <a:rPr lang="en-US" altLang="en-US" sz="2400" b="1" dirty="0">
                <a:latin typeface="Comic Sans MS" panose="030F0702030302020204" pitchFamily="66" charset="0"/>
              </a:rPr>
              <a:t>What is the oxidation state of the metal?</a:t>
            </a:r>
          </a:p>
          <a:p>
            <a:pPr>
              <a:spcBef>
                <a:spcPct val="0"/>
              </a:spcBef>
              <a:buFont typeface="Times New Roman" panose="02020603050405020304" pitchFamily="18" charset="0"/>
              <a:buAutoNum type="alphaUcPeriod"/>
              <a:defRPr/>
            </a:pPr>
            <a:r>
              <a:rPr lang="en-US" altLang="en-US" sz="2400" b="1" dirty="0">
                <a:latin typeface="Comic Sans MS" panose="030F0702030302020204" pitchFamily="66" charset="0"/>
              </a:rPr>
              <a:t>What is the total number of valence electrons around the metal?</a:t>
            </a:r>
          </a:p>
          <a:p>
            <a:pPr>
              <a:spcBef>
                <a:spcPct val="0"/>
              </a:spcBef>
              <a:buFont typeface="Times New Roman" panose="02020603050405020304" pitchFamily="18" charset="0"/>
              <a:buAutoNum type="alphaUcPeriod"/>
              <a:defRPr/>
            </a:pPr>
            <a:r>
              <a:rPr lang="en-US" altLang="en-US" sz="2400" b="1" dirty="0">
                <a:latin typeface="Comic Sans MS" panose="030F0702030302020204" pitchFamily="66" charset="0"/>
              </a:rPr>
              <a:t>Determine the coordination number for each complex.</a:t>
            </a:r>
          </a:p>
          <a:p>
            <a:pPr>
              <a:spcBef>
                <a:spcPct val="0"/>
              </a:spcBef>
              <a:buClrTx/>
              <a:buFontTx/>
              <a:buNone/>
              <a:defRPr/>
            </a:pPr>
            <a:r>
              <a:rPr lang="en-US" altLang="en-US" sz="2400" b="1" dirty="0">
                <a:latin typeface="Comic Sans MS" panose="030F0702030302020204" pitchFamily="66" charset="0"/>
              </a:rPr>
              <a:t>D.  Is the complex saturated or unsaturated?</a:t>
            </a:r>
          </a:p>
          <a:p>
            <a:pPr marL="458787" indent="-457200">
              <a:spcBef>
                <a:spcPct val="0"/>
              </a:spcBef>
              <a:buClrTx/>
              <a:buFontTx/>
              <a:buAutoNum type="alphaUcPeriod" startAt="5"/>
              <a:defRPr/>
            </a:pPr>
            <a:r>
              <a:rPr lang="en-US" altLang="en-US" sz="2400" b="1" dirty="0">
                <a:latin typeface="Comic Sans MS" panose="030F0702030302020204" pitchFamily="66" charset="0"/>
              </a:rPr>
              <a:t>Are any ligands polydentate?  If so, identify these ligands.</a:t>
            </a:r>
          </a:p>
          <a:p>
            <a:pPr marL="1587" indent="0">
              <a:spcBef>
                <a:spcPct val="0"/>
              </a:spcBef>
              <a:buClrTx/>
              <a:defRPr/>
            </a:pPr>
            <a:r>
              <a:rPr lang="en-US" altLang="en-US" sz="1000" b="1" dirty="0">
                <a:latin typeface="Comic Sans MS" panose="030F0702030302020204" pitchFamily="66" charset="0"/>
              </a:rPr>
              <a:t>	</a:t>
            </a:r>
          </a:p>
          <a:p>
            <a:pPr marL="1587" indent="0">
              <a:spcBef>
                <a:spcPct val="0"/>
              </a:spcBef>
              <a:buClrTx/>
              <a:defRPr/>
            </a:pPr>
            <a:r>
              <a:rPr lang="en-US" altLang="en-US" sz="2400" b="1" dirty="0">
                <a:latin typeface="Comic Sans MS" panose="030F0702030302020204" pitchFamily="66" charset="0"/>
              </a:rPr>
              <a:t>	</a:t>
            </a:r>
            <a:r>
              <a:rPr lang="en-US" altLang="en-US" sz="2000" b="1" dirty="0"/>
              <a:t>1.  [CoCl</a:t>
            </a:r>
            <a:r>
              <a:rPr lang="en-US" altLang="en-US" sz="2000" b="1" baseline="-25000" dirty="0"/>
              <a:t>2</a:t>
            </a:r>
            <a:r>
              <a:rPr lang="en-US" altLang="en-US" sz="2000" b="1" dirty="0"/>
              <a:t>(</a:t>
            </a:r>
            <a:r>
              <a:rPr lang="en-US" altLang="en-US" sz="2000" b="1" dirty="0" err="1"/>
              <a:t>en</a:t>
            </a:r>
            <a:r>
              <a:rPr lang="en-US" altLang="en-US" sz="2000" b="1" dirty="0"/>
              <a:t>)</a:t>
            </a:r>
            <a:r>
              <a:rPr lang="en-US" altLang="en-US" sz="2000" b="1" baseline="-25000" dirty="0"/>
              <a:t>2</a:t>
            </a:r>
            <a:r>
              <a:rPr lang="en-US" altLang="en-US" sz="2000" b="1" dirty="0"/>
              <a:t>]</a:t>
            </a:r>
            <a:r>
              <a:rPr lang="en-US" altLang="en-US" sz="2000" b="1" baseline="30000" dirty="0"/>
              <a:t>+		</a:t>
            </a:r>
            <a:r>
              <a:rPr lang="en-US" altLang="en-US" sz="2000" b="1" dirty="0"/>
              <a:t>4.  [Cr(</a:t>
            </a:r>
            <a:r>
              <a:rPr lang="en-US" altLang="en-US" sz="2000" b="1" dirty="0" err="1"/>
              <a:t>edta</a:t>
            </a:r>
            <a:r>
              <a:rPr lang="en-US" altLang="en-US" sz="2000" b="1" dirty="0"/>
              <a:t>)]</a:t>
            </a:r>
            <a:r>
              <a:rPr lang="en-US" altLang="en-US" sz="2000" b="1" baseline="30000" dirty="0"/>
              <a:t>-</a:t>
            </a:r>
          </a:p>
          <a:p>
            <a:pPr>
              <a:spcBef>
                <a:spcPct val="0"/>
              </a:spcBef>
              <a:buClrTx/>
              <a:buFontTx/>
              <a:buNone/>
              <a:defRPr/>
            </a:pPr>
            <a:endParaRPr lang="en-US" altLang="en-US" sz="2000" b="1" dirty="0"/>
          </a:p>
          <a:p>
            <a:pPr>
              <a:spcBef>
                <a:spcPct val="0"/>
              </a:spcBef>
              <a:buClrTx/>
              <a:buFontTx/>
              <a:buNone/>
              <a:defRPr/>
            </a:pPr>
            <a:r>
              <a:rPr lang="en-US" altLang="en-US" sz="2000" b="1" dirty="0"/>
              <a:t>	2.  [Cr(ox)</a:t>
            </a:r>
            <a:r>
              <a:rPr lang="en-US" altLang="en-US" sz="2000" b="1" baseline="-25000" dirty="0"/>
              <a:t>3</a:t>
            </a:r>
            <a:r>
              <a:rPr lang="en-US" altLang="en-US" sz="2000" b="1" dirty="0"/>
              <a:t>]</a:t>
            </a:r>
            <a:r>
              <a:rPr lang="en-US" altLang="en-US" sz="2000" b="1" baseline="30000" dirty="0"/>
              <a:t>3-		</a:t>
            </a:r>
            <a:r>
              <a:rPr lang="en-US" altLang="en-US" sz="2000" b="1" dirty="0"/>
              <a:t>5.  [Ni(CN)</a:t>
            </a:r>
            <a:r>
              <a:rPr lang="en-US" altLang="en-US" sz="2000" b="1" baseline="-25000" dirty="0"/>
              <a:t>5</a:t>
            </a:r>
            <a:r>
              <a:rPr lang="en-US" altLang="en-US" sz="2000" b="1" dirty="0"/>
              <a:t>]</a:t>
            </a:r>
            <a:r>
              <a:rPr lang="en-US" altLang="en-US" sz="2000" b="1" baseline="30000" dirty="0"/>
              <a:t>3- 	</a:t>
            </a:r>
            <a:r>
              <a:rPr lang="en-US" altLang="en-US" sz="2000" b="1" dirty="0"/>
              <a:t>   </a:t>
            </a:r>
          </a:p>
          <a:p>
            <a:pPr>
              <a:spcBef>
                <a:spcPct val="0"/>
              </a:spcBef>
              <a:buClrTx/>
              <a:buFontTx/>
              <a:buNone/>
              <a:defRPr/>
            </a:pPr>
            <a:endParaRPr lang="en-US" altLang="en-US" sz="2000" b="1" dirty="0"/>
          </a:p>
          <a:p>
            <a:pPr>
              <a:spcBef>
                <a:spcPct val="0"/>
              </a:spcBef>
              <a:buClrTx/>
              <a:buFontTx/>
              <a:buNone/>
              <a:defRPr/>
            </a:pPr>
            <a:r>
              <a:rPr lang="en-US" altLang="en-US" sz="2000" b="1" dirty="0"/>
              <a:t>	3.  [ZnCl</a:t>
            </a:r>
            <a:r>
              <a:rPr lang="en-US" altLang="en-US" sz="2000" b="1" baseline="-25000" dirty="0"/>
              <a:t>4</a:t>
            </a:r>
            <a:r>
              <a:rPr lang="en-US" altLang="en-US" sz="2000" b="1" dirty="0"/>
              <a:t>]</a:t>
            </a:r>
            <a:r>
              <a:rPr lang="en-US" altLang="en-US" sz="2000" b="1" baseline="30000" dirty="0"/>
              <a:t>2-</a:t>
            </a:r>
            <a:r>
              <a:rPr lang="en-US" altLang="en-US" sz="2000" b="1" dirty="0"/>
              <a:t> </a:t>
            </a:r>
          </a:p>
          <a:p>
            <a:pPr>
              <a:spcBef>
                <a:spcPct val="0"/>
              </a:spcBef>
              <a:buClrTx/>
              <a:buFontTx/>
              <a:buNone/>
              <a:defRPr/>
            </a:pPr>
            <a:endParaRPr lang="en-US" altLang="en-US" sz="2000" b="1" dirty="0"/>
          </a:p>
          <a:p>
            <a:pPr>
              <a:spcBef>
                <a:spcPct val="0"/>
              </a:spcBef>
              <a:buClrTx/>
              <a:buFontTx/>
              <a:buNone/>
              <a:defRPr/>
            </a:pPr>
            <a:r>
              <a:rPr lang="en-US" altLang="en-US" sz="2000" b="1" dirty="0"/>
              <a:t>	</a:t>
            </a:r>
            <a:endParaRPr lang="en-US" altLang="en-US" sz="2000" b="1" baseline="30000" dirty="0"/>
          </a:p>
        </p:txBody>
      </p:sp>
      <p:graphicFrame>
        <p:nvGraphicFramePr>
          <p:cNvPr id="74755" name="Object 2"/>
          <p:cNvGraphicFramePr>
            <a:graphicFrameLocks noChangeAspect="1"/>
          </p:cNvGraphicFramePr>
          <p:nvPr/>
        </p:nvGraphicFramePr>
        <p:xfrm>
          <a:off x="3657600" y="5461000"/>
          <a:ext cx="1828800" cy="1231900"/>
        </p:xfrm>
        <a:graphic>
          <a:graphicData uri="http://schemas.openxmlformats.org/presentationml/2006/ole">
            <mc:AlternateContent xmlns:mc="http://schemas.openxmlformats.org/markup-compatibility/2006">
              <mc:Choice xmlns:v="urn:schemas-microsoft-com:vml" Requires="v">
                <p:oleObj spid="_x0000_s74757" r:id="rId4" imgW="857065" imgH="857065" progId="">
                  <p:embed/>
                </p:oleObj>
              </mc:Choice>
              <mc:Fallback>
                <p:oleObj r:id="rId4" imgW="857065" imgH="85706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461000"/>
                        <a:ext cx="18288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4756" name="Picture 2"/>
          <p:cNvPicPr>
            <a:picLocks noChangeAspect="1" noChangeArrowheads="1"/>
          </p:cNvPicPr>
          <p:nvPr/>
        </p:nvPicPr>
        <p:blipFill>
          <a:blip r:embed="rId6">
            <a:extLst>
              <a:ext uri="{28A0092B-C50C-407E-A947-70E740481C1C}">
                <a14:useLocalDpi xmlns:a14="http://schemas.microsoft.com/office/drawing/2010/main" val="0"/>
              </a:ext>
            </a:extLst>
          </a:blip>
          <a:srcRect l="50000"/>
          <a:stretch>
            <a:fillRect/>
          </a:stretch>
        </p:blipFill>
        <p:spPr bwMode="auto">
          <a:xfrm>
            <a:off x="6430963" y="4017963"/>
            <a:ext cx="1989137"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457200" y="215900"/>
            <a:ext cx="8153400" cy="1096963"/>
          </a:xfrm>
        </p:spPr>
        <p:txBody>
          <a:bodyPr/>
          <a:lstStyle/>
          <a:p>
            <a:r>
              <a:rPr lang="en-US" altLang="en-US" smtClean="0"/>
              <a:t>Ferromagnetism</a:t>
            </a:r>
          </a:p>
        </p:txBody>
      </p:sp>
      <p:sp>
        <p:nvSpPr>
          <p:cNvPr id="11267" name="Content Placeholder 2"/>
          <p:cNvSpPr>
            <a:spLocks noGrp="1" noChangeArrowheads="1"/>
          </p:cNvSpPr>
          <p:nvPr>
            <p:ph idx="1"/>
          </p:nvPr>
        </p:nvSpPr>
        <p:spPr>
          <a:xfrm>
            <a:off x="457200" y="1600200"/>
            <a:ext cx="5257800" cy="2743200"/>
          </a:xfrm>
        </p:spPr>
        <p:txBody>
          <a:bodyPr/>
          <a:lstStyle/>
          <a:p>
            <a:r>
              <a:rPr lang="en-US" altLang="en-US" sz="2400" smtClean="0"/>
              <a:t>In ferromagnetic substances, the unpaired spins influence each other to align in the same direction, thereby exhibiting strong attractions to an external magnetic field.</a:t>
            </a:r>
          </a:p>
          <a:p>
            <a:r>
              <a:rPr lang="en-US" altLang="en-US" sz="2400" smtClean="0"/>
              <a:t>Such species are permanent magnets.</a:t>
            </a:r>
          </a:p>
        </p:txBody>
      </p:sp>
      <p:sp>
        <p:nvSpPr>
          <p:cNvPr id="11268" name="Content Placeholder 3"/>
          <p:cNvSpPr>
            <a:spLocks noGrp="1" noChangeArrowheads="1"/>
          </p:cNvSpPr>
          <p:nvPr>
            <p:ph idx="13"/>
          </p:nvPr>
        </p:nvSpPr>
        <p:spPr>
          <a:xfrm>
            <a:off x="457200" y="4495800"/>
            <a:ext cx="4724400" cy="381000"/>
          </a:xfrm>
        </p:spPr>
        <p:txBody>
          <a:bodyPr/>
          <a:lstStyle/>
          <a:p>
            <a:r>
              <a:rPr lang="en-US" altLang="en-US" sz="2400" smtClean="0"/>
              <a:t>Elements: F</a:t>
            </a:r>
            <a:r>
              <a:rPr lang="en-US" altLang="en-US" sz="100" smtClean="0"/>
              <a:t>  </a:t>
            </a:r>
            <a:r>
              <a:rPr lang="en-US" altLang="en-US" sz="2400" smtClean="0"/>
              <a:t>e, C</a:t>
            </a:r>
            <a:r>
              <a:rPr lang="en-US" altLang="en-US" sz="100" smtClean="0"/>
              <a:t>  </a:t>
            </a:r>
            <a:r>
              <a:rPr lang="en-US" altLang="en-US" sz="2400" smtClean="0"/>
              <a:t>o, N</a:t>
            </a:r>
            <a:r>
              <a:rPr lang="en-US" altLang="en-US" sz="100" smtClean="0"/>
              <a:t>  </a:t>
            </a:r>
            <a:r>
              <a:rPr lang="en-US" altLang="en-US" sz="2400" smtClean="0"/>
              <a:t>i; also many</a:t>
            </a:r>
          </a:p>
        </p:txBody>
      </p:sp>
      <p:sp>
        <p:nvSpPr>
          <p:cNvPr id="11269" name="Content Placeholder 4"/>
          <p:cNvSpPr>
            <a:spLocks noGrp="1" noChangeArrowheads="1"/>
          </p:cNvSpPr>
          <p:nvPr>
            <p:ph idx="14"/>
          </p:nvPr>
        </p:nvSpPr>
        <p:spPr>
          <a:xfrm>
            <a:off x="714375" y="4902200"/>
            <a:ext cx="990600" cy="431800"/>
          </a:xfrm>
        </p:spPr>
        <p:txBody>
          <a:bodyPr/>
          <a:lstStyle/>
          <a:p>
            <a:pPr marL="0" indent="0"/>
            <a:r>
              <a:rPr lang="en-US" altLang="en-US" sz="2400" smtClean="0"/>
              <a:t>alloys</a:t>
            </a:r>
          </a:p>
        </p:txBody>
      </p:sp>
      <p:graphicFrame>
        <p:nvGraphicFramePr>
          <p:cNvPr id="11270" name="Object 7" descr="S M C O 5 and N d 2 F e 14 B "/>
          <p:cNvGraphicFramePr>
            <a:graphicFrameLocks noChangeAspect="1"/>
          </p:cNvGraphicFramePr>
          <p:nvPr/>
        </p:nvGraphicFramePr>
        <p:xfrm>
          <a:off x="1570038" y="4940300"/>
          <a:ext cx="2908300" cy="393700"/>
        </p:xfrm>
        <a:graphic>
          <a:graphicData uri="http://schemas.openxmlformats.org/presentationml/2006/ole">
            <mc:AlternateContent xmlns:mc="http://schemas.openxmlformats.org/markup-compatibility/2006">
              <mc:Choice xmlns:v="urn:schemas-microsoft-com:vml" Requires="v">
                <p:oleObj spid="_x0000_s11273" name="Equation" r:id="rId3" imgW="2908300" imgH="393700" progId="Equation.DSMT4">
                  <p:embed/>
                </p:oleObj>
              </mc:Choice>
              <mc:Fallback>
                <p:oleObj name="Equation" r:id="rId3" imgW="2908300" imgH="393700" progId="Equation.DSMT4">
                  <p:embed/>
                  <p:pic>
                    <p:nvPicPr>
                      <p:cNvPr id="0" name="Object 7" descr="S M C O 5 and N d 2 F e 14 B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038" y="4940300"/>
                        <a:ext cx="2908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1" name="Content Placeholder 5"/>
          <p:cNvSpPr>
            <a:spLocks noGrp="1" noChangeArrowheads="1"/>
          </p:cNvSpPr>
          <p:nvPr>
            <p:ph sz="quarter" idx="15"/>
          </p:nvPr>
        </p:nvSpPr>
        <p:spPr>
          <a:xfrm>
            <a:off x="714375" y="5334000"/>
            <a:ext cx="2867025" cy="457200"/>
          </a:xfrm>
        </p:spPr>
        <p:txBody>
          <a:bodyPr/>
          <a:lstStyle/>
          <a:p>
            <a:pPr marL="0" indent="0"/>
            <a:r>
              <a:rPr lang="en-US" altLang="en-US" sz="2400" smtClean="0"/>
              <a:t>are most important).</a:t>
            </a:r>
          </a:p>
        </p:txBody>
      </p:sp>
      <p:pic>
        <p:nvPicPr>
          <p:cNvPr id="11272" name="Picture 8" descr="A diagram using four rows of four circles containing arrows shows electron spins in scenario part b. Part b. Ferromagnetic; spins align parallel to each other. All arrows are pointing up."/>
          <p:cNvPicPr>
            <a:picLocks noChangeAspect="1" noChangeArrowheads="1"/>
          </p:cNvPicPr>
          <p:nvPr/>
        </p:nvPicPr>
        <p:blipFill>
          <a:blip r:embed="rId5">
            <a:extLst>
              <a:ext uri="{28A0092B-C50C-407E-A947-70E740481C1C}">
                <a14:useLocalDpi xmlns:a14="http://schemas.microsoft.com/office/drawing/2010/main" val="0"/>
              </a:ext>
            </a:extLst>
          </a:blip>
          <a:srcRect b="2518"/>
          <a:stretch>
            <a:fillRect/>
          </a:stretch>
        </p:blipFill>
        <p:spPr bwMode="auto">
          <a:xfrm>
            <a:off x="6170613" y="1776413"/>
            <a:ext cx="224472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228600" y="152400"/>
            <a:ext cx="8686800" cy="641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400" b="1" u="sng">
                <a:solidFill>
                  <a:srgbClr val="990033"/>
                </a:solidFill>
                <a:latin typeface="Arial" panose="020B0604020202020204" pitchFamily="34" charset="0"/>
              </a:rPr>
              <a:t>Naming Coordination Compounds</a:t>
            </a:r>
          </a:p>
          <a:p>
            <a:pPr>
              <a:spcBef>
                <a:spcPct val="0"/>
              </a:spcBef>
              <a:buClrTx/>
              <a:buFontTx/>
              <a:buNone/>
            </a:pPr>
            <a:endParaRPr lang="en-US" altLang="en-US" sz="2400">
              <a:solidFill>
                <a:srgbClr val="990033"/>
              </a:solidFill>
              <a:latin typeface="Arial" panose="020B0604020202020204" pitchFamily="34" charset="0"/>
            </a:endParaRPr>
          </a:p>
          <a:p>
            <a:pPr>
              <a:spcBef>
                <a:spcPct val="0"/>
              </a:spcBef>
              <a:buClrTx/>
              <a:buFontTx/>
              <a:buNone/>
            </a:pPr>
            <a:r>
              <a:rPr lang="en-US" altLang="en-US" sz="2400" b="1">
                <a:latin typeface="Arial" panose="020B0604020202020204" pitchFamily="34" charset="0"/>
              </a:rPr>
              <a:t>1.  In naming salts, the name of the cation is given before the name of the anion.</a:t>
            </a:r>
          </a:p>
          <a:p>
            <a:pPr>
              <a:spcBef>
                <a:spcPct val="0"/>
              </a:spcBef>
              <a:buClrTx/>
              <a:buFontTx/>
              <a:buNone/>
            </a:pPr>
            <a:r>
              <a:rPr lang="en-US" altLang="en-US" sz="2400" b="1">
                <a:latin typeface="Arial" panose="020B0604020202020204" pitchFamily="34" charset="0"/>
              </a:rPr>
              <a:t>For example, in [Co(NH</a:t>
            </a:r>
            <a:r>
              <a:rPr lang="en-US" altLang="en-US" sz="2400" b="1" baseline="-25000">
                <a:latin typeface="Arial" panose="020B0604020202020204" pitchFamily="34" charset="0"/>
              </a:rPr>
              <a:t>3</a:t>
            </a:r>
            <a:r>
              <a:rPr lang="en-US" altLang="en-US" sz="2400" b="1">
                <a:latin typeface="Arial" panose="020B0604020202020204" pitchFamily="34" charset="0"/>
              </a:rPr>
              <a:t>)</a:t>
            </a:r>
            <a:r>
              <a:rPr lang="en-US" altLang="en-US" sz="2400" b="1" baseline="-25000">
                <a:latin typeface="Arial" panose="020B0604020202020204" pitchFamily="34" charset="0"/>
              </a:rPr>
              <a:t>5</a:t>
            </a:r>
            <a:r>
              <a:rPr lang="en-US" altLang="en-US" sz="2400" b="1">
                <a:latin typeface="Arial" panose="020B0604020202020204" pitchFamily="34" charset="0"/>
              </a:rPr>
              <a:t>Cl]</a:t>
            </a:r>
            <a:r>
              <a:rPr lang="en-US" altLang="en-US" sz="2400" b="1">
                <a:solidFill>
                  <a:srgbClr val="800080"/>
                </a:solidFill>
                <a:latin typeface="Arial" panose="020B0604020202020204" pitchFamily="34" charset="0"/>
              </a:rPr>
              <a:t>Cl</a:t>
            </a:r>
            <a:r>
              <a:rPr lang="en-US" altLang="en-US" sz="2400" b="1" baseline="-25000">
                <a:solidFill>
                  <a:srgbClr val="800080"/>
                </a:solidFill>
                <a:latin typeface="Arial" panose="020B0604020202020204" pitchFamily="34" charset="0"/>
              </a:rPr>
              <a:t>2</a:t>
            </a:r>
            <a:r>
              <a:rPr lang="en-US" altLang="en-US" sz="2400" b="1">
                <a:latin typeface="Arial" panose="020B0604020202020204" pitchFamily="34" charset="0"/>
              </a:rPr>
              <a:t>, we name [Co(NH</a:t>
            </a:r>
            <a:r>
              <a:rPr lang="en-US" altLang="en-US" sz="2400" b="1" baseline="-25000">
                <a:latin typeface="Arial" panose="020B0604020202020204" pitchFamily="34" charset="0"/>
              </a:rPr>
              <a:t>3</a:t>
            </a:r>
            <a:r>
              <a:rPr lang="en-US" altLang="en-US" sz="2400" b="1">
                <a:latin typeface="Arial" panose="020B0604020202020204" pitchFamily="34" charset="0"/>
              </a:rPr>
              <a:t>)</a:t>
            </a:r>
            <a:r>
              <a:rPr lang="en-US" altLang="en-US" sz="2400" b="1" baseline="-25000">
                <a:latin typeface="Arial" panose="020B0604020202020204" pitchFamily="34" charset="0"/>
              </a:rPr>
              <a:t>5</a:t>
            </a:r>
            <a:r>
              <a:rPr lang="en-US" altLang="en-US" sz="2400" b="1">
                <a:latin typeface="Arial" panose="020B0604020202020204" pitchFamily="34" charset="0"/>
              </a:rPr>
              <a:t>Cl]</a:t>
            </a:r>
            <a:r>
              <a:rPr lang="en-US" altLang="en-US" sz="2400" b="1" baseline="30000">
                <a:latin typeface="Arial" panose="020B0604020202020204" pitchFamily="34" charset="0"/>
              </a:rPr>
              <a:t>2+</a:t>
            </a:r>
            <a:r>
              <a:rPr lang="en-US" altLang="en-US" sz="2400" b="1">
                <a:latin typeface="Arial" panose="020B0604020202020204" pitchFamily="34" charset="0"/>
              </a:rPr>
              <a:t> before </a:t>
            </a:r>
            <a:r>
              <a:rPr lang="en-US" altLang="en-US" sz="2400" b="1">
                <a:solidFill>
                  <a:srgbClr val="800080"/>
                </a:solidFill>
                <a:latin typeface="Arial" panose="020B0604020202020204" pitchFamily="34" charset="0"/>
              </a:rPr>
              <a:t>Cl</a:t>
            </a:r>
            <a:r>
              <a:rPr lang="en-US" altLang="en-US" sz="2400" b="1" baseline="30000">
                <a:solidFill>
                  <a:srgbClr val="800080"/>
                </a:solidFill>
                <a:latin typeface="Arial" panose="020B0604020202020204" pitchFamily="34" charset="0"/>
              </a:rPr>
              <a:t>-</a:t>
            </a:r>
            <a:r>
              <a:rPr lang="en-US" altLang="en-US" sz="2400" b="1">
                <a:latin typeface="Arial" panose="020B0604020202020204" pitchFamily="34" charset="0"/>
              </a:rPr>
              <a:t>.</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2.  Within a complex ion or molecule, the ligands are named before the metal.  Ligands are listed in alphabetical order, regardless of charge on the ligand.  Prefixes (see Rule #4 below) that give the number of ligands are </a:t>
            </a:r>
            <a:r>
              <a:rPr lang="en-US" altLang="en-US" sz="2400" b="1">
                <a:solidFill>
                  <a:srgbClr val="FF0066"/>
                </a:solidFill>
                <a:latin typeface="Arial" panose="020B0604020202020204" pitchFamily="34" charset="0"/>
              </a:rPr>
              <a:t>NOT</a:t>
            </a:r>
            <a:r>
              <a:rPr lang="en-US" altLang="en-US" sz="2400" b="1">
                <a:latin typeface="Arial" panose="020B0604020202020204" pitchFamily="34" charset="0"/>
              </a:rPr>
              <a:t> considered part of the ligand name in determining alphabetical order.</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Consider once again the [Co(NH</a:t>
            </a:r>
            <a:r>
              <a:rPr lang="en-US" altLang="en-US" sz="2400" b="1" baseline="-25000">
                <a:latin typeface="Arial" panose="020B0604020202020204" pitchFamily="34" charset="0"/>
              </a:rPr>
              <a:t>3</a:t>
            </a:r>
            <a:r>
              <a:rPr lang="en-US" altLang="en-US" sz="2400" b="1">
                <a:latin typeface="Arial" panose="020B0604020202020204" pitchFamily="34" charset="0"/>
              </a:rPr>
              <a:t>)</a:t>
            </a:r>
            <a:r>
              <a:rPr lang="en-US" altLang="en-US" sz="2400" b="1" baseline="-25000">
                <a:latin typeface="Arial" panose="020B0604020202020204" pitchFamily="34" charset="0"/>
              </a:rPr>
              <a:t>5</a:t>
            </a:r>
            <a:r>
              <a:rPr lang="en-US" altLang="en-US" sz="2400" b="1">
                <a:latin typeface="Arial" panose="020B0604020202020204" pitchFamily="34" charset="0"/>
              </a:rPr>
              <a:t>Cl]</a:t>
            </a:r>
            <a:r>
              <a:rPr lang="en-US" altLang="en-US" sz="2400" b="1" baseline="30000">
                <a:latin typeface="Arial" panose="020B0604020202020204" pitchFamily="34" charset="0"/>
              </a:rPr>
              <a:t>2+</a:t>
            </a:r>
            <a:r>
              <a:rPr lang="en-US" altLang="en-US" sz="2400" b="1">
                <a:latin typeface="Arial" panose="020B0604020202020204" pitchFamily="34" charset="0"/>
              </a:rPr>
              <a:t> ion.  Name the ammonia ligand first, then the chloride, followed by the metal: </a:t>
            </a:r>
            <a:r>
              <a:rPr lang="en-US" altLang="en-US" sz="2400" b="1">
                <a:solidFill>
                  <a:srgbClr val="800080"/>
                </a:solidFill>
                <a:latin typeface="Arial" panose="020B0604020202020204" pitchFamily="34" charset="0"/>
              </a:rPr>
              <a:t>pentaamminechlorocobalt(III).</a:t>
            </a:r>
            <a:r>
              <a:rPr lang="en-US" altLang="en-US" sz="2400">
                <a:solidFill>
                  <a:srgbClr val="800080"/>
                </a:solidFill>
                <a:latin typeface="Arial" panose="020B0604020202020204" pitchFamily="34" charset="0"/>
              </a:rPr>
              <a:t> </a:t>
            </a:r>
          </a:p>
        </p:txBody>
      </p:sp>
      <p:sp>
        <p:nvSpPr>
          <p:cNvPr id="76803" name="Rectangle 2"/>
          <p:cNvSpPr>
            <a:spLocks noChangeArrowheads="1"/>
          </p:cNvSpPr>
          <p:nvPr/>
        </p:nvSpPr>
        <p:spPr bwMode="auto">
          <a:xfrm>
            <a:off x="-523875" y="1493838"/>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304800" y="228600"/>
            <a:ext cx="8610600" cy="646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800">
                <a:solidFill>
                  <a:srgbClr val="000000"/>
                </a:solidFill>
                <a:latin typeface="Times New Roman" panose="02020603050405020304" pitchFamily="18" charset="0"/>
                <a:ea typeface="Microsoft YaHei" panose="020B0503020204020204" pitchFamily="34" charset="-122"/>
              </a:defRPr>
            </a:lvl2pPr>
            <a:lvl3pPr marL="228600">
              <a:spcBef>
                <a:spcPts val="6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defRPr sz="2000">
                <a:solidFill>
                  <a:srgbClr val="000000"/>
                </a:solidFill>
                <a:latin typeface="Times New Roman" panose="02020603050405020304" pitchFamily="18" charset="0"/>
                <a:ea typeface="Microsoft YaHei" panose="020B0503020204020204" pitchFamily="34" charset="-122"/>
              </a:defRPr>
            </a:lvl9pPr>
          </a:lstStyle>
          <a:p>
            <a:pPr lvl="2" indent="0">
              <a:spcBef>
                <a:spcPct val="0"/>
              </a:spcBef>
              <a:buClrTx/>
              <a:buFontTx/>
              <a:buNone/>
            </a:pPr>
            <a:r>
              <a:rPr lang="en-US" altLang="en-US" b="1">
                <a:latin typeface="Arial" panose="020B0604020202020204" pitchFamily="34" charset="0"/>
              </a:rPr>
              <a:t>3.  The names of the anionic ligands end in the letter “</a:t>
            </a:r>
            <a:r>
              <a:rPr lang="en-US" altLang="en-US" b="1">
                <a:solidFill>
                  <a:srgbClr val="FF9900"/>
                </a:solidFill>
                <a:latin typeface="Arial" panose="020B0604020202020204" pitchFamily="34" charset="0"/>
              </a:rPr>
              <a:t>o</a:t>
            </a:r>
            <a:r>
              <a:rPr lang="en-US" altLang="en-US" b="1">
                <a:latin typeface="Arial" panose="020B0604020202020204" pitchFamily="34" charset="0"/>
              </a:rPr>
              <a:t>”, whereas neutral ones ordinarily bear the name of the molecules.  Special names are given for H</a:t>
            </a:r>
            <a:r>
              <a:rPr lang="en-US" altLang="en-US" b="1" baseline="-25000">
                <a:latin typeface="Arial" panose="020B0604020202020204" pitchFamily="34" charset="0"/>
              </a:rPr>
              <a:t>2</a:t>
            </a:r>
            <a:r>
              <a:rPr lang="en-US" altLang="en-US" b="1">
                <a:latin typeface="Arial" panose="020B0604020202020204" pitchFamily="34" charset="0"/>
              </a:rPr>
              <a:t>O (</a:t>
            </a:r>
            <a:r>
              <a:rPr lang="en-US" altLang="en-US" b="1">
                <a:solidFill>
                  <a:srgbClr val="FF9900"/>
                </a:solidFill>
                <a:latin typeface="Arial" panose="020B0604020202020204" pitchFamily="34" charset="0"/>
              </a:rPr>
              <a:t>aqua</a:t>
            </a:r>
            <a:r>
              <a:rPr lang="en-US" altLang="en-US" b="1">
                <a:latin typeface="Arial" panose="020B0604020202020204" pitchFamily="34" charset="0"/>
              </a:rPr>
              <a:t>), NH</a:t>
            </a:r>
            <a:r>
              <a:rPr lang="en-US" altLang="en-US" b="1" baseline="-25000">
                <a:latin typeface="Arial" panose="020B0604020202020204" pitchFamily="34" charset="0"/>
              </a:rPr>
              <a:t>3</a:t>
            </a:r>
            <a:r>
              <a:rPr lang="en-US" altLang="en-US" b="1">
                <a:latin typeface="Arial" panose="020B0604020202020204" pitchFamily="34" charset="0"/>
              </a:rPr>
              <a:t> (</a:t>
            </a:r>
            <a:r>
              <a:rPr lang="en-US" altLang="en-US" b="1">
                <a:solidFill>
                  <a:srgbClr val="FF9900"/>
                </a:solidFill>
                <a:latin typeface="Arial" panose="020B0604020202020204" pitchFamily="34" charset="0"/>
              </a:rPr>
              <a:t>ammine</a:t>
            </a:r>
            <a:r>
              <a:rPr lang="en-US" altLang="en-US" b="1">
                <a:latin typeface="Arial" panose="020B0604020202020204" pitchFamily="34" charset="0"/>
              </a:rPr>
              <a:t>), CO (</a:t>
            </a:r>
            <a:r>
              <a:rPr lang="en-US" altLang="en-US" b="1">
                <a:solidFill>
                  <a:srgbClr val="FF9900"/>
                </a:solidFill>
                <a:latin typeface="Arial" panose="020B0604020202020204" pitchFamily="34" charset="0"/>
              </a:rPr>
              <a:t>carbonyl</a:t>
            </a:r>
            <a:r>
              <a:rPr lang="en-US" altLang="en-US" b="1">
                <a:latin typeface="Arial" panose="020B0604020202020204" pitchFamily="34" charset="0"/>
              </a:rPr>
              <a:t>), and NO (</a:t>
            </a:r>
            <a:r>
              <a:rPr lang="en-US" altLang="en-US" b="1">
                <a:solidFill>
                  <a:srgbClr val="FF9900"/>
                </a:solidFill>
                <a:latin typeface="Arial" panose="020B0604020202020204" pitchFamily="34" charset="0"/>
              </a:rPr>
              <a:t>nitrosyl</a:t>
            </a:r>
            <a:r>
              <a:rPr lang="en-US" altLang="en-US" b="1">
                <a:latin typeface="Arial" panose="020B0604020202020204" pitchFamily="34" charset="0"/>
              </a:rPr>
              <a:t>).</a:t>
            </a:r>
          </a:p>
          <a:p>
            <a:pPr>
              <a:spcBef>
                <a:spcPct val="0"/>
              </a:spcBef>
              <a:buClrTx/>
              <a:buFontTx/>
              <a:buNone/>
            </a:pPr>
            <a:endParaRPr lang="en-US" altLang="en-US" sz="2400" b="1">
              <a:latin typeface="Arial" panose="020B0604020202020204" pitchFamily="34" charset="0"/>
            </a:endParaRPr>
          </a:p>
          <a:p>
            <a:pPr lvl="2" indent="0">
              <a:spcBef>
                <a:spcPct val="0"/>
              </a:spcBef>
              <a:buClrTx/>
              <a:buFontTx/>
              <a:buNone/>
            </a:pPr>
            <a:r>
              <a:rPr lang="en-US" altLang="en-US" b="1">
                <a:latin typeface="Arial" panose="020B0604020202020204" pitchFamily="34" charset="0"/>
              </a:rPr>
              <a:t>For example, [Fe(CN)</a:t>
            </a:r>
            <a:r>
              <a:rPr lang="en-US" altLang="en-US" b="1" baseline="-25000">
                <a:latin typeface="Arial" panose="020B0604020202020204" pitchFamily="34" charset="0"/>
              </a:rPr>
              <a:t>2</a:t>
            </a:r>
            <a:r>
              <a:rPr lang="en-US" altLang="en-US" b="1">
                <a:latin typeface="Arial" panose="020B0604020202020204" pitchFamily="34" charset="0"/>
              </a:rPr>
              <a:t>(NH</a:t>
            </a:r>
            <a:r>
              <a:rPr lang="en-US" altLang="en-US" b="1" baseline="-25000">
                <a:latin typeface="Arial" panose="020B0604020202020204" pitchFamily="34" charset="0"/>
              </a:rPr>
              <a:t>3</a:t>
            </a:r>
            <a:r>
              <a:rPr lang="en-US" altLang="en-US" b="1">
                <a:latin typeface="Arial" panose="020B0604020202020204" pitchFamily="34" charset="0"/>
              </a:rPr>
              <a:t>)</a:t>
            </a:r>
            <a:r>
              <a:rPr lang="en-US" altLang="en-US" b="1" baseline="-25000">
                <a:latin typeface="Arial" panose="020B0604020202020204" pitchFamily="34" charset="0"/>
              </a:rPr>
              <a:t>2</a:t>
            </a:r>
            <a:r>
              <a:rPr lang="en-US" altLang="en-US" b="1">
                <a:latin typeface="Arial" panose="020B0604020202020204" pitchFamily="34" charset="0"/>
              </a:rPr>
              <a:t>(H</a:t>
            </a:r>
            <a:r>
              <a:rPr lang="en-US" altLang="en-US" b="1" baseline="-25000">
                <a:latin typeface="Arial" panose="020B0604020202020204" pitchFamily="34" charset="0"/>
              </a:rPr>
              <a:t>2</a:t>
            </a:r>
            <a:r>
              <a:rPr lang="en-US" altLang="en-US" b="1">
                <a:latin typeface="Arial" panose="020B0604020202020204" pitchFamily="34" charset="0"/>
              </a:rPr>
              <a:t>O)</a:t>
            </a:r>
            <a:r>
              <a:rPr lang="en-US" altLang="en-US" b="1" baseline="-25000">
                <a:latin typeface="Arial" panose="020B0604020202020204" pitchFamily="34" charset="0"/>
              </a:rPr>
              <a:t>2</a:t>
            </a:r>
            <a:r>
              <a:rPr lang="en-US" altLang="en-US" b="1">
                <a:latin typeface="Arial" panose="020B0604020202020204" pitchFamily="34" charset="0"/>
              </a:rPr>
              <a:t>]</a:t>
            </a:r>
            <a:r>
              <a:rPr lang="en-US" altLang="en-US" b="1" baseline="30000">
                <a:latin typeface="Arial" panose="020B0604020202020204" pitchFamily="34" charset="0"/>
              </a:rPr>
              <a:t>+</a:t>
            </a:r>
            <a:r>
              <a:rPr lang="en-US" altLang="en-US" b="1">
                <a:latin typeface="Arial" panose="020B0604020202020204" pitchFamily="34" charset="0"/>
              </a:rPr>
              <a:t> would be named </a:t>
            </a:r>
            <a:r>
              <a:rPr lang="en-US" altLang="en-US" b="1">
                <a:solidFill>
                  <a:srgbClr val="800080"/>
                </a:solidFill>
                <a:latin typeface="Arial" panose="020B0604020202020204" pitchFamily="34" charset="0"/>
              </a:rPr>
              <a:t>diamminediaquadicyanoiron(III) ion</a:t>
            </a:r>
            <a:r>
              <a:rPr lang="en-US" altLang="en-US" b="1">
                <a:latin typeface="Arial" panose="020B0604020202020204" pitchFamily="34" charset="0"/>
              </a:rPr>
              <a:t>.</a:t>
            </a:r>
          </a:p>
          <a:p>
            <a:pPr>
              <a:spcBef>
                <a:spcPct val="0"/>
              </a:spcBef>
              <a:buClrTx/>
              <a:buFontTx/>
              <a:buNone/>
            </a:pPr>
            <a:endParaRPr lang="en-US" altLang="en-US" sz="2400" b="1">
              <a:latin typeface="Arial" panose="020B0604020202020204" pitchFamily="34" charset="0"/>
            </a:endParaRPr>
          </a:p>
          <a:p>
            <a:pPr lvl="2" indent="0">
              <a:spcBef>
                <a:spcPct val="0"/>
              </a:spcBef>
              <a:buClrTx/>
              <a:buFontTx/>
              <a:buNone/>
            </a:pPr>
            <a:r>
              <a:rPr lang="en-US" altLang="en-US" b="1">
                <a:latin typeface="Arial" panose="020B0604020202020204" pitchFamily="34" charset="0"/>
              </a:rPr>
              <a:t>4.  Greek prefixes (di, tri, tetra, penta, and hexa) are used to indicate the number of each kind of ligand when more than one is present as shown in the examples above.  If the ligand already contains a Greek prefix (as in ethylenediamine) or if it is polydentate (i.e. able to attach at more than one binding site), then the following prefixes are used instead:</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	</a:t>
            </a:r>
            <a:r>
              <a:rPr lang="en-US" altLang="en-US" sz="2400" b="1">
                <a:solidFill>
                  <a:srgbClr val="00CC00"/>
                </a:solidFill>
                <a:latin typeface="Arial" panose="020B0604020202020204" pitchFamily="34" charset="0"/>
              </a:rPr>
              <a:t>2: bis-	</a:t>
            </a:r>
            <a:r>
              <a:rPr lang="en-US" altLang="en-US" sz="2400" b="1">
                <a:latin typeface="Arial" panose="020B0604020202020204" pitchFamily="34" charset="0"/>
              </a:rPr>
              <a:t>	    </a:t>
            </a:r>
            <a:r>
              <a:rPr lang="en-US" altLang="en-US" sz="2400" b="1">
                <a:solidFill>
                  <a:srgbClr val="008000"/>
                </a:solidFill>
                <a:latin typeface="Arial" panose="020B0604020202020204" pitchFamily="34" charset="0"/>
              </a:rPr>
              <a:t>3: tris-</a:t>
            </a:r>
            <a:r>
              <a:rPr lang="en-US" altLang="en-US" sz="2400" b="1">
                <a:latin typeface="Arial" panose="020B0604020202020204" pitchFamily="34" charset="0"/>
              </a:rPr>
              <a:t>		</a:t>
            </a:r>
            <a:r>
              <a:rPr lang="en-US" altLang="en-US" sz="2400" b="1">
                <a:solidFill>
                  <a:srgbClr val="006600"/>
                </a:solidFill>
                <a:latin typeface="Arial" panose="020B0604020202020204" pitchFamily="34" charset="0"/>
              </a:rPr>
              <a:t>4: tetrakis-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228600" y="0"/>
            <a:ext cx="8686800" cy="636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endParaRPr lang="en-US" altLang="en-US" sz="2400"/>
          </a:p>
          <a:p>
            <a:pPr>
              <a:spcBef>
                <a:spcPct val="0"/>
              </a:spcBef>
              <a:buClrTx/>
              <a:buFontTx/>
              <a:buNone/>
            </a:pPr>
            <a:r>
              <a:rPr lang="en-US" altLang="en-US" sz="2400" b="1">
                <a:latin typeface="Arial" panose="020B0604020202020204" pitchFamily="34" charset="0"/>
              </a:rPr>
              <a:t>5.  If the complex is an anion, its name ends in </a:t>
            </a:r>
            <a:r>
              <a:rPr lang="en-US" altLang="en-US" sz="2400" b="1">
                <a:solidFill>
                  <a:srgbClr val="FFCC00"/>
                </a:solidFill>
                <a:latin typeface="Arial" panose="020B0604020202020204" pitchFamily="34" charset="0"/>
              </a:rPr>
              <a:t>–ate</a:t>
            </a:r>
            <a:r>
              <a:rPr lang="en-US" altLang="en-US" sz="2400" b="1">
                <a:latin typeface="Arial" panose="020B0604020202020204" pitchFamily="34" charset="0"/>
              </a:rPr>
              <a:t>.  If the symbol of the metal originates from a Latin name, then the Latin stem is used instead</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For example, the compound K</a:t>
            </a:r>
            <a:r>
              <a:rPr lang="en-US" altLang="en-US" sz="2400" b="1" baseline="-25000">
                <a:latin typeface="Arial" panose="020B0604020202020204" pitchFamily="34" charset="0"/>
              </a:rPr>
              <a:t>4</a:t>
            </a:r>
            <a:r>
              <a:rPr lang="en-US" altLang="en-US" sz="2400" b="1">
                <a:latin typeface="Arial" panose="020B0604020202020204" pitchFamily="34" charset="0"/>
              </a:rPr>
              <a:t>[Fe(CN)</a:t>
            </a:r>
            <a:r>
              <a:rPr lang="en-US" altLang="en-US" sz="2400" b="1" baseline="-25000">
                <a:latin typeface="Arial" panose="020B0604020202020204" pitchFamily="34" charset="0"/>
              </a:rPr>
              <a:t>6</a:t>
            </a:r>
            <a:r>
              <a:rPr lang="en-US" altLang="en-US" sz="2400" b="1">
                <a:latin typeface="Arial" panose="020B0604020202020204" pitchFamily="34" charset="0"/>
              </a:rPr>
              <a:t>] is named </a:t>
            </a:r>
            <a:r>
              <a:rPr lang="en-US" altLang="en-US" sz="2400" b="1">
                <a:solidFill>
                  <a:srgbClr val="800080"/>
                </a:solidFill>
                <a:latin typeface="Arial" panose="020B0604020202020204" pitchFamily="34" charset="0"/>
              </a:rPr>
              <a:t>potassium hexacyanoferrate(II).</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Common Latin stem listings (in parentheses): </a:t>
            </a:r>
          </a:p>
          <a:p>
            <a:pPr>
              <a:spcBef>
                <a:spcPct val="0"/>
              </a:spcBef>
              <a:buClrTx/>
              <a:buFontTx/>
              <a:buNone/>
            </a:pPr>
            <a:r>
              <a:rPr lang="en-US" altLang="en-US" sz="2400" b="1">
                <a:latin typeface="Arial" panose="020B0604020202020204" pitchFamily="34" charset="0"/>
              </a:rPr>
              <a:t>	Copper (</a:t>
            </a:r>
            <a:r>
              <a:rPr lang="en-US" altLang="en-US" sz="2400" b="1">
                <a:solidFill>
                  <a:srgbClr val="FFCC00"/>
                </a:solidFill>
                <a:latin typeface="Arial" panose="020B0604020202020204" pitchFamily="34" charset="0"/>
              </a:rPr>
              <a:t>cuprate</a:t>
            </a:r>
            <a:r>
              <a:rPr lang="en-US" altLang="en-US" sz="2400" b="1">
                <a:latin typeface="Arial" panose="020B0604020202020204" pitchFamily="34" charset="0"/>
              </a:rPr>
              <a:t>); </a:t>
            </a:r>
          </a:p>
          <a:p>
            <a:pPr>
              <a:spcBef>
                <a:spcPct val="0"/>
              </a:spcBef>
              <a:buClrTx/>
              <a:buFontTx/>
              <a:buNone/>
            </a:pPr>
            <a:r>
              <a:rPr lang="en-US" altLang="en-US" sz="2400" b="1">
                <a:latin typeface="Arial" panose="020B0604020202020204" pitchFamily="34" charset="0"/>
              </a:rPr>
              <a:t>	iron (</a:t>
            </a:r>
            <a:r>
              <a:rPr lang="en-US" altLang="en-US" sz="2400" b="1">
                <a:solidFill>
                  <a:srgbClr val="FFCC00"/>
                </a:solidFill>
                <a:latin typeface="Arial" panose="020B0604020202020204" pitchFamily="34" charset="0"/>
              </a:rPr>
              <a:t>ferrate</a:t>
            </a:r>
            <a:r>
              <a:rPr lang="en-US" altLang="en-US" sz="2400" b="1">
                <a:latin typeface="Arial" panose="020B0604020202020204" pitchFamily="34" charset="0"/>
              </a:rPr>
              <a:t>); </a:t>
            </a:r>
          </a:p>
          <a:p>
            <a:pPr>
              <a:spcBef>
                <a:spcPct val="0"/>
              </a:spcBef>
              <a:buClrTx/>
              <a:buFontTx/>
              <a:buNone/>
            </a:pPr>
            <a:r>
              <a:rPr lang="en-US" altLang="en-US" sz="2400" b="1">
                <a:latin typeface="Arial" panose="020B0604020202020204" pitchFamily="34" charset="0"/>
              </a:rPr>
              <a:t>	tin (</a:t>
            </a:r>
            <a:r>
              <a:rPr lang="en-US" altLang="en-US" sz="2400" b="1">
                <a:solidFill>
                  <a:srgbClr val="FFCC00"/>
                </a:solidFill>
                <a:latin typeface="Arial" panose="020B0604020202020204" pitchFamily="34" charset="0"/>
              </a:rPr>
              <a:t>stannate</a:t>
            </a:r>
            <a:r>
              <a:rPr lang="en-US" altLang="en-US" sz="2400" b="1">
                <a:latin typeface="Arial" panose="020B0604020202020204" pitchFamily="34" charset="0"/>
              </a:rPr>
              <a:t>); </a:t>
            </a:r>
          </a:p>
          <a:p>
            <a:pPr>
              <a:spcBef>
                <a:spcPct val="0"/>
              </a:spcBef>
              <a:buClrTx/>
              <a:buFontTx/>
              <a:buNone/>
            </a:pPr>
            <a:r>
              <a:rPr lang="en-US" altLang="en-US" sz="2400" b="1">
                <a:latin typeface="Arial" panose="020B0604020202020204" pitchFamily="34" charset="0"/>
              </a:rPr>
              <a:t>	lead (</a:t>
            </a:r>
            <a:r>
              <a:rPr lang="en-US" altLang="en-US" sz="2400" b="1">
                <a:solidFill>
                  <a:srgbClr val="FFCC00"/>
                </a:solidFill>
                <a:latin typeface="Arial" panose="020B0604020202020204" pitchFamily="34" charset="0"/>
              </a:rPr>
              <a:t>plumbate</a:t>
            </a:r>
            <a:r>
              <a:rPr lang="en-US" altLang="en-US" sz="2400" b="1">
                <a:latin typeface="Arial" panose="020B0604020202020204" pitchFamily="34" charset="0"/>
              </a:rPr>
              <a:t>).</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6.  The oxidation number of the metal is given in parentheses in Roman numerals directly following the name of the metal.</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noChangeArrowheads="1"/>
          </p:cNvSpPr>
          <p:nvPr>
            <p:ph type="title"/>
          </p:nvPr>
        </p:nvSpPr>
        <p:spPr>
          <a:xfrm>
            <a:off x="457200" y="215900"/>
            <a:ext cx="8153400" cy="1096963"/>
          </a:xfrm>
        </p:spPr>
        <p:txBody>
          <a:bodyPr/>
          <a:lstStyle/>
          <a:p>
            <a:r>
              <a:rPr lang="en-US" altLang="en-US" smtClean="0"/>
              <a:t>Nomenclature Rules</a:t>
            </a:r>
            <a:endParaRPr lang="en-US" altLang="en-US" sz="2000" smtClean="0"/>
          </a:p>
        </p:txBody>
      </p:sp>
      <p:sp>
        <p:nvSpPr>
          <p:cNvPr id="82947" name="Content Placeholder 2"/>
          <p:cNvSpPr>
            <a:spLocks noGrp="1" noChangeArrowheads="1"/>
          </p:cNvSpPr>
          <p:nvPr>
            <p:ph idx="1"/>
          </p:nvPr>
        </p:nvSpPr>
        <p:spPr>
          <a:xfrm>
            <a:off x="457200" y="1600200"/>
            <a:ext cx="8153400" cy="381000"/>
          </a:xfrm>
        </p:spPr>
        <p:txBody>
          <a:bodyPr/>
          <a:lstStyle/>
          <a:p>
            <a:pPr marL="0" indent="0"/>
            <a:r>
              <a:rPr lang="en-US" altLang="en-US" sz="2400" b="1" smtClean="0"/>
              <a:t>Table 23.5</a:t>
            </a:r>
            <a:r>
              <a:rPr lang="en-US" altLang="en-US" sz="2400" smtClean="0"/>
              <a:t> Some Common Ligands and Their Names</a:t>
            </a:r>
          </a:p>
        </p:txBody>
      </p:sp>
      <p:graphicFrame>
        <p:nvGraphicFramePr>
          <p:cNvPr id="4" name="Table 3">
            <a:extLst>
              <a:ext uri="{FF2B5EF4-FFF2-40B4-BE49-F238E27FC236}">
                <a16:creationId xmlns:a16="http://schemas.microsoft.com/office/drawing/2014/main" xmlns="" id="{2BF19F83-2577-4908-9BAC-E916D7C2AA6E}"/>
              </a:ext>
            </a:extLst>
          </p:cNvPr>
          <p:cNvGraphicFramePr>
            <a:graphicFrameLocks noGrp="1"/>
          </p:cNvGraphicFramePr>
          <p:nvPr/>
        </p:nvGraphicFramePr>
        <p:xfrm>
          <a:off x="533400" y="2290763"/>
          <a:ext cx="8077200" cy="3236912"/>
        </p:xfrm>
        <a:graphic>
          <a:graphicData uri="http://schemas.openxmlformats.org/drawingml/2006/table">
            <a:tbl>
              <a:tblPr firstRow="1" bandRow="1">
                <a:tableStyleId>{2D5ABB26-0587-4C30-8999-92F81FD0307C}</a:tableStyleId>
              </a:tblPr>
              <a:tblGrid>
                <a:gridCol w="2019300">
                  <a:extLst>
                    <a:ext uri="{9D8B030D-6E8A-4147-A177-3AD203B41FA5}">
                      <a16:colId xmlns:a16="http://schemas.microsoft.com/office/drawing/2014/main" xmlns="" val="740984547"/>
                    </a:ext>
                  </a:extLst>
                </a:gridCol>
                <a:gridCol w="1714498">
                  <a:extLst>
                    <a:ext uri="{9D8B030D-6E8A-4147-A177-3AD203B41FA5}">
                      <a16:colId xmlns:a16="http://schemas.microsoft.com/office/drawing/2014/main" xmlns="" val="1998738464"/>
                    </a:ext>
                  </a:extLst>
                </a:gridCol>
                <a:gridCol w="2324102">
                  <a:extLst>
                    <a:ext uri="{9D8B030D-6E8A-4147-A177-3AD203B41FA5}">
                      <a16:colId xmlns:a16="http://schemas.microsoft.com/office/drawing/2014/main" xmlns="" val="2784466772"/>
                    </a:ext>
                  </a:extLst>
                </a:gridCol>
                <a:gridCol w="2019300">
                  <a:extLst>
                    <a:ext uri="{9D8B030D-6E8A-4147-A177-3AD203B41FA5}">
                      <a16:colId xmlns:a16="http://schemas.microsoft.com/office/drawing/2014/main" xmlns="" val="2217072788"/>
                    </a:ext>
                  </a:extLst>
                </a:gridCol>
              </a:tblGrid>
              <a:tr h="640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Ligand</a:t>
                      </a:r>
                    </a:p>
                  </a:txBody>
                  <a:tcPr marT="45733" marB="45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Name in</a:t>
                      </a:r>
                      <a:br>
                        <a:rPr lang="en-US" sz="1800" b="1" i="0" u="none" strike="noStrike" kern="1200" baseline="0" dirty="0">
                          <a:solidFill>
                            <a:schemeClr val="tx1"/>
                          </a:solidFill>
                          <a:latin typeface="+mn-lt"/>
                          <a:ea typeface="+mn-ea"/>
                          <a:cs typeface="+mn-cs"/>
                        </a:rPr>
                      </a:br>
                      <a:r>
                        <a:rPr lang="en-US" sz="1800" b="1" i="0" u="none" strike="noStrike" kern="1200" baseline="0" dirty="0">
                          <a:solidFill>
                            <a:schemeClr val="tx1"/>
                          </a:solidFill>
                          <a:latin typeface="+mn-lt"/>
                          <a:ea typeface="+mn-ea"/>
                          <a:cs typeface="+mn-cs"/>
                        </a:rPr>
                        <a:t>Complexes</a:t>
                      </a:r>
                    </a:p>
                  </a:txBody>
                  <a:tcPr marT="45733" marB="45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Ligand</a:t>
                      </a:r>
                    </a:p>
                  </a:txBody>
                  <a:tcPr marT="45733" marB="45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Name in</a:t>
                      </a:r>
                      <a:br>
                        <a:rPr lang="en-US" sz="1800" b="1" i="0" u="none" strike="noStrike" kern="1200" baseline="0" dirty="0">
                          <a:solidFill>
                            <a:schemeClr val="tx1"/>
                          </a:solidFill>
                          <a:latin typeface="+mn-lt"/>
                          <a:ea typeface="+mn-ea"/>
                          <a:cs typeface="+mn-cs"/>
                        </a:rPr>
                      </a:br>
                      <a:r>
                        <a:rPr lang="en-US" sz="1800" b="1" i="0" u="none" strike="noStrike" kern="1200" baseline="0" dirty="0">
                          <a:solidFill>
                            <a:schemeClr val="tx1"/>
                          </a:solidFill>
                          <a:latin typeface="+mn-lt"/>
                          <a:ea typeface="+mn-ea"/>
                          <a:cs typeface="+mn-cs"/>
                        </a:rPr>
                        <a:t>Complexes</a:t>
                      </a:r>
                    </a:p>
                  </a:txBody>
                  <a:tcPr marT="45733" marB="4573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79260168"/>
                  </a:ext>
                </a:extLst>
              </a:tr>
              <a:tr h="370949">
                <a:tc>
                  <a:txBody>
                    <a:bodyPr/>
                    <a:lstStyle/>
                    <a:p>
                      <a:r>
                        <a:rPr lang="en-US" sz="1000" kern="1200" dirty="0">
                          <a:solidFill>
                            <a:schemeClr val="bg1"/>
                          </a:solidFill>
                          <a:effectLst/>
                          <a:latin typeface="+mn-lt"/>
                          <a:ea typeface="+mn-ea"/>
                          <a:cs typeface="+mn-cs"/>
                        </a:rPr>
                        <a:t>azide, N 3, minus</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Azido</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a:solidFill>
                            <a:schemeClr val="bg1"/>
                          </a:solidFill>
                          <a:effectLst/>
                          <a:latin typeface="+mn-lt"/>
                          <a:ea typeface="+mn-ea"/>
                          <a:cs typeface="+mn-cs"/>
                        </a:rPr>
                        <a:t>oxalate, C 2 O 4, 2 minus</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Oxalato</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5404472"/>
                  </a:ext>
                </a:extLst>
              </a:tr>
              <a:tr h="370949">
                <a:tc>
                  <a:txBody>
                    <a:bodyPr/>
                    <a:lstStyle/>
                    <a:p>
                      <a:r>
                        <a:rPr lang="en-US" sz="1000" kern="1200" dirty="0">
                          <a:solidFill>
                            <a:schemeClr val="bg1"/>
                          </a:solidFill>
                          <a:effectLst/>
                          <a:latin typeface="+mn-lt"/>
                          <a:ea typeface="+mn-ea"/>
                          <a:cs typeface="+mn-cs"/>
                        </a:rPr>
                        <a:t>bromide, B </a:t>
                      </a:r>
                      <a:r>
                        <a:rPr lang="en-US" sz="1000" kern="1200" dirty="0" err="1">
                          <a:solidFill>
                            <a:schemeClr val="bg1"/>
                          </a:solidFill>
                          <a:effectLst/>
                          <a:latin typeface="+mn-lt"/>
                          <a:ea typeface="+mn-ea"/>
                          <a:cs typeface="+mn-cs"/>
                        </a:rPr>
                        <a:t>r,</a:t>
                      </a:r>
                      <a:r>
                        <a:rPr lang="en-US" sz="1000" kern="1200" dirty="0">
                          <a:solidFill>
                            <a:schemeClr val="bg1"/>
                          </a:solidFill>
                          <a:effectLst/>
                          <a:latin typeface="+mn-lt"/>
                          <a:ea typeface="+mn-ea"/>
                          <a:cs typeface="+mn-cs"/>
                        </a:rPr>
                        <a:t> minus</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Bromo</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a:solidFill>
                            <a:schemeClr val="bg1"/>
                          </a:solidFill>
                          <a:effectLst/>
                          <a:latin typeface="+mn-lt"/>
                          <a:ea typeface="+mn-ea"/>
                          <a:cs typeface="+mn-cs"/>
                        </a:rPr>
                        <a:t>oxide, O, 2 minus</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Oxo</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96580015"/>
                  </a:ext>
                </a:extLst>
              </a:tr>
              <a:tr h="370949">
                <a:tc>
                  <a:txBody>
                    <a:bodyPr/>
                    <a:lstStyle/>
                    <a:p>
                      <a:r>
                        <a:rPr lang="en-US" sz="1000" kern="1200" dirty="0">
                          <a:solidFill>
                            <a:schemeClr val="bg1"/>
                          </a:solidFill>
                          <a:effectLst/>
                          <a:latin typeface="+mn-lt"/>
                          <a:ea typeface="+mn-ea"/>
                          <a:cs typeface="+mn-cs"/>
                        </a:rPr>
                        <a:t>chloride, C l, minus</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Chloro</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a:solidFill>
                            <a:schemeClr val="bg1"/>
                          </a:solidFill>
                          <a:effectLst/>
                          <a:latin typeface="+mn-lt"/>
                          <a:ea typeface="+mn-ea"/>
                          <a:cs typeface="+mn-cs"/>
                        </a:rPr>
                        <a:t>ammonia, N H 3</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Ammine</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95872798"/>
                  </a:ext>
                </a:extLst>
              </a:tr>
              <a:tr h="370949">
                <a:tc>
                  <a:txBody>
                    <a:bodyPr/>
                    <a:lstStyle/>
                    <a:p>
                      <a:r>
                        <a:rPr lang="en-US" sz="1000" kern="1200" dirty="0">
                          <a:solidFill>
                            <a:schemeClr val="bg1"/>
                          </a:solidFill>
                          <a:effectLst/>
                          <a:latin typeface="+mn-lt"/>
                          <a:ea typeface="+mn-ea"/>
                          <a:cs typeface="+mn-cs"/>
                        </a:rPr>
                        <a:t>cyanide, C N, minus</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Cyano</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a:solidFill>
                            <a:schemeClr val="bg1"/>
                          </a:solidFill>
                          <a:effectLst/>
                          <a:latin typeface="+mn-lt"/>
                          <a:ea typeface="+mn-ea"/>
                          <a:cs typeface="+mn-cs"/>
                        </a:rPr>
                        <a:t>carbon monoxide, C O</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Carbonyl</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75322"/>
                  </a:ext>
                </a:extLst>
              </a:tr>
              <a:tr h="370949">
                <a:tc>
                  <a:txBody>
                    <a:bodyPr/>
                    <a:lstStyle/>
                    <a:p>
                      <a:r>
                        <a:rPr lang="en-US" sz="1000" kern="1200" dirty="0">
                          <a:solidFill>
                            <a:schemeClr val="bg1"/>
                          </a:solidFill>
                          <a:effectLst/>
                          <a:latin typeface="+mn-lt"/>
                          <a:ea typeface="+mn-ea"/>
                          <a:cs typeface="+mn-cs"/>
                        </a:rPr>
                        <a:t>fluoride, F, minus</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Fluoro</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a:solidFill>
                            <a:schemeClr val="bg1"/>
                          </a:solidFill>
                          <a:effectLst/>
                          <a:latin typeface="+mn-lt"/>
                          <a:ea typeface="+mn-ea"/>
                          <a:cs typeface="+mn-cs"/>
                        </a:rPr>
                        <a:t>ethylenediamine, e n</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Ethylenediamine</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82414597"/>
                  </a:ext>
                </a:extLst>
              </a:tr>
              <a:tr h="370949">
                <a:tc>
                  <a:txBody>
                    <a:bodyPr/>
                    <a:lstStyle/>
                    <a:p>
                      <a:r>
                        <a:rPr lang="en-US" sz="1000" kern="1200" dirty="0">
                          <a:solidFill>
                            <a:schemeClr val="bg1"/>
                          </a:solidFill>
                          <a:effectLst/>
                          <a:latin typeface="+mn-lt"/>
                          <a:ea typeface="+mn-ea"/>
                          <a:cs typeface="+mn-cs"/>
                        </a:rPr>
                        <a:t>hydroxide, O H, minus</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Hydroxo</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a:solidFill>
                            <a:schemeClr val="bg1"/>
                          </a:solidFill>
                          <a:effectLst/>
                          <a:latin typeface="+mn-lt"/>
                          <a:ea typeface="+mn-ea"/>
                          <a:cs typeface="+mn-cs"/>
                        </a:rPr>
                        <a:t>pyridine, C 5 H 5 N</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Pyridine</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48432868"/>
                  </a:ext>
                </a:extLst>
              </a:tr>
              <a:tr h="370949">
                <a:tc>
                  <a:txBody>
                    <a:bodyPr/>
                    <a:lstStyle/>
                    <a:p>
                      <a:r>
                        <a:rPr lang="en-US" sz="1000" kern="1200" dirty="0">
                          <a:solidFill>
                            <a:schemeClr val="bg1"/>
                          </a:solidFill>
                          <a:effectLst/>
                          <a:latin typeface="+mn-lt"/>
                          <a:ea typeface="+mn-ea"/>
                          <a:cs typeface="+mn-cs"/>
                        </a:rPr>
                        <a:t>carbonate, C O 3, 2 minus</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Carbonato</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kern="1200" dirty="0">
                          <a:solidFill>
                            <a:schemeClr val="bg1"/>
                          </a:solidFill>
                          <a:effectLst/>
                          <a:latin typeface="+mn-lt"/>
                          <a:ea typeface="+mn-ea"/>
                          <a:cs typeface="+mn-cs"/>
                        </a:rPr>
                        <a:t>water, H 2 O. Name, aqua</a:t>
                      </a:r>
                      <a:endParaRPr lang="en-US" sz="1000" dirty="0">
                        <a:solidFill>
                          <a:schemeClr val="bg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Aqua</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77727641"/>
                  </a:ext>
                </a:extLst>
              </a:tr>
            </a:tbl>
          </a:graphicData>
        </a:graphic>
      </p:graphicFrame>
      <p:graphicFrame>
        <p:nvGraphicFramePr>
          <p:cNvPr id="82995" name="Object 4"/>
          <p:cNvGraphicFramePr>
            <a:graphicFrameLocks noChangeAspect="1"/>
          </p:cNvGraphicFramePr>
          <p:nvPr/>
        </p:nvGraphicFramePr>
        <p:xfrm>
          <a:off x="600075" y="2981325"/>
          <a:ext cx="1054100" cy="317500"/>
        </p:xfrm>
        <a:graphic>
          <a:graphicData uri="http://schemas.openxmlformats.org/presentationml/2006/ole">
            <mc:AlternateContent xmlns:mc="http://schemas.openxmlformats.org/markup-compatibility/2006">
              <mc:Choice xmlns:v="urn:schemas-microsoft-com:vml" Requires="v">
                <p:oleObj spid="_x0000_s83009" name="Equation" r:id="rId3" imgW="1053643" imgH="317362" progId="Equation.DSMT4">
                  <p:embed/>
                </p:oleObj>
              </mc:Choice>
              <mc:Fallback>
                <p:oleObj name="Equation" r:id="rId3" imgW="1053643" imgH="317362"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981325"/>
                        <a:ext cx="1054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96" name="Object 5"/>
          <p:cNvGraphicFramePr>
            <a:graphicFrameLocks noChangeAspect="1"/>
          </p:cNvGraphicFramePr>
          <p:nvPr/>
        </p:nvGraphicFramePr>
        <p:xfrm>
          <a:off x="609600" y="3360738"/>
          <a:ext cx="1320800" cy="292100"/>
        </p:xfrm>
        <a:graphic>
          <a:graphicData uri="http://schemas.openxmlformats.org/presentationml/2006/ole">
            <mc:AlternateContent xmlns:mc="http://schemas.openxmlformats.org/markup-compatibility/2006">
              <mc:Choice xmlns:v="urn:schemas-microsoft-com:vml" Requires="v">
                <p:oleObj spid="_x0000_s83010" name="Equation" r:id="rId5" imgW="1320227" imgH="291973" progId="Equation.DSMT4">
                  <p:embed/>
                </p:oleObj>
              </mc:Choice>
              <mc:Fallback>
                <p:oleObj name="Equation" r:id="rId5" imgW="1320227" imgH="291973"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360738"/>
                        <a:ext cx="1320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97" name="Object 6"/>
          <p:cNvGraphicFramePr>
            <a:graphicFrameLocks noChangeAspect="1"/>
          </p:cNvGraphicFramePr>
          <p:nvPr/>
        </p:nvGraphicFramePr>
        <p:xfrm>
          <a:off x="600075" y="3717925"/>
          <a:ext cx="1308100" cy="292100"/>
        </p:xfrm>
        <a:graphic>
          <a:graphicData uri="http://schemas.openxmlformats.org/presentationml/2006/ole">
            <mc:AlternateContent xmlns:mc="http://schemas.openxmlformats.org/markup-compatibility/2006">
              <mc:Choice xmlns:v="urn:schemas-microsoft-com:vml" Requires="v">
                <p:oleObj spid="_x0000_s83011" name="Equation" r:id="rId7" imgW="1307532" imgH="291973" progId="Equation.DSMT4">
                  <p:embed/>
                </p:oleObj>
              </mc:Choice>
              <mc:Fallback>
                <p:oleObj name="Equation" r:id="rId7" imgW="1307532" imgH="291973"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5" y="3717925"/>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98" name="Object 7"/>
          <p:cNvGraphicFramePr>
            <a:graphicFrameLocks noChangeAspect="1"/>
          </p:cNvGraphicFramePr>
          <p:nvPr/>
        </p:nvGraphicFramePr>
        <p:xfrm>
          <a:off x="596900" y="4076700"/>
          <a:ext cx="1422400" cy="292100"/>
        </p:xfrm>
        <a:graphic>
          <a:graphicData uri="http://schemas.openxmlformats.org/presentationml/2006/ole">
            <mc:AlternateContent xmlns:mc="http://schemas.openxmlformats.org/markup-compatibility/2006">
              <mc:Choice xmlns:v="urn:schemas-microsoft-com:vml" Requires="v">
                <p:oleObj spid="_x0000_s83012" name="Equation" r:id="rId9" imgW="1422400" imgH="292100" progId="Equation.DSMT4">
                  <p:embed/>
                </p:oleObj>
              </mc:Choice>
              <mc:Fallback>
                <p:oleObj name="Equation" r:id="rId9" imgW="1422400" imgH="2921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900" y="4076700"/>
                        <a:ext cx="142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99" name="Object 8"/>
          <p:cNvGraphicFramePr>
            <a:graphicFrameLocks noChangeAspect="1"/>
          </p:cNvGraphicFramePr>
          <p:nvPr/>
        </p:nvGraphicFramePr>
        <p:xfrm>
          <a:off x="609600" y="4464050"/>
          <a:ext cx="1219200" cy="279400"/>
        </p:xfrm>
        <a:graphic>
          <a:graphicData uri="http://schemas.openxmlformats.org/presentationml/2006/ole">
            <mc:AlternateContent xmlns:mc="http://schemas.openxmlformats.org/markup-compatibility/2006">
              <mc:Choice xmlns:v="urn:schemas-microsoft-com:vml" Requires="v">
                <p:oleObj spid="_x0000_s83013" name="Equation" r:id="rId11" imgW="1219200" imgH="279400" progId="Equation.DSMT4">
                  <p:embed/>
                </p:oleObj>
              </mc:Choice>
              <mc:Fallback>
                <p:oleObj name="Equation" r:id="rId11" imgW="1219200" imgH="2794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4464050"/>
                        <a:ext cx="1219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000" name="Object 9"/>
          <p:cNvGraphicFramePr>
            <a:graphicFrameLocks noChangeAspect="1"/>
          </p:cNvGraphicFramePr>
          <p:nvPr/>
        </p:nvGraphicFramePr>
        <p:xfrm>
          <a:off x="600075" y="4851400"/>
          <a:ext cx="1612900" cy="292100"/>
        </p:xfrm>
        <a:graphic>
          <a:graphicData uri="http://schemas.openxmlformats.org/presentationml/2006/ole">
            <mc:AlternateContent xmlns:mc="http://schemas.openxmlformats.org/markup-compatibility/2006">
              <mc:Choice xmlns:v="urn:schemas-microsoft-com:vml" Requires="v">
                <p:oleObj spid="_x0000_s83014" name="Equation" r:id="rId13" imgW="1612900" imgH="292100" progId="Equation.DSMT4">
                  <p:embed/>
                </p:oleObj>
              </mc:Choice>
              <mc:Fallback>
                <p:oleObj name="Equation" r:id="rId13" imgW="1612900" imgH="29210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0075" y="4851400"/>
                        <a:ext cx="1612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001" name="Object 10"/>
          <p:cNvGraphicFramePr>
            <a:graphicFrameLocks noChangeAspect="1"/>
          </p:cNvGraphicFramePr>
          <p:nvPr/>
        </p:nvGraphicFramePr>
        <p:xfrm>
          <a:off x="609600" y="5187950"/>
          <a:ext cx="1828800" cy="317500"/>
        </p:xfrm>
        <a:graphic>
          <a:graphicData uri="http://schemas.openxmlformats.org/presentationml/2006/ole">
            <mc:AlternateContent xmlns:mc="http://schemas.openxmlformats.org/markup-compatibility/2006">
              <mc:Choice xmlns:v="urn:schemas-microsoft-com:vml" Requires="v">
                <p:oleObj spid="_x0000_s83015" name="Equation" r:id="rId15" imgW="1828800" imgH="317500" progId="Equation.DSMT4">
                  <p:embed/>
                </p:oleObj>
              </mc:Choice>
              <mc:Fallback>
                <p:oleObj name="Equation" r:id="rId15" imgW="1828800" imgH="317500" progId="Equation.DSMT4">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 y="5187950"/>
                        <a:ext cx="1828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002" name="Object 11"/>
          <p:cNvGraphicFramePr>
            <a:graphicFrameLocks noChangeAspect="1"/>
          </p:cNvGraphicFramePr>
          <p:nvPr/>
        </p:nvGraphicFramePr>
        <p:xfrm>
          <a:off x="4343400" y="2978150"/>
          <a:ext cx="1651000" cy="317500"/>
        </p:xfrm>
        <a:graphic>
          <a:graphicData uri="http://schemas.openxmlformats.org/presentationml/2006/ole">
            <mc:AlternateContent xmlns:mc="http://schemas.openxmlformats.org/markup-compatibility/2006">
              <mc:Choice xmlns:v="urn:schemas-microsoft-com:vml" Requires="v">
                <p:oleObj spid="_x0000_s83016" name="Equation" r:id="rId17" imgW="1651000" imgH="317500" progId="Equation.DSMT4">
                  <p:embed/>
                </p:oleObj>
              </mc:Choice>
              <mc:Fallback>
                <p:oleObj name="Equation" r:id="rId17" imgW="1651000" imgH="317500" progId="Equation.DSMT4">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2978150"/>
                        <a:ext cx="165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003" name="Object 12"/>
          <p:cNvGraphicFramePr>
            <a:graphicFrameLocks noChangeAspect="1"/>
          </p:cNvGraphicFramePr>
          <p:nvPr/>
        </p:nvGraphicFramePr>
        <p:xfrm>
          <a:off x="4362450" y="3359150"/>
          <a:ext cx="1117600" cy="279400"/>
        </p:xfrm>
        <a:graphic>
          <a:graphicData uri="http://schemas.openxmlformats.org/presentationml/2006/ole">
            <mc:AlternateContent xmlns:mc="http://schemas.openxmlformats.org/markup-compatibility/2006">
              <mc:Choice xmlns:v="urn:schemas-microsoft-com:vml" Requires="v">
                <p:oleObj spid="_x0000_s83017" name="Equation" r:id="rId19" imgW="1117600" imgH="279400" progId="Equation.DSMT4">
                  <p:embed/>
                </p:oleObj>
              </mc:Choice>
              <mc:Fallback>
                <p:oleObj name="Equation" r:id="rId19" imgW="1117600" imgH="279400" progId="Equation.DSMT4">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62450" y="3359150"/>
                        <a:ext cx="1117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004" name="Object 13"/>
          <p:cNvGraphicFramePr>
            <a:graphicFrameLocks noChangeAspect="1"/>
          </p:cNvGraphicFramePr>
          <p:nvPr/>
        </p:nvGraphicFramePr>
        <p:xfrm>
          <a:off x="4343400" y="3711575"/>
          <a:ext cx="1562100" cy="317500"/>
        </p:xfrm>
        <a:graphic>
          <a:graphicData uri="http://schemas.openxmlformats.org/presentationml/2006/ole">
            <mc:AlternateContent xmlns:mc="http://schemas.openxmlformats.org/markup-compatibility/2006">
              <mc:Choice xmlns:v="urn:schemas-microsoft-com:vml" Requires="v">
                <p:oleObj spid="_x0000_s83018" name="Equation" r:id="rId21" imgW="1562100" imgH="317500" progId="Equation.DSMT4">
                  <p:embed/>
                </p:oleObj>
              </mc:Choice>
              <mc:Fallback>
                <p:oleObj name="Equation" r:id="rId21" imgW="1562100" imgH="317500" progId="Equation.DSMT4">
                  <p:embed/>
                  <p:pic>
                    <p:nvPicPr>
                      <p:cNvPr id="0" name="Object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400" y="3711575"/>
                        <a:ext cx="1562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005" name="Object 14"/>
          <p:cNvGraphicFramePr>
            <a:graphicFrameLocks noChangeAspect="1"/>
          </p:cNvGraphicFramePr>
          <p:nvPr/>
        </p:nvGraphicFramePr>
        <p:xfrm>
          <a:off x="4332288" y="4100513"/>
          <a:ext cx="2233612" cy="257175"/>
        </p:xfrm>
        <a:graphic>
          <a:graphicData uri="http://schemas.openxmlformats.org/presentationml/2006/ole">
            <mc:AlternateContent xmlns:mc="http://schemas.openxmlformats.org/markup-compatibility/2006">
              <mc:Choice xmlns:v="urn:schemas-microsoft-com:vml" Requires="v">
                <p:oleObj spid="_x0000_s83019" name="Equation" r:id="rId23" imgW="2323092" imgH="266584" progId="Equation.DSMT4">
                  <p:embed/>
                </p:oleObj>
              </mc:Choice>
              <mc:Fallback>
                <p:oleObj name="Equation" r:id="rId23" imgW="2323092" imgH="266584" progId="Equation.DSMT4">
                  <p:embed/>
                  <p:pic>
                    <p:nvPicPr>
                      <p:cNvPr id="0" name="Object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32288" y="4100513"/>
                        <a:ext cx="22336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006" name="Object 15"/>
          <p:cNvGraphicFramePr>
            <a:graphicFrameLocks noChangeAspect="1"/>
          </p:cNvGraphicFramePr>
          <p:nvPr/>
        </p:nvGraphicFramePr>
        <p:xfrm>
          <a:off x="4340225" y="4476750"/>
          <a:ext cx="2108200" cy="266700"/>
        </p:xfrm>
        <a:graphic>
          <a:graphicData uri="http://schemas.openxmlformats.org/presentationml/2006/ole">
            <mc:AlternateContent xmlns:mc="http://schemas.openxmlformats.org/markup-compatibility/2006">
              <mc:Choice xmlns:v="urn:schemas-microsoft-com:vml" Requires="v">
                <p:oleObj spid="_x0000_s83020" name="Equation" r:id="rId25" imgW="2108200" imgH="266700" progId="Equation.DSMT4">
                  <p:embed/>
                </p:oleObj>
              </mc:Choice>
              <mc:Fallback>
                <p:oleObj name="Equation" r:id="rId25" imgW="2108200" imgH="266700" progId="Equation.DSMT4">
                  <p:embed/>
                  <p:pic>
                    <p:nvPicPr>
                      <p:cNvPr id="0" name="Object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40225" y="4476750"/>
                        <a:ext cx="2108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007" name="Object 16"/>
          <p:cNvGraphicFramePr>
            <a:graphicFrameLocks noChangeAspect="1"/>
          </p:cNvGraphicFramePr>
          <p:nvPr/>
        </p:nvGraphicFramePr>
        <p:xfrm>
          <a:off x="4352925" y="4816475"/>
          <a:ext cx="1625600" cy="317500"/>
        </p:xfrm>
        <a:graphic>
          <a:graphicData uri="http://schemas.openxmlformats.org/presentationml/2006/ole">
            <mc:AlternateContent xmlns:mc="http://schemas.openxmlformats.org/markup-compatibility/2006">
              <mc:Choice xmlns:v="urn:schemas-microsoft-com:vml" Requires="v">
                <p:oleObj spid="_x0000_s83021" name="Equation" r:id="rId27" imgW="1624895" imgH="317362" progId="Equation.DSMT4">
                  <p:embed/>
                </p:oleObj>
              </mc:Choice>
              <mc:Fallback>
                <p:oleObj name="Equation" r:id="rId27" imgW="1624895" imgH="317362" progId="Equation.DSMT4">
                  <p:embed/>
                  <p:pic>
                    <p:nvPicPr>
                      <p:cNvPr id="0" name="Object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52925" y="4816475"/>
                        <a:ext cx="1625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008" name="Object 17"/>
          <p:cNvGraphicFramePr>
            <a:graphicFrameLocks noChangeAspect="1"/>
          </p:cNvGraphicFramePr>
          <p:nvPr/>
        </p:nvGraphicFramePr>
        <p:xfrm>
          <a:off x="4343400" y="5207000"/>
          <a:ext cx="1219200" cy="317500"/>
        </p:xfrm>
        <a:graphic>
          <a:graphicData uri="http://schemas.openxmlformats.org/presentationml/2006/ole">
            <mc:AlternateContent xmlns:mc="http://schemas.openxmlformats.org/markup-compatibility/2006">
              <mc:Choice xmlns:v="urn:schemas-microsoft-com:vml" Requires="v">
                <p:oleObj spid="_x0000_s83022" name="Equation" r:id="rId29" imgW="1218671" imgH="317362" progId="Equation.DSMT4">
                  <p:embed/>
                </p:oleObj>
              </mc:Choice>
              <mc:Fallback>
                <p:oleObj name="Equation" r:id="rId29" imgW="1218671" imgH="317362" progId="Equation.DSMT4">
                  <p:embed/>
                  <p:pic>
                    <p:nvPicPr>
                      <p:cNvPr id="0" name="Object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43400" y="5207000"/>
                        <a:ext cx="1219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p:txBody>
          <a:bodyPr/>
          <a:lstStyle/>
          <a:p>
            <a:r>
              <a:rPr lang="en-US" altLang="en-US" smtClean="0"/>
              <a:t>Nomenclature Examples</a:t>
            </a:r>
          </a:p>
        </p:txBody>
      </p:sp>
      <p:sp>
        <p:nvSpPr>
          <p:cNvPr id="83971" name="Content Placeholder 2"/>
          <p:cNvSpPr>
            <a:spLocks noGrp="1" noChangeArrowheads="1"/>
          </p:cNvSpPr>
          <p:nvPr>
            <p:ph idx="1"/>
          </p:nvPr>
        </p:nvSpPr>
        <p:spPr>
          <a:xfrm>
            <a:off x="457200" y="1766888"/>
            <a:ext cx="228600" cy="381000"/>
          </a:xfrm>
        </p:spPr>
        <p:txBody>
          <a:bodyPr/>
          <a:lstStyle/>
          <a:p>
            <a:r>
              <a:rPr lang="en-US" altLang="en-US" sz="2400" smtClean="0"/>
              <a:t> </a:t>
            </a:r>
          </a:p>
        </p:txBody>
      </p:sp>
      <p:graphicFrame>
        <p:nvGraphicFramePr>
          <p:cNvPr id="83972" name="Object 5" descr="Left bracket, N i, N H 3, sub 6, right bracket, B r 2 = hexaamminenickel 2 bromide"/>
          <p:cNvGraphicFramePr>
            <a:graphicFrameLocks noChangeAspect="1"/>
          </p:cNvGraphicFramePr>
          <p:nvPr/>
        </p:nvGraphicFramePr>
        <p:xfrm>
          <a:off x="749300" y="1709738"/>
          <a:ext cx="6438900" cy="533400"/>
        </p:xfrm>
        <a:graphic>
          <a:graphicData uri="http://schemas.openxmlformats.org/presentationml/2006/ole">
            <mc:AlternateContent xmlns:mc="http://schemas.openxmlformats.org/markup-compatibility/2006">
              <mc:Choice xmlns:v="urn:schemas-microsoft-com:vml" Requires="v">
                <p:oleObj spid="_x0000_s83977" name="Equation" r:id="rId3" imgW="6438900" imgH="533400" progId="Equation.DSMT4">
                  <p:embed/>
                </p:oleObj>
              </mc:Choice>
              <mc:Fallback>
                <p:oleObj name="Equation" r:id="rId3" imgW="6438900" imgH="533400" progId="Equation.DSMT4">
                  <p:embed/>
                  <p:pic>
                    <p:nvPicPr>
                      <p:cNvPr id="0" name="Object 5" descr="Left bracket, N i, N H 3, sub 6, right bracket, B r 2 = hexaamminenickel 2 brom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 y="1709738"/>
                        <a:ext cx="6438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3" name="Content Placeholder 3"/>
          <p:cNvSpPr>
            <a:spLocks noGrp="1" noChangeArrowheads="1"/>
          </p:cNvSpPr>
          <p:nvPr>
            <p:ph idx="13"/>
          </p:nvPr>
        </p:nvSpPr>
        <p:spPr>
          <a:xfrm>
            <a:off x="457200" y="2590800"/>
            <a:ext cx="304800" cy="457200"/>
          </a:xfrm>
        </p:spPr>
        <p:txBody>
          <a:bodyPr/>
          <a:lstStyle/>
          <a:p>
            <a:r>
              <a:rPr lang="en-US" altLang="en-US" sz="2400" smtClean="0"/>
              <a:t> </a:t>
            </a:r>
          </a:p>
        </p:txBody>
      </p:sp>
      <p:graphicFrame>
        <p:nvGraphicFramePr>
          <p:cNvPr id="83974" name="Object 6" descr="N ay 2, left bracket, M o O C l 4, right bracket, = sodium tetrachlorooxomolybdate 4"/>
          <p:cNvGraphicFramePr>
            <a:graphicFrameLocks noChangeAspect="1"/>
          </p:cNvGraphicFramePr>
          <p:nvPr/>
        </p:nvGraphicFramePr>
        <p:xfrm>
          <a:off x="762000" y="3222625"/>
          <a:ext cx="7251700" cy="457200"/>
        </p:xfrm>
        <a:graphic>
          <a:graphicData uri="http://schemas.openxmlformats.org/presentationml/2006/ole">
            <mc:AlternateContent xmlns:mc="http://schemas.openxmlformats.org/markup-compatibility/2006">
              <mc:Choice xmlns:v="urn:schemas-microsoft-com:vml" Requires="v">
                <p:oleObj spid="_x0000_s83978" name="Equation" r:id="rId5" imgW="7251700" imgH="457200" progId="Equation.DSMT4">
                  <p:embed/>
                </p:oleObj>
              </mc:Choice>
              <mc:Fallback>
                <p:oleObj name="Equation" r:id="rId5" imgW="7251700" imgH="457200" progId="Equation.DSMT4">
                  <p:embed/>
                  <p:pic>
                    <p:nvPicPr>
                      <p:cNvPr id="0" name="Object 6" descr="N ay 2, left bracket, M o O C l 4, right bracket, = sodium tetrachlorooxomolybdat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222625"/>
                        <a:ext cx="725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5" name="Content Placeholder 4"/>
          <p:cNvSpPr>
            <a:spLocks noGrp="1" noChangeArrowheads="1"/>
          </p:cNvSpPr>
          <p:nvPr>
            <p:ph sz="quarter" idx="14"/>
          </p:nvPr>
        </p:nvSpPr>
        <p:spPr>
          <a:xfrm>
            <a:off x="457200" y="3505200"/>
            <a:ext cx="381000" cy="457200"/>
          </a:xfrm>
        </p:spPr>
        <p:txBody>
          <a:bodyPr/>
          <a:lstStyle/>
          <a:p>
            <a:pPr marL="0" indent="0"/>
            <a:r>
              <a:rPr lang="en-US" altLang="en-US" sz="2400" smtClean="0"/>
              <a:t> </a:t>
            </a:r>
          </a:p>
        </p:txBody>
      </p:sp>
      <p:graphicFrame>
        <p:nvGraphicFramePr>
          <p:cNvPr id="83976" name="Object 7" descr="Left bracket, C o, e n, sub 2, H 2 O, C N, right bracket, C l 2 = aquacyanobis, ethylenediamine, cobalt 3 chloride"/>
          <p:cNvGraphicFramePr>
            <a:graphicFrameLocks noChangeAspect="1"/>
          </p:cNvGraphicFramePr>
          <p:nvPr/>
        </p:nvGraphicFramePr>
        <p:xfrm>
          <a:off x="338138" y="4632325"/>
          <a:ext cx="8348662" cy="1031875"/>
        </p:xfrm>
        <a:graphic>
          <a:graphicData uri="http://schemas.openxmlformats.org/presentationml/2006/ole">
            <mc:AlternateContent xmlns:mc="http://schemas.openxmlformats.org/markup-compatibility/2006">
              <mc:Choice xmlns:v="urn:schemas-microsoft-com:vml" Requires="v">
                <p:oleObj spid="_x0000_s83979" name="Equation" r:id="rId7" imgW="8115300" imgH="1041400" progId="Equation.DSMT4">
                  <p:embed/>
                </p:oleObj>
              </mc:Choice>
              <mc:Fallback>
                <p:oleObj name="Equation" r:id="rId7" imgW="8115300" imgH="1041400" progId="Equation.DSMT4">
                  <p:embed/>
                  <p:pic>
                    <p:nvPicPr>
                      <p:cNvPr id="0" name="Object 7" descr="Left bracket, C o, e n, sub 2, H 2 O, C N, right bracket, C l 2 = aquacyanobis, ethylenediamine, cobalt 3 chlori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138" y="4632325"/>
                        <a:ext cx="83486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57200" y="1371600"/>
            <a:ext cx="1447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PROBLEM:</a:t>
            </a:r>
          </a:p>
        </p:txBody>
      </p:sp>
      <p:sp>
        <p:nvSpPr>
          <p:cNvPr id="35842" name="Text Box 2"/>
          <p:cNvSpPr txBox="1">
            <a:spLocks noChangeArrowheads="1"/>
          </p:cNvSpPr>
          <p:nvPr/>
        </p:nvSpPr>
        <p:spPr bwMode="auto">
          <a:xfrm>
            <a:off x="457200" y="3962400"/>
            <a:ext cx="1524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SOLUTION:</a:t>
            </a:r>
          </a:p>
        </p:txBody>
      </p:sp>
      <p:sp>
        <p:nvSpPr>
          <p:cNvPr id="84996" name="Text Box 3"/>
          <p:cNvSpPr txBox="1">
            <a:spLocks noChangeArrowheads="1"/>
          </p:cNvSpPr>
          <p:nvPr/>
        </p:nvSpPr>
        <p:spPr bwMode="auto">
          <a:xfrm>
            <a:off x="381000" y="609600"/>
            <a:ext cx="8458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225"/>
              </a:spcBef>
              <a:buClrTx/>
              <a:buFontTx/>
              <a:buNone/>
            </a:pPr>
            <a:r>
              <a:rPr lang="en-US" altLang="en-US" sz="1800" b="1">
                <a:latin typeface="Arial" panose="020B0604020202020204" pitchFamily="34" charset="0"/>
              </a:rPr>
              <a:t>Writing Names and Formulas of Coordination Compounds</a:t>
            </a:r>
          </a:p>
        </p:txBody>
      </p:sp>
      <p:sp>
        <p:nvSpPr>
          <p:cNvPr id="35844" name="Text Box 4"/>
          <p:cNvSpPr txBox="1">
            <a:spLocks noChangeArrowheads="1"/>
          </p:cNvSpPr>
          <p:nvPr/>
        </p:nvSpPr>
        <p:spPr bwMode="auto">
          <a:xfrm>
            <a:off x="1905000" y="1371600"/>
            <a:ext cx="5181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(a)</a:t>
            </a:r>
            <a:r>
              <a:rPr lang="en-US" altLang="en-US" sz="1800">
                <a:latin typeface="Arial" panose="020B0604020202020204" pitchFamily="34" charset="0"/>
              </a:rPr>
              <a:t>  What is the systematic name of Na</a:t>
            </a:r>
            <a:r>
              <a:rPr lang="en-US" altLang="en-US" sz="1800" baseline="-25000">
                <a:latin typeface="Arial" panose="020B0604020202020204" pitchFamily="34" charset="0"/>
              </a:rPr>
              <a:t>3</a:t>
            </a:r>
            <a:r>
              <a:rPr lang="en-US" altLang="en-US" sz="1800">
                <a:latin typeface="Arial" panose="020B0604020202020204" pitchFamily="34" charset="0"/>
              </a:rPr>
              <a:t>[AlF</a:t>
            </a:r>
            <a:r>
              <a:rPr lang="en-US" altLang="en-US" sz="1800" baseline="-25000">
                <a:latin typeface="Arial" panose="020B0604020202020204" pitchFamily="34" charset="0"/>
              </a:rPr>
              <a:t>6</a:t>
            </a:r>
            <a:r>
              <a:rPr lang="en-US" altLang="en-US" sz="1800">
                <a:latin typeface="Arial" panose="020B0604020202020204" pitchFamily="34" charset="0"/>
              </a:rPr>
              <a:t>]?</a:t>
            </a:r>
          </a:p>
        </p:txBody>
      </p:sp>
      <p:sp>
        <p:nvSpPr>
          <p:cNvPr id="35845" name="Text Box 5"/>
          <p:cNvSpPr txBox="1">
            <a:spLocks noChangeArrowheads="1"/>
          </p:cNvSpPr>
          <p:nvPr/>
        </p:nvSpPr>
        <p:spPr bwMode="auto">
          <a:xfrm>
            <a:off x="1905000" y="1738313"/>
            <a:ext cx="6400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(b)</a:t>
            </a:r>
            <a:r>
              <a:rPr lang="en-US" altLang="en-US" sz="1800">
                <a:latin typeface="Arial" panose="020B0604020202020204" pitchFamily="34" charset="0"/>
              </a:rPr>
              <a:t>  What is the systematic name of [Co(en)</a:t>
            </a:r>
            <a:r>
              <a:rPr lang="en-US" altLang="en-US" sz="1800" baseline="-25000">
                <a:latin typeface="Arial" panose="020B0604020202020204" pitchFamily="34" charset="0"/>
              </a:rPr>
              <a:t>2</a:t>
            </a:r>
            <a:r>
              <a:rPr lang="en-US" altLang="en-US" sz="1800">
                <a:latin typeface="Arial" panose="020B0604020202020204" pitchFamily="34" charset="0"/>
              </a:rPr>
              <a:t>Cl</a:t>
            </a:r>
            <a:r>
              <a:rPr lang="en-US" altLang="en-US" sz="1800" baseline="-25000">
                <a:latin typeface="Arial" panose="020B0604020202020204" pitchFamily="34" charset="0"/>
              </a:rPr>
              <a:t>2</a:t>
            </a:r>
            <a:r>
              <a:rPr lang="en-US" altLang="en-US" sz="1800">
                <a:latin typeface="Arial" panose="020B0604020202020204" pitchFamily="34" charset="0"/>
              </a:rPr>
              <a:t>]NO</a:t>
            </a:r>
            <a:r>
              <a:rPr lang="en-US" altLang="en-US" sz="1800" baseline="-25000">
                <a:latin typeface="Arial" panose="020B0604020202020204" pitchFamily="34" charset="0"/>
              </a:rPr>
              <a:t>3</a:t>
            </a:r>
            <a:r>
              <a:rPr lang="en-US" altLang="en-US" sz="1800">
                <a:latin typeface="Arial" panose="020B0604020202020204" pitchFamily="34" charset="0"/>
              </a:rPr>
              <a:t>?</a:t>
            </a:r>
          </a:p>
        </p:txBody>
      </p:sp>
      <p:sp>
        <p:nvSpPr>
          <p:cNvPr id="35846" name="Text Box 6"/>
          <p:cNvSpPr txBox="1">
            <a:spLocks noChangeArrowheads="1"/>
          </p:cNvSpPr>
          <p:nvPr/>
        </p:nvSpPr>
        <p:spPr bwMode="auto">
          <a:xfrm>
            <a:off x="1905000" y="2103438"/>
            <a:ext cx="685800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(c)</a:t>
            </a:r>
            <a:r>
              <a:rPr lang="en-US" altLang="en-US" sz="1800">
                <a:latin typeface="Arial" panose="020B0604020202020204" pitchFamily="34" charset="0"/>
              </a:rPr>
              <a:t>  What is the formula of tetraaminebromochloroplatinum(</a:t>
            </a:r>
            <a:r>
              <a:rPr lang="en-US" altLang="en-US" sz="1800"/>
              <a:t>IV</a:t>
            </a:r>
            <a:r>
              <a:rPr lang="en-US" altLang="en-US" sz="1800">
                <a:latin typeface="Arial" panose="020B0604020202020204" pitchFamily="34" charset="0"/>
              </a:rPr>
              <a:t>) chloride?</a:t>
            </a:r>
          </a:p>
        </p:txBody>
      </p:sp>
      <p:sp>
        <p:nvSpPr>
          <p:cNvPr id="35847" name="Text Box 7"/>
          <p:cNvSpPr txBox="1">
            <a:spLocks noChangeArrowheads="1"/>
          </p:cNvSpPr>
          <p:nvPr/>
        </p:nvSpPr>
        <p:spPr bwMode="auto">
          <a:xfrm>
            <a:off x="1905000" y="2743200"/>
            <a:ext cx="6858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(d)</a:t>
            </a:r>
            <a:r>
              <a:rPr lang="en-US" altLang="en-US" sz="1800">
                <a:latin typeface="Arial" panose="020B0604020202020204" pitchFamily="34" charset="0"/>
              </a:rPr>
              <a:t>  What is the formula of hexaaminecobalt</a:t>
            </a:r>
            <a:r>
              <a:rPr lang="en-US" altLang="en-US" sz="1800"/>
              <a:t>(III</a:t>
            </a:r>
            <a:r>
              <a:rPr lang="en-US" altLang="en-US" sz="1800">
                <a:latin typeface="Arial" panose="020B0604020202020204" pitchFamily="34" charset="0"/>
              </a:rPr>
              <a:t>) tetrachloro-ferrate(</a:t>
            </a:r>
            <a:r>
              <a:rPr lang="en-US" altLang="en-US" sz="1800"/>
              <a:t>III</a:t>
            </a:r>
            <a:r>
              <a:rPr lang="en-US" altLang="en-US" sz="1800">
                <a:latin typeface="Arial" panose="020B0604020202020204" pitchFamily="34" charset="0"/>
              </a:rPr>
              <a:t>)?</a:t>
            </a:r>
          </a:p>
        </p:txBody>
      </p:sp>
      <p:sp>
        <p:nvSpPr>
          <p:cNvPr id="35848" name="Text Box 8"/>
          <p:cNvSpPr txBox="1">
            <a:spLocks noChangeArrowheads="1"/>
          </p:cNvSpPr>
          <p:nvPr/>
        </p:nvSpPr>
        <p:spPr bwMode="auto">
          <a:xfrm>
            <a:off x="1981200" y="3962400"/>
            <a:ext cx="3352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(a)</a:t>
            </a:r>
            <a:r>
              <a:rPr lang="en-US" altLang="en-US" sz="1800">
                <a:latin typeface="Arial" panose="020B0604020202020204" pitchFamily="34" charset="0"/>
              </a:rPr>
              <a:t>  The complex ion is [AlF</a:t>
            </a:r>
            <a:r>
              <a:rPr lang="en-US" altLang="en-US" sz="1800" baseline="-25000">
                <a:latin typeface="Arial" panose="020B0604020202020204" pitchFamily="34" charset="0"/>
              </a:rPr>
              <a:t>6</a:t>
            </a:r>
            <a:r>
              <a:rPr lang="en-US" altLang="en-US" sz="1800">
                <a:latin typeface="Arial" panose="020B0604020202020204" pitchFamily="34" charset="0"/>
              </a:rPr>
              <a:t>]</a:t>
            </a:r>
            <a:r>
              <a:rPr lang="en-US" altLang="en-US" sz="1800">
                <a:latin typeface="ヒラギノ角ゴ Pro W3" charset="0"/>
              </a:rPr>
              <a:t> </a:t>
            </a:r>
            <a:r>
              <a:rPr lang="en-US" altLang="en-US" sz="1800" baseline="30000">
                <a:latin typeface="Arial" panose="020B0604020202020204" pitchFamily="34" charset="0"/>
              </a:rPr>
              <a:t>3-</a:t>
            </a:r>
          </a:p>
        </p:txBody>
      </p:sp>
      <p:sp>
        <p:nvSpPr>
          <p:cNvPr id="35849" name="Text Box 9"/>
          <p:cNvSpPr txBox="1">
            <a:spLocks noChangeArrowheads="1"/>
          </p:cNvSpPr>
          <p:nvPr/>
        </p:nvSpPr>
        <p:spPr bwMode="auto">
          <a:xfrm>
            <a:off x="2209800" y="4419600"/>
            <a:ext cx="6172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Six (hexa-) fluorines (fluoro-) are the ligands - </a:t>
            </a:r>
            <a:r>
              <a:rPr lang="en-US" altLang="en-US" sz="1800" i="1"/>
              <a:t>hexafluoro</a:t>
            </a:r>
          </a:p>
        </p:txBody>
      </p:sp>
      <p:sp>
        <p:nvSpPr>
          <p:cNvPr id="35850" name="Text Box 10"/>
          <p:cNvSpPr txBox="1">
            <a:spLocks noChangeArrowheads="1"/>
          </p:cNvSpPr>
          <p:nvPr/>
        </p:nvSpPr>
        <p:spPr bwMode="auto">
          <a:xfrm>
            <a:off x="2209800" y="4953000"/>
            <a:ext cx="6172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Aluminum is the central metal atom - </a:t>
            </a:r>
            <a:r>
              <a:rPr lang="en-US" altLang="en-US" sz="1800" i="1"/>
              <a:t>aluminate</a:t>
            </a:r>
          </a:p>
        </p:txBody>
      </p:sp>
      <p:sp>
        <p:nvSpPr>
          <p:cNvPr id="35851" name="Text Box 11"/>
          <p:cNvSpPr txBox="1">
            <a:spLocks noChangeArrowheads="1"/>
          </p:cNvSpPr>
          <p:nvPr/>
        </p:nvSpPr>
        <p:spPr bwMode="auto">
          <a:xfrm>
            <a:off x="2133600" y="5334000"/>
            <a:ext cx="6172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Aluminum has only the +3 ion so we don’t need Roman numerals.</a:t>
            </a:r>
          </a:p>
        </p:txBody>
      </p:sp>
      <p:sp>
        <p:nvSpPr>
          <p:cNvPr id="35852" name="Text Box 12">
            <a:extLst>
              <a:ext uri="{FF2B5EF4-FFF2-40B4-BE49-F238E27FC236}">
                <a16:creationId xmlns:a16="http://schemas.microsoft.com/office/drawing/2014/main" xmlns="" id="{48A63B73-3D3F-403E-8EAC-A11B0AFBFBF8}"/>
              </a:ext>
            </a:extLst>
          </p:cNvPr>
          <p:cNvSpPr txBox="1">
            <a:spLocks noChangeArrowheads="1"/>
          </p:cNvSpPr>
          <p:nvPr/>
        </p:nvSpPr>
        <p:spPr bwMode="auto">
          <a:xfrm>
            <a:off x="4953000" y="5943600"/>
            <a:ext cx="2971800" cy="368300"/>
          </a:xfrm>
          <a:prstGeom prst="rect">
            <a:avLst/>
          </a:prstGeom>
          <a:gradFill rotWithShape="0">
            <a:gsLst>
              <a:gs pos="0">
                <a:srgbClr val="FFFFFF">
                  <a:alpha val="48999"/>
                </a:srgbClr>
              </a:gs>
              <a:gs pos="50000">
                <a:srgbClr val="187534"/>
              </a:gs>
              <a:gs pos="100000">
                <a:srgbClr val="FFFFFF">
                  <a:alpha val="48999"/>
                </a:srgbClr>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spcBef>
                <a:spcPts val="1125"/>
              </a:spcBef>
              <a:buSzPct val="100000"/>
              <a:defRPr/>
            </a:pPr>
            <a:r>
              <a:rPr lang="en-US" sz="1800" b="1" i="1"/>
              <a:t>sodium hexafluoroaluminate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35841">
                                            <p:txEl>
                                              <p:pRg st="0" end="0"/>
                                            </p:txEl>
                                          </p:spTgt>
                                        </p:tgtEl>
                                        <p:attrNameLst>
                                          <p:attrName>style.visibility</p:attrName>
                                        </p:attrNameLst>
                                      </p:cBhvr>
                                      <p:to>
                                        <p:strVal val="visible"/>
                                      </p:to>
                                    </p:set>
                                    <p:animEffect transition="in" filter="wipe(left)">
                                      <p:cBhvr additive="repl">
                                        <p:cTn id="7" dur="500"/>
                                        <p:tgtEl>
                                          <p:spTgt spid="35841">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additive="repl">
                                        <p:cTn id="10" dur="1" fill="hold">
                                          <p:stCondLst>
                                            <p:cond delay="0"/>
                                          </p:stCondLst>
                                        </p:cTn>
                                        <p:tgtEl>
                                          <p:spTgt spid="35844">
                                            <p:txEl>
                                              <p:pRg st="0" end="0"/>
                                            </p:txEl>
                                          </p:spTgt>
                                        </p:tgtEl>
                                        <p:attrNameLst>
                                          <p:attrName>style.visibility</p:attrName>
                                        </p:attrNameLst>
                                      </p:cBhvr>
                                      <p:to>
                                        <p:strVal val="visible"/>
                                      </p:to>
                                    </p:set>
                                    <p:animEffect transition="in" filter="wipe(left)">
                                      <p:cBhvr additive="repl">
                                        <p:cTn id="11" dur="500"/>
                                        <p:tgtEl>
                                          <p:spTgt spid="35844">
                                            <p:txEl>
                                              <p:pRg st="0" end="0"/>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additive="repl">
                                        <p:cTn id="14" dur="1" fill="hold">
                                          <p:stCondLst>
                                            <p:cond delay="0"/>
                                          </p:stCondLst>
                                        </p:cTn>
                                        <p:tgtEl>
                                          <p:spTgt spid="35845">
                                            <p:txEl>
                                              <p:pRg st="0" end="0"/>
                                            </p:txEl>
                                          </p:spTgt>
                                        </p:tgtEl>
                                        <p:attrNameLst>
                                          <p:attrName>style.visibility</p:attrName>
                                        </p:attrNameLst>
                                      </p:cBhvr>
                                      <p:to>
                                        <p:strVal val="visible"/>
                                      </p:to>
                                    </p:set>
                                    <p:animEffect transition="in" filter="wipe(left)">
                                      <p:cBhvr additive="repl">
                                        <p:cTn id="15" dur="500"/>
                                        <p:tgtEl>
                                          <p:spTgt spid="35845">
                                            <p:txEl>
                                              <p:pRg st="0" end="0"/>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additive="repl">
                                        <p:cTn id="18" dur="1" fill="hold">
                                          <p:stCondLst>
                                            <p:cond delay="0"/>
                                          </p:stCondLst>
                                        </p:cTn>
                                        <p:tgtEl>
                                          <p:spTgt spid="35846">
                                            <p:txEl>
                                              <p:pRg st="0" end="0"/>
                                            </p:txEl>
                                          </p:spTgt>
                                        </p:tgtEl>
                                        <p:attrNameLst>
                                          <p:attrName>style.visibility</p:attrName>
                                        </p:attrNameLst>
                                      </p:cBhvr>
                                      <p:to>
                                        <p:strVal val="visible"/>
                                      </p:to>
                                    </p:set>
                                    <p:animEffect transition="in" filter="wipe(left)">
                                      <p:cBhvr additive="repl">
                                        <p:cTn id="19" dur="500"/>
                                        <p:tgtEl>
                                          <p:spTgt spid="35846">
                                            <p:txEl>
                                              <p:pRg st="0" end="0"/>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additive="repl">
                                        <p:cTn id="22" dur="1" fill="hold">
                                          <p:stCondLst>
                                            <p:cond delay="0"/>
                                          </p:stCondLst>
                                        </p:cTn>
                                        <p:tgtEl>
                                          <p:spTgt spid="35847">
                                            <p:txEl>
                                              <p:pRg st="0" end="0"/>
                                            </p:txEl>
                                          </p:spTgt>
                                        </p:tgtEl>
                                        <p:attrNameLst>
                                          <p:attrName>style.visibility</p:attrName>
                                        </p:attrNameLst>
                                      </p:cBhvr>
                                      <p:to>
                                        <p:strVal val="visible"/>
                                      </p:to>
                                    </p:set>
                                    <p:animEffect transition="in" filter="wipe(left)">
                                      <p:cBhvr additive="repl">
                                        <p:cTn id="23" dur="500"/>
                                        <p:tgtEl>
                                          <p:spTgt spid="3584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additive="repl">
                                        <p:cTn id="27" dur="1" fill="hold">
                                          <p:stCondLst>
                                            <p:cond delay="0"/>
                                          </p:stCondLst>
                                        </p:cTn>
                                        <p:tgtEl>
                                          <p:spTgt spid="35842">
                                            <p:txEl>
                                              <p:pRg st="0" end="0"/>
                                            </p:txEl>
                                          </p:spTgt>
                                        </p:tgtEl>
                                        <p:attrNameLst>
                                          <p:attrName>style.visibility</p:attrName>
                                        </p:attrNameLst>
                                      </p:cBhvr>
                                      <p:to>
                                        <p:strVal val="visible"/>
                                      </p:to>
                                    </p:set>
                                    <p:animEffect transition="in" filter="wipe(left)">
                                      <p:cBhvr additive="repl">
                                        <p:cTn id="28" dur="500"/>
                                        <p:tgtEl>
                                          <p:spTgt spid="35842">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additive="repl">
                                        <p:cTn id="32" dur="1" fill="hold">
                                          <p:stCondLst>
                                            <p:cond delay="0"/>
                                          </p:stCondLst>
                                        </p:cTn>
                                        <p:tgtEl>
                                          <p:spTgt spid="35848">
                                            <p:txEl>
                                              <p:pRg st="0" end="0"/>
                                            </p:txEl>
                                          </p:spTgt>
                                        </p:tgtEl>
                                        <p:attrNameLst>
                                          <p:attrName>style.visibility</p:attrName>
                                        </p:attrNameLst>
                                      </p:cBhvr>
                                      <p:to>
                                        <p:strVal val="visible"/>
                                      </p:to>
                                    </p:set>
                                    <p:animEffect transition="in" filter="wipe(left)">
                                      <p:cBhvr additive="repl">
                                        <p:cTn id="33" dur="500"/>
                                        <p:tgtEl>
                                          <p:spTgt spid="35848">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additive="repl">
                                        <p:cTn id="37" dur="1" fill="hold">
                                          <p:stCondLst>
                                            <p:cond delay="0"/>
                                          </p:stCondLst>
                                        </p:cTn>
                                        <p:tgtEl>
                                          <p:spTgt spid="35849">
                                            <p:txEl>
                                              <p:pRg st="0" end="0"/>
                                            </p:txEl>
                                          </p:spTgt>
                                        </p:tgtEl>
                                        <p:attrNameLst>
                                          <p:attrName>style.visibility</p:attrName>
                                        </p:attrNameLst>
                                      </p:cBhvr>
                                      <p:to>
                                        <p:strVal val="visible"/>
                                      </p:to>
                                    </p:set>
                                    <p:animEffect transition="in" filter="wipe(left)">
                                      <p:cBhvr additive="repl">
                                        <p:cTn id="38" dur="500"/>
                                        <p:tgtEl>
                                          <p:spTgt spid="35849">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additive="repl">
                                        <p:cTn id="42" dur="1" fill="hold">
                                          <p:stCondLst>
                                            <p:cond delay="0"/>
                                          </p:stCondLst>
                                        </p:cTn>
                                        <p:tgtEl>
                                          <p:spTgt spid="35850">
                                            <p:txEl>
                                              <p:pRg st="0" end="0"/>
                                            </p:txEl>
                                          </p:spTgt>
                                        </p:tgtEl>
                                        <p:attrNameLst>
                                          <p:attrName>style.visibility</p:attrName>
                                        </p:attrNameLst>
                                      </p:cBhvr>
                                      <p:to>
                                        <p:strVal val="visible"/>
                                      </p:to>
                                    </p:set>
                                    <p:animEffect transition="in" filter="wipe(left)">
                                      <p:cBhvr additive="repl">
                                        <p:cTn id="43" dur="500"/>
                                        <p:tgtEl>
                                          <p:spTgt spid="35850">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additive="repl">
                                        <p:cTn id="47" dur="1" fill="hold">
                                          <p:stCondLst>
                                            <p:cond delay="0"/>
                                          </p:stCondLst>
                                        </p:cTn>
                                        <p:tgtEl>
                                          <p:spTgt spid="35851">
                                            <p:txEl>
                                              <p:pRg st="0" end="0"/>
                                            </p:txEl>
                                          </p:spTgt>
                                        </p:tgtEl>
                                        <p:attrNameLst>
                                          <p:attrName>style.visibility</p:attrName>
                                        </p:attrNameLst>
                                      </p:cBhvr>
                                      <p:to>
                                        <p:strVal val="visible"/>
                                      </p:to>
                                    </p:set>
                                    <p:animEffect transition="in" filter="wipe(left)">
                                      <p:cBhvr additive="repl">
                                        <p:cTn id="48" dur="500"/>
                                        <p:tgtEl>
                                          <p:spTgt spid="35851">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additive="repl">
                                        <p:cTn id="52" dur="1" fill="hold">
                                          <p:stCondLst>
                                            <p:cond delay="0"/>
                                          </p:stCondLst>
                                        </p:cTn>
                                        <p:tgtEl>
                                          <p:spTgt spid="35852"/>
                                        </p:tgtEl>
                                        <p:attrNameLst>
                                          <p:attrName>style.visibility</p:attrName>
                                        </p:attrNameLst>
                                      </p:cBhvr>
                                      <p:to>
                                        <p:strVal val="visible"/>
                                      </p:to>
                                    </p:set>
                                    <p:animEffect transition="in" filter="wipe(left)">
                                      <p:cBhvr additive="repl">
                                        <p:cTn id="53" dur="5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457200" y="457200"/>
            <a:ext cx="8382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225"/>
              </a:spcBef>
              <a:buClrTx/>
              <a:buFontTx/>
              <a:buNone/>
            </a:pPr>
            <a:r>
              <a:rPr lang="en-US" altLang="en-US" sz="1800" b="1">
                <a:latin typeface="Arial" panose="020B0604020202020204" pitchFamily="34" charset="0"/>
              </a:rPr>
              <a:t>Writing Names and Formulas of Coordination Compounds</a:t>
            </a:r>
          </a:p>
        </p:txBody>
      </p:sp>
      <p:sp>
        <p:nvSpPr>
          <p:cNvPr id="36866" name="Text Box 2"/>
          <p:cNvSpPr txBox="1">
            <a:spLocks noChangeArrowheads="1"/>
          </p:cNvSpPr>
          <p:nvPr/>
        </p:nvSpPr>
        <p:spPr bwMode="auto">
          <a:xfrm>
            <a:off x="533400" y="990600"/>
            <a:ext cx="77724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spcBef>
                <a:spcPts val="8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(b)  </a:t>
            </a:r>
            <a:r>
              <a:rPr lang="en-US" altLang="en-US" sz="1800">
                <a:latin typeface="Arial" panose="020B0604020202020204" pitchFamily="34" charset="0"/>
              </a:rPr>
              <a:t>There are two ligands, chlorine and ethylenediamine -</a:t>
            </a:r>
          </a:p>
          <a:p>
            <a:pPr>
              <a:spcBef>
                <a:spcPts val="225"/>
              </a:spcBef>
              <a:buClrTx/>
              <a:buFontTx/>
              <a:buNone/>
            </a:pPr>
            <a:r>
              <a:rPr lang="en-US" altLang="en-US" sz="1800" b="1">
                <a:latin typeface="Arial" panose="020B0604020202020204" pitchFamily="34" charset="0"/>
              </a:rPr>
              <a:t>	</a:t>
            </a:r>
            <a:r>
              <a:rPr lang="en-US" altLang="en-US" sz="1800" i="1"/>
              <a:t>dichloro, bis(ethylenediamine)</a:t>
            </a:r>
          </a:p>
        </p:txBody>
      </p:sp>
      <p:sp>
        <p:nvSpPr>
          <p:cNvPr id="36867" name="Text Box 3"/>
          <p:cNvSpPr txBox="1">
            <a:spLocks noChangeArrowheads="1"/>
          </p:cNvSpPr>
          <p:nvPr/>
        </p:nvSpPr>
        <p:spPr bwMode="auto">
          <a:xfrm>
            <a:off x="914400" y="1676400"/>
            <a:ext cx="7239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The complex is the cation and we have to use Roman numerals for the cobalt oxidation state since it has more than one - </a:t>
            </a:r>
            <a:r>
              <a:rPr lang="en-US" altLang="en-US" sz="1800"/>
              <a:t>(III</a:t>
            </a:r>
            <a:r>
              <a:rPr lang="en-US" altLang="en-US" sz="1800">
                <a:latin typeface="Arial" panose="020B0604020202020204" pitchFamily="34" charset="0"/>
              </a:rPr>
              <a:t>)</a:t>
            </a:r>
          </a:p>
        </p:txBody>
      </p:sp>
      <p:sp>
        <p:nvSpPr>
          <p:cNvPr id="36868" name="Text Box 4"/>
          <p:cNvSpPr txBox="1">
            <a:spLocks noChangeArrowheads="1"/>
          </p:cNvSpPr>
          <p:nvPr/>
        </p:nvSpPr>
        <p:spPr bwMode="auto">
          <a:xfrm>
            <a:off x="990600" y="2438400"/>
            <a:ext cx="3657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The anion, nitrate, is named last.</a:t>
            </a:r>
          </a:p>
        </p:txBody>
      </p:sp>
      <p:sp>
        <p:nvSpPr>
          <p:cNvPr id="36869" name="Text Box 5">
            <a:extLst>
              <a:ext uri="{FF2B5EF4-FFF2-40B4-BE49-F238E27FC236}">
                <a16:creationId xmlns:a16="http://schemas.microsoft.com/office/drawing/2014/main" xmlns="" id="{C419C7FA-0A66-4E18-8FDC-1C06593FA086}"/>
              </a:ext>
            </a:extLst>
          </p:cNvPr>
          <p:cNvSpPr txBox="1">
            <a:spLocks noChangeArrowheads="1"/>
          </p:cNvSpPr>
          <p:nvPr/>
        </p:nvSpPr>
        <p:spPr bwMode="auto">
          <a:xfrm>
            <a:off x="2514600" y="2895600"/>
            <a:ext cx="4724400" cy="368300"/>
          </a:xfrm>
          <a:prstGeom prst="rect">
            <a:avLst/>
          </a:prstGeom>
          <a:gradFill rotWithShape="0">
            <a:gsLst>
              <a:gs pos="0">
                <a:srgbClr val="FFFFFF">
                  <a:alpha val="48000"/>
                </a:srgbClr>
              </a:gs>
              <a:gs pos="50000">
                <a:srgbClr val="187534"/>
              </a:gs>
              <a:gs pos="100000">
                <a:srgbClr val="FFFFFF">
                  <a:alpha val="48000"/>
                </a:srgbClr>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spcBef>
                <a:spcPts val="1125"/>
              </a:spcBef>
              <a:buSzPct val="100000"/>
              <a:defRPr/>
            </a:pPr>
            <a:r>
              <a:rPr lang="en-US" sz="1800" b="1" i="1"/>
              <a:t>dichlorobis(ethylenediamine)cobalt(III) nitrate</a:t>
            </a:r>
          </a:p>
        </p:txBody>
      </p:sp>
      <p:grpSp>
        <p:nvGrpSpPr>
          <p:cNvPr id="36870" name="Group 6"/>
          <p:cNvGrpSpPr>
            <a:grpSpLocks/>
          </p:cNvGrpSpPr>
          <p:nvPr/>
        </p:nvGrpSpPr>
        <p:grpSpPr bwMode="auto">
          <a:xfrm>
            <a:off x="609600" y="3886200"/>
            <a:ext cx="6170613" cy="823913"/>
            <a:chOff x="384" y="2448"/>
            <a:chExt cx="3887" cy="519"/>
          </a:xfrm>
        </p:grpSpPr>
        <p:sp>
          <p:nvSpPr>
            <p:cNvPr id="87068" name="Rectangle 7"/>
            <p:cNvSpPr>
              <a:spLocks noChangeArrowheads="1"/>
            </p:cNvSpPr>
            <p:nvPr/>
          </p:nvSpPr>
          <p:spPr bwMode="auto">
            <a:xfrm>
              <a:off x="1349" y="2736"/>
              <a:ext cx="292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800">
                  <a:latin typeface="Arial" panose="020B0604020202020204" pitchFamily="34" charset="0"/>
                </a:rPr>
                <a:t>tetraaminebromochloroplatinum(</a:t>
              </a:r>
              <a:r>
                <a:rPr lang="en-US" altLang="en-US" sz="1800"/>
                <a:t>IV</a:t>
              </a:r>
              <a:r>
                <a:rPr lang="en-US" altLang="en-US" sz="1800">
                  <a:latin typeface="Arial" panose="020B0604020202020204" pitchFamily="34" charset="0"/>
                </a:rPr>
                <a:t>) chloride</a:t>
              </a:r>
            </a:p>
          </p:txBody>
        </p:sp>
        <p:sp>
          <p:nvSpPr>
            <p:cNvPr id="87069" name="Text Box 8"/>
            <p:cNvSpPr txBox="1">
              <a:spLocks noChangeArrowheads="1"/>
            </p:cNvSpPr>
            <p:nvPr/>
          </p:nvSpPr>
          <p:spPr bwMode="auto">
            <a:xfrm>
              <a:off x="384" y="2448"/>
              <a:ext cx="43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(c)</a:t>
              </a:r>
            </a:p>
          </p:txBody>
        </p:sp>
      </p:grpSp>
      <p:sp>
        <p:nvSpPr>
          <p:cNvPr id="36873" name="Text Box 9"/>
          <p:cNvSpPr txBox="1">
            <a:spLocks noChangeArrowheads="1"/>
          </p:cNvSpPr>
          <p:nvPr/>
        </p:nvSpPr>
        <p:spPr bwMode="auto">
          <a:xfrm>
            <a:off x="1752600" y="3886200"/>
            <a:ext cx="838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4 NH</a:t>
            </a:r>
            <a:r>
              <a:rPr lang="en-US" altLang="en-US" sz="1800" baseline="-25000">
                <a:latin typeface="Arial" panose="020B0604020202020204" pitchFamily="34" charset="0"/>
              </a:rPr>
              <a:t>3</a:t>
            </a:r>
          </a:p>
        </p:txBody>
      </p:sp>
      <p:sp>
        <p:nvSpPr>
          <p:cNvPr id="36874" name="Text Box 10"/>
          <p:cNvSpPr txBox="1">
            <a:spLocks noChangeArrowheads="1"/>
          </p:cNvSpPr>
          <p:nvPr/>
        </p:nvSpPr>
        <p:spPr bwMode="auto">
          <a:xfrm>
            <a:off x="3200400" y="3886200"/>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Br</a:t>
            </a:r>
            <a:r>
              <a:rPr lang="en-US" altLang="en-US" sz="1800" baseline="30000">
                <a:latin typeface="Arial" panose="020B0604020202020204" pitchFamily="34" charset="0"/>
              </a:rPr>
              <a:t>-</a:t>
            </a:r>
          </a:p>
        </p:txBody>
      </p:sp>
      <p:sp>
        <p:nvSpPr>
          <p:cNvPr id="36875" name="Text Box 11"/>
          <p:cNvSpPr txBox="1">
            <a:spLocks noChangeArrowheads="1"/>
          </p:cNvSpPr>
          <p:nvPr/>
        </p:nvSpPr>
        <p:spPr bwMode="auto">
          <a:xfrm>
            <a:off x="4038600" y="3886200"/>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Cl-</a:t>
            </a:r>
          </a:p>
        </p:txBody>
      </p:sp>
      <p:sp>
        <p:nvSpPr>
          <p:cNvPr id="36876" name="Text Box 12"/>
          <p:cNvSpPr txBox="1">
            <a:spLocks noChangeArrowheads="1"/>
          </p:cNvSpPr>
          <p:nvPr/>
        </p:nvSpPr>
        <p:spPr bwMode="auto">
          <a:xfrm>
            <a:off x="6019800" y="3886200"/>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Cl</a:t>
            </a:r>
            <a:r>
              <a:rPr lang="en-US" altLang="en-US" sz="1800" baseline="30000">
                <a:latin typeface="Arial" panose="020B0604020202020204" pitchFamily="34" charset="0"/>
              </a:rPr>
              <a:t>-</a:t>
            </a:r>
          </a:p>
        </p:txBody>
      </p:sp>
      <p:sp>
        <p:nvSpPr>
          <p:cNvPr id="36877" name="Text Box 13"/>
          <p:cNvSpPr txBox="1">
            <a:spLocks noChangeArrowheads="1"/>
          </p:cNvSpPr>
          <p:nvPr/>
        </p:nvSpPr>
        <p:spPr bwMode="auto">
          <a:xfrm>
            <a:off x="4800600" y="3886200"/>
            <a:ext cx="685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Pt</a:t>
            </a:r>
            <a:r>
              <a:rPr lang="en-US" altLang="en-US" sz="1800" baseline="30000">
                <a:latin typeface="Arial" panose="020B0604020202020204" pitchFamily="34" charset="0"/>
              </a:rPr>
              <a:t>4+</a:t>
            </a:r>
          </a:p>
        </p:txBody>
      </p:sp>
      <p:sp>
        <p:nvSpPr>
          <p:cNvPr id="36878" name="Text Box 14">
            <a:extLst>
              <a:ext uri="{FF2B5EF4-FFF2-40B4-BE49-F238E27FC236}">
                <a16:creationId xmlns:a16="http://schemas.microsoft.com/office/drawing/2014/main" xmlns="" id="{0620AB97-A28B-4E0B-AC53-DA96745CFB5B}"/>
              </a:ext>
            </a:extLst>
          </p:cNvPr>
          <p:cNvSpPr txBox="1">
            <a:spLocks noChangeArrowheads="1"/>
          </p:cNvSpPr>
          <p:nvPr/>
        </p:nvSpPr>
        <p:spPr bwMode="auto">
          <a:xfrm>
            <a:off x="3352800" y="4724400"/>
            <a:ext cx="2286000" cy="406400"/>
          </a:xfrm>
          <a:prstGeom prst="rect">
            <a:avLst/>
          </a:prstGeom>
          <a:gradFill rotWithShape="0">
            <a:gsLst>
              <a:gs pos="0">
                <a:srgbClr val="FFFFFF">
                  <a:alpha val="48000"/>
                </a:srgbClr>
              </a:gs>
              <a:gs pos="50000">
                <a:srgbClr val="187534"/>
              </a:gs>
              <a:gs pos="100000">
                <a:srgbClr val="FFFFFF">
                  <a:alpha val="48000"/>
                </a:srgbClr>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spcBef>
                <a:spcPts val="1125"/>
              </a:spcBef>
              <a:buSzPct val="100000"/>
              <a:defRPr/>
            </a:pPr>
            <a:r>
              <a:rPr lang="en-US" sz="1800">
                <a:latin typeface="Arial" charset="0"/>
              </a:rPr>
              <a:t>[Pt(NH</a:t>
            </a:r>
            <a:r>
              <a:rPr lang="en-US" sz="1800" baseline="-25000">
                <a:latin typeface="Arial" charset="0"/>
              </a:rPr>
              <a:t>3</a:t>
            </a:r>
            <a:r>
              <a:rPr lang="en-US" sz="1800">
                <a:latin typeface="Arial" charset="0"/>
              </a:rPr>
              <a:t>)</a:t>
            </a:r>
            <a:r>
              <a:rPr lang="en-US" sz="1800" baseline="-25000">
                <a:latin typeface="Arial" charset="0"/>
              </a:rPr>
              <a:t>4</a:t>
            </a:r>
            <a:r>
              <a:rPr lang="en-US" sz="1800">
                <a:latin typeface="Arial" charset="0"/>
              </a:rPr>
              <a:t>BrCl]Cl</a:t>
            </a:r>
            <a:r>
              <a:rPr lang="en-US" sz="1800" baseline="-25000">
                <a:latin typeface="Arial" charset="0"/>
              </a:rPr>
              <a:t>2</a:t>
            </a:r>
          </a:p>
        </p:txBody>
      </p:sp>
      <p:grpSp>
        <p:nvGrpSpPr>
          <p:cNvPr id="36879" name="Group 15"/>
          <p:cNvGrpSpPr>
            <a:grpSpLocks/>
          </p:cNvGrpSpPr>
          <p:nvPr/>
        </p:nvGrpSpPr>
        <p:grpSpPr bwMode="auto">
          <a:xfrm>
            <a:off x="685800" y="5105400"/>
            <a:ext cx="5765800" cy="823913"/>
            <a:chOff x="432" y="3216"/>
            <a:chExt cx="3632" cy="519"/>
          </a:xfrm>
        </p:grpSpPr>
        <p:sp>
          <p:nvSpPr>
            <p:cNvPr id="87066" name="Text Box 16"/>
            <p:cNvSpPr txBox="1">
              <a:spLocks noChangeArrowheads="1"/>
            </p:cNvSpPr>
            <p:nvPr/>
          </p:nvSpPr>
          <p:spPr bwMode="auto">
            <a:xfrm>
              <a:off x="432" y="3216"/>
              <a:ext cx="43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(d)</a:t>
              </a:r>
            </a:p>
          </p:txBody>
        </p:sp>
        <p:sp>
          <p:nvSpPr>
            <p:cNvPr id="87067" name="Rectangle 17"/>
            <p:cNvSpPr>
              <a:spLocks noChangeArrowheads="1"/>
            </p:cNvSpPr>
            <p:nvPr/>
          </p:nvSpPr>
          <p:spPr bwMode="auto">
            <a:xfrm>
              <a:off x="1204" y="3504"/>
              <a:ext cx="285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800">
                  <a:latin typeface="Arial" panose="020B0604020202020204" pitchFamily="34" charset="0"/>
                </a:rPr>
                <a:t>hexaaminecobalt</a:t>
              </a:r>
              <a:r>
                <a:rPr lang="en-US" altLang="en-US" sz="1800"/>
                <a:t>(III</a:t>
              </a:r>
              <a:r>
                <a:rPr lang="en-US" altLang="en-US" sz="1800">
                  <a:latin typeface="Arial" panose="020B0604020202020204" pitchFamily="34" charset="0"/>
                </a:rPr>
                <a:t>) tetrachloro-ferrate(</a:t>
              </a:r>
              <a:r>
                <a:rPr lang="en-US" altLang="en-US" sz="1800"/>
                <a:t>III</a:t>
              </a:r>
              <a:r>
                <a:rPr lang="en-US" altLang="en-US" sz="1800">
                  <a:latin typeface="Arial" panose="020B0604020202020204" pitchFamily="34" charset="0"/>
                </a:rPr>
                <a:t>)</a:t>
              </a:r>
            </a:p>
          </p:txBody>
        </p:sp>
      </p:grpSp>
      <p:sp>
        <p:nvSpPr>
          <p:cNvPr id="36882" name="Text Box 18"/>
          <p:cNvSpPr txBox="1">
            <a:spLocks noChangeArrowheads="1"/>
          </p:cNvSpPr>
          <p:nvPr/>
        </p:nvSpPr>
        <p:spPr bwMode="auto">
          <a:xfrm>
            <a:off x="1752600" y="5181600"/>
            <a:ext cx="838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6 NH</a:t>
            </a:r>
            <a:r>
              <a:rPr lang="en-US" altLang="en-US" sz="1800" baseline="-25000">
                <a:latin typeface="Arial" panose="020B0604020202020204" pitchFamily="34" charset="0"/>
              </a:rPr>
              <a:t>3</a:t>
            </a:r>
          </a:p>
        </p:txBody>
      </p:sp>
      <p:sp>
        <p:nvSpPr>
          <p:cNvPr id="36883" name="Text Box 19"/>
          <p:cNvSpPr txBox="1">
            <a:spLocks noChangeArrowheads="1"/>
          </p:cNvSpPr>
          <p:nvPr/>
        </p:nvSpPr>
        <p:spPr bwMode="auto">
          <a:xfrm>
            <a:off x="3200400" y="5181600"/>
            <a:ext cx="685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Co</a:t>
            </a:r>
            <a:r>
              <a:rPr lang="en-US" altLang="en-US" sz="1800" baseline="30000">
                <a:latin typeface="Arial" panose="020B0604020202020204" pitchFamily="34" charset="0"/>
              </a:rPr>
              <a:t>3+</a:t>
            </a:r>
          </a:p>
        </p:txBody>
      </p:sp>
      <p:sp>
        <p:nvSpPr>
          <p:cNvPr id="36884" name="Text Box 20"/>
          <p:cNvSpPr txBox="1">
            <a:spLocks noChangeArrowheads="1"/>
          </p:cNvSpPr>
          <p:nvPr/>
        </p:nvSpPr>
        <p:spPr bwMode="auto">
          <a:xfrm>
            <a:off x="4343400" y="5181600"/>
            <a:ext cx="685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4 Cl</a:t>
            </a:r>
            <a:r>
              <a:rPr lang="en-US" altLang="en-US" sz="1800" baseline="30000">
                <a:latin typeface="Arial" panose="020B0604020202020204" pitchFamily="34" charset="0"/>
              </a:rPr>
              <a:t>-</a:t>
            </a:r>
          </a:p>
        </p:txBody>
      </p:sp>
      <p:sp>
        <p:nvSpPr>
          <p:cNvPr id="36885" name="Text Box 21"/>
          <p:cNvSpPr txBox="1">
            <a:spLocks noChangeArrowheads="1"/>
          </p:cNvSpPr>
          <p:nvPr/>
        </p:nvSpPr>
        <p:spPr bwMode="auto">
          <a:xfrm>
            <a:off x="5334000" y="5181600"/>
            <a:ext cx="685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Fe</a:t>
            </a:r>
            <a:r>
              <a:rPr lang="en-US" altLang="en-US" sz="1800" baseline="30000">
                <a:latin typeface="Arial" panose="020B0604020202020204" pitchFamily="34" charset="0"/>
              </a:rPr>
              <a:t>3+</a:t>
            </a:r>
          </a:p>
        </p:txBody>
      </p:sp>
      <p:sp>
        <p:nvSpPr>
          <p:cNvPr id="36886" name="Text Box 22">
            <a:extLst>
              <a:ext uri="{FF2B5EF4-FFF2-40B4-BE49-F238E27FC236}">
                <a16:creationId xmlns:a16="http://schemas.microsoft.com/office/drawing/2014/main" xmlns="" id="{71BEAE0C-B2A3-4089-851D-26A7414A482F}"/>
              </a:ext>
            </a:extLst>
          </p:cNvPr>
          <p:cNvSpPr txBox="1">
            <a:spLocks noChangeArrowheads="1"/>
          </p:cNvSpPr>
          <p:nvPr/>
        </p:nvSpPr>
        <p:spPr bwMode="auto">
          <a:xfrm>
            <a:off x="3352800" y="6019800"/>
            <a:ext cx="2286000" cy="406400"/>
          </a:xfrm>
          <a:prstGeom prst="rect">
            <a:avLst/>
          </a:prstGeom>
          <a:gradFill rotWithShape="0">
            <a:gsLst>
              <a:gs pos="0">
                <a:srgbClr val="FFFFFF">
                  <a:alpha val="48000"/>
                </a:srgbClr>
              </a:gs>
              <a:gs pos="50000">
                <a:srgbClr val="187534"/>
              </a:gs>
              <a:gs pos="100000">
                <a:srgbClr val="FFFFFF">
                  <a:alpha val="48000"/>
                </a:srgbClr>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spcBef>
                <a:spcPts val="1125"/>
              </a:spcBef>
              <a:buSzPct val="100000"/>
              <a:defRPr/>
            </a:pPr>
            <a:r>
              <a:rPr lang="en-US" sz="1800">
                <a:latin typeface="Arial" charset="0"/>
              </a:rPr>
              <a:t>[Co(NH</a:t>
            </a:r>
            <a:r>
              <a:rPr lang="en-US" sz="1800" baseline="-25000">
                <a:latin typeface="Arial" charset="0"/>
              </a:rPr>
              <a:t>3</a:t>
            </a:r>
            <a:r>
              <a:rPr lang="en-US" sz="1800">
                <a:latin typeface="Arial" charset="0"/>
              </a:rPr>
              <a:t>)</a:t>
            </a:r>
            <a:r>
              <a:rPr lang="en-US" sz="1800" baseline="-25000">
                <a:latin typeface="Arial" charset="0"/>
              </a:rPr>
              <a:t>6</a:t>
            </a:r>
            <a:r>
              <a:rPr lang="en-US" sz="1800">
                <a:latin typeface="Arial" charset="0"/>
              </a:rPr>
              <a:t>][Cl</a:t>
            </a:r>
            <a:r>
              <a:rPr lang="en-US" sz="1800" baseline="-25000">
                <a:latin typeface="Arial" charset="0"/>
              </a:rPr>
              <a:t>4</a:t>
            </a:r>
            <a:r>
              <a:rPr lang="en-US" sz="1800">
                <a:latin typeface="Arial" charset="0"/>
              </a:rPr>
              <a:t>Fe]</a:t>
            </a:r>
            <a:r>
              <a:rPr lang="en-US" sz="1800" baseline="-25000">
                <a:latin typeface="Arial" charset="0"/>
              </a:rPr>
              <a:t>3</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6866">
                                            <p:txEl>
                                              <p:pRg st="0" end="0"/>
                                            </p:txEl>
                                          </p:spTgt>
                                        </p:tgtEl>
                                        <p:attrNameLst>
                                          <p:attrName>style.visibility</p:attrName>
                                        </p:attrNameLst>
                                      </p:cBhvr>
                                      <p:to>
                                        <p:strVal val="visible"/>
                                      </p:to>
                                    </p:set>
                                    <p:animEffect transition="in" filter="wipe(left)">
                                      <p:cBhvr additive="repl">
                                        <p:cTn id="7" dur="5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36866">
                                            <p:txEl>
                                              <p:pRg st="1" end="1"/>
                                            </p:txEl>
                                          </p:spTgt>
                                        </p:tgtEl>
                                        <p:attrNameLst>
                                          <p:attrName>style.visibility</p:attrName>
                                        </p:attrNameLst>
                                      </p:cBhvr>
                                      <p:to>
                                        <p:strVal val="visible"/>
                                      </p:to>
                                    </p:set>
                                    <p:animEffect transition="in" filter="wipe(left)">
                                      <p:cBhvr additive="repl">
                                        <p:cTn id="12" dur="500"/>
                                        <p:tgtEl>
                                          <p:spTgt spid="368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additive="repl">
                                        <p:cTn id="16" dur="1" fill="hold">
                                          <p:stCondLst>
                                            <p:cond delay="0"/>
                                          </p:stCondLst>
                                        </p:cTn>
                                        <p:tgtEl>
                                          <p:spTgt spid="36867"/>
                                        </p:tgtEl>
                                        <p:attrNameLst>
                                          <p:attrName>style.visibility</p:attrName>
                                        </p:attrNameLst>
                                      </p:cBhvr>
                                      <p:to>
                                        <p:strVal val="visible"/>
                                      </p:to>
                                    </p:set>
                                    <p:animEffect transition="in" filter="wipe(up)">
                                      <p:cBhvr additive="repl">
                                        <p:cTn id="17" dur="500"/>
                                        <p:tgtEl>
                                          <p:spTgt spid="368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36868">
                                            <p:txEl>
                                              <p:pRg st="0" end="0"/>
                                            </p:txEl>
                                          </p:spTgt>
                                        </p:tgtEl>
                                        <p:attrNameLst>
                                          <p:attrName>style.visibility</p:attrName>
                                        </p:attrNameLst>
                                      </p:cBhvr>
                                      <p:to>
                                        <p:strVal val="visible"/>
                                      </p:to>
                                    </p:set>
                                    <p:animEffect transition="in" filter="wipe(left)">
                                      <p:cBhvr additive="repl">
                                        <p:cTn id="22" dur="500"/>
                                        <p:tgtEl>
                                          <p:spTgt spid="3686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36869"/>
                                        </p:tgtEl>
                                        <p:attrNameLst>
                                          <p:attrName>style.visibility</p:attrName>
                                        </p:attrNameLst>
                                      </p:cBhvr>
                                      <p:to>
                                        <p:strVal val="visible"/>
                                      </p:to>
                                    </p:set>
                                    <p:animEffect transition="in" filter="wipe(left)">
                                      <p:cBhvr additive="repl">
                                        <p:cTn id="27" dur="500"/>
                                        <p:tgtEl>
                                          <p:spTgt spid="368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additive="repl">
                                        <p:cTn id="31" dur="1" fill="hold">
                                          <p:stCondLst>
                                            <p:cond delay="0"/>
                                          </p:stCondLst>
                                        </p:cTn>
                                        <p:tgtEl>
                                          <p:spTgt spid="36870"/>
                                        </p:tgtEl>
                                        <p:attrNameLst>
                                          <p:attrName>style.visibility</p:attrName>
                                        </p:attrNameLst>
                                      </p:cBhvr>
                                      <p:to>
                                        <p:strVal val="visible"/>
                                      </p:to>
                                    </p:set>
                                    <p:animEffect transition="in" filter="wipe(left)">
                                      <p:cBhvr additive="repl">
                                        <p:cTn id="32" dur="500"/>
                                        <p:tgtEl>
                                          <p:spTgt spid="368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36873">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fill="hold" nodeType="clickEffect">
                                  <p:stCondLst>
                                    <p:cond delay="0"/>
                                  </p:stCondLst>
                                  <p:childTnLst>
                                    <p:set>
                                      <p:cBhvr additive="repl">
                                        <p:cTn id="40" dur="1" fill="hold">
                                          <p:stCondLst>
                                            <p:cond delay="0"/>
                                          </p:stCondLst>
                                        </p:cTn>
                                        <p:tgtEl>
                                          <p:spTgt spid="36874">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fill="hold" nodeType="clickEffect">
                                  <p:stCondLst>
                                    <p:cond delay="0"/>
                                  </p:stCondLst>
                                  <p:childTnLst>
                                    <p:set>
                                      <p:cBhvr additive="repl">
                                        <p:cTn id="44" dur="1" fill="hold">
                                          <p:stCondLst>
                                            <p:cond delay="0"/>
                                          </p:stCondLst>
                                        </p:cTn>
                                        <p:tgtEl>
                                          <p:spTgt spid="36875">
                                            <p:txEl>
                                              <p:pRg st="0" end="0"/>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fill="hold" nodeType="clickEffect">
                                  <p:stCondLst>
                                    <p:cond delay="0"/>
                                  </p:stCondLst>
                                  <p:childTnLst>
                                    <p:set>
                                      <p:cBhvr additive="repl">
                                        <p:cTn id="48" dur="1" fill="hold">
                                          <p:stCondLst>
                                            <p:cond delay="0"/>
                                          </p:stCondLst>
                                        </p:cTn>
                                        <p:tgtEl>
                                          <p:spTgt spid="36877">
                                            <p:txEl>
                                              <p:pRg st="0" end="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fill="hold" nodeType="clickEffect">
                                  <p:stCondLst>
                                    <p:cond delay="0"/>
                                  </p:stCondLst>
                                  <p:childTnLst>
                                    <p:set>
                                      <p:cBhvr additive="repl">
                                        <p:cTn id="52" dur="1" fill="hold">
                                          <p:stCondLst>
                                            <p:cond delay="0"/>
                                          </p:stCondLst>
                                        </p:cTn>
                                        <p:tgtEl>
                                          <p:spTgt spid="36876">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additive="repl">
                                        <p:cTn id="56" dur="1" fill="hold">
                                          <p:stCondLst>
                                            <p:cond delay="0"/>
                                          </p:stCondLst>
                                        </p:cTn>
                                        <p:tgtEl>
                                          <p:spTgt spid="36878"/>
                                        </p:tgtEl>
                                        <p:attrNameLst>
                                          <p:attrName>style.visibility</p:attrName>
                                        </p:attrNameLst>
                                      </p:cBhvr>
                                      <p:to>
                                        <p:strVal val="visible"/>
                                      </p:to>
                                    </p:set>
                                    <p:animEffect transition="in" filter="wipe(left)">
                                      <p:cBhvr additive="repl">
                                        <p:cTn id="57" dur="500"/>
                                        <p:tgtEl>
                                          <p:spTgt spid="3687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additive="repl">
                                        <p:cTn id="61" dur="1" fill="hold">
                                          <p:stCondLst>
                                            <p:cond delay="0"/>
                                          </p:stCondLst>
                                        </p:cTn>
                                        <p:tgtEl>
                                          <p:spTgt spid="36879"/>
                                        </p:tgtEl>
                                        <p:attrNameLst>
                                          <p:attrName>style.visibility</p:attrName>
                                        </p:attrNameLst>
                                      </p:cBhvr>
                                      <p:to>
                                        <p:strVal val="visible"/>
                                      </p:to>
                                    </p:set>
                                    <p:animEffect transition="in" filter="wipe(left)">
                                      <p:cBhvr additive="repl">
                                        <p:cTn id="62" dur="500"/>
                                        <p:tgtEl>
                                          <p:spTgt spid="3687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fill="hold" nodeType="clickEffect">
                                  <p:stCondLst>
                                    <p:cond delay="0"/>
                                  </p:stCondLst>
                                  <p:childTnLst>
                                    <p:set>
                                      <p:cBhvr additive="repl">
                                        <p:cTn id="66" dur="1" fill="hold">
                                          <p:stCondLst>
                                            <p:cond delay="0"/>
                                          </p:stCondLst>
                                        </p:cTn>
                                        <p:tgtEl>
                                          <p:spTgt spid="36882">
                                            <p:txEl>
                                              <p:pRg st="0" end="0"/>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fill="hold" nodeType="clickEffect">
                                  <p:stCondLst>
                                    <p:cond delay="0"/>
                                  </p:stCondLst>
                                  <p:childTnLst>
                                    <p:set>
                                      <p:cBhvr additive="repl">
                                        <p:cTn id="70" dur="1" fill="hold">
                                          <p:stCondLst>
                                            <p:cond delay="0"/>
                                          </p:stCondLst>
                                        </p:cTn>
                                        <p:tgtEl>
                                          <p:spTgt spid="36883">
                                            <p:txEl>
                                              <p:pRg st="0" end="0"/>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fill="hold" nodeType="clickEffect">
                                  <p:stCondLst>
                                    <p:cond delay="0"/>
                                  </p:stCondLst>
                                  <p:childTnLst>
                                    <p:set>
                                      <p:cBhvr additive="repl">
                                        <p:cTn id="74" dur="1" fill="hold">
                                          <p:stCondLst>
                                            <p:cond delay="0"/>
                                          </p:stCondLst>
                                        </p:cTn>
                                        <p:tgtEl>
                                          <p:spTgt spid="36884">
                                            <p:txEl>
                                              <p:pRg st="0" end="0"/>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fill="hold" nodeType="clickEffect">
                                  <p:stCondLst>
                                    <p:cond delay="0"/>
                                  </p:stCondLst>
                                  <p:childTnLst>
                                    <p:set>
                                      <p:cBhvr additive="repl">
                                        <p:cTn id="78" dur="1" fill="hold">
                                          <p:stCondLst>
                                            <p:cond delay="0"/>
                                          </p:stCondLst>
                                        </p:cTn>
                                        <p:tgtEl>
                                          <p:spTgt spid="36885">
                                            <p:txEl>
                                              <p:pRg st="0" end="0"/>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additive="repl">
                                        <p:cTn id="82" dur="1" fill="hold">
                                          <p:stCondLst>
                                            <p:cond delay="0"/>
                                          </p:stCondLst>
                                        </p:cTn>
                                        <p:tgtEl>
                                          <p:spTgt spid="36886"/>
                                        </p:tgtEl>
                                        <p:attrNameLst>
                                          <p:attrName>style.visibility</p:attrName>
                                        </p:attrNameLst>
                                      </p:cBhvr>
                                      <p:to>
                                        <p:strVal val="visible"/>
                                      </p:to>
                                    </p:set>
                                    <p:animEffect transition="in" filter="wipe(left)">
                                      <p:cBhvr additive="repl">
                                        <p:cTn id="83" dur="500"/>
                                        <p:tgtEl>
                                          <p:spTgt spid="36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381000" y="193675"/>
            <a:ext cx="8720138" cy="668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marL="914400">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800" b="1">
                <a:latin typeface="Arial" panose="020B0604020202020204" pitchFamily="34" charset="0"/>
              </a:rPr>
              <a:t>WORKSHOP TR#2</a:t>
            </a:r>
          </a:p>
          <a:p>
            <a:pPr>
              <a:spcBef>
                <a:spcPct val="0"/>
              </a:spcBef>
              <a:buClrTx/>
              <a:buFontTx/>
              <a:buNone/>
            </a:pPr>
            <a:r>
              <a:rPr lang="en-US" altLang="en-US" sz="1600" b="1">
                <a:latin typeface="Arial" panose="020B0604020202020204" pitchFamily="34" charset="0"/>
              </a:rPr>
              <a:t>Name/draw each of the following compounds listed below:</a:t>
            </a:r>
          </a:p>
          <a:p>
            <a:pPr>
              <a:spcBef>
                <a:spcPct val="0"/>
              </a:spcBef>
              <a:buClrTx/>
              <a:buFontTx/>
              <a:buNone/>
            </a:pPr>
            <a:endParaRPr lang="en-US" altLang="en-US" sz="1600" b="1">
              <a:latin typeface="Arial" panose="020B0604020202020204" pitchFamily="34" charset="0"/>
            </a:endParaRPr>
          </a:p>
          <a:p>
            <a:pPr>
              <a:spcBef>
                <a:spcPct val="0"/>
              </a:spcBef>
              <a:buClrTx/>
              <a:buFontTx/>
              <a:buNone/>
            </a:pPr>
            <a:r>
              <a:rPr lang="en-US" altLang="en-US" sz="1600" b="1">
                <a:latin typeface="Arial" panose="020B0604020202020204" pitchFamily="34" charset="0"/>
              </a:rPr>
              <a:t>A.  NH</a:t>
            </a:r>
            <a:r>
              <a:rPr lang="en-US" altLang="en-US" sz="1600" b="1" baseline="-25000">
                <a:latin typeface="Arial" panose="020B0604020202020204" pitchFamily="34" charset="0"/>
              </a:rPr>
              <a:t>4</a:t>
            </a:r>
            <a:r>
              <a:rPr lang="en-US" altLang="en-US" sz="1600" b="1">
                <a:latin typeface="Arial" panose="020B0604020202020204" pitchFamily="34" charset="0"/>
              </a:rPr>
              <a:t>[PtCl</a:t>
            </a:r>
            <a:r>
              <a:rPr lang="en-US" altLang="en-US" sz="1600" b="1" baseline="-25000">
                <a:latin typeface="Arial" panose="020B0604020202020204" pitchFamily="34" charset="0"/>
              </a:rPr>
              <a:t>3</a:t>
            </a:r>
            <a:r>
              <a:rPr lang="en-US" altLang="en-US" sz="1600" b="1">
                <a:latin typeface="Arial" panose="020B0604020202020204" pitchFamily="34" charset="0"/>
              </a:rPr>
              <a:t>(NH</a:t>
            </a:r>
            <a:r>
              <a:rPr lang="en-US" altLang="en-US" sz="1600" b="1" baseline="-25000">
                <a:latin typeface="Arial" panose="020B0604020202020204" pitchFamily="34" charset="0"/>
              </a:rPr>
              <a:t>3</a:t>
            </a:r>
            <a:r>
              <a:rPr lang="en-US" altLang="en-US" sz="1600" b="1">
                <a:latin typeface="Arial" panose="020B0604020202020204" pitchFamily="34" charset="0"/>
              </a:rPr>
              <a:t>)]				B. [Co(NH</a:t>
            </a:r>
            <a:r>
              <a:rPr lang="en-US" altLang="en-US" sz="1600" b="1" baseline="-25000">
                <a:latin typeface="Arial" panose="020B0604020202020204" pitchFamily="34" charset="0"/>
              </a:rPr>
              <a:t>3</a:t>
            </a:r>
            <a:r>
              <a:rPr lang="en-US" altLang="en-US" sz="1600" b="1">
                <a:latin typeface="Arial" panose="020B0604020202020204" pitchFamily="34" charset="0"/>
              </a:rPr>
              <a:t>)</a:t>
            </a:r>
            <a:r>
              <a:rPr lang="en-US" altLang="en-US" sz="1600" b="1" baseline="-25000">
                <a:latin typeface="Arial" panose="020B0604020202020204" pitchFamily="34" charset="0"/>
              </a:rPr>
              <a:t>6</a:t>
            </a:r>
            <a:r>
              <a:rPr lang="en-US" altLang="en-US" sz="1600" b="1">
                <a:latin typeface="Arial" panose="020B0604020202020204" pitchFamily="34" charset="0"/>
              </a:rPr>
              <a:t>][AuCl</a:t>
            </a:r>
            <a:r>
              <a:rPr lang="en-US" altLang="en-US" sz="1600" b="1" baseline="-25000">
                <a:latin typeface="Arial" panose="020B0604020202020204" pitchFamily="34" charset="0"/>
              </a:rPr>
              <a:t>4</a:t>
            </a:r>
            <a:r>
              <a:rPr lang="en-US" altLang="en-US" sz="1600" b="1">
                <a:latin typeface="Arial" panose="020B0604020202020204" pitchFamily="34" charset="0"/>
              </a:rPr>
              <a:t>]</a:t>
            </a:r>
            <a:r>
              <a:rPr lang="en-US" altLang="en-US" sz="1600" b="1" baseline="-25000">
                <a:latin typeface="Arial" panose="020B0604020202020204" pitchFamily="34" charset="0"/>
              </a:rPr>
              <a:t>2</a:t>
            </a:r>
          </a:p>
          <a:p>
            <a:pPr>
              <a:spcBef>
                <a:spcPct val="0"/>
              </a:spcBef>
              <a:buClrTx/>
              <a:buFontTx/>
              <a:buNone/>
            </a:pPr>
            <a:endParaRPr lang="en-US" altLang="en-US" sz="1600" b="1">
              <a:latin typeface="Arial" panose="020B0604020202020204" pitchFamily="34" charset="0"/>
            </a:endParaRPr>
          </a:p>
          <a:p>
            <a:pPr>
              <a:spcBef>
                <a:spcPct val="0"/>
              </a:spcBef>
              <a:buClrTx/>
              <a:buFontTx/>
              <a:buNone/>
            </a:pPr>
            <a:endParaRPr lang="en-US" altLang="en-US" sz="1600" b="1">
              <a:latin typeface="Arial" panose="020B0604020202020204" pitchFamily="34" charset="0"/>
            </a:endParaRPr>
          </a:p>
          <a:p>
            <a:pPr>
              <a:spcBef>
                <a:spcPct val="0"/>
              </a:spcBef>
              <a:buClrTx/>
              <a:buFontTx/>
              <a:buNone/>
            </a:pPr>
            <a:endParaRPr lang="en-US" altLang="en-US" sz="1600" b="1">
              <a:latin typeface="Arial" panose="020B0604020202020204" pitchFamily="34" charset="0"/>
            </a:endParaRPr>
          </a:p>
          <a:p>
            <a:pPr>
              <a:spcBef>
                <a:spcPct val="0"/>
              </a:spcBef>
              <a:buClrTx/>
              <a:buFontTx/>
              <a:buNone/>
            </a:pPr>
            <a:r>
              <a:rPr lang="en-US" altLang="en-US" sz="1600" b="1">
                <a:latin typeface="Arial" panose="020B0604020202020204" pitchFamily="34" charset="0"/>
              </a:rPr>
              <a:t>	C.  [Cr(OH)</a:t>
            </a:r>
            <a:r>
              <a:rPr lang="en-US" altLang="en-US" sz="1600" b="1" baseline="-25000">
                <a:latin typeface="Arial" panose="020B0604020202020204" pitchFamily="34" charset="0"/>
              </a:rPr>
              <a:t>2</a:t>
            </a:r>
            <a:r>
              <a:rPr lang="en-US" altLang="en-US" sz="1600" b="1">
                <a:latin typeface="Arial" panose="020B0604020202020204" pitchFamily="34" charset="0"/>
              </a:rPr>
              <a:t>(NH</a:t>
            </a:r>
            <a:r>
              <a:rPr lang="en-US" altLang="en-US" sz="1600" b="1" baseline="-25000">
                <a:latin typeface="Arial" panose="020B0604020202020204" pitchFamily="34" charset="0"/>
              </a:rPr>
              <a:t>3</a:t>
            </a:r>
            <a:r>
              <a:rPr lang="en-US" altLang="en-US" sz="1600" b="1">
                <a:latin typeface="Arial" panose="020B0604020202020204" pitchFamily="34" charset="0"/>
              </a:rPr>
              <a:t>)</a:t>
            </a:r>
            <a:r>
              <a:rPr lang="en-US" altLang="en-US" sz="1600" b="1" baseline="-25000">
                <a:latin typeface="Arial" panose="020B0604020202020204" pitchFamily="34" charset="0"/>
              </a:rPr>
              <a:t>4</a:t>
            </a:r>
            <a:r>
              <a:rPr lang="en-US" altLang="en-US" sz="1600" b="1">
                <a:latin typeface="Arial" panose="020B0604020202020204" pitchFamily="34" charset="0"/>
              </a:rPr>
              <a:t>]Br			D. [Co(en)</a:t>
            </a:r>
            <a:r>
              <a:rPr lang="en-US" altLang="en-US" sz="1600" b="1" baseline="-25000">
                <a:latin typeface="Arial" panose="020B0604020202020204" pitchFamily="34" charset="0"/>
              </a:rPr>
              <a:t>3</a:t>
            </a:r>
            <a:r>
              <a:rPr lang="en-US" altLang="en-US" sz="1600" b="1">
                <a:latin typeface="Arial" panose="020B0604020202020204" pitchFamily="34" charset="0"/>
              </a:rPr>
              <a:t>]</a:t>
            </a:r>
            <a:r>
              <a:rPr lang="en-US" altLang="en-US" sz="1600" b="1" baseline="30000">
                <a:latin typeface="Arial" panose="020B0604020202020204" pitchFamily="34" charset="0"/>
              </a:rPr>
              <a:t>3+</a:t>
            </a:r>
          </a:p>
          <a:p>
            <a:pPr>
              <a:spcBef>
                <a:spcPct val="0"/>
              </a:spcBef>
              <a:buClrTx/>
              <a:buFontTx/>
              <a:buNone/>
            </a:pPr>
            <a:endParaRPr lang="en-US" altLang="en-US" sz="1600" b="1">
              <a:latin typeface="Arial" panose="020B0604020202020204" pitchFamily="34" charset="0"/>
            </a:endParaRPr>
          </a:p>
          <a:p>
            <a:pPr>
              <a:spcBef>
                <a:spcPct val="0"/>
              </a:spcBef>
              <a:buClrTx/>
              <a:buFontTx/>
              <a:buNone/>
            </a:pPr>
            <a:endParaRPr lang="en-US" altLang="en-US" sz="1600" b="1">
              <a:latin typeface="Arial" panose="020B0604020202020204" pitchFamily="34" charset="0"/>
            </a:endParaRPr>
          </a:p>
          <a:p>
            <a:pPr>
              <a:spcBef>
                <a:spcPct val="0"/>
              </a:spcBef>
              <a:buClrTx/>
              <a:buFontTx/>
              <a:buNone/>
            </a:pPr>
            <a:endParaRPr lang="en-US" altLang="en-US" sz="1600" b="1">
              <a:latin typeface="Arial" panose="020B0604020202020204" pitchFamily="34" charset="0"/>
            </a:endParaRPr>
          </a:p>
          <a:p>
            <a:pPr>
              <a:spcBef>
                <a:spcPct val="0"/>
              </a:spcBef>
              <a:buClrTx/>
              <a:buFontTx/>
              <a:buNone/>
            </a:pPr>
            <a:r>
              <a:rPr lang="en-US" altLang="en-US" sz="1600" b="1">
                <a:latin typeface="Arial" panose="020B0604020202020204" pitchFamily="34" charset="0"/>
              </a:rPr>
              <a:t>	E.  Na</a:t>
            </a:r>
            <a:r>
              <a:rPr lang="en-US" altLang="en-US" sz="1600" b="1" baseline="-25000">
                <a:latin typeface="Arial" panose="020B0604020202020204" pitchFamily="34" charset="0"/>
              </a:rPr>
              <a:t>2</a:t>
            </a:r>
            <a:r>
              <a:rPr lang="en-US" altLang="en-US" sz="1600" b="1">
                <a:latin typeface="Arial" panose="020B0604020202020204" pitchFamily="34" charset="0"/>
              </a:rPr>
              <a:t>[PtCl</a:t>
            </a:r>
            <a:r>
              <a:rPr lang="en-US" altLang="en-US" sz="1600" b="1" baseline="-25000">
                <a:latin typeface="Arial" panose="020B0604020202020204" pitchFamily="34" charset="0"/>
              </a:rPr>
              <a:t>2</a:t>
            </a:r>
            <a:r>
              <a:rPr lang="en-US" altLang="en-US" sz="1600" b="1">
                <a:latin typeface="Arial" panose="020B0604020202020204" pitchFamily="34" charset="0"/>
              </a:rPr>
              <a:t>(ox)</a:t>
            </a:r>
            <a:r>
              <a:rPr lang="en-US" altLang="en-US" sz="1600" b="1" baseline="-25000">
                <a:latin typeface="Arial" panose="020B0604020202020204" pitchFamily="34" charset="0"/>
              </a:rPr>
              <a:t>2</a:t>
            </a:r>
            <a:r>
              <a:rPr lang="en-US" altLang="en-US" sz="1600" b="1">
                <a:latin typeface="Arial" panose="020B0604020202020204" pitchFamily="34" charset="0"/>
              </a:rPr>
              <a:t>]				F. [FeOH(H</a:t>
            </a:r>
            <a:r>
              <a:rPr lang="en-US" altLang="en-US" sz="1600" b="1" baseline="-25000">
                <a:latin typeface="Arial" panose="020B0604020202020204" pitchFamily="34" charset="0"/>
              </a:rPr>
              <a:t>2</a:t>
            </a:r>
            <a:r>
              <a:rPr lang="en-US" altLang="en-US" sz="1600" b="1">
                <a:latin typeface="Arial" panose="020B0604020202020204" pitchFamily="34" charset="0"/>
              </a:rPr>
              <a:t>O)</a:t>
            </a:r>
            <a:r>
              <a:rPr lang="en-US" altLang="en-US" sz="1600" b="1" baseline="-25000">
                <a:latin typeface="Arial" panose="020B0604020202020204" pitchFamily="34" charset="0"/>
              </a:rPr>
              <a:t>5</a:t>
            </a:r>
            <a:r>
              <a:rPr lang="en-US" altLang="en-US" sz="1600" b="1">
                <a:latin typeface="Arial" panose="020B0604020202020204" pitchFamily="34" charset="0"/>
              </a:rPr>
              <a:t>]Cl</a:t>
            </a:r>
            <a:r>
              <a:rPr lang="en-US" altLang="en-US" sz="1600" b="1" baseline="-25000">
                <a:latin typeface="Arial" panose="020B0604020202020204" pitchFamily="34" charset="0"/>
              </a:rPr>
              <a:t>2</a:t>
            </a:r>
          </a:p>
          <a:p>
            <a:pPr>
              <a:spcBef>
                <a:spcPct val="0"/>
              </a:spcBef>
              <a:buClrTx/>
              <a:buFontTx/>
              <a:buNone/>
            </a:pPr>
            <a:endParaRPr lang="en-US" altLang="en-US" sz="1600" b="1" baseline="-25000">
              <a:latin typeface="Arial" panose="020B0604020202020204" pitchFamily="34" charset="0"/>
            </a:endParaRPr>
          </a:p>
          <a:p>
            <a:pPr>
              <a:spcBef>
                <a:spcPct val="0"/>
              </a:spcBef>
              <a:buClrTx/>
              <a:buFontTx/>
              <a:buNone/>
            </a:pPr>
            <a:endParaRPr lang="en-US" altLang="en-US" sz="1600" b="1" baseline="-25000">
              <a:latin typeface="Arial" panose="020B0604020202020204" pitchFamily="34" charset="0"/>
            </a:endParaRPr>
          </a:p>
          <a:p>
            <a:pPr>
              <a:spcBef>
                <a:spcPct val="0"/>
              </a:spcBef>
              <a:buClrTx/>
              <a:buFontTx/>
              <a:buNone/>
            </a:pPr>
            <a:endParaRPr lang="en-US" altLang="en-US" sz="1600" b="1" baseline="-25000">
              <a:latin typeface="Arial" panose="020B0604020202020204" pitchFamily="34" charset="0"/>
            </a:endParaRPr>
          </a:p>
          <a:p>
            <a:pPr>
              <a:spcBef>
                <a:spcPct val="0"/>
              </a:spcBef>
              <a:buClrTx/>
              <a:buFontTx/>
              <a:buNone/>
            </a:pPr>
            <a:r>
              <a:rPr lang="en-US" altLang="en-US" sz="1600" b="1">
                <a:latin typeface="Arial" panose="020B0604020202020204" pitchFamily="34" charset="0"/>
              </a:rPr>
              <a:t>G.  Sodium tetrahydroxoaluminate</a:t>
            </a:r>
          </a:p>
          <a:p>
            <a:pPr>
              <a:spcBef>
                <a:spcPct val="0"/>
              </a:spcBef>
              <a:buClrTx/>
              <a:buFontTx/>
              <a:buNone/>
            </a:pPr>
            <a:endParaRPr lang="en-US" altLang="en-US" sz="1600" b="1">
              <a:latin typeface="Arial" panose="020B0604020202020204" pitchFamily="34" charset="0"/>
            </a:endParaRPr>
          </a:p>
          <a:p>
            <a:pPr>
              <a:spcBef>
                <a:spcPct val="0"/>
              </a:spcBef>
              <a:buClrTx/>
              <a:buFontTx/>
              <a:buNone/>
            </a:pPr>
            <a:endParaRPr lang="en-US" altLang="en-US" sz="1600" b="1">
              <a:latin typeface="Arial" panose="020B0604020202020204" pitchFamily="34" charset="0"/>
            </a:endParaRPr>
          </a:p>
          <a:p>
            <a:pPr>
              <a:spcBef>
                <a:spcPct val="0"/>
              </a:spcBef>
              <a:buClrTx/>
              <a:buFontTx/>
              <a:buNone/>
            </a:pPr>
            <a:endParaRPr lang="en-US" altLang="en-US" sz="1600" b="1">
              <a:latin typeface="Arial" panose="020B0604020202020204" pitchFamily="34" charset="0"/>
            </a:endParaRPr>
          </a:p>
          <a:p>
            <a:pPr>
              <a:spcBef>
                <a:spcPct val="0"/>
              </a:spcBef>
              <a:buClrTx/>
              <a:buFontTx/>
              <a:buNone/>
            </a:pPr>
            <a:r>
              <a:rPr lang="en-US" altLang="en-US" sz="1600" b="1">
                <a:latin typeface="Arial" panose="020B0604020202020204" pitchFamily="34" charset="0"/>
              </a:rPr>
              <a:t>	H. potassium hexacyanoferrate(II)</a:t>
            </a:r>
          </a:p>
          <a:p>
            <a:pPr>
              <a:spcBef>
                <a:spcPct val="0"/>
              </a:spcBef>
              <a:buClrTx/>
              <a:buFontTx/>
              <a:buNone/>
            </a:pPr>
            <a:endParaRPr lang="en-US" altLang="en-US" sz="1600" b="1">
              <a:latin typeface="Arial" panose="020B0604020202020204" pitchFamily="34" charset="0"/>
            </a:endParaRPr>
          </a:p>
          <a:p>
            <a:pPr>
              <a:spcBef>
                <a:spcPct val="0"/>
              </a:spcBef>
              <a:buClrTx/>
              <a:buFontTx/>
              <a:buNone/>
            </a:pPr>
            <a:endParaRPr lang="en-US" altLang="en-US" sz="1600" b="1">
              <a:latin typeface="Arial" panose="020B0604020202020204" pitchFamily="34" charset="0"/>
            </a:endParaRPr>
          </a:p>
          <a:p>
            <a:pPr>
              <a:spcBef>
                <a:spcPct val="0"/>
              </a:spcBef>
              <a:buClrTx/>
              <a:buFontTx/>
              <a:buNone/>
            </a:pPr>
            <a:endParaRPr lang="en-US" altLang="en-US" sz="1600" b="1">
              <a:latin typeface="Arial" panose="020B0604020202020204" pitchFamily="34" charset="0"/>
            </a:endParaRPr>
          </a:p>
          <a:p>
            <a:pPr>
              <a:spcBef>
                <a:spcPct val="0"/>
              </a:spcBef>
              <a:buClrTx/>
              <a:buFontTx/>
              <a:buNone/>
            </a:pPr>
            <a:r>
              <a:rPr lang="en-US" altLang="en-US" sz="1600" b="1">
                <a:latin typeface="Arial" panose="020B0604020202020204" pitchFamily="34" charset="0"/>
              </a:rPr>
              <a:t>	I.  Dicarbonyldifluorocobalt(III) perchlorate</a:t>
            </a:r>
          </a:p>
          <a:p>
            <a:pPr>
              <a:spcBef>
                <a:spcPct val="0"/>
              </a:spcBef>
              <a:buClrTx/>
              <a:buFontTx/>
              <a:buNone/>
            </a:pPr>
            <a:endParaRPr lang="en-US" altLang="en-US" sz="1600" b="1">
              <a:latin typeface="Arial" panose="020B0604020202020204" pitchFamily="34" charset="0"/>
            </a:endParaRPr>
          </a:p>
          <a:p>
            <a:pPr>
              <a:spcBef>
                <a:spcPct val="0"/>
              </a:spcBef>
              <a:buClrTx/>
              <a:buFontTx/>
              <a:buNone/>
            </a:pPr>
            <a:endParaRPr lang="en-US" altLang="en-US" sz="1600" b="1">
              <a:latin typeface="Arial" panose="020B0604020202020204" pitchFamily="34" charset="0"/>
            </a:endParaRPr>
          </a:p>
          <a:p>
            <a:pPr>
              <a:spcBef>
                <a:spcPct val="0"/>
              </a:spcBef>
              <a:buClrTx/>
              <a:buFontTx/>
              <a:buNone/>
            </a:pPr>
            <a:r>
              <a:rPr lang="en-US" altLang="en-US" sz="1600" b="1">
                <a:latin typeface="Arial" panose="020B0604020202020204" pitchFamily="34" charset="0"/>
              </a:rPr>
              <a:t>	J. hexapyridinenickel(II) bromide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a:extLst>
              <a:ext uri="{FF2B5EF4-FFF2-40B4-BE49-F238E27FC236}">
                <a16:creationId xmlns:a16="http://schemas.microsoft.com/office/drawing/2014/main" xmlns="" id="{5CB2EA1A-B9D8-464C-A98C-01728E08D707}"/>
              </a:ext>
            </a:extLst>
          </p:cNvPr>
          <p:cNvSpPr txBox="1">
            <a:spLocks noChangeArrowheads="1"/>
          </p:cNvSpPr>
          <p:nvPr/>
        </p:nvSpPr>
        <p:spPr bwMode="auto">
          <a:xfrm>
            <a:off x="0" y="0"/>
            <a:ext cx="9144000" cy="634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9pPr>
          </a:lstStyle>
          <a:p>
            <a:pPr algn="ctr">
              <a:defRPr/>
            </a:pPr>
            <a:r>
              <a:rPr lang="en-US" b="1" u="sng" dirty="0">
                <a:solidFill>
                  <a:srgbClr val="6600FF"/>
                </a:solidFill>
                <a:latin typeface="Comic Sans MS" pitchFamily="64" charset="0"/>
              </a:rPr>
              <a:t>Coordination Compounds and their Isomers</a:t>
            </a:r>
          </a:p>
          <a:p>
            <a:pPr>
              <a:defRPr/>
            </a:pPr>
            <a:endParaRPr lang="en-US" sz="1200" b="1" dirty="0">
              <a:solidFill>
                <a:srgbClr val="6600FF"/>
              </a:solidFill>
              <a:latin typeface="Comic Sans MS" pitchFamily="64" charset="0"/>
            </a:endParaRPr>
          </a:p>
          <a:p>
            <a:pPr>
              <a:defRPr/>
            </a:pPr>
            <a:r>
              <a:rPr lang="en-US" b="1" dirty="0">
                <a:latin typeface="Comic Sans MS" pitchFamily="64" charset="0"/>
              </a:rPr>
              <a:t>The geometry (or shape) of a transition metal complex depends on the coordination number and nature of the metal ion.  The following table outlines the various typical geometries along with examples of each:</a:t>
            </a:r>
          </a:p>
          <a:p>
            <a:pPr>
              <a:defRPr/>
            </a:pPr>
            <a:r>
              <a:rPr lang="en-US" b="1" dirty="0"/>
              <a:t>  </a:t>
            </a:r>
          </a:p>
          <a:p>
            <a:pPr>
              <a:defRPr/>
            </a:pPr>
            <a:r>
              <a:rPr lang="en-US" b="1" i="1" u="sng" dirty="0">
                <a:effectLst>
                  <a:outerShdw blurRad="38100" dist="38100" dir="2700000" algn="tl">
                    <a:srgbClr val="C0C0C0"/>
                  </a:outerShdw>
                </a:effectLst>
              </a:rPr>
              <a:t>Coordination Number</a:t>
            </a:r>
            <a:r>
              <a:rPr lang="en-US" b="1" dirty="0"/>
              <a:t>	 </a:t>
            </a:r>
            <a:r>
              <a:rPr lang="en-US" b="1" i="1" u="sng" dirty="0">
                <a:effectLst>
                  <a:outerShdw blurRad="38100" dist="38100" dir="2700000" algn="tl">
                    <a:srgbClr val="C0C0C0"/>
                  </a:outerShdw>
                </a:effectLst>
              </a:rPr>
              <a:t>Shape</a:t>
            </a:r>
            <a:r>
              <a:rPr lang="en-US" b="1" i="1" dirty="0">
                <a:effectLst>
                  <a:outerShdw blurRad="38100" dist="38100" dir="2700000" algn="tl">
                    <a:srgbClr val="C0C0C0"/>
                  </a:outerShdw>
                </a:effectLst>
              </a:rPr>
              <a:t>	</a:t>
            </a:r>
            <a:r>
              <a:rPr lang="en-US" b="1" dirty="0"/>
              <a:t>		</a:t>
            </a:r>
            <a:r>
              <a:rPr lang="en-US" b="1" u="sng" dirty="0">
                <a:effectLst>
                  <a:outerShdw blurRad="38100" dist="38100" dir="2700000" algn="tl">
                    <a:srgbClr val="C0C0C0"/>
                  </a:outerShdw>
                </a:effectLst>
              </a:rPr>
              <a:t>Examples</a:t>
            </a:r>
            <a:r>
              <a:rPr lang="en-US" b="1" dirty="0"/>
              <a:t>	</a:t>
            </a:r>
          </a:p>
          <a:p>
            <a:pPr>
              <a:defRPr/>
            </a:pPr>
            <a:r>
              <a:rPr lang="en-US" dirty="0"/>
              <a:t>		</a:t>
            </a:r>
            <a:r>
              <a:rPr lang="en-US" b="1" dirty="0"/>
              <a:t>2</a:t>
            </a:r>
            <a:r>
              <a:rPr lang="en-US" dirty="0"/>
              <a:t>			</a:t>
            </a:r>
            <a:r>
              <a:rPr lang="en-US" dirty="0">
                <a:solidFill>
                  <a:schemeClr val="accent5">
                    <a:lumMod val="50000"/>
                  </a:schemeClr>
                </a:solidFill>
              </a:rPr>
              <a:t>Linear		    [CuCl</a:t>
            </a:r>
            <a:r>
              <a:rPr lang="en-US" baseline="-25000" dirty="0">
                <a:solidFill>
                  <a:schemeClr val="accent5">
                    <a:lumMod val="50000"/>
                  </a:schemeClr>
                </a:solidFill>
              </a:rPr>
              <a:t>2</a:t>
            </a:r>
            <a:r>
              <a:rPr lang="en-US" dirty="0">
                <a:solidFill>
                  <a:schemeClr val="accent5">
                    <a:lumMod val="50000"/>
                  </a:schemeClr>
                </a:solidFill>
              </a:rPr>
              <a:t>]</a:t>
            </a:r>
            <a:r>
              <a:rPr lang="en-US" baseline="30000" dirty="0">
                <a:solidFill>
                  <a:schemeClr val="accent5">
                    <a:lumMod val="50000"/>
                  </a:schemeClr>
                </a:solidFill>
              </a:rPr>
              <a:t>-</a:t>
            </a:r>
            <a:r>
              <a:rPr lang="en-US" dirty="0">
                <a:solidFill>
                  <a:schemeClr val="accent5">
                    <a:lumMod val="50000"/>
                  </a:schemeClr>
                </a:solidFill>
              </a:rPr>
              <a:t>, [Ag(NH</a:t>
            </a:r>
            <a:r>
              <a:rPr lang="en-US" baseline="-25000" dirty="0">
                <a:solidFill>
                  <a:schemeClr val="accent5">
                    <a:lumMod val="50000"/>
                  </a:schemeClr>
                </a:solidFill>
              </a:rPr>
              <a:t>3</a:t>
            </a:r>
            <a:r>
              <a:rPr lang="en-US" dirty="0">
                <a:solidFill>
                  <a:schemeClr val="accent5">
                    <a:lumMod val="50000"/>
                  </a:schemeClr>
                </a:solidFill>
              </a:rPr>
              <a:t>)</a:t>
            </a:r>
            <a:r>
              <a:rPr lang="en-US" baseline="-25000" dirty="0">
                <a:solidFill>
                  <a:schemeClr val="accent5">
                    <a:lumMod val="50000"/>
                  </a:schemeClr>
                </a:solidFill>
              </a:rPr>
              <a:t>2</a:t>
            </a:r>
            <a:r>
              <a:rPr lang="en-US" dirty="0">
                <a:solidFill>
                  <a:schemeClr val="accent5">
                    <a:lumMod val="50000"/>
                  </a:schemeClr>
                </a:solidFill>
              </a:rPr>
              <a:t>]</a:t>
            </a:r>
            <a:r>
              <a:rPr lang="en-US" baseline="30000" dirty="0">
                <a:solidFill>
                  <a:schemeClr val="accent5">
                    <a:lumMod val="50000"/>
                  </a:schemeClr>
                </a:solidFill>
              </a:rPr>
              <a:t>+</a:t>
            </a:r>
            <a:r>
              <a:rPr lang="en-US" dirty="0">
                <a:solidFill>
                  <a:schemeClr val="accent5">
                    <a:lumMod val="50000"/>
                  </a:schemeClr>
                </a:solidFill>
              </a:rPr>
              <a:t>,  						             [AuCl</a:t>
            </a:r>
            <a:r>
              <a:rPr lang="en-US" baseline="-25000" dirty="0">
                <a:solidFill>
                  <a:schemeClr val="accent5">
                    <a:lumMod val="50000"/>
                  </a:schemeClr>
                </a:solidFill>
              </a:rPr>
              <a:t>2</a:t>
            </a:r>
            <a:r>
              <a:rPr lang="en-US" dirty="0">
                <a:solidFill>
                  <a:schemeClr val="accent5">
                    <a:lumMod val="50000"/>
                  </a:schemeClr>
                </a:solidFill>
              </a:rPr>
              <a:t>]</a:t>
            </a:r>
            <a:r>
              <a:rPr lang="en-US" baseline="30000" dirty="0">
                <a:solidFill>
                  <a:schemeClr val="accent5">
                    <a:lumMod val="50000"/>
                  </a:schemeClr>
                </a:solidFill>
              </a:rPr>
              <a:t>-</a:t>
            </a:r>
            <a:r>
              <a:rPr lang="en-US" dirty="0">
                <a:solidFill>
                  <a:schemeClr val="accent5">
                    <a:lumMod val="50000"/>
                  </a:schemeClr>
                </a:solidFill>
              </a:rPr>
              <a:t>	</a:t>
            </a:r>
          </a:p>
          <a:p>
            <a:pPr>
              <a:defRPr/>
            </a:pPr>
            <a:r>
              <a:rPr lang="en-US" dirty="0"/>
              <a:t>		</a:t>
            </a:r>
            <a:r>
              <a:rPr lang="en-US" b="1" dirty="0"/>
              <a:t>4</a:t>
            </a:r>
            <a:r>
              <a:rPr lang="en-US" dirty="0"/>
              <a:t>		        </a:t>
            </a:r>
            <a:r>
              <a:rPr lang="en-US" b="1" dirty="0">
                <a:solidFill>
                  <a:srgbClr val="000099"/>
                </a:solidFill>
              </a:rPr>
              <a:t>Square Planar</a:t>
            </a:r>
            <a:r>
              <a:rPr lang="en-US" dirty="0"/>
              <a:t>	</a:t>
            </a:r>
            <a:r>
              <a:rPr lang="en-US" dirty="0">
                <a:solidFill>
                  <a:srgbClr val="3333CC"/>
                </a:solidFill>
              </a:rPr>
              <a:t>Most </a:t>
            </a:r>
            <a:r>
              <a:rPr lang="en-US" i="1" dirty="0">
                <a:solidFill>
                  <a:srgbClr val="3333CC"/>
                </a:solidFill>
              </a:rPr>
              <a:t>d</a:t>
            </a:r>
            <a:r>
              <a:rPr lang="en-US" i="1" baseline="30000" dirty="0">
                <a:solidFill>
                  <a:srgbClr val="3333CC"/>
                </a:solidFill>
              </a:rPr>
              <a:t>8</a:t>
            </a:r>
            <a:r>
              <a:rPr lang="en-US" i="1" dirty="0">
                <a:solidFill>
                  <a:srgbClr val="3333CC"/>
                </a:solidFill>
              </a:rPr>
              <a:t> </a:t>
            </a:r>
            <a:r>
              <a:rPr lang="en-US" dirty="0">
                <a:solidFill>
                  <a:srgbClr val="3333CC"/>
                </a:solidFill>
              </a:rPr>
              <a:t>metal ions (some 						    	can be tetrahedral); 							   [Ni(CN)</a:t>
            </a:r>
            <a:r>
              <a:rPr lang="en-US" baseline="-25000" dirty="0">
                <a:solidFill>
                  <a:srgbClr val="3333CC"/>
                </a:solidFill>
              </a:rPr>
              <a:t>4</a:t>
            </a:r>
            <a:r>
              <a:rPr lang="en-US" dirty="0">
                <a:solidFill>
                  <a:srgbClr val="3333CC"/>
                </a:solidFill>
              </a:rPr>
              <a:t>]</a:t>
            </a:r>
            <a:r>
              <a:rPr lang="en-US" baseline="30000" dirty="0">
                <a:solidFill>
                  <a:srgbClr val="3333CC"/>
                </a:solidFill>
              </a:rPr>
              <a:t>2-</a:t>
            </a:r>
            <a:r>
              <a:rPr lang="en-US" dirty="0">
                <a:solidFill>
                  <a:srgbClr val="3333CC"/>
                </a:solidFill>
              </a:rPr>
              <a:t>, [PdCl</a:t>
            </a:r>
            <a:r>
              <a:rPr lang="en-US" baseline="-25000" dirty="0">
                <a:solidFill>
                  <a:srgbClr val="3333CC"/>
                </a:solidFill>
              </a:rPr>
              <a:t>4</a:t>
            </a:r>
            <a:r>
              <a:rPr lang="en-US" dirty="0">
                <a:solidFill>
                  <a:srgbClr val="3333CC"/>
                </a:solidFill>
              </a:rPr>
              <a:t>]</a:t>
            </a:r>
            <a:r>
              <a:rPr lang="en-US" baseline="30000" dirty="0">
                <a:solidFill>
                  <a:srgbClr val="3333CC"/>
                </a:solidFill>
              </a:rPr>
              <a:t>2-</a:t>
            </a:r>
            <a:r>
              <a:rPr lang="en-US" dirty="0"/>
              <a:t>		</a:t>
            </a:r>
            <a:r>
              <a:rPr lang="en-US" b="1" dirty="0"/>
              <a:t>4</a:t>
            </a:r>
            <a:r>
              <a:rPr lang="en-US" dirty="0"/>
              <a:t>		         </a:t>
            </a:r>
            <a:r>
              <a:rPr lang="en-US" dirty="0">
                <a:solidFill>
                  <a:schemeClr val="accent5">
                    <a:lumMod val="50000"/>
                  </a:schemeClr>
                </a:solidFill>
              </a:rPr>
              <a:t>Tetrahedral	    Most </a:t>
            </a:r>
            <a:r>
              <a:rPr lang="en-US" i="1" dirty="0">
                <a:solidFill>
                  <a:schemeClr val="accent5">
                    <a:lumMod val="50000"/>
                  </a:schemeClr>
                </a:solidFill>
              </a:rPr>
              <a:t>d</a:t>
            </a:r>
            <a:r>
              <a:rPr lang="en-US" i="1" baseline="30000" dirty="0">
                <a:solidFill>
                  <a:schemeClr val="accent5">
                    <a:lumMod val="50000"/>
                  </a:schemeClr>
                </a:solidFill>
              </a:rPr>
              <a:t>10</a:t>
            </a:r>
            <a:r>
              <a:rPr lang="en-US" dirty="0">
                <a:solidFill>
                  <a:schemeClr val="accent5">
                    <a:lumMod val="50000"/>
                  </a:schemeClr>
                </a:solidFill>
              </a:rPr>
              <a:t> metal ions;     						  	[Cu(CN)</a:t>
            </a:r>
            <a:r>
              <a:rPr lang="en-US" baseline="-25000" dirty="0">
                <a:solidFill>
                  <a:schemeClr val="accent5">
                    <a:lumMod val="50000"/>
                  </a:schemeClr>
                </a:solidFill>
              </a:rPr>
              <a:t>4</a:t>
            </a:r>
            <a:r>
              <a:rPr lang="en-US" dirty="0">
                <a:solidFill>
                  <a:schemeClr val="accent5">
                    <a:lumMod val="50000"/>
                  </a:schemeClr>
                </a:solidFill>
              </a:rPr>
              <a:t>]</a:t>
            </a:r>
            <a:r>
              <a:rPr lang="en-US" baseline="30000" dirty="0">
                <a:solidFill>
                  <a:schemeClr val="accent5">
                    <a:lumMod val="50000"/>
                  </a:schemeClr>
                </a:solidFill>
              </a:rPr>
              <a:t>3-</a:t>
            </a:r>
            <a:r>
              <a:rPr lang="en-US" dirty="0">
                <a:solidFill>
                  <a:schemeClr val="accent5">
                    <a:lumMod val="50000"/>
                  </a:schemeClr>
                </a:solidFill>
              </a:rPr>
              <a:t>, [CdCl</a:t>
            </a:r>
            <a:r>
              <a:rPr lang="en-US" baseline="-25000" dirty="0">
                <a:solidFill>
                  <a:schemeClr val="accent5">
                    <a:lumMod val="50000"/>
                  </a:schemeClr>
                </a:solidFill>
              </a:rPr>
              <a:t>4</a:t>
            </a:r>
            <a:r>
              <a:rPr lang="en-US" dirty="0">
                <a:solidFill>
                  <a:schemeClr val="accent5">
                    <a:lumMod val="50000"/>
                  </a:schemeClr>
                </a:solidFill>
              </a:rPr>
              <a:t>]</a:t>
            </a:r>
            <a:r>
              <a:rPr lang="en-US" baseline="30000" dirty="0">
                <a:solidFill>
                  <a:schemeClr val="accent5">
                    <a:lumMod val="50000"/>
                  </a:schemeClr>
                </a:solidFill>
              </a:rPr>
              <a:t>2-</a:t>
            </a:r>
            <a:r>
              <a:rPr lang="en-US" dirty="0"/>
              <a:t>		</a:t>
            </a:r>
            <a:r>
              <a:rPr lang="en-US" b="1" dirty="0"/>
              <a:t>6</a:t>
            </a:r>
            <a:r>
              <a:rPr lang="en-US" dirty="0"/>
              <a:t>		         </a:t>
            </a:r>
            <a:r>
              <a:rPr lang="en-US" b="1" dirty="0">
                <a:solidFill>
                  <a:srgbClr val="000099"/>
                </a:solidFill>
              </a:rPr>
              <a:t>Octahedral</a:t>
            </a:r>
            <a:r>
              <a:rPr lang="en-US" dirty="0"/>
              <a:t>	   </a:t>
            </a:r>
            <a:r>
              <a:rPr lang="en-US" dirty="0">
                <a:solidFill>
                  <a:srgbClr val="3333CC"/>
                </a:solidFill>
              </a:rPr>
              <a:t>[Ti(H</a:t>
            </a:r>
            <a:r>
              <a:rPr lang="en-US" baseline="-25000" dirty="0">
                <a:solidFill>
                  <a:srgbClr val="3333CC"/>
                </a:solidFill>
              </a:rPr>
              <a:t>2</a:t>
            </a:r>
            <a:r>
              <a:rPr lang="en-US" dirty="0">
                <a:solidFill>
                  <a:srgbClr val="3333CC"/>
                </a:solidFill>
              </a:rPr>
              <a:t>O)</a:t>
            </a:r>
            <a:r>
              <a:rPr lang="en-US" baseline="-25000" dirty="0">
                <a:solidFill>
                  <a:srgbClr val="3333CC"/>
                </a:solidFill>
              </a:rPr>
              <a:t>6</a:t>
            </a:r>
            <a:r>
              <a:rPr lang="en-US" dirty="0">
                <a:solidFill>
                  <a:srgbClr val="3333CC"/>
                </a:solidFill>
              </a:rPr>
              <a:t>]</a:t>
            </a:r>
            <a:r>
              <a:rPr lang="en-US" baseline="30000" dirty="0">
                <a:solidFill>
                  <a:srgbClr val="3333CC"/>
                </a:solidFill>
              </a:rPr>
              <a:t>3+</a:t>
            </a:r>
            <a:r>
              <a:rPr lang="en-US" dirty="0">
                <a:solidFill>
                  <a:srgbClr val="3333CC"/>
                </a:solidFill>
              </a:rPr>
              <a:t>, [Co(en)</a:t>
            </a:r>
            <a:r>
              <a:rPr lang="en-US" baseline="-25000" dirty="0">
                <a:solidFill>
                  <a:srgbClr val="3333CC"/>
                </a:solidFill>
              </a:rPr>
              <a:t>3</a:t>
            </a:r>
            <a:r>
              <a:rPr lang="en-US" dirty="0">
                <a:solidFill>
                  <a:srgbClr val="3333CC"/>
                </a:solidFill>
              </a:rPr>
              <a:t>]</a:t>
            </a:r>
            <a:r>
              <a:rPr lang="en-US" baseline="30000" dirty="0">
                <a:solidFill>
                  <a:srgbClr val="3333CC"/>
                </a:solidFill>
              </a:rPr>
              <a:t>3+</a:t>
            </a:r>
          </a:p>
          <a:p>
            <a:pPr>
              <a:defRPr/>
            </a:pPr>
            <a:endParaRPr lang="en-US" baseline="30000" dirty="0">
              <a:solidFill>
                <a:srgbClr val="3333CC"/>
              </a:solidFill>
            </a:endParaRPr>
          </a:p>
          <a:p>
            <a:pPr>
              <a:defRPr/>
            </a:pPr>
            <a:r>
              <a:rPr lang="en-US" sz="1800" b="1" dirty="0">
                <a:latin typeface="Comic Sans MS" pitchFamily="64" charset="0"/>
              </a:rPr>
              <a:t>Make sure and note the similarity with the molecular shapes in VSEPR theory.</a:t>
            </a:r>
          </a:p>
        </p:txBody>
      </p:sp>
      <p:sp>
        <p:nvSpPr>
          <p:cNvPr id="91139" name="Line 2"/>
          <p:cNvSpPr>
            <a:spLocks noChangeShapeType="1"/>
          </p:cNvSpPr>
          <p:nvPr/>
        </p:nvSpPr>
        <p:spPr bwMode="auto">
          <a:xfrm>
            <a:off x="3276600" y="2209800"/>
            <a:ext cx="1588" cy="33528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1140" name="Line 3"/>
          <p:cNvSpPr>
            <a:spLocks noChangeShapeType="1"/>
          </p:cNvSpPr>
          <p:nvPr/>
        </p:nvSpPr>
        <p:spPr bwMode="auto">
          <a:xfrm>
            <a:off x="5334000" y="2209800"/>
            <a:ext cx="1588" cy="33528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31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620000" cy="5087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457200" y="215900"/>
            <a:ext cx="8153400" cy="1096963"/>
          </a:xfrm>
        </p:spPr>
        <p:txBody>
          <a:bodyPr/>
          <a:lstStyle/>
          <a:p>
            <a:r>
              <a:rPr lang="en-US" altLang="en-US" smtClean="0"/>
              <a:t>Antiferromagnetism</a:t>
            </a:r>
          </a:p>
        </p:txBody>
      </p:sp>
      <p:sp>
        <p:nvSpPr>
          <p:cNvPr id="12291" name="Content Placeholder 2"/>
          <p:cNvSpPr>
            <a:spLocks noGrp="1" noChangeArrowheads="1"/>
          </p:cNvSpPr>
          <p:nvPr>
            <p:ph idx="1"/>
          </p:nvPr>
        </p:nvSpPr>
        <p:spPr>
          <a:xfrm>
            <a:off x="457200" y="1600200"/>
            <a:ext cx="4114800" cy="4114800"/>
          </a:xfrm>
        </p:spPr>
        <p:txBody>
          <a:bodyPr/>
          <a:lstStyle/>
          <a:p>
            <a:r>
              <a:rPr lang="en-US" altLang="en-US" sz="2400" smtClean="0"/>
              <a:t>Antiferromagnetic substances have unpaired spins on adjacent atoms that align in opposing directions.</a:t>
            </a:r>
          </a:p>
          <a:p>
            <a:r>
              <a:rPr lang="en-US" altLang="en-US" sz="2400" smtClean="0"/>
              <a:t>These magnetic fields tend to cancel each other.</a:t>
            </a:r>
          </a:p>
          <a:p>
            <a:r>
              <a:rPr lang="en-US" altLang="en-US" sz="2400" smtClean="0"/>
              <a:t>Examples—element: C</a:t>
            </a:r>
            <a:r>
              <a:rPr lang="en-US" altLang="en-US" sz="100" smtClean="0"/>
              <a:t>  </a:t>
            </a:r>
            <a:r>
              <a:rPr lang="en-US" altLang="en-US" sz="2400" smtClean="0"/>
              <a:t>r; alloys: F</a:t>
            </a:r>
            <a:r>
              <a:rPr lang="en-US" altLang="en-US" sz="100" smtClean="0"/>
              <a:t>  </a:t>
            </a:r>
            <a:r>
              <a:rPr lang="en-US" altLang="en-US" sz="2400" smtClean="0"/>
              <a:t>e</a:t>
            </a:r>
            <a:r>
              <a:rPr lang="en-US" altLang="en-US" sz="100" smtClean="0"/>
              <a:t>  </a:t>
            </a:r>
            <a:r>
              <a:rPr lang="en-US" altLang="en-US" sz="2400" smtClean="0"/>
              <a:t>M</a:t>
            </a:r>
            <a:r>
              <a:rPr lang="en-US" altLang="en-US" sz="100" smtClean="0"/>
              <a:t>  </a:t>
            </a:r>
            <a:r>
              <a:rPr lang="en-US" altLang="en-US" sz="2400" smtClean="0"/>
              <a:t>n; transition metal oxides:</a:t>
            </a:r>
          </a:p>
        </p:txBody>
      </p:sp>
      <p:graphicFrame>
        <p:nvGraphicFramePr>
          <p:cNvPr id="12292" name="Object 3" descr="F e 2 O 3, L a F o 3, M n o."/>
          <p:cNvGraphicFramePr>
            <a:graphicFrameLocks noChangeAspect="1"/>
          </p:cNvGraphicFramePr>
          <p:nvPr/>
        </p:nvGraphicFramePr>
        <p:xfrm>
          <a:off x="728663" y="5715000"/>
          <a:ext cx="2755900" cy="393700"/>
        </p:xfrm>
        <a:graphic>
          <a:graphicData uri="http://schemas.openxmlformats.org/presentationml/2006/ole">
            <mc:AlternateContent xmlns:mc="http://schemas.openxmlformats.org/markup-compatibility/2006">
              <mc:Choice xmlns:v="urn:schemas-microsoft-com:vml" Requires="v">
                <p:oleObj spid="_x0000_s12294" name="Equation" r:id="rId3" imgW="2755900" imgH="393700" progId="Equation.DSMT4">
                  <p:embed/>
                </p:oleObj>
              </mc:Choice>
              <mc:Fallback>
                <p:oleObj name="Equation" r:id="rId3" imgW="2755900" imgH="393700" progId="Equation.DSMT4">
                  <p:embed/>
                  <p:pic>
                    <p:nvPicPr>
                      <p:cNvPr id="0" name="Object 3" descr="F e 2 O 3, L a F o 3, M n 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5715000"/>
                        <a:ext cx="2755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293" name="Picture 4" descr="A diagram using four rows of four circles containing arrows shows electron spins in scenario part c. Part c. Antiferromagnetic; spins align in opposite directions and cancel each other. Arrows in adjacent circles alternate between pointing up and down."/>
          <p:cNvPicPr>
            <a:picLocks noChangeAspect="1" noChangeArrowheads="1"/>
          </p:cNvPicPr>
          <p:nvPr/>
        </p:nvPicPr>
        <p:blipFill>
          <a:blip r:embed="rId5">
            <a:extLst>
              <a:ext uri="{28A0092B-C50C-407E-A947-70E740481C1C}">
                <a14:useLocalDpi xmlns:a14="http://schemas.microsoft.com/office/drawing/2010/main" val="0"/>
              </a:ext>
            </a:extLst>
          </a:blip>
          <a:srcRect b="2698"/>
          <a:stretch>
            <a:fillRect/>
          </a:stretch>
        </p:blipFill>
        <p:spPr bwMode="auto">
          <a:xfrm>
            <a:off x="5334000" y="1947863"/>
            <a:ext cx="2578100"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0" y="0"/>
            <a:ext cx="9144000" cy="588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lgn="ctr"/>
            <a:r>
              <a:rPr lang="en-US" altLang="en-US" b="1" u="sng">
                <a:solidFill>
                  <a:srgbClr val="800080"/>
                </a:solidFill>
                <a:latin typeface="Comic Sans MS" panose="030F0702030302020204" pitchFamily="66" charset="0"/>
              </a:rPr>
              <a:t>Valence Bond Theory</a:t>
            </a:r>
          </a:p>
          <a:p>
            <a:endParaRPr lang="en-US" altLang="en-US">
              <a:solidFill>
                <a:srgbClr val="800080"/>
              </a:solidFill>
              <a:latin typeface="Comic Sans MS" panose="030F0702030302020204" pitchFamily="66" charset="0"/>
            </a:endParaRPr>
          </a:p>
          <a:p>
            <a:r>
              <a:rPr lang="en-US" altLang="en-US" sz="2800">
                <a:solidFill>
                  <a:srgbClr val="000000"/>
                </a:solidFill>
                <a:latin typeface="Arial" panose="020B0604020202020204" pitchFamily="34" charset="0"/>
              </a:rPr>
              <a:t>Recall valence bond theory from last semester, where atomic orbitals mix to form molecular orbitals, and hybrization (or hybrid orbitals) results.  (sp linear, sp</a:t>
            </a:r>
            <a:r>
              <a:rPr lang="en-US" altLang="en-US" sz="2800" baseline="30000">
                <a:solidFill>
                  <a:srgbClr val="000000"/>
                </a:solidFill>
                <a:latin typeface="Arial" panose="020B0604020202020204" pitchFamily="34" charset="0"/>
              </a:rPr>
              <a:t>2</a:t>
            </a:r>
            <a:r>
              <a:rPr lang="en-US" altLang="en-US" sz="2800">
                <a:solidFill>
                  <a:srgbClr val="000000"/>
                </a:solidFill>
                <a:latin typeface="Arial" panose="020B0604020202020204" pitchFamily="34" charset="0"/>
              </a:rPr>
              <a:t> trigonal planar, &amp; sp</a:t>
            </a:r>
            <a:r>
              <a:rPr lang="en-US" altLang="en-US" sz="2800" baseline="30000">
                <a:solidFill>
                  <a:srgbClr val="000000"/>
                </a:solidFill>
                <a:latin typeface="Arial" panose="020B0604020202020204" pitchFamily="34" charset="0"/>
              </a:rPr>
              <a:t>3</a:t>
            </a:r>
            <a:r>
              <a:rPr lang="en-US" altLang="en-US" sz="2800">
                <a:solidFill>
                  <a:srgbClr val="000000"/>
                </a:solidFill>
                <a:latin typeface="Arial" panose="020B0604020202020204" pitchFamily="34" charset="0"/>
              </a:rPr>
              <a:t> tetrahedral).  In ordinary covalent compounds the orbitals overlap with one (1) from each atom.</a:t>
            </a:r>
            <a:r>
              <a:rPr lang="en-US" altLang="en-US" sz="2000">
                <a:solidFill>
                  <a:srgbClr val="000000"/>
                </a:solidFill>
                <a:latin typeface="Arial" panose="020B0604020202020204" pitchFamily="34" charset="0"/>
              </a:rPr>
              <a:t> </a:t>
            </a:r>
          </a:p>
          <a:p>
            <a:endParaRPr lang="en-US" altLang="en-US" sz="2000">
              <a:solidFill>
                <a:srgbClr val="000000"/>
              </a:solidFill>
              <a:latin typeface="Arial" panose="020B0604020202020204" pitchFamily="34" charset="0"/>
            </a:endParaRPr>
          </a:p>
          <a:p>
            <a:r>
              <a:rPr lang="en-US" altLang="en-US" sz="2000" b="1" u="sng">
                <a:solidFill>
                  <a:srgbClr val="333399"/>
                </a:solidFill>
              </a:rPr>
              <a:t>Atomic Orbital Set</a:t>
            </a:r>
            <a:r>
              <a:rPr lang="en-US" altLang="en-US" sz="2000" b="1">
                <a:solidFill>
                  <a:srgbClr val="333399"/>
                </a:solidFill>
              </a:rPr>
              <a:t>	</a:t>
            </a:r>
            <a:r>
              <a:rPr lang="en-US" altLang="en-US" sz="2000" b="1">
                <a:solidFill>
                  <a:srgbClr val="000000"/>
                </a:solidFill>
              </a:rPr>
              <a:t>      </a:t>
            </a:r>
            <a:r>
              <a:rPr lang="en-US" altLang="en-US" sz="2000" b="1" u="sng">
                <a:solidFill>
                  <a:srgbClr val="A50021"/>
                </a:solidFill>
              </a:rPr>
              <a:t>Hybrid Orbital Set</a:t>
            </a:r>
            <a:r>
              <a:rPr lang="en-US" altLang="en-US" sz="2000" b="1">
                <a:solidFill>
                  <a:srgbClr val="000000"/>
                </a:solidFill>
              </a:rPr>
              <a:t>      </a:t>
            </a:r>
            <a:r>
              <a:rPr lang="en-US" altLang="en-US" sz="2000" b="1" u="sng">
                <a:solidFill>
                  <a:srgbClr val="800080"/>
                </a:solidFill>
              </a:rPr>
              <a:t>Electronic Geometry</a:t>
            </a:r>
          </a:p>
          <a:p>
            <a:r>
              <a:rPr lang="en-US" altLang="en-US" b="1">
                <a:solidFill>
                  <a:srgbClr val="000000"/>
                </a:solidFill>
              </a:rPr>
              <a:t>		</a:t>
            </a:r>
            <a:r>
              <a:rPr lang="en-US" altLang="en-US" b="1" i="1">
                <a:solidFill>
                  <a:srgbClr val="333399"/>
                </a:solidFill>
              </a:rPr>
              <a:t>s, p</a:t>
            </a:r>
            <a:r>
              <a:rPr lang="en-US" altLang="en-US" b="1" i="1">
                <a:solidFill>
                  <a:srgbClr val="000000"/>
                </a:solidFill>
              </a:rPr>
              <a:t>	                 	</a:t>
            </a:r>
            <a:r>
              <a:rPr lang="en-US" altLang="en-US" b="1">
                <a:solidFill>
                  <a:srgbClr val="A50021"/>
                </a:solidFill>
              </a:rPr>
              <a:t>Two </a:t>
            </a:r>
            <a:r>
              <a:rPr lang="en-US" altLang="en-US" b="1" i="1">
                <a:solidFill>
                  <a:srgbClr val="A50021"/>
                </a:solidFill>
              </a:rPr>
              <a:t>sp</a:t>
            </a:r>
            <a:r>
              <a:rPr lang="en-US" altLang="en-US" b="1">
                <a:solidFill>
                  <a:srgbClr val="000000"/>
                </a:solidFill>
              </a:rPr>
              <a:t>		      </a:t>
            </a:r>
            <a:r>
              <a:rPr lang="en-US" altLang="en-US" b="1">
                <a:solidFill>
                  <a:srgbClr val="800080"/>
                </a:solidFill>
              </a:rPr>
              <a:t>Linear	</a:t>
            </a:r>
          </a:p>
          <a:p>
            <a:r>
              <a:rPr lang="en-US" altLang="en-US" b="1" i="1">
                <a:solidFill>
                  <a:srgbClr val="000000"/>
                </a:solidFill>
              </a:rPr>
              <a:t>		</a:t>
            </a:r>
            <a:r>
              <a:rPr lang="en-US" altLang="en-US" b="1" i="1">
                <a:solidFill>
                  <a:srgbClr val="333399"/>
                </a:solidFill>
              </a:rPr>
              <a:t>s, p, p	</a:t>
            </a:r>
            <a:r>
              <a:rPr lang="en-US" altLang="en-US" b="1" i="1">
                <a:solidFill>
                  <a:srgbClr val="000000"/>
                </a:solidFill>
              </a:rPr>
              <a:t>		</a:t>
            </a:r>
            <a:r>
              <a:rPr lang="en-US" altLang="en-US" b="1">
                <a:solidFill>
                  <a:srgbClr val="A50021"/>
                </a:solidFill>
              </a:rPr>
              <a:t>Three </a:t>
            </a:r>
            <a:r>
              <a:rPr lang="en-US" altLang="en-US" b="1" i="1">
                <a:solidFill>
                  <a:srgbClr val="A50021"/>
                </a:solidFill>
              </a:rPr>
              <a:t>sp</a:t>
            </a:r>
            <a:r>
              <a:rPr lang="en-US" altLang="en-US" b="1" i="1" baseline="30000">
                <a:solidFill>
                  <a:srgbClr val="A50021"/>
                </a:solidFill>
              </a:rPr>
              <a:t>2</a:t>
            </a:r>
            <a:r>
              <a:rPr lang="en-US" altLang="en-US" b="1" i="1">
                <a:solidFill>
                  <a:srgbClr val="000000"/>
                </a:solidFill>
              </a:rPr>
              <a:t>	</a:t>
            </a:r>
            <a:r>
              <a:rPr lang="en-US" altLang="en-US" b="1">
                <a:solidFill>
                  <a:srgbClr val="800080"/>
                </a:solidFill>
              </a:rPr>
              <a:t>Trigonal Planar</a:t>
            </a:r>
          </a:p>
          <a:p>
            <a:r>
              <a:rPr lang="en-US" altLang="en-US" b="1" i="1">
                <a:solidFill>
                  <a:srgbClr val="000000"/>
                </a:solidFill>
              </a:rPr>
              <a:t>		</a:t>
            </a:r>
            <a:r>
              <a:rPr lang="en-US" altLang="en-US" b="1" i="1">
                <a:solidFill>
                  <a:srgbClr val="333399"/>
                </a:solidFill>
              </a:rPr>
              <a:t>s, p, p, p</a:t>
            </a:r>
            <a:r>
              <a:rPr lang="en-US" altLang="en-US" b="1" i="1">
                <a:solidFill>
                  <a:srgbClr val="000000"/>
                </a:solidFill>
              </a:rPr>
              <a:t>		</a:t>
            </a:r>
            <a:r>
              <a:rPr lang="en-US" altLang="en-US" b="1">
                <a:solidFill>
                  <a:srgbClr val="A50021"/>
                </a:solidFill>
              </a:rPr>
              <a:t>Four </a:t>
            </a:r>
            <a:r>
              <a:rPr lang="en-US" altLang="en-US" b="1" i="1">
                <a:solidFill>
                  <a:srgbClr val="A50021"/>
                </a:solidFill>
              </a:rPr>
              <a:t>sp</a:t>
            </a:r>
            <a:r>
              <a:rPr lang="en-US" altLang="en-US" b="1" i="1" baseline="30000">
                <a:solidFill>
                  <a:srgbClr val="A50021"/>
                </a:solidFill>
              </a:rPr>
              <a:t>3</a:t>
            </a:r>
            <a:r>
              <a:rPr lang="en-US" altLang="en-US" b="1" i="1">
                <a:solidFill>
                  <a:srgbClr val="000000"/>
                </a:solidFill>
              </a:rPr>
              <a:t>	</a:t>
            </a:r>
            <a:r>
              <a:rPr lang="en-US" altLang="en-US" b="1">
                <a:solidFill>
                  <a:srgbClr val="800080"/>
                </a:solidFill>
              </a:rPr>
              <a:t>Tetrahedral</a:t>
            </a:r>
            <a:r>
              <a:rPr lang="en-US" altLang="en-US" b="1">
                <a:solidFill>
                  <a:srgbClr val="000000"/>
                </a:solidFill>
              </a:rPr>
              <a:t>	</a:t>
            </a:r>
          </a:p>
          <a:p>
            <a:r>
              <a:rPr lang="en-US" altLang="en-US" b="1" i="1">
                <a:solidFill>
                  <a:srgbClr val="000000"/>
                </a:solidFill>
              </a:rPr>
              <a:t>		</a:t>
            </a:r>
            <a:r>
              <a:rPr lang="en-US" altLang="en-US" b="1" i="1">
                <a:solidFill>
                  <a:srgbClr val="333399"/>
                </a:solidFill>
              </a:rPr>
              <a:t>s, p, p, p, d</a:t>
            </a:r>
            <a:r>
              <a:rPr lang="en-US" altLang="en-US" b="1" i="1">
                <a:solidFill>
                  <a:srgbClr val="000000"/>
                </a:solidFill>
              </a:rPr>
              <a:t>		</a:t>
            </a:r>
            <a:r>
              <a:rPr lang="en-US" altLang="en-US" b="1">
                <a:solidFill>
                  <a:srgbClr val="A50021"/>
                </a:solidFill>
              </a:rPr>
              <a:t>Five </a:t>
            </a:r>
            <a:r>
              <a:rPr lang="en-US" altLang="en-US" b="1" i="1">
                <a:solidFill>
                  <a:srgbClr val="A50021"/>
                </a:solidFill>
              </a:rPr>
              <a:t>sp</a:t>
            </a:r>
            <a:r>
              <a:rPr lang="en-US" altLang="en-US" b="1" i="1" baseline="30000">
                <a:solidFill>
                  <a:srgbClr val="A50021"/>
                </a:solidFill>
              </a:rPr>
              <a:t>3</a:t>
            </a:r>
            <a:r>
              <a:rPr lang="en-US" altLang="en-US" b="1" i="1">
                <a:solidFill>
                  <a:srgbClr val="A50021"/>
                </a:solidFill>
              </a:rPr>
              <a:t>d</a:t>
            </a:r>
            <a:r>
              <a:rPr lang="en-US" altLang="en-US" b="1" i="1">
                <a:solidFill>
                  <a:srgbClr val="000000"/>
                </a:solidFill>
              </a:rPr>
              <a:t>	</a:t>
            </a:r>
            <a:r>
              <a:rPr lang="en-US" altLang="en-US" sz="2000" b="1">
                <a:solidFill>
                  <a:srgbClr val="800080"/>
                </a:solidFill>
              </a:rPr>
              <a:t>Trigonal Bipyramidal</a:t>
            </a:r>
            <a:r>
              <a:rPr lang="en-US" altLang="en-US" sz="2000" b="1">
                <a:solidFill>
                  <a:srgbClr val="000000"/>
                </a:solidFill>
              </a:rPr>
              <a:t>	</a:t>
            </a:r>
          </a:p>
          <a:p>
            <a:r>
              <a:rPr lang="en-US" altLang="en-US" b="1" i="1">
                <a:solidFill>
                  <a:srgbClr val="333399"/>
                </a:solidFill>
              </a:rPr>
              <a:t>		s, p, p, p, d, d	</a:t>
            </a:r>
            <a:r>
              <a:rPr lang="en-US" altLang="en-US" b="1" i="1">
                <a:solidFill>
                  <a:srgbClr val="000000"/>
                </a:solidFill>
              </a:rPr>
              <a:t>	</a:t>
            </a:r>
            <a:r>
              <a:rPr lang="en-US" altLang="en-US" b="1">
                <a:solidFill>
                  <a:srgbClr val="A50021"/>
                </a:solidFill>
              </a:rPr>
              <a:t>Six </a:t>
            </a:r>
            <a:r>
              <a:rPr lang="en-US" altLang="en-US" b="1" i="1">
                <a:solidFill>
                  <a:srgbClr val="A50021"/>
                </a:solidFill>
              </a:rPr>
              <a:t>sp</a:t>
            </a:r>
            <a:r>
              <a:rPr lang="en-US" altLang="en-US" b="1" i="1" baseline="30000">
                <a:solidFill>
                  <a:srgbClr val="A50021"/>
                </a:solidFill>
              </a:rPr>
              <a:t>3</a:t>
            </a:r>
            <a:r>
              <a:rPr lang="en-US" altLang="en-US" b="1" i="1">
                <a:solidFill>
                  <a:srgbClr val="A50021"/>
                </a:solidFill>
              </a:rPr>
              <a:t>d</a:t>
            </a:r>
            <a:r>
              <a:rPr lang="en-US" altLang="en-US" b="1" i="1" baseline="30000">
                <a:solidFill>
                  <a:srgbClr val="A50021"/>
                </a:solidFill>
              </a:rPr>
              <a:t>2</a:t>
            </a:r>
            <a:r>
              <a:rPr lang="en-US" altLang="en-US" b="1" i="1">
                <a:solidFill>
                  <a:srgbClr val="000000"/>
                </a:solidFill>
              </a:rPr>
              <a:t>	 </a:t>
            </a:r>
            <a:r>
              <a:rPr lang="en-US" altLang="en-US" b="1">
                <a:solidFill>
                  <a:srgbClr val="800080"/>
                </a:solidFill>
              </a:rPr>
              <a:t>Octahedral</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xmlns="" id="{16802902-672B-47FE-915E-04295B309E1A}"/>
              </a:ext>
            </a:extLst>
          </p:cNvPr>
          <p:cNvSpPr txBox="1">
            <a:spLocks noChangeArrowheads="1"/>
          </p:cNvSpPr>
          <p:nvPr/>
        </p:nvSpPr>
        <p:spPr bwMode="auto">
          <a:xfrm>
            <a:off x="228600" y="304800"/>
            <a:ext cx="8686800" cy="509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b="1" u="sng">
                <a:solidFill>
                  <a:srgbClr val="800080"/>
                </a:solidFill>
                <a:latin typeface="Comic Sans MS" pitchFamily="64" charset="0"/>
              </a:rPr>
              <a:t>Valence Bond Theory for Coordination Complexes</a:t>
            </a:r>
          </a:p>
          <a:p>
            <a:pPr>
              <a:buSzPct val="100000"/>
              <a:defRPr/>
            </a:pPr>
            <a:endParaRPr lang="en-US" b="1">
              <a:solidFill>
                <a:srgbClr val="800080"/>
              </a:solidFill>
              <a:latin typeface="Comic Sans MS" pitchFamily="64" charset="0"/>
            </a:endParaRPr>
          </a:p>
          <a:p>
            <a:pPr>
              <a:buSzPct val="100000"/>
              <a:defRPr/>
            </a:pPr>
            <a:r>
              <a:rPr lang="en-US" sz="2800" b="1">
                <a:latin typeface="Arial" charset="0"/>
              </a:rPr>
              <a:t>The ligands (Lewis Bases) donate electrons to the metal (Lewis Acids) to form the covalent bond in the complex resulting in a mixing of the s, p, &amp; d orbitals of the metal.  In coordinate covalent bonds the ligand orbital (containing 2 e-’s) overlaps with the </a:t>
            </a:r>
            <a:r>
              <a:rPr lang="en-US" sz="2800" b="1">
                <a:solidFill>
                  <a:srgbClr val="800080"/>
                </a:solidFill>
                <a:effectLst>
                  <a:outerShdw blurRad="38100" dist="38100" dir="2700000" algn="tl">
                    <a:srgbClr val="C0C0C0"/>
                  </a:outerShdw>
                </a:effectLst>
                <a:latin typeface="Arial" charset="0"/>
              </a:rPr>
              <a:t>UNOCCUPIED</a:t>
            </a:r>
            <a:r>
              <a:rPr lang="en-US" sz="2800" b="1">
                <a:latin typeface="Arial" charset="0"/>
              </a:rPr>
              <a:t> orbital of the metal.  The number &amp; type of metal ion hybrid orbital occupied by the ligand’s lone pair of electrons determines the geometry of the complex.</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a:extLst>
              <a:ext uri="{FF2B5EF4-FFF2-40B4-BE49-F238E27FC236}">
                <a16:creationId xmlns:a16="http://schemas.microsoft.com/office/drawing/2014/main" xmlns="" id="{42E1A530-0573-426E-B61B-8EE73EBEDF6E}"/>
              </a:ext>
            </a:extLst>
          </p:cNvPr>
          <p:cNvSpPr txBox="1">
            <a:spLocks noChangeArrowheads="1"/>
          </p:cNvSpPr>
          <p:nvPr/>
        </p:nvSpPr>
        <p:spPr bwMode="auto">
          <a:xfrm>
            <a:off x="0" y="-65088"/>
            <a:ext cx="9144000" cy="692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9pPr>
          </a:lstStyle>
          <a:p>
            <a:pPr algn="ctr">
              <a:defRPr/>
            </a:pPr>
            <a:r>
              <a:rPr lang="en-US" b="1" u="sng" dirty="0">
                <a:solidFill>
                  <a:srgbClr val="800080"/>
                </a:solidFill>
                <a:latin typeface="Comic Sans MS" pitchFamily="64" charset="0"/>
              </a:rPr>
              <a:t>Valence Bond Theory</a:t>
            </a:r>
          </a:p>
          <a:p>
            <a:pPr>
              <a:defRPr/>
            </a:pPr>
            <a:endParaRPr lang="en-US" sz="1000" dirty="0">
              <a:solidFill>
                <a:srgbClr val="800080"/>
              </a:solidFill>
              <a:latin typeface="Comic Sans MS" pitchFamily="64" charset="0"/>
            </a:endParaRPr>
          </a:p>
          <a:p>
            <a:pPr algn="ctr">
              <a:defRPr/>
            </a:pPr>
            <a:r>
              <a:rPr lang="en-US" sz="2800" dirty="0">
                <a:latin typeface="Arial" charset="0"/>
              </a:rPr>
              <a:t>[Cr(NH</a:t>
            </a:r>
            <a:r>
              <a:rPr lang="en-US" sz="2800" baseline="-25000" dirty="0">
                <a:latin typeface="Arial" charset="0"/>
              </a:rPr>
              <a:t>3</a:t>
            </a:r>
            <a:r>
              <a:rPr lang="en-US" sz="2800" dirty="0">
                <a:latin typeface="Arial" charset="0"/>
              </a:rPr>
              <a:t>)</a:t>
            </a:r>
            <a:r>
              <a:rPr lang="en-US" sz="2800" baseline="-25000" dirty="0">
                <a:latin typeface="Arial" charset="0"/>
              </a:rPr>
              <a:t>6</a:t>
            </a:r>
            <a:r>
              <a:rPr lang="en-US" sz="2800" dirty="0">
                <a:latin typeface="Arial" charset="0"/>
              </a:rPr>
              <a:t>]</a:t>
            </a:r>
            <a:r>
              <a:rPr lang="en-US" sz="2800" baseline="30000" dirty="0">
                <a:latin typeface="Arial" charset="0"/>
              </a:rPr>
              <a:t>3+</a:t>
            </a:r>
          </a:p>
          <a:p>
            <a:pPr>
              <a:defRPr/>
            </a:pPr>
            <a:r>
              <a:rPr lang="en-US" sz="2000" b="1" dirty="0" err="1">
                <a:latin typeface="Arial" charset="0"/>
              </a:rPr>
              <a:t>Hexaamminechromium</a:t>
            </a:r>
            <a:r>
              <a:rPr lang="en-US" sz="2000" b="1" dirty="0">
                <a:latin typeface="Arial" charset="0"/>
              </a:rPr>
              <a:t>(III) ion a yellow complex is paramagnetic, use valence bond theory to explain the bonding and magnetic properties of the complex.  d</a:t>
            </a:r>
            <a:r>
              <a:rPr lang="en-US" sz="2000" b="1" baseline="30000" dirty="0">
                <a:latin typeface="Arial" charset="0"/>
              </a:rPr>
              <a:t>3</a:t>
            </a:r>
          </a:p>
          <a:p>
            <a:pPr>
              <a:defRPr/>
            </a:pPr>
            <a:r>
              <a:rPr lang="en-US" sz="2800" dirty="0">
                <a:latin typeface="Arial" charset="0"/>
              </a:rPr>
              <a:t>         _ _ _  </a:t>
            </a:r>
            <a:r>
              <a:rPr lang="en-US" sz="2800" baseline="-25000" dirty="0">
                <a:latin typeface="Arial" charset="0"/>
              </a:rPr>
              <a:t>(p)</a:t>
            </a:r>
            <a:r>
              <a:rPr lang="en-US" sz="2800" dirty="0">
                <a:latin typeface="Arial" charset="0"/>
              </a:rPr>
              <a:t> </a:t>
            </a:r>
          </a:p>
          <a:p>
            <a:pPr>
              <a:defRPr/>
            </a:pPr>
            <a:r>
              <a:rPr lang="en-US" sz="2800" dirty="0">
                <a:latin typeface="Arial" charset="0"/>
              </a:rPr>
              <a:t>          _  </a:t>
            </a:r>
            <a:r>
              <a:rPr lang="en-US" sz="2800" baseline="-25000" dirty="0">
                <a:latin typeface="Arial" charset="0"/>
              </a:rPr>
              <a:t>(s)</a:t>
            </a:r>
          </a:p>
          <a:p>
            <a:pPr>
              <a:defRPr/>
            </a:pPr>
            <a:r>
              <a:rPr lang="en-US" sz="2800" dirty="0">
                <a:latin typeface="Arial" charset="0"/>
              </a:rPr>
              <a:t>Cr</a:t>
            </a:r>
            <a:r>
              <a:rPr lang="en-US" sz="2800" baseline="30000" dirty="0">
                <a:latin typeface="Arial" charset="0"/>
              </a:rPr>
              <a:t>3+</a:t>
            </a:r>
            <a:r>
              <a:rPr lang="en-US" sz="2800" dirty="0">
                <a:latin typeface="Arial" charset="0"/>
              </a:rPr>
              <a:t>  _ _ _ _ _  </a:t>
            </a:r>
            <a:r>
              <a:rPr lang="en-US" sz="2800" baseline="-25000" dirty="0">
                <a:latin typeface="Arial" charset="0"/>
              </a:rPr>
              <a:t>(d)</a:t>
            </a:r>
            <a:r>
              <a:rPr lang="en-US" sz="2800" dirty="0">
                <a:latin typeface="Arial" charset="0"/>
              </a:rPr>
              <a:t>         and consider 6 </a:t>
            </a:r>
            <a:r>
              <a:rPr lang="en-US" sz="3600" b="1" dirty="0">
                <a:solidFill>
                  <a:srgbClr val="990033"/>
                </a:solidFill>
                <a:latin typeface="Arial" charset="0"/>
              </a:rPr>
              <a:t>:</a:t>
            </a:r>
            <a:r>
              <a:rPr lang="en-US" sz="2800" dirty="0">
                <a:latin typeface="Arial" charset="0"/>
              </a:rPr>
              <a:t>NH</a:t>
            </a:r>
            <a:r>
              <a:rPr lang="en-US" sz="2800" baseline="-25000" dirty="0">
                <a:latin typeface="Arial" charset="0"/>
              </a:rPr>
              <a:t>3</a:t>
            </a:r>
            <a:r>
              <a:rPr lang="en-US" sz="2800" dirty="0">
                <a:latin typeface="Arial" charset="0"/>
              </a:rPr>
              <a:t> </a:t>
            </a:r>
          </a:p>
          <a:p>
            <a:pPr>
              <a:defRPr/>
            </a:pPr>
            <a:endParaRPr lang="en-US" sz="2800" dirty="0">
              <a:latin typeface="Arial" charset="0"/>
            </a:endParaRPr>
          </a:p>
          <a:p>
            <a:pPr>
              <a:defRPr/>
            </a:pPr>
            <a:r>
              <a:rPr lang="en-US" sz="2800" dirty="0">
                <a:latin typeface="Arial" charset="0"/>
              </a:rPr>
              <a:t>therefore need 6 equivalent bonds!</a:t>
            </a:r>
          </a:p>
          <a:p>
            <a:pPr>
              <a:defRPr/>
            </a:pPr>
            <a:endParaRPr lang="en-US" sz="2800" dirty="0">
              <a:latin typeface="Arial" charset="0"/>
            </a:endParaRPr>
          </a:p>
          <a:p>
            <a:pPr>
              <a:defRPr/>
            </a:pPr>
            <a:r>
              <a:rPr lang="en-US" sz="2800" dirty="0">
                <a:latin typeface="Arial" charset="0"/>
              </a:rPr>
              <a:t>	hybridization :  _ _ _ </a:t>
            </a:r>
            <a:r>
              <a:rPr lang="en-US" sz="3600" b="1" u="sng" dirty="0">
                <a:solidFill>
                  <a:srgbClr val="990033"/>
                </a:solidFill>
              </a:rPr>
              <a:t>:</a:t>
            </a:r>
            <a:r>
              <a:rPr lang="en-US" sz="3600" dirty="0">
                <a:latin typeface="Arial" charset="0"/>
              </a:rPr>
              <a:t> </a:t>
            </a:r>
            <a:r>
              <a:rPr lang="en-US" sz="3600" b="1" u="sng" dirty="0">
                <a:solidFill>
                  <a:srgbClr val="990033"/>
                </a:solidFill>
              </a:rPr>
              <a:t>:</a:t>
            </a:r>
            <a:r>
              <a:rPr lang="en-US" sz="3600" dirty="0">
                <a:latin typeface="Arial" charset="0"/>
              </a:rPr>
              <a:t> </a:t>
            </a:r>
            <a:r>
              <a:rPr lang="en-US" sz="3600" b="1" u="sng" dirty="0">
                <a:solidFill>
                  <a:srgbClr val="990033"/>
                </a:solidFill>
              </a:rPr>
              <a:t>:</a:t>
            </a:r>
            <a:r>
              <a:rPr lang="en-US" sz="3600" dirty="0">
                <a:latin typeface="Arial" charset="0"/>
              </a:rPr>
              <a:t> </a:t>
            </a:r>
            <a:r>
              <a:rPr lang="en-US" sz="3600" b="1" u="sng" dirty="0">
                <a:solidFill>
                  <a:srgbClr val="990033"/>
                </a:solidFill>
              </a:rPr>
              <a:t>:</a:t>
            </a:r>
            <a:r>
              <a:rPr lang="en-US" sz="3600" dirty="0">
                <a:latin typeface="Arial" charset="0"/>
              </a:rPr>
              <a:t> </a:t>
            </a:r>
            <a:r>
              <a:rPr lang="en-US" sz="3600" b="1" u="sng" dirty="0">
                <a:solidFill>
                  <a:srgbClr val="990033"/>
                </a:solidFill>
              </a:rPr>
              <a:t>:</a:t>
            </a:r>
            <a:r>
              <a:rPr lang="en-US" sz="3600" dirty="0">
                <a:latin typeface="Arial" charset="0"/>
              </a:rPr>
              <a:t> </a:t>
            </a:r>
            <a:r>
              <a:rPr lang="en-US" sz="3600" b="1" u="sng" dirty="0">
                <a:solidFill>
                  <a:srgbClr val="990033"/>
                </a:solidFill>
              </a:rPr>
              <a:t>:</a:t>
            </a:r>
          </a:p>
          <a:p>
            <a:pPr>
              <a:defRPr/>
            </a:pPr>
            <a:r>
              <a:rPr lang="en-US" sz="2800" dirty="0">
                <a:latin typeface="Arial" charset="0"/>
              </a:rPr>
              <a:t>                        d </a:t>
            </a:r>
            <a:r>
              <a:rPr lang="en-US" sz="2800" dirty="0" err="1">
                <a:latin typeface="Arial" charset="0"/>
              </a:rPr>
              <a:t>d</a:t>
            </a:r>
            <a:r>
              <a:rPr lang="en-US" sz="2800" dirty="0">
                <a:latin typeface="Arial" charset="0"/>
              </a:rPr>
              <a:t> </a:t>
            </a:r>
            <a:r>
              <a:rPr lang="en-US" sz="2800" dirty="0" err="1">
                <a:latin typeface="Arial" charset="0"/>
              </a:rPr>
              <a:t>d</a:t>
            </a:r>
            <a:r>
              <a:rPr lang="en-US" sz="2800" dirty="0">
                <a:latin typeface="Arial" charset="0"/>
              </a:rPr>
              <a:t> </a:t>
            </a:r>
            <a:r>
              <a:rPr lang="en-US" sz="2800" dirty="0" err="1">
                <a:latin typeface="Arial" charset="0"/>
              </a:rPr>
              <a:t>d</a:t>
            </a:r>
            <a:r>
              <a:rPr lang="en-US" sz="2800" dirty="0">
                <a:latin typeface="Arial" charset="0"/>
              </a:rPr>
              <a:t> </a:t>
            </a:r>
            <a:r>
              <a:rPr lang="en-US" sz="2800" dirty="0" err="1">
                <a:latin typeface="Arial" charset="0"/>
              </a:rPr>
              <a:t>d</a:t>
            </a:r>
            <a:r>
              <a:rPr lang="en-US" sz="2800" dirty="0">
                <a:latin typeface="Arial" charset="0"/>
              </a:rPr>
              <a:t> s p </a:t>
            </a:r>
            <a:r>
              <a:rPr lang="en-US" sz="2800" dirty="0" err="1">
                <a:latin typeface="Arial" charset="0"/>
              </a:rPr>
              <a:t>p</a:t>
            </a:r>
            <a:r>
              <a:rPr lang="en-US" sz="2800" dirty="0">
                <a:latin typeface="Arial" charset="0"/>
              </a:rPr>
              <a:t> </a:t>
            </a:r>
            <a:r>
              <a:rPr lang="en-US" sz="2800" dirty="0" err="1">
                <a:latin typeface="Arial" charset="0"/>
              </a:rPr>
              <a:t>p</a:t>
            </a:r>
            <a:endParaRPr lang="en-US" sz="2800" dirty="0">
              <a:latin typeface="Arial" charset="0"/>
            </a:endParaRPr>
          </a:p>
          <a:p>
            <a:pPr>
              <a:defRPr/>
            </a:pPr>
            <a:r>
              <a:rPr lang="en-US" b="1" dirty="0">
                <a:solidFill>
                  <a:schemeClr val="accent5">
                    <a:lumMod val="50000"/>
                  </a:schemeClr>
                </a:solidFill>
                <a:latin typeface="Arial" charset="0"/>
              </a:rPr>
              <a:t>The 3d metal electrons are </a:t>
            </a:r>
            <a:r>
              <a:rPr lang="en-US" b="1" dirty="0" err="1">
                <a:solidFill>
                  <a:schemeClr val="accent5">
                    <a:lumMod val="50000"/>
                  </a:schemeClr>
                </a:solidFill>
                <a:latin typeface="Arial" charset="0"/>
              </a:rPr>
              <a:t>unhybridized</a:t>
            </a:r>
            <a:r>
              <a:rPr lang="en-US" b="1" dirty="0">
                <a:solidFill>
                  <a:schemeClr val="accent5">
                    <a:lumMod val="50000"/>
                  </a:schemeClr>
                </a:solidFill>
                <a:latin typeface="Arial" charset="0"/>
              </a:rPr>
              <a:t> thus paramagnetic and the ligand electrons fit into the leftover hybridized d</a:t>
            </a:r>
            <a:r>
              <a:rPr lang="en-US" b="1" baseline="30000" dirty="0">
                <a:solidFill>
                  <a:schemeClr val="accent5">
                    <a:lumMod val="50000"/>
                  </a:schemeClr>
                </a:solidFill>
                <a:latin typeface="Arial" charset="0"/>
              </a:rPr>
              <a:t>2</a:t>
            </a:r>
            <a:r>
              <a:rPr lang="en-US" b="1" dirty="0">
                <a:solidFill>
                  <a:schemeClr val="accent5">
                    <a:lumMod val="50000"/>
                  </a:schemeClr>
                </a:solidFill>
                <a:latin typeface="Arial" charset="0"/>
              </a:rPr>
              <a:t>sp</a:t>
            </a:r>
            <a:r>
              <a:rPr lang="en-US" b="1" baseline="30000" dirty="0">
                <a:solidFill>
                  <a:schemeClr val="accent5">
                    <a:lumMod val="50000"/>
                  </a:schemeClr>
                </a:solidFill>
                <a:latin typeface="Arial" charset="0"/>
              </a:rPr>
              <a:t>3</a:t>
            </a:r>
            <a:r>
              <a:rPr lang="en-US" b="1" dirty="0">
                <a:solidFill>
                  <a:schemeClr val="accent5">
                    <a:lumMod val="50000"/>
                  </a:schemeClr>
                </a:solidFill>
                <a:latin typeface="Arial" charset="0"/>
              </a:rPr>
              <a:t> orbitals of the metal.  </a:t>
            </a:r>
            <a:r>
              <a:rPr lang="en-US" b="1" dirty="0">
                <a:latin typeface="Arial" charset="0"/>
              </a:rPr>
              <a:t>CN=6 thus octahedral</a:t>
            </a:r>
          </a:p>
        </p:txBody>
      </p:sp>
      <p:sp>
        <p:nvSpPr>
          <p:cNvPr id="99331" name="AutoShape 2"/>
          <p:cNvSpPr>
            <a:spLocks noChangeArrowheads="1"/>
          </p:cNvSpPr>
          <p:nvPr/>
        </p:nvSpPr>
        <p:spPr bwMode="auto">
          <a:xfrm>
            <a:off x="914400" y="3048000"/>
            <a:ext cx="228600" cy="304800"/>
          </a:xfrm>
          <a:prstGeom prst="upArrow">
            <a:avLst>
              <a:gd name="adj1" fmla="val 50000"/>
              <a:gd name="adj2" fmla="val 33333"/>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9332" name="AutoShape 3"/>
          <p:cNvSpPr>
            <a:spLocks noChangeArrowheads="1"/>
          </p:cNvSpPr>
          <p:nvPr/>
        </p:nvSpPr>
        <p:spPr bwMode="auto">
          <a:xfrm>
            <a:off x="1219200" y="3048000"/>
            <a:ext cx="228600" cy="304800"/>
          </a:xfrm>
          <a:prstGeom prst="upArrow">
            <a:avLst>
              <a:gd name="adj1" fmla="val 50000"/>
              <a:gd name="adj2" fmla="val 33333"/>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9333" name="AutoShape 4"/>
          <p:cNvSpPr>
            <a:spLocks noChangeArrowheads="1"/>
          </p:cNvSpPr>
          <p:nvPr/>
        </p:nvSpPr>
        <p:spPr bwMode="auto">
          <a:xfrm>
            <a:off x="1524000" y="3048000"/>
            <a:ext cx="228600" cy="304800"/>
          </a:xfrm>
          <a:prstGeom prst="upArrow">
            <a:avLst>
              <a:gd name="adj1" fmla="val 50000"/>
              <a:gd name="adj2" fmla="val 33333"/>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9334" name="AutoShape 5"/>
          <p:cNvSpPr>
            <a:spLocks noChangeArrowheads="1"/>
          </p:cNvSpPr>
          <p:nvPr/>
        </p:nvSpPr>
        <p:spPr bwMode="auto">
          <a:xfrm>
            <a:off x="2438400" y="4748213"/>
            <a:ext cx="228600" cy="304800"/>
          </a:xfrm>
          <a:prstGeom prst="upArrow">
            <a:avLst>
              <a:gd name="adj1" fmla="val 50000"/>
              <a:gd name="adj2" fmla="val 33333"/>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9335" name="AutoShape 6"/>
          <p:cNvSpPr>
            <a:spLocks noChangeArrowheads="1"/>
          </p:cNvSpPr>
          <p:nvPr/>
        </p:nvSpPr>
        <p:spPr bwMode="auto">
          <a:xfrm>
            <a:off x="2743200" y="4748213"/>
            <a:ext cx="228600" cy="304800"/>
          </a:xfrm>
          <a:prstGeom prst="upArrow">
            <a:avLst>
              <a:gd name="adj1" fmla="val 50000"/>
              <a:gd name="adj2" fmla="val 33333"/>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99336" name="AutoShape 7"/>
          <p:cNvSpPr>
            <a:spLocks noChangeArrowheads="1"/>
          </p:cNvSpPr>
          <p:nvPr/>
        </p:nvSpPr>
        <p:spPr bwMode="auto">
          <a:xfrm>
            <a:off x="2971800" y="4748213"/>
            <a:ext cx="228600" cy="304800"/>
          </a:xfrm>
          <a:prstGeom prst="upArrow">
            <a:avLst>
              <a:gd name="adj1" fmla="val 50000"/>
              <a:gd name="adj2" fmla="val 33333"/>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13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743200"/>
            <a:ext cx="4114800" cy="3317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13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0"/>
            <a:ext cx="3200400" cy="3573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380" name="Text Box 3"/>
          <p:cNvSpPr txBox="1">
            <a:spLocks noChangeArrowheads="1"/>
          </p:cNvSpPr>
          <p:nvPr/>
        </p:nvSpPr>
        <p:spPr bwMode="auto">
          <a:xfrm>
            <a:off x="990600" y="762000"/>
            <a:ext cx="76962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Hybrid orbitals and bonding in the octahedral [Cr(NH</a:t>
            </a:r>
            <a:r>
              <a:rPr lang="en-US" altLang="en-US" sz="2000" b="1" baseline="-25000">
                <a:latin typeface="Arial" panose="020B0604020202020204" pitchFamily="34" charset="0"/>
              </a:rPr>
              <a:t>3</a:t>
            </a:r>
            <a:r>
              <a:rPr lang="en-US" altLang="en-US" sz="2000" b="1">
                <a:latin typeface="Arial" panose="020B0604020202020204" pitchFamily="34" charset="0"/>
              </a:rPr>
              <a:t>)</a:t>
            </a:r>
            <a:r>
              <a:rPr lang="en-US" altLang="en-US" sz="2000" b="1" baseline="-25000">
                <a:latin typeface="Arial" panose="020B0604020202020204" pitchFamily="34" charset="0"/>
              </a:rPr>
              <a:t>6</a:t>
            </a:r>
            <a:r>
              <a:rPr lang="en-US" altLang="en-US" sz="2000" b="1">
                <a:latin typeface="Arial" panose="020B0604020202020204" pitchFamily="34" charset="0"/>
              </a:rPr>
              <a:t>]</a:t>
            </a:r>
            <a:r>
              <a:rPr lang="en-US" altLang="en-US" sz="2000" b="1" baseline="30000">
                <a:latin typeface="Arial" panose="020B0604020202020204" pitchFamily="34" charset="0"/>
              </a:rPr>
              <a:t>3+</a:t>
            </a:r>
            <a:r>
              <a:rPr lang="en-US" altLang="en-US" sz="2000" b="1">
                <a:latin typeface="Arial" panose="020B0604020202020204" pitchFamily="34" charset="0"/>
              </a:rPr>
              <a:t> ion.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a:extLst>
              <a:ext uri="{FF2B5EF4-FFF2-40B4-BE49-F238E27FC236}">
                <a16:creationId xmlns:a16="http://schemas.microsoft.com/office/drawing/2014/main" xmlns="" id="{874B2A1F-7895-4078-804C-1A3328B09484}"/>
              </a:ext>
            </a:extLst>
          </p:cNvPr>
          <p:cNvSpPr txBox="1">
            <a:spLocks noChangeArrowheads="1"/>
          </p:cNvSpPr>
          <p:nvPr/>
        </p:nvSpPr>
        <p:spPr bwMode="auto">
          <a:xfrm>
            <a:off x="152400" y="152400"/>
            <a:ext cx="8991600" cy="597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9pPr>
          </a:lstStyle>
          <a:p>
            <a:pPr algn="ctr">
              <a:defRPr/>
            </a:pPr>
            <a:r>
              <a:rPr lang="en-US" b="1" u="sng" dirty="0">
                <a:solidFill>
                  <a:srgbClr val="800080"/>
                </a:solidFill>
                <a:latin typeface="Comic Sans MS" pitchFamily="64" charset="0"/>
              </a:rPr>
              <a:t>Valence Bond Theory</a:t>
            </a:r>
          </a:p>
          <a:p>
            <a:pPr>
              <a:defRPr/>
            </a:pPr>
            <a:endParaRPr lang="en-US" sz="1000" dirty="0">
              <a:solidFill>
                <a:srgbClr val="800080"/>
              </a:solidFill>
              <a:latin typeface="Comic Sans MS" pitchFamily="64" charset="0"/>
            </a:endParaRPr>
          </a:p>
          <a:p>
            <a:pPr algn="ctr">
              <a:defRPr/>
            </a:pPr>
            <a:r>
              <a:rPr lang="en-US" sz="2800" dirty="0">
                <a:latin typeface="Arial" charset="0"/>
              </a:rPr>
              <a:t>[Ni(CN)</a:t>
            </a:r>
            <a:r>
              <a:rPr lang="en-US" sz="2800" baseline="-25000" dirty="0">
                <a:latin typeface="Arial" charset="0"/>
              </a:rPr>
              <a:t>4</a:t>
            </a:r>
            <a:r>
              <a:rPr lang="en-US" sz="2800" dirty="0">
                <a:latin typeface="Arial" charset="0"/>
              </a:rPr>
              <a:t>]</a:t>
            </a:r>
            <a:r>
              <a:rPr lang="en-US" sz="2800" baseline="30000" dirty="0">
                <a:latin typeface="Arial" charset="0"/>
              </a:rPr>
              <a:t>2-</a:t>
            </a:r>
          </a:p>
          <a:p>
            <a:pPr>
              <a:defRPr/>
            </a:pPr>
            <a:r>
              <a:rPr lang="en-US" sz="2000" b="1" dirty="0">
                <a:latin typeface="Arial" charset="0"/>
              </a:rPr>
              <a:t>Use valence bond theory to explain the bonding and magnetic properties of the above complex. d</a:t>
            </a:r>
            <a:r>
              <a:rPr lang="en-US" sz="2000" b="1" baseline="30000" dirty="0">
                <a:latin typeface="Arial" charset="0"/>
              </a:rPr>
              <a:t>8</a:t>
            </a:r>
          </a:p>
          <a:p>
            <a:pPr>
              <a:defRPr/>
            </a:pPr>
            <a:r>
              <a:rPr lang="en-US" sz="2800" dirty="0">
                <a:latin typeface="Arial" charset="0"/>
              </a:rPr>
              <a:t>         _ _ _  </a:t>
            </a:r>
            <a:r>
              <a:rPr lang="en-US" sz="2800" baseline="-25000" dirty="0">
                <a:latin typeface="Arial" charset="0"/>
              </a:rPr>
              <a:t>(p)</a:t>
            </a:r>
            <a:r>
              <a:rPr lang="en-US" sz="2800" dirty="0">
                <a:latin typeface="Arial" charset="0"/>
              </a:rPr>
              <a:t> </a:t>
            </a:r>
          </a:p>
          <a:p>
            <a:pPr>
              <a:defRPr/>
            </a:pPr>
            <a:r>
              <a:rPr lang="en-US" sz="2800" dirty="0">
                <a:latin typeface="Arial" charset="0"/>
              </a:rPr>
              <a:t>          _  </a:t>
            </a:r>
            <a:r>
              <a:rPr lang="en-US" sz="2800" baseline="-25000" dirty="0">
                <a:latin typeface="Arial" charset="0"/>
              </a:rPr>
              <a:t>(s)</a:t>
            </a:r>
          </a:p>
          <a:p>
            <a:pPr>
              <a:defRPr/>
            </a:pPr>
            <a:r>
              <a:rPr lang="en-US" sz="2800" dirty="0">
                <a:latin typeface="Arial" charset="0"/>
              </a:rPr>
              <a:t>Ni</a:t>
            </a:r>
            <a:r>
              <a:rPr lang="en-US" sz="2800" baseline="30000" dirty="0">
                <a:latin typeface="Arial" charset="0"/>
              </a:rPr>
              <a:t>2+</a:t>
            </a:r>
            <a:r>
              <a:rPr lang="en-US" sz="2800" dirty="0">
                <a:latin typeface="Arial" charset="0"/>
              </a:rPr>
              <a:t>  _ _ _ _ _  </a:t>
            </a:r>
            <a:r>
              <a:rPr lang="en-US" sz="2800" baseline="-25000" dirty="0">
                <a:latin typeface="Arial" charset="0"/>
              </a:rPr>
              <a:t>(d)</a:t>
            </a:r>
            <a:r>
              <a:rPr lang="en-US" sz="2800" dirty="0">
                <a:latin typeface="Arial" charset="0"/>
              </a:rPr>
              <a:t>         and consider 4 </a:t>
            </a:r>
            <a:r>
              <a:rPr lang="en-US" sz="3600" b="1" dirty="0">
                <a:solidFill>
                  <a:srgbClr val="990033"/>
                </a:solidFill>
                <a:latin typeface="Arial" charset="0"/>
              </a:rPr>
              <a:t>:</a:t>
            </a:r>
            <a:r>
              <a:rPr lang="en-US" sz="2800" dirty="0">
                <a:latin typeface="Arial" charset="0"/>
              </a:rPr>
              <a:t>CN </a:t>
            </a:r>
          </a:p>
          <a:p>
            <a:pPr>
              <a:defRPr/>
            </a:pPr>
            <a:endParaRPr lang="en-US" sz="2800" dirty="0">
              <a:latin typeface="Arial" charset="0"/>
            </a:endParaRPr>
          </a:p>
          <a:p>
            <a:pPr>
              <a:defRPr/>
            </a:pPr>
            <a:r>
              <a:rPr lang="en-US" sz="2800" dirty="0">
                <a:latin typeface="Arial" charset="0"/>
              </a:rPr>
              <a:t>therefore need 4 equivalent bonds!</a:t>
            </a:r>
          </a:p>
          <a:p>
            <a:pPr>
              <a:defRPr/>
            </a:pPr>
            <a:r>
              <a:rPr lang="en-US" sz="2800" dirty="0">
                <a:latin typeface="Arial" charset="0"/>
              </a:rPr>
              <a:t>	hybridization :  _ _ _ </a:t>
            </a:r>
            <a:r>
              <a:rPr lang="en-US" sz="3600" b="1" dirty="0"/>
              <a:t>_</a:t>
            </a:r>
            <a:r>
              <a:rPr lang="en-US" sz="3600" b="1" dirty="0">
                <a:latin typeface="Arial" charset="0"/>
              </a:rPr>
              <a:t> </a:t>
            </a:r>
            <a:r>
              <a:rPr lang="en-US" sz="3600" b="1" u="sng" dirty="0">
                <a:solidFill>
                  <a:srgbClr val="990033"/>
                </a:solidFill>
              </a:rPr>
              <a:t>:</a:t>
            </a:r>
            <a:r>
              <a:rPr lang="en-US" sz="3600" b="1" dirty="0">
                <a:latin typeface="Arial" charset="0"/>
              </a:rPr>
              <a:t> </a:t>
            </a:r>
            <a:r>
              <a:rPr lang="en-US" sz="3600" b="1" u="sng" dirty="0">
                <a:solidFill>
                  <a:srgbClr val="990033"/>
                </a:solidFill>
              </a:rPr>
              <a:t>:</a:t>
            </a:r>
            <a:r>
              <a:rPr lang="en-US" sz="3600" b="1" dirty="0">
                <a:latin typeface="Arial" charset="0"/>
              </a:rPr>
              <a:t> </a:t>
            </a:r>
            <a:r>
              <a:rPr lang="en-US" sz="3600" b="1" u="sng" dirty="0">
                <a:solidFill>
                  <a:srgbClr val="990033"/>
                </a:solidFill>
              </a:rPr>
              <a:t>:</a:t>
            </a:r>
            <a:r>
              <a:rPr lang="en-US" sz="3600" b="1" dirty="0">
                <a:latin typeface="Arial" charset="0"/>
              </a:rPr>
              <a:t> </a:t>
            </a:r>
            <a:r>
              <a:rPr lang="en-US" sz="3600" b="1" u="sng" dirty="0">
                <a:solidFill>
                  <a:srgbClr val="990033"/>
                </a:solidFill>
              </a:rPr>
              <a:t>:</a:t>
            </a:r>
            <a:r>
              <a:rPr lang="en-US" sz="3600" b="1" dirty="0">
                <a:latin typeface="Arial" charset="0"/>
              </a:rPr>
              <a:t> </a:t>
            </a:r>
            <a:r>
              <a:rPr lang="en-US" sz="3600" b="1" dirty="0"/>
              <a:t>_</a:t>
            </a:r>
          </a:p>
          <a:p>
            <a:pPr>
              <a:defRPr/>
            </a:pPr>
            <a:r>
              <a:rPr lang="en-US" sz="2800" dirty="0">
                <a:latin typeface="Arial" charset="0"/>
              </a:rPr>
              <a:t>                        d </a:t>
            </a:r>
            <a:r>
              <a:rPr lang="en-US" sz="2800" dirty="0" err="1">
                <a:latin typeface="Arial" charset="0"/>
              </a:rPr>
              <a:t>d</a:t>
            </a:r>
            <a:r>
              <a:rPr lang="en-US" sz="2800" dirty="0">
                <a:latin typeface="Arial" charset="0"/>
              </a:rPr>
              <a:t> </a:t>
            </a:r>
            <a:r>
              <a:rPr lang="en-US" sz="2800" dirty="0" err="1">
                <a:latin typeface="Arial" charset="0"/>
              </a:rPr>
              <a:t>d</a:t>
            </a:r>
            <a:r>
              <a:rPr lang="en-US" sz="2800" dirty="0">
                <a:latin typeface="Arial" charset="0"/>
              </a:rPr>
              <a:t> </a:t>
            </a:r>
            <a:r>
              <a:rPr lang="en-US" sz="2800" dirty="0" err="1">
                <a:latin typeface="Arial" charset="0"/>
              </a:rPr>
              <a:t>d</a:t>
            </a:r>
            <a:r>
              <a:rPr lang="en-US" sz="2800" dirty="0">
                <a:latin typeface="Arial" charset="0"/>
              </a:rPr>
              <a:t> </a:t>
            </a:r>
            <a:r>
              <a:rPr lang="en-US" sz="2800" dirty="0" err="1">
                <a:latin typeface="Arial" charset="0"/>
              </a:rPr>
              <a:t>d</a:t>
            </a:r>
            <a:r>
              <a:rPr lang="en-US" sz="2800" dirty="0">
                <a:latin typeface="Arial" charset="0"/>
              </a:rPr>
              <a:t> s p </a:t>
            </a:r>
            <a:r>
              <a:rPr lang="en-US" sz="2800" dirty="0" err="1">
                <a:latin typeface="Arial" charset="0"/>
              </a:rPr>
              <a:t>p</a:t>
            </a:r>
            <a:r>
              <a:rPr lang="en-US" sz="2800" dirty="0">
                <a:latin typeface="Arial" charset="0"/>
              </a:rPr>
              <a:t> </a:t>
            </a:r>
            <a:r>
              <a:rPr lang="en-US" sz="2800" dirty="0" err="1">
                <a:latin typeface="Arial" charset="0"/>
              </a:rPr>
              <a:t>p</a:t>
            </a:r>
            <a:endParaRPr lang="en-US" sz="2800" dirty="0">
              <a:latin typeface="Arial" charset="0"/>
            </a:endParaRPr>
          </a:p>
          <a:p>
            <a:pPr>
              <a:defRPr/>
            </a:pPr>
            <a:r>
              <a:rPr lang="en-US" sz="2200" b="1" dirty="0">
                <a:solidFill>
                  <a:schemeClr val="accent5">
                    <a:lumMod val="50000"/>
                  </a:schemeClr>
                </a:solidFill>
                <a:latin typeface="Arial" charset="0"/>
              </a:rPr>
              <a:t>The 3d metal electrons are </a:t>
            </a:r>
            <a:r>
              <a:rPr lang="en-US" sz="2200" b="1" dirty="0" err="1">
                <a:solidFill>
                  <a:schemeClr val="accent5">
                    <a:lumMod val="50000"/>
                  </a:schemeClr>
                </a:solidFill>
                <a:latin typeface="Arial" charset="0"/>
              </a:rPr>
              <a:t>unhybridized</a:t>
            </a:r>
            <a:r>
              <a:rPr lang="en-US" sz="2200" b="1" dirty="0">
                <a:solidFill>
                  <a:schemeClr val="accent5">
                    <a:lumMod val="50000"/>
                  </a:schemeClr>
                </a:solidFill>
                <a:latin typeface="Arial" charset="0"/>
              </a:rPr>
              <a:t> thus diamagnetic and the ligand electrons fit into the leftover hybridized dsp</a:t>
            </a:r>
            <a:r>
              <a:rPr lang="en-US" sz="2200" b="1" baseline="30000" dirty="0">
                <a:solidFill>
                  <a:schemeClr val="accent5">
                    <a:lumMod val="50000"/>
                  </a:schemeClr>
                </a:solidFill>
                <a:latin typeface="Arial" charset="0"/>
              </a:rPr>
              <a:t>2</a:t>
            </a:r>
            <a:r>
              <a:rPr lang="en-US" sz="2200" b="1" dirty="0">
                <a:solidFill>
                  <a:schemeClr val="accent5">
                    <a:lumMod val="50000"/>
                  </a:schemeClr>
                </a:solidFill>
                <a:latin typeface="Arial" charset="0"/>
              </a:rPr>
              <a:t> orbitals of the metal.  </a:t>
            </a:r>
            <a:r>
              <a:rPr lang="en-US" sz="2200" b="1" dirty="0">
                <a:latin typeface="Arial" charset="0"/>
              </a:rPr>
              <a:t>CN=4 and square planar.        </a:t>
            </a:r>
            <a:r>
              <a:rPr lang="en-US" b="1" dirty="0">
                <a:latin typeface="Arial" charset="0"/>
              </a:rPr>
              <a:t>Describe [Zn(OH)</a:t>
            </a:r>
            <a:r>
              <a:rPr lang="en-US" b="1" baseline="-25000" dirty="0">
                <a:latin typeface="Arial" charset="0"/>
              </a:rPr>
              <a:t>4</a:t>
            </a:r>
            <a:r>
              <a:rPr lang="en-US" b="1" dirty="0">
                <a:latin typeface="Arial" charset="0"/>
              </a:rPr>
              <a:t>]</a:t>
            </a:r>
            <a:r>
              <a:rPr lang="en-US" b="1" baseline="30000" dirty="0">
                <a:latin typeface="Arial" charset="0"/>
              </a:rPr>
              <a:t>2-</a:t>
            </a:r>
          </a:p>
        </p:txBody>
      </p:sp>
      <p:sp>
        <p:nvSpPr>
          <p:cNvPr id="103427" name="AutoShape 2"/>
          <p:cNvSpPr>
            <a:spLocks noChangeArrowheads="1"/>
          </p:cNvSpPr>
          <p:nvPr/>
        </p:nvSpPr>
        <p:spPr bwMode="auto">
          <a:xfrm>
            <a:off x="990600" y="2895600"/>
            <a:ext cx="228600" cy="452438"/>
          </a:xfrm>
          <a:prstGeom prst="upDownArrow">
            <a:avLst>
              <a:gd name="adj1" fmla="val 50000"/>
              <a:gd name="adj2" fmla="val 39400"/>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3428" name="AutoShape 3"/>
          <p:cNvSpPr>
            <a:spLocks noChangeArrowheads="1"/>
          </p:cNvSpPr>
          <p:nvPr/>
        </p:nvSpPr>
        <p:spPr bwMode="auto">
          <a:xfrm>
            <a:off x="1295400" y="2895600"/>
            <a:ext cx="228600" cy="452438"/>
          </a:xfrm>
          <a:prstGeom prst="upDownArrow">
            <a:avLst>
              <a:gd name="adj1" fmla="val 50000"/>
              <a:gd name="adj2" fmla="val 39400"/>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3429" name="AutoShape 4"/>
          <p:cNvSpPr>
            <a:spLocks noChangeArrowheads="1"/>
          </p:cNvSpPr>
          <p:nvPr/>
        </p:nvSpPr>
        <p:spPr bwMode="auto">
          <a:xfrm>
            <a:off x="1600200" y="2895600"/>
            <a:ext cx="228600" cy="452438"/>
          </a:xfrm>
          <a:prstGeom prst="upDownArrow">
            <a:avLst>
              <a:gd name="adj1" fmla="val 50000"/>
              <a:gd name="adj2" fmla="val 39400"/>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3430" name="AutoShape 5"/>
          <p:cNvSpPr>
            <a:spLocks noChangeArrowheads="1"/>
          </p:cNvSpPr>
          <p:nvPr/>
        </p:nvSpPr>
        <p:spPr bwMode="auto">
          <a:xfrm>
            <a:off x="3514725" y="4230688"/>
            <a:ext cx="228600" cy="452437"/>
          </a:xfrm>
          <a:prstGeom prst="upDownArrow">
            <a:avLst>
              <a:gd name="adj1" fmla="val 50000"/>
              <a:gd name="adj2" fmla="val 39400"/>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3431" name="AutoShape 6"/>
          <p:cNvSpPr>
            <a:spLocks noChangeArrowheads="1"/>
          </p:cNvSpPr>
          <p:nvPr/>
        </p:nvSpPr>
        <p:spPr bwMode="auto">
          <a:xfrm>
            <a:off x="2587625" y="4230688"/>
            <a:ext cx="228600" cy="452437"/>
          </a:xfrm>
          <a:prstGeom prst="upDownArrow">
            <a:avLst>
              <a:gd name="adj1" fmla="val 50000"/>
              <a:gd name="adj2" fmla="val 39400"/>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3432" name="AutoShape 7"/>
          <p:cNvSpPr>
            <a:spLocks noChangeArrowheads="1"/>
          </p:cNvSpPr>
          <p:nvPr/>
        </p:nvSpPr>
        <p:spPr bwMode="auto">
          <a:xfrm>
            <a:off x="2890838" y="4230688"/>
            <a:ext cx="228600" cy="452437"/>
          </a:xfrm>
          <a:prstGeom prst="upDownArrow">
            <a:avLst>
              <a:gd name="adj1" fmla="val 50000"/>
              <a:gd name="adj2" fmla="val 39400"/>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3433" name="AutoShape 8"/>
          <p:cNvSpPr>
            <a:spLocks noChangeArrowheads="1"/>
          </p:cNvSpPr>
          <p:nvPr/>
        </p:nvSpPr>
        <p:spPr bwMode="auto">
          <a:xfrm>
            <a:off x="3187700" y="4230688"/>
            <a:ext cx="228600" cy="452437"/>
          </a:xfrm>
          <a:prstGeom prst="upDownArrow">
            <a:avLst>
              <a:gd name="adj1" fmla="val 50000"/>
              <a:gd name="adj2" fmla="val 39400"/>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3434" name="AutoShape 9"/>
          <p:cNvSpPr>
            <a:spLocks noChangeArrowheads="1"/>
          </p:cNvSpPr>
          <p:nvPr/>
        </p:nvSpPr>
        <p:spPr bwMode="auto">
          <a:xfrm>
            <a:off x="1905000" y="2743200"/>
            <a:ext cx="228600" cy="366713"/>
          </a:xfrm>
          <a:prstGeom prst="upArrow">
            <a:avLst>
              <a:gd name="adj1" fmla="val 50000"/>
              <a:gd name="adj2" fmla="val 40104"/>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3435" name="AutoShape 10"/>
          <p:cNvSpPr>
            <a:spLocks noChangeArrowheads="1"/>
          </p:cNvSpPr>
          <p:nvPr/>
        </p:nvSpPr>
        <p:spPr bwMode="auto">
          <a:xfrm>
            <a:off x="2209800" y="2743200"/>
            <a:ext cx="228600" cy="366713"/>
          </a:xfrm>
          <a:prstGeom prst="upArrow">
            <a:avLst>
              <a:gd name="adj1" fmla="val 50000"/>
              <a:gd name="adj2" fmla="val 40104"/>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54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19400"/>
            <a:ext cx="3886200" cy="2760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81200"/>
            <a:ext cx="3124200" cy="1928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6" name="Text Box 3"/>
          <p:cNvSpPr txBox="1">
            <a:spLocks noChangeArrowheads="1"/>
          </p:cNvSpPr>
          <p:nvPr/>
        </p:nvSpPr>
        <p:spPr bwMode="auto">
          <a:xfrm>
            <a:off x="838200" y="990600"/>
            <a:ext cx="79248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Hybrid orbitals and bonding in the square planar [Ni(CN)</a:t>
            </a:r>
            <a:r>
              <a:rPr lang="en-US" altLang="en-US" sz="2000" b="1" baseline="-25000">
                <a:latin typeface="Arial" panose="020B0604020202020204" pitchFamily="34" charset="0"/>
              </a:rPr>
              <a:t>4</a:t>
            </a:r>
            <a:r>
              <a:rPr lang="en-US" altLang="en-US" sz="2000" b="1">
                <a:latin typeface="Arial" panose="020B0604020202020204" pitchFamily="34" charset="0"/>
              </a:rPr>
              <a:t>]</a:t>
            </a:r>
            <a:r>
              <a:rPr lang="en-US" altLang="en-US" sz="2000" b="1" baseline="30000">
                <a:latin typeface="Arial" panose="020B0604020202020204" pitchFamily="34" charset="0"/>
              </a:rPr>
              <a:t>2-</a:t>
            </a:r>
            <a:r>
              <a:rPr lang="en-US" altLang="en-US" sz="2000" b="1">
                <a:latin typeface="Arial" panose="020B0604020202020204" pitchFamily="34" charset="0"/>
              </a:rPr>
              <a:t> ion.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90800"/>
            <a:ext cx="4251325" cy="3016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5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2787650" cy="302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524" name="Text Box 3"/>
          <p:cNvSpPr txBox="1">
            <a:spLocks noChangeArrowheads="1"/>
          </p:cNvSpPr>
          <p:nvPr/>
        </p:nvSpPr>
        <p:spPr bwMode="auto">
          <a:xfrm>
            <a:off x="1143000" y="762000"/>
            <a:ext cx="75438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Hybrid orbitals and bonding in the tetrahedral [Zn(OH)</a:t>
            </a:r>
            <a:r>
              <a:rPr lang="en-US" altLang="en-US" sz="2000" b="1" baseline="-25000">
                <a:latin typeface="Arial" panose="020B0604020202020204" pitchFamily="34" charset="0"/>
              </a:rPr>
              <a:t>4</a:t>
            </a:r>
            <a:r>
              <a:rPr lang="en-US" altLang="en-US" sz="2000" b="1">
                <a:latin typeface="Arial" panose="020B0604020202020204" pitchFamily="34" charset="0"/>
              </a:rPr>
              <a:t>]</a:t>
            </a:r>
            <a:r>
              <a:rPr lang="en-US" altLang="en-US" sz="2000" b="1" baseline="30000">
                <a:latin typeface="Arial" panose="020B0604020202020204" pitchFamily="34" charset="0"/>
              </a:rPr>
              <a:t>2-</a:t>
            </a:r>
            <a:r>
              <a:rPr lang="en-US" altLang="en-US" sz="2000" b="1">
                <a:latin typeface="Arial" panose="020B0604020202020204" pitchFamily="34" charset="0"/>
              </a:rPr>
              <a:t> ion.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8129" name="Group 1"/>
          <p:cNvGrpSpPr>
            <a:grpSpLocks/>
          </p:cNvGrpSpPr>
          <p:nvPr/>
        </p:nvGrpSpPr>
        <p:grpSpPr bwMode="auto">
          <a:xfrm>
            <a:off x="0" y="1066800"/>
            <a:ext cx="9142413" cy="4613275"/>
            <a:chOff x="0" y="672"/>
            <a:chExt cx="5759" cy="2906"/>
          </a:xfrm>
        </p:grpSpPr>
        <p:sp>
          <p:nvSpPr>
            <p:cNvPr id="109585" name="Rectangle 2"/>
            <p:cNvSpPr>
              <a:spLocks noChangeArrowheads="1"/>
            </p:cNvSpPr>
            <p:nvPr/>
          </p:nvSpPr>
          <p:spPr bwMode="auto">
            <a:xfrm>
              <a:off x="0" y="672"/>
              <a:ext cx="5759" cy="2906"/>
            </a:xfrm>
            <a:prstGeom prst="rect">
              <a:avLst/>
            </a:prstGeom>
            <a:solidFill>
              <a:srgbClr val="FFFF99">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nvGrpSpPr>
            <p:cNvPr id="109586" name="Group 3"/>
            <p:cNvGrpSpPr>
              <a:grpSpLocks/>
            </p:cNvGrpSpPr>
            <p:nvPr/>
          </p:nvGrpSpPr>
          <p:grpSpPr bwMode="auto">
            <a:xfrm>
              <a:off x="803" y="672"/>
              <a:ext cx="4238" cy="519"/>
              <a:chOff x="803" y="672"/>
              <a:chExt cx="4238" cy="519"/>
            </a:xfrm>
          </p:grpSpPr>
          <p:sp>
            <p:nvSpPr>
              <p:cNvPr id="109587" name="Text Box 4"/>
              <p:cNvSpPr txBox="1">
                <a:spLocks noChangeArrowheads="1"/>
              </p:cNvSpPr>
              <p:nvPr/>
            </p:nvSpPr>
            <p:spPr bwMode="auto">
              <a:xfrm>
                <a:off x="2454" y="672"/>
                <a:ext cx="93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250"/>
                  </a:spcBef>
                  <a:buClrTx/>
                  <a:buFontTx/>
                  <a:buNone/>
                </a:pPr>
                <a:r>
                  <a:rPr lang="en-US" altLang="en-US" sz="2000" b="1">
                    <a:latin typeface="Arial" panose="020B0604020202020204" pitchFamily="34" charset="0"/>
                  </a:rPr>
                  <a:t>ISOMERS</a:t>
                </a:r>
              </a:p>
            </p:txBody>
          </p:sp>
          <p:sp>
            <p:nvSpPr>
              <p:cNvPr id="109588" name="Text Box 5"/>
              <p:cNvSpPr txBox="1">
                <a:spLocks noChangeArrowheads="1"/>
              </p:cNvSpPr>
              <p:nvPr/>
            </p:nvSpPr>
            <p:spPr bwMode="auto">
              <a:xfrm>
                <a:off x="803" y="960"/>
                <a:ext cx="423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Same chemical formula, but different properties</a:t>
                </a:r>
              </a:p>
            </p:txBody>
          </p:sp>
        </p:grpSp>
      </p:grpSp>
      <p:sp>
        <p:nvSpPr>
          <p:cNvPr id="109571" name="Text Box 6"/>
          <p:cNvSpPr txBox="1">
            <a:spLocks noChangeArrowheads="1"/>
          </p:cNvSpPr>
          <p:nvPr/>
        </p:nvSpPr>
        <p:spPr bwMode="auto">
          <a:xfrm>
            <a:off x="990600" y="533400"/>
            <a:ext cx="76962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Important types of isomerism in coordination compounds.</a:t>
            </a:r>
          </a:p>
        </p:txBody>
      </p:sp>
      <p:grpSp>
        <p:nvGrpSpPr>
          <p:cNvPr id="48135" name="Group 7"/>
          <p:cNvGrpSpPr>
            <a:grpSpLocks/>
          </p:cNvGrpSpPr>
          <p:nvPr/>
        </p:nvGrpSpPr>
        <p:grpSpPr bwMode="auto">
          <a:xfrm>
            <a:off x="228600" y="2667000"/>
            <a:ext cx="4113213" cy="2970213"/>
            <a:chOff x="144" y="1680"/>
            <a:chExt cx="2591" cy="1871"/>
          </a:xfrm>
        </p:grpSpPr>
        <p:sp>
          <p:nvSpPr>
            <p:cNvPr id="109583" name="Rectangle 8"/>
            <p:cNvSpPr>
              <a:spLocks noChangeArrowheads="1"/>
            </p:cNvSpPr>
            <p:nvPr/>
          </p:nvSpPr>
          <p:spPr bwMode="auto">
            <a:xfrm>
              <a:off x="144" y="1680"/>
              <a:ext cx="2591" cy="1871"/>
            </a:xfrm>
            <a:prstGeom prst="rect">
              <a:avLst/>
            </a:prstGeom>
            <a:solidFill>
              <a:srgbClr val="3333CC"/>
            </a:solidFill>
            <a:ln>
              <a:noFill/>
            </a:ln>
            <a:effectLst>
              <a:outerShdw dist="107933"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9584" name="Text Box 9"/>
            <p:cNvSpPr txBox="1">
              <a:spLocks noChangeArrowheads="1"/>
            </p:cNvSpPr>
            <p:nvPr/>
          </p:nvSpPr>
          <p:spPr bwMode="auto">
            <a:xfrm>
              <a:off x="192" y="1680"/>
              <a:ext cx="254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solidFill>
                    <a:srgbClr val="FFEA18"/>
                  </a:solidFill>
                  <a:latin typeface="Arial" panose="020B0604020202020204" pitchFamily="34" charset="0"/>
                </a:rPr>
                <a:t>Constitutional (structural) isomers</a:t>
              </a:r>
            </a:p>
          </p:txBody>
        </p:sp>
      </p:grpSp>
      <p:grpSp>
        <p:nvGrpSpPr>
          <p:cNvPr id="48138" name="Group 10"/>
          <p:cNvGrpSpPr>
            <a:grpSpLocks/>
          </p:cNvGrpSpPr>
          <p:nvPr/>
        </p:nvGrpSpPr>
        <p:grpSpPr bwMode="auto">
          <a:xfrm>
            <a:off x="4572000" y="2667000"/>
            <a:ext cx="4341813" cy="2970213"/>
            <a:chOff x="2880" y="1680"/>
            <a:chExt cx="2735" cy="1871"/>
          </a:xfrm>
        </p:grpSpPr>
        <p:sp>
          <p:nvSpPr>
            <p:cNvPr id="109581" name="Rectangle 11"/>
            <p:cNvSpPr>
              <a:spLocks noChangeArrowheads="1"/>
            </p:cNvSpPr>
            <p:nvPr/>
          </p:nvSpPr>
          <p:spPr bwMode="auto">
            <a:xfrm>
              <a:off x="2880" y="1680"/>
              <a:ext cx="2735" cy="1871"/>
            </a:xfrm>
            <a:prstGeom prst="rect">
              <a:avLst/>
            </a:prstGeom>
            <a:solidFill>
              <a:srgbClr val="3333CC"/>
            </a:solidFill>
            <a:ln>
              <a:noFill/>
            </a:ln>
            <a:effectLst>
              <a:outerShdw dist="107933"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9582" name="Text Box 12"/>
            <p:cNvSpPr txBox="1">
              <a:spLocks noChangeArrowheads="1"/>
            </p:cNvSpPr>
            <p:nvPr/>
          </p:nvSpPr>
          <p:spPr bwMode="auto">
            <a:xfrm>
              <a:off x="3216" y="1680"/>
              <a:ext cx="206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solidFill>
                    <a:srgbClr val="FFEA18"/>
                  </a:solidFill>
                  <a:latin typeface="Arial" panose="020B0604020202020204" pitchFamily="34" charset="0"/>
                </a:rPr>
                <a:t>Stereoisomers</a:t>
              </a:r>
            </a:p>
          </p:txBody>
        </p:sp>
      </p:grpSp>
      <p:sp>
        <p:nvSpPr>
          <p:cNvPr id="48141" name="Text Box 13"/>
          <p:cNvSpPr txBox="1">
            <a:spLocks noChangeArrowheads="1"/>
          </p:cNvSpPr>
          <p:nvPr/>
        </p:nvSpPr>
        <p:spPr bwMode="auto">
          <a:xfrm>
            <a:off x="533400" y="3124200"/>
            <a:ext cx="3581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solidFill>
                  <a:srgbClr val="FFEA18"/>
                </a:solidFill>
                <a:latin typeface="Arial" panose="020B0604020202020204" pitchFamily="34" charset="0"/>
              </a:rPr>
              <a:t>Atoms connected differently</a:t>
            </a:r>
          </a:p>
        </p:txBody>
      </p:sp>
      <p:sp>
        <p:nvSpPr>
          <p:cNvPr id="48142" name="Text Box 14"/>
          <p:cNvSpPr txBox="1">
            <a:spLocks noChangeArrowheads="1"/>
          </p:cNvSpPr>
          <p:nvPr/>
        </p:nvSpPr>
        <p:spPr bwMode="auto">
          <a:xfrm>
            <a:off x="4953000" y="3124200"/>
            <a:ext cx="3581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solidFill>
                  <a:srgbClr val="FFEA18"/>
                </a:solidFill>
                <a:latin typeface="Arial" panose="020B0604020202020204" pitchFamily="34" charset="0"/>
              </a:rPr>
              <a:t>Different spatial arrangement</a:t>
            </a:r>
          </a:p>
        </p:txBody>
      </p:sp>
      <p:sp>
        <p:nvSpPr>
          <p:cNvPr id="48143" name="Text Box 15"/>
          <p:cNvSpPr txBox="1">
            <a:spLocks noChangeArrowheads="1"/>
          </p:cNvSpPr>
          <p:nvPr/>
        </p:nvSpPr>
        <p:spPr bwMode="auto">
          <a:xfrm>
            <a:off x="381000" y="3657600"/>
            <a:ext cx="1905000" cy="1608138"/>
          </a:xfrm>
          <a:prstGeom prst="rect">
            <a:avLst/>
          </a:prstGeom>
          <a:solidFill>
            <a:srgbClr val="99CCFF"/>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latin typeface="Arial" panose="020B0604020202020204" pitchFamily="34" charset="0"/>
              </a:rPr>
              <a:t>Coordination isomers</a:t>
            </a:r>
          </a:p>
          <a:p>
            <a:pPr algn="ctr">
              <a:spcBef>
                <a:spcPts val="1125"/>
              </a:spcBef>
              <a:buClrTx/>
              <a:buFontTx/>
              <a:buNone/>
            </a:pPr>
            <a:r>
              <a:rPr lang="en-US" altLang="en-US" sz="1800">
                <a:latin typeface="Arial" panose="020B0604020202020204" pitchFamily="34" charset="0"/>
              </a:rPr>
              <a:t>Ligand and counter-ion exchange</a:t>
            </a:r>
          </a:p>
        </p:txBody>
      </p:sp>
      <p:sp>
        <p:nvSpPr>
          <p:cNvPr id="48144" name="Text Box 16"/>
          <p:cNvSpPr txBox="1">
            <a:spLocks noChangeArrowheads="1"/>
          </p:cNvSpPr>
          <p:nvPr/>
        </p:nvSpPr>
        <p:spPr bwMode="auto">
          <a:xfrm>
            <a:off x="2286000" y="3657600"/>
            <a:ext cx="1905000" cy="1333500"/>
          </a:xfrm>
          <a:prstGeom prst="rect">
            <a:avLst/>
          </a:prstGeom>
          <a:solidFill>
            <a:srgbClr val="99CCFF"/>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latin typeface="Arial" panose="020B0604020202020204" pitchFamily="34" charset="0"/>
              </a:rPr>
              <a:t>Linkage isomers</a:t>
            </a:r>
          </a:p>
          <a:p>
            <a:pPr algn="ctr">
              <a:spcBef>
                <a:spcPts val="1125"/>
              </a:spcBef>
              <a:spcAft>
                <a:spcPts val="2250"/>
              </a:spcAft>
              <a:buClrTx/>
              <a:buFontTx/>
              <a:buNone/>
            </a:pPr>
            <a:r>
              <a:rPr lang="en-US" altLang="en-US" sz="1800">
                <a:latin typeface="Arial" panose="020B0604020202020204" pitchFamily="34" charset="0"/>
              </a:rPr>
              <a:t>Different donor atom</a:t>
            </a:r>
          </a:p>
        </p:txBody>
      </p:sp>
      <p:sp>
        <p:nvSpPr>
          <p:cNvPr id="48145" name="Text Box 17"/>
          <p:cNvSpPr txBox="1">
            <a:spLocks noChangeArrowheads="1"/>
          </p:cNvSpPr>
          <p:nvPr/>
        </p:nvSpPr>
        <p:spPr bwMode="auto">
          <a:xfrm>
            <a:off x="4648200" y="3657600"/>
            <a:ext cx="2057400" cy="1882775"/>
          </a:xfrm>
          <a:prstGeom prst="rect">
            <a:avLst/>
          </a:prstGeom>
          <a:solidFill>
            <a:srgbClr val="99CCFF"/>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latin typeface="Arial" panose="020B0604020202020204" pitchFamily="34" charset="0"/>
              </a:rPr>
              <a:t>Geometric (</a:t>
            </a:r>
            <a:r>
              <a:rPr lang="en-US" altLang="en-US" sz="1800" b="1" i="1">
                <a:latin typeface="Arial" panose="020B0604020202020204" pitchFamily="34" charset="0"/>
              </a:rPr>
              <a:t>cis-trans</a:t>
            </a:r>
            <a:r>
              <a:rPr lang="en-US" altLang="en-US" sz="1800" b="1">
                <a:latin typeface="Arial" panose="020B0604020202020204" pitchFamily="34" charset="0"/>
              </a:rPr>
              <a:t>) isomers (diastereomers)</a:t>
            </a:r>
          </a:p>
          <a:p>
            <a:pPr algn="ctr">
              <a:spcBef>
                <a:spcPts val="1125"/>
              </a:spcBef>
              <a:buClrTx/>
              <a:buFontTx/>
              <a:buNone/>
            </a:pPr>
            <a:r>
              <a:rPr lang="en-US" altLang="en-US" sz="1800">
                <a:latin typeface="Arial" panose="020B0604020202020204" pitchFamily="34" charset="0"/>
              </a:rPr>
              <a:t>Different arrangement around metal ion</a:t>
            </a:r>
          </a:p>
        </p:txBody>
      </p:sp>
      <p:sp>
        <p:nvSpPr>
          <p:cNvPr id="48146" name="Text Box 18"/>
          <p:cNvSpPr txBox="1">
            <a:spLocks noChangeArrowheads="1"/>
          </p:cNvSpPr>
          <p:nvPr/>
        </p:nvSpPr>
        <p:spPr bwMode="auto">
          <a:xfrm>
            <a:off x="6705600" y="3657600"/>
            <a:ext cx="2133600" cy="1893888"/>
          </a:xfrm>
          <a:prstGeom prst="rect">
            <a:avLst/>
          </a:prstGeom>
          <a:solidFill>
            <a:srgbClr val="99CCFF"/>
          </a:solidFill>
          <a:ln>
            <a:noFill/>
          </a:ln>
          <a:effectLst>
            <a:outerShdw dist="17819"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latin typeface="Arial" panose="020B0604020202020204" pitchFamily="34" charset="0"/>
              </a:rPr>
              <a:t>Optical isomers (enantiomers)</a:t>
            </a:r>
          </a:p>
          <a:p>
            <a:pPr algn="ctr">
              <a:spcBef>
                <a:spcPts val="1125"/>
              </a:spcBef>
              <a:spcAft>
                <a:spcPts val="1125"/>
              </a:spcAft>
              <a:buClrTx/>
              <a:buFontTx/>
              <a:buNone/>
            </a:pPr>
            <a:r>
              <a:rPr lang="en-US" altLang="en-US" sz="1800">
                <a:latin typeface="Arial" panose="020B0604020202020204" pitchFamily="34" charset="0"/>
              </a:rPr>
              <a:t>Nonsuperimposable mirror images</a:t>
            </a:r>
          </a:p>
          <a:p>
            <a:pPr algn="ctr">
              <a:spcBef>
                <a:spcPts val="1125"/>
              </a:spcBef>
              <a:buClrTx/>
              <a:buFontTx/>
              <a:buNone/>
            </a:pPr>
            <a:endParaRPr lang="en-US" altLang="en-US" sz="1800">
              <a:latin typeface="Arial" panose="020B0604020202020204" pitchFamily="34" charset="0"/>
            </a:endParaRPr>
          </a:p>
        </p:txBody>
      </p:sp>
      <p:sp>
        <p:nvSpPr>
          <p:cNvPr id="109580" name="Text Box 19"/>
          <p:cNvSpPr txBox="1">
            <a:spLocks noChangeArrowheads="1"/>
          </p:cNvSpPr>
          <p:nvPr/>
        </p:nvSpPr>
        <p:spPr bwMode="auto">
          <a:xfrm>
            <a:off x="288925" y="5943600"/>
            <a:ext cx="8377238"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a:t>Coordination isomers: [Pt(NH</a:t>
            </a:r>
            <a:r>
              <a:rPr lang="en-US" altLang="en-US" sz="2400" baseline="-25000"/>
              <a:t>3</a:t>
            </a:r>
            <a:r>
              <a:rPr lang="en-US" altLang="en-US" sz="2400"/>
              <a:t>)</a:t>
            </a:r>
            <a:r>
              <a:rPr lang="en-US" altLang="en-US" sz="2400" baseline="-25000"/>
              <a:t>4</a:t>
            </a:r>
            <a:r>
              <a:rPr lang="en-US" altLang="en-US" sz="2400"/>
              <a:t>Cl</a:t>
            </a:r>
            <a:r>
              <a:rPr lang="en-US" altLang="en-US" sz="2400" baseline="-25000"/>
              <a:t>2</a:t>
            </a:r>
            <a:r>
              <a:rPr lang="en-US" altLang="en-US" sz="2400"/>
              <a:t>](NO</a:t>
            </a:r>
            <a:r>
              <a:rPr lang="en-US" altLang="en-US" sz="2400" baseline="-25000"/>
              <a:t>2</a:t>
            </a:r>
            <a:r>
              <a:rPr lang="en-US" altLang="en-US" sz="2400"/>
              <a:t>)</a:t>
            </a:r>
            <a:r>
              <a:rPr lang="en-US" altLang="en-US" sz="2400" baseline="-25000"/>
              <a:t>2</a:t>
            </a:r>
            <a:r>
              <a:rPr lang="en-US" altLang="en-US" sz="2400"/>
              <a:t> &amp; [Pt(NH</a:t>
            </a:r>
            <a:r>
              <a:rPr lang="en-US" altLang="en-US" sz="2400" baseline="-25000"/>
              <a:t>3</a:t>
            </a:r>
            <a:r>
              <a:rPr lang="en-US" altLang="en-US" sz="2400"/>
              <a:t>)4(NO</a:t>
            </a:r>
            <a:r>
              <a:rPr lang="en-US" altLang="en-US" sz="2400" baseline="-25000"/>
              <a:t>2</a:t>
            </a:r>
            <a:r>
              <a:rPr lang="en-US" altLang="en-US" sz="2400"/>
              <a:t>)</a:t>
            </a:r>
            <a:r>
              <a:rPr lang="en-US" altLang="en-US" sz="2400" baseline="-25000"/>
              <a:t>2</a:t>
            </a:r>
            <a:r>
              <a:rPr lang="en-US" altLang="en-US" sz="2400"/>
              <a:t>]Cl</a:t>
            </a:r>
            <a:r>
              <a:rPr lang="en-US" altLang="en-US" sz="2400" baseline="-25000"/>
              <a:t>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48129"/>
                                        </p:tgtEl>
                                        <p:attrNameLst>
                                          <p:attrName>style.visibility</p:attrName>
                                        </p:attrNameLst>
                                      </p:cBhvr>
                                      <p:to>
                                        <p:strVal val="visible"/>
                                      </p:to>
                                    </p:set>
                                    <p:animEffect transition="in" filter="dissolve">
                                      <p:cBhvr additive="repl">
                                        <p:cTn id="7" dur="500"/>
                                        <p:tgtEl>
                                          <p:spTgt spid="48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48135"/>
                                        </p:tgtEl>
                                        <p:attrNameLst>
                                          <p:attrName>style.visibility</p:attrName>
                                        </p:attrNameLst>
                                      </p:cBhvr>
                                      <p:to>
                                        <p:strVal val="visible"/>
                                      </p:to>
                                    </p:set>
                                    <p:animEffect transition="in" filter="dissolve">
                                      <p:cBhvr additive="repl">
                                        <p:cTn id="12" dur="500"/>
                                        <p:tgtEl>
                                          <p:spTgt spid="481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48138"/>
                                        </p:tgtEl>
                                        <p:attrNameLst>
                                          <p:attrName>style.visibility</p:attrName>
                                        </p:attrNameLst>
                                      </p:cBhvr>
                                      <p:to>
                                        <p:strVal val="visible"/>
                                      </p:to>
                                    </p:set>
                                    <p:animEffect transition="in" filter="dissolve">
                                      <p:cBhvr additive="repl">
                                        <p:cTn id="17" dur="500"/>
                                        <p:tgtEl>
                                          <p:spTgt spid="481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48141">
                                            <p:txEl>
                                              <p:pRg st="0" end="0"/>
                                            </p:txEl>
                                          </p:spTgt>
                                        </p:tgtEl>
                                        <p:attrNameLst>
                                          <p:attrName>style.visibility</p:attrName>
                                        </p:attrNameLst>
                                      </p:cBhvr>
                                      <p:to>
                                        <p:strVal val="visible"/>
                                      </p:to>
                                    </p:set>
                                    <p:animEffect transition="in" filter="wipe(left)">
                                      <p:cBhvr additive="repl">
                                        <p:cTn id="22" dur="500"/>
                                        <p:tgtEl>
                                          <p:spTgt spid="4814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48142">
                                            <p:txEl>
                                              <p:pRg st="0" end="0"/>
                                            </p:txEl>
                                          </p:spTgt>
                                        </p:tgtEl>
                                        <p:attrNameLst>
                                          <p:attrName>style.visibility</p:attrName>
                                        </p:attrNameLst>
                                      </p:cBhvr>
                                      <p:to>
                                        <p:strVal val="visible"/>
                                      </p:to>
                                    </p:set>
                                    <p:animEffect transition="in" filter="wipe(left)">
                                      <p:cBhvr additive="repl">
                                        <p:cTn id="27" dur="500"/>
                                        <p:tgtEl>
                                          <p:spTgt spid="4814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fill="hold" nodeType="clickEffect">
                                  <p:stCondLst>
                                    <p:cond delay="0"/>
                                  </p:stCondLst>
                                  <p:childTnLst>
                                    <p:set>
                                      <p:cBhvr additive="repl">
                                        <p:cTn id="31" dur="1" fill="hold">
                                          <p:stCondLst>
                                            <p:cond delay="0"/>
                                          </p:stCondLst>
                                        </p:cTn>
                                        <p:tgtEl>
                                          <p:spTgt spid="48143"/>
                                        </p:tgtEl>
                                        <p:attrNameLst>
                                          <p:attrName>style.visibility</p:attrName>
                                        </p:attrNameLst>
                                      </p:cBhvr>
                                      <p:to>
                                        <p:strVal val="visible"/>
                                      </p:to>
                                    </p:set>
                                    <p:animEffect transition="in" filter="dissolve">
                                      <p:cBhvr additive="repl">
                                        <p:cTn id="32" dur="500"/>
                                        <p:tgtEl>
                                          <p:spTgt spid="481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fill="hold" nodeType="clickEffect">
                                  <p:stCondLst>
                                    <p:cond delay="0"/>
                                  </p:stCondLst>
                                  <p:childTnLst>
                                    <p:set>
                                      <p:cBhvr additive="repl">
                                        <p:cTn id="36" dur="1" fill="hold">
                                          <p:stCondLst>
                                            <p:cond delay="0"/>
                                          </p:stCondLst>
                                        </p:cTn>
                                        <p:tgtEl>
                                          <p:spTgt spid="48144"/>
                                        </p:tgtEl>
                                        <p:attrNameLst>
                                          <p:attrName>style.visibility</p:attrName>
                                        </p:attrNameLst>
                                      </p:cBhvr>
                                      <p:to>
                                        <p:strVal val="visible"/>
                                      </p:to>
                                    </p:set>
                                    <p:animEffect transition="in" filter="dissolve">
                                      <p:cBhvr additive="repl">
                                        <p:cTn id="37" dur="500"/>
                                        <p:tgtEl>
                                          <p:spTgt spid="481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fill="hold" nodeType="clickEffect">
                                  <p:stCondLst>
                                    <p:cond delay="0"/>
                                  </p:stCondLst>
                                  <p:childTnLst>
                                    <p:set>
                                      <p:cBhvr additive="repl">
                                        <p:cTn id="41" dur="1" fill="hold">
                                          <p:stCondLst>
                                            <p:cond delay="0"/>
                                          </p:stCondLst>
                                        </p:cTn>
                                        <p:tgtEl>
                                          <p:spTgt spid="48145"/>
                                        </p:tgtEl>
                                        <p:attrNameLst>
                                          <p:attrName>style.visibility</p:attrName>
                                        </p:attrNameLst>
                                      </p:cBhvr>
                                      <p:to>
                                        <p:strVal val="visible"/>
                                      </p:to>
                                    </p:set>
                                    <p:animEffect transition="in" filter="dissolve">
                                      <p:cBhvr additive="repl">
                                        <p:cTn id="42" dur="500"/>
                                        <p:tgtEl>
                                          <p:spTgt spid="4814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fill="hold" nodeType="clickEffect">
                                  <p:stCondLst>
                                    <p:cond delay="0"/>
                                  </p:stCondLst>
                                  <p:childTnLst>
                                    <p:set>
                                      <p:cBhvr additive="repl">
                                        <p:cTn id="46" dur="1" fill="hold">
                                          <p:stCondLst>
                                            <p:cond delay="0"/>
                                          </p:stCondLst>
                                        </p:cTn>
                                        <p:tgtEl>
                                          <p:spTgt spid="48146"/>
                                        </p:tgtEl>
                                        <p:attrNameLst>
                                          <p:attrName>style.visibility</p:attrName>
                                        </p:attrNameLst>
                                      </p:cBhvr>
                                      <p:to>
                                        <p:strVal val="visible"/>
                                      </p:to>
                                    </p:set>
                                    <p:animEffect transition="in" filter="dissolve">
                                      <p:cBhvr additive="repl">
                                        <p:cTn id="47" dur="500"/>
                                        <p:tgtEl>
                                          <p:spTgt spid="48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16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8077200" cy="2654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Text Box 2">
            <a:extLst>
              <a:ext uri="{FF2B5EF4-FFF2-40B4-BE49-F238E27FC236}">
                <a16:creationId xmlns:a16="http://schemas.microsoft.com/office/drawing/2014/main" xmlns="" id="{FE6A824E-6578-4CA6-B33C-41F3BEC2EB09}"/>
              </a:ext>
            </a:extLst>
          </p:cNvPr>
          <p:cNvSpPr txBox="1">
            <a:spLocks noChangeArrowheads="1"/>
          </p:cNvSpPr>
          <p:nvPr/>
        </p:nvSpPr>
        <p:spPr bwMode="auto">
          <a:xfrm>
            <a:off x="685800" y="533400"/>
            <a:ext cx="4038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spcBef>
                <a:spcPts val="1500"/>
              </a:spcBef>
              <a:buSzPct val="100000"/>
              <a:defRPr/>
            </a:pPr>
            <a:r>
              <a:rPr lang="en-US" b="1">
                <a:effectLst>
                  <a:outerShdw blurRad="38100" dist="38100" dir="2700000" algn="tl">
                    <a:srgbClr val="C0C0C0"/>
                  </a:outerShdw>
                </a:effectLst>
                <a:latin typeface="Arial" charset="0"/>
              </a:rPr>
              <a:t>Linkage isomers</a:t>
            </a:r>
          </a:p>
        </p:txBody>
      </p:sp>
      <p:sp>
        <p:nvSpPr>
          <p:cNvPr id="49155" name="AutoShape 3"/>
          <p:cNvSpPr>
            <a:spLocks noChangeArrowheads="1"/>
          </p:cNvSpPr>
          <p:nvPr/>
        </p:nvSpPr>
        <p:spPr bwMode="auto">
          <a:xfrm>
            <a:off x="685800" y="3581400"/>
            <a:ext cx="1447800" cy="838200"/>
          </a:xfrm>
          <a:prstGeom prst="roundRect">
            <a:avLst>
              <a:gd name="adj" fmla="val 16667"/>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9156" name="AutoShape 4"/>
          <p:cNvSpPr>
            <a:spLocks noChangeArrowheads="1"/>
          </p:cNvSpPr>
          <p:nvPr/>
        </p:nvSpPr>
        <p:spPr bwMode="auto">
          <a:xfrm>
            <a:off x="4876800" y="3581400"/>
            <a:ext cx="1447800" cy="990600"/>
          </a:xfrm>
          <a:prstGeom prst="roundRect">
            <a:avLst>
              <a:gd name="adj" fmla="val 16667"/>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11622" name="Text Box 5"/>
          <p:cNvSpPr txBox="1">
            <a:spLocks noChangeArrowheads="1"/>
          </p:cNvSpPr>
          <p:nvPr/>
        </p:nvSpPr>
        <p:spPr bwMode="auto">
          <a:xfrm>
            <a:off x="990600" y="1219200"/>
            <a:ext cx="746760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latin typeface="Comic Sans MS" panose="030F0702030302020204" pitchFamily="66" charset="0"/>
              </a:rPr>
              <a:t>Co(NH</a:t>
            </a:r>
            <a:r>
              <a:rPr lang="en-US" altLang="en-US" sz="2400" b="1" baseline="-25000">
                <a:latin typeface="Comic Sans MS" panose="030F0702030302020204" pitchFamily="66" charset="0"/>
              </a:rPr>
              <a:t>3</a:t>
            </a:r>
            <a:r>
              <a:rPr lang="en-US" altLang="en-US" sz="2400" b="1">
                <a:latin typeface="Comic Sans MS" panose="030F0702030302020204" pitchFamily="66" charset="0"/>
              </a:rPr>
              <a:t>)</a:t>
            </a:r>
            <a:r>
              <a:rPr lang="en-US" altLang="en-US" sz="2400" b="1" baseline="-25000">
                <a:latin typeface="Comic Sans MS" panose="030F0702030302020204" pitchFamily="66" charset="0"/>
              </a:rPr>
              <a:t>5</a:t>
            </a:r>
            <a:r>
              <a:rPr lang="en-US" altLang="en-US" sz="2400" b="1">
                <a:latin typeface="Comic Sans MS" panose="030F0702030302020204" pitchFamily="66" charset="0"/>
              </a:rPr>
              <a:t>(NO</a:t>
            </a:r>
            <a:r>
              <a:rPr lang="en-US" altLang="en-US" sz="2400" b="1" baseline="-25000">
                <a:latin typeface="Comic Sans MS" panose="030F0702030302020204" pitchFamily="66" charset="0"/>
              </a:rPr>
              <a:t>2</a:t>
            </a:r>
            <a:r>
              <a:rPr lang="en-US" altLang="en-US" sz="2400" b="1">
                <a:latin typeface="Comic Sans MS" panose="030F0702030302020204" pitchFamily="66" charset="0"/>
              </a:rPr>
              <a:t>)]Cl</a:t>
            </a:r>
            <a:r>
              <a:rPr lang="en-US" altLang="en-US" sz="2400" b="1" baseline="-25000">
                <a:latin typeface="Comic Sans MS" panose="030F0702030302020204" pitchFamily="66" charset="0"/>
              </a:rPr>
              <a:t>2</a:t>
            </a:r>
            <a:r>
              <a:rPr lang="en-US" altLang="en-US" sz="2400" b="1">
                <a:latin typeface="Comic Sans MS" panose="030F0702030302020204" pitchFamily="66" charset="0"/>
              </a:rPr>
              <a:t> is an orange solid called pentaammine</a:t>
            </a:r>
            <a:r>
              <a:rPr lang="en-US" altLang="en-US" sz="2400" b="1">
                <a:solidFill>
                  <a:srgbClr val="FF9900"/>
                </a:solidFill>
                <a:latin typeface="Comic Sans MS" panose="030F0702030302020204" pitchFamily="66" charset="0"/>
              </a:rPr>
              <a:t>nitro</a:t>
            </a:r>
            <a:r>
              <a:rPr lang="en-US" altLang="en-US" sz="2400" b="1">
                <a:latin typeface="Comic Sans MS" panose="030F0702030302020204" pitchFamily="66" charset="0"/>
              </a:rPr>
              <a:t>cobalt(III) chloride</a:t>
            </a:r>
          </a:p>
        </p:txBody>
      </p:sp>
      <p:sp>
        <p:nvSpPr>
          <p:cNvPr id="111623" name="Text Box 6"/>
          <p:cNvSpPr txBox="1">
            <a:spLocks noChangeArrowheads="1"/>
          </p:cNvSpPr>
          <p:nvPr/>
        </p:nvSpPr>
        <p:spPr bwMode="auto">
          <a:xfrm>
            <a:off x="228600" y="5029200"/>
            <a:ext cx="8915400" cy="160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latin typeface="Comic Sans MS" panose="030F0702030302020204" pitchFamily="66" charset="0"/>
              </a:rPr>
              <a:t>[Co(NH</a:t>
            </a:r>
            <a:r>
              <a:rPr lang="en-US" altLang="en-US" sz="2400" b="1" baseline="-25000">
                <a:latin typeface="Comic Sans MS" panose="030F0702030302020204" pitchFamily="66" charset="0"/>
              </a:rPr>
              <a:t>3</a:t>
            </a:r>
            <a:r>
              <a:rPr lang="en-US" altLang="en-US" sz="2400" b="1">
                <a:latin typeface="Comic Sans MS" panose="030F0702030302020204" pitchFamily="66" charset="0"/>
              </a:rPr>
              <a:t>)</a:t>
            </a:r>
            <a:r>
              <a:rPr lang="en-US" altLang="en-US" sz="2400" b="1" baseline="-25000">
                <a:latin typeface="Comic Sans MS" panose="030F0702030302020204" pitchFamily="66" charset="0"/>
              </a:rPr>
              <a:t>5</a:t>
            </a:r>
            <a:r>
              <a:rPr lang="en-US" altLang="en-US" sz="2400" b="1">
                <a:latin typeface="Comic Sans MS" panose="030F0702030302020204" pitchFamily="66" charset="0"/>
              </a:rPr>
              <a:t>(ONO)]Cl</a:t>
            </a:r>
            <a:r>
              <a:rPr lang="en-US" altLang="en-US" sz="2400" b="1" baseline="-25000">
                <a:latin typeface="Comic Sans MS" panose="030F0702030302020204" pitchFamily="66" charset="0"/>
              </a:rPr>
              <a:t>2</a:t>
            </a:r>
            <a:r>
              <a:rPr lang="en-US" altLang="en-US" sz="2400" b="1">
                <a:latin typeface="Comic Sans MS" panose="030F0702030302020204" pitchFamily="66" charset="0"/>
              </a:rPr>
              <a:t> is a red compound known as pentaammine</a:t>
            </a:r>
            <a:r>
              <a:rPr lang="en-US" altLang="en-US" sz="2400" b="1">
                <a:solidFill>
                  <a:srgbClr val="CC0000"/>
                </a:solidFill>
                <a:latin typeface="Comic Sans MS" panose="030F0702030302020204" pitchFamily="66" charset="0"/>
              </a:rPr>
              <a:t>nitrito</a:t>
            </a:r>
            <a:r>
              <a:rPr lang="en-US" altLang="en-US" sz="2400" b="1">
                <a:latin typeface="Comic Sans MS" panose="030F0702030302020204" pitchFamily="66" charset="0"/>
              </a:rPr>
              <a:t>cobalt(III) chloride.   </a:t>
            </a:r>
          </a:p>
          <a:p>
            <a:pPr>
              <a:spcBef>
                <a:spcPct val="0"/>
              </a:spcBef>
              <a:buClrTx/>
              <a:buFontTx/>
              <a:buNone/>
            </a:pPr>
            <a:endParaRPr lang="en-US" altLang="en-US" sz="2400" b="1">
              <a:latin typeface="Comic Sans MS" panose="030F0702030302020204" pitchFamily="66" charset="0"/>
            </a:endParaRPr>
          </a:p>
          <a:p>
            <a:pPr>
              <a:spcBef>
                <a:spcPct val="0"/>
              </a:spcBef>
              <a:buClrTx/>
              <a:buFontTx/>
              <a:buNone/>
            </a:pPr>
            <a:r>
              <a:rPr lang="en-US" altLang="en-US" sz="2400" b="1">
                <a:latin typeface="Comic Sans MS" panose="030F0702030302020204" pitchFamily="66" charset="0"/>
              </a:rPr>
              <a:t>NCO: cyanato	OCN: isocyanato	  S=C=N: thiocyanato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49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grpId="0" nodeType="clickEffect">
                                  <p:stCondLst>
                                    <p:cond delay="0"/>
                                  </p:stCondLst>
                                  <p:childTnLst>
                                    <p:set>
                                      <p:cBhvr additive="repl">
                                        <p:cTn id="10"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Text Box 1"/>
          <p:cNvSpPr txBox="1">
            <a:spLocks noChangeArrowheads="1"/>
          </p:cNvSpPr>
          <p:nvPr/>
        </p:nvSpPr>
        <p:spPr bwMode="auto">
          <a:xfrm>
            <a:off x="228600" y="228600"/>
            <a:ext cx="8534400" cy="636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latin typeface="Comic Sans MS" panose="030F0702030302020204" pitchFamily="66" charset="0"/>
              </a:rPr>
              <a:t>Just like in our study of organic chemistry, there exist isomers with transition metal complexes, or compounds with the same chemical formula but different properties.  We will focus briefly on geometric isomers (or </a:t>
            </a:r>
            <a:r>
              <a:rPr lang="en-US" altLang="en-US" sz="2400" b="1" i="1">
                <a:latin typeface="Comic Sans MS" panose="030F0702030302020204" pitchFamily="66" charset="0"/>
              </a:rPr>
              <a:t>cis-trans</a:t>
            </a:r>
            <a:r>
              <a:rPr lang="en-US" altLang="en-US" sz="2400" b="1">
                <a:latin typeface="Comic Sans MS" panose="030F0702030302020204" pitchFamily="66" charset="0"/>
              </a:rPr>
              <a:t>), when atoms or groups of atoms are arranged differently in space relative to the central metal ion.  Consider the following example:</a:t>
            </a:r>
          </a:p>
          <a:p>
            <a:pPr>
              <a:spcBef>
                <a:spcPct val="0"/>
              </a:spcBef>
              <a:buClrTx/>
              <a:buFontTx/>
              <a:buNone/>
            </a:pPr>
            <a:endParaRPr lang="en-US" altLang="en-US" sz="2400" b="1">
              <a:latin typeface="Comic Sans MS" panose="030F0702030302020204" pitchFamily="66" charset="0"/>
            </a:endParaRPr>
          </a:p>
          <a:p>
            <a:pPr>
              <a:spcBef>
                <a:spcPct val="0"/>
              </a:spcBef>
              <a:buClrTx/>
              <a:buFontTx/>
              <a:buNone/>
            </a:pPr>
            <a:r>
              <a:rPr lang="en-US" altLang="en-US" sz="2400" b="1" i="1">
                <a:solidFill>
                  <a:srgbClr val="A50021"/>
                </a:solidFill>
              </a:rPr>
              <a:t>cis</a:t>
            </a:r>
            <a:r>
              <a:rPr lang="en-US" altLang="en-US" sz="2400" b="1">
                <a:solidFill>
                  <a:srgbClr val="A50021"/>
                </a:solidFill>
              </a:rPr>
              <a:t>-[Pt(NH</a:t>
            </a:r>
            <a:r>
              <a:rPr lang="en-US" altLang="en-US" sz="2400" b="1" baseline="-25000">
                <a:solidFill>
                  <a:srgbClr val="A50021"/>
                </a:solidFill>
              </a:rPr>
              <a:t>3</a:t>
            </a:r>
            <a:r>
              <a:rPr lang="en-US" altLang="en-US" sz="2400" b="1">
                <a:solidFill>
                  <a:srgbClr val="A50021"/>
                </a:solidFill>
              </a:rPr>
              <a:t>)</a:t>
            </a:r>
            <a:r>
              <a:rPr lang="en-US" altLang="en-US" sz="2400" b="1" baseline="-25000">
                <a:solidFill>
                  <a:srgbClr val="A50021"/>
                </a:solidFill>
              </a:rPr>
              <a:t>2</a:t>
            </a:r>
            <a:r>
              <a:rPr lang="en-US" altLang="en-US" sz="2400" b="1">
                <a:solidFill>
                  <a:srgbClr val="A50021"/>
                </a:solidFill>
              </a:rPr>
              <a:t>Cl</a:t>
            </a:r>
            <a:r>
              <a:rPr lang="en-US" altLang="en-US" sz="2400" b="1" baseline="-25000">
                <a:solidFill>
                  <a:srgbClr val="A50021"/>
                </a:solidFill>
              </a:rPr>
              <a:t>2</a:t>
            </a:r>
            <a:r>
              <a:rPr lang="en-US" altLang="en-US" sz="2400" b="1">
                <a:solidFill>
                  <a:srgbClr val="A50021"/>
                </a:solidFill>
              </a:rPr>
              <a:t>]		versus		</a:t>
            </a:r>
            <a:r>
              <a:rPr lang="en-US" altLang="en-US" sz="2400" b="1" i="1">
                <a:solidFill>
                  <a:srgbClr val="A50021"/>
                </a:solidFill>
              </a:rPr>
              <a:t>trans</a:t>
            </a:r>
            <a:r>
              <a:rPr lang="en-US" altLang="en-US" sz="2400" b="1">
                <a:solidFill>
                  <a:srgbClr val="A50021"/>
                </a:solidFill>
              </a:rPr>
              <a:t>-[Pt(NH</a:t>
            </a:r>
            <a:r>
              <a:rPr lang="en-US" altLang="en-US" sz="2400" b="1" baseline="-25000">
                <a:solidFill>
                  <a:srgbClr val="A50021"/>
                </a:solidFill>
              </a:rPr>
              <a:t>3</a:t>
            </a:r>
            <a:r>
              <a:rPr lang="en-US" altLang="en-US" sz="2400" b="1">
                <a:solidFill>
                  <a:srgbClr val="A50021"/>
                </a:solidFill>
              </a:rPr>
              <a:t>)</a:t>
            </a:r>
            <a:r>
              <a:rPr lang="en-US" altLang="en-US" sz="2400" b="1" baseline="-25000">
                <a:solidFill>
                  <a:srgbClr val="A50021"/>
                </a:solidFill>
              </a:rPr>
              <a:t>2</a:t>
            </a:r>
            <a:r>
              <a:rPr lang="en-US" altLang="en-US" sz="2400" b="1">
                <a:solidFill>
                  <a:srgbClr val="A50021"/>
                </a:solidFill>
              </a:rPr>
              <a:t>Cl</a:t>
            </a:r>
            <a:r>
              <a:rPr lang="en-US" altLang="en-US" sz="2400" b="1" baseline="-25000">
                <a:solidFill>
                  <a:srgbClr val="A50021"/>
                </a:solidFill>
              </a:rPr>
              <a:t>2</a:t>
            </a:r>
            <a:r>
              <a:rPr lang="en-US" altLang="en-US" sz="2400" b="1">
                <a:solidFill>
                  <a:srgbClr val="A50021"/>
                </a:solidFill>
              </a:rPr>
              <a:t>]</a:t>
            </a:r>
          </a:p>
          <a:p>
            <a:pPr>
              <a:spcBef>
                <a:spcPct val="0"/>
              </a:spcBef>
              <a:buClrTx/>
              <a:buFontTx/>
              <a:buNone/>
            </a:pPr>
            <a:endParaRPr lang="en-US" altLang="en-US" sz="2400" b="1"/>
          </a:p>
          <a:p>
            <a:pPr>
              <a:spcBef>
                <a:spcPct val="0"/>
              </a:spcBef>
              <a:buClrTx/>
              <a:buFontTx/>
              <a:buNone/>
            </a:pPr>
            <a:r>
              <a:rPr lang="en-US" altLang="en-US" sz="2400" b="1">
                <a:latin typeface="Comic Sans MS" panose="030F0702030302020204" pitchFamily="66" charset="0"/>
              </a:rPr>
              <a:t>The </a:t>
            </a:r>
            <a:r>
              <a:rPr lang="en-US" altLang="en-US" sz="2400" b="1" i="1">
                <a:latin typeface="Comic Sans MS" panose="030F0702030302020204" pitchFamily="66" charset="0"/>
              </a:rPr>
              <a:t>cis</a:t>
            </a:r>
            <a:r>
              <a:rPr lang="en-US" altLang="en-US" sz="2400" b="1">
                <a:latin typeface="Comic Sans MS" panose="030F0702030302020204" pitchFamily="66" charset="0"/>
              </a:rPr>
              <a:t>- isomer has the identical ligands </a:t>
            </a:r>
            <a:r>
              <a:rPr lang="en-US" altLang="en-US" sz="2400" b="1" i="1">
                <a:latin typeface="Comic Sans MS" panose="030F0702030302020204" pitchFamily="66" charset="0"/>
              </a:rPr>
              <a:t>next</a:t>
            </a:r>
            <a:r>
              <a:rPr lang="en-US" altLang="en-US" sz="2400" b="1">
                <a:latin typeface="Comic Sans MS" panose="030F0702030302020204" pitchFamily="66" charset="0"/>
              </a:rPr>
              <a:t> to each other; the </a:t>
            </a:r>
            <a:r>
              <a:rPr lang="en-US" altLang="en-US" sz="2400" b="1" i="1">
                <a:latin typeface="Comic Sans MS" panose="030F0702030302020204" pitchFamily="66" charset="0"/>
              </a:rPr>
              <a:t>trans</a:t>
            </a:r>
            <a:r>
              <a:rPr lang="en-US" altLang="en-US" sz="2400" b="1">
                <a:latin typeface="Comic Sans MS" panose="030F0702030302020204" pitchFamily="66" charset="0"/>
              </a:rPr>
              <a:t>- isomer has the identical ligands </a:t>
            </a:r>
            <a:r>
              <a:rPr lang="en-US" altLang="en-US" sz="2400" b="1" i="1">
                <a:latin typeface="Comic Sans MS" panose="030F0702030302020204" pitchFamily="66" charset="0"/>
              </a:rPr>
              <a:t>across</a:t>
            </a:r>
            <a:r>
              <a:rPr lang="en-US" altLang="en-US" sz="2400" b="1">
                <a:latin typeface="Comic Sans MS" panose="030F0702030302020204" pitchFamily="66" charset="0"/>
              </a:rPr>
              <a:t> from one another.  Please note that this geometrical arrangement can have serious biological effects.  For instance, it was discovered that the </a:t>
            </a:r>
            <a:r>
              <a:rPr lang="en-US" altLang="en-US" sz="2400" b="1" i="1">
                <a:latin typeface="Comic Sans MS" panose="030F0702030302020204" pitchFamily="66" charset="0"/>
              </a:rPr>
              <a:t>cis</a:t>
            </a:r>
            <a:r>
              <a:rPr lang="en-US" altLang="en-US" sz="2400" b="1">
                <a:latin typeface="Comic Sans MS" panose="030F0702030302020204" pitchFamily="66" charset="0"/>
              </a:rPr>
              <a:t>- isomer is a highly effective antitumor agent, while the </a:t>
            </a:r>
            <a:r>
              <a:rPr lang="en-US" altLang="en-US" sz="2400" b="1" i="1">
                <a:latin typeface="Comic Sans MS" panose="030F0702030302020204" pitchFamily="66" charset="0"/>
              </a:rPr>
              <a:t>trans</a:t>
            </a:r>
            <a:r>
              <a:rPr lang="en-US" altLang="en-US" sz="2400" b="1">
                <a:latin typeface="Comic Sans MS" panose="030F0702030302020204" pitchFamily="66" charset="0"/>
              </a:rPr>
              <a:t>- isomer has no antitumor activity or effect.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457200" y="215900"/>
            <a:ext cx="8153400" cy="1096963"/>
          </a:xfrm>
        </p:spPr>
        <p:txBody>
          <a:bodyPr/>
          <a:lstStyle/>
          <a:p>
            <a:r>
              <a:rPr lang="en-US" altLang="en-US" smtClean="0"/>
              <a:t>Ferrimagnetism</a:t>
            </a:r>
          </a:p>
        </p:txBody>
      </p:sp>
      <p:sp>
        <p:nvSpPr>
          <p:cNvPr id="3" name="Content Placeholder 2">
            <a:extLst>
              <a:ext uri="{FF2B5EF4-FFF2-40B4-BE49-F238E27FC236}">
                <a16:creationId xmlns:a16="http://schemas.microsoft.com/office/drawing/2014/main" xmlns="" id="{102B64B6-F7DB-4648-9AF5-24311EE97F4F}"/>
              </a:ext>
            </a:extLst>
          </p:cNvPr>
          <p:cNvSpPr>
            <a:spLocks noGrp="1"/>
          </p:cNvSpPr>
          <p:nvPr>
            <p:ph idx="1"/>
          </p:nvPr>
        </p:nvSpPr>
        <p:spPr>
          <a:xfrm>
            <a:off x="457200" y="1600200"/>
            <a:ext cx="5105400" cy="4114800"/>
          </a:xfrm>
        </p:spPr>
        <p:txBody>
          <a:bodyPr/>
          <a:lstStyle/>
          <a:p>
            <a:pPr>
              <a:defRPr/>
            </a:pPr>
            <a:r>
              <a:rPr lang="en-US" sz="2400" dirty="0"/>
              <a:t>Ferrimagnetic substances have spins that align opposite each other, but the spins are not equal, so there is a net magnetic field.</a:t>
            </a:r>
          </a:p>
          <a:p>
            <a:pPr>
              <a:defRPr/>
            </a:pPr>
            <a:r>
              <a:rPr lang="en-US" sz="2400" dirty="0"/>
              <a:t>This can occur because</a:t>
            </a:r>
          </a:p>
          <a:p>
            <a:pPr marL="741600" indent="-283464">
              <a:spcBef>
                <a:spcPts val="600"/>
              </a:spcBef>
              <a:buFont typeface="Arial" pitchFamily="34" charset="0"/>
              <a:buChar char="–"/>
              <a:defRPr/>
            </a:pPr>
            <a:r>
              <a:rPr lang="en-US" sz="2400" dirty="0"/>
              <a:t>magnetic centers have different </a:t>
            </a:r>
            <a:br>
              <a:rPr lang="en-US" sz="2400" dirty="0"/>
            </a:br>
            <a:r>
              <a:rPr lang="en-US" sz="2400" dirty="0"/>
              <a:t>numbers of unpaired electrons;</a:t>
            </a:r>
          </a:p>
          <a:p>
            <a:pPr marL="741600" indent="-283464">
              <a:spcBef>
                <a:spcPts val="600"/>
              </a:spcBef>
              <a:buFont typeface="Arial" pitchFamily="34" charset="0"/>
              <a:buChar char="–"/>
              <a:defRPr/>
            </a:pPr>
            <a:r>
              <a:rPr lang="en-US" sz="2400" dirty="0"/>
              <a:t>more sites align in one direction than the other;</a:t>
            </a:r>
          </a:p>
          <a:p>
            <a:pPr marL="741600" indent="-283464">
              <a:spcBef>
                <a:spcPts val="600"/>
              </a:spcBef>
              <a:buFont typeface="Arial" pitchFamily="34" charset="0"/>
              <a:buChar char="–"/>
              <a:defRPr/>
            </a:pPr>
            <a:r>
              <a:rPr lang="en-US" sz="2400" dirty="0"/>
              <a:t>both of these conditions apply.</a:t>
            </a:r>
          </a:p>
        </p:txBody>
      </p:sp>
      <p:sp>
        <p:nvSpPr>
          <p:cNvPr id="13316" name="Content Placeholder 3"/>
          <p:cNvSpPr>
            <a:spLocks noGrp="1" noChangeArrowheads="1"/>
          </p:cNvSpPr>
          <p:nvPr>
            <p:ph idx="13"/>
          </p:nvPr>
        </p:nvSpPr>
        <p:spPr>
          <a:xfrm>
            <a:off x="457200" y="5867400"/>
            <a:ext cx="2209800" cy="373063"/>
          </a:xfrm>
        </p:spPr>
        <p:txBody>
          <a:bodyPr/>
          <a:lstStyle/>
          <a:p>
            <a:r>
              <a:rPr lang="en-US" altLang="en-US" sz="2400" smtClean="0"/>
              <a:t>Examples are</a:t>
            </a:r>
          </a:p>
        </p:txBody>
      </p:sp>
      <p:graphicFrame>
        <p:nvGraphicFramePr>
          <p:cNvPr id="13317" name="Object 5" descr="N i M n o 3, Y 3 F e 5 O 12, and F e 3 O 4."/>
          <p:cNvGraphicFramePr>
            <a:graphicFrameLocks noChangeAspect="1"/>
          </p:cNvGraphicFramePr>
          <p:nvPr/>
        </p:nvGraphicFramePr>
        <p:xfrm>
          <a:off x="2659063" y="5907088"/>
          <a:ext cx="3925887" cy="374650"/>
        </p:xfrm>
        <a:graphic>
          <a:graphicData uri="http://schemas.openxmlformats.org/presentationml/2006/ole">
            <mc:AlternateContent xmlns:mc="http://schemas.openxmlformats.org/markup-compatibility/2006">
              <mc:Choice xmlns:v="urn:schemas-microsoft-com:vml" Requires="v">
                <p:oleObj spid="_x0000_s13319" name="Equation" r:id="rId3" imgW="4127500" imgH="393700" progId="Equation.DSMT4">
                  <p:embed/>
                </p:oleObj>
              </mc:Choice>
              <mc:Fallback>
                <p:oleObj name="Equation" r:id="rId3" imgW="4127500" imgH="393700" progId="Equation.DSMT4">
                  <p:embed/>
                  <p:pic>
                    <p:nvPicPr>
                      <p:cNvPr id="0" name="Object 5" descr="N i M n o 3, Y 3 F e 5 O 12, and F e 3 O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063" y="5907088"/>
                        <a:ext cx="39258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18" name="Picture 6" descr="A diagram using four rows of four circles containing arrows shows electron spins in scenario part d. Part d. Ferrimagnetic; unequal spins align in opposite directions but do not completely cancel each other. In this diagram only, arrows are different sizes: down arrows are smaller than up arrows. Arrows in adjacent circles alternate between pointing up and down."/>
          <p:cNvPicPr>
            <a:picLocks noChangeAspect="1" noChangeArrowheads="1"/>
          </p:cNvPicPr>
          <p:nvPr/>
        </p:nvPicPr>
        <p:blipFill>
          <a:blip r:embed="rId5">
            <a:extLst>
              <a:ext uri="{28A0092B-C50C-407E-A947-70E740481C1C}">
                <a14:useLocalDpi xmlns:a14="http://schemas.microsoft.com/office/drawing/2010/main" val="0"/>
              </a:ext>
            </a:extLst>
          </a:blip>
          <a:srcRect b="2698"/>
          <a:stretch>
            <a:fillRect/>
          </a:stretch>
        </p:blipFill>
        <p:spPr bwMode="auto">
          <a:xfrm>
            <a:off x="5943600" y="1600200"/>
            <a:ext cx="28654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57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48000"/>
            <a:ext cx="2432050" cy="2706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048000"/>
            <a:ext cx="2432050" cy="2706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371600"/>
            <a:ext cx="2170113" cy="1316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371600"/>
            <a:ext cx="2170113" cy="1316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5718" name="Text Box 5"/>
          <p:cNvSpPr txBox="1">
            <a:spLocks noChangeArrowheads="1"/>
          </p:cNvSpPr>
          <p:nvPr/>
        </p:nvSpPr>
        <p:spPr bwMode="auto">
          <a:xfrm>
            <a:off x="2209800" y="503238"/>
            <a:ext cx="64008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Geometric (</a:t>
            </a:r>
            <a:r>
              <a:rPr lang="en-US" altLang="en-US" sz="2000" b="1" i="1">
                <a:latin typeface="Arial" panose="020B0604020202020204" pitchFamily="34" charset="0"/>
              </a:rPr>
              <a:t>cis-trans</a:t>
            </a:r>
            <a:r>
              <a:rPr lang="en-US" altLang="en-US" sz="2000" b="1">
                <a:latin typeface="Arial" panose="020B0604020202020204" pitchFamily="34" charset="0"/>
              </a:rPr>
              <a:t>) isomerism.</a:t>
            </a:r>
          </a:p>
        </p:txBody>
      </p:sp>
      <p:grpSp>
        <p:nvGrpSpPr>
          <p:cNvPr id="51206" name="Group 6"/>
          <p:cNvGrpSpPr>
            <a:grpSpLocks/>
          </p:cNvGrpSpPr>
          <p:nvPr/>
        </p:nvGrpSpPr>
        <p:grpSpPr bwMode="auto">
          <a:xfrm>
            <a:off x="3276600" y="1295400"/>
            <a:ext cx="684213" cy="1141413"/>
            <a:chOff x="2064" y="816"/>
            <a:chExt cx="431" cy="719"/>
          </a:xfrm>
        </p:grpSpPr>
        <p:sp>
          <p:nvSpPr>
            <p:cNvPr id="115729" name="Oval 7"/>
            <p:cNvSpPr>
              <a:spLocks noChangeArrowheads="1"/>
            </p:cNvSpPr>
            <p:nvPr/>
          </p:nvSpPr>
          <p:spPr bwMode="auto">
            <a:xfrm>
              <a:off x="2064" y="816"/>
              <a:ext cx="287" cy="335"/>
            </a:xfrm>
            <a:prstGeom prst="ellipse">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15730" name="Oval 8"/>
            <p:cNvSpPr>
              <a:spLocks noChangeArrowheads="1"/>
            </p:cNvSpPr>
            <p:nvPr/>
          </p:nvSpPr>
          <p:spPr bwMode="auto">
            <a:xfrm>
              <a:off x="2208" y="1200"/>
              <a:ext cx="287" cy="335"/>
            </a:xfrm>
            <a:prstGeom prst="ellipse">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51209" name="Group 9"/>
          <p:cNvGrpSpPr>
            <a:grpSpLocks/>
          </p:cNvGrpSpPr>
          <p:nvPr/>
        </p:nvGrpSpPr>
        <p:grpSpPr bwMode="auto">
          <a:xfrm>
            <a:off x="5257800" y="1312863"/>
            <a:ext cx="1987550" cy="1163637"/>
            <a:chOff x="3312" y="827"/>
            <a:chExt cx="1252" cy="733"/>
          </a:xfrm>
        </p:grpSpPr>
        <p:sp>
          <p:nvSpPr>
            <p:cNvPr id="115727" name="Oval 10"/>
            <p:cNvSpPr>
              <a:spLocks noChangeArrowheads="1"/>
            </p:cNvSpPr>
            <p:nvPr/>
          </p:nvSpPr>
          <p:spPr bwMode="auto">
            <a:xfrm>
              <a:off x="4277" y="827"/>
              <a:ext cx="287" cy="335"/>
            </a:xfrm>
            <a:prstGeom prst="ellipse">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15728" name="Oval 11"/>
            <p:cNvSpPr>
              <a:spLocks noChangeArrowheads="1"/>
            </p:cNvSpPr>
            <p:nvPr/>
          </p:nvSpPr>
          <p:spPr bwMode="auto">
            <a:xfrm>
              <a:off x="3312" y="1225"/>
              <a:ext cx="287" cy="335"/>
            </a:xfrm>
            <a:prstGeom prst="ellipse">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51212" name="Group 12"/>
          <p:cNvGrpSpPr>
            <a:grpSpLocks/>
          </p:cNvGrpSpPr>
          <p:nvPr/>
        </p:nvGrpSpPr>
        <p:grpSpPr bwMode="auto">
          <a:xfrm>
            <a:off x="3352800" y="3810000"/>
            <a:ext cx="684213" cy="989013"/>
            <a:chOff x="2112" y="2400"/>
            <a:chExt cx="431" cy="623"/>
          </a:xfrm>
        </p:grpSpPr>
        <p:sp>
          <p:nvSpPr>
            <p:cNvPr id="115725" name="Oval 13"/>
            <p:cNvSpPr>
              <a:spLocks noChangeArrowheads="1"/>
            </p:cNvSpPr>
            <p:nvPr/>
          </p:nvSpPr>
          <p:spPr bwMode="auto">
            <a:xfrm>
              <a:off x="2112" y="2400"/>
              <a:ext cx="287" cy="287"/>
            </a:xfrm>
            <a:prstGeom prst="ellipse">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15726" name="Oval 14"/>
            <p:cNvSpPr>
              <a:spLocks noChangeArrowheads="1"/>
            </p:cNvSpPr>
            <p:nvPr/>
          </p:nvSpPr>
          <p:spPr bwMode="auto">
            <a:xfrm>
              <a:off x="2256" y="2736"/>
              <a:ext cx="287" cy="287"/>
            </a:xfrm>
            <a:prstGeom prst="ellipse">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grpSp>
        <p:nvGrpSpPr>
          <p:cNvPr id="51215" name="Group 15"/>
          <p:cNvGrpSpPr>
            <a:grpSpLocks/>
          </p:cNvGrpSpPr>
          <p:nvPr/>
        </p:nvGrpSpPr>
        <p:grpSpPr bwMode="auto">
          <a:xfrm>
            <a:off x="5486400" y="3784600"/>
            <a:ext cx="1952625" cy="1090613"/>
            <a:chOff x="3456" y="2384"/>
            <a:chExt cx="1230" cy="687"/>
          </a:xfrm>
        </p:grpSpPr>
        <p:sp>
          <p:nvSpPr>
            <p:cNvPr id="115723" name="Oval 16"/>
            <p:cNvSpPr>
              <a:spLocks noChangeArrowheads="1"/>
            </p:cNvSpPr>
            <p:nvPr/>
          </p:nvSpPr>
          <p:spPr bwMode="auto">
            <a:xfrm>
              <a:off x="3456" y="2784"/>
              <a:ext cx="287" cy="287"/>
            </a:xfrm>
            <a:prstGeom prst="ellipse">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15724" name="Oval 17"/>
            <p:cNvSpPr>
              <a:spLocks noChangeArrowheads="1"/>
            </p:cNvSpPr>
            <p:nvPr/>
          </p:nvSpPr>
          <p:spPr bwMode="auto">
            <a:xfrm>
              <a:off x="4399" y="2384"/>
              <a:ext cx="287" cy="287"/>
            </a:xfrm>
            <a:prstGeom prst="ellipse">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1206"/>
                                        </p:tgtEl>
                                        <p:attrNameLst>
                                          <p:attrName>style.visibility</p:attrName>
                                        </p:attrNameLst>
                                      </p:cBhvr>
                                      <p:to>
                                        <p:strVal val="visible"/>
                                      </p:to>
                                    </p:set>
                                  </p:childTnLst>
                                  <p:subTnLst>
                                    <p:set>
                                      <p:cBhvr override="childStyle">
                                        <p:cTn dur="1" fill="hold" display="0" masterRel="nextClick" afterEffect="1"/>
                                        <p:tgtEl>
                                          <p:spTgt spid="5120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1209"/>
                                        </p:tgtEl>
                                        <p:attrNameLst>
                                          <p:attrName>style.visibility</p:attrName>
                                        </p:attrNameLst>
                                      </p:cBhvr>
                                      <p:to>
                                        <p:strVal val="visible"/>
                                      </p:to>
                                    </p:set>
                                  </p:childTnLst>
                                  <p:subTnLst>
                                    <p:set>
                                      <p:cBhvr override="childStyle">
                                        <p:cTn dur="1" fill="hold" display="0" masterRel="nextClick" afterEffect="1"/>
                                        <p:tgtEl>
                                          <p:spTgt spid="51209"/>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1212"/>
                                        </p:tgtEl>
                                        <p:attrNameLst>
                                          <p:attrName>style.visibility</p:attrName>
                                        </p:attrNameLst>
                                      </p:cBhvr>
                                      <p:to>
                                        <p:strVal val="visible"/>
                                      </p:to>
                                    </p:set>
                                  </p:childTnLst>
                                  <p:subTnLst>
                                    <p:set>
                                      <p:cBhvr override="childStyle">
                                        <p:cTn dur="1" fill="hold" display="0" masterRel="nextClick" afterEffect="1"/>
                                        <p:tgtEl>
                                          <p:spTgt spid="5121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1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noChangeArrowheads="1"/>
          </p:cNvSpPr>
          <p:nvPr>
            <p:ph type="title"/>
          </p:nvPr>
        </p:nvSpPr>
        <p:spPr>
          <a:xfrm>
            <a:off x="457200" y="215900"/>
            <a:ext cx="8153400" cy="1096963"/>
          </a:xfrm>
        </p:spPr>
        <p:txBody>
          <a:bodyPr/>
          <a:lstStyle/>
          <a:p>
            <a:r>
              <a:rPr lang="en-US" altLang="en-US" smtClean="0"/>
              <a:t>Optical Isomers</a:t>
            </a:r>
            <a:endParaRPr lang="en-US" altLang="en-US" sz="2000" smtClean="0"/>
          </a:p>
        </p:txBody>
      </p:sp>
      <p:sp>
        <p:nvSpPr>
          <p:cNvPr id="117763" name="Content Placeholder 2"/>
          <p:cNvSpPr>
            <a:spLocks noGrp="1" noChangeArrowheads="1"/>
          </p:cNvSpPr>
          <p:nvPr>
            <p:ph idx="1"/>
          </p:nvPr>
        </p:nvSpPr>
        <p:spPr>
          <a:xfrm>
            <a:off x="457200" y="1600200"/>
            <a:ext cx="8153400" cy="2286000"/>
          </a:xfrm>
        </p:spPr>
        <p:txBody>
          <a:bodyPr/>
          <a:lstStyle/>
          <a:p>
            <a:r>
              <a:rPr lang="en-US" altLang="en-US" sz="2400" smtClean="0"/>
              <a:t>Optical isomers, or enantiomers, are mirror images of one another that don’t superimpose on each other.  </a:t>
            </a:r>
          </a:p>
          <a:p>
            <a:r>
              <a:rPr lang="en-US" altLang="en-US" sz="2400" smtClean="0"/>
              <a:t>They are said to be chiral. </a:t>
            </a:r>
          </a:p>
          <a:p>
            <a:r>
              <a:rPr lang="en-US" altLang="en-US" sz="2400" smtClean="0"/>
              <a:t>Their properties differ from each other only when in contact with other chiral substances.</a:t>
            </a:r>
          </a:p>
        </p:txBody>
      </p:sp>
      <p:pic>
        <p:nvPicPr>
          <p:cNvPr id="117764" name="Picture 3" descr="A diagram shows that optical isomers are mirror images. Just as the mirror image of the left human hand is identical to the right hand, enantiomers of, C O, e n, sub 3, super 3 plus are mirror images. Both consist of a central C O single bonded to 6 N’s, octahedral geometry; but in the first enantiomer, arcs connect the top and right, into the page, N, the left, into and out of the page, 2 N’s, and the bottom N to the right, out of the page, N. In the second enantiomer, arcs connect both right N's, the bottom N and left, out of the page, N, and the top and left, into the page, N’s."/>
          <p:cNvPicPr>
            <a:picLocks noChangeAspect="1" noChangeArrowheads="1"/>
          </p:cNvPicPr>
          <p:nvPr/>
        </p:nvPicPr>
        <p:blipFill>
          <a:blip r:embed="rId2">
            <a:extLst>
              <a:ext uri="{28A0092B-C50C-407E-A947-70E740481C1C}">
                <a14:useLocalDpi xmlns:a14="http://schemas.microsoft.com/office/drawing/2010/main" val="0"/>
              </a:ext>
            </a:extLst>
          </a:blip>
          <a:srcRect b="3897"/>
          <a:stretch>
            <a:fillRect/>
          </a:stretch>
        </p:blipFill>
        <p:spPr bwMode="auto">
          <a:xfrm>
            <a:off x="1720850" y="4027488"/>
            <a:ext cx="509270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noChangeArrowheads="1"/>
          </p:cNvSpPr>
          <p:nvPr>
            <p:ph type="title"/>
          </p:nvPr>
        </p:nvSpPr>
        <p:spPr>
          <a:xfrm>
            <a:off x="457200" y="215900"/>
            <a:ext cx="8153400" cy="1096963"/>
          </a:xfrm>
        </p:spPr>
        <p:txBody>
          <a:bodyPr/>
          <a:lstStyle/>
          <a:p>
            <a:r>
              <a:rPr lang="en-US" altLang="en-US" smtClean="0"/>
              <a:t>Optical Isomers</a:t>
            </a:r>
          </a:p>
        </p:txBody>
      </p:sp>
      <p:sp>
        <p:nvSpPr>
          <p:cNvPr id="118787" name="Content Placeholder 2"/>
          <p:cNvSpPr>
            <a:spLocks noGrp="1" noChangeArrowheads="1"/>
          </p:cNvSpPr>
          <p:nvPr>
            <p:ph idx="1"/>
          </p:nvPr>
        </p:nvSpPr>
        <p:spPr>
          <a:xfrm>
            <a:off x="457200" y="1600200"/>
            <a:ext cx="8153400" cy="2819400"/>
          </a:xfrm>
        </p:spPr>
        <p:txBody>
          <a:bodyPr/>
          <a:lstStyle/>
          <a:p>
            <a:r>
              <a:rPr lang="en-US" altLang="en-US" sz="2400" smtClean="0"/>
              <a:t>Enantiomers are distinguished from each other by the way they rotate plane-polarized light.</a:t>
            </a:r>
          </a:p>
          <a:p>
            <a:pPr lvl="1">
              <a:buClr>
                <a:schemeClr val="bg2"/>
              </a:buClr>
            </a:pPr>
            <a:r>
              <a:rPr lang="en-US" altLang="en-US" sz="2400" smtClean="0"/>
              <a:t>Substances that rotate plane-polarized light to the right are </a:t>
            </a:r>
            <a:r>
              <a:rPr lang="en-US" altLang="en-US" sz="2400" b="1" smtClean="0"/>
              <a:t>dextrorotatory</a:t>
            </a:r>
            <a:r>
              <a:rPr lang="en-US" altLang="en-US" sz="2400" smtClean="0"/>
              <a:t>.</a:t>
            </a:r>
          </a:p>
          <a:p>
            <a:pPr lvl="1">
              <a:buClr>
                <a:schemeClr val="bg2"/>
              </a:buClr>
            </a:pPr>
            <a:r>
              <a:rPr lang="en-US" altLang="en-US" sz="2400" smtClean="0"/>
              <a:t>Substances that rotate plane-polarized light to the left are </a:t>
            </a:r>
            <a:r>
              <a:rPr lang="en-US" altLang="en-US" sz="2400" b="1" smtClean="0"/>
              <a:t>levorotatory</a:t>
            </a:r>
            <a:r>
              <a:rPr lang="en-US" altLang="en-US" sz="2400" smtClean="0"/>
              <a:t>.</a:t>
            </a:r>
          </a:p>
          <a:p>
            <a:pPr lvl="1">
              <a:buClr>
                <a:schemeClr val="bg2"/>
              </a:buClr>
            </a:pPr>
            <a:r>
              <a:rPr lang="en-US" altLang="en-US" sz="2400" smtClean="0"/>
              <a:t>A mixture of the two is called a </a:t>
            </a:r>
            <a:r>
              <a:rPr lang="en-US" altLang="en-US" sz="2400" b="1" smtClean="0"/>
              <a:t>racemic mixture</a:t>
            </a:r>
            <a:r>
              <a:rPr lang="en-US" altLang="en-US" sz="2400" smtClean="0"/>
              <a:t>.</a:t>
            </a:r>
          </a:p>
        </p:txBody>
      </p:sp>
      <p:pic>
        <p:nvPicPr>
          <p:cNvPr id="118788" name="Picture 3" descr="A diagram shows how to use polarized light to analyze optical activity. Unpolarized light from a light source strikes a polarizing film. The wave of polarized light, axis equal to polarizer axis, then passes through an optically active solution and becomes rotated polarized light, with an axis perpendicular to the polarizer axis. The light then strikes an analyzer and passes into a person’s eye, and the angle of rotation is the plane of polarization."/>
          <p:cNvPicPr>
            <a:picLocks noChangeAspect="1" noChangeArrowheads="1"/>
          </p:cNvPicPr>
          <p:nvPr/>
        </p:nvPicPr>
        <p:blipFill>
          <a:blip r:embed="rId2">
            <a:extLst>
              <a:ext uri="{28A0092B-C50C-407E-A947-70E740481C1C}">
                <a14:useLocalDpi xmlns:a14="http://schemas.microsoft.com/office/drawing/2010/main" val="0"/>
              </a:ext>
            </a:extLst>
          </a:blip>
          <a:srcRect b="4665"/>
          <a:stretch>
            <a:fillRect/>
          </a:stretch>
        </p:blipFill>
        <p:spPr bwMode="auto">
          <a:xfrm>
            <a:off x="1952625" y="4519613"/>
            <a:ext cx="51625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98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667000"/>
            <a:ext cx="3733800" cy="3532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3505200" cy="3414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9812" name="Text Box 3"/>
          <p:cNvSpPr txBox="1">
            <a:spLocks noChangeArrowheads="1"/>
          </p:cNvSpPr>
          <p:nvPr/>
        </p:nvSpPr>
        <p:spPr bwMode="auto">
          <a:xfrm>
            <a:off x="4572000" y="457200"/>
            <a:ext cx="3733800" cy="183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500"/>
              </a:spcBef>
              <a:buClrTx/>
              <a:buFontTx/>
              <a:buNone/>
            </a:pPr>
            <a:r>
              <a:rPr lang="en-US" altLang="en-US" sz="2400" b="1">
                <a:latin typeface="Arial" panose="020B0604020202020204" pitchFamily="34" charset="0"/>
              </a:rPr>
              <a:t>Enantiomers</a:t>
            </a:r>
          </a:p>
          <a:p>
            <a:pPr algn="ctr">
              <a:spcBef>
                <a:spcPts val="1250"/>
              </a:spcBef>
              <a:buClrTx/>
              <a:buFontTx/>
              <a:buNone/>
            </a:pPr>
            <a:r>
              <a:rPr lang="en-US" altLang="en-US" sz="2000" b="1">
                <a:latin typeface="Arial" panose="020B0604020202020204" pitchFamily="34" charset="0"/>
              </a:rPr>
              <a:t>Optical isomerism (nonsuperimposable images) in an octahedral complex ion.</a:t>
            </a:r>
          </a:p>
        </p:txBody>
      </p:sp>
      <p:sp>
        <p:nvSpPr>
          <p:cNvPr id="119813" name="Text Box 4"/>
          <p:cNvSpPr txBox="1">
            <a:spLocks noChangeArrowheads="1"/>
          </p:cNvSpPr>
          <p:nvPr/>
        </p:nvSpPr>
        <p:spPr bwMode="auto">
          <a:xfrm>
            <a:off x="381000" y="4267200"/>
            <a:ext cx="419100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latin typeface="Arial" panose="020B0604020202020204" pitchFamily="34" charset="0"/>
              </a:rPr>
              <a:t>Optical Isomers usually contain chiral centers </a:t>
            </a:r>
            <a:r>
              <a:rPr lang="en-US" altLang="en-US" sz="1600" b="1">
                <a:latin typeface="Arial" panose="020B0604020202020204" pitchFamily="34" charset="0"/>
              </a:rPr>
              <a:t>(asymmetrical centers).</a:t>
            </a:r>
            <a:r>
              <a:rPr lang="en-US" altLang="en-US" sz="2400" b="1">
                <a:latin typeface="Arial" panose="020B0604020202020204" pitchFamily="34" charset="0"/>
              </a:rPr>
              <a:t> </a:t>
            </a:r>
            <a:r>
              <a:rPr lang="en-US" altLang="en-US" sz="1600" b="1">
                <a:latin typeface="Arial" panose="020B0604020202020204" pitchFamily="34" charset="0"/>
              </a:rPr>
              <a:t>Chiral molecules can rotate the plane of light (thus optically active).  d=dextrorotatory  right l=levoratatory left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noChangeArrowheads="1"/>
          </p:cNvSpPr>
          <p:nvPr>
            <p:ph type="title"/>
          </p:nvPr>
        </p:nvSpPr>
        <p:spPr>
          <a:xfrm>
            <a:off x="457200" y="215900"/>
            <a:ext cx="8153400" cy="1096963"/>
          </a:xfrm>
        </p:spPr>
        <p:txBody>
          <a:bodyPr/>
          <a:lstStyle/>
          <a:p>
            <a:r>
              <a:rPr lang="en-US" altLang="en-US" smtClean="0"/>
              <a:t>Chelates</a:t>
            </a:r>
          </a:p>
        </p:txBody>
      </p:sp>
      <p:sp>
        <p:nvSpPr>
          <p:cNvPr id="121859" name="Content Placeholder 2"/>
          <p:cNvSpPr>
            <a:spLocks noGrp="1" noChangeArrowheads="1"/>
          </p:cNvSpPr>
          <p:nvPr>
            <p:ph idx="1"/>
          </p:nvPr>
        </p:nvSpPr>
        <p:spPr>
          <a:xfrm>
            <a:off x="457200" y="1600200"/>
            <a:ext cx="3276600" cy="4625975"/>
          </a:xfrm>
        </p:spPr>
        <p:txBody>
          <a:bodyPr/>
          <a:lstStyle/>
          <a:p>
            <a:r>
              <a:rPr lang="en-US" altLang="en-US" sz="2400" smtClean="0"/>
              <a:t>Bidentate and polydentate ligands are also called </a:t>
            </a:r>
            <a:r>
              <a:rPr lang="en-US" altLang="en-US" sz="2400" b="1" smtClean="0"/>
              <a:t>chelating agents</a:t>
            </a:r>
            <a:r>
              <a:rPr lang="en-US" altLang="en-US" sz="2400" smtClean="0"/>
              <a:t>.</a:t>
            </a:r>
          </a:p>
          <a:p>
            <a:r>
              <a:rPr lang="en-US" altLang="en-US" sz="2400" smtClean="0"/>
              <a:t>There are many transition metals that are vital to human life.</a:t>
            </a:r>
          </a:p>
          <a:p>
            <a:r>
              <a:rPr lang="en-US" altLang="en-US" sz="2400" smtClean="0"/>
              <a:t>Several of these are bound to chelating agents.</a:t>
            </a:r>
          </a:p>
        </p:txBody>
      </p:sp>
      <p:pic>
        <p:nvPicPr>
          <p:cNvPr id="121860" name="Picture 3" descr="Structural formula and ball and stick model for the C o, e n, sub 3 super 3 plus ion. A central C O is bonded to six N H 2 s, bonds are two solid lines, two dashed wedges, and two solid wedges. Each N is also single bonded to a C H 2, which is single bonded to the adjacent C H 2 on an adjacent N, arranged in pairs. Thus arcs or e n’s are drawn between the top nitrogen and the N bonded right, into the page from Co; between the N bonded right out of the page and the bottom N; and between the left two N’s, in and out of the page. The entire structure has a positive 3 charge."/>
          <p:cNvPicPr>
            <a:picLocks noChangeAspect="1" noChangeArrowheads="1"/>
          </p:cNvPicPr>
          <p:nvPr/>
        </p:nvPicPr>
        <p:blipFill>
          <a:blip r:embed="rId2">
            <a:extLst>
              <a:ext uri="{28A0092B-C50C-407E-A947-70E740481C1C}">
                <a14:useLocalDpi xmlns:a14="http://schemas.microsoft.com/office/drawing/2010/main" val="0"/>
              </a:ext>
            </a:extLst>
          </a:blip>
          <a:srcRect b="3951"/>
          <a:stretch>
            <a:fillRect/>
          </a:stretch>
        </p:blipFill>
        <p:spPr bwMode="auto">
          <a:xfrm>
            <a:off x="4389438" y="1651000"/>
            <a:ext cx="3922712"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4" descr="A ribbon model showing a complex structure with a heme group."/>
          <p:cNvPicPr>
            <a:picLocks noChangeAspect="1" noChangeArrowheads="1"/>
          </p:cNvPicPr>
          <p:nvPr/>
        </p:nvPicPr>
        <p:blipFill>
          <a:blip r:embed="rId3">
            <a:extLst>
              <a:ext uri="{28A0092B-C50C-407E-A947-70E740481C1C}">
                <a14:useLocalDpi xmlns:a14="http://schemas.microsoft.com/office/drawing/2010/main" val="0"/>
              </a:ext>
            </a:extLst>
          </a:blip>
          <a:srcRect b="2336"/>
          <a:stretch>
            <a:fillRect/>
          </a:stretch>
        </p:blipFill>
        <p:spPr bwMode="auto">
          <a:xfrm>
            <a:off x="4592638" y="3810000"/>
            <a:ext cx="2201862"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9"/>
          <p:cNvSpPr>
            <a:spLocks noGrp="1" noChangeArrowheads="1"/>
          </p:cNvSpPr>
          <p:nvPr>
            <p:ph type="title"/>
          </p:nvPr>
        </p:nvSpPr>
        <p:spPr>
          <a:xfrm>
            <a:off x="495300" y="114300"/>
            <a:ext cx="8153400" cy="671513"/>
          </a:xfrm>
        </p:spPr>
        <p:txBody>
          <a:bodyPr/>
          <a:lstStyle/>
          <a:p>
            <a:r>
              <a:rPr lang="en-US" altLang="en-US" smtClean="0"/>
              <a:t>Chelates in Biological Systems</a:t>
            </a:r>
          </a:p>
        </p:txBody>
      </p:sp>
      <p:sp>
        <p:nvSpPr>
          <p:cNvPr id="122883" name="Content Placeholder 10"/>
          <p:cNvSpPr>
            <a:spLocks noGrp="1" noChangeArrowheads="1"/>
          </p:cNvSpPr>
          <p:nvPr>
            <p:ph idx="1"/>
          </p:nvPr>
        </p:nvSpPr>
        <p:spPr>
          <a:xfrm>
            <a:off x="423863" y="1082675"/>
            <a:ext cx="3048000" cy="2270125"/>
          </a:xfrm>
        </p:spPr>
        <p:txBody>
          <a:bodyPr/>
          <a:lstStyle/>
          <a:p>
            <a:pPr marL="255588" indent="-255588">
              <a:buFont typeface="Arial" panose="020B0604020202020204" pitchFamily="34" charset="0"/>
              <a:buChar char="•"/>
            </a:pPr>
            <a:r>
              <a:rPr lang="en-US" altLang="en-US" sz="2400" smtClean="0"/>
              <a:t>The porphine molecule is the basis for many important biological metal chelates, becoming a </a:t>
            </a:r>
            <a:r>
              <a:rPr lang="en-US" altLang="en-US" sz="2400" b="1" smtClean="0"/>
              <a:t>porphyrin </a:t>
            </a:r>
            <a:r>
              <a:rPr lang="en-US" altLang="en-US" sz="2400" smtClean="0"/>
              <a:t>ring.</a:t>
            </a:r>
          </a:p>
        </p:txBody>
      </p:sp>
      <p:sp>
        <p:nvSpPr>
          <p:cNvPr id="122884" name="Content Placeholder 11"/>
          <p:cNvSpPr>
            <a:spLocks noGrp="1" noChangeArrowheads="1"/>
          </p:cNvSpPr>
          <p:nvPr>
            <p:ph idx="13"/>
          </p:nvPr>
        </p:nvSpPr>
        <p:spPr>
          <a:xfrm>
            <a:off x="454025" y="3505200"/>
            <a:ext cx="4422775" cy="381000"/>
          </a:xfrm>
        </p:spPr>
        <p:txBody>
          <a:bodyPr/>
          <a:lstStyle/>
          <a:p>
            <a:pPr marL="255588" indent="-255588">
              <a:buFont typeface="Arial" panose="020B0604020202020204" pitchFamily="34" charset="0"/>
              <a:buChar char="•"/>
            </a:pPr>
            <a:r>
              <a:rPr lang="en-US" altLang="en-US" sz="2400" smtClean="0"/>
              <a:t>The iron in hemoglobin carries</a:t>
            </a:r>
          </a:p>
        </p:txBody>
      </p:sp>
      <p:graphicFrame>
        <p:nvGraphicFramePr>
          <p:cNvPr id="122885" name="Object 1" descr="O 2 and C O 2"/>
          <p:cNvGraphicFramePr>
            <a:graphicFrameLocks noChangeAspect="1"/>
          </p:cNvGraphicFramePr>
          <p:nvPr/>
        </p:nvGraphicFramePr>
        <p:xfrm>
          <a:off x="690563" y="3902075"/>
          <a:ext cx="1625600" cy="393700"/>
        </p:xfrm>
        <a:graphic>
          <a:graphicData uri="http://schemas.openxmlformats.org/presentationml/2006/ole">
            <mc:AlternateContent xmlns:mc="http://schemas.openxmlformats.org/markup-compatibility/2006">
              <mc:Choice xmlns:v="urn:schemas-microsoft-com:vml" Requires="v">
                <p:oleObj spid="_x0000_s122892" name="Equation" r:id="rId3" imgW="1625600" imgH="393700" progId="Equation.DSMT4">
                  <p:embed/>
                </p:oleObj>
              </mc:Choice>
              <mc:Fallback>
                <p:oleObj name="Equation" r:id="rId3" imgW="1625600" imgH="393700" progId="Equation.DSMT4">
                  <p:embed/>
                  <p:pic>
                    <p:nvPicPr>
                      <p:cNvPr id="0" name="Object 1" descr="O 2 and C 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3902075"/>
                        <a:ext cx="1625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886" name="Content Placeholder 12"/>
          <p:cNvSpPr>
            <a:spLocks noGrp="1" noChangeArrowheads="1"/>
          </p:cNvSpPr>
          <p:nvPr>
            <p:ph sz="quarter" idx="14"/>
          </p:nvPr>
        </p:nvSpPr>
        <p:spPr>
          <a:xfrm>
            <a:off x="2438400" y="3883025"/>
            <a:ext cx="2514600" cy="388938"/>
          </a:xfrm>
        </p:spPr>
        <p:txBody>
          <a:bodyPr/>
          <a:lstStyle/>
          <a:p>
            <a:r>
              <a:rPr lang="en-US" altLang="en-US" sz="2400" smtClean="0"/>
              <a:t>through the blood.</a:t>
            </a:r>
          </a:p>
        </p:txBody>
      </p:sp>
      <p:sp>
        <p:nvSpPr>
          <p:cNvPr id="122887" name="Content Placeholder 13"/>
          <p:cNvSpPr>
            <a:spLocks noGrp="1" noChangeArrowheads="1"/>
          </p:cNvSpPr>
          <p:nvPr>
            <p:ph sz="quarter" idx="15"/>
          </p:nvPr>
        </p:nvSpPr>
        <p:spPr>
          <a:xfrm>
            <a:off x="733425" y="4329113"/>
            <a:ext cx="3838575" cy="395287"/>
          </a:xfrm>
        </p:spPr>
        <p:txBody>
          <a:bodyPr/>
          <a:lstStyle/>
          <a:p>
            <a:r>
              <a:rPr lang="en-US" altLang="en-US" sz="2400" smtClean="0"/>
              <a:t>It contains heme units.</a:t>
            </a:r>
          </a:p>
        </p:txBody>
      </p:sp>
      <p:pic>
        <p:nvPicPr>
          <p:cNvPr id="122888" name="Picture 18" descr="Chemical structures of porphine, Heme b, and chlorophyll ay. Porphine: A zigzag closed chain of 20 carbon atoms. Starting in the lower right corner, there is a vertical zigzag chain of six carbons, and three double bonds; the chain then bends perpendicularly to the right, and the next four carbons are joined by single bonds and one double bond; the chain then bends perpendicularly down, and the next 6 carbons are joined by single and three double bonds; and finally the chain bends perpendicularly to the left and the final four carbons join to the initial carbon with single and two double bonds. Within each of the four, corners of the structure two carbons are joined interior to four N’s, forming five-membered rings with N as one vertex. Two of the Ns in opposite corners of the larger structure are N with one pair of dots, and they are joined to one of the C’s by double bonds; the N’s in the two remaining opposite corners are N H. The structure of Heme b is similar to porphine, with the main differences being that the interior N’s are each single bonded to the same central F e 2 plus, and there are two chains attached to the structure containing C O O H groups. The structure of chlorophyll a is also similar to porphine, with differences being that the interior N's are each single bonded to a central M g and there are five C H 3 groups and one C H 2 attached to the porphine-like part of the structure. Additionally, there is an additional five-membered ring double bonded to O and single bonded to C O O C H 3 in one corner of the structure, as well as a lengthy attached chain containing several C H 3 groups and two oxygen."/>
          <p:cNvPicPr>
            <a:picLocks noChangeAspect="1" noChangeArrowheads="1"/>
          </p:cNvPicPr>
          <p:nvPr/>
        </p:nvPicPr>
        <p:blipFill>
          <a:blip r:embed="rId5">
            <a:extLst>
              <a:ext uri="{28A0092B-C50C-407E-A947-70E740481C1C}">
                <a14:useLocalDpi xmlns:a14="http://schemas.microsoft.com/office/drawing/2010/main" val="0"/>
              </a:ext>
            </a:extLst>
          </a:blip>
          <a:srcRect b="2518"/>
          <a:stretch>
            <a:fillRect/>
          </a:stretch>
        </p:blipFill>
        <p:spPr bwMode="auto">
          <a:xfrm>
            <a:off x="6103938" y="1036638"/>
            <a:ext cx="28956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9" name="Picture 19" descr="A diagram shows the structure of hemoglobin. The diagram shows a protein, globin, as a semicircle, inside of which is an attached five-membered ring with double bonds in the upper left and lower right sides, N H as the lower left vertex, and N as the point. That N is attached to the heme group, which is a complex structure consisting of a central F e complexed to four N’s, blue spheres, surrounded by a series of rings made from carbon. Attached above heme is a chain of two more O’s."/>
          <p:cNvPicPr>
            <a:picLocks noChangeAspect="1" noChangeArrowheads="1"/>
          </p:cNvPicPr>
          <p:nvPr/>
        </p:nvPicPr>
        <p:blipFill>
          <a:blip r:embed="rId6">
            <a:extLst>
              <a:ext uri="{28A0092B-C50C-407E-A947-70E740481C1C}">
                <a14:useLocalDpi xmlns:a14="http://schemas.microsoft.com/office/drawing/2010/main" val="0"/>
              </a:ext>
            </a:extLst>
          </a:blip>
          <a:srcRect b="2698"/>
          <a:stretch>
            <a:fillRect/>
          </a:stretch>
        </p:blipFill>
        <p:spPr bwMode="auto">
          <a:xfrm>
            <a:off x="3916363" y="841375"/>
            <a:ext cx="28956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563" y="4879975"/>
            <a:ext cx="48688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1" name="Content Placeholder 14"/>
          <p:cNvSpPr>
            <a:spLocks noGrp="1" noChangeArrowheads="1"/>
          </p:cNvSpPr>
          <p:nvPr>
            <p:ph sz="quarter" idx="16"/>
          </p:nvPr>
        </p:nvSpPr>
        <p:spPr>
          <a:xfrm>
            <a:off x="6326188" y="5876925"/>
            <a:ext cx="2779712" cy="669925"/>
          </a:xfrm>
        </p:spPr>
        <p:txBody>
          <a:bodyPr/>
          <a:lstStyle/>
          <a:p>
            <a:r>
              <a:rPr lang="en-US" altLang="en-US" sz="1600" b="1" smtClean="0"/>
              <a:t>Chlorophylls also have metals bound to porphine units</a:t>
            </a:r>
            <a:r>
              <a:rPr lang="en-US" altLang="en-US" sz="2000" smtClean="0"/>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457200" y="2438400"/>
            <a:ext cx="914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PLAN:</a:t>
            </a:r>
          </a:p>
        </p:txBody>
      </p:sp>
      <p:sp>
        <p:nvSpPr>
          <p:cNvPr id="53250" name="Text Box 2"/>
          <p:cNvSpPr txBox="1">
            <a:spLocks noChangeArrowheads="1"/>
          </p:cNvSpPr>
          <p:nvPr/>
        </p:nvSpPr>
        <p:spPr bwMode="auto">
          <a:xfrm>
            <a:off x="457200" y="3505200"/>
            <a:ext cx="1524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SOLUTION:</a:t>
            </a:r>
          </a:p>
        </p:txBody>
      </p:sp>
      <p:sp>
        <p:nvSpPr>
          <p:cNvPr id="123908" name="Text Box 3"/>
          <p:cNvSpPr txBox="1">
            <a:spLocks noChangeArrowheads="1"/>
          </p:cNvSpPr>
          <p:nvPr/>
        </p:nvSpPr>
        <p:spPr bwMode="auto">
          <a:xfrm>
            <a:off x="3048000" y="609600"/>
            <a:ext cx="5867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Determining the Type of Stereoisomerism</a:t>
            </a:r>
          </a:p>
        </p:txBody>
      </p:sp>
      <p:grpSp>
        <p:nvGrpSpPr>
          <p:cNvPr id="53252" name="Group 4"/>
          <p:cNvGrpSpPr>
            <a:grpSpLocks/>
          </p:cNvGrpSpPr>
          <p:nvPr/>
        </p:nvGrpSpPr>
        <p:grpSpPr bwMode="auto">
          <a:xfrm>
            <a:off x="381000" y="1295400"/>
            <a:ext cx="8380413" cy="641350"/>
            <a:chOff x="240" y="816"/>
            <a:chExt cx="5279" cy="404"/>
          </a:xfrm>
        </p:grpSpPr>
        <p:sp>
          <p:nvSpPr>
            <p:cNvPr id="123918" name="Text Box 5"/>
            <p:cNvSpPr txBox="1">
              <a:spLocks noChangeArrowheads="1"/>
            </p:cNvSpPr>
            <p:nvPr/>
          </p:nvSpPr>
          <p:spPr bwMode="auto">
            <a:xfrm>
              <a:off x="240" y="816"/>
              <a:ext cx="91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PROBLEM:</a:t>
              </a:r>
            </a:p>
          </p:txBody>
        </p:sp>
        <p:sp>
          <p:nvSpPr>
            <p:cNvPr id="123919" name="Text Box 6"/>
            <p:cNvSpPr txBox="1">
              <a:spLocks noChangeArrowheads="1"/>
            </p:cNvSpPr>
            <p:nvPr/>
          </p:nvSpPr>
          <p:spPr bwMode="auto">
            <a:xfrm>
              <a:off x="1152" y="816"/>
              <a:ext cx="436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Draw all stereoisomers for each of the following and state the type of isomerism:</a:t>
              </a:r>
            </a:p>
          </p:txBody>
        </p:sp>
      </p:grpSp>
      <p:sp>
        <p:nvSpPr>
          <p:cNvPr id="53255" name="Text Box 7"/>
          <p:cNvSpPr txBox="1">
            <a:spLocks noChangeArrowheads="1"/>
          </p:cNvSpPr>
          <p:nvPr/>
        </p:nvSpPr>
        <p:spPr bwMode="auto">
          <a:xfrm>
            <a:off x="1905000" y="1905000"/>
            <a:ext cx="2209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(a)</a:t>
            </a:r>
            <a:r>
              <a:rPr lang="en-US" altLang="en-US" sz="1800">
                <a:latin typeface="Arial" panose="020B0604020202020204" pitchFamily="34" charset="0"/>
              </a:rPr>
              <a:t>  [Pt(NH</a:t>
            </a:r>
            <a:r>
              <a:rPr lang="en-US" altLang="en-US" sz="1800" baseline="-25000">
                <a:latin typeface="Arial" panose="020B0604020202020204" pitchFamily="34" charset="0"/>
              </a:rPr>
              <a:t>3</a:t>
            </a:r>
            <a:r>
              <a:rPr lang="en-US" altLang="en-US" sz="1800">
                <a:latin typeface="Arial" panose="020B0604020202020204" pitchFamily="34" charset="0"/>
              </a:rPr>
              <a:t>)</a:t>
            </a:r>
            <a:r>
              <a:rPr lang="en-US" altLang="en-US" sz="1800" baseline="-25000">
                <a:latin typeface="Arial" panose="020B0604020202020204" pitchFamily="34" charset="0"/>
              </a:rPr>
              <a:t>2</a:t>
            </a:r>
            <a:r>
              <a:rPr lang="en-US" altLang="en-US" sz="1800">
                <a:latin typeface="Arial" panose="020B0604020202020204" pitchFamily="34" charset="0"/>
              </a:rPr>
              <a:t>Br</a:t>
            </a:r>
            <a:r>
              <a:rPr lang="en-US" altLang="en-US" sz="1800" baseline="-25000">
                <a:latin typeface="Arial" panose="020B0604020202020204" pitchFamily="34" charset="0"/>
              </a:rPr>
              <a:t>2</a:t>
            </a:r>
            <a:r>
              <a:rPr lang="en-US" altLang="en-US" sz="1800">
                <a:latin typeface="Arial" panose="020B0604020202020204" pitchFamily="34" charset="0"/>
              </a:rPr>
              <a:t>]</a:t>
            </a:r>
          </a:p>
        </p:txBody>
      </p:sp>
      <p:sp>
        <p:nvSpPr>
          <p:cNvPr id="53256" name="Text Box 8"/>
          <p:cNvSpPr txBox="1">
            <a:spLocks noChangeArrowheads="1"/>
          </p:cNvSpPr>
          <p:nvPr/>
        </p:nvSpPr>
        <p:spPr bwMode="auto">
          <a:xfrm>
            <a:off x="4419600" y="1905000"/>
            <a:ext cx="4191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(b)</a:t>
            </a:r>
            <a:r>
              <a:rPr lang="en-US" altLang="en-US" sz="1800">
                <a:latin typeface="Arial" panose="020B0604020202020204" pitchFamily="34" charset="0"/>
              </a:rPr>
              <a:t>  [Cr(en)</a:t>
            </a:r>
            <a:r>
              <a:rPr lang="en-US" altLang="en-US" sz="1800" baseline="-25000">
                <a:latin typeface="Arial" panose="020B0604020202020204" pitchFamily="34" charset="0"/>
              </a:rPr>
              <a:t>3</a:t>
            </a:r>
            <a:r>
              <a:rPr lang="en-US" altLang="en-US" sz="1800">
                <a:latin typeface="Arial" panose="020B0604020202020204" pitchFamily="34" charset="0"/>
              </a:rPr>
              <a:t>]</a:t>
            </a:r>
            <a:r>
              <a:rPr lang="en-US" altLang="en-US" sz="1800" baseline="30000">
                <a:latin typeface="Arial" panose="020B0604020202020204" pitchFamily="34" charset="0"/>
              </a:rPr>
              <a:t>3+</a:t>
            </a:r>
            <a:r>
              <a:rPr lang="en-US" altLang="en-US" sz="1800">
                <a:latin typeface="Arial" panose="020B0604020202020204" pitchFamily="34" charset="0"/>
              </a:rPr>
              <a:t>  (en = H</a:t>
            </a:r>
            <a:r>
              <a:rPr lang="en-US" altLang="en-US" sz="1800" baseline="-25000">
                <a:latin typeface="Arial" panose="020B0604020202020204" pitchFamily="34" charset="0"/>
              </a:rPr>
              <a:t>2</a:t>
            </a:r>
            <a:r>
              <a:rPr lang="en-US" altLang="en-US" sz="1800">
                <a:latin typeface="Arial" panose="020B0604020202020204" pitchFamily="34" charset="0"/>
              </a:rPr>
              <a:t>NCH</a:t>
            </a:r>
            <a:r>
              <a:rPr lang="en-US" altLang="en-US" sz="1800" baseline="-25000">
                <a:latin typeface="Arial" panose="020B0604020202020204" pitchFamily="34" charset="0"/>
              </a:rPr>
              <a:t>2</a:t>
            </a:r>
            <a:r>
              <a:rPr lang="en-US" altLang="en-US" sz="1800">
                <a:latin typeface="Arial" panose="020B0604020202020204" pitchFamily="34" charset="0"/>
              </a:rPr>
              <a:t>CH</a:t>
            </a:r>
            <a:r>
              <a:rPr lang="en-US" altLang="en-US" sz="1800" baseline="-25000">
                <a:latin typeface="Arial" panose="020B0604020202020204" pitchFamily="34" charset="0"/>
              </a:rPr>
              <a:t>2</a:t>
            </a:r>
            <a:r>
              <a:rPr lang="en-US" altLang="en-US" sz="1800">
                <a:latin typeface="Arial" panose="020B0604020202020204" pitchFamily="34" charset="0"/>
              </a:rPr>
              <a:t>NH</a:t>
            </a:r>
            <a:r>
              <a:rPr lang="en-US" altLang="en-US" sz="1800" baseline="-25000">
                <a:latin typeface="Arial" panose="020B0604020202020204" pitchFamily="34" charset="0"/>
              </a:rPr>
              <a:t>2</a:t>
            </a:r>
            <a:r>
              <a:rPr lang="en-US" altLang="en-US" sz="1800">
                <a:latin typeface="Arial" panose="020B0604020202020204" pitchFamily="34" charset="0"/>
              </a:rPr>
              <a:t>)</a:t>
            </a:r>
          </a:p>
        </p:txBody>
      </p:sp>
      <p:sp>
        <p:nvSpPr>
          <p:cNvPr id="53257" name="Text Box 9"/>
          <p:cNvSpPr txBox="1">
            <a:spLocks noChangeArrowheads="1"/>
          </p:cNvSpPr>
          <p:nvPr/>
        </p:nvSpPr>
        <p:spPr bwMode="auto">
          <a:xfrm>
            <a:off x="1676400" y="2438400"/>
            <a:ext cx="70866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Determine the geometry around each metal ion and the nature of the ligands.  Place the ligands in as many different positions as possible.  Look for </a:t>
            </a:r>
            <a:r>
              <a:rPr lang="en-US" altLang="en-US" sz="1800" i="1">
                <a:latin typeface="Arial" panose="020B0604020202020204" pitchFamily="34" charset="0"/>
              </a:rPr>
              <a:t>cis-trans</a:t>
            </a:r>
            <a:r>
              <a:rPr lang="en-US" altLang="en-US" sz="1800">
                <a:latin typeface="Arial" panose="020B0604020202020204" pitchFamily="34" charset="0"/>
              </a:rPr>
              <a:t> and optical isomers.</a:t>
            </a:r>
          </a:p>
        </p:txBody>
      </p:sp>
      <p:sp>
        <p:nvSpPr>
          <p:cNvPr id="53258" name="Text Box 10"/>
          <p:cNvSpPr txBox="1">
            <a:spLocks noChangeArrowheads="1"/>
          </p:cNvSpPr>
          <p:nvPr/>
        </p:nvSpPr>
        <p:spPr bwMode="auto">
          <a:xfrm>
            <a:off x="1905000" y="3505200"/>
            <a:ext cx="67056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(a)</a:t>
            </a:r>
            <a:r>
              <a:rPr lang="en-US" altLang="en-US" sz="1800">
                <a:latin typeface="Arial" panose="020B0604020202020204" pitchFamily="34" charset="0"/>
              </a:rPr>
              <a:t>  Pt(</a:t>
            </a:r>
            <a:r>
              <a:rPr lang="en-US" altLang="en-US" sz="1800"/>
              <a:t>II</a:t>
            </a:r>
            <a:r>
              <a:rPr lang="en-US" altLang="en-US" sz="1800">
                <a:latin typeface="Arial" panose="020B0604020202020204" pitchFamily="34" charset="0"/>
              </a:rPr>
              <a:t>) forms a square planar complex and there are two pair of monodentate ligands - NH</a:t>
            </a:r>
            <a:r>
              <a:rPr lang="en-US" altLang="en-US" sz="1800" baseline="-25000">
                <a:latin typeface="Arial" panose="020B0604020202020204" pitchFamily="34" charset="0"/>
              </a:rPr>
              <a:t>3</a:t>
            </a:r>
            <a:r>
              <a:rPr lang="en-US" altLang="en-US" sz="1800">
                <a:latin typeface="Arial" panose="020B0604020202020204" pitchFamily="34" charset="0"/>
              </a:rPr>
              <a:t> and Br.</a:t>
            </a:r>
          </a:p>
        </p:txBody>
      </p:sp>
      <p:pic>
        <p:nvPicPr>
          <p:cNvPr id="5325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267200"/>
            <a:ext cx="3683000" cy="116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60" name="Text Box 12"/>
          <p:cNvSpPr txBox="1">
            <a:spLocks noChangeArrowheads="1"/>
          </p:cNvSpPr>
          <p:nvPr/>
        </p:nvSpPr>
        <p:spPr bwMode="auto">
          <a:xfrm>
            <a:off x="3733800" y="5486400"/>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i="1">
                <a:latin typeface="Arial" panose="020B0604020202020204" pitchFamily="34" charset="0"/>
              </a:rPr>
              <a:t>cis</a:t>
            </a:r>
          </a:p>
        </p:txBody>
      </p:sp>
      <p:sp>
        <p:nvSpPr>
          <p:cNvPr id="53261" name="Text Box 13"/>
          <p:cNvSpPr txBox="1">
            <a:spLocks noChangeArrowheads="1"/>
          </p:cNvSpPr>
          <p:nvPr/>
        </p:nvSpPr>
        <p:spPr bwMode="auto">
          <a:xfrm>
            <a:off x="1371600" y="5486400"/>
            <a:ext cx="838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i="1">
                <a:latin typeface="Arial" panose="020B0604020202020204" pitchFamily="34" charset="0"/>
              </a:rPr>
              <a:t>trans</a:t>
            </a:r>
          </a:p>
        </p:txBody>
      </p:sp>
      <p:sp>
        <p:nvSpPr>
          <p:cNvPr id="53262" name="Text Box 14"/>
          <p:cNvSpPr txBox="1">
            <a:spLocks noChangeArrowheads="1"/>
          </p:cNvSpPr>
          <p:nvPr/>
        </p:nvSpPr>
        <p:spPr bwMode="auto">
          <a:xfrm>
            <a:off x="4953000" y="4419600"/>
            <a:ext cx="35052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These are geometric isomers;  they are not optical isomers since they are superimposable on their mirror images.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53252"/>
                                        </p:tgtEl>
                                        <p:attrNameLst>
                                          <p:attrName>style.visibility</p:attrName>
                                        </p:attrNameLst>
                                      </p:cBhvr>
                                      <p:to>
                                        <p:strVal val="visible"/>
                                      </p:to>
                                    </p:set>
                                    <p:animEffect transition="in" filter="wipe(up)">
                                      <p:cBhvr additive="repl">
                                        <p:cTn id="7" dur="500"/>
                                        <p:tgtEl>
                                          <p:spTgt spid="53252"/>
                                        </p:tgtEl>
                                      </p:cBhvr>
                                    </p:animEffect>
                                  </p:childTnLst>
                                </p:cTn>
                              </p:par>
                            </p:childTnLst>
                          </p:cTn>
                        </p:par>
                        <p:par>
                          <p:cTn id="8" fill="hold" nodeType="afterGroup">
                            <p:stCondLst>
                              <p:cond delay="1500"/>
                            </p:stCondLst>
                            <p:childTnLst>
                              <p:par>
                                <p:cTn id="9" presetID="22" presetClass="entr" presetSubtype="8" fill="hold" nodeType="afterEffect">
                                  <p:stCondLst>
                                    <p:cond delay="0"/>
                                  </p:stCondLst>
                                  <p:childTnLst>
                                    <p:set>
                                      <p:cBhvr additive="repl">
                                        <p:cTn id="10" dur="1" fill="hold">
                                          <p:stCondLst>
                                            <p:cond delay="0"/>
                                          </p:stCondLst>
                                        </p:cTn>
                                        <p:tgtEl>
                                          <p:spTgt spid="53255">
                                            <p:txEl>
                                              <p:pRg st="0" end="0"/>
                                            </p:txEl>
                                          </p:spTgt>
                                        </p:tgtEl>
                                        <p:attrNameLst>
                                          <p:attrName>style.visibility</p:attrName>
                                        </p:attrNameLst>
                                      </p:cBhvr>
                                      <p:to>
                                        <p:strVal val="visible"/>
                                      </p:to>
                                    </p:set>
                                    <p:animEffect transition="in" filter="wipe(left)">
                                      <p:cBhvr additive="repl">
                                        <p:cTn id="11" dur="500"/>
                                        <p:tgtEl>
                                          <p:spTgt spid="53255">
                                            <p:txEl>
                                              <p:pRg st="0" end="0"/>
                                            </p:txEl>
                                          </p:spTgt>
                                        </p:tgtEl>
                                      </p:cBhvr>
                                    </p:animEffect>
                                  </p:childTnLst>
                                </p:cTn>
                              </p:par>
                            </p:childTnLst>
                          </p:cTn>
                        </p:par>
                        <p:par>
                          <p:cTn id="12" fill="hold" nodeType="afterGroup">
                            <p:stCondLst>
                              <p:cond delay="3000"/>
                            </p:stCondLst>
                            <p:childTnLst>
                              <p:par>
                                <p:cTn id="13" presetID="22" presetClass="entr" presetSubtype="8" fill="hold" nodeType="afterEffect">
                                  <p:stCondLst>
                                    <p:cond delay="0"/>
                                  </p:stCondLst>
                                  <p:childTnLst>
                                    <p:set>
                                      <p:cBhvr additive="repl">
                                        <p:cTn id="14" dur="1" fill="hold">
                                          <p:stCondLst>
                                            <p:cond delay="0"/>
                                          </p:stCondLst>
                                        </p:cTn>
                                        <p:tgtEl>
                                          <p:spTgt spid="53256">
                                            <p:txEl>
                                              <p:pRg st="0" end="0"/>
                                            </p:txEl>
                                          </p:spTgt>
                                        </p:tgtEl>
                                        <p:attrNameLst>
                                          <p:attrName>style.visibility</p:attrName>
                                        </p:attrNameLst>
                                      </p:cBhvr>
                                      <p:to>
                                        <p:strVal val="visible"/>
                                      </p:to>
                                    </p:set>
                                    <p:animEffect transition="in" filter="wipe(left)">
                                      <p:cBhvr additive="repl">
                                        <p:cTn id="15" dur="500"/>
                                        <p:tgtEl>
                                          <p:spTgt spid="5325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additive="repl">
                                        <p:cTn id="19" dur="1" fill="hold">
                                          <p:stCondLst>
                                            <p:cond delay="0"/>
                                          </p:stCondLst>
                                        </p:cTn>
                                        <p:tgtEl>
                                          <p:spTgt spid="53249">
                                            <p:txEl>
                                              <p:pRg st="0" end="0"/>
                                            </p:txEl>
                                          </p:spTgt>
                                        </p:tgtEl>
                                        <p:attrNameLst>
                                          <p:attrName>style.visibility</p:attrName>
                                        </p:attrNameLst>
                                      </p:cBhvr>
                                      <p:to>
                                        <p:strVal val="visible"/>
                                      </p:to>
                                    </p:set>
                                    <p:animEffect transition="in" filter="wipe(left)">
                                      <p:cBhvr additive="repl">
                                        <p:cTn id="20" dur="500"/>
                                        <p:tgtEl>
                                          <p:spTgt spid="5324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additive="repl">
                                        <p:cTn id="24" dur="1" fill="hold">
                                          <p:stCondLst>
                                            <p:cond delay="0"/>
                                          </p:stCondLst>
                                        </p:cTn>
                                        <p:tgtEl>
                                          <p:spTgt spid="53257">
                                            <p:txEl>
                                              <p:pRg st="0" end="0"/>
                                            </p:txEl>
                                          </p:spTgt>
                                        </p:tgtEl>
                                        <p:attrNameLst>
                                          <p:attrName>style.visibility</p:attrName>
                                        </p:attrNameLst>
                                      </p:cBhvr>
                                      <p:to>
                                        <p:strVal val="visible"/>
                                      </p:to>
                                    </p:set>
                                    <p:animEffect transition="in" filter="wipe(left)">
                                      <p:cBhvr additive="repl">
                                        <p:cTn id="25" dur="500"/>
                                        <p:tgtEl>
                                          <p:spTgt spid="53257">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additive="repl">
                                        <p:cTn id="29" dur="1" fill="hold">
                                          <p:stCondLst>
                                            <p:cond delay="0"/>
                                          </p:stCondLst>
                                        </p:cTn>
                                        <p:tgtEl>
                                          <p:spTgt spid="53250">
                                            <p:txEl>
                                              <p:pRg st="0" end="0"/>
                                            </p:txEl>
                                          </p:spTgt>
                                        </p:tgtEl>
                                        <p:attrNameLst>
                                          <p:attrName>style.visibility</p:attrName>
                                        </p:attrNameLst>
                                      </p:cBhvr>
                                      <p:to>
                                        <p:strVal val="visible"/>
                                      </p:to>
                                    </p:set>
                                    <p:animEffect transition="in" filter="wipe(left)">
                                      <p:cBhvr additive="repl">
                                        <p:cTn id="30" dur="500"/>
                                        <p:tgtEl>
                                          <p:spTgt spid="53250">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additive="repl">
                                        <p:cTn id="34" dur="1" fill="hold">
                                          <p:stCondLst>
                                            <p:cond delay="0"/>
                                          </p:stCondLst>
                                        </p:cTn>
                                        <p:tgtEl>
                                          <p:spTgt spid="53258"/>
                                        </p:tgtEl>
                                        <p:attrNameLst>
                                          <p:attrName>style.visibility</p:attrName>
                                        </p:attrNameLst>
                                      </p:cBhvr>
                                      <p:to>
                                        <p:strVal val="visible"/>
                                      </p:to>
                                    </p:set>
                                    <p:animEffect transition="in" filter="wipe(up)">
                                      <p:cBhvr additive="repl">
                                        <p:cTn id="35" dur="500"/>
                                        <p:tgtEl>
                                          <p:spTgt spid="5325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37" fill="hold" nodeType="clickEffect">
                                  <p:stCondLst>
                                    <p:cond delay="0"/>
                                  </p:stCondLst>
                                  <p:childTnLst>
                                    <p:set>
                                      <p:cBhvr additive="repl">
                                        <p:cTn id="39" dur="1" fill="hold">
                                          <p:stCondLst>
                                            <p:cond delay="0"/>
                                          </p:stCondLst>
                                        </p:cTn>
                                        <p:tgtEl>
                                          <p:spTgt spid="53259"/>
                                        </p:tgtEl>
                                        <p:attrNameLst>
                                          <p:attrName>style.visibility</p:attrName>
                                        </p:attrNameLst>
                                      </p:cBhvr>
                                      <p:to>
                                        <p:strVal val="visible"/>
                                      </p:to>
                                    </p:set>
                                    <p:animEffect transition="in" filter="barn(outVertical)">
                                      <p:cBhvr additive="repl">
                                        <p:cTn id="40" dur="500"/>
                                        <p:tgtEl>
                                          <p:spTgt spid="53259"/>
                                        </p:tgtEl>
                                      </p:cBhvr>
                                    </p:animEffect>
                                  </p:childTnLst>
                                </p:cTn>
                              </p:par>
                            </p:childTnLst>
                          </p:cTn>
                        </p:par>
                        <p:par>
                          <p:cTn id="41" fill="hold" nodeType="afterGroup">
                            <p:stCondLst>
                              <p:cond delay="500"/>
                            </p:stCondLst>
                            <p:childTnLst>
                              <p:par>
                                <p:cTn id="42" presetID="1" presetClass="entr" fill="hold" nodeType="afterEffect">
                                  <p:stCondLst>
                                    <p:cond delay="1000"/>
                                  </p:stCondLst>
                                  <p:childTnLst>
                                    <p:set>
                                      <p:cBhvr additive="repl">
                                        <p:cTn id="43" dur="1" fill="hold">
                                          <p:stCondLst>
                                            <p:cond delay="0"/>
                                          </p:stCondLst>
                                        </p:cTn>
                                        <p:tgtEl>
                                          <p:spTgt spid="53260">
                                            <p:txEl>
                                              <p:pRg st="0" end="0"/>
                                            </p:txEl>
                                          </p:spTgt>
                                        </p:tgtEl>
                                        <p:attrNameLst>
                                          <p:attrName>style.visibility</p:attrName>
                                        </p:attrNameLst>
                                      </p:cBhvr>
                                      <p:to>
                                        <p:strVal val="visible"/>
                                      </p:to>
                                    </p:set>
                                  </p:childTnLst>
                                </p:cTn>
                              </p:par>
                            </p:childTnLst>
                          </p:cTn>
                        </p:par>
                        <p:par>
                          <p:cTn id="44" fill="hold" nodeType="afterGroup">
                            <p:stCondLst>
                              <p:cond delay="2000"/>
                            </p:stCondLst>
                            <p:childTnLst>
                              <p:par>
                                <p:cTn id="45" presetID="1" presetClass="entr" fill="hold" nodeType="afterEffect">
                                  <p:stCondLst>
                                    <p:cond delay="1000"/>
                                  </p:stCondLst>
                                  <p:childTnLst>
                                    <p:set>
                                      <p:cBhvr additive="repl">
                                        <p:cTn id="46" dur="1" fill="hold">
                                          <p:stCondLst>
                                            <p:cond delay="0"/>
                                          </p:stCondLst>
                                        </p:cTn>
                                        <p:tgtEl>
                                          <p:spTgt spid="53261">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additive="repl">
                                        <p:cTn id="50" dur="1" fill="hold">
                                          <p:stCondLst>
                                            <p:cond delay="0"/>
                                          </p:stCondLst>
                                        </p:cTn>
                                        <p:tgtEl>
                                          <p:spTgt spid="53262"/>
                                        </p:tgtEl>
                                        <p:attrNameLst>
                                          <p:attrName>style.visibility</p:attrName>
                                        </p:attrNameLst>
                                      </p:cBhvr>
                                      <p:to>
                                        <p:strVal val="visible"/>
                                      </p:to>
                                    </p:set>
                                    <p:animEffect transition="in" filter="wipe(up)">
                                      <p:cBhvr additive="repl">
                                        <p:cTn id="51" dur="500"/>
                                        <p:tgtEl>
                                          <p:spTgt spid="53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1"/>
          <p:cNvSpPr txBox="1">
            <a:spLocks noChangeArrowheads="1"/>
          </p:cNvSpPr>
          <p:nvPr/>
        </p:nvSpPr>
        <p:spPr bwMode="auto">
          <a:xfrm>
            <a:off x="3048000" y="609600"/>
            <a:ext cx="5867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Determining the Type of Stereoisomerism</a:t>
            </a:r>
          </a:p>
        </p:txBody>
      </p:sp>
      <p:sp>
        <p:nvSpPr>
          <p:cNvPr id="125955" name="Text Box 2"/>
          <p:cNvSpPr txBox="1">
            <a:spLocks noChangeArrowheads="1"/>
          </p:cNvSpPr>
          <p:nvPr/>
        </p:nvSpPr>
        <p:spPr bwMode="auto">
          <a:xfrm>
            <a:off x="762000" y="1219200"/>
            <a:ext cx="1600200" cy="368300"/>
          </a:xfrm>
          <a:prstGeom prst="rect">
            <a:avLst/>
          </a:prstGeom>
          <a:gradFill rotWithShape="0">
            <a:gsLst>
              <a:gs pos="0">
                <a:srgbClr val="FFFFFF"/>
              </a:gs>
              <a:gs pos="100000">
                <a:srgbClr val="187534"/>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continued</a:t>
            </a:r>
          </a:p>
        </p:txBody>
      </p:sp>
      <p:sp>
        <p:nvSpPr>
          <p:cNvPr id="54275" name="Text Box 3"/>
          <p:cNvSpPr txBox="1">
            <a:spLocks noChangeArrowheads="1"/>
          </p:cNvSpPr>
          <p:nvPr/>
        </p:nvSpPr>
        <p:spPr bwMode="auto">
          <a:xfrm>
            <a:off x="2362200" y="1219200"/>
            <a:ext cx="6477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(b)</a:t>
            </a:r>
            <a:r>
              <a:rPr lang="en-US" altLang="en-US" sz="1800">
                <a:latin typeface="Arial" panose="020B0604020202020204" pitchFamily="34" charset="0"/>
              </a:rPr>
              <a:t>  Ethylenediamine is a bidentate ligand.  Cr</a:t>
            </a:r>
            <a:r>
              <a:rPr lang="en-US" altLang="en-US" sz="1800" baseline="30000">
                <a:latin typeface="Arial" panose="020B0604020202020204" pitchFamily="34" charset="0"/>
              </a:rPr>
              <a:t>3+</a:t>
            </a:r>
            <a:r>
              <a:rPr lang="en-US" altLang="en-US" sz="1800">
                <a:latin typeface="Arial" panose="020B0604020202020204" pitchFamily="34" charset="0"/>
              </a:rPr>
              <a:t> is hexacoordinated and will form an octahedral geometry.</a:t>
            </a:r>
          </a:p>
        </p:txBody>
      </p:sp>
      <p:sp>
        <p:nvSpPr>
          <p:cNvPr id="54276" name="Text Box 4"/>
          <p:cNvSpPr txBox="1">
            <a:spLocks noChangeArrowheads="1"/>
          </p:cNvSpPr>
          <p:nvPr/>
        </p:nvSpPr>
        <p:spPr bwMode="auto">
          <a:xfrm>
            <a:off x="685800" y="1905000"/>
            <a:ext cx="8077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Since all of the ligands are identical, there will be no geometric isomerism possible.</a:t>
            </a:r>
          </a:p>
        </p:txBody>
      </p:sp>
      <p:pic>
        <p:nvPicPr>
          <p:cNvPr id="542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667000"/>
            <a:ext cx="2082800" cy="2044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667000"/>
            <a:ext cx="127000" cy="210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2667000"/>
            <a:ext cx="2044700" cy="2044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4800600"/>
            <a:ext cx="2184400" cy="167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4724400"/>
            <a:ext cx="1168400" cy="121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82" name="Text Box 10"/>
          <p:cNvSpPr txBox="1">
            <a:spLocks noChangeArrowheads="1"/>
          </p:cNvSpPr>
          <p:nvPr/>
        </p:nvSpPr>
        <p:spPr bwMode="auto">
          <a:xfrm>
            <a:off x="6248400" y="3048000"/>
            <a:ext cx="25908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The mirror images are nonsuperimposable and are therefore optical isomers.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54275"/>
                                        </p:tgtEl>
                                        <p:attrNameLst>
                                          <p:attrName>style.visibility</p:attrName>
                                        </p:attrNameLst>
                                      </p:cBhvr>
                                      <p:to>
                                        <p:strVal val="visible"/>
                                      </p:to>
                                    </p:set>
                                    <p:animEffect transition="in" filter="wipe(up)">
                                      <p:cBhvr additive="repl">
                                        <p:cTn id="7" dur="500"/>
                                        <p:tgtEl>
                                          <p:spTgt spid="54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54276">
                                            <p:txEl>
                                              <p:pRg st="0" end="0"/>
                                            </p:txEl>
                                          </p:spTgt>
                                        </p:tgtEl>
                                        <p:attrNameLst>
                                          <p:attrName>style.visibility</p:attrName>
                                        </p:attrNameLst>
                                      </p:cBhvr>
                                      <p:to>
                                        <p:strVal val="visible"/>
                                      </p:to>
                                    </p:set>
                                    <p:animEffect transition="in" filter="wipe(left)">
                                      <p:cBhvr additive="repl">
                                        <p:cTn id="12" dur="500"/>
                                        <p:tgtEl>
                                          <p:spTgt spid="542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5427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additive="repl">
                                        <p:cTn id="20" dur="1" fill="hold">
                                          <p:stCondLst>
                                            <p:cond delay="0"/>
                                          </p:stCondLst>
                                        </p:cTn>
                                        <p:tgtEl>
                                          <p:spTgt spid="54278"/>
                                        </p:tgtEl>
                                        <p:attrNameLst>
                                          <p:attrName>style.visibility</p:attrName>
                                        </p:attrNameLst>
                                      </p:cBhvr>
                                      <p:to>
                                        <p:strVal val="visible"/>
                                      </p:to>
                                    </p:set>
                                    <p:animEffect transition="in" filter="box(out)">
                                      <p:cBhvr additive="repl">
                                        <p:cTn id="21" dur="500"/>
                                        <p:tgtEl>
                                          <p:spTgt spid="542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additive="repl">
                                        <p:cTn id="25" dur="1" fill="hold">
                                          <p:stCondLst>
                                            <p:cond delay="0"/>
                                          </p:stCondLst>
                                        </p:cTn>
                                        <p:tgtEl>
                                          <p:spTgt spid="54279"/>
                                        </p:tgtEl>
                                        <p:attrNameLst>
                                          <p:attrName>style.visibility</p:attrName>
                                        </p:attrNameLst>
                                      </p:cBhvr>
                                      <p:to>
                                        <p:strVal val="visible"/>
                                      </p:to>
                                    </p:set>
                                    <p:animEffect transition="in" filter="wipe(left)">
                                      <p:cBhvr additive="repl">
                                        <p:cTn id="26" dur="500"/>
                                        <p:tgtEl>
                                          <p:spTgt spid="542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additive="repl">
                                        <p:cTn id="30" dur="1" fill="hold">
                                          <p:stCondLst>
                                            <p:cond delay="0"/>
                                          </p:stCondLst>
                                        </p:cTn>
                                        <p:tgtEl>
                                          <p:spTgt spid="54281"/>
                                        </p:tgtEl>
                                        <p:attrNameLst>
                                          <p:attrName>style.visibility</p:attrName>
                                        </p:attrNameLst>
                                      </p:cBhvr>
                                      <p:to>
                                        <p:strVal val="visible"/>
                                      </p:to>
                                    </p:set>
                                    <p:animEffect transition="in" filter="wipe(up)">
                                      <p:cBhvr additive="repl">
                                        <p:cTn id="31" dur="500"/>
                                        <p:tgtEl>
                                          <p:spTgt spid="5428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additive="repl">
                                        <p:cTn id="35" dur="1" fill="hold">
                                          <p:stCondLst>
                                            <p:cond delay="0"/>
                                          </p:stCondLst>
                                        </p:cTn>
                                        <p:tgtEl>
                                          <p:spTgt spid="54280"/>
                                        </p:tgtEl>
                                        <p:attrNameLst>
                                          <p:attrName>style.visibility</p:attrName>
                                        </p:attrNameLst>
                                      </p:cBhvr>
                                      <p:to>
                                        <p:strVal val="visible"/>
                                      </p:to>
                                    </p:set>
                                    <p:animEffect transition="in" filter="wipe(left)">
                                      <p:cBhvr additive="repl">
                                        <p:cTn id="36" dur="500"/>
                                        <p:tgtEl>
                                          <p:spTgt spid="5428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additive="repl">
                                        <p:cTn id="40" dur="1" fill="hold">
                                          <p:stCondLst>
                                            <p:cond delay="0"/>
                                          </p:stCondLst>
                                        </p:cTn>
                                        <p:tgtEl>
                                          <p:spTgt spid="54282"/>
                                        </p:tgtEl>
                                        <p:attrNameLst>
                                          <p:attrName>style.visibility</p:attrName>
                                        </p:attrNameLst>
                                      </p:cBhvr>
                                      <p:to>
                                        <p:strVal val="visible"/>
                                      </p:to>
                                    </p:set>
                                    <p:animEffect transition="in" filter="wipe(up)">
                                      <p:cBhvr additive="repl">
                                        <p:cTn id="41"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8546" name="Text Box 1">
            <a:extLst>
              <a:ext uri="{FF2B5EF4-FFF2-40B4-BE49-F238E27FC236}">
                <a16:creationId xmlns:a16="http://schemas.microsoft.com/office/drawing/2014/main" xmlns="" id="{5EF531C4-9BC9-491B-AEE7-A0D829BB4E7C}"/>
              </a:ext>
            </a:extLst>
          </p:cNvPr>
          <p:cNvSpPr txBox="1">
            <a:spLocks noChangeArrowheads="1"/>
          </p:cNvSpPr>
          <p:nvPr/>
        </p:nvSpPr>
        <p:spPr bwMode="auto">
          <a:xfrm>
            <a:off x="441325" y="346075"/>
            <a:ext cx="8321675" cy="637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defRPr/>
            </a:pPr>
            <a:r>
              <a:rPr lang="en-US" alt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WORKSHOP TR#3</a:t>
            </a:r>
          </a:p>
          <a:p>
            <a:pPr>
              <a:spcBef>
                <a:spcPct val="0"/>
              </a:spcBef>
              <a:buClrTx/>
              <a:buFontTx/>
              <a:buNone/>
              <a:defRPr/>
            </a:pPr>
            <a:r>
              <a:rPr lang="en-US" altLang="en-US" sz="2400" dirty="0">
                <a:latin typeface="Comic Sans MS" panose="030F0702030302020204" pitchFamily="66" charset="0"/>
              </a:rPr>
              <a:t>Name &amp; draw all the stereoisomers for the following:</a:t>
            </a:r>
          </a:p>
          <a:p>
            <a:pPr>
              <a:spcBef>
                <a:spcPct val="0"/>
              </a:spcBef>
              <a:buClrTx/>
              <a:buFontTx/>
              <a:buNone/>
              <a:defRPr/>
            </a:pPr>
            <a:endParaRPr lang="en-US" altLang="en-US" dirty="0">
              <a:latin typeface="Comic Sans MS" panose="030F0702030302020204" pitchFamily="66" charset="0"/>
            </a:endParaRPr>
          </a:p>
          <a:p>
            <a:pPr>
              <a:spcBef>
                <a:spcPct val="0"/>
              </a:spcBef>
              <a:buClrTx/>
              <a:buFontTx/>
              <a:buNone/>
              <a:defRPr/>
            </a:pPr>
            <a:r>
              <a:rPr lang="en-US" altLang="en-US" i="1" dirty="0">
                <a:latin typeface="Comic Sans MS" panose="030F0702030302020204" pitchFamily="66" charset="0"/>
              </a:rPr>
              <a:t>cis</a:t>
            </a:r>
            <a:r>
              <a:rPr lang="en-US" altLang="en-US" dirty="0">
                <a:latin typeface="Comic Sans MS" panose="030F0702030302020204" pitchFamily="66" charset="0"/>
              </a:rPr>
              <a:t>-[Co(NH</a:t>
            </a:r>
            <a:r>
              <a:rPr lang="en-US" altLang="en-US" baseline="-25000" dirty="0">
                <a:latin typeface="Comic Sans MS" panose="030F0702030302020204" pitchFamily="66" charset="0"/>
              </a:rPr>
              <a:t>3</a:t>
            </a:r>
            <a:r>
              <a:rPr lang="en-US" altLang="en-US" dirty="0">
                <a:latin typeface="Comic Sans MS" panose="030F0702030302020204" pitchFamily="66" charset="0"/>
              </a:rPr>
              <a:t>)</a:t>
            </a:r>
            <a:r>
              <a:rPr lang="en-US" altLang="en-US" baseline="-25000" dirty="0">
                <a:latin typeface="Comic Sans MS" panose="030F0702030302020204" pitchFamily="66" charset="0"/>
              </a:rPr>
              <a:t>4</a:t>
            </a:r>
            <a:r>
              <a:rPr lang="en-US" altLang="en-US" dirty="0">
                <a:latin typeface="Comic Sans MS" panose="030F0702030302020204" pitchFamily="66" charset="0"/>
              </a:rPr>
              <a:t>Cl</a:t>
            </a:r>
            <a:r>
              <a:rPr lang="en-US" altLang="en-US" baseline="-25000" dirty="0">
                <a:latin typeface="Comic Sans MS" panose="030F0702030302020204" pitchFamily="66" charset="0"/>
              </a:rPr>
              <a:t>2</a:t>
            </a:r>
            <a:r>
              <a:rPr lang="en-US" altLang="en-US" dirty="0">
                <a:latin typeface="Comic Sans MS" panose="030F0702030302020204" pitchFamily="66" charset="0"/>
              </a:rPr>
              <a:t>]</a:t>
            </a:r>
            <a:r>
              <a:rPr lang="en-US" altLang="en-US" baseline="30000" dirty="0">
                <a:latin typeface="Comic Sans MS" panose="030F0702030302020204" pitchFamily="66" charset="0"/>
              </a:rPr>
              <a:t>+</a:t>
            </a:r>
          </a:p>
          <a:p>
            <a:pPr>
              <a:spcBef>
                <a:spcPct val="0"/>
              </a:spcBef>
              <a:buClrTx/>
              <a:buFontTx/>
              <a:buNone/>
              <a:defRPr/>
            </a:pPr>
            <a:endParaRPr lang="en-US" altLang="en-US" dirty="0">
              <a:latin typeface="Comic Sans MS" panose="030F0702030302020204" pitchFamily="66" charset="0"/>
            </a:endParaRPr>
          </a:p>
          <a:p>
            <a:pPr>
              <a:spcBef>
                <a:spcPct val="0"/>
              </a:spcBef>
              <a:buClrTx/>
              <a:buFontTx/>
              <a:buNone/>
              <a:defRPr/>
            </a:pPr>
            <a:endParaRPr lang="en-US" altLang="en-US" dirty="0">
              <a:latin typeface="Comic Sans MS" panose="030F0702030302020204" pitchFamily="66" charset="0"/>
            </a:endParaRPr>
          </a:p>
          <a:p>
            <a:pPr>
              <a:spcBef>
                <a:spcPct val="0"/>
              </a:spcBef>
              <a:buClrTx/>
              <a:buFontTx/>
              <a:buNone/>
              <a:defRPr/>
            </a:pPr>
            <a:r>
              <a:rPr lang="en-US" altLang="en-US" i="1" dirty="0">
                <a:latin typeface="Comic Sans MS" panose="030F0702030302020204" pitchFamily="66" charset="0"/>
              </a:rPr>
              <a:t>trans</a:t>
            </a:r>
            <a:r>
              <a:rPr lang="en-US" altLang="en-US" dirty="0">
                <a:latin typeface="Comic Sans MS" panose="030F0702030302020204" pitchFamily="66" charset="0"/>
              </a:rPr>
              <a:t>-[Co(NH</a:t>
            </a:r>
            <a:r>
              <a:rPr lang="en-US" altLang="en-US" baseline="-25000" dirty="0">
                <a:latin typeface="Comic Sans MS" panose="030F0702030302020204" pitchFamily="66" charset="0"/>
              </a:rPr>
              <a:t>3</a:t>
            </a:r>
            <a:r>
              <a:rPr lang="en-US" altLang="en-US" dirty="0">
                <a:latin typeface="Comic Sans MS" panose="030F0702030302020204" pitchFamily="66" charset="0"/>
              </a:rPr>
              <a:t>)</a:t>
            </a:r>
            <a:r>
              <a:rPr lang="en-US" altLang="en-US" baseline="-25000" dirty="0">
                <a:latin typeface="Comic Sans MS" panose="030F0702030302020204" pitchFamily="66" charset="0"/>
              </a:rPr>
              <a:t>4</a:t>
            </a:r>
            <a:r>
              <a:rPr lang="en-US" altLang="en-US" dirty="0">
                <a:latin typeface="Comic Sans MS" panose="030F0702030302020204" pitchFamily="66" charset="0"/>
              </a:rPr>
              <a:t>Cl</a:t>
            </a:r>
            <a:r>
              <a:rPr lang="en-US" altLang="en-US" baseline="-25000" dirty="0">
                <a:latin typeface="Comic Sans MS" panose="030F0702030302020204" pitchFamily="66" charset="0"/>
              </a:rPr>
              <a:t>2</a:t>
            </a:r>
            <a:r>
              <a:rPr lang="en-US" altLang="en-US" dirty="0">
                <a:latin typeface="Comic Sans MS" panose="030F0702030302020204" pitchFamily="66" charset="0"/>
              </a:rPr>
              <a:t>]</a:t>
            </a:r>
            <a:r>
              <a:rPr lang="en-US" altLang="en-US" baseline="30000" dirty="0">
                <a:latin typeface="Comic Sans MS" panose="030F0702030302020204" pitchFamily="66" charset="0"/>
              </a:rPr>
              <a:t>+</a:t>
            </a:r>
          </a:p>
          <a:p>
            <a:pPr>
              <a:spcBef>
                <a:spcPct val="0"/>
              </a:spcBef>
              <a:buClrTx/>
              <a:buFontTx/>
              <a:buNone/>
              <a:defRPr/>
            </a:pPr>
            <a:endParaRPr lang="en-US" altLang="en-US" sz="1200" baseline="30000" dirty="0">
              <a:latin typeface="Comic Sans MS" panose="030F0702030302020204" pitchFamily="66" charset="0"/>
            </a:endParaRPr>
          </a:p>
          <a:p>
            <a:pPr>
              <a:spcBef>
                <a:spcPct val="0"/>
              </a:spcBef>
              <a:buClrTx/>
              <a:buFontTx/>
              <a:buNone/>
              <a:defRPr/>
            </a:pPr>
            <a:endParaRPr lang="en-US" altLang="en-US" dirty="0">
              <a:latin typeface="Comic Sans MS" panose="030F0702030302020204" pitchFamily="66" charset="0"/>
            </a:endParaRPr>
          </a:p>
          <a:p>
            <a:pPr>
              <a:spcBef>
                <a:spcPct val="0"/>
              </a:spcBef>
              <a:buClrTx/>
              <a:buFontTx/>
              <a:buNone/>
              <a:defRPr/>
            </a:pPr>
            <a:endParaRPr lang="en-US" altLang="en-US" dirty="0">
              <a:latin typeface="Comic Sans MS" panose="030F0702030302020204" pitchFamily="66" charset="0"/>
            </a:endParaRPr>
          </a:p>
          <a:p>
            <a:pPr>
              <a:spcBef>
                <a:spcPct val="0"/>
              </a:spcBef>
              <a:buClrTx/>
              <a:buFontTx/>
              <a:buNone/>
              <a:defRPr/>
            </a:pPr>
            <a:r>
              <a:rPr lang="en-US" altLang="en-US" dirty="0">
                <a:latin typeface="Comic Sans MS" panose="030F0702030302020204" pitchFamily="66" charset="0"/>
              </a:rPr>
              <a:t>[Pd(NH</a:t>
            </a:r>
            <a:r>
              <a:rPr lang="en-US" altLang="en-US" baseline="-25000" dirty="0">
                <a:latin typeface="Comic Sans MS" panose="030F0702030302020204" pitchFamily="66" charset="0"/>
              </a:rPr>
              <a:t>3</a:t>
            </a:r>
            <a:r>
              <a:rPr lang="en-US" altLang="en-US" dirty="0">
                <a:latin typeface="Comic Sans MS" panose="030F0702030302020204" pitchFamily="66" charset="0"/>
              </a:rPr>
              <a:t>)</a:t>
            </a:r>
            <a:r>
              <a:rPr lang="en-US" altLang="en-US" baseline="-25000" dirty="0">
                <a:latin typeface="Comic Sans MS" panose="030F0702030302020204" pitchFamily="66" charset="0"/>
              </a:rPr>
              <a:t>2</a:t>
            </a:r>
            <a:r>
              <a:rPr lang="en-US" altLang="en-US" dirty="0">
                <a:latin typeface="Comic Sans MS" panose="030F0702030302020204" pitchFamily="66" charset="0"/>
              </a:rPr>
              <a:t>(NO</a:t>
            </a:r>
            <a:r>
              <a:rPr lang="en-US" altLang="en-US" baseline="-25000" dirty="0">
                <a:latin typeface="Comic Sans MS" panose="030F0702030302020204" pitchFamily="66" charset="0"/>
              </a:rPr>
              <a:t>2</a:t>
            </a:r>
            <a:r>
              <a:rPr lang="en-US" altLang="en-US" dirty="0">
                <a:latin typeface="Comic Sans MS" panose="030F0702030302020204" pitchFamily="66" charset="0"/>
              </a:rPr>
              <a:t>)</a:t>
            </a:r>
            <a:r>
              <a:rPr lang="en-US" altLang="en-US" baseline="-25000" dirty="0">
                <a:latin typeface="Comic Sans MS" panose="030F0702030302020204" pitchFamily="66" charset="0"/>
              </a:rPr>
              <a:t>2</a:t>
            </a:r>
            <a:r>
              <a:rPr lang="en-US" altLang="en-US" dirty="0">
                <a:latin typeface="Comic Sans MS" panose="030F0702030302020204" pitchFamily="66" charset="0"/>
              </a:rPr>
              <a:t>]</a:t>
            </a:r>
          </a:p>
          <a:p>
            <a:pPr>
              <a:spcBef>
                <a:spcPct val="0"/>
              </a:spcBef>
              <a:buClrTx/>
              <a:buFontTx/>
              <a:buNone/>
              <a:defRPr/>
            </a:pPr>
            <a:endParaRPr lang="en-US" altLang="en-US" dirty="0">
              <a:latin typeface="Comic Sans MS" panose="030F0702030302020204" pitchFamily="66" charset="0"/>
            </a:endParaRPr>
          </a:p>
          <a:p>
            <a:pPr>
              <a:spcBef>
                <a:spcPct val="0"/>
              </a:spcBef>
              <a:buClrTx/>
              <a:buFontTx/>
              <a:buNone/>
              <a:defRPr/>
            </a:pPr>
            <a:endParaRPr lang="en-US" altLang="en-US" dirty="0">
              <a:latin typeface="Comic Sans MS" panose="030F0702030302020204" pitchFamily="66" charset="0"/>
            </a:endParaRPr>
          </a:p>
          <a:p>
            <a:pPr>
              <a:spcBef>
                <a:spcPct val="0"/>
              </a:spcBef>
              <a:buClrTx/>
              <a:buFontTx/>
              <a:buNone/>
              <a:defRPr/>
            </a:pPr>
            <a:r>
              <a:rPr lang="en-US" altLang="en-US" dirty="0">
                <a:latin typeface="Comic Sans MS" panose="030F0702030302020204" pitchFamily="66" charset="0"/>
              </a:rPr>
              <a:t>[Fe(C</a:t>
            </a:r>
            <a:r>
              <a:rPr lang="en-US" altLang="en-US" baseline="-25000" dirty="0">
                <a:latin typeface="Comic Sans MS" panose="030F0702030302020204" pitchFamily="66" charset="0"/>
              </a:rPr>
              <a:t>2</a:t>
            </a:r>
            <a:r>
              <a:rPr lang="en-US" altLang="en-US" dirty="0">
                <a:latin typeface="Comic Sans MS" panose="030F0702030302020204" pitchFamily="66" charset="0"/>
              </a:rPr>
              <a:t>O</a:t>
            </a:r>
            <a:r>
              <a:rPr lang="en-US" altLang="en-US" baseline="-25000" dirty="0">
                <a:latin typeface="Comic Sans MS" panose="030F0702030302020204" pitchFamily="66" charset="0"/>
              </a:rPr>
              <a:t>4</a:t>
            </a:r>
            <a:r>
              <a:rPr lang="en-US" altLang="en-US" dirty="0">
                <a:latin typeface="Comic Sans MS" panose="030F0702030302020204" pitchFamily="66" charset="0"/>
              </a:rPr>
              <a:t>)</a:t>
            </a:r>
            <a:r>
              <a:rPr lang="en-US" altLang="en-US" baseline="-25000" dirty="0">
                <a:latin typeface="Comic Sans MS" panose="030F0702030302020204" pitchFamily="66" charset="0"/>
              </a:rPr>
              <a:t>2</a:t>
            </a:r>
            <a:r>
              <a:rPr lang="en-US" altLang="en-US" dirty="0">
                <a:latin typeface="Comic Sans MS" panose="030F0702030302020204" pitchFamily="66" charset="0"/>
              </a:rPr>
              <a:t>(OH</a:t>
            </a:r>
            <a:r>
              <a:rPr lang="en-US" altLang="en-US" baseline="-25000" dirty="0">
                <a:latin typeface="Comic Sans MS" panose="030F0702030302020204" pitchFamily="66" charset="0"/>
              </a:rPr>
              <a:t>2</a:t>
            </a:r>
            <a:r>
              <a:rPr lang="en-US" altLang="en-US" dirty="0">
                <a:latin typeface="Comic Sans MS" panose="030F0702030302020204" pitchFamily="66" charset="0"/>
              </a:rPr>
              <a:t>)</a:t>
            </a:r>
            <a:r>
              <a:rPr lang="en-US" altLang="en-US" baseline="-25000" dirty="0">
                <a:latin typeface="Comic Sans MS" panose="030F0702030302020204" pitchFamily="66" charset="0"/>
              </a:rPr>
              <a:t>2</a:t>
            </a:r>
            <a:r>
              <a:rPr lang="en-US" altLang="en-US" dirty="0">
                <a:latin typeface="Comic Sans MS" panose="030F0702030302020204" pitchFamily="66" charset="0"/>
              </a:rPr>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1"/>
          <p:cNvSpPr txBox="1">
            <a:spLocks noChangeArrowheads="1"/>
          </p:cNvSpPr>
          <p:nvPr/>
        </p:nvSpPr>
        <p:spPr bwMode="auto">
          <a:xfrm>
            <a:off x="228600" y="228600"/>
            <a:ext cx="8686800"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400" b="1" u="sng">
                <a:solidFill>
                  <a:srgbClr val="800080"/>
                </a:solidFill>
                <a:latin typeface="Comic Sans MS" panose="030F0702030302020204" pitchFamily="66" charset="0"/>
              </a:rPr>
              <a:t>Crystal Field Theory</a:t>
            </a:r>
          </a:p>
          <a:p>
            <a:pPr>
              <a:spcBef>
                <a:spcPct val="0"/>
              </a:spcBef>
              <a:buClrTx/>
              <a:buFontTx/>
              <a:buNone/>
            </a:pPr>
            <a:endParaRPr lang="en-US" altLang="en-US" sz="1200">
              <a:solidFill>
                <a:srgbClr val="800080"/>
              </a:solidFill>
              <a:latin typeface="Comic Sans MS" panose="030F0702030302020204" pitchFamily="66" charset="0"/>
            </a:endParaRPr>
          </a:p>
          <a:p>
            <a:pPr>
              <a:spcBef>
                <a:spcPct val="0"/>
              </a:spcBef>
              <a:buClrTx/>
              <a:buFontTx/>
              <a:buNone/>
            </a:pPr>
            <a:r>
              <a:rPr lang="en-US" altLang="en-US" sz="2800">
                <a:latin typeface="Arial" panose="020B0604020202020204" pitchFamily="34" charset="0"/>
              </a:rPr>
              <a:t>Recall valence bond theory, where atomic orbitals mix to form molecular orbitals, and hybrization (or hybrid orbitals) results.  While important, this theory fails to give insight into the colors of coordination compounds and their magnetic properties.  Instead, we turn to crystal field theory, which highlights the effects on the </a:t>
            </a:r>
            <a:r>
              <a:rPr lang="en-US" altLang="en-US" sz="2800" i="1">
                <a:latin typeface="Arial" panose="020B0604020202020204" pitchFamily="34" charset="0"/>
              </a:rPr>
              <a:t>d</a:t>
            </a:r>
            <a:r>
              <a:rPr lang="en-US" altLang="en-US" sz="2800">
                <a:latin typeface="Arial" panose="020B0604020202020204" pitchFamily="34" charset="0"/>
              </a:rPr>
              <a:t>-orbital energies of the metal ion as a ligand approaches to form a coordinate covalent bond.  The model assumes that a complex ion forms as a result of electrostatic attractions between the transition metal cation and the negative charge of the ligands.  In the isolated metal ion, the </a:t>
            </a:r>
            <a:r>
              <a:rPr lang="en-US" altLang="en-US" sz="2800" i="1">
                <a:latin typeface="Arial" panose="020B0604020202020204" pitchFamily="34" charset="0"/>
              </a:rPr>
              <a:t>d</a:t>
            </a:r>
            <a:r>
              <a:rPr lang="en-US" altLang="en-US" sz="2800">
                <a:latin typeface="Arial" panose="020B0604020202020204" pitchFamily="34" charset="0"/>
              </a:rPr>
              <a:t> orbitals have equal energies despite their different orientations.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3200400"/>
            <a:ext cx="1524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pPr>
            <a:r>
              <a:rPr lang="en-US" altLang="en-US" sz="1800" b="1">
                <a:solidFill>
                  <a:srgbClr val="000000"/>
                </a:solidFill>
                <a:latin typeface="Arial" panose="020B0604020202020204" pitchFamily="34" charset="0"/>
              </a:rPr>
              <a:t>SOLUTION:</a:t>
            </a:r>
          </a:p>
        </p:txBody>
      </p:sp>
      <p:sp>
        <p:nvSpPr>
          <p:cNvPr id="6146" name="Text Box 2">
            <a:extLst>
              <a:ext uri="{FF2B5EF4-FFF2-40B4-BE49-F238E27FC236}">
                <a16:creationId xmlns:a16="http://schemas.microsoft.com/office/drawing/2014/main" xmlns="" id="{0A83D829-0604-480F-9B79-F776E952DF2D}"/>
              </a:ext>
            </a:extLst>
          </p:cNvPr>
          <p:cNvSpPr txBox="1">
            <a:spLocks noChangeArrowheads="1"/>
          </p:cNvSpPr>
          <p:nvPr/>
        </p:nvSpPr>
        <p:spPr bwMode="auto">
          <a:xfrm>
            <a:off x="457200" y="228600"/>
            <a:ext cx="8229600" cy="863600"/>
          </a:xfrm>
          <a:prstGeom prst="rect">
            <a:avLst/>
          </a:prstGeom>
          <a:solidFill>
            <a:schemeClr val="accent6">
              <a:lumMod val="20000"/>
              <a:lumOff val="80000"/>
              <a:alpha val="26000"/>
            </a:schemeClr>
          </a:solidFill>
          <a:ln>
            <a:noFill/>
          </a:ln>
          <a:effectLs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9pPr>
          </a:lstStyle>
          <a:p>
            <a:pPr algn="ctr">
              <a:spcBef>
                <a:spcPts val="300"/>
              </a:spcBef>
              <a:defRPr/>
            </a:pPr>
            <a:r>
              <a:rPr lang="en-US" b="1" dirty="0">
                <a:solidFill>
                  <a:schemeClr val="tx1"/>
                </a:solidFill>
                <a:effectLst>
                  <a:outerShdw blurRad="38100" dist="38100" dir="2700000" algn="tl">
                    <a:srgbClr val="C0C0C0"/>
                  </a:outerShdw>
                </a:effectLst>
                <a:latin typeface="Arial" charset="0"/>
              </a:rPr>
              <a:t>Electron Configurations</a:t>
            </a:r>
          </a:p>
          <a:p>
            <a:pPr algn="ctr">
              <a:spcBef>
                <a:spcPts val="300"/>
              </a:spcBef>
              <a:defRPr/>
            </a:pPr>
            <a:r>
              <a:rPr lang="en-US" b="1" dirty="0">
                <a:solidFill>
                  <a:schemeClr val="tx1"/>
                </a:solidFill>
                <a:effectLst>
                  <a:outerShdw blurRad="38100" dist="38100" dir="2700000" algn="tl">
                    <a:srgbClr val="C0C0C0"/>
                  </a:outerShdw>
                </a:effectLst>
                <a:latin typeface="Arial" charset="0"/>
              </a:rPr>
              <a:t>of Transition Metal Atoms &amp; Ions</a:t>
            </a:r>
          </a:p>
        </p:txBody>
      </p:sp>
      <p:grpSp>
        <p:nvGrpSpPr>
          <p:cNvPr id="6147" name="Group 3"/>
          <p:cNvGrpSpPr>
            <a:grpSpLocks/>
          </p:cNvGrpSpPr>
          <p:nvPr/>
        </p:nvGrpSpPr>
        <p:grpSpPr bwMode="auto">
          <a:xfrm>
            <a:off x="457200" y="1101725"/>
            <a:ext cx="8248650" cy="1474788"/>
            <a:chOff x="288" y="694"/>
            <a:chExt cx="5196" cy="929"/>
          </a:xfrm>
        </p:grpSpPr>
        <p:sp>
          <p:nvSpPr>
            <p:cNvPr id="14348" name="Text Box 4"/>
            <p:cNvSpPr txBox="1">
              <a:spLocks noChangeArrowheads="1"/>
            </p:cNvSpPr>
            <p:nvPr/>
          </p:nvSpPr>
          <p:spPr bwMode="auto">
            <a:xfrm>
              <a:off x="288" y="694"/>
              <a:ext cx="90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pPr>
              <a:r>
                <a:rPr lang="en-US" altLang="en-US" sz="1800" b="1">
                  <a:solidFill>
                    <a:srgbClr val="000000"/>
                  </a:solidFill>
                  <a:latin typeface="Arial" panose="020B0604020202020204" pitchFamily="34" charset="0"/>
                </a:rPr>
                <a:t>PROBLEM:</a:t>
              </a:r>
            </a:p>
          </p:txBody>
        </p:sp>
        <p:sp>
          <p:nvSpPr>
            <p:cNvPr id="14349" name="Text Box 5"/>
            <p:cNvSpPr txBox="1">
              <a:spLocks noChangeArrowheads="1"/>
            </p:cNvSpPr>
            <p:nvPr/>
          </p:nvSpPr>
          <p:spPr bwMode="auto">
            <a:xfrm>
              <a:off x="1242" y="694"/>
              <a:ext cx="4243" cy="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pPr>
              <a:r>
                <a:rPr lang="en-US" altLang="en-US" sz="1800">
                  <a:solidFill>
                    <a:srgbClr val="000000"/>
                  </a:solidFill>
                  <a:latin typeface="Arial" panose="020B0604020202020204" pitchFamily="34" charset="0"/>
                </a:rPr>
                <a:t>Write </a:t>
              </a:r>
              <a:r>
                <a:rPr lang="en-US" altLang="en-US" sz="1800" i="1">
                  <a:solidFill>
                    <a:srgbClr val="000000"/>
                  </a:solidFill>
                  <a:latin typeface="Arial" panose="020B0604020202020204" pitchFamily="34" charset="0"/>
                </a:rPr>
                <a:t>condensed</a:t>
              </a:r>
              <a:r>
                <a:rPr lang="en-US" altLang="en-US" sz="1800">
                  <a:solidFill>
                    <a:srgbClr val="000000"/>
                  </a:solidFill>
                  <a:latin typeface="Arial" panose="020B0604020202020204" pitchFamily="34" charset="0"/>
                </a:rPr>
                <a:t> electron configurations for the following:  </a:t>
              </a:r>
            </a:p>
            <a:p>
              <a:pPr>
                <a:spcBef>
                  <a:spcPts val="1125"/>
                </a:spcBef>
                <a:buFont typeface="Times New Roman" panose="02020603050405020304" pitchFamily="18" charset="0"/>
                <a:buAutoNum type="alphaLcParenBoth"/>
              </a:pPr>
              <a:r>
                <a:rPr lang="en-US" altLang="en-US" sz="1800" b="1">
                  <a:solidFill>
                    <a:srgbClr val="000000"/>
                  </a:solidFill>
                  <a:latin typeface="Arial" panose="020B0604020202020204" pitchFamily="34" charset="0"/>
                </a:rPr>
                <a:t>Zr; 		(b) V</a:t>
              </a:r>
              <a:r>
                <a:rPr lang="en-US" altLang="en-US" sz="1800" b="1" baseline="30000">
                  <a:solidFill>
                    <a:srgbClr val="000000"/>
                  </a:solidFill>
                  <a:latin typeface="Arial" panose="020B0604020202020204" pitchFamily="34" charset="0"/>
                </a:rPr>
                <a:t>3+</a:t>
              </a:r>
              <a:r>
                <a:rPr lang="en-US" altLang="en-US" sz="1800" b="1">
                  <a:solidFill>
                    <a:srgbClr val="000000"/>
                  </a:solidFill>
                  <a:latin typeface="Arial" panose="020B0604020202020204" pitchFamily="34" charset="0"/>
                </a:rPr>
                <a:t>; 		(c) Mo</a:t>
              </a:r>
              <a:r>
                <a:rPr lang="en-US" altLang="en-US" sz="1800" b="1" baseline="30000">
                  <a:solidFill>
                    <a:srgbClr val="000000"/>
                  </a:solidFill>
                  <a:latin typeface="Arial" panose="020B0604020202020204" pitchFamily="34" charset="0"/>
                </a:rPr>
                <a:t>3+</a:t>
              </a:r>
              <a:r>
                <a:rPr lang="en-US" altLang="en-US" sz="1800" b="1">
                  <a:solidFill>
                    <a:srgbClr val="000000"/>
                  </a:solidFill>
                  <a:latin typeface="Arial" panose="020B0604020202020204" pitchFamily="34" charset="0"/>
                </a:rPr>
                <a:t>.  </a:t>
              </a:r>
            </a:p>
            <a:p>
              <a:pPr>
                <a:spcBef>
                  <a:spcPts val="1125"/>
                </a:spcBef>
              </a:pPr>
              <a:r>
                <a:rPr lang="en-US" altLang="en-US" sz="1800">
                  <a:solidFill>
                    <a:srgbClr val="000000"/>
                  </a:solidFill>
                  <a:latin typeface="Arial" panose="020B0604020202020204" pitchFamily="34" charset="0"/>
                </a:rPr>
                <a:t>(Assume that elements in higher periods behave like those in Period 4.)</a:t>
              </a:r>
            </a:p>
          </p:txBody>
        </p:sp>
      </p:grpSp>
      <p:grpSp>
        <p:nvGrpSpPr>
          <p:cNvPr id="6150" name="Group 6"/>
          <p:cNvGrpSpPr>
            <a:grpSpLocks/>
          </p:cNvGrpSpPr>
          <p:nvPr/>
        </p:nvGrpSpPr>
        <p:grpSpPr bwMode="auto">
          <a:xfrm>
            <a:off x="457200" y="2514600"/>
            <a:ext cx="8228013" cy="641350"/>
            <a:chOff x="288" y="1584"/>
            <a:chExt cx="5183" cy="404"/>
          </a:xfrm>
        </p:grpSpPr>
        <p:sp>
          <p:nvSpPr>
            <p:cNvPr id="14346" name="Text Box 7"/>
            <p:cNvSpPr txBox="1">
              <a:spLocks noChangeArrowheads="1"/>
            </p:cNvSpPr>
            <p:nvPr/>
          </p:nvSpPr>
          <p:spPr bwMode="auto">
            <a:xfrm>
              <a:off x="288" y="1584"/>
              <a:ext cx="57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pPr>
              <a:r>
                <a:rPr lang="en-US" altLang="en-US" sz="1800" b="1">
                  <a:solidFill>
                    <a:srgbClr val="000000"/>
                  </a:solidFill>
                  <a:latin typeface="Arial" panose="020B0604020202020204" pitchFamily="34" charset="0"/>
                </a:rPr>
                <a:t>PLAN:</a:t>
              </a:r>
            </a:p>
          </p:txBody>
        </p:sp>
        <p:sp>
          <p:nvSpPr>
            <p:cNvPr id="14347" name="Text Box 8"/>
            <p:cNvSpPr txBox="1">
              <a:spLocks noChangeArrowheads="1"/>
            </p:cNvSpPr>
            <p:nvPr/>
          </p:nvSpPr>
          <p:spPr bwMode="auto">
            <a:xfrm>
              <a:off x="864" y="1584"/>
              <a:ext cx="460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pPr>
              <a:r>
                <a:rPr lang="en-US" altLang="en-US" sz="1800" b="1">
                  <a:solidFill>
                    <a:srgbClr val="000000"/>
                  </a:solidFill>
                  <a:latin typeface="Arial" panose="020B0604020202020204" pitchFamily="34" charset="0"/>
                </a:rPr>
                <a:t>The general configuration is [noble gas] ns</a:t>
              </a:r>
              <a:r>
                <a:rPr lang="en-US" altLang="en-US" sz="1800" b="1" baseline="30000">
                  <a:solidFill>
                    <a:srgbClr val="000000"/>
                  </a:solidFill>
                  <a:latin typeface="Arial" panose="020B0604020202020204" pitchFamily="34" charset="0"/>
                </a:rPr>
                <a:t>2</a:t>
              </a:r>
              <a:r>
                <a:rPr lang="en-US" altLang="en-US" sz="1800" b="1">
                  <a:solidFill>
                    <a:srgbClr val="000000"/>
                  </a:solidFill>
                  <a:latin typeface="Arial" panose="020B0604020202020204" pitchFamily="34" charset="0"/>
                </a:rPr>
                <a:t>(n-1)d</a:t>
              </a:r>
              <a:r>
                <a:rPr lang="en-US" altLang="en-US" sz="1800" b="1" baseline="30000">
                  <a:solidFill>
                    <a:srgbClr val="000000"/>
                  </a:solidFill>
                  <a:latin typeface="Arial" panose="020B0604020202020204" pitchFamily="34" charset="0"/>
                </a:rPr>
                <a:t>x</a:t>
              </a:r>
              <a:r>
                <a:rPr lang="en-US" altLang="en-US" sz="1800" b="1">
                  <a:solidFill>
                    <a:srgbClr val="000000"/>
                  </a:solidFill>
                  <a:latin typeface="Arial" panose="020B0604020202020204" pitchFamily="34" charset="0"/>
                </a:rPr>
                <a:t>.  Recall that in ions the ns electrons are lost first.</a:t>
              </a:r>
            </a:p>
          </p:txBody>
        </p:sp>
      </p:grpSp>
      <p:sp>
        <p:nvSpPr>
          <p:cNvPr id="6153" name="Text Box 9"/>
          <p:cNvSpPr txBox="1">
            <a:spLocks noChangeArrowheads="1"/>
          </p:cNvSpPr>
          <p:nvPr/>
        </p:nvSpPr>
        <p:spPr bwMode="auto">
          <a:xfrm>
            <a:off x="990600" y="3581400"/>
            <a:ext cx="7315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pPr>
            <a:r>
              <a:rPr lang="en-US" altLang="en-US" sz="1800" b="1">
                <a:solidFill>
                  <a:srgbClr val="000000"/>
                </a:solidFill>
                <a:latin typeface="Arial" panose="020B0604020202020204" pitchFamily="34" charset="0"/>
              </a:rPr>
              <a:t>(a)</a:t>
            </a:r>
            <a:r>
              <a:rPr lang="en-US" altLang="en-US" sz="1800">
                <a:solidFill>
                  <a:srgbClr val="000000"/>
                </a:solidFill>
                <a:latin typeface="Arial" panose="020B0604020202020204" pitchFamily="34" charset="0"/>
              </a:rPr>
              <a:t>  Zr is the second element in the 4d series: [Kr]4d</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5s</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p>
        </p:txBody>
      </p:sp>
      <p:sp>
        <p:nvSpPr>
          <p:cNvPr id="6154" name="Text Box 10"/>
          <p:cNvSpPr txBox="1">
            <a:spLocks noChangeArrowheads="1"/>
          </p:cNvSpPr>
          <p:nvPr/>
        </p:nvSpPr>
        <p:spPr bwMode="auto">
          <a:xfrm>
            <a:off x="990600" y="3962400"/>
            <a:ext cx="76962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pPr>
            <a:r>
              <a:rPr lang="en-US" altLang="en-US" sz="1800" b="1">
                <a:solidFill>
                  <a:srgbClr val="000000"/>
                </a:solidFill>
                <a:latin typeface="Arial" panose="020B0604020202020204" pitchFamily="34" charset="0"/>
              </a:rPr>
              <a:t>(b)</a:t>
            </a:r>
            <a:r>
              <a:rPr lang="en-US" altLang="en-US" sz="1800">
                <a:solidFill>
                  <a:srgbClr val="000000"/>
                </a:solidFill>
                <a:latin typeface="Arial" panose="020B0604020202020204" pitchFamily="34" charset="0"/>
              </a:rPr>
              <a:t>  V is the third element in the 3d series: [Ar]4s</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3d</a:t>
            </a:r>
            <a:r>
              <a:rPr lang="en-US" altLang="en-US" sz="1800" baseline="30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  In forming V</a:t>
            </a:r>
            <a:r>
              <a:rPr lang="en-US" altLang="en-US" sz="1800" baseline="30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 three electrons are lost (two 4s and one 3d), so V</a:t>
            </a:r>
            <a:r>
              <a:rPr lang="en-US" altLang="en-US" sz="1800" baseline="30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 is a d</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 ion: [Ar]3d</a:t>
            </a:r>
            <a:r>
              <a:rPr lang="en-US" altLang="en-US" sz="1800" baseline="30000">
                <a:solidFill>
                  <a:srgbClr val="000000"/>
                </a:solidFill>
                <a:latin typeface="Arial" panose="020B0604020202020204" pitchFamily="34" charset="0"/>
              </a:rPr>
              <a:t>2</a:t>
            </a:r>
            <a:r>
              <a:rPr lang="en-US" altLang="en-US" sz="1800">
                <a:solidFill>
                  <a:srgbClr val="000000"/>
                </a:solidFill>
                <a:latin typeface="Arial" panose="020B0604020202020204" pitchFamily="34" charset="0"/>
              </a:rPr>
              <a:t>.</a:t>
            </a:r>
          </a:p>
        </p:txBody>
      </p:sp>
      <p:sp>
        <p:nvSpPr>
          <p:cNvPr id="6155" name="Text Box 11"/>
          <p:cNvSpPr txBox="1">
            <a:spLocks noChangeArrowheads="1"/>
          </p:cNvSpPr>
          <p:nvPr/>
        </p:nvSpPr>
        <p:spPr bwMode="auto">
          <a:xfrm>
            <a:off x="990600" y="4572000"/>
            <a:ext cx="76962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icrosoft YaHei" panose="020B0503020204020204" pitchFamily="34" charset="-122"/>
              </a:defRPr>
            </a:lvl9pPr>
          </a:lstStyle>
          <a:p>
            <a:pPr>
              <a:spcBef>
                <a:spcPts val="1125"/>
              </a:spcBef>
            </a:pPr>
            <a:r>
              <a:rPr lang="en-US" altLang="en-US" sz="1800" b="1">
                <a:solidFill>
                  <a:srgbClr val="000000"/>
                </a:solidFill>
                <a:latin typeface="Arial" panose="020B0604020202020204" pitchFamily="34" charset="0"/>
              </a:rPr>
              <a:t>(c)</a:t>
            </a:r>
            <a:r>
              <a:rPr lang="en-US" altLang="en-US" sz="1800">
                <a:solidFill>
                  <a:srgbClr val="000000"/>
                </a:solidFill>
                <a:latin typeface="Arial" panose="020B0604020202020204" pitchFamily="34" charset="0"/>
              </a:rPr>
              <a:t>  Mo lies below Cr in Group 6B(6), so we expect the same except in configuration as for Cr.  Thus, Mo is [Kr]4d</a:t>
            </a:r>
            <a:r>
              <a:rPr lang="en-US" altLang="en-US" sz="1800" baseline="30000">
                <a:solidFill>
                  <a:srgbClr val="000000"/>
                </a:solidFill>
                <a:latin typeface="Arial" panose="020B0604020202020204" pitchFamily="34" charset="0"/>
              </a:rPr>
              <a:t>5</a:t>
            </a:r>
            <a:r>
              <a:rPr lang="en-US" altLang="en-US" sz="1800">
                <a:solidFill>
                  <a:srgbClr val="000000"/>
                </a:solidFill>
                <a:latin typeface="Arial" panose="020B0604020202020204" pitchFamily="34" charset="0"/>
              </a:rPr>
              <a:t>5s</a:t>
            </a:r>
            <a:r>
              <a:rPr lang="en-US" altLang="en-US" sz="1800" baseline="30000">
                <a:solidFill>
                  <a:srgbClr val="000000"/>
                </a:solidFill>
                <a:latin typeface="Arial" panose="020B0604020202020204" pitchFamily="34" charset="0"/>
              </a:rPr>
              <a:t>1</a:t>
            </a:r>
            <a:r>
              <a:rPr lang="en-US" altLang="en-US" sz="1800">
                <a:solidFill>
                  <a:srgbClr val="000000"/>
                </a:solidFill>
                <a:latin typeface="Arial" panose="020B0604020202020204" pitchFamily="34" charset="0"/>
              </a:rPr>
              <a:t>.  In forming the ion, Mo loses the one 5s and two of the 4d electrons to become a 4d</a:t>
            </a:r>
            <a:r>
              <a:rPr lang="en-US" altLang="en-US" sz="1800" baseline="30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 ion: [Kr]4d</a:t>
            </a:r>
            <a:r>
              <a:rPr lang="en-US" altLang="en-US" sz="1800" baseline="30000">
                <a:solidFill>
                  <a:srgbClr val="000000"/>
                </a:solidFill>
                <a:latin typeface="Arial" panose="020B0604020202020204" pitchFamily="34" charset="0"/>
              </a:rPr>
              <a:t>3</a:t>
            </a:r>
            <a:r>
              <a:rPr lang="en-US" altLang="en-US" sz="1800">
                <a:solidFill>
                  <a:srgbClr val="000000"/>
                </a:solidFill>
                <a:latin typeface="Arial" panose="020B0604020202020204" pitchFamily="34" charset="0"/>
              </a:rPr>
              <a:t>.</a:t>
            </a:r>
          </a:p>
        </p:txBody>
      </p:sp>
      <p:sp>
        <p:nvSpPr>
          <p:cNvPr id="2" name="TextBox 1">
            <a:extLst>
              <a:ext uri="{FF2B5EF4-FFF2-40B4-BE49-F238E27FC236}">
                <a16:creationId xmlns:a16="http://schemas.microsoft.com/office/drawing/2014/main" xmlns="" id="{C048CFDF-AF3D-4869-8845-82DF1A30D418}"/>
              </a:ext>
            </a:extLst>
          </p:cNvPr>
          <p:cNvSpPr txBox="1"/>
          <p:nvPr/>
        </p:nvSpPr>
        <p:spPr>
          <a:xfrm>
            <a:off x="1652588" y="5719763"/>
            <a:ext cx="6300787" cy="461962"/>
          </a:xfrm>
          <a:prstGeom prst="rect">
            <a:avLst/>
          </a:prstGeom>
          <a:noFill/>
        </p:spPr>
        <p:txBody>
          <a:bodyPr wrap="none">
            <a:spAutoFit/>
          </a:bodyPr>
          <a:lstStyle/>
          <a:p>
            <a:pPr>
              <a:buFont typeface="Times New Roman" pitchFamily="16" charset="0"/>
              <a:buNone/>
              <a:defRPr/>
            </a:pPr>
            <a:r>
              <a:rPr lang="en-US" b="1" dirty="0">
                <a:solidFill>
                  <a:schemeClr val="accent6">
                    <a:lumMod val="75000"/>
                  </a:schemeClr>
                </a:solidFill>
                <a:latin typeface="Times New Roman" pitchFamily="16" charset="0"/>
                <a:ea typeface="Microsoft YaHei" charset="-122"/>
              </a:rPr>
              <a:t>1) Cr &amp; Cr ion  		2) Pt		3) Mo &amp; Mo</a:t>
            </a:r>
            <a:r>
              <a:rPr lang="en-US" b="1" baseline="30000" dirty="0">
                <a:solidFill>
                  <a:schemeClr val="accent6">
                    <a:lumMod val="75000"/>
                  </a:schemeClr>
                </a:solidFill>
                <a:latin typeface="Times New Roman" pitchFamily="16" charset="0"/>
                <a:ea typeface="Microsoft YaHei" charset="-122"/>
              </a:rPr>
              <a:t>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6147"/>
                                        </p:tgtEl>
                                        <p:attrNameLst>
                                          <p:attrName>style.visibility</p:attrName>
                                        </p:attrNameLst>
                                      </p:cBhvr>
                                      <p:to>
                                        <p:strVal val="visible"/>
                                      </p:to>
                                    </p:set>
                                    <p:animEffect transition="in" filter="wipe(up)">
                                      <p:cBhvr additive="repl">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150"/>
                                        </p:tgtEl>
                                        <p:attrNameLst>
                                          <p:attrName>style.visibility</p:attrName>
                                        </p:attrNameLst>
                                      </p:cBhvr>
                                      <p:to>
                                        <p:strVal val="visible"/>
                                      </p:to>
                                    </p:set>
                                    <p:animEffect transition="in" filter="wipe(left)">
                                      <p:cBhvr additive="repl">
                                        <p:cTn id="12" dur="500"/>
                                        <p:tgtEl>
                                          <p:spTgt spid="61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6145">
                                            <p:txEl>
                                              <p:pRg st="0" end="0"/>
                                            </p:txEl>
                                          </p:spTgt>
                                        </p:tgtEl>
                                        <p:attrNameLst>
                                          <p:attrName>style.visibility</p:attrName>
                                        </p:attrNameLst>
                                      </p:cBhvr>
                                      <p:to>
                                        <p:strVal val="visible"/>
                                      </p:to>
                                    </p:set>
                                    <p:animEffect transition="in" filter="wipe(left)">
                                      <p:cBhvr additive="repl">
                                        <p:cTn id="17" dur="500"/>
                                        <p:tgtEl>
                                          <p:spTgt spid="614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6153">
                                            <p:txEl>
                                              <p:pRg st="0" end="0"/>
                                            </p:txEl>
                                          </p:spTgt>
                                        </p:tgtEl>
                                        <p:attrNameLst>
                                          <p:attrName>style.visibility</p:attrName>
                                        </p:attrNameLst>
                                      </p:cBhvr>
                                      <p:to>
                                        <p:strVal val="visible"/>
                                      </p:to>
                                    </p:set>
                                    <p:animEffect transition="in" filter="wipe(left)">
                                      <p:cBhvr additive="repl">
                                        <p:cTn id="22" dur="500"/>
                                        <p:tgtEl>
                                          <p:spTgt spid="615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6154">
                                            <p:txEl>
                                              <p:pRg st="0" end="0"/>
                                            </p:txEl>
                                          </p:spTgt>
                                        </p:tgtEl>
                                        <p:attrNameLst>
                                          <p:attrName>style.visibility</p:attrName>
                                        </p:attrNameLst>
                                      </p:cBhvr>
                                      <p:to>
                                        <p:strVal val="visible"/>
                                      </p:to>
                                    </p:set>
                                    <p:animEffect transition="in" filter="wipe(left)">
                                      <p:cBhvr additive="repl">
                                        <p:cTn id="27" dur="500"/>
                                        <p:tgtEl>
                                          <p:spTgt spid="615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additive="repl">
                                        <p:cTn id="31" dur="1" fill="hold">
                                          <p:stCondLst>
                                            <p:cond delay="0"/>
                                          </p:stCondLst>
                                        </p:cTn>
                                        <p:tgtEl>
                                          <p:spTgt spid="6155">
                                            <p:txEl>
                                              <p:pRg st="0" end="0"/>
                                            </p:txEl>
                                          </p:spTgt>
                                        </p:tgtEl>
                                        <p:attrNameLst>
                                          <p:attrName>style.visibility</p:attrName>
                                        </p:attrNameLst>
                                      </p:cBhvr>
                                      <p:to>
                                        <p:strVal val="visible"/>
                                      </p:to>
                                    </p:set>
                                    <p:animEffect transition="in" filter="wipe(left)">
                                      <p:cBhvr additive="repl">
                                        <p:cTn id="32" dur="500"/>
                                        <p:tgtEl>
                                          <p:spTgt spid="6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Text Box 1"/>
          <p:cNvSpPr txBox="1">
            <a:spLocks noChangeArrowheads="1"/>
          </p:cNvSpPr>
          <p:nvPr/>
        </p:nvSpPr>
        <p:spPr bwMode="auto">
          <a:xfrm>
            <a:off x="228600" y="0"/>
            <a:ext cx="8686800" cy="624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400" b="1" u="sng">
                <a:solidFill>
                  <a:srgbClr val="800080"/>
                </a:solidFill>
                <a:latin typeface="Comic Sans MS" panose="030F0702030302020204" pitchFamily="66" charset="0"/>
              </a:rPr>
              <a:t>Crystal Field Theory</a:t>
            </a:r>
          </a:p>
          <a:p>
            <a:pPr>
              <a:spcBef>
                <a:spcPct val="0"/>
              </a:spcBef>
              <a:buClrTx/>
              <a:buFontTx/>
              <a:buNone/>
            </a:pPr>
            <a:endParaRPr lang="en-US" altLang="en-US" sz="2400">
              <a:solidFill>
                <a:srgbClr val="800080"/>
              </a:solidFill>
              <a:latin typeface="Comic Sans MS" panose="030F0702030302020204" pitchFamily="66" charset="0"/>
            </a:endParaRPr>
          </a:p>
          <a:p>
            <a:pPr>
              <a:spcBef>
                <a:spcPct val="0"/>
              </a:spcBef>
              <a:buClrTx/>
              <a:buFontTx/>
              <a:buNone/>
            </a:pPr>
            <a:r>
              <a:rPr lang="en-US" altLang="en-US" sz="2800">
                <a:latin typeface="Arial" panose="020B0604020202020204" pitchFamily="34" charset="0"/>
              </a:rPr>
              <a:t>However, in an electrostatic field of ligands, the </a:t>
            </a:r>
            <a:r>
              <a:rPr lang="en-US" altLang="en-US" sz="2800" i="1">
                <a:latin typeface="Arial" panose="020B0604020202020204" pitchFamily="34" charset="0"/>
              </a:rPr>
              <a:t>d</a:t>
            </a:r>
            <a:r>
              <a:rPr lang="en-US" altLang="en-US" sz="2800">
                <a:latin typeface="Arial" panose="020B0604020202020204" pitchFamily="34" charset="0"/>
              </a:rPr>
              <a:t> electrons are repelled unequally because they have different orientations.  Because these ligands move along the x, y, and z axes, they approach </a:t>
            </a:r>
            <a:r>
              <a:rPr lang="en-US" altLang="en-US" sz="2800" i="1">
                <a:solidFill>
                  <a:srgbClr val="800080"/>
                </a:solidFill>
                <a:latin typeface="Arial" panose="020B0604020202020204" pitchFamily="34" charset="0"/>
              </a:rPr>
              <a:t>DIRECTLY </a:t>
            </a:r>
            <a:r>
              <a:rPr lang="en-US" altLang="en-US" sz="2800">
                <a:latin typeface="Arial" panose="020B0604020202020204" pitchFamily="34" charset="0"/>
              </a:rPr>
              <a:t>toward the lobes of the </a:t>
            </a:r>
            <a:r>
              <a:rPr lang="en-US" altLang="en-US" sz="2800" i="1">
                <a:latin typeface="Arial" panose="020B0604020202020204" pitchFamily="34" charset="0"/>
              </a:rPr>
              <a:t>d</a:t>
            </a:r>
            <a:r>
              <a:rPr lang="en-US" altLang="en-US" sz="2800" i="1" baseline="-25000">
                <a:latin typeface="Arial" panose="020B0604020202020204" pitchFamily="34" charset="0"/>
              </a:rPr>
              <a:t>x</a:t>
            </a:r>
            <a:r>
              <a:rPr lang="en-US" altLang="en-US" sz="2800" i="1" baseline="30000">
                <a:latin typeface="Arial" panose="020B0604020202020204" pitchFamily="34" charset="0"/>
              </a:rPr>
              <a:t>2</a:t>
            </a:r>
            <a:r>
              <a:rPr lang="en-US" altLang="en-US" sz="2800" i="1" baseline="-25000">
                <a:latin typeface="Arial" panose="020B0604020202020204" pitchFamily="34" charset="0"/>
              </a:rPr>
              <a:t> – y</a:t>
            </a:r>
            <a:r>
              <a:rPr lang="en-US" altLang="en-US" sz="2800" i="1" baseline="30000">
                <a:latin typeface="Arial" panose="020B0604020202020204" pitchFamily="34" charset="0"/>
              </a:rPr>
              <a:t>2</a:t>
            </a:r>
            <a:r>
              <a:rPr lang="en-US" altLang="en-US" sz="2800">
                <a:latin typeface="Arial" panose="020B0604020202020204" pitchFamily="34" charset="0"/>
              </a:rPr>
              <a:t> and </a:t>
            </a:r>
            <a:r>
              <a:rPr lang="en-US" altLang="en-US" sz="2800" i="1">
                <a:latin typeface="Arial" panose="020B0604020202020204" pitchFamily="34" charset="0"/>
              </a:rPr>
              <a:t>d</a:t>
            </a:r>
            <a:r>
              <a:rPr lang="en-US" altLang="en-US" sz="2800" i="1" baseline="-25000">
                <a:latin typeface="Arial" panose="020B0604020202020204" pitchFamily="34" charset="0"/>
              </a:rPr>
              <a:t>z</a:t>
            </a:r>
            <a:r>
              <a:rPr lang="en-US" altLang="en-US" sz="2800" i="1" baseline="30000">
                <a:latin typeface="Arial" panose="020B0604020202020204" pitchFamily="34" charset="0"/>
              </a:rPr>
              <a:t>2</a:t>
            </a:r>
            <a:r>
              <a:rPr lang="en-US" altLang="en-US" sz="2800">
                <a:latin typeface="Arial" panose="020B0604020202020204" pitchFamily="34" charset="0"/>
              </a:rPr>
              <a:t> orbitals and </a:t>
            </a:r>
            <a:r>
              <a:rPr lang="en-US" altLang="en-US" sz="2800" i="1">
                <a:solidFill>
                  <a:srgbClr val="800080"/>
                </a:solidFill>
                <a:latin typeface="Arial" panose="020B0604020202020204" pitchFamily="34" charset="0"/>
              </a:rPr>
              <a:t>BETWEEN</a:t>
            </a:r>
            <a:r>
              <a:rPr lang="en-US" altLang="en-US" sz="2800">
                <a:latin typeface="Arial" panose="020B0604020202020204" pitchFamily="34" charset="0"/>
              </a:rPr>
              <a:t> the lobes of the </a:t>
            </a:r>
            <a:r>
              <a:rPr lang="en-US" altLang="en-US" sz="2800" i="1">
                <a:latin typeface="Arial" panose="020B0604020202020204" pitchFamily="34" charset="0"/>
              </a:rPr>
              <a:t>d</a:t>
            </a:r>
            <a:r>
              <a:rPr lang="en-US" altLang="en-US" sz="2800" i="1" baseline="-25000">
                <a:latin typeface="Arial" panose="020B0604020202020204" pitchFamily="34" charset="0"/>
              </a:rPr>
              <a:t>xy</a:t>
            </a:r>
            <a:r>
              <a:rPr lang="en-US" altLang="en-US" sz="2800">
                <a:latin typeface="Arial" panose="020B0604020202020204" pitchFamily="34" charset="0"/>
              </a:rPr>
              <a:t>, </a:t>
            </a:r>
            <a:r>
              <a:rPr lang="en-US" altLang="en-US" sz="2800" i="1">
                <a:latin typeface="Arial" panose="020B0604020202020204" pitchFamily="34" charset="0"/>
              </a:rPr>
              <a:t>d</a:t>
            </a:r>
            <a:r>
              <a:rPr lang="en-US" altLang="en-US" sz="2800" i="1" baseline="-25000">
                <a:latin typeface="Arial" panose="020B0604020202020204" pitchFamily="34" charset="0"/>
              </a:rPr>
              <a:t>yz</a:t>
            </a:r>
            <a:r>
              <a:rPr lang="en-US" altLang="en-US" sz="2800">
                <a:latin typeface="Arial" panose="020B0604020202020204" pitchFamily="34" charset="0"/>
              </a:rPr>
              <a:t>, and </a:t>
            </a:r>
            <a:r>
              <a:rPr lang="en-US" altLang="en-US" sz="2800" i="1">
                <a:latin typeface="Arial" panose="020B0604020202020204" pitchFamily="34" charset="0"/>
              </a:rPr>
              <a:t>d</a:t>
            </a:r>
            <a:r>
              <a:rPr lang="en-US" altLang="en-US" sz="2800" i="1" baseline="-25000">
                <a:latin typeface="Arial" panose="020B0604020202020204" pitchFamily="34" charset="0"/>
              </a:rPr>
              <a:t>xz</a:t>
            </a:r>
            <a:r>
              <a:rPr lang="en-US" altLang="en-US" sz="2800">
                <a:latin typeface="Arial" panose="020B0604020202020204" pitchFamily="34" charset="0"/>
              </a:rPr>
              <a:t> orbitals.  As a result, the electrons in the </a:t>
            </a:r>
            <a:r>
              <a:rPr lang="en-US" altLang="en-US" sz="2800" i="1">
                <a:latin typeface="Arial" panose="020B0604020202020204" pitchFamily="34" charset="0"/>
              </a:rPr>
              <a:t>d</a:t>
            </a:r>
            <a:r>
              <a:rPr lang="en-US" altLang="en-US" sz="2800" i="1" baseline="-25000">
                <a:latin typeface="Arial" panose="020B0604020202020204" pitchFamily="34" charset="0"/>
              </a:rPr>
              <a:t>x</a:t>
            </a:r>
            <a:r>
              <a:rPr lang="en-US" altLang="en-US" sz="2800" i="1" baseline="30000">
                <a:latin typeface="Arial" panose="020B0604020202020204" pitchFamily="34" charset="0"/>
              </a:rPr>
              <a:t>2</a:t>
            </a:r>
            <a:r>
              <a:rPr lang="en-US" altLang="en-US" sz="2800" i="1" baseline="-25000">
                <a:latin typeface="Arial" panose="020B0604020202020204" pitchFamily="34" charset="0"/>
              </a:rPr>
              <a:t> – y</a:t>
            </a:r>
            <a:r>
              <a:rPr lang="en-US" altLang="en-US" sz="2800" i="1" baseline="30000">
                <a:latin typeface="Arial" panose="020B0604020202020204" pitchFamily="34" charset="0"/>
              </a:rPr>
              <a:t>2</a:t>
            </a:r>
            <a:r>
              <a:rPr lang="en-US" altLang="en-US" sz="2800">
                <a:latin typeface="Arial" panose="020B0604020202020204" pitchFamily="34" charset="0"/>
              </a:rPr>
              <a:t> and </a:t>
            </a:r>
            <a:r>
              <a:rPr lang="en-US" altLang="en-US" sz="2800" i="1">
                <a:latin typeface="Arial" panose="020B0604020202020204" pitchFamily="34" charset="0"/>
              </a:rPr>
              <a:t>d</a:t>
            </a:r>
            <a:r>
              <a:rPr lang="en-US" altLang="en-US" sz="2800" i="1" baseline="-25000">
                <a:latin typeface="Arial" panose="020B0604020202020204" pitchFamily="34" charset="0"/>
              </a:rPr>
              <a:t>z</a:t>
            </a:r>
            <a:r>
              <a:rPr lang="en-US" altLang="en-US" sz="2800" i="1" baseline="30000">
                <a:latin typeface="Arial" panose="020B0604020202020204" pitchFamily="34" charset="0"/>
              </a:rPr>
              <a:t>2</a:t>
            </a:r>
            <a:r>
              <a:rPr lang="en-US" altLang="en-US" sz="2800">
                <a:latin typeface="Arial" panose="020B0604020202020204" pitchFamily="34" charset="0"/>
              </a:rPr>
              <a:t> orbitals experience stronger repulsions than those in the </a:t>
            </a:r>
            <a:r>
              <a:rPr lang="en-US" altLang="en-US" sz="2800" i="1">
                <a:latin typeface="Arial" panose="020B0604020202020204" pitchFamily="34" charset="0"/>
              </a:rPr>
              <a:t>d</a:t>
            </a:r>
            <a:r>
              <a:rPr lang="en-US" altLang="en-US" sz="2800" i="1" baseline="-25000">
                <a:latin typeface="Arial" panose="020B0604020202020204" pitchFamily="34" charset="0"/>
              </a:rPr>
              <a:t>xy</a:t>
            </a:r>
            <a:r>
              <a:rPr lang="en-US" altLang="en-US" sz="2800">
                <a:latin typeface="Arial" panose="020B0604020202020204" pitchFamily="34" charset="0"/>
              </a:rPr>
              <a:t>, </a:t>
            </a:r>
            <a:r>
              <a:rPr lang="en-US" altLang="en-US" sz="2800" i="1">
                <a:latin typeface="Arial" panose="020B0604020202020204" pitchFamily="34" charset="0"/>
              </a:rPr>
              <a:t>d</a:t>
            </a:r>
            <a:r>
              <a:rPr lang="en-US" altLang="en-US" sz="2800" i="1" baseline="-25000">
                <a:latin typeface="Arial" panose="020B0604020202020204" pitchFamily="34" charset="0"/>
              </a:rPr>
              <a:t>yz</a:t>
            </a:r>
            <a:r>
              <a:rPr lang="en-US" altLang="en-US" sz="2800">
                <a:latin typeface="Arial" panose="020B0604020202020204" pitchFamily="34" charset="0"/>
              </a:rPr>
              <a:t>, and </a:t>
            </a:r>
            <a:r>
              <a:rPr lang="en-US" altLang="en-US" sz="2800" i="1">
                <a:latin typeface="Arial" panose="020B0604020202020204" pitchFamily="34" charset="0"/>
              </a:rPr>
              <a:t>d</a:t>
            </a:r>
            <a:r>
              <a:rPr lang="en-US" altLang="en-US" sz="2800" i="1" baseline="-25000">
                <a:latin typeface="Arial" panose="020B0604020202020204" pitchFamily="34" charset="0"/>
              </a:rPr>
              <a:t>xz</a:t>
            </a:r>
            <a:r>
              <a:rPr lang="en-US" altLang="en-US" sz="2800">
                <a:latin typeface="Arial" panose="020B0604020202020204" pitchFamily="34" charset="0"/>
              </a:rPr>
              <a:t> orbitals and thus lie higher in energy.  Therefore, we can illustrate the splitting of the </a:t>
            </a:r>
            <a:r>
              <a:rPr lang="en-US" altLang="en-US" sz="2800" i="1">
                <a:latin typeface="Arial" panose="020B0604020202020204" pitchFamily="34" charset="0"/>
              </a:rPr>
              <a:t>d</a:t>
            </a:r>
            <a:r>
              <a:rPr lang="en-US" altLang="en-US" sz="2800">
                <a:latin typeface="Arial" panose="020B0604020202020204" pitchFamily="34" charset="0"/>
              </a:rPr>
              <a:t>-orbital energies of an octahedral field of ligands in the following manner: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4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239000" cy="4986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4147" name="Text Box 2"/>
          <p:cNvSpPr txBox="1">
            <a:spLocks noChangeArrowheads="1"/>
          </p:cNvSpPr>
          <p:nvPr/>
        </p:nvSpPr>
        <p:spPr bwMode="auto">
          <a:xfrm>
            <a:off x="1981200" y="579438"/>
            <a:ext cx="6858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The five d-orbitals in an octahedral field of ligands.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a:extLst>
              <a:ext uri="{FF2B5EF4-FFF2-40B4-BE49-F238E27FC236}">
                <a16:creationId xmlns:a16="http://schemas.microsoft.com/office/drawing/2014/main" xmlns="" id="{E8F18CDD-AA62-4AFC-A72A-06CB2FB6FBFC}"/>
              </a:ext>
            </a:extLst>
          </p:cNvPr>
          <p:cNvSpPr txBox="1">
            <a:spLocks noChangeArrowheads="1"/>
          </p:cNvSpPr>
          <p:nvPr/>
        </p:nvSpPr>
        <p:spPr bwMode="auto">
          <a:xfrm>
            <a:off x="228600" y="304800"/>
            <a:ext cx="8686800" cy="526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sz="2800" b="1" u="sng">
                <a:solidFill>
                  <a:srgbClr val="800080"/>
                </a:solidFill>
                <a:effectLst>
                  <a:outerShdw blurRad="38100" dist="38100" dir="2700000" algn="tl">
                    <a:srgbClr val="C0C0C0"/>
                  </a:outerShdw>
                </a:effectLst>
                <a:latin typeface="Comic Sans MS" pitchFamily="64" charset="0"/>
              </a:rPr>
              <a:t>Crystal Field Theory</a:t>
            </a:r>
          </a:p>
          <a:p>
            <a:pPr algn="ctr">
              <a:buSzPct val="100000"/>
              <a:defRPr/>
            </a:pPr>
            <a:endParaRPr lang="en-US" sz="1400" b="1" u="sng">
              <a:solidFill>
                <a:srgbClr val="800080"/>
              </a:solidFill>
              <a:effectLst>
                <a:outerShdw blurRad="38100" dist="38100" dir="2700000" algn="tl">
                  <a:srgbClr val="C0C0C0"/>
                </a:outerShdw>
              </a:effectLst>
              <a:latin typeface="Comic Sans MS" pitchFamily="64" charset="0"/>
            </a:endParaRPr>
          </a:p>
          <a:p>
            <a:pPr>
              <a:buSzPct val="100000"/>
              <a:defRPr/>
            </a:pPr>
            <a:r>
              <a:rPr lang="en-US" sz="3200" b="1">
                <a:latin typeface="Comic Sans MS" pitchFamily="64" charset="0"/>
              </a:rPr>
              <a:t>The splitting of orbital energies is called the crystal field effect, and the energy difference between the e</a:t>
            </a:r>
            <a:r>
              <a:rPr lang="en-US" sz="3200" b="1" baseline="-25000">
                <a:latin typeface="Comic Sans MS" pitchFamily="64" charset="0"/>
              </a:rPr>
              <a:t>g</a:t>
            </a:r>
            <a:r>
              <a:rPr lang="en-US" sz="3200" b="1">
                <a:latin typeface="Comic Sans MS" pitchFamily="64" charset="0"/>
              </a:rPr>
              <a:t> and the t</a:t>
            </a:r>
            <a:r>
              <a:rPr lang="en-US" sz="3200" b="1" baseline="-25000">
                <a:latin typeface="Comic Sans MS" pitchFamily="64" charset="0"/>
              </a:rPr>
              <a:t>2g</a:t>
            </a:r>
            <a:r>
              <a:rPr lang="en-US" sz="3200" b="1">
                <a:latin typeface="Comic Sans MS" pitchFamily="64" charset="0"/>
              </a:rPr>
              <a:t> orbitals is called the crystal field splitting</a:t>
            </a:r>
          </a:p>
          <a:p>
            <a:pPr>
              <a:buSzPct val="100000"/>
              <a:defRPr/>
            </a:pPr>
            <a:r>
              <a:rPr lang="en-US" sz="3200" b="1">
                <a:latin typeface="Comic Sans MS" pitchFamily="64" charset="0"/>
              </a:rPr>
              <a:t>energy (</a:t>
            </a:r>
            <a:r>
              <a:rPr lang="en-US" sz="3200" b="1">
                <a:latin typeface="Symbol" pitchFamily="16" charset="2"/>
              </a:rPr>
              <a:t></a:t>
            </a:r>
            <a:r>
              <a:rPr lang="en-US" sz="3200" b="1">
                <a:latin typeface="Comic Sans MS" pitchFamily="64" charset="0"/>
              </a:rPr>
              <a:t>).  The e</a:t>
            </a:r>
            <a:r>
              <a:rPr lang="en-US" sz="3200" b="1" baseline="-25000">
                <a:latin typeface="Comic Sans MS" pitchFamily="64" charset="0"/>
              </a:rPr>
              <a:t>g</a:t>
            </a:r>
            <a:r>
              <a:rPr lang="en-US" sz="3200" b="1">
                <a:latin typeface="Comic Sans MS" pitchFamily="64" charset="0"/>
              </a:rPr>
              <a:t> level involves d</a:t>
            </a:r>
            <a:r>
              <a:rPr lang="en-US" sz="3200" b="1" baseline="-25000">
                <a:latin typeface="Comic Sans MS" pitchFamily="64" charset="0"/>
              </a:rPr>
              <a:t>z2</a:t>
            </a:r>
            <a:r>
              <a:rPr lang="en-US" sz="3200" b="1">
                <a:latin typeface="Comic Sans MS" pitchFamily="64" charset="0"/>
              </a:rPr>
              <a:t> &amp; d</a:t>
            </a:r>
            <a:r>
              <a:rPr lang="en-US" sz="3200" b="1" baseline="-25000">
                <a:latin typeface="Comic Sans MS" pitchFamily="64" charset="0"/>
              </a:rPr>
              <a:t>x2-y2</a:t>
            </a:r>
            <a:r>
              <a:rPr lang="en-US" sz="3200" b="1">
                <a:latin typeface="Comic Sans MS" pitchFamily="64" charset="0"/>
              </a:rPr>
              <a:t> and is along the bond axis.  The t</a:t>
            </a:r>
            <a:r>
              <a:rPr lang="en-US" sz="3200" b="1" baseline="-25000">
                <a:latin typeface="Comic Sans MS" pitchFamily="64" charset="0"/>
              </a:rPr>
              <a:t>2g</a:t>
            </a:r>
            <a:r>
              <a:rPr lang="en-US" sz="3200" b="1">
                <a:latin typeface="Comic Sans MS" pitchFamily="64" charset="0"/>
              </a:rPr>
              <a:t> level involves d</a:t>
            </a:r>
            <a:r>
              <a:rPr lang="en-US" sz="3200" b="1" baseline="-25000">
                <a:latin typeface="Comic Sans MS" pitchFamily="64" charset="0"/>
              </a:rPr>
              <a:t>xy</a:t>
            </a:r>
            <a:r>
              <a:rPr lang="en-US" sz="3200" b="1">
                <a:latin typeface="Comic Sans MS" pitchFamily="64" charset="0"/>
              </a:rPr>
              <a:t>, d</a:t>
            </a:r>
            <a:r>
              <a:rPr lang="en-US" sz="3200" b="1" baseline="-25000">
                <a:latin typeface="Comic Sans MS" pitchFamily="64" charset="0"/>
              </a:rPr>
              <a:t>xz</a:t>
            </a:r>
            <a:r>
              <a:rPr lang="en-US" sz="3200" b="1">
                <a:latin typeface="Comic Sans MS" pitchFamily="64" charset="0"/>
              </a:rPr>
              <a:t>, &amp; d</a:t>
            </a:r>
            <a:r>
              <a:rPr lang="en-US" sz="3200" b="1" baseline="-25000">
                <a:latin typeface="Comic Sans MS" pitchFamily="64" charset="0"/>
              </a:rPr>
              <a:t>yz</a:t>
            </a:r>
            <a:r>
              <a:rPr lang="en-US" sz="3200" b="1">
                <a:latin typeface="Comic Sans MS" pitchFamily="64" charset="0"/>
              </a:rPr>
              <a:t> and bonding lies between the ligand orbitals.</a:t>
            </a:r>
            <a:r>
              <a:rPr lang="en-US" b="1">
                <a:latin typeface="Comic Sans MS" pitchFamily="64" charset="0"/>
              </a:rPr>
              <a:t>  </a:t>
            </a:r>
          </a:p>
          <a:p>
            <a:pPr>
              <a:buSzPct val="100000"/>
              <a:defRPr/>
            </a:pPr>
            <a:endParaRPr lang="en-US" b="1">
              <a:latin typeface="Comic Sans MS" pitchFamily="6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8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772400" cy="354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243" name="Text Box 2"/>
          <p:cNvSpPr txBox="1">
            <a:spLocks noChangeArrowheads="1"/>
          </p:cNvSpPr>
          <p:nvPr/>
        </p:nvSpPr>
        <p:spPr bwMode="auto">
          <a:xfrm>
            <a:off x="838200" y="914400"/>
            <a:ext cx="76962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Splitting of d-orbital energies by an octahedral field of ligands.</a:t>
            </a:r>
          </a:p>
        </p:txBody>
      </p:sp>
      <p:sp>
        <p:nvSpPr>
          <p:cNvPr id="138244" name="Text Box 3"/>
          <p:cNvSpPr txBox="1">
            <a:spLocks noChangeArrowheads="1"/>
          </p:cNvSpPr>
          <p:nvPr/>
        </p:nvSpPr>
        <p:spPr bwMode="auto">
          <a:xfrm>
            <a:off x="5486400" y="5867400"/>
            <a:ext cx="2743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solidFill>
                  <a:srgbClr val="ED181E"/>
                </a:solidFill>
                <a:latin typeface="Symbol" panose="05050102010706020507" pitchFamily="18" charset="2"/>
              </a:rPr>
              <a:t></a:t>
            </a:r>
            <a:r>
              <a:rPr lang="en-US" altLang="en-US" sz="1800">
                <a:latin typeface="Arial" panose="020B0604020202020204" pitchFamily="34" charset="0"/>
              </a:rPr>
              <a:t> is the splitting energy</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a:extLst>
              <a:ext uri="{FF2B5EF4-FFF2-40B4-BE49-F238E27FC236}">
                <a16:creationId xmlns:a16="http://schemas.microsoft.com/office/drawing/2014/main" xmlns="" id="{D4E65A1A-869E-48AB-838E-31899D87526E}"/>
              </a:ext>
            </a:extLst>
          </p:cNvPr>
          <p:cNvSpPr txBox="1">
            <a:spLocks noChangeArrowheads="1"/>
          </p:cNvSpPr>
          <p:nvPr/>
        </p:nvSpPr>
        <p:spPr bwMode="auto">
          <a:xfrm>
            <a:off x="228600" y="304800"/>
            <a:ext cx="8686800" cy="512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sz="2800" b="1" u="sng">
                <a:solidFill>
                  <a:srgbClr val="800080"/>
                </a:solidFill>
                <a:effectLst>
                  <a:outerShdw blurRad="38100" dist="38100" dir="2700000" algn="tl">
                    <a:srgbClr val="C0C0C0"/>
                  </a:outerShdw>
                </a:effectLst>
                <a:latin typeface="Comic Sans MS" pitchFamily="64" charset="0"/>
              </a:rPr>
              <a:t>Crystal Field Theory</a:t>
            </a:r>
          </a:p>
          <a:p>
            <a:pPr algn="ctr">
              <a:buSzPct val="100000"/>
              <a:defRPr/>
            </a:pPr>
            <a:endParaRPr lang="en-US" sz="1400" b="1" u="sng">
              <a:solidFill>
                <a:srgbClr val="800080"/>
              </a:solidFill>
              <a:effectLst>
                <a:outerShdw blurRad="38100" dist="38100" dir="2700000" algn="tl">
                  <a:srgbClr val="C0C0C0"/>
                </a:outerShdw>
              </a:effectLst>
              <a:latin typeface="Comic Sans MS" pitchFamily="64" charset="0"/>
            </a:endParaRPr>
          </a:p>
          <a:p>
            <a:pPr>
              <a:buSzPct val="100000"/>
              <a:defRPr/>
            </a:pPr>
            <a:r>
              <a:rPr lang="en-US" sz="3200" b="1">
                <a:latin typeface="Comic Sans MS" pitchFamily="64" charset="0"/>
              </a:rPr>
              <a:t>Different ligands create crystal fields of different strength, thereby causing the </a:t>
            </a:r>
            <a:r>
              <a:rPr lang="en-US" sz="3200" b="1" i="1">
                <a:latin typeface="Comic Sans MS" pitchFamily="64" charset="0"/>
              </a:rPr>
              <a:t>d</a:t>
            </a:r>
            <a:r>
              <a:rPr lang="en-US" sz="3200" b="1">
                <a:latin typeface="Comic Sans MS" pitchFamily="64" charset="0"/>
              </a:rPr>
              <a:t>-orbital energies to split differently.  A strong-field ligand leads to a larger </a:t>
            </a:r>
            <a:r>
              <a:rPr lang="en-US" sz="3200" b="1">
                <a:latin typeface="Symbol" pitchFamily="16" charset="2"/>
              </a:rPr>
              <a:t></a:t>
            </a:r>
            <a:r>
              <a:rPr lang="en-US" sz="3200" b="1">
                <a:latin typeface="Comic Sans MS" pitchFamily="64" charset="0"/>
              </a:rPr>
              <a:t> splitting; a weak-field ligand leads to a smaller </a:t>
            </a:r>
            <a:r>
              <a:rPr lang="en-US" sz="3200" b="1">
                <a:latin typeface="Symbol" pitchFamily="16" charset="2"/>
              </a:rPr>
              <a:t></a:t>
            </a:r>
            <a:r>
              <a:rPr lang="en-US" sz="3200" b="1">
                <a:latin typeface="Comic Sans MS" pitchFamily="64" charset="0"/>
              </a:rPr>
              <a:t> splitting.  Color in a transition metal complex arises due to two main factors: oxidation state of the metal ion </a:t>
            </a:r>
            <a:r>
              <a:rPr lang="en-US" sz="3200" b="1" u="sng">
                <a:latin typeface="Comic Sans MS" pitchFamily="64" charset="0"/>
              </a:rPr>
              <a:t>AND</a:t>
            </a:r>
            <a:r>
              <a:rPr lang="en-US" sz="3200" b="1">
                <a:latin typeface="Comic Sans MS" pitchFamily="64" charset="0"/>
              </a:rPr>
              <a:t> type of ligand.</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noChangeArrowheads="1"/>
          </p:cNvSpPr>
          <p:nvPr>
            <p:ph type="title"/>
          </p:nvPr>
        </p:nvSpPr>
        <p:spPr>
          <a:xfrm>
            <a:off x="457200" y="215900"/>
            <a:ext cx="8153400" cy="1096963"/>
          </a:xfrm>
        </p:spPr>
        <p:txBody>
          <a:bodyPr/>
          <a:lstStyle/>
          <a:p>
            <a:r>
              <a:rPr lang="en-US" altLang="en-US" smtClean="0"/>
              <a:t>Color</a:t>
            </a:r>
            <a:endParaRPr lang="en-US" altLang="en-US" sz="2000" smtClean="0"/>
          </a:p>
        </p:txBody>
      </p:sp>
      <p:sp>
        <p:nvSpPr>
          <p:cNvPr id="142339" name="Content Placeholder 2"/>
          <p:cNvSpPr>
            <a:spLocks noGrp="1" noChangeArrowheads="1"/>
          </p:cNvSpPr>
          <p:nvPr>
            <p:ph idx="1"/>
          </p:nvPr>
        </p:nvSpPr>
        <p:spPr>
          <a:xfrm>
            <a:off x="457200" y="1600200"/>
            <a:ext cx="8153400" cy="457200"/>
          </a:xfrm>
        </p:spPr>
        <p:txBody>
          <a:bodyPr/>
          <a:lstStyle/>
          <a:p>
            <a:r>
              <a:rPr lang="en-US" altLang="en-US" sz="2600" smtClean="0"/>
              <a:t>Color depends on the metal AND the ligands.</a:t>
            </a:r>
          </a:p>
        </p:txBody>
      </p:sp>
      <p:pic>
        <p:nvPicPr>
          <p:cNvPr id="142340" name="Picture 3" descr="Photographs showing a light blue C u, H 2 O, 4, super 2 plus, aqueous solution, a bottle of clear N H 3, aqueous, and a dark blue C u, N H 3, 4,super 2 plus, aqueous solution."/>
          <p:cNvPicPr>
            <a:picLocks noChangeAspect="1" noChangeArrowheads="1"/>
          </p:cNvPicPr>
          <p:nvPr/>
        </p:nvPicPr>
        <p:blipFill>
          <a:blip r:embed="rId2">
            <a:extLst>
              <a:ext uri="{28A0092B-C50C-407E-A947-70E740481C1C}">
                <a14:useLocalDpi xmlns:a14="http://schemas.microsoft.com/office/drawing/2010/main" val="0"/>
              </a:ext>
            </a:extLst>
          </a:blip>
          <a:srcRect b="3696"/>
          <a:stretch>
            <a:fillRect/>
          </a:stretch>
        </p:blipFill>
        <p:spPr bwMode="auto">
          <a:xfrm>
            <a:off x="581025" y="2278063"/>
            <a:ext cx="79025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1428750"/>
            <a:ext cx="5487987" cy="3998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63" name="Text Box 2"/>
          <p:cNvSpPr txBox="1">
            <a:spLocks noChangeArrowheads="1"/>
          </p:cNvSpPr>
          <p:nvPr/>
        </p:nvSpPr>
        <p:spPr bwMode="auto">
          <a:xfrm>
            <a:off x="2057400" y="579438"/>
            <a:ext cx="67056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The effect of ligand on splitting energy.</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0"/>
            <a:ext cx="2632075" cy="1490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572000"/>
            <a:ext cx="2632075"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667000"/>
            <a:ext cx="2624138"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14600"/>
            <a:ext cx="2632075"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14" name="Text Box 5"/>
          <p:cNvSpPr txBox="1">
            <a:spLocks noChangeArrowheads="1"/>
          </p:cNvSpPr>
          <p:nvPr/>
        </p:nvSpPr>
        <p:spPr bwMode="auto">
          <a:xfrm>
            <a:off x="381000" y="457200"/>
            <a:ext cx="84582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250"/>
              </a:spcBef>
              <a:buClrTx/>
              <a:buFontTx/>
              <a:buNone/>
            </a:pPr>
            <a:r>
              <a:rPr lang="en-US" altLang="en-US" sz="2000" b="1">
                <a:latin typeface="Arial" panose="020B0604020202020204" pitchFamily="34" charset="0"/>
              </a:rPr>
              <a:t>Orbital occupancy for high- and low-spin complexes </a:t>
            </a:r>
          </a:p>
          <a:p>
            <a:pPr algn="r">
              <a:spcBef>
                <a:spcPts val="250"/>
              </a:spcBef>
              <a:buClrTx/>
              <a:buFontTx/>
              <a:buNone/>
            </a:pPr>
            <a:r>
              <a:rPr lang="en-US" altLang="en-US" sz="2000" b="1">
                <a:latin typeface="Arial" panose="020B0604020202020204" pitchFamily="34" charset="0"/>
              </a:rPr>
              <a:t>of d</a:t>
            </a:r>
            <a:r>
              <a:rPr lang="en-US" altLang="en-US" sz="2000" b="1" baseline="30000">
                <a:latin typeface="Arial" panose="020B0604020202020204" pitchFamily="34" charset="0"/>
              </a:rPr>
              <a:t>4</a:t>
            </a:r>
            <a:r>
              <a:rPr lang="en-US" altLang="en-US" sz="2000" b="1">
                <a:latin typeface="Arial" panose="020B0604020202020204" pitchFamily="34" charset="0"/>
              </a:rPr>
              <a:t> through d</a:t>
            </a:r>
            <a:r>
              <a:rPr lang="en-US" altLang="en-US" sz="2000" b="1" baseline="30000">
                <a:latin typeface="Arial" panose="020B0604020202020204" pitchFamily="34" charset="0"/>
              </a:rPr>
              <a:t>7</a:t>
            </a:r>
            <a:r>
              <a:rPr lang="en-US" altLang="en-US" sz="2000" b="1">
                <a:latin typeface="Arial" panose="020B0604020202020204" pitchFamily="34" charset="0"/>
              </a:rPr>
              <a:t> metal ions.</a:t>
            </a:r>
          </a:p>
        </p:txBody>
      </p:sp>
      <p:grpSp>
        <p:nvGrpSpPr>
          <p:cNvPr id="63494" name="Group 6"/>
          <p:cNvGrpSpPr>
            <a:grpSpLocks/>
          </p:cNvGrpSpPr>
          <p:nvPr/>
        </p:nvGrpSpPr>
        <p:grpSpPr bwMode="auto">
          <a:xfrm>
            <a:off x="914400" y="1665288"/>
            <a:ext cx="2894013" cy="915987"/>
            <a:chOff x="576" y="1049"/>
            <a:chExt cx="1823" cy="577"/>
          </a:xfrm>
        </p:grpSpPr>
        <p:sp>
          <p:nvSpPr>
            <p:cNvPr id="145419" name="Text Box 7"/>
            <p:cNvSpPr txBox="1">
              <a:spLocks noChangeArrowheads="1"/>
            </p:cNvSpPr>
            <p:nvPr/>
          </p:nvSpPr>
          <p:spPr bwMode="auto">
            <a:xfrm>
              <a:off x="576" y="1049"/>
              <a:ext cx="863"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i="1"/>
                <a:t>high spin: weak-field ligand</a:t>
              </a:r>
            </a:p>
          </p:txBody>
        </p:sp>
        <p:sp>
          <p:nvSpPr>
            <p:cNvPr id="145420" name="Text Box 8"/>
            <p:cNvSpPr txBox="1">
              <a:spLocks noChangeArrowheads="1"/>
            </p:cNvSpPr>
            <p:nvPr/>
          </p:nvSpPr>
          <p:spPr bwMode="auto">
            <a:xfrm>
              <a:off x="1584" y="1049"/>
              <a:ext cx="815"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i="1"/>
                <a:t>low spin: strong-field ligand</a:t>
              </a:r>
            </a:p>
          </p:txBody>
        </p:sp>
      </p:grpSp>
      <p:grpSp>
        <p:nvGrpSpPr>
          <p:cNvPr id="63497" name="Group 9"/>
          <p:cNvGrpSpPr>
            <a:grpSpLocks/>
          </p:cNvGrpSpPr>
          <p:nvPr/>
        </p:nvGrpSpPr>
        <p:grpSpPr bwMode="auto">
          <a:xfrm>
            <a:off x="4800600" y="1665288"/>
            <a:ext cx="2970213" cy="915987"/>
            <a:chOff x="3024" y="1049"/>
            <a:chExt cx="1871" cy="577"/>
          </a:xfrm>
        </p:grpSpPr>
        <p:sp>
          <p:nvSpPr>
            <p:cNvPr id="145417" name="Text Box 10"/>
            <p:cNvSpPr txBox="1">
              <a:spLocks noChangeArrowheads="1"/>
            </p:cNvSpPr>
            <p:nvPr/>
          </p:nvSpPr>
          <p:spPr bwMode="auto">
            <a:xfrm>
              <a:off x="3024" y="1049"/>
              <a:ext cx="863"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i="1"/>
                <a:t>high spin: weak-field ligand</a:t>
              </a:r>
            </a:p>
          </p:txBody>
        </p:sp>
        <p:sp>
          <p:nvSpPr>
            <p:cNvPr id="145418" name="Text Box 11"/>
            <p:cNvSpPr txBox="1">
              <a:spLocks noChangeArrowheads="1"/>
            </p:cNvSpPr>
            <p:nvPr/>
          </p:nvSpPr>
          <p:spPr bwMode="auto">
            <a:xfrm>
              <a:off x="4080" y="1049"/>
              <a:ext cx="815"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i="1"/>
                <a:t>low spin: strong-field ligand</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34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additive="repl">
                                        <p:cTn id="10" dur="1" fill="hold">
                                          <p:stCondLst>
                                            <p:cond delay="0"/>
                                          </p:stCondLst>
                                        </p:cTn>
                                        <p:tgtEl>
                                          <p:spTgt spid="63492"/>
                                        </p:tgtEl>
                                        <p:attrNameLst>
                                          <p:attrName>style.visibility</p:attrName>
                                        </p:attrNameLst>
                                      </p:cBhvr>
                                      <p:to>
                                        <p:strVal val="visible"/>
                                      </p:to>
                                    </p:set>
                                    <p:animEffect transition="in" filter="wipe(up)">
                                      <p:cBhvr additive="repl">
                                        <p:cTn id="11" dur="2000"/>
                                        <p:tgtEl>
                                          <p:spTgt spid="634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additive="repl">
                                        <p:cTn id="15" dur="1" fill="hold">
                                          <p:stCondLst>
                                            <p:cond delay="0"/>
                                          </p:stCondLst>
                                        </p:cTn>
                                        <p:tgtEl>
                                          <p:spTgt spid="63490"/>
                                        </p:tgtEl>
                                        <p:attrNameLst>
                                          <p:attrName>style.visibility</p:attrName>
                                        </p:attrNameLst>
                                      </p:cBhvr>
                                      <p:to>
                                        <p:strVal val="visible"/>
                                      </p:to>
                                    </p:set>
                                    <p:animEffect transition="in" filter="wipe(up)">
                                      <p:cBhvr additive="repl">
                                        <p:cTn id="16" dur="2000"/>
                                        <p:tgtEl>
                                          <p:spTgt spid="6349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6349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additive="repl">
                                        <p:cTn id="24" dur="1" fill="hold">
                                          <p:stCondLst>
                                            <p:cond delay="0"/>
                                          </p:stCondLst>
                                        </p:cTn>
                                        <p:tgtEl>
                                          <p:spTgt spid="63491"/>
                                        </p:tgtEl>
                                        <p:attrNameLst>
                                          <p:attrName>style.visibility</p:attrName>
                                        </p:attrNameLst>
                                      </p:cBhvr>
                                      <p:to>
                                        <p:strVal val="visible"/>
                                      </p:to>
                                    </p:set>
                                    <p:animEffect transition="in" filter="wipe(up)">
                                      <p:cBhvr additive="repl">
                                        <p:cTn id="25" dur="2000"/>
                                        <p:tgtEl>
                                          <p:spTgt spid="634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additive="repl">
                                        <p:cTn id="29" dur="1" fill="hold">
                                          <p:stCondLst>
                                            <p:cond delay="0"/>
                                          </p:stCondLst>
                                        </p:cTn>
                                        <p:tgtEl>
                                          <p:spTgt spid="63489"/>
                                        </p:tgtEl>
                                        <p:attrNameLst>
                                          <p:attrName>style.visibility</p:attrName>
                                        </p:attrNameLst>
                                      </p:cBhvr>
                                      <p:to>
                                        <p:strVal val="visible"/>
                                      </p:to>
                                    </p:set>
                                    <p:animEffect transition="in" filter="wipe(up)">
                                      <p:cBhvr additive="repl">
                                        <p:cTn id="30" dur="20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2138363" cy="3659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81200"/>
            <a:ext cx="2257425" cy="2822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5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86000"/>
            <a:ext cx="2359025" cy="1947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7461" name="Text Box 4"/>
          <p:cNvSpPr txBox="1">
            <a:spLocks noChangeArrowheads="1"/>
          </p:cNvSpPr>
          <p:nvPr/>
        </p:nvSpPr>
        <p:spPr bwMode="auto">
          <a:xfrm>
            <a:off x="2057400" y="609600"/>
            <a:ext cx="65532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High-spin and low-spin complex ions of Mn</a:t>
            </a:r>
            <a:r>
              <a:rPr lang="en-US" altLang="en-US" sz="2000" b="1" baseline="30000">
                <a:latin typeface="Arial" panose="020B0604020202020204" pitchFamily="34" charset="0"/>
              </a:rPr>
              <a:t>2+</a:t>
            </a:r>
            <a:r>
              <a:rPr lang="en-US" altLang="en-US" sz="2000" b="1">
                <a:latin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64515"/>
                                        </p:tgtEl>
                                        <p:attrNameLst>
                                          <p:attrName>style.visibility</p:attrName>
                                        </p:attrNameLst>
                                      </p:cBhvr>
                                      <p:to>
                                        <p:strVal val="visible"/>
                                      </p:to>
                                    </p:set>
                                    <p:animEffect transition="in" filter="dissolve">
                                      <p:cBhvr additive="repl">
                                        <p:cTn id="7" dur="5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64514"/>
                                        </p:tgtEl>
                                        <p:attrNameLst>
                                          <p:attrName>style.visibility</p:attrName>
                                        </p:attrNameLst>
                                      </p:cBhvr>
                                      <p:to>
                                        <p:strVal val="visible"/>
                                      </p:to>
                                    </p:set>
                                    <p:animEffect transition="in" filter="dissolve">
                                      <p:cBhvr additive="repl">
                                        <p:cTn id="12" dur="500"/>
                                        <p:tgtEl>
                                          <p:spTgt spid="645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64513"/>
                                        </p:tgtEl>
                                        <p:attrNameLst>
                                          <p:attrName>style.visibility</p:attrName>
                                        </p:attrNameLst>
                                      </p:cBhvr>
                                      <p:to>
                                        <p:strVal val="visible"/>
                                      </p:to>
                                    </p:set>
                                    <p:animEffect transition="in" filter="dissolve">
                                      <p:cBhvr additive="repl">
                                        <p:cTn id="17" dur="500"/>
                                        <p:tgtEl>
                                          <p:spTgt spid="64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a:extLst>
              <a:ext uri="{FF2B5EF4-FFF2-40B4-BE49-F238E27FC236}">
                <a16:creationId xmlns:a16="http://schemas.microsoft.com/office/drawing/2014/main" xmlns="" id="{E6270FB9-8BFD-4599-A3EA-34F09519C3E1}"/>
              </a:ext>
            </a:extLst>
          </p:cNvPr>
          <p:cNvSpPr txBox="1">
            <a:spLocks noChangeArrowheads="1"/>
          </p:cNvSpPr>
          <p:nvPr/>
        </p:nvSpPr>
        <p:spPr bwMode="auto">
          <a:xfrm>
            <a:off x="228600" y="304800"/>
            <a:ext cx="8686800" cy="515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sz="2800" b="1" u="sng">
                <a:solidFill>
                  <a:srgbClr val="800080"/>
                </a:solidFill>
                <a:effectLst>
                  <a:outerShdw blurRad="38100" dist="38100" dir="2700000" algn="tl">
                    <a:srgbClr val="C0C0C0"/>
                  </a:outerShdw>
                </a:effectLst>
                <a:latin typeface="Comic Sans MS" pitchFamily="64" charset="0"/>
              </a:rPr>
              <a:t>Crystal Field Theory</a:t>
            </a:r>
          </a:p>
          <a:p>
            <a:pPr>
              <a:buSzPct val="100000"/>
              <a:defRPr/>
            </a:pPr>
            <a:r>
              <a:rPr lang="en-US" sz="2800" b="1">
                <a:latin typeface="Comic Sans MS" pitchFamily="64" charset="0"/>
              </a:rPr>
              <a:t>Ligand color arises because a substance absorbs only certain wavelengths of incoming white light.  The spectrochemical series is a ranking of ligands in terms of their ability to split </a:t>
            </a:r>
            <a:r>
              <a:rPr lang="en-US" sz="2800" b="1" i="1">
                <a:latin typeface="Comic Sans MS" pitchFamily="64" charset="0"/>
              </a:rPr>
              <a:t>d</a:t>
            </a:r>
            <a:r>
              <a:rPr lang="en-US" sz="2800" b="1">
                <a:latin typeface="Comic Sans MS" pitchFamily="64" charset="0"/>
              </a:rPr>
              <a:t>-orbital energies.  Consider the following Spectrochemical Series:</a:t>
            </a:r>
          </a:p>
          <a:p>
            <a:pPr>
              <a:buSzPct val="100000"/>
              <a:defRPr/>
            </a:pPr>
            <a:endParaRPr lang="en-US" sz="2800" b="1">
              <a:latin typeface="Comic Sans MS" pitchFamily="64" charset="0"/>
            </a:endParaRPr>
          </a:p>
          <a:p>
            <a:pPr algn="ctr">
              <a:buSzPct val="100000"/>
              <a:defRPr/>
            </a:pPr>
            <a:r>
              <a:rPr lang="en-US" sz="1800" b="1" u="sng">
                <a:latin typeface="Comic Sans MS" pitchFamily="64" charset="0"/>
              </a:rPr>
              <a:t>I</a:t>
            </a:r>
            <a:r>
              <a:rPr lang="en-US" sz="1800" b="1" u="sng" baseline="30000">
                <a:latin typeface="Comic Sans MS" pitchFamily="64" charset="0"/>
              </a:rPr>
              <a:t>-</a:t>
            </a:r>
            <a:r>
              <a:rPr lang="en-US" sz="1800" b="1" u="sng">
                <a:latin typeface="Comic Sans MS" pitchFamily="64" charset="0"/>
              </a:rPr>
              <a:t> &lt;  Br</a:t>
            </a:r>
            <a:r>
              <a:rPr lang="en-US" sz="1800" b="1" u="sng" baseline="30000">
                <a:latin typeface="Comic Sans MS" pitchFamily="64" charset="0"/>
              </a:rPr>
              <a:t>-</a:t>
            </a:r>
            <a:r>
              <a:rPr lang="en-US" sz="1800" b="1" u="sng">
                <a:latin typeface="Comic Sans MS" pitchFamily="64" charset="0"/>
              </a:rPr>
              <a:t> &lt; Cl</a:t>
            </a:r>
            <a:r>
              <a:rPr lang="en-US" sz="1800" b="1" u="sng" baseline="30000">
                <a:latin typeface="Comic Sans MS" pitchFamily="64" charset="0"/>
              </a:rPr>
              <a:t>-</a:t>
            </a:r>
            <a:r>
              <a:rPr lang="en-US" sz="1800" b="1" u="sng">
                <a:latin typeface="Comic Sans MS" pitchFamily="64" charset="0"/>
              </a:rPr>
              <a:t> &lt; F</a:t>
            </a:r>
            <a:r>
              <a:rPr lang="en-US" sz="1800" b="1" u="sng" baseline="30000">
                <a:latin typeface="Comic Sans MS" pitchFamily="64" charset="0"/>
              </a:rPr>
              <a:t>-</a:t>
            </a:r>
            <a:r>
              <a:rPr lang="en-US" sz="1800" b="1" u="sng">
                <a:latin typeface="Comic Sans MS" pitchFamily="64" charset="0"/>
              </a:rPr>
              <a:t> &lt; OH</a:t>
            </a:r>
            <a:r>
              <a:rPr lang="en-US" sz="1800" b="1" u="sng" baseline="30000">
                <a:latin typeface="Comic Sans MS" pitchFamily="64" charset="0"/>
              </a:rPr>
              <a:t>-</a:t>
            </a:r>
            <a:r>
              <a:rPr lang="en-US" sz="1800" b="1" u="sng">
                <a:latin typeface="Comic Sans MS" pitchFamily="64" charset="0"/>
              </a:rPr>
              <a:t> &lt; H</a:t>
            </a:r>
            <a:r>
              <a:rPr lang="en-US" sz="1800" b="1" baseline="-25000">
                <a:latin typeface="Comic Sans MS" pitchFamily="64" charset="0"/>
              </a:rPr>
              <a:t>2</a:t>
            </a:r>
            <a:r>
              <a:rPr lang="en-US" sz="1800" b="1" u="sng">
                <a:latin typeface="Comic Sans MS" pitchFamily="64" charset="0"/>
              </a:rPr>
              <a:t>O &lt; SCN</a:t>
            </a:r>
            <a:r>
              <a:rPr lang="en-US" sz="1800" b="1" u="sng" baseline="30000">
                <a:latin typeface="Comic Sans MS" pitchFamily="64" charset="0"/>
              </a:rPr>
              <a:t>-</a:t>
            </a:r>
            <a:r>
              <a:rPr lang="en-US" sz="1800" b="1">
                <a:latin typeface="Comic Sans MS" pitchFamily="64" charset="0"/>
              </a:rPr>
              <a:t> &lt; </a:t>
            </a:r>
            <a:r>
              <a:rPr lang="en-US" sz="1800" b="1" u="sng">
                <a:latin typeface="Comic Sans MS" pitchFamily="64" charset="0"/>
              </a:rPr>
              <a:t>NH</a:t>
            </a:r>
            <a:r>
              <a:rPr lang="en-US" sz="1800" b="1" baseline="-25000">
                <a:latin typeface="Comic Sans MS" pitchFamily="64" charset="0"/>
              </a:rPr>
              <a:t>3</a:t>
            </a:r>
            <a:r>
              <a:rPr lang="en-US" sz="1800" b="1" u="sng">
                <a:latin typeface="Comic Sans MS" pitchFamily="64" charset="0"/>
              </a:rPr>
              <a:t> &lt; en &lt; NO</a:t>
            </a:r>
            <a:r>
              <a:rPr lang="en-US" sz="1800" b="1" baseline="-25000">
                <a:latin typeface="Comic Sans MS" pitchFamily="64" charset="0"/>
              </a:rPr>
              <a:t>2</a:t>
            </a:r>
            <a:r>
              <a:rPr lang="en-US" sz="1800" b="1" u="sng" baseline="30000">
                <a:latin typeface="Comic Sans MS" pitchFamily="64" charset="0"/>
              </a:rPr>
              <a:t>-</a:t>
            </a:r>
            <a:r>
              <a:rPr lang="en-US" sz="1800" b="1" u="sng">
                <a:latin typeface="Comic Sans MS" pitchFamily="64" charset="0"/>
              </a:rPr>
              <a:t> &lt; CN</a:t>
            </a:r>
            <a:r>
              <a:rPr lang="en-US" sz="1800" b="1" u="sng" baseline="30000">
                <a:latin typeface="Comic Sans MS" pitchFamily="64" charset="0"/>
              </a:rPr>
              <a:t>-</a:t>
            </a:r>
            <a:r>
              <a:rPr lang="en-US" sz="1800" b="1" u="sng">
                <a:latin typeface="Comic Sans MS" pitchFamily="64" charset="0"/>
              </a:rPr>
              <a:t> &lt; CO</a:t>
            </a:r>
          </a:p>
          <a:p>
            <a:pPr>
              <a:buSzPct val="100000"/>
              <a:defRPr/>
            </a:pPr>
            <a:endParaRPr lang="en-US" sz="2800" b="1">
              <a:latin typeface="Comic Sans MS" pitchFamily="64" charset="0"/>
            </a:endParaRPr>
          </a:p>
          <a:p>
            <a:pPr>
              <a:buSzPct val="100000"/>
              <a:defRPr/>
            </a:pPr>
            <a:r>
              <a:rPr lang="en-US" sz="2000" b="1">
                <a:solidFill>
                  <a:srgbClr val="800080"/>
                </a:solidFill>
                <a:effectLst>
                  <a:outerShdw blurRad="38100" dist="38100" dir="2700000" algn="tl">
                    <a:srgbClr val="C0C0C0"/>
                  </a:outerShdw>
                </a:effectLst>
                <a:latin typeface="Comic Sans MS" pitchFamily="64" charset="0"/>
              </a:rPr>
              <a:t>Weak Field Ligand (smaller </a:t>
            </a:r>
            <a:r>
              <a:rPr lang="en-US" sz="2000" b="1">
                <a:solidFill>
                  <a:srgbClr val="800080"/>
                </a:solidFill>
                <a:effectLst>
                  <a:outerShdw blurRad="38100" dist="38100" dir="2700000" algn="tl">
                    <a:srgbClr val="C0C0C0"/>
                  </a:outerShdw>
                </a:effectLst>
                <a:latin typeface="Symbol" pitchFamily="16" charset="2"/>
              </a:rPr>
              <a:t></a:t>
            </a:r>
            <a:r>
              <a:rPr lang="en-US" sz="2000" b="1">
                <a:solidFill>
                  <a:srgbClr val="800080"/>
                </a:solidFill>
                <a:effectLst>
                  <a:outerShdw blurRad="38100" dist="38100" dir="2700000" algn="tl">
                    <a:srgbClr val="C0C0C0"/>
                  </a:outerShdw>
                </a:effectLst>
                <a:latin typeface="Comic Sans MS" pitchFamily="64" charset="0"/>
              </a:rPr>
              <a:t>)	Strong Field Ligand (larger </a:t>
            </a:r>
            <a:r>
              <a:rPr lang="en-US" sz="2000" b="1">
                <a:solidFill>
                  <a:srgbClr val="800080"/>
                </a:solidFill>
                <a:effectLst>
                  <a:outerShdw blurRad="38100" dist="38100" dir="2700000" algn="tl">
                    <a:srgbClr val="C0C0C0"/>
                  </a:outerShdw>
                </a:effectLst>
                <a:latin typeface="Symbol" pitchFamily="16" charset="2"/>
              </a:rPr>
              <a:t></a:t>
            </a:r>
            <a:r>
              <a:rPr lang="en-US" sz="2000" b="1">
                <a:solidFill>
                  <a:srgbClr val="800080"/>
                </a:solidFill>
                <a:effectLst>
                  <a:outerShdw blurRad="38100" dist="38100" dir="2700000" algn="tl">
                    <a:srgbClr val="C0C0C0"/>
                  </a:outerShdw>
                </a:effectLst>
                <a:latin typeface="Comic Sans MS" pitchFamily="64" charset="0"/>
              </a:rPr>
              <a:t>)</a:t>
            </a:r>
          </a:p>
          <a:p>
            <a:pPr>
              <a:buSzPct val="100000"/>
              <a:defRPr/>
            </a:pPr>
            <a:r>
              <a:rPr lang="en-US" sz="2000" b="1">
                <a:solidFill>
                  <a:srgbClr val="800080"/>
                </a:solidFill>
                <a:effectLst>
                  <a:outerShdw blurRad="38100" dist="38100" dir="2700000" algn="tl">
                    <a:srgbClr val="C0C0C0"/>
                  </a:outerShdw>
                </a:effectLst>
                <a:latin typeface="Comic Sans MS" pitchFamily="64" charset="0"/>
              </a:rPr>
              <a:t>Longer wavelength (</a:t>
            </a:r>
            <a:r>
              <a:rPr lang="en-US" sz="2000" b="1">
                <a:solidFill>
                  <a:srgbClr val="800080"/>
                </a:solidFill>
                <a:effectLst>
                  <a:outerShdw blurRad="38100" dist="38100" dir="2700000" algn="tl">
                    <a:srgbClr val="C0C0C0"/>
                  </a:outerShdw>
                </a:effectLst>
                <a:latin typeface="Symbol" pitchFamily="16" charset="2"/>
              </a:rPr>
              <a:t></a:t>
            </a:r>
            <a:r>
              <a:rPr lang="en-US" sz="2000" b="1">
                <a:solidFill>
                  <a:srgbClr val="800080"/>
                </a:solidFill>
                <a:effectLst>
                  <a:outerShdw blurRad="38100" dist="38100" dir="2700000" algn="tl">
                    <a:srgbClr val="C0C0C0"/>
                  </a:outerShdw>
                </a:effectLst>
                <a:latin typeface="Comic Sans MS" pitchFamily="64" charset="0"/>
              </a:rPr>
              <a:t>)			Shorter wavelength (</a:t>
            </a:r>
            <a:r>
              <a:rPr lang="en-US" sz="2000" b="1">
                <a:solidFill>
                  <a:srgbClr val="800080"/>
                </a:solidFill>
                <a:effectLst>
                  <a:outerShdw blurRad="38100" dist="38100" dir="2700000" algn="tl">
                    <a:srgbClr val="C0C0C0"/>
                  </a:outerShdw>
                </a:effectLst>
                <a:latin typeface="Symbol" pitchFamily="16" charset="2"/>
              </a:rPr>
              <a:t></a:t>
            </a:r>
            <a:r>
              <a:rPr lang="en-US" sz="2000" b="1">
                <a:solidFill>
                  <a:srgbClr val="800080"/>
                </a:solidFill>
                <a:effectLst>
                  <a:outerShdw blurRad="38100" dist="38100" dir="2700000" algn="tl">
                    <a:srgbClr val="C0C0C0"/>
                  </a:outerShdw>
                </a:effectLst>
                <a:latin typeface="Comic Sans MS" pitchFamily="64" charset="0"/>
              </a:rPr>
              <a:t>)</a:t>
            </a:r>
          </a:p>
          <a:p>
            <a:pPr>
              <a:buSzPct val="100000"/>
              <a:defRPr/>
            </a:pPr>
            <a:r>
              <a:rPr lang="en-US" sz="2000" b="1">
                <a:solidFill>
                  <a:srgbClr val="800080"/>
                </a:solidFill>
                <a:effectLst>
                  <a:outerShdw blurRad="38100" dist="38100" dir="2700000" algn="tl">
                    <a:srgbClr val="C0C0C0"/>
                  </a:outerShdw>
                </a:effectLst>
                <a:latin typeface="Comic Sans MS" pitchFamily="64" charset="0"/>
              </a:rPr>
              <a:t>High spin				Low spin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AB7C4D6-D729-4556-AB17-CBB0DC928B43}"/>
              </a:ext>
            </a:extLst>
          </p:cNvPr>
          <p:cNvSpPr txBox="1"/>
          <p:nvPr/>
        </p:nvSpPr>
        <p:spPr>
          <a:xfrm>
            <a:off x="196850" y="241300"/>
            <a:ext cx="5060950" cy="5692775"/>
          </a:xfrm>
          <a:prstGeom prst="rect">
            <a:avLst/>
          </a:prstGeom>
          <a:noFill/>
        </p:spPr>
        <p:txBody>
          <a:bodyPr>
            <a:spAutoFit/>
          </a:bodyPr>
          <a:lstStyle/>
          <a:p>
            <a:pPr>
              <a:defRPr/>
            </a:pPr>
            <a:r>
              <a:rPr lang="en-US" sz="2000" dirty="0">
                <a:solidFill>
                  <a:srgbClr val="FF0000"/>
                </a:solidFill>
                <a:effectLst>
                  <a:outerShdw blurRad="38100" dist="38100" dir="2700000" algn="tl">
                    <a:srgbClr val="000000">
                      <a:alpha val="43137"/>
                    </a:srgbClr>
                  </a:outerShdw>
                </a:effectLst>
                <a:ea typeface="Microsoft YaHei" charset="-122"/>
              </a:rPr>
              <a:t>Electron configuration: transition and inner-transition Elements.</a:t>
            </a:r>
          </a:p>
          <a:p>
            <a:pPr>
              <a:defRPr/>
            </a:pPr>
            <a:endParaRPr lang="en-US" b="1" dirty="0">
              <a:solidFill>
                <a:schemeClr val="tx1"/>
              </a:solidFill>
              <a:ea typeface="Microsoft YaHei" charset="-122"/>
            </a:endParaRPr>
          </a:p>
          <a:p>
            <a:pPr>
              <a:defRPr/>
            </a:pPr>
            <a:r>
              <a:rPr lang="en-US" sz="2000" b="1" dirty="0">
                <a:solidFill>
                  <a:schemeClr val="tx1"/>
                </a:solidFill>
                <a:ea typeface="Microsoft YaHei" charset="-122"/>
              </a:rPr>
              <a:t>In general we use the </a:t>
            </a:r>
            <a:r>
              <a:rPr lang="en-US" sz="2000" b="1" dirty="0" err="1">
                <a:solidFill>
                  <a:schemeClr val="tx1"/>
                </a:solidFill>
                <a:ea typeface="Microsoft YaHei" charset="-122"/>
              </a:rPr>
              <a:t>Aufbau</a:t>
            </a:r>
            <a:r>
              <a:rPr lang="en-US" sz="2000" b="1" dirty="0">
                <a:solidFill>
                  <a:schemeClr val="tx1"/>
                </a:solidFill>
                <a:ea typeface="Microsoft YaHei" charset="-122"/>
              </a:rPr>
              <a:t> (or building up) principle to determine electron configuration, but as with most chemistry, there are exceptions to the rule. Look to the right.</a:t>
            </a:r>
          </a:p>
          <a:p>
            <a:pPr>
              <a:defRPr/>
            </a:pPr>
            <a:endParaRPr lang="en-US" sz="2000" b="1" dirty="0">
              <a:solidFill>
                <a:schemeClr val="tx1"/>
              </a:solidFill>
              <a:ea typeface="Microsoft YaHei" charset="-122"/>
            </a:endParaRPr>
          </a:p>
          <a:p>
            <a:pPr>
              <a:defRPr/>
            </a:pPr>
            <a:r>
              <a:rPr lang="en-US" sz="2000" b="1" dirty="0">
                <a:solidFill>
                  <a:schemeClr val="tx1"/>
                </a:solidFill>
                <a:ea typeface="Microsoft YaHei" charset="-122"/>
              </a:rPr>
              <a:t>Unfortunately, the </a:t>
            </a:r>
            <a:r>
              <a:rPr lang="en-US" sz="2000" b="1" dirty="0" err="1">
                <a:solidFill>
                  <a:schemeClr val="tx1"/>
                </a:solidFill>
                <a:ea typeface="Microsoft YaHei" charset="-122"/>
              </a:rPr>
              <a:t>Aufbau</a:t>
            </a:r>
            <a:r>
              <a:rPr lang="en-US" sz="2000" b="1" dirty="0">
                <a:solidFill>
                  <a:schemeClr val="tx1"/>
                </a:solidFill>
                <a:ea typeface="Microsoft YaHei" charset="-122"/>
              </a:rPr>
              <a:t> rule cannot predict all electron configuration as it doesn't take into account electron-electron interactions and other quantum mechanical effects. In the end the </a:t>
            </a:r>
            <a:r>
              <a:rPr lang="en-US" sz="2000" b="1" dirty="0" err="1">
                <a:solidFill>
                  <a:schemeClr val="tx1"/>
                </a:solidFill>
                <a:ea typeface="Microsoft YaHei" charset="-122"/>
              </a:rPr>
              <a:t>Aufbau</a:t>
            </a:r>
            <a:r>
              <a:rPr lang="en-US" sz="2000" b="1" dirty="0">
                <a:solidFill>
                  <a:schemeClr val="tx1"/>
                </a:solidFill>
                <a:ea typeface="Microsoft YaHei" charset="-122"/>
              </a:rPr>
              <a:t> is only a rule of thumb. Electronic levels have to be found using quantum calculations taking into account electron-electron interactions (not to mention spin orbit coupling). </a:t>
            </a:r>
          </a:p>
        </p:txBody>
      </p:sp>
      <p:graphicFrame>
        <p:nvGraphicFramePr>
          <p:cNvPr id="3" name="Table 2">
            <a:extLst>
              <a:ext uri="{FF2B5EF4-FFF2-40B4-BE49-F238E27FC236}">
                <a16:creationId xmlns:a16="http://schemas.microsoft.com/office/drawing/2014/main" xmlns="" id="{4E0DA200-174B-4049-BB3C-85A2E6C86C73}"/>
              </a:ext>
            </a:extLst>
          </p:cNvPr>
          <p:cNvGraphicFramePr>
            <a:graphicFrameLocks noGrp="1"/>
          </p:cNvGraphicFramePr>
          <p:nvPr/>
        </p:nvGraphicFramePr>
        <p:xfrm>
          <a:off x="5486400" y="457200"/>
          <a:ext cx="3505200" cy="5945188"/>
        </p:xfrm>
        <a:graphic>
          <a:graphicData uri="http://schemas.openxmlformats.org/drawingml/2006/table">
            <a:tbl>
              <a:tblPr/>
              <a:tblGrid>
                <a:gridCol w="17526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tblGrid>
              <a:tr h="270236">
                <a:tc>
                  <a:txBody>
                    <a:bodyPr/>
                    <a:lstStyle/>
                    <a:p>
                      <a:r>
                        <a:rPr lang="en-US" sz="1100" b="1" dirty="0">
                          <a:effectLst/>
                        </a:rPr>
                        <a:t>Chromium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a:t>
                      </a:r>
                      <a:r>
                        <a:rPr lang="en-US" sz="1100" b="1" dirty="0" err="1">
                          <a:effectLst/>
                        </a:rPr>
                        <a:t>Ar</a:t>
                      </a:r>
                      <a:r>
                        <a:rPr lang="en-US" sz="1100" b="1" dirty="0">
                          <a:effectLst/>
                        </a:rPr>
                        <a:t>] 3d</a:t>
                      </a:r>
                      <a:r>
                        <a:rPr lang="en-US" sz="1100" b="1" baseline="30000" dirty="0">
                          <a:effectLst/>
                        </a:rPr>
                        <a:t>5</a:t>
                      </a:r>
                      <a:r>
                        <a:rPr lang="en-US" sz="1100" b="1" dirty="0">
                          <a:effectLst/>
                        </a:rPr>
                        <a:t> 4s</a:t>
                      </a:r>
                      <a:r>
                        <a:rPr lang="en-US" sz="1100" b="1" baseline="30000" dirty="0">
                          <a:effectLst/>
                        </a:rPr>
                        <a:t>1</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70236">
                <a:tc>
                  <a:txBody>
                    <a:bodyPr/>
                    <a:lstStyle/>
                    <a:p>
                      <a:r>
                        <a:rPr lang="en-US" sz="1100" b="1">
                          <a:effectLst/>
                        </a:rPr>
                        <a:t>Copper</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a:t>
                      </a:r>
                      <a:r>
                        <a:rPr lang="en-US" sz="1100" b="1" dirty="0" err="1">
                          <a:effectLst/>
                        </a:rPr>
                        <a:t>Ar</a:t>
                      </a:r>
                      <a:r>
                        <a:rPr lang="en-US" sz="1100" b="1" dirty="0">
                          <a:effectLst/>
                        </a:rPr>
                        <a:t>] 3d</a:t>
                      </a:r>
                      <a:r>
                        <a:rPr lang="en-US" sz="1100" b="1" baseline="30000" dirty="0">
                          <a:effectLst/>
                        </a:rPr>
                        <a:t>10</a:t>
                      </a:r>
                      <a:r>
                        <a:rPr lang="en-US" sz="1100" b="1" dirty="0">
                          <a:effectLst/>
                        </a:rPr>
                        <a:t> 4s</a:t>
                      </a:r>
                      <a:r>
                        <a:rPr lang="en-US" sz="1100" b="1" baseline="30000" dirty="0">
                          <a:effectLst/>
                        </a:rPr>
                        <a:t>1</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70236">
                <a:tc>
                  <a:txBody>
                    <a:bodyPr/>
                    <a:lstStyle/>
                    <a:p>
                      <a:r>
                        <a:rPr lang="en-US" sz="1100" b="1">
                          <a:effectLst/>
                        </a:rPr>
                        <a:t> </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 </a:t>
                      </a: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70236">
                <a:tc>
                  <a:txBody>
                    <a:bodyPr/>
                    <a:lstStyle/>
                    <a:p>
                      <a:r>
                        <a:rPr lang="en-US" sz="1100" b="1">
                          <a:effectLst/>
                        </a:rPr>
                        <a:t>Niobium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[Kr] 4d</a:t>
                      </a:r>
                      <a:r>
                        <a:rPr lang="en-US" sz="1100" b="1" baseline="30000" dirty="0">
                          <a:effectLst/>
                        </a:rPr>
                        <a:t>4</a:t>
                      </a:r>
                      <a:r>
                        <a:rPr lang="en-US" sz="1100" b="1" dirty="0">
                          <a:effectLst/>
                        </a:rPr>
                        <a:t> 5s</a:t>
                      </a:r>
                      <a:r>
                        <a:rPr lang="en-US" sz="1100" b="1" baseline="30000" dirty="0">
                          <a:effectLst/>
                        </a:rPr>
                        <a:t>1</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70236">
                <a:tc>
                  <a:txBody>
                    <a:bodyPr/>
                    <a:lstStyle/>
                    <a:p>
                      <a:r>
                        <a:rPr lang="en-US" sz="1100" b="1" dirty="0">
                          <a:effectLst/>
                        </a:rPr>
                        <a:t>Molybdenum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[Kr] 4d</a:t>
                      </a:r>
                      <a:r>
                        <a:rPr lang="en-US" sz="1100" b="1" baseline="30000" dirty="0">
                          <a:effectLst/>
                        </a:rPr>
                        <a:t>5</a:t>
                      </a:r>
                      <a:r>
                        <a:rPr lang="en-US" sz="1100" b="1" dirty="0">
                          <a:effectLst/>
                        </a:rPr>
                        <a:t> 5s</a:t>
                      </a:r>
                      <a:r>
                        <a:rPr lang="en-US" sz="1100" b="1" baseline="30000" dirty="0">
                          <a:effectLst/>
                        </a:rPr>
                        <a:t>1</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70236">
                <a:tc>
                  <a:txBody>
                    <a:bodyPr/>
                    <a:lstStyle/>
                    <a:p>
                      <a:r>
                        <a:rPr lang="en-US" sz="1100" b="1" dirty="0">
                          <a:effectLst/>
                        </a:rPr>
                        <a:t>Ruthenium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[Kr] 4d</a:t>
                      </a:r>
                      <a:r>
                        <a:rPr lang="en-US" sz="1100" b="1" baseline="30000" dirty="0">
                          <a:effectLst/>
                        </a:rPr>
                        <a:t>7</a:t>
                      </a:r>
                      <a:r>
                        <a:rPr lang="en-US" sz="1100" b="1" dirty="0">
                          <a:effectLst/>
                        </a:rPr>
                        <a:t> 5s</a:t>
                      </a:r>
                      <a:r>
                        <a:rPr lang="en-US" sz="1100" b="1" baseline="30000" dirty="0">
                          <a:effectLst/>
                        </a:rPr>
                        <a:t>1</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70236">
                <a:tc>
                  <a:txBody>
                    <a:bodyPr/>
                    <a:lstStyle/>
                    <a:p>
                      <a:r>
                        <a:rPr lang="en-US" sz="1100" b="1">
                          <a:effectLst/>
                        </a:rPr>
                        <a:t>Rhodium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[Kr] 4d</a:t>
                      </a:r>
                      <a:r>
                        <a:rPr lang="en-US" sz="1100" b="1" baseline="30000" dirty="0">
                          <a:effectLst/>
                        </a:rPr>
                        <a:t>8</a:t>
                      </a:r>
                      <a:r>
                        <a:rPr lang="en-US" sz="1100" b="1" dirty="0">
                          <a:effectLst/>
                        </a:rPr>
                        <a:t> 5s</a:t>
                      </a:r>
                      <a:r>
                        <a:rPr lang="en-US" sz="1100" b="1" baseline="30000" dirty="0">
                          <a:effectLst/>
                        </a:rPr>
                        <a:t>1</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70236">
                <a:tc>
                  <a:txBody>
                    <a:bodyPr/>
                    <a:lstStyle/>
                    <a:p>
                      <a:r>
                        <a:rPr lang="en-US" sz="1100" b="1">
                          <a:effectLst/>
                        </a:rPr>
                        <a:t>Palladium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[Kr] 4d</a:t>
                      </a:r>
                      <a:r>
                        <a:rPr lang="en-US" sz="1100" b="1" baseline="30000" dirty="0">
                          <a:effectLst/>
                        </a:rPr>
                        <a:t>10</a:t>
                      </a:r>
                      <a:r>
                        <a:rPr lang="en-US" sz="1100" b="1" dirty="0">
                          <a:effectLst/>
                        </a:rPr>
                        <a:t> 5s</a:t>
                      </a:r>
                      <a:r>
                        <a:rPr lang="en-US" sz="1100" b="1" baseline="30000" dirty="0">
                          <a:effectLst/>
                        </a:rPr>
                        <a:t>0</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70236">
                <a:tc>
                  <a:txBody>
                    <a:bodyPr/>
                    <a:lstStyle/>
                    <a:p>
                      <a:r>
                        <a:rPr lang="en-US" sz="1100" b="1">
                          <a:effectLst/>
                        </a:rPr>
                        <a:t>Silver</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[Kr] 4d</a:t>
                      </a:r>
                      <a:r>
                        <a:rPr lang="en-US" sz="1100" b="1" baseline="30000" dirty="0">
                          <a:effectLst/>
                        </a:rPr>
                        <a:t>10</a:t>
                      </a:r>
                      <a:r>
                        <a:rPr lang="en-US" sz="1100" b="1" dirty="0">
                          <a:effectLst/>
                        </a:rPr>
                        <a:t> 5s</a:t>
                      </a:r>
                      <a:r>
                        <a:rPr lang="en-US" sz="1100" b="1" baseline="30000" dirty="0">
                          <a:effectLst/>
                        </a:rPr>
                        <a:t>1</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270236">
                <a:tc>
                  <a:txBody>
                    <a:bodyPr/>
                    <a:lstStyle/>
                    <a:p>
                      <a:r>
                        <a:rPr lang="en-US" sz="1100" b="1">
                          <a:effectLst/>
                        </a:rPr>
                        <a:t> </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 </a:t>
                      </a: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270236">
                <a:tc>
                  <a:txBody>
                    <a:bodyPr/>
                    <a:lstStyle/>
                    <a:p>
                      <a:r>
                        <a:rPr lang="en-US" sz="1100" b="1" dirty="0">
                          <a:effectLst/>
                        </a:rPr>
                        <a:t>Lanthanum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a:t>
                      </a:r>
                      <a:r>
                        <a:rPr lang="en-US" sz="1100" b="1" dirty="0" err="1">
                          <a:effectLst/>
                        </a:rPr>
                        <a:t>Xe</a:t>
                      </a:r>
                      <a:r>
                        <a:rPr lang="en-US" sz="1100" b="1" dirty="0">
                          <a:effectLst/>
                        </a:rPr>
                        <a:t>] 5d</a:t>
                      </a:r>
                      <a:r>
                        <a:rPr lang="en-US" sz="1100" b="1" baseline="30000" dirty="0">
                          <a:effectLst/>
                        </a:rPr>
                        <a:t>1</a:t>
                      </a:r>
                      <a:r>
                        <a:rPr lang="en-US" sz="1100" b="1" dirty="0">
                          <a:effectLst/>
                        </a:rPr>
                        <a:t> 6s</a:t>
                      </a:r>
                      <a:r>
                        <a:rPr lang="en-US" sz="1100" b="1" baseline="30000" dirty="0">
                          <a:effectLst/>
                        </a:rPr>
                        <a:t>2</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270236">
                <a:tc>
                  <a:txBody>
                    <a:bodyPr/>
                    <a:lstStyle/>
                    <a:p>
                      <a:r>
                        <a:rPr lang="en-US" sz="1100" b="1">
                          <a:effectLst/>
                        </a:rPr>
                        <a:t>Cerium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a:effectLst/>
                        </a:rPr>
                        <a:t>[Xe] 4f</a:t>
                      </a:r>
                      <a:r>
                        <a:rPr lang="en-US" sz="1100" b="1" baseline="30000">
                          <a:effectLst/>
                        </a:rPr>
                        <a:t>1</a:t>
                      </a:r>
                      <a:r>
                        <a:rPr lang="en-US" sz="1100" b="1">
                          <a:effectLst/>
                        </a:rPr>
                        <a:t> 5d</a:t>
                      </a:r>
                      <a:r>
                        <a:rPr lang="en-US" sz="1100" b="1" baseline="30000">
                          <a:effectLst/>
                        </a:rPr>
                        <a:t>1</a:t>
                      </a:r>
                      <a:r>
                        <a:rPr lang="en-US" sz="1100" b="1">
                          <a:effectLst/>
                        </a:rPr>
                        <a:t> 6s</a:t>
                      </a:r>
                      <a:r>
                        <a:rPr lang="en-US" sz="1100" b="1" baseline="30000">
                          <a:effectLst/>
                        </a:rPr>
                        <a:t>2</a:t>
                      </a:r>
                      <a:endParaRPr lang="en-US" sz="1100" b="1">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270236">
                <a:tc>
                  <a:txBody>
                    <a:bodyPr/>
                    <a:lstStyle/>
                    <a:p>
                      <a:r>
                        <a:rPr lang="en-US" sz="1100" b="1">
                          <a:effectLst/>
                        </a:rPr>
                        <a:t>Gadolinium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a:t>
                      </a:r>
                      <a:r>
                        <a:rPr lang="en-US" sz="1100" b="1" dirty="0" err="1">
                          <a:effectLst/>
                        </a:rPr>
                        <a:t>Xe</a:t>
                      </a:r>
                      <a:r>
                        <a:rPr lang="en-US" sz="1100" b="1" dirty="0">
                          <a:effectLst/>
                        </a:rPr>
                        <a:t>] 4f</a:t>
                      </a:r>
                      <a:r>
                        <a:rPr lang="en-US" sz="1100" b="1" baseline="30000" dirty="0">
                          <a:effectLst/>
                        </a:rPr>
                        <a:t>7</a:t>
                      </a:r>
                      <a:r>
                        <a:rPr lang="en-US" sz="1100" b="1" dirty="0">
                          <a:effectLst/>
                        </a:rPr>
                        <a:t> 5d</a:t>
                      </a:r>
                      <a:r>
                        <a:rPr lang="en-US" sz="1100" b="1" baseline="30000" dirty="0">
                          <a:effectLst/>
                        </a:rPr>
                        <a:t>1</a:t>
                      </a:r>
                      <a:r>
                        <a:rPr lang="en-US" sz="1100" b="1" dirty="0">
                          <a:effectLst/>
                        </a:rPr>
                        <a:t> 6s</a:t>
                      </a:r>
                      <a:r>
                        <a:rPr lang="en-US" sz="1100" b="1" baseline="30000" dirty="0">
                          <a:effectLst/>
                        </a:rPr>
                        <a:t>2</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270236">
                <a:tc>
                  <a:txBody>
                    <a:bodyPr/>
                    <a:lstStyle/>
                    <a:p>
                      <a:r>
                        <a:rPr lang="en-US" sz="1100" b="1">
                          <a:effectLst/>
                        </a:rPr>
                        <a:t>Platinum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a:effectLst/>
                        </a:rPr>
                        <a:t>[Xe] 4f</a:t>
                      </a:r>
                      <a:r>
                        <a:rPr lang="en-US" sz="1100" b="1" baseline="30000">
                          <a:effectLst/>
                        </a:rPr>
                        <a:t>14 </a:t>
                      </a:r>
                      <a:r>
                        <a:rPr lang="en-US" sz="1100" b="1">
                          <a:effectLst/>
                        </a:rPr>
                        <a:t>5d</a:t>
                      </a:r>
                      <a:r>
                        <a:rPr lang="en-US" sz="1100" b="1" baseline="30000">
                          <a:effectLst/>
                        </a:rPr>
                        <a:t>9</a:t>
                      </a:r>
                      <a:r>
                        <a:rPr lang="en-US" sz="1100" b="1">
                          <a:effectLst/>
                        </a:rPr>
                        <a:t> 6s</a:t>
                      </a:r>
                      <a:r>
                        <a:rPr lang="en-US" sz="1100" b="1" baseline="30000">
                          <a:effectLst/>
                        </a:rPr>
                        <a:t>1</a:t>
                      </a:r>
                      <a:endParaRPr lang="en-US" sz="1100" b="1">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270236">
                <a:tc>
                  <a:txBody>
                    <a:bodyPr/>
                    <a:lstStyle/>
                    <a:p>
                      <a:r>
                        <a:rPr lang="en-US" sz="1100" b="1">
                          <a:effectLst/>
                        </a:rPr>
                        <a:t>Gold</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a:t>
                      </a:r>
                      <a:r>
                        <a:rPr lang="en-US" sz="1100" b="1" dirty="0" err="1">
                          <a:effectLst/>
                        </a:rPr>
                        <a:t>Xe</a:t>
                      </a:r>
                      <a:r>
                        <a:rPr lang="en-US" sz="1100" b="1" dirty="0">
                          <a:effectLst/>
                        </a:rPr>
                        <a:t>] 4f</a:t>
                      </a:r>
                      <a:r>
                        <a:rPr lang="en-US" sz="1100" b="1" baseline="30000" dirty="0">
                          <a:effectLst/>
                        </a:rPr>
                        <a:t>14 </a:t>
                      </a:r>
                      <a:r>
                        <a:rPr lang="en-US" sz="1100" b="1" dirty="0">
                          <a:effectLst/>
                        </a:rPr>
                        <a:t>5d</a:t>
                      </a:r>
                      <a:r>
                        <a:rPr lang="en-US" sz="1100" b="1" baseline="30000" dirty="0">
                          <a:effectLst/>
                        </a:rPr>
                        <a:t>10</a:t>
                      </a:r>
                      <a:r>
                        <a:rPr lang="en-US" sz="1100" b="1" dirty="0">
                          <a:effectLst/>
                        </a:rPr>
                        <a:t> 6s</a:t>
                      </a:r>
                      <a:r>
                        <a:rPr lang="en-US" sz="1100" b="1" baseline="30000" dirty="0">
                          <a:effectLst/>
                        </a:rPr>
                        <a:t>1</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270236">
                <a:tc>
                  <a:txBody>
                    <a:bodyPr/>
                    <a:lstStyle/>
                    <a:p>
                      <a:r>
                        <a:rPr lang="en-US" sz="1100" b="1">
                          <a:effectLst/>
                        </a:rPr>
                        <a:t> </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 </a:t>
                      </a: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270236">
                <a:tc>
                  <a:txBody>
                    <a:bodyPr/>
                    <a:lstStyle/>
                    <a:p>
                      <a:r>
                        <a:rPr lang="en-US" sz="1100" b="1">
                          <a:effectLst/>
                        </a:rPr>
                        <a:t>Actinium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[Rn] 6d</a:t>
                      </a:r>
                      <a:r>
                        <a:rPr lang="en-US" sz="1100" b="1" baseline="30000" dirty="0">
                          <a:effectLst/>
                        </a:rPr>
                        <a:t>1</a:t>
                      </a:r>
                      <a:r>
                        <a:rPr lang="en-US" sz="1100" b="1" dirty="0">
                          <a:effectLst/>
                        </a:rPr>
                        <a:t> 7s</a:t>
                      </a:r>
                      <a:r>
                        <a:rPr lang="en-US" sz="1100" b="1" baseline="30000" dirty="0">
                          <a:effectLst/>
                        </a:rPr>
                        <a:t>2</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r h="270236">
                <a:tc>
                  <a:txBody>
                    <a:bodyPr/>
                    <a:lstStyle/>
                    <a:p>
                      <a:r>
                        <a:rPr lang="en-US" sz="1100" b="1">
                          <a:effectLst/>
                        </a:rPr>
                        <a:t>Thorium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[Rn] 6d</a:t>
                      </a:r>
                      <a:r>
                        <a:rPr lang="en-US" sz="1100" b="1" baseline="30000" dirty="0">
                          <a:effectLst/>
                        </a:rPr>
                        <a:t>2</a:t>
                      </a:r>
                      <a:r>
                        <a:rPr lang="en-US" sz="1100" b="1" dirty="0">
                          <a:effectLst/>
                        </a:rPr>
                        <a:t> 7s</a:t>
                      </a:r>
                      <a:r>
                        <a:rPr lang="en-US" sz="1100" b="1" baseline="30000" dirty="0">
                          <a:effectLst/>
                        </a:rPr>
                        <a:t>2</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270236">
                <a:tc>
                  <a:txBody>
                    <a:bodyPr/>
                    <a:lstStyle/>
                    <a:p>
                      <a:r>
                        <a:rPr lang="en-US" sz="1100" b="1">
                          <a:effectLst/>
                        </a:rPr>
                        <a:t>Protactinium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a:effectLst/>
                        </a:rPr>
                        <a:t>[Rn] 5f</a:t>
                      </a:r>
                      <a:r>
                        <a:rPr lang="en-US" sz="1100" b="1" baseline="30000">
                          <a:effectLst/>
                        </a:rPr>
                        <a:t>2</a:t>
                      </a:r>
                      <a:r>
                        <a:rPr lang="en-US" sz="1100" b="1">
                          <a:effectLst/>
                        </a:rPr>
                        <a:t> 6d</a:t>
                      </a:r>
                      <a:r>
                        <a:rPr lang="en-US" sz="1100" b="1" baseline="30000">
                          <a:effectLst/>
                        </a:rPr>
                        <a:t>1</a:t>
                      </a:r>
                      <a:r>
                        <a:rPr lang="en-US" sz="1100" b="1">
                          <a:effectLst/>
                        </a:rPr>
                        <a:t> 7s</a:t>
                      </a:r>
                      <a:r>
                        <a:rPr lang="en-US" sz="1100" b="1" baseline="30000">
                          <a:effectLst/>
                        </a:rPr>
                        <a:t>2</a:t>
                      </a:r>
                      <a:endParaRPr lang="en-US" sz="1100" b="1">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18"/>
                  </a:ext>
                </a:extLst>
              </a:tr>
              <a:tr h="270236">
                <a:tc>
                  <a:txBody>
                    <a:bodyPr/>
                    <a:lstStyle/>
                    <a:p>
                      <a:r>
                        <a:rPr lang="en-US" sz="1100" b="1">
                          <a:effectLst/>
                        </a:rPr>
                        <a:t>Uranium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[Rn] 5f</a:t>
                      </a:r>
                      <a:r>
                        <a:rPr lang="en-US" sz="1100" b="1" baseline="30000" dirty="0">
                          <a:effectLst/>
                        </a:rPr>
                        <a:t>3</a:t>
                      </a:r>
                      <a:r>
                        <a:rPr lang="en-US" sz="1100" b="1" dirty="0">
                          <a:effectLst/>
                        </a:rPr>
                        <a:t> 6d</a:t>
                      </a:r>
                      <a:r>
                        <a:rPr lang="en-US" sz="1100" b="1" baseline="30000" dirty="0">
                          <a:effectLst/>
                        </a:rPr>
                        <a:t>1</a:t>
                      </a:r>
                      <a:r>
                        <a:rPr lang="en-US" sz="1100" b="1" dirty="0">
                          <a:effectLst/>
                        </a:rPr>
                        <a:t> 7s</a:t>
                      </a:r>
                      <a:r>
                        <a:rPr lang="en-US" sz="1100" b="1" baseline="30000" dirty="0">
                          <a:effectLst/>
                        </a:rPr>
                        <a:t>2</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19"/>
                  </a:ext>
                </a:extLst>
              </a:tr>
              <a:tr h="270236">
                <a:tc>
                  <a:txBody>
                    <a:bodyPr/>
                    <a:lstStyle/>
                    <a:p>
                      <a:r>
                        <a:rPr lang="en-US" sz="1100" b="1">
                          <a:effectLst/>
                        </a:rPr>
                        <a:t>Neptunium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[Rn] 5f</a:t>
                      </a:r>
                      <a:r>
                        <a:rPr lang="en-US" sz="1100" b="1" baseline="30000" dirty="0">
                          <a:effectLst/>
                        </a:rPr>
                        <a:t>4</a:t>
                      </a:r>
                      <a:r>
                        <a:rPr lang="en-US" sz="1100" b="1" dirty="0">
                          <a:effectLst/>
                        </a:rPr>
                        <a:t> 6d</a:t>
                      </a:r>
                      <a:r>
                        <a:rPr lang="en-US" sz="1100" b="1" baseline="30000" dirty="0">
                          <a:effectLst/>
                        </a:rPr>
                        <a:t>1</a:t>
                      </a:r>
                      <a:r>
                        <a:rPr lang="en-US" sz="1100" b="1" dirty="0">
                          <a:effectLst/>
                        </a:rPr>
                        <a:t> 7s</a:t>
                      </a:r>
                      <a:r>
                        <a:rPr lang="en-US" sz="1100" b="1" baseline="30000" dirty="0">
                          <a:effectLst/>
                        </a:rPr>
                        <a:t>2</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20"/>
                  </a:ext>
                </a:extLst>
              </a:tr>
              <a:tr h="270236">
                <a:tc>
                  <a:txBody>
                    <a:bodyPr/>
                    <a:lstStyle/>
                    <a:p>
                      <a:r>
                        <a:rPr lang="en-US" sz="1100" b="1">
                          <a:effectLst/>
                        </a:rPr>
                        <a:t>Curium</a:t>
                      </a:r>
                    </a:p>
                  </a:txBody>
                  <a:tcPr marL="29316" marR="29316" marT="43970" marB="5862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tc>
                  <a:txBody>
                    <a:bodyPr/>
                    <a:lstStyle/>
                    <a:p>
                      <a:r>
                        <a:rPr lang="en-US" sz="1100" b="1" dirty="0">
                          <a:effectLst/>
                        </a:rPr>
                        <a:t>[Rn] 5f</a:t>
                      </a:r>
                      <a:r>
                        <a:rPr lang="en-US" sz="1100" b="1" baseline="30000" dirty="0">
                          <a:effectLst/>
                        </a:rPr>
                        <a:t>7</a:t>
                      </a:r>
                      <a:r>
                        <a:rPr lang="en-US" sz="1100" b="1" dirty="0">
                          <a:effectLst/>
                        </a:rPr>
                        <a:t> 6d</a:t>
                      </a:r>
                      <a:r>
                        <a:rPr lang="en-US" sz="1100" b="1" baseline="30000" dirty="0">
                          <a:effectLst/>
                        </a:rPr>
                        <a:t>1</a:t>
                      </a:r>
                      <a:r>
                        <a:rPr lang="en-US" sz="1100" b="1" dirty="0">
                          <a:effectLst/>
                        </a:rPr>
                        <a:t> 7s</a:t>
                      </a:r>
                      <a:r>
                        <a:rPr lang="en-US" sz="1100" b="1" baseline="30000" dirty="0">
                          <a:effectLst/>
                        </a:rPr>
                        <a:t>2</a:t>
                      </a:r>
                      <a:endParaRPr lang="en-US" sz="1100" b="1" dirty="0">
                        <a:effectLst/>
                      </a:endParaRPr>
                    </a:p>
                  </a:txBody>
                  <a:tcPr marL="29316" marR="29316" marT="43970" marB="58627" anchor="ctr">
                    <a:lnL w="9525" cap="flat" cmpd="sng" algn="ctr">
                      <a:solidFill>
                        <a:srgbClr val="FFFFFF"/>
                      </a:solidFill>
                      <a:prstDash val="solid"/>
                      <a:round/>
                      <a:headEnd type="none" w="med" len="med"/>
                      <a:tailEnd type="none" w="med" len="med"/>
                    </a:lnL>
                    <a:lnR>
                      <a:noFill/>
                    </a:lnR>
                    <a:lnT w="9525" cap="flat" cmpd="sng" algn="ctr">
                      <a:solidFill>
                        <a:srgbClr val="D1CCBD"/>
                      </a:solidFill>
                      <a:prstDash val="solid"/>
                      <a:round/>
                      <a:headEnd type="none" w="med" len="med"/>
                      <a:tailEnd type="none" w="med" len="med"/>
                    </a:lnT>
                    <a:lnB w="9525" cap="flat" cmpd="sng" algn="ctr">
                      <a:solidFill>
                        <a:srgbClr val="D1CCBD"/>
                      </a:solidFill>
                      <a:prstDash val="solid"/>
                      <a:round/>
                      <a:headEnd type="none" w="med" len="med"/>
                      <a:tailEnd type="none" w="med" len="med"/>
                    </a:lnB>
                    <a:solidFill>
                      <a:srgbClr val="FFFFFF"/>
                    </a:solidFill>
                  </a:tcPr>
                </a:tc>
                <a:extLst>
                  <a:ext uri="{0D108BD9-81ED-4DB2-BD59-A6C34878D82A}">
                    <a16:rowId xmlns:a16="http://schemas.microsoft.com/office/drawing/2014/main" xmlns="" val="10021"/>
                  </a:ext>
                </a:extLst>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noChangeArrowheads="1"/>
          </p:cNvSpPr>
          <p:nvPr>
            <p:ph type="title"/>
          </p:nvPr>
        </p:nvSpPr>
        <p:spPr>
          <a:xfrm>
            <a:off x="457200" y="215900"/>
            <a:ext cx="8153400" cy="1096963"/>
          </a:xfrm>
        </p:spPr>
        <p:txBody>
          <a:bodyPr/>
          <a:lstStyle/>
          <a:p>
            <a:r>
              <a:rPr lang="en-US" altLang="en-US" smtClean="0"/>
              <a:t>Crystal-Field Theory</a:t>
            </a:r>
          </a:p>
        </p:txBody>
      </p:sp>
      <p:sp>
        <p:nvSpPr>
          <p:cNvPr id="151555" name="Content Placeholder 2"/>
          <p:cNvSpPr>
            <a:spLocks noGrp="1" noChangeArrowheads="1"/>
          </p:cNvSpPr>
          <p:nvPr>
            <p:ph idx="1"/>
          </p:nvPr>
        </p:nvSpPr>
        <p:spPr>
          <a:xfrm>
            <a:off x="457200" y="1600200"/>
            <a:ext cx="8153400" cy="1173163"/>
          </a:xfrm>
        </p:spPr>
        <p:txBody>
          <a:bodyPr/>
          <a:lstStyle/>
          <a:p>
            <a:r>
              <a:rPr lang="en-US" altLang="en-US" sz="2400" smtClean="0"/>
              <a:t>The </a:t>
            </a:r>
            <a:r>
              <a:rPr lang="en-US" altLang="en-US" sz="2400" b="1" smtClean="0"/>
              <a:t>spectrochemical series</a:t>
            </a:r>
            <a:r>
              <a:rPr lang="en-US" altLang="en-US" sz="2400" smtClean="0"/>
              <a:t> ranks ligands in order of their ability to increase the energy gap between </a:t>
            </a:r>
            <a:r>
              <a:rPr lang="en-US" altLang="en-US" sz="2400" i="1" smtClean="0"/>
              <a:t>d</a:t>
            </a:r>
            <a:r>
              <a:rPr lang="en-US" altLang="en-US" sz="2400" smtClean="0"/>
              <a:t> orbitals. (This is a variation known as </a:t>
            </a:r>
            <a:r>
              <a:rPr lang="en-US" altLang="en-US" sz="2400" b="1" smtClean="0"/>
              <a:t>ligand-field theory</a:t>
            </a:r>
            <a:r>
              <a:rPr lang="en-US" altLang="en-US" sz="2400" smtClean="0"/>
              <a:t>.)</a:t>
            </a:r>
          </a:p>
        </p:txBody>
      </p:sp>
      <p:pic>
        <p:nvPicPr>
          <p:cNvPr id="151556" name="Picture 4" descr="C l, minus, is less than F, minus, is less than H 2 O is less than N H 3 is less than e n is less than N O 2, minus, N-bonded, is less than C N, minus. Delta increases from left to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3" y="2990850"/>
            <a:ext cx="5565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3" descr="Energy diagrams for three different solutions. N i, H 2 O, sub 6, super 2 plus, green solution: Max absorption in the visible at 720 nanometers. There are six electrons in the lower energy t sub 2 set and two in the higher, lowest of the three solutions, energy e set. N i, N H 3, sub 6, super 2 plus, blue solution. Max absorption in the visible at 570 nanometers. There are six electrons in the lower energy t sub 2 set and two in the higher, medium of the three solutions, energy e set. N i, e n, sub 3, super 2 plus, violet solution. Max absorption in the visible at 545 nanometers. There are six electrons in the lower energy t sub 2 set and two in the higher, highest of the three solutions, energy e set."/>
          <p:cNvPicPr>
            <a:picLocks noChangeAspect="1" noChangeArrowheads="1"/>
          </p:cNvPicPr>
          <p:nvPr/>
        </p:nvPicPr>
        <p:blipFill>
          <a:blip r:embed="rId3">
            <a:extLst>
              <a:ext uri="{28A0092B-C50C-407E-A947-70E740481C1C}">
                <a14:useLocalDpi xmlns:a14="http://schemas.microsoft.com/office/drawing/2010/main" val="0"/>
              </a:ext>
            </a:extLst>
          </a:blip>
          <a:srcRect b="2518"/>
          <a:stretch>
            <a:fillRect/>
          </a:stretch>
        </p:blipFill>
        <p:spPr bwMode="auto">
          <a:xfrm>
            <a:off x="3041650" y="3854450"/>
            <a:ext cx="30607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00600"/>
            <a:ext cx="1895475" cy="1352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724400"/>
            <a:ext cx="1846263" cy="1352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905000"/>
            <a:ext cx="3786188" cy="2627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2581" name="Text Box 4"/>
          <p:cNvSpPr txBox="1">
            <a:spLocks noChangeArrowheads="1"/>
          </p:cNvSpPr>
          <p:nvPr/>
        </p:nvSpPr>
        <p:spPr bwMode="auto">
          <a:xfrm>
            <a:off x="381000" y="990600"/>
            <a:ext cx="8382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Effects of the metal oxidation state and of ligand identity on color.</a:t>
            </a:r>
          </a:p>
        </p:txBody>
      </p:sp>
      <p:sp>
        <p:nvSpPr>
          <p:cNvPr id="70661" name="Text Box 5"/>
          <p:cNvSpPr txBox="1">
            <a:spLocks noChangeArrowheads="1"/>
          </p:cNvSpPr>
          <p:nvPr/>
        </p:nvSpPr>
        <p:spPr bwMode="auto">
          <a:xfrm>
            <a:off x="990600" y="2667000"/>
            <a:ext cx="1524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[V(H</a:t>
            </a:r>
            <a:r>
              <a:rPr lang="en-US" altLang="en-US" sz="1800" baseline="-25000">
                <a:latin typeface="Arial" panose="020B0604020202020204" pitchFamily="34" charset="0"/>
              </a:rPr>
              <a:t>2</a:t>
            </a:r>
            <a:r>
              <a:rPr lang="en-US" altLang="en-US" sz="1800">
                <a:latin typeface="Arial" panose="020B0604020202020204" pitchFamily="34" charset="0"/>
              </a:rPr>
              <a:t>O)</a:t>
            </a:r>
            <a:r>
              <a:rPr lang="en-US" altLang="en-US" sz="1800" baseline="-25000">
                <a:latin typeface="Arial" panose="020B0604020202020204" pitchFamily="34" charset="0"/>
              </a:rPr>
              <a:t>6</a:t>
            </a:r>
            <a:r>
              <a:rPr lang="en-US" altLang="en-US" sz="1800">
                <a:latin typeface="Arial" panose="020B0604020202020204" pitchFamily="34" charset="0"/>
              </a:rPr>
              <a:t>]</a:t>
            </a:r>
            <a:r>
              <a:rPr lang="en-US" altLang="en-US" sz="1800" baseline="30000">
                <a:latin typeface="Arial" panose="020B0604020202020204" pitchFamily="34" charset="0"/>
              </a:rPr>
              <a:t>2+</a:t>
            </a:r>
          </a:p>
        </p:txBody>
      </p:sp>
      <p:sp>
        <p:nvSpPr>
          <p:cNvPr id="70662" name="Text Box 6"/>
          <p:cNvSpPr txBox="1">
            <a:spLocks noChangeArrowheads="1"/>
          </p:cNvSpPr>
          <p:nvPr/>
        </p:nvSpPr>
        <p:spPr bwMode="auto">
          <a:xfrm>
            <a:off x="6400800" y="2590800"/>
            <a:ext cx="1524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r">
              <a:spcBef>
                <a:spcPts val="1125"/>
              </a:spcBef>
              <a:buClrTx/>
              <a:buFontTx/>
              <a:buNone/>
            </a:pPr>
            <a:r>
              <a:rPr lang="en-US" altLang="en-US" sz="1800">
                <a:latin typeface="Arial" panose="020B0604020202020204" pitchFamily="34" charset="0"/>
              </a:rPr>
              <a:t>[V(H</a:t>
            </a:r>
            <a:r>
              <a:rPr lang="en-US" altLang="en-US" sz="1800" baseline="-25000">
                <a:latin typeface="Arial" panose="020B0604020202020204" pitchFamily="34" charset="0"/>
              </a:rPr>
              <a:t>2</a:t>
            </a:r>
            <a:r>
              <a:rPr lang="en-US" altLang="en-US" sz="1800">
                <a:latin typeface="Arial" panose="020B0604020202020204" pitchFamily="34" charset="0"/>
              </a:rPr>
              <a:t>O)</a:t>
            </a:r>
            <a:r>
              <a:rPr lang="en-US" altLang="en-US" sz="1800" baseline="-25000">
                <a:latin typeface="Arial" panose="020B0604020202020204" pitchFamily="34" charset="0"/>
              </a:rPr>
              <a:t>6</a:t>
            </a:r>
            <a:r>
              <a:rPr lang="en-US" altLang="en-US" sz="1800">
                <a:latin typeface="Arial" panose="020B0604020202020204" pitchFamily="34" charset="0"/>
              </a:rPr>
              <a:t>]</a:t>
            </a:r>
            <a:r>
              <a:rPr lang="en-US" altLang="en-US" sz="1800" baseline="30000">
                <a:latin typeface="Arial" panose="020B0604020202020204" pitchFamily="34" charset="0"/>
              </a:rPr>
              <a:t>3+</a:t>
            </a:r>
          </a:p>
        </p:txBody>
      </p:sp>
      <p:sp>
        <p:nvSpPr>
          <p:cNvPr id="70663" name="Text Box 7"/>
          <p:cNvSpPr txBox="1">
            <a:spLocks noChangeArrowheads="1"/>
          </p:cNvSpPr>
          <p:nvPr/>
        </p:nvSpPr>
        <p:spPr bwMode="auto">
          <a:xfrm>
            <a:off x="3048000" y="5257800"/>
            <a:ext cx="1524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[Cr(NH</a:t>
            </a:r>
            <a:r>
              <a:rPr lang="en-US" altLang="en-US" sz="1800" baseline="-25000">
                <a:latin typeface="Arial" panose="020B0604020202020204" pitchFamily="34" charset="0"/>
              </a:rPr>
              <a:t>3</a:t>
            </a:r>
            <a:r>
              <a:rPr lang="en-US" altLang="en-US" sz="1800">
                <a:latin typeface="Arial" panose="020B0604020202020204" pitchFamily="34" charset="0"/>
              </a:rPr>
              <a:t>)</a:t>
            </a:r>
            <a:r>
              <a:rPr lang="en-US" altLang="en-US" sz="1800" baseline="-25000">
                <a:latin typeface="Arial" panose="020B0604020202020204" pitchFamily="34" charset="0"/>
              </a:rPr>
              <a:t>6</a:t>
            </a:r>
            <a:r>
              <a:rPr lang="en-US" altLang="en-US" sz="1800">
                <a:latin typeface="Arial" panose="020B0604020202020204" pitchFamily="34" charset="0"/>
              </a:rPr>
              <a:t>]</a:t>
            </a:r>
            <a:r>
              <a:rPr lang="en-US" altLang="en-US" sz="1800" baseline="30000">
                <a:latin typeface="Arial" panose="020B0604020202020204" pitchFamily="34" charset="0"/>
              </a:rPr>
              <a:t>3+</a:t>
            </a:r>
          </a:p>
        </p:txBody>
      </p:sp>
      <p:sp>
        <p:nvSpPr>
          <p:cNvPr id="70664" name="Text Box 8"/>
          <p:cNvSpPr txBox="1">
            <a:spLocks noChangeArrowheads="1"/>
          </p:cNvSpPr>
          <p:nvPr/>
        </p:nvSpPr>
        <p:spPr bwMode="auto">
          <a:xfrm>
            <a:off x="4648200" y="5257800"/>
            <a:ext cx="1676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[Cr(NH</a:t>
            </a:r>
            <a:r>
              <a:rPr lang="en-US" altLang="en-US" sz="1800" baseline="-25000">
                <a:latin typeface="Arial" panose="020B0604020202020204" pitchFamily="34" charset="0"/>
              </a:rPr>
              <a:t>3</a:t>
            </a:r>
            <a:r>
              <a:rPr lang="en-US" altLang="en-US" sz="1800">
                <a:latin typeface="Arial" panose="020B0604020202020204" pitchFamily="34" charset="0"/>
              </a:rPr>
              <a:t>)</a:t>
            </a:r>
            <a:r>
              <a:rPr lang="en-US" altLang="en-US" sz="1800" baseline="-25000">
                <a:latin typeface="Arial" panose="020B0604020202020204" pitchFamily="34" charset="0"/>
              </a:rPr>
              <a:t>5</a:t>
            </a:r>
            <a:r>
              <a:rPr lang="en-US" altLang="en-US" sz="1800">
                <a:latin typeface="Arial" panose="020B0604020202020204" pitchFamily="34" charset="0"/>
              </a:rPr>
              <a:t>Cl</a:t>
            </a:r>
            <a:r>
              <a:rPr lang="en-US" altLang="en-US" sz="1800" baseline="-25000">
                <a:latin typeface="Arial" panose="020B0604020202020204" pitchFamily="34" charset="0"/>
              </a:rPr>
              <a:t> </a:t>
            </a:r>
            <a:r>
              <a:rPr lang="en-US" altLang="en-US" sz="1800">
                <a:latin typeface="Arial" panose="020B0604020202020204" pitchFamily="34" charset="0"/>
              </a:rPr>
              <a:t>]</a:t>
            </a:r>
            <a:r>
              <a:rPr lang="en-US" altLang="en-US" sz="1800" baseline="30000">
                <a:latin typeface="Arial" panose="020B0604020202020204" pitchFamily="34" charset="0"/>
              </a:rPr>
              <a:t>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70659"/>
                                        </p:tgtEl>
                                        <p:attrNameLst>
                                          <p:attrName>style.visibility</p:attrName>
                                        </p:attrNameLst>
                                      </p:cBhvr>
                                      <p:to>
                                        <p:strVal val="visible"/>
                                      </p:to>
                                    </p:set>
                                    <p:animEffect transition="in" filter="dissolve">
                                      <p:cBhvr additive="repl">
                                        <p:cTn id="7" dur="500"/>
                                        <p:tgtEl>
                                          <p:spTgt spid="70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0661">
                                            <p:txEl>
                                              <p:pRg st="0" end="0"/>
                                            </p:txEl>
                                          </p:spTgt>
                                        </p:tgtEl>
                                        <p:attrNameLst>
                                          <p:attrName>style.visibility</p:attrName>
                                        </p:attrNameLst>
                                      </p:cBhvr>
                                      <p:to>
                                        <p:strVal val="visible"/>
                                      </p:to>
                                    </p:set>
                                    <p:animEffect transition="in" filter="wipe(left)">
                                      <p:cBhvr additive="repl">
                                        <p:cTn id="12" dur="500"/>
                                        <p:tgtEl>
                                          <p:spTgt spid="7066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70662">
                                            <p:txEl>
                                              <p:pRg st="0" end="0"/>
                                            </p:txEl>
                                          </p:spTgt>
                                        </p:tgtEl>
                                        <p:attrNameLst>
                                          <p:attrName>style.visibility</p:attrName>
                                        </p:attrNameLst>
                                      </p:cBhvr>
                                      <p:to>
                                        <p:strVal val="visible"/>
                                      </p:to>
                                    </p:set>
                                    <p:animEffect transition="in" filter="wipe(left)">
                                      <p:cBhvr additive="repl">
                                        <p:cTn id="17" dur="500"/>
                                        <p:tgtEl>
                                          <p:spTgt spid="7066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70658"/>
                                        </p:tgtEl>
                                        <p:attrNameLst>
                                          <p:attrName>style.visibility</p:attrName>
                                        </p:attrNameLst>
                                      </p:cBhvr>
                                      <p:to>
                                        <p:strVal val="visible"/>
                                      </p:to>
                                    </p:set>
                                    <p:animEffect transition="in" filter="dissolve">
                                      <p:cBhvr additive="repl">
                                        <p:cTn id="22" dur="500"/>
                                        <p:tgtEl>
                                          <p:spTgt spid="706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1" fill="hold">
                                          <p:stCondLst>
                                            <p:cond delay="0"/>
                                          </p:stCondLst>
                                        </p:cTn>
                                        <p:tgtEl>
                                          <p:spTgt spid="70657"/>
                                        </p:tgtEl>
                                        <p:attrNameLst>
                                          <p:attrName>style.visibility</p:attrName>
                                        </p:attrNameLst>
                                      </p:cBhvr>
                                      <p:to>
                                        <p:strVal val="visible"/>
                                      </p:to>
                                    </p:set>
                                    <p:animEffect transition="in" filter="dissolve">
                                      <p:cBhvr additive="repl">
                                        <p:cTn id="27" dur="500"/>
                                        <p:tgtEl>
                                          <p:spTgt spid="706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additive="repl">
                                        <p:cTn id="31" dur="1" fill="hold">
                                          <p:stCondLst>
                                            <p:cond delay="0"/>
                                          </p:stCondLst>
                                        </p:cTn>
                                        <p:tgtEl>
                                          <p:spTgt spid="70663">
                                            <p:txEl>
                                              <p:pRg st="0" end="0"/>
                                            </p:txEl>
                                          </p:spTgt>
                                        </p:tgtEl>
                                        <p:attrNameLst>
                                          <p:attrName>style.visibility</p:attrName>
                                        </p:attrNameLst>
                                      </p:cBhvr>
                                      <p:to>
                                        <p:strVal val="visible"/>
                                      </p:to>
                                    </p:set>
                                    <p:animEffect transition="in" filter="wipe(left)">
                                      <p:cBhvr additive="repl">
                                        <p:cTn id="32" dur="500"/>
                                        <p:tgtEl>
                                          <p:spTgt spid="7066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additive="repl">
                                        <p:cTn id="36" dur="1" fill="hold">
                                          <p:stCondLst>
                                            <p:cond delay="0"/>
                                          </p:stCondLst>
                                        </p:cTn>
                                        <p:tgtEl>
                                          <p:spTgt spid="70664">
                                            <p:txEl>
                                              <p:pRg st="0" end="0"/>
                                            </p:txEl>
                                          </p:spTgt>
                                        </p:tgtEl>
                                        <p:attrNameLst>
                                          <p:attrName>style.visibility</p:attrName>
                                        </p:attrNameLst>
                                      </p:cBhvr>
                                      <p:to>
                                        <p:strVal val="visible"/>
                                      </p:to>
                                    </p:set>
                                    <p:animEffect transition="in" filter="wipe(left)">
                                      <p:cBhvr additive="repl">
                                        <p:cTn id="37" dur="500"/>
                                        <p:tgtEl>
                                          <p:spTgt spid="706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Text Box 1"/>
          <p:cNvSpPr txBox="1">
            <a:spLocks noChangeArrowheads="1"/>
          </p:cNvSpPr>
          <p:nvPr/>
        </p:nvSpPr>
        <p:spPr bwMode="auto">
          <a:xfrm>
            <a:off x="2057400" y="533400"/>
            <a:ext cx="6477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The spectrochemical series.</a:t>
            </a:r>
          </a:p>
        </p:txBody>
      </p:sp>
      <p:sp>
        <p:nvSpPr>
          <p:cNvPr id="66562" name="Text Box 2"/>
          <p:cNvSpPr txBox="1">
            <a:spLocks noChangeArrowheads="1"/>
          </p:cNvSpPr>
          <p:nvPr/>
        </p:nvSpPr>
        <p:spPr bwMode="auto">
          <a:xfrm>
            <a:off x="457200" y="1143000"/>
            <a:ext cx="815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Font typeface="Arial" panose="020B0604020202020204" pitchFamily="34" charset="0"/>
              <a:buChar char="•"/>
            </a:pPr>
            <a:r>
              <a:rPr lang="en-US" altLang="en-US" sz="1800">
                <a:latin typeface="Arial" panose="020B0604020202020204" pitchFamily="34" charset="0"/>
              </a:rPr>
              <a:t>For a given ligand, the color depends on the oxidation state of the metal ion.</a:t>
            </a:r>
          </a:p>
        </p:txBody>
      </p:sp>
      <p:sp>
        <p:nvSpPr>
          <p:cNvPr id="66563" name="Text Box 3"/>
          <p:cNvSpPr txBox="1">
            <a:spLocks noChangeArrowheads="1"/>
          </p:cNvSpPr>
          <p:nvPr/>
        </p:nvSpPr>
        <p:spPr bwMode="auto">
          <a:xfrm>
            <a:off x="457200" y="1752600"/>
            <a:ext cx="815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Font typeface="Arial" panose="020B0604020202020204" pitchFamily="34" charset="0"/>
              <a:buChar char="•"/>
            </a:pPr>
            <a:r>
              <a:rPr lang="en-US" altLang="en-US" sz="1800">
                <a:latin typeface="Arial" panose="020B0604020202020204" pitchFamily="34" charset="0"/>
              </a:rPr>
              <a:t>For a given metal ion, the color depends on the ligand.</a:t>
            </a:r>
          </a:p>
        </p:txBody>
      </p:sp>
      <p:grpSp>
        <p:nvGrpSpPr>
          <p:cNvPr id="66564" name="Group 4"/>
          <p:cNvGrpSpPr>
            <a:grpSpLocks/>
          </p:cNvGrpSpPr>
          <p:nvPr/>
        </p:nvGrpSpPr>
        <p:grpSpPr bwMode="auto">
          <a:xfrm>
            <a:off x="609600" y="2362200"/>
            <a:ext cx="8075613" cy="1141413"/>
            <a:chOff x="384" y="1488"/>
            <a:chExt cx="5087" cy="719"/>
          </a:xfrm>
        </p:grpSpPr>
        <p:sp>
          <p:nvSpPr>
            <p:cNvPr id="154642" name="AutoShape 5"/>
            <p:cNvSpPr>
              <a:spLocks noChangeArrowheads="1"/>
            </p:cNvSpPr>
            <p:nvPr/>
          </p:nvSpPr>
          <p:spPr bwMode="auto">
            <a:xfrm>
              <a:off x="384" y="1488"/>
              <a:ext cx="5087" cy="719"/>
            </a:xfrm>
            <a:prstGeom prst="rightArrow">
              <a:avLst>
                <a:gd name="adj1" fmla="val 50000"/>
                <a:gd name="adj2" fmla="val 176878"/>
              </a:avLst>
            </a:prstGeom>
            <a:gradFill rotWithShape="0">
              <a:gsLst>
                <a:gs pos="0">
                  <a:srgbClr val="FFFFFF"/>
                </a:gs>
                <a:gs pos="100000">
                  <a:srgbClr val="2F8B20"/>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4643" name="Text Box 6"/>
            <p:cNvSpPr txBox="1">
              <a:spLocks noChangeArrowheads="1"/>
            </p:cNvSpPr>
            <p:nvPr/>
          </p:nvSpPr>
          <p:spPr bwMode="auto">
            <a:xfrm>
              <a:off x="528" y="1732"/>
              <a:ext cx="4367"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t>I</a:t>
              </a:r>
              <a:r>
                <a:rPr lang="en-US" altLang="en-US" sz="1800" b="1" baseline="30000">
                  <a:latin typeface="Arial" panose="020B0604020202020204" pitchFamily="34" charset="0"/>
                </a:rPr>
                <a:t>-</a:t>
              </a:r>
              <a:r>
                <a:rPr lang="en-US" altLang="en-US" sz="1800" b="1">
                  <a:latin typeface="Arial" panose="020B0604020202020204" pitchFamily="34" charset="0"/>
                </a:rPr>
                <a:t> &lt; Cl</a:t>
              </a:r>
              <a:r>
                <a:rPr lang="en-US" altLang="en-US" sz="1800" b="1" baseline="30000">
                  <a:latin typeface="Arial" panose="020B0604020202020204" pitchFamily="34" charset="0"/>
                </a:rPr>
                <a:t>-</a:t>
              </a:r>
              <a:r>
                <a:rPr lang="en-US" altLang="en-US" sz="1800" b="1">
                  <a:latin typeface="Arial" panose="020B0604020202020204" pitchFamily="34" charset="0"/>
                </a:rPr>
                <a:t> &lt; F</a:t>
              </a:r>
              <a:r>
                <a:rPr lang="en-US" altLang="en-US" sz="1800" b="1" baseline="30000">
                  <a:latin typeface="Arial" panose="020B0604020202020204" pitchFamily="34" charset="0"/>
                </a:rPr>
                <a:t>-</a:t>
              </a:r>
              <a:r>
                <a:rPr lang="en-US" altLang="en-US" sz="1800" b="1">
                  <a:latin typeface="Arial" panose="020B0604020202020204" pitchFamily="34" charset="0"/>
                </a:rPr>
                <a:t> &lt; OH</a:t>
              </a:r>
              <a:r>
                <a:rPr lang="en-US" altLang="en-US" sz="1800" b="1" baseline="30000">
                  <a:latin typeface="Arial" panose="020B0604020202020204" pitchFamily="34" charset="0"/>
                </a:rPr>
                <a:t>-</a:t>
              </a:r>
              <a:r>
                <a:rPr lang="en-US" altLang="en-US" sz="1800" b="1">
                  <a:latin typeface="Arial" panose="020B0604020202020204" pitchFamily="34" charset="0"/>
                </a:rPr>
                <a:t> &lt; H</a:t>
              </a:r>
              <a:r>
                <a:rPr lang="en-US" altLang="en-US" sz="1800" b="1" baseline="-25000">
                  <a:latin typeface="Arial" panose="020B0604020202020204" pitchFamily="34" charset="0"/>
                </a:rPr>
                <a:t>2</a:t>
              </a:r>
              <a:r>
                <a:rPr lang="en-US" altLang="en-US" sz="1800" b="1">
                  <a:latin typeface="Arial" panose="020B0604020202020204" pitchFamily="34" charset="0"/>
                </a:rPr>
                <a:t>O &lt; SCN</a:t>
              </a:r>
              <a:r>
                <a:rPr lang="en-US" altLang="en-US" sz="1800" b="1" baseline="30000">
                  <a:latin typeface="Arial" panose="020B0604020202020204" pitchFamily="34" charset="0"/>
                </a:rPr>
                <a:t>-</a:t>
              </a:r>
              <a:r>
                <a:rPr lang="en-US" altLang="en-US" sz="1800" b="1">
                  <a:latin typeface="Arial" panose="020B0604020202020204" pitchFamily="34" charset="0"/>
                </a:rPr>
                <a:t> &lt; NH</a:t>
              </a:r>
              <a:r>
                <a:rPr lang="en-US" altLang="en-US" sz="1800" b="1" baseline="-25000">
                  <a:latin typeface="Arial" panose="020B0604020202020204" pitchFamily="34" charset="0"/>
                </a:rPr>
                <a:t>3</a:t>
              </a:r>
              <a:r>
                <a:rPr lang="en-US" altLang="en-US" sz="1800" b="1">
                  <a:latin typeface="Arial" panose="020B0604020202020204" pitchFamily="34" charset="0"/>
                </a:rPr>
                <a:t> &lt; en &lt; NO</a:t>
              </a:r>
              <a:r>
                <a:rPr lang="en-US" altLang="en-US" sz="1800" b="1" baseline="-25000">
                  <a:latin typeface="Arial" panose="020B0604020202020204" pitchFamily="34" charset="0"/>
                </a:rPr>
                <a:t>2</a:t>
              </a:r>
              <a:r>
                <a:rPr lang="en-US" altLang="en-US" sz="1800" b="1" baseline="30000">
                  <a:latin typeface="Arial" panose="020B0604020202020204" pitchFamily="34" charset="0"/>
                </a:rPr>
                <a:t>-</a:t>
              </a:r>
              <a:r>
                <a:rPr lang="en-US" altLang="en-US" sz="1800" b="1">
                  <a:latin typeface="Arial" panose="020B0604020202020204" pitchFamily="34" charset="0"/>
                </a:rPr>
                <a:t> &lt; CN</a:t>
              </a:r>
              <a:r>
                <a:rPr lang="en-US" altLang="en-US" sz="1800" b="1" baseline="30000">
                  <a:latin typeface="Arial" panose="020B0604020202020204" pitchFamily="34" charset="0"/>
                </a:rPr>
                <a:t>-</a:t>
              </a:r>
              <a:r>
                <a:rPr lang="en-US" altLang="en-US" sz="1800" b="1">
                  <a:latin typeface="Arial" panose="020B0604020202020204" pitchFamily="34" charset="0"/>
                </a:rPr>
                <a:t> &lt; CO</a:t>
              </a:r>
            </a:p>
          </p:txBody>
        </p:sp>
      </p:grpSp>
      <p:grpSp>
        <p:nvGrpSpPr>
          <p:cNvPr id="66567" name="Group 7"/>
          <p:cNvGrpSpPr>
            <a:grpSpLocks/>
          </p:cNvGrpSpPr>
          <p:nvPr/>
        </p:nvGrpSpPr>
        <p:grpSpPr bwMode="auto">
          <a:xfrm>
            <a:off x="685800" y="3124200"/>
            <a:ext cx="8075613" cy="1065213"/>
            <a:chOff x="432" y="1968"/>
            <a:chExt cx="5087" cy="671"/>
          </a:xfrm>
        </p:grpSpPr>
        <p:sp>
          <p:nvSpPr>
            <p:cNvPr id="154639" name="AutoShape 8"/>
            <p:cNvSpPr>
              <a:spLocks noChangeArrowheads="1"/>
            </p:cNvSpPr>
            <p:nvPr/>
          </p:nvSpPr>
          <p:spPr bwMode="auto">
            <a:xfrm>
              <a:off x="432" y="1968"/>
              <a:ext cx="5087" cy="671"/>
            </a:xfrm>
            <a:prstGeom prst="rightArrow">
              <a:avLst>
                <a:gd name="adj1" fmla="val 50000"/>
                <a:gd name="adj2" fmla="val 189531"/>
              </a:avLst>
            </a:prstGeom>
            <a:gradFill rotWithShape="0">
              <a:gsLst>
                <a:gs pos="0">
                  <a:srgbClr val="FFFFFF"/>
                </a:gs>
                <a:gs pos="100000">
                  <a:srgbClr val="3366FF"/>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4640" name="Text Box 9"/>
            <p:cNvSpPr txBox="1">
              <a:spLocks noChangeArrowheads="1"/>
            </p:cNvSpPr>
            <p:nvPr/>
          </p:nvSpPr>
          <p:spPr bwMode="auto">
            <a:xfrm>
              <a:off x="576" y="2189"/>
              <a:ext cx="124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WEAKER FIELD</a:t>
              </a:r>
            </a:p>
          </p:txBody>
        </p:sp>
        <p:sp>
          <p:nvSpPr>
            <p:cNvPr id="154641" name="Text Box 10"/>
            <p:cNvSpPr txBox="1">
              <a:spLocks noChangeArrowheads="1"/>
            </p:cNvSpPr>
            <p:nvPr/>
          </p:nvSpPr>
          <p:spPr bwMode="auto">
            <a:xfrm>
              <a:off x="3360" y="2188"/>
              <a:ext cx="148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r">
                <a:spcBef>
                  <a:spcPts val="1125"/>
                </a:spcBef>
                <a:buClrTx/>
                <a:buFontTx/>
                <a:buNone/>
              </a:pPr>
              <a:r>
                <a:rPr lang="en-US" altLang="en-US" sz="1800" b="1">
                  <a:latin typeface="Arial" panose="020B0604020202020204" pitchFamily="34" charset="0"/>
                </a:rPr>
                <a:t>STRONGER FIELD</a:t>
              </a:r>
            </a:p>
          </p:txBody>
        </p:sp>
      </p:grpSp>
      <p:grpSp>
        <p:nvGrpSpPr>
          <p:cNvPr id="66571" name="Group 11"/>
          <p:cNvGrpSpPr>
            <a:grpSpLocks/>
          </p:cNvGrpSpPr>
          <p:nvPr/>
        </p:nvGrpSpPr>
        <p:grpSpPr bwMode="auto">
          <a:xfrm>
            <a:off x="762000" y="3886200"/>
            <a:ext cx="8075613" cy="1065213"/>
            <a:chOff x="480" y="2448"/>
            <a:chExt cx="5087" cy="671"/>
          </a:xfrm>
        </p:grpSpPr>
        <p:sp>
          <p:nvSpPr>
            <p:cNvPr id="154636" name="AutoShape 12"/>
            <p:cNvSpPr>
              <a:spLocks noChangeArrowheads="1"/>
            </p:cNvSpPr>
            <p:nvPr/>
          </p:nvSpPr>
          <p:spPr bwMode="auto">
            <a:xfrm>
              <a:off x="480" y="2448"/>
              <a:ext cx="5087" cy="671"/>
            </a:xfrm>
            <a:prstGeom prst="rightArrow">
              <a:avLst>
                <a:gd name="adj1" fmla="val 50000"/>
                <a:gd name="adj2" fmla="val 189531"/>
              </a:avLst>
            </a:prstGeom>
            <a:gradFill rotWithShape="0">
              <a:gsLst>
                <a:gs pos="0">
                  <a:srgbClr val="FFFFFF"/>
                </a:gs>
                <a:gs pos="100000">
                  <a:srgbClr val="FFAF18"/>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4637" name="Text Box 13"/>
            <p:cNvSpPr txBox="1">
              <a:spLocks noChangeArrowheads="1"/>
            </p:cNvSpPr>
            <p:nvPr/>
          </p:nvSpPr>
          <p:spPr bwMode="auto">
            <a:xfrm>
              <a:off x="3888" y="2668"/>
              <a:ext cx="95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r">
                <a:spcBef>
                  <a:spcPts val="1125"/>
                </a:spcBef>
                <a:buClrTx/>
                <a:buFontTx/>
                <a:buNone/>
              </a:pPr>
              <a:r>
                <a:rPr lang="en-US" altLang="en-US" sz="1800" b="1">
                  <a:latin typeface="Arial" panose="020B0604020202020204" pitchFamily="34" charset="0"/>
                </a:rPr>
                <a:t>LARGER </a:t>
              </a:r>
              <a:r>
                <a:rPr lang="en-US" altLang="en-US" sz="1800" b="1">
                  <a:latin typeface="Symbol" panose="05050102010706020507" pitchFamily="18" charset="2"/>
                </a:rPr>
                <a:t></a:t>
              </a:r>
            </a:p>
          </p:txBody>
        </p:sp>
        <p:sp>
          <p:nvSpPr>
            <p:cNvPr id="154638" name="Text Box 14"/>
            <p:cNvSpPr txBox="1">
              <a:spLocks noChangeArrowheads="1"/>
            </p:cNvSpPr>
            <p:nvPr/>
          </p:nvSpPr>
          <p:spPr bwMode="auto">
            <a:xfrm>
              <a:off x="576" y="2669"/>
              <a:ext cx="95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SMALLER </a:t>
              </a:r>
              <a:r>
                <a:rPr lang="en-US" altLang="en-US" sz="1800" b="1">
                  <a:latin typeface="Symbol" panose="05050102010706020507" pitchFamily="18" charset="2"/>
                </a:rPr>
                <a:t></a:t>
              </a:r>
            </a:p>
          </p:txBody>
        </p:sp>
      </p:grpSp>
      <p:grpSp>
        <p:nvGrpSpPr>
          <p:cNvPr id="66575" name="Group 15"/>
          <p:cNvGrpSpPr>
            <a:grpSpLocks/>
          </p:cNvGrpSpPr>
          <p:nvPr/>
        </p:nvGrpSpPr>
        <p:grpSpPr bwMode="auto">
          <a:xfrm>
            <a:off x="838200" y="4648200"/>
            <a:ext cx="8075613" cy="1065213"/>
            <a:chOff x="528" y="2928"/>
            <a:chExt cx="5087" cy="671"/>
          </a:xfrm>
        </p:grpSpPr>
        <p:sp>
          <p:nvSpPr>
            <p:cNvPr id="154633" name="AutoShape 16"/>
            <p:cNvSpPr>
              <a:spLocks noChangeArrowheads="1"/>
            </p:cNvSpPr>
            <p:nvPr/>
          </p:nvSpPr>
          <p:spPr bwMode="auto">
            <a:xfrm>
              <a:off x="528" y="2928"/>
              <a:ext cx="5087" cy="671"/>
            </a:xfrm>
            <a:prstGeom prst="rightArrow">
              <a:avLst>
                <a:gd name="adj1" fmla="val 50000"/>
                <a:gd name="adj2" fmla="val 189531"/>
              </a:avLst>
            </a:prstGeom>
            <a:gradFill rotWithShape="0">
              <a:gsLst>
                <a:gs pos="0">
                  <a:srgbClr val="FFFFFF"/>
                </a:gs>
                <a:gs pos="100000">
                  <a:srgbClr val="8154D1"/>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4634" name="Text Box 17"/>
            <p:cNvSpPr txBox="1">
              <a:spLocks noChangeArrowheads="1"/>
            </p:cNvSpPr>
            <p:nvPr/>
          </p:nvSpPr>
          <p:spPr bwMode="auto">
            <a:xfrm>
              <a:off x="624" y="3149"/>
              <a:ext cx="95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LONGER </a:t>
              </a:r>
              <a:r>
                <a:rPr lang="en-US" altLang="en-US" sz="1800" b="1">
                  <a:latin typeface="Symbol" panose="05050102010706020507" pitchFamily="18" charset="2"/>
                </a:rPr>
                <a:t></a:t>
              </a:r>
            </a:p>
          </p:txBody>
        </p:sp>
        <p:sp>
          <p:nvSpPr>
            <p:cNvPr id="154635" name="Text Box 18"/>
            <p:cNvSpPr txBox="1">
              <a:spLocks noChangeArrowheads="1"/>
            </p:cNvSpPr>
            <p:nvPr/>
          </p:nvSpPr>
          <p:spPr bwMode="auto">
            <a:xfrm>
              <a:off x="3936" y="3149"/>
              <a:ext cx="95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r">
                <a:spcBef>
                  <a:spcPts val="1125"/>
                </a:spcBef>
                <a:buClrTx/>
                <a:buFontTx/>
                <a:buNone/>
              </a:pPr>
              <a:r>
                <a:rPr lang="en-US" altLang="en-US" sz="1800" b="1">
                  <a:latin typeface="Arial" panose="020B0604020202020204" pitchFamily="34" charset="0"/>
                </a:rPr>
                <a:t>SHORTER </a:t>
              </a:r>
              <a:r>
                <a:rPr lang="en-US" altLang="en-US" sz="1800" b="1">
                  <a:latin typeface="Symbol" panose="05050102010706020507" pitchFamily="18" charset="2"/>
                </a:rPr>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6562">
                                            <p:txEl>
                                              <p:pRg st="0" end="0"/>
                                            </p:txEl>
                                          </p:spTgt>
                                        </p:tgtEl>
                                        <p:attrNameLst>
                                          <p:attrName>style.visibility</p:attrName>
                                        </p:attrNameLst>
                                      </p:cBhvr>
                                      <p:to>
                                        <p:strVal val="visible"/>
                                      </p:to>
                                    </p:set>
                                    <p:animEffect transition="in" filter="wipe(left)">
                                      <p:cBhvr additive="repl">
                                        <p:cTn id="7" dur="500"/>
                                        <p:tgtEl>
                                          <p:spTgt spid="665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6563">
                                            <p:txEl>
                                              <p:pRg st="0" end="0"/>
                                            </p:txEl>
                                          </p:spTgt>
                                        </p:tgtEl>
                                        <p:attrNameLst>
                                          <p:attrName>style.visibility</p:attrName>
                                        </p:attrNameLst>
                                      </p:cBhvr>
                                      <p:to>
                                        <p:strVal val="visible"/>
                                      </p:to>
                                    </p:set>
                                    <p:animEffect transition="in" filter="wipe(left)">
                                      <p:cBhvr additive="repl">
                                        <p:cTn id="12" dur="500"/>
                                        <p:tgtEl>
                                          <p:spTgt spid="665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66564"/>
                                        </p:tgtEl>
                                        <p:attrNameLst>
                                          <p:attrName>style.visibility</p:attrName>
                                        </p:attrNameLst>
                                      </p:cBhvr>
                                      <p:to>
                                        <p:strVal val="visible"/>
                                      </p:to>
                                    </p:set>
                                    <p:animEffect transition="in" filter="wipe(left)">
                                      <p:cBhvr additive="repl">
                                        <p:cTn id="17" dur="500"/>
                                        <p:tgtEl>
                                          <p:spTgt spid="665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66567"/>
                                        </p:tgtEl>
                                        <p:attrNameLst>
                                          <p:attrName>style.visibility</p:attrName>
                                        </p:attrNameLst>
                                      </p:cBhvr>
                                      <p:to>
                                        <p:strVal val="visible"/>
                                      </p:to>
                                    </p:set>
                                    <p:animEffect transition="in" filter="wipe(left)">
                                      <p:cBhvr additive="repl">
                                        <p:cTn id="22" dur="500"/>
                                        <p:tgtEl>
                                          <p:spTgt spid="66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66571"/>
                                        </p:tgtEl>
                                        <p:attrNameLst>
                                          <p:attrName>style.visibility</p:attrName>
                                        </p:attrNameLst>
                                      </p:cBhvr>
                                      <p:to>
                                        <p:strVal val="visible"/>
                                      </p:to>
                                    </p:set>
                                    <p:animEffect transition="in" filter="wipe(left)">
                                      <p:cBhvr additive="repl">
                                        <p:cTn id="27" dur="500"/>
                                        <p:tgtEl>
                                          <p:spTgt spid="665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additive="repl">
                                        <p:cTn id="31" dur="1" fill="hold">
                                          <p:stCondLst>
                                            <p:cond delay="0"/>
                                          </p:stCondLst>
                                        </p:cTn>
                                        <p:tgtEl>
                                          <p:spTgt spid="66575"/>
                                        </p:tgtEl>
                                        <p:attrNameLst>
                                          <p:attrName>style.visibility</p:attrName>
                                        </p:attrNameLst>
                                      </p:cBhvr>
                                      <p:to>
                                        <p:strVal val="visible"/>
                                      </p:to>
                                    </p:set>
                                    <p:animEffect transition="in" filter="wipe(left)">
                                      <p:cBhvr additive="repl">
                                        <p:cTn id="32" dur="500"/>
                                        <p:tgtEl>
                                          <p:spTgt spid="66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533400" y="2514600"/>
            <a:ext cx="914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PLAN:</a:t>
            </a:r>
          </a:p>
        </p:txBody>
      </p:sp>
      <p:sp>
        <p:nvSpPr>
          <p:cNvPr id="67586" name="Text Box 2"/>
          <p:cNvSpPr txBox="1">
            <a:spLocks noChangeArrowheads="1"/>
          </p:cNvSpPr>
          <p:nvPr/>
        </p:nvSpPr>
        <p:spPr bwMode="auto">
          <a:xfrm>
            <a:off x="533400" y="4648200"/>
            <a:ext cx="1524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SOLUTION:</a:t>
            </a:r>
          </a:p>
        </p:txBody>
      </p:sp>
      <p:sp>
        <p:nvSpPr>
          <p:cNvPr id="156676" name="Text Box 3"/>
          <p:cNvSpPr txBox="1">
            <a:spLocks noChangeArrowheads="1"/>
          </p:cNvSpPr>
          <p:nvPr/>
        </p:nvSpPr>
        <p:spPr bwMode="auto">
          <a:xfrm>
            <a:off x="609600" y="609600"/>
            <a:ext cx="8305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Identifying Complex Ions as High Spin or Low Spin</a:t>
            </a:r>
          </a:p>
        </p:txBody>
      </p:sp>
      <p:grpSp>
        <p:nvGrpSpPr>
          <p:cNvPr id="67588" name="Group 4"/>
          <p:cNvGrpSpPr>
            <a:grpSpLocks/>
          </p:cNvGrpSpPr>
          <p:nvPr/>
        </p:nvGrpSpPr>
        <p:grpSpPr bwMode="auto">
          <a:xfrm>
            <a:off x="457200" y="1219200"/>
            <a:ext cx="8456613" cy="1227138"/>
            <a:chOff x="288" y="768"/>
            <a:chExt cx="5327" cy="773"/>
          </a:xfrm>
        </p:grpSpPr>
        <p:sp>
          <p:nvSpPr>
            <p:cNvPr id="156717" name="Text Box 5"/>
            <p:cNvSpPr txBox="1">
              <a:spLocks noChangeArrowheads="1"/>
            </p:cNvSpPr>
            <p:nvPr/>
          </p:nvSpPr>
          <p:spPr bwMode="auto">
            <a:xfrm>
              <a:off x="288" y="768"/>
              <a:ext cx="91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PROBLEM:</a:t>
              </a:r>
            </a:p>
          </p:txBody>
        </p:sp>
        <p:sp>
          <p:nvSpPr>
            <p:cNvPr id="156718" name="Text Box 6"/>
            <p:cNvSpPr txBox="1">
              <a:spLocks noChangeArrowheads="1"/>
            </p:cNvSpPr>
            <p:nvPr/>
          </p:nvSpPr>
          <p:spPr bwMode="auto">
            <a:xfrm>
              <a:off x="1200" y="768"/>
              <a:ext cx="4415" cy="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Iron (</a:t>
              </a:r>
              <a:r>
                <a:rPr lang="en-US" altLang="en-US" sz="1800"/>
                <a:t>II</a:t>
              </a:r>
              <a:r>
                <a:rPr lang="en-US" altLang="en-US" sz="1800">
                  <a:latin typeface="Arial" panose="020B0604020202020204" pitchFamily="34" charset="0"/>
                </a:rPr>
                <a:t>) forms an essential complex in hemoglobin.  For each of the two octahedral complex ions [Fe(H</a:t>
              </a:r>
              <a:r>
                <a:rPr lang="en-US" altLang="en-US" sz="1800" baseline="-25000">
                  <a:latin typeface="Arial" panose="020B0604020202020204" pitchFamily="34" charset="0"/>
                </a:rPr>
                <a:t>2</a:t>
              </a:r>
              <a:r>
                <a:rPr lang="en-US" altLang="en-US" sz="1800">
                  <a:latin typeface="Arial" panose="020B0604020202020204" pitchFamily="34" charset="0"/>
                </a:rPr>
                <a:t>O)</a:t>
              </a:r>
              <a:r>
                <a:rPr lang="en-US" altLang="en-US" sz="1800" baseline="-25000">
                  <a:latin typeface="Arial" panose="020B0604020202020204" pitchFamily="34" charset="0"/>
                </a:rPr>
                <a:t>6</a:t>
              </a:r>
              <a:r>
                <a:rPr lang="en-US" altLang="en-US" sz="1800">
                  <a:latin typeface="Arial" panose="020B0604020202020204" pitchFamily="34" charset="0"/>
                </a:rPr>
                <a:t>]</a:t>
              </a:r>
              <a:r>
                <a:rPr lang="en-US" altLang="en-US" sz="1800" baseline="30000">
                  <a:latin typeface="Arial" panose="020B0604020202020204" pitchFamily="34" charset="0"/>
                </a:rPr>
                <a:t>2+</a:t>
              </a:r>
              <a:r>
                <a:rPr lang="en-US" altLang="en-US" sz="1800">
                  <a:latin typeface="Arial" panose="020B0604020202020204" pitchFamily="34" charset="0"/>
                </a:rPr>
                <a:t> and [Fe(CN)</a:t>
              </a:r>
              <a:r>
                <a:rPr lang="en-US" altLang="en-US" sz="1800" baseline="-25000">
                  <a:latin typeface="Arial" panose="020B0604020202020204" pitchFamily="34" charset="0"/>
                </a:rPr>
                <a:t>6</a:t>
              </a:r>
              <a:r>
                <a:rPr lang="en-US" altLang="en-US" sz="1800">
                  <a:latin typeface="Arial" panose="020B0604020202020204" pitchFamily="34" charset="0"/>
                </a:rPr>
                <a:t>]</a:t>
              </a:r>
              <a:r>
                <a:rPr lang="en-US" altLang="en-US" sz="1800" baseline="30000">
                  <a:latin typeface="Arial" panose="020B0604020202020204" pitchFamily="34" charset="0"/>
                </a:rPr>
                <a:t>4-</a:t>
              </a:r>
              <a:r>
                <a:rPr lang="en-US" altLang="en-US" sz="1800">
                  <a:latin typeface="Arial" panose="020B0604020202020204" pitchFamily="34" charset="0"/>
                </a:rPr>
                <a:t>, draw an orbital splitting diagram, predict the number of unpaired electrons, and identify the ion as low or high spin.</a:t>
              </a:r>
            </a:p>
          </p:txBody>
        </p:sp>
      </p:grpSp>
      <p:sp>
        <p:nvSpPr>
          <p:cNvPr id="67591" name="Text Box 7"/>
          <p:cNvSpPr txBox="1">
            <a:spLocks noChangeArrowheads="1"/>
          </p:cNvSpPr>
          <p:nvPr/>
        </p:nvSpPr>
        <p:spPr bwMode="auto">
          <a:xfrm>
            <a:off x="1524000" y="2514600"/>
            <a:ext cx="69342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The electron configuration of Fe</a:t>
            </a:r>
            <a:r>
              <a:rPr lang="en-US" altLang="en-US" sz="1800" baseline="30000">
                <a:latin typeface="Arial" panose="020B0604020202020204" pitchFamily="34" charset="0"/>
              </a:rPr>
              <a:t>2+</a:t>
            </a:r>
            <a:r>
              <a:rPr lang="en-US" altLang="en-US" sz="1800">
                <a:latin typeface="Arial" panose="020B0604020202020204" pitchFamily="34" charset="0"/>
              </a:rPr>
              <a:t> gives us information that the iron has 6d electrons.  The two ligands have field strengths shown in       .</a:t>
            </a:r>
          </a:p>
        </p:txBody>
      </p:sp>
      <p:sp>
        <p:nvSpPr>
          <p:cNvPr id="67592" name="Text Box 8"/>
          <p:cNvSpPr txBox="1">
            <a:spLocks noChangeArrowheads="1"/>
          </p:cNvSpPr>
          <p:nvPr/>
        </p:nvSpPr>
        <p:spPr bwMode="auto">
          <a:xfrm>
            <a:off x="1524000" y="3429000"/>
            <a:ext cx="6934200"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Draw the orbital box diagrams, splitting the d orbitals into e</a:t>
            </a:r>
            <a:r>
              <a:rPr lang="en-US" altLang="en-US" sz="1800" baseline="-25000">
                <a:latin typeface="Arial" panose="020B0604020202020204" pitchFamily="34" charset="0"/>
              </a:rPr>
              <a:t>g</a:t>
            </a:r>
            <a:r>
              <a:rPr lang="en-US" altLang="en-US" sz="1800">
                <a:latin typeface="Arial" panose="020B0604020202020204" pitchFamily="34" charset="0"/>
              </a:rPr>
              <a:t> and t</a:t>
            </a:r>
            <a:r>
              <a:rPr lang="en-US" altLang="en-US" sz="1800" baseline="-25000">
                <a:latin typeface="Arial" panose="020B0604020202020204" pitchFamily="34" charset="0"/>
              </a:rPr>
              <a:t>2g</a:t>
            </a:r>
            <a:r>
              <a:rPr lang="en-US" altLang="en-US" sz="1800">
                <a:latin typeface="Arial" panose="020B0604020202020204" pitchFamily="34" charset="0"/>
              </a:rPr>
              <a:t>.  Add the electrons noting that a weak-field ligand gives the maximum number of unpaired electrons and a high-spin complex and vice-versa.</a:t>
            </a:r>
          </a:p>
        </p:txBody>
      </p:sp>
      <p:sp>
        <p:nvSpPr>
          <p:cNvPr id="67593" name="Line 9"/>
          <p:cNvSpPr>
            <a:spLocks noChangeShapeType="1"/>
          </p:cNvSpPr>
          <p:nvPr/>
        </p:nvSpPr>
        <p:spPr bwMode="auto">
          <a:xfrm flipV="1">
            <a:off x="2924175" y="5903913"/>
            <a:ext cx="1588" cy="3079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4" name="Line 10"/>
          <p:cNvSpPr>
            <a:spLocks noChangeShapeType="1"/>
          </p:cNvSpPr>
          <p:nvPr/>
        </p:nvSpPr>
        <p:spPr bwMode="auto">
          <a:xfrm>
            <a:off x="3024188" y="5905500"/>
            <a:ext cx="1587" cy="304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5" name="Line 11"/>
          <p:cNvSpPr>
            <a:spLocks noChangeShapeType="1"/>
          </p:cNvSpPr>
          <p:nvPr/>
        </p:nvSpPr>
        <p:spPr bwMode="auto">
          <a:xfrm flipV="1">
            <a:off x="3581400" y="5903913"/>
            <a:ext cx="1588" cy="3079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6" name="Line 12"/>
          <p:cNvSpPr>
            <a:spLocks noChangeShapeType="1"/>
          </p:cNvSpPr>
          <p:nvPr/>
        </p:nvSpPr>
        <p:spPr bwMode="auto">
          <a:xfrm flipV="1">
            <a:off x="3200400" y="5903913"/>
            <a:ext cx="1588" cy="3079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7" name="Line 13"/>
          <p:cNvSpPr>
            <a:spLocks noChangeShapeType="1"/>
          </p:cNvSpPr>
          <p:nvPr/>
        </p:nvSpPr>
        <p:spPr bwMode="auto">
          <a:xfrm flipV="1">
            <a:off x="3429000" y="5294313"/>
            <a:ext cx="1588" cy="3079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8" name="Line 14"/>
          <p:cNvSpPr>
            <a:spLocks noChangeShapeType="1"/>
          </p:cNvSpPr>
          <p:nvPr/>
        </p:nvSpPr>
        <p:spPr bwMode="auto">
          <a:xfrm flipV="1">
            <a:off x="3048000" y="5294313"/>
            <a:ext cx="1588" cy="3079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599" name="Group 15"/>
          <p:cNvGrpSpPr>
            <a:grpSpLocks/>
          </p:cNvGrpSpPr>
          <p:nvPr/>
        </p:nvGrpSpPr>
        <p:grpSpPr bwMode="auto">
          <a:xfrm>
            <a:off x="2743200" y="5867400"/>
            <a:ext cx="1827213" cy="481013"/>
            <a:chOff x="1728" y="3696"/>
            <a:chExt cx="1151" cy="303"/>
          </a:xfrm>
        </p:grpSpPr>
        <p:sp>
          <p:nvSpPr>
            <p:cNvPr id="156713" name="Rectangle 16"/>
            <p:cNvSpPr>
              <a:spLocks noChangeArrowheads="1"/>
            </p:cNvSpPr>
            <p:nvPr/>
          </p:nvSpPr>
          <p:spPr bwMode="auto">
            <a:xfrm>
              <a:off x="1728" y="3696"/>
              <a:ext cx="239" cy="239"/>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6714" name="Rectangle 17"/>
            <p:cNvSpPr>
              <a:spLocks noChangeArrowheads="1"/>
            </p:cNvSpPr>
            <p:nvPr/>
          </p:nvSpPr>
          <p:spPr bwMode="auto">
            <a:xfrm>
              <a:off x="2208" y="3696"/>
              <a:ext cx="239" cy="239"/>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6715" name="Rectangle 18"/>
            <p:cNvSpPr>
              <a:spLocks noChangeArrowheads="1"/>
            </p:cNvSpPr>
            <p:nvPr/>
          </p:nvSpPr>
          <p:spPr bwMode="auto">
            <a:xfrm>
              <a:off x="1968" y="3696"/>
              <a:ext cx="239" cy="239"/>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6716" name="Text Box 19"/>
            <p:cNvSpPr txBox="1">
              <a:spLocks noChangeArrowheads="1"/>
            </p:cNvSpPr>
            <p:nvPr/>
          </p:nvSpPr>
          <p:spPr bwMode="auto">
            <a:xfrm>
              <a:off x="2592" y="3744"/>
              <a:ext cx="287"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t</a:t>
              </a:r>
              <a:r>
                <a:rPr lang="en-US" altLang="en-US" sz="1800" baseline="-25000">
                  <a:latin typeface="Arial" panose="020B0604020202020204" pitchFamily="34" charset="0"/>
                </a:rPr>
                <a:t>2g</a:t>
              </a:r>
            </a:p>
          </p:txBody>
        </p:sp>
      </p:grpSp>
      <p:grpSp>
        <p:nvGrpSpPr>
          <p:cNvPr id="67604" name="Group 20"/>
          <p:cNvGrpSpPr>
            <a:grpSpLocks/>
          </p:cNvGrpSpPr>
          <p:nvPr/>
        </p:nvGrpSpPr>
        <p:grpSpPr bwMode="auto">
          <a:xfrm>
            <a:off x="2895600" y="5257800"/>
            <a:ext cx="1674813" cy="404813"/>
            <a:chOff x="1824" y="3312"/>
            <a:chExt cx="1055" cy="255"/>
          </a:xfrm>
        </p:grpSpPr>
        <p:sp>
          <p:nvSpPr>
            <p:cNvPr id="156710" name="Rectangle 21"/>
            <p:cNvSpPr>
              <a:spLocks noChangeArrowheads="1"/>
            </p:cNvSpPr>
            <p:nvPr/>
          </p:nvSpPr>
          <p:spPr bwMode="auto">
            <a:xfrm>
              <a:off x="1824" y="3312"/>
              <a:ext cx="239" cy="239"/>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6711" name="Rectangle 22"/>
            <p:cNvSpPr>
              <a:spLocks noChangeArrowheads="1"/>
            </p:cNvSpPr>
            <p:nvPr/>
          </p:nvSpPr>
          <p:spPr bwMode="auto">
            <a:xfrm>
              <a:off x="2064" y="3312"/>
              <a:ext cx="239" cy="239"/>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6712" name="Text Box 23"/>
            <p:cNvSpPr txBox="1">
              <a:spLocks noChangeArrowheads="1"/>
            </p:cNvSpPr>
            <p:nvPr/>
          </p:nvSpPr>
          <p:spPr bwMode="auto">
            <a:xfrm>
              <a:off x="2592" y="3312"/>
              <a:ext cx="287"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e</a:t>
              </a:r>
              <a:r>
                <a:rPr lang="en-US" altLang="en-US" sz="1800" baseline="-25000">
                  <a:latin typeface="Arial" panose="020B0604020202020204" pitchFamily="34" charset="0"/>
                </a:rPr>
                <a:t>g</a:t>
              </a:r>
            </a:p>
          </p:txBody>
        </p:sp>
      </p:grpSp>
      <p:sp>
        <p:nvSpPr>
          <p:cNvPr id="67608" name="Line 24"/>
          <p:cNvSpPr>
            <a:spLocks noChangeShapeType="1"/>
          </p:cNvSpPr>
          <p:nvPr/>
        </p:nvSpPr>
        <p:spPr bwMode="auto">
          <a:xfrm flipV="1">
            <a:off x="6124575" y="6132513"/>
            <a:ext cx="1588" cy="3079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9" name="Line 25"/>
          <p:cNvSpPr>
            <a:spLocks noChangeShapeType="1"/>
          </p:cNvSpPr>
          <p:nvPr/>
        </p:nvSpPr>
        <p:spPr bwMode="auto">
          <a:xfrm>
            <a:off x="6224588" y="6134100"/>
            <a:ext cx="1587" cy="304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0" name="Line 26"/>
          <p:cNvSpPr>
            <a:spLocks noChangeShapeType="1"/>
          </p:cNvSpPr>
          <p:nvPr/>
        </p:nvSpPr>
        <p:spPr bwMode="auto">
          <a:xfrm flipV="1">
            <a:off x="6781800" y="6132513"/>
            <a:ext cx="1588" cy="3079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1" name="Line 27"/>
          <p:cNvSpPr>
            <a:spLocks noChangeShapeType="1"/>
          </p:cNvSpPr>
          <p:nvPr/>
        </p:nvSpPr>
        <p:spPr bwMode="auto">
          <a:xfrm flipV="1">
            <a:off x="6400800" y="6132513"/>
            <a:ext cx="1588" cy="30797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12" name="Group 28"/>
          <p:cNvGrpSpPr>
            <a:grpSpLocks/>
          </p:cNvGrpSpPr>
          <p:nvPr/>
        </p:nvGrpSpPr>
        <p:grpSpPr bwMode="auto">
          <a:xfrm>
            <a:off x="5943600" y="6096000"/>
            <a:ext cx="1827213" cy="481013"/>
            <a:chOff x="3744" y="3840"/>
            <a:chExt cx="1151" cy="303"/>
          </a:xfrm>
        </p:grpSpPr>
        <p:sp>
          <p:nvSpPr>
            <p:cNvPr id="156706" name="Rectangle 29"/>
            <p:cNvSpPr>
              <a:spLocks noChangeArrowheads="1"/>
            </p:cNvSpPr>
            <p:nvPr/>
          </p:nvSpPr>
          <p:spPr bwMode="auto">
            <a:xfrm>
              <a:off x="3744" y="3840"/>
              <a:ext cx="239" cy="239"/>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6707" name="Rectangle 30"/>
            <p:cNvSpPr>
              <a:spLocks noChangeArrowheads="1"/>
            </p:cNvSpPr>
            <p:nvPr/>
          </p:nvSpPr>
          <p:spPr bwMode="auto">
            <a:xfrm>
              <a:off x="4224" y="3840"/>
              <a:ext cx="239" cy="239"/>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6708" name="Rectangle 31"/>
            <p:cNvSpPr>
              <a:spLocks noChangeArrowheads="1"/>
            </p:cNvSpPr>
            <p:nvPr/>
          </p:nvSpPr>
          <p:spPr bwMode="auto">
            <a:xfrm>
              <a:off x="3984" y="3840"/>
              <a:ext cx="239" cy="239"/>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6709" name="Text Box 32"/>
            <p:cNvSpPr txBox="1">
              <a:spLocks noChangeArrowheads="1"/>
            </p:cNvSpPr>
            <p:nvPr/>
          </p:nvSpPr>
          <p:spPr bwMode="auto">
            <a:xfrm>
              <a:off x="4608" y="3888"/>
              <a:ext cx="287"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t</a:t>
              </a:r>
              <a:r>
                <a:rPr lang="en-US" altLang="en-US" sz="1800" baseline="-25000">
                  <a:latin typeface="Arial" panose="020B0604020202020204" pitchFamily="34" charset="0"/>
                </a:rPr>
                <a:t>2g</a:t>
              </a:r>
            </a:p>
          </p:txBody>
        </p:sp>
      </p:grpSp>
      <p:sp>
        <p:nvSpPr>
          <p:cNvPr id="67617" name="Line 33"/>
          <p:cNvSpPr>
            <a:spLocks noChangeShapeType="1"/>
          </p:cNvSpPr>
          <p:nvPr/>
        </p:nvSpPr>
        <p:spPr bwMode="auto">
          <a:xfrm>
            <a:off x="6553200" y="6096000"/>
            <a:ext cx="1588" cy="304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18" name="Line 34"/>
          <p:cNvSpPr>
            <a:spLocks noChangeShapeType="1"/>
          </p:cNvSpPr>
          <p:nvPr/>
        </p:nvSpPr>
        <p:spPr bwMode="auto">
          <a:xfrm>
            <a:off x="6934200" y="6096000"/>
            <a:ext cx="1588" cy="3048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19" name="Group 35"/>
          <p:cNvGrpSpPr>
            <a:grpSpLocks/>
          </p:cNvGrpSpPr>
          <p:nvPr/>
        </p:nvGrpSpPr>
        <p:grpSpPr bwMode="auto">
          <a:xfrm>
            <a:off x="6096000" y="4800600"/>
            <a:ext cx="1598613" cy="412750"/>
            <a:chOff x="3840" y="3024"/>
            <a:chExt cx="1007" cy="260"/>
          </a:xfrm>
        </p:grpSpPr>
        <p:sp>
          <p:nvSpPr>
            <p:cNvPr id="156703" name="Rectangle 36"/>
            <p:cNvSpPr>
              <a:spLocks noChangeArrowheads="1"/>
            </p:cNvSpPr>
            <p:nvPr/>
          </p:nvSpPr>
          <p:spPr bwMode="auto">
            <a:xfrm>
              <a:off x="3840" y="3024"/>
              <a:ext cx="239" cy="239"/>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6704" name="Rectangle 37"/>
            <p:cNvSpPr>
              <a:spLocks noChangeArrowheads="1"/>
            </p:cNvSpPr>
            <p:nvPr/>
          </p:nvSpPr>
          <p:spPr bwMode="auto">
            <a:xfrm>
              <a:off x="4080" y="3024"/>
              <a:ext cx="239" cy="239"/>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6705" name="Text Box 38"/>
            <p:cNvSpPr txBox="1">
              <a:spLocks noChangeArrowheads="1"/>
            </p:cNvSpPr>
            <p:nvPr/>
          </p:nvSpPr>
          <p:spPr bwMode="auto">
            <a:xfrm>
              <a:off x="4560" y="3029"/>
              <a:ext cx="287"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e</a:t>
              </a:r>
              <a:r>
                <a:rPr lang="en-US" altLang="en-US" sz="1800" baseline="-25000">
                  <a:latin typeface="Arial" panose="020B0604020202020204" pitchFamily="34" charset="0"/>
                </a:rPr>
                <a:t>g</a:t>
              </a:r>
            </a:p>
          </p:txBody>
        </p:sp>
      </p:grpSp>
      <p:grpSp>
        <p:nvGrpSpPr>
          <p:cNvPr id="67623" name="Group 39"/>
          <p:cNvGrpSpPr>
            <a:grpSpLocks/>
          </p:cNvGrpSpPr>
          <p:nvPr/>
        </p:nvGrpSpPr>
        <p:grpSpPr bwMode="auto">
          <a:xfrm>
            <a:off x="2057400" y="4648200"/>
            <a:ext cx="455613" cy="1827213"/>
            <a:chOff x="1296" y="2928"/>
            <a:chExt cx="287" cy="1151"/>
          </a:xfrm>
        </p:grpSpPr>
        <p:sp>
          <p:nvSpPr>
            <p:cNvPr id="156701" name="Line 40"/>
            <p:cNvSpPr>
              <a:spLocks noChangeShapeType="1"/>
            </p:cNvSpPr>
            <p:nvPr/>
          </p:nvSpPr>
          <p:spPr bwMode="auto">
            <a:xfrm flipV="1">
              <a:off x="1584" y="2927"/>
              <a:ext cx="0" cy="110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6702" name="Text Box 41"/>
            <p:cNvSpPr txBox="1">
              <a:spLocks noChangeArrowheads="1"/>
            </p:cNvSpPr>
            <p:nvPr/>
          </p:nvSpPr>
          <p:spPr bwMode="auto">
            <a:xfrm rot="-5400000">
              <a:off x="836" y="3388"/>
              <a:ext cx="1151"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potential energy</a:t>
              </a:r>
            </a:p>
          </p:txBody>
        </p:sp>
      </p:grpSp>
      <p:sp>
        <p:nvSpPr>
          <p:cNvPr id="67626" name="Rectangle 42"/>
          <p:cNvSpPr>
            <a:spLocks noChangeArrowheads="1"/>
          </p:cNvSpPr>
          <p:nvPr/>
        </p:nvSpPr>
        <p:spPr bwMode="auto">
          <a:xfrm>
            <a:off x="2843213" y="4572000"/>
            <a:ext cx="13684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800">
                <a:latin typeface="Arial" panose="020B0604020202020204" pitchFamily="34" charset="0"/>
              </a:rPr>
              <a:t>[Fe(H</a:t>
            </a:r>
            <a:r>
              <a:rPr lang="en-US" altLang="en-US" sz="1800" baseline="-25000">
                <a:latin typeface="Arial" panose="020B0604020202020204" pitchFamily="34" charset="0"/>
              </a:rPr>
              <a:t>2</a:t>
            </a:r>
            <a:r>
              <a:rPr lang="en-US" altLang="en-US" sz="1800">
                <a:latin typeface="Arial" panose="020B0604020202020204" pitchFamily="34" charset="0"/>
              </a:rPr>
              <a:t>O)</a:t>
            </a:r>
            <a:r>
              <a:rPr lang="en-US" altLang="en-US" sz="1800" baseline="-25000">
                <a:latin typeface="Arial" panose="020B0604020202020204" pitchFamily="34" charset="0"/>
              </a:rPr>
              <a:t>6</a:t>
            </a:r>
            <a:r>
              <a:rPr lang="en-US" altLang="en-US" sz="1800">
                <a:latin typeface="Arial" panose="020B0604020202020204" pitchFamily="34" charset="0"/>
              </a:rPr>
              <a:t>]</a:t>
            </a:r>
            <a:r>
              <a:rPr lang="en-US" altLang="en-US" sz="1800" baseline="30000">
                <a:latin typeface="Arial" panose="020B0604020202020204" pitchFamily="34" charset="0"/>
              </a:rPr>
              <a:t>2+</a:t>
            </a:r>
          </a:p>
        </p:txBody>
      </p:sp>
      <p:sp>
        <p:nvSpPr>
          <p:cNvPr id="67627" name="Rectangle 43"/>
          <p:cNvSpPr>
            <a:spLocks noChangeArrowheads="1"/>
          </p:cNvSpPr>
          <p:nvPr/>
        </p:nvSpPr>
        <p:spPr bwMode="auto">
          <a:xfrm>
            <a:off x="5884863" y="4389438"/>
            <a:ext cx="12477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1800">
                <a:latin typeface="Arial" panose="020B0604020202020204" pitchFamily="34" charset="0"/>
              </a:rPr>
              <a:t>[Fe(CN)</a:t>
            </a:r>
            <a:r>
              <a:rPr lang="en-US" altLang="en-US" sz="1800" baseline="-25000">
                <a:latin typeface="Arial" panose="020B0604020202020204" pitchFamily="34" charset="0"/>
              </a:rPr>
              <a:t>6</a:t>
            </a:r>
            <a:r>
              <a:rPr lang="en-US" altLang="en-US" sz="1800">
                <a:latin typeface="Arial" panose="020B0604020202020204" pitchFamily="34" charset="0"/>
              </a:rPr>
              <a:t>]</a:t>
            </a:r>
            <a:r>
              <a:rPr lang="en-US" altLang="en-US" sz="1800" baseline="30000">
                <a:latin typeface="Arial" panose="020B0604020202020204" pitchFamily="34" charset="0"/>
              </a:rPr>
              <a:t>4-</a:t>
            </a:r>
          </a:p>
        </p:txBody>
      </p:sp>
      <p:sp>
        <p:nvSpPr>
          <p:cNvPr id="67628" name="Text Box 44"/>
          <p:cNvSpPr txBox="1">
            <a:spLocks noChangeArrowheads="1"/>
          </p:cNvSpPr>
          <p:nvPr/>
        </p:nvSpPr>
        <p:spPr bwMode="auto">
          <a:xfrm>
            <a:off x="7086600" y="5334000"/>
            <a:ext cx="1828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i="1">
                <a:latin typeface="Arial" panose="020B0604020202020204" pitchFamily="34" charset="0"/>
              </a:rPr>
              <a:t>no unpaired e</a:t>
            </a:r>
            <a:r>
              <a:rPr lang="en-US" altLang="en-US" sz="1800" i="1" baseline="30000">
                <a:latin typeface="Arial" panose="020B0604020202020204" pitchFamily="34" charset="0"/>
              </a:rPr>
              <a:t>--</a:t>
            </a:r>
            <a:r>
              <a:rPr lang="en-US" altLang="en-US" sz="1800" i="1">
                <a:latin typeface="Arial" panose="020B0604020202020204" pitchFamily="34" charset="0"/>
              </a:rPr>
              <a:t>  (low spin)</a:t>
            </a:r>
          </a:p>
        </p:txBody>
      </p:sp>
      <p:sp>
        <p:nvSpPr>
          <p:cNvPr id="67629" name="Text Box 45"/>
          <p:cNvSpPr txBox="1">
            <a:spLocks noChangeArrowheads="1"/>
          </p:cNvSpPr>
          <p:nvPr/>
        </p:nvSpPr>
        <p:spPr bwMode="auto">
          <a:xfrm>
            <a:off x="3962400" y="4800600"/>
            <a:ext cx="1676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i="1">
                <a:latin typeface="Arial" panose="020B0604020202020204" pitchFamily="34" charset="0"/>
              </a:rPr>
              <a:t>4 unpaired e</a:t>
            </a:r>
            <a:r>
              <a:rPr lang="en-US" altLang="en-US" sz="1800" i="1" baseline="30000">
                <a:latin typeface="Arial" panose="020B0604020202020204" pitchFamily="34" charset="0"/>
              </a:rPr>
              <a:t>--</a:t>
            </a:r>
            <a:r>
              <a:rPr lang="en-US" altLang="en-US" sz="1800" i="1">
                <a:latin typeface="Arial" panose="020B0604020202020204" pitchFamily="34" charset="0"/>
              </a:rPr>
              <a:t>  (high spin)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67588"/>
                                        </p:tgtEl>
                                        <p:attrNameLst>
                                          <p:attrName>style.visibility</p:attrName>
                                        </p:attrNameLst>
                                      </p:cBhvr>
                                      <p:to>
                                        <p:strVal val="visible"/>
                                      </p:to>
                                    </p:set>
                                    <p:animEffect transition="in" filter="wipe(up)">
                                      <p:cBhvr additive="repl">
                                        <p:cTn id="7" dur="500"/>
                                        <p:tgtEl>
                                          <p:spTgt spid="67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7585">
                                            <p:txEl>
                                              <p:pRg st="0" end="0"/>
                                            </p:txEl>
                                          </p:spTgt>
                                        </p:tgtEl>
                                        <p:attrNameLst>
                                          <p:attrName>style.visibility</p:attrName>
                                        </p:attrNameLst>
                                      </p:cBhvr>
                                      <p:to>
                                        <p:strVal val="visible"/>
                                      </p:to>
                                    </p:set>
                                    <p:animEffect transition="in" filter="wipe(left)">
                                      <p:cBhvr additive="repl">
                                        <p:cTn id="12" dur="500"/>
                                        <p:tgtEl>
                                          <p:spTgt spid="675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additive="repl">
                                        <p:cTn id="16" dur="1" fill="hold">
                                          <p:stCondLst>
                                            <p:cond delay="0"/>
                                          </p:stCondLst>
                                        </p:cTn>
                                        <p:tgtEl>
                                          <p:spTgt spid="67591"/>
                                        </p:tgtEl>
                                        <p:attrNameLst>
                                          <p:attrName>style.visibility</p:attrName>
                                        </p:attrNameLst>
                                      </p:cBhvr>
                                      <p:to>
                                        <p:strVal val="visible"/>
                                      </p:to>
                                    </p:set>
                                    <p:animEffect transition="in" filter="wipe(up)">
                                      <p:cBhvr additive="repl">
                                        <p:cTn id="17" dur="500"/>
                                        <p:tgtEl>
                                          <p:spTgt spid="675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additive="repl">
                                        <p:cTn id="21" dur="1" fill="hold">
                                          <p:stCondLst>
                                            <p:cond delay="0"/>
                                          </p:stCondLst>
                                        </p:cTn>
                                        <p:tgtEl>
                                          <p:spTgt spid="67592"/>
                                        </p:tgtEl>
                                        <p:attrNameLst>
                                          <p:attrName>style.visibility</p:attrName>
                                        </p:attrNameLst>
                                      </p:cBhvr>
                                      <p:to>
                                        <p:strVal val="visible"/>
                                      </p:to>
                                    </p:set>
                                    <p:animEffect transition="in" filter="wipe(up)">
                                      <p:cBhvr additive="repl">
                                        <p:cTn id="22" dur="500"/>
                                        <p:tgtEl>
                                          <p:spTgt spid="675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additive="repl">
                                        <p:cTn id="26" dur="1" fill="hold">
                                          <p:stCondLst>
                                            <p:cond delay="0"/>
                                          </p:stCondLst>
                                        </p:cTn>
                                        <p:tgtEl>
                                          <p:spTgt spid="67586">
                                            <p:txEl>
                                              <p:pRg st="0" end="0"/>
                                            </p:txEl>
                                          </p:spTgt>
                                        </p:tgtEl>
                                        <p:attrNameLst>
                                          <p:attrName>style.visibility</p:attrName>
                                        </p:attrNameLst>
                                      </p:cBhvr>
                                      <p:to>
                                        <p:strVal val="visible"/>
                                      </p:to>
                                    </p:set>
                                    <p:animEffect transition="in" filter="wipe(left)">
                                      <p:cBhvr additive="repl">
                                        <p:cTn id="27" dur="500"/>
                                        <p:tgtEl>
                                          <p:spTgt spid="6758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additive="repl">
                                        <p:cTn id="31" dur="1" fill="hold">
                                          <p:stCondLst>
                                            <p:cond delay="0"/>
                                          </p:stCondLst>
                                        </p:cTn>
                                        <p:tgtEl>
                                          <p:spTgt spid="67623"/>
                                        </p:tgtEl>
                                        <p:attrNameLst>
                                          <p:attrName>style.visibility</p:attrName>
                                        </p:attrNameLst>
                                      </p:cBhvr>
                                      <p:to>
                                        <p:strVal val="visible"/>
                                      </p:to>
                                    </p:set>
                                    <p:animEffect transition="in" filter="wipe(down)">
                                      <p:cBhvr additive="repl">
                                        <p:cTn id="32" dur="500"/>
                                        <p:tgtEl>
                                          <p:spTgt spid="676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additive="repl">
                                        <p:cTn id="36" dur="1" fill="hold">
                                          <p:stCondLst>
                                            <p:cond delay="0"/>
                                          </p:stCondLst>
                                        </p:cTn>
                                        <p:tgtEl>
                                          <p:spTgt spid="67626">
                                            <p:txEl>
                                              <p:pRg st="0" end="0"/>
                                            </p:txEl>
                                          </p:spTgt>
                                        </p:tgtEl>
                                        <p:attrNameLst>
                                          <p:attrName>style.visibility</p:attrName>
                                        </p:attrNameLst>
                                      </p:cBhvr>
                                      <p:to>
                                        <p:strVal val="visible"/>
                                      </p:to>
                                    </p:set>
                                    <p:animEffect transition="in" filter="wipe(left)">
                                      <p:cBhvr additive="repl">
                                        <p:cTn id="37" dur="500"/>
                                        <p:tgtEl>
                                          <p:spTgt spid="6762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fill="hold" nodeType="clickEffect">
                                  <p:stCondLst>
                                    <p:cond delay="0"/>
                                  </p:stCondLst>
                                  <p:childTnLst>
                                    <p:set>
                                      <p:cBhvr additive="repl">
                                        <p:cTn id="41" dur="1" fill="hold">
                                          <p:stCondLst>
                                            <p:cond delay="0"/>
                                          </p:stCondLst>
                                        </p:cTn>
                                        <p:tgtEl>
                                          <p:spTgt spid="67599"/>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fill="hold" nodeType="clickEffect">
                                  <p:stCondLst>
                                    <p:cond delay="0"/>
                                  </p:stCondLst>
                                  <p:childTnLst>
                                    <p:set>
                                      <p:cBhvr additive="repl">
                                        <p:cTn id="45" dur="1" fill="hold">
                                          <p:stCondLst>
                                            <p:cond delay="0"/>
                                          </p:stCondLst>
                                        </p:cTn>
                                        <p:tgtEl>
                                          <p:spTgt spid="67604"/>
                                        </p:tgtEl>
                                        <p:attrNameLst>
                                          <p:attrName>style.visibility</p:attrName>
                                        </p:attrNameLst>
                                      </p:cBhvr>
                                      <p:to>
                                        <p:strVal val="visible"/>
                                      </p:to>
                                    </p:set>
                                  </p:childTnLst>
                                </p:cTn>
                              </p:par>
                            </p:childTnLst>
                          </p:cTn>
                        </p:par>
                        <p:par>
                          <p:cTn id="46" fill="hold" nodeType="afterGroup">
                            <p:stCondLst>
                              <p:cond delay="500"/>
                            </p:stCondLst>
                            <p:childTnLst>
                              <p:par>
                                <p:cTn id="47" presetID="22" presetClass="entr" presetSubtype="4" fill="hold" grpId="0" nodeType="afterEffect">
                                  <p:stCondLst>
                                    <p:cond delay="0"/>
                                  </p:stCondLst>
                                  <p:childTnLst>
                                    <p:set>
                                      <p:cBhvr additive="repl">
                                        <p:cTn id="48" dur="1" fill="hold">
                                          <p:stCondLst>
                                            <p:cond delay="0"/>
                                          </p:stCondLst>
                                        </p:cTn>
                                        <p:tgtEl>
                                          <p:spTgt spid="67593"/>
                                        </p:tgtEl>
                                        <p:attrNameLst>
                                          <p:attrName>style.visibility</p:attrName>
                                        </p:attrNameLst>
                                      </p:cBhvr>
                                      <p:to>
                                        <p:strVal val="visible"/>
                                      </p:to>
                                    </p:set>
                                    <p:animEffect transition="in" filter="wipe(down)">
                                      <p:cBhvr additive="repl">
                                        <p:cTn id="49" dur="500"/>
                                        <p:tgtEl>
                                          <p:spTgt spid="67593"/>
                                        </p:tgtEl>
                                      </p:cBhvr>
                                    </p:animEffect>
                                  </p:childTnLst>
                                </p:cTn>
                              </p:par>
                            </p:childTnLst>
                          </p:cTn>
                        </p:par>
                        <p:par>
                          <p:cTn id="50" fill="hold" nodeType="afterGroup">
                            <p:stCondLst>
                              <p:cond delay="2000"/>
                            </p:stCondLst>
                            <p:childTnLst>
                              <p:par>
                                <p:cTn id="51" presetID="22" presetClass="entr" presetSubtype="4" fill="hold" grpId="0" nodeType="afterEffect">
                                  <p:stCondLst>
                                    <p:cond delay="0"/>
                                  </p:stCondLst>
                                  <p:childTnLst>
                                    <p:set>
                                      <p:cBhvr additive="repl">
                                        <p:cTn id="52" dur="1" fill="hold">
                                          <p:stCondLst>
                                            <p:cond delay="0"/>
                                          </p:stCondLst>
                                        </p:cTn>
                                        <p:tgtEl>
                                          <p:spTgt spid="67596"/>
                                        </p:tgtEl>
                                        <p:attrNameLst>
                                          <p:attrName>style.visibility</p:attrName>
                                        </p:attrNameLst>
                                      </p:cBhvr>
                                      <p:to>
                                        <p:strVal val="visible"/>
                                      </p:to>
                                    </p:set>
                                    <p:animEffect transition="in" filter="wipe(down)">
                                      <p:cBhvr additive="repl">
                                        <p:cTn id="53" dur="500"/>
                                        <p:tgtEl>
                                          <p:spTgt spid="67596"/>
                                        </p:tgtEl>
                                      </p:cBhvr>
                                    </p:animEffect>
                                  </p:childTnLst>
                                </p:cTn>
                              </p:par>
                            </p:childTnLst>
                          </p:cTn>
                        </p:par>
                        <p:par>
                          <p:cTn id="54" fill="hold" nodeType="afterGroup">
                            <p:stCondLst>
                              <p:cond delay="3500"/>
                            </p:stCondLst>
                            <p:childTnLst>
                              <p:par>
                                <p:cTn id="55" presetID="22" presetClass="entr" presetSubtype="4" fill="hold" grpId="0" nodeType="afterEffect">
                                  <p:stCondLst>
                                    <p:cond delay="0"/>
                                  </p:stCondLst>
                                  <p:childTnLst>
                                    <p:set>
                                      <p:cBhvr additive="repl">
                                        <p:cTn id="56" dur="1" fill="hold">
                                          <p:stCondLst>
                                            <p:cond delay="0"/>
                                          </p:stCondLst>
                                        </p:cTn>
                                        <p:tgtEl>
                                          <p:spTgt spid="67595"/>
                                        </p:tgtEl>
                                        <p:attrNameLst>
                                          <p:attrName>style.visibility</p:attrName>
                                        </p:attrNameLst>
                                      </p:cBhvr>
                                      <p:to>
                                        <p:strVal val="visible"/>
                                      </p:to>
                                    </p:set>
                                    <p:animEffect transition="in" filter="wipe(down)">
                                      <p:cBhvr additive="repl">
                                        <p:cTn id="57" dur="500"/>
                                        <p:tgtEl>
                                          <p:spTgt spid="67595"/>
                                        </p:tgtEl>
                                      </p:cBhvr>
                                    </p:animEffect>
                                  </p:childTnLst>
                                </p:cTn>
                              </p:par>
                            </p:childTnLst>
                          </p:cTn>
                        </p:par>
                        <p:par>
                          <p:cTn id="58" fill="hold" nodeType="afterGroup">
                            <p:stCondLst>
                              <p:cond delay="5000"/>
                            </p:stCondLst>
                            <p:childTnLst>
                              <p:par>
                                <p:cTn id="59" presetID="22" presetClass="entr" presetSubtype="4" fill="hold" grpId="0" nodeType="afterEffect">
                                  <p:stCondLst>
                                    <p:cond delay="0"/>
                                  </p:stCondLst>
                                  <p:childTnLst>
                                    <p:set>
                                      <p:cBhvr additive="repl">
                                        <p:cTn id="60" dur="1" fill="hold">
                                          <p:stCondLst>
                                            <p:cond delay="0"/>
                                          </p:stCondLst>
                                        </p:cTn>
                                        <p:tgtEl>
                                          <p:spTgt spid="67598"/>
                                        </p:tgtEl>
                                        <p:attrNameLst>
                                          <p:attrName>style.visibility</p:attrName>
                                        </p:attrNameLst>
                                      </p:cBhvr>
                                      <p:to>
                                        <p:strVal val="visible"/>
                                      </p:to>
                                    </p:set>
                                    <p:animEffect transition="in" filter="wipe(down)">
                                      <p:cBhvr additive="repl">
                                        <p:cTn id="61" dur="500"/>
                                        <p:tgtEl>
                                          <p:spTgt spid="67598"/>
                                        </p:tgtEl>
                                      </p:cBhvr>
                                    </p:animEffect>
                                  </p:childTnLst>
                                </p:cTn>
                              </p:par>
                            </p:childTnLst>
                          </p:cTn>
                        </p:par>
                        <p:par>
                          <p:cTn id="62" fill="hold" nodeType="afterGroup">
                            <p:stCondLst>
                              <p:cond delay="6500"/>
                            </p:stCondLst>
                            <p:childTnLst>
                              <p:par>
                                <p:cTn id="63" presetID="22" presetClass="entr" presetSubtype="4" fill="hold" grpId="0" nodeType="afterEffect">
                                  <p:stCondLst>
                                    <p:cond delay="0"/>
                                  </p:stCondLst>
                                  <p:childTnLst>
                                    <p:set>
                                      <p:cBhvr additive="repl">
                                        <p:cTn id="64" dur="1" fill="hold">
                                          <p:stCondLst>
                                            <p:cond delay="0"/>
                                          </p:stCondLst>
                                        </p:cTn>
                                        <p:tgtEl>
                                          <p:spTgt spid="67597"/>
                                        </p:tgtEl>
                                        <p:attrNameLst>
                                          <p:attrName>style.visibility</p:attrName>
                                        </p:attrNameLst>
                                      </p:cBhvr>
                                      <p:to>
                                        <p:strVal val="visible"/>
                                      </p:to>
                                    </p:set>
                                    <p:animEffect transition="in" filter="wipe(down)">
                                      <p:cBhvr additive="repl">
                                        <p:cTn id="65" dur="500"/>
                                        <p:tgtEl>
                                          <p:spTgt spid="67597"/>
                                        </p:tgtEl>
                                      </p:cBhvr>
                                    </p:animEffect>
                                  </p:childTnLst>
                                </p:cTn>
                              </p:par>
                            </p:childTnLst>
                          </p:cTn>
                        </p:par>
                        <p:par>
                          <p:cTn id="66" fill="hold" nodeType="afterGroup">
                            <p:stCondLst>
                              <p:cond delay="8000"/>
                            </p:stCondLst>
                            <p:childTnLst>
                              <p:par>
                                <p:cTn id="67" presetID="22" presetClass="entr" presetSubtype="1" fill="hold" grpId="0" nodeType="afterEffect">
                                  <p:stCondLst>
                                    <p:cond delay="0"/>
                                  </p:stCondLst>
                                  <p:childTnLst>
                                    <p:set>
                                      <p:cBhvr additive="repl">
                                        <p:cTn id="68" dur="1" fill="hold">
                                          <p:stCondLst>
                                            <p:cond delay="0"/>
                                          </p:stCondLst>
                                        </p:cTn>
                                        <p:tgtEl>
                                          <p:spTgt spid="67594"/>
                                        </p:tgtEl>
                                        <p:attrNameLst>
                                          <p:attrName>style.visibility</p:attrName>
                                        </p:attrNameLst>
                                      </p:cBhvr>
                                      <p:to>
                                        <p:strVal val="visible"/>
                                      </p:to>
                                    </p:set>
                                    <p:animEffect transition="in" filter="wipe(up)">
                                      <p:cBhvr additive="repl">
                                        <p:cTn id="69" dur="500"/>
                                        <p:tgtEl>
                                          <p:spTgt spid="6759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fill="hold" nodeType="clickEffect">
                                  <p:stCondLst>
                                    <p:cond delay="0"/>
                                  </p:stCondLst>
                                  <p:childTnLst>
                                    <p:set>
                                      <p:cBhvr additive="repl">
                                        <p:cTn id="73" dur="1" fill="hold">
                                          <p:stCondLst>
                                            <p:cond delay="0"/>
                                          </p:stCondLst>
                                        </p:cTn>
                                        <p:tgtEl>
                                          <p:spTgt spid="67629">
                                            <p:txEl>
                                              <p:pRg st="0" end="0"/>
                                            </p:txEl>
                                          </p:spTgt>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additive="repl">
                                        <p:cTn id="77" dur="1" fill="hold">
                                          <p:stCondLst>
                                            <p:cond delay="0"/>
                                          </p:stCondLst>
                                        </p:cTn>
                                        <p:tgtEl>
                                          <p:spTgt spid="67627">
                                            <p:txEl>
                                              <p:pRg st="0" end="0"/>
                                            </p:txEl>
                                          </p:spTgt>
                                        </p:tgtEl>
                                        <p:attrNameLst>
                                          <p:attrName>style.visibility</p:attrName>
                                        </p:attrNameLst>
                                      </p:cBhvr>
                                      <p:to>
                                        <p:strVal val="visible"/>
                                      </p:to>
                                    </p:set>
                                    <p:animEffect transition="in" filter="wipe(left)">
                                      <p:cBhvr additive="repl">
                                        <p:cTn id="78" dur="500"/>
                                        <p:tgtEl>
                                          <p:spTgt spid="67627">
                                            <p:txEl>
                                              <p:pRg st="0" end="0"/>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additive="repl">
                                        <p:cTn id="82" dur="1" fill="hold">
                                          <p:stCondLst>
                                            <p:cond delay="0"/>
                                          </p:stCondLst>
                                        </p:cTn>
                                        <p:tgtEl>
                                          <p:spTgt spid="67612"/>
                                        </p:tgtEl>
                                        <p:attrNameLst>
                                          <p:attrName>style.visibility</p:attrName>
                                        </p:attrNameLst>
                                      </p:cBhvr>
                                      <p:to>
                                        <p:strVal val="visible"/>
                                      </p:to>
                                    </p:set>
                                    <p:animEffect transition="in" filter="wipe(left)">
                                      <p:cBhvr additive="repl">
                                        <p:cTn id="83" dur="500"/>
                                        <p:tgtEl>
                                          <p:spTgt spid="67612"/>
                                        </p:tgtEl>
                                      </p:cBhvr>
                                    </p:animEffect>
                                  </p:childTnLst>
                                </p:cTn>
                              </p:par>
                            </p:childTnLst>
                          </p:cTn>
                        </p:par>
                        <p:par>
                          <p:cTn id="84" fill="hold" nodeType="afterGroup">
                            <p:stCondLst>
                              <p:cond delay="500"/>
                            </p:stCondLst>
                            <p:childTnLst>
                              <p:par>
                                <p:cTn id="85" presetID="22" presetClass="entr" presetSubtype="4" fill="hold" nodeType="afterEffect">
                                  <p:stCondLst>
                                    <p:cond delay="0"/>
                                  </p:stCondLst>
                                  <p:childTnLst>
                                    <p:set>
                                      <p:cBhvr additive="repl">
                                        <p:cTn id="86" dur="1" fill="hold">
                                          <p:stCondLst>
                                            <p:cond delay="0"/>
                                          </p:stCondLst>
                                        </p:cTn>
                                        <p:tgtEl>
                                          <p:spTgt spid="67619"/>
                                        </p:tgtEl>
                                        <p:attrNameLst>
                                          <p:attrName>style.visibility</p:attrName>
                                        </p:attrNameLst>
                                      </p:cBhvr>
                                      <p:to>
                                        <p:strVal val="visible"/>
                                      </p:to>
                                    </p:set>
                                    <p:animEffect transition="in" filter="wipe(down)">
                                      <p:cBhvr additive="repl">
                                        <p:cTn id="87" dur="500"/>
                                        <p:tgtEl>
                                          <p:spTgt spid="67619"/>
                                        </p:tgtEl>
                                      </p:cBhvr>
                                    </p:animEffect>
                                  </p:childTnLst>
                                </p:cTn>
                              </p:par>
                            </p:childTnLst>
                          </p:cTn>
                        </p:par>
                        <p:par>
                          <p:cTn id="88" fill="hold" nodeType="afterGroup">
                            <p:stCondLst>
                              <p:cond delay="2000"/>
                            </p:stCondLst>
                            <p:childTnLst>
                              <p:par>
                                <p:cTn id="89" presetID="22" presetClass="entr" presetSubtype="4" fill="hold" grpId="0" nodeType="afterEffect">
                                  <p:stCondLst>
                                    <p:cond delay="0"/>
                                  </p:stCondLst>
                                  <p:childTnLst>
                                    <p:set>
                                      <p:cBhvr additive="repl">
                                        <p:cTn id="90" dur="1" fill="hold">
                                          <p:stCondLst>
                                            <p:cond delay="0"/>
                                          </p:stCondLst>
                                        </p:cTn>
                                        <p:tgtEl>
                                          <p:spTgt spid="67608"/>
                                        </p:tgtEl>
                                        <p:attrNameLst>
                                          <p:attrName>style.visibility</p:attrName>
                                        </p:attrNameLst>
                                      </p:cBhvr>
                                      <p:to>
                                        <p:strVal val="visible"/>
                                      </p:to>
                                    </p:set>
                                    <p:animEffect transition="in" filter="wipe(down)">
                                      <p:cBhvr additive="repl">
                                        <p:cTn id="91" dur="500"/>
                                        <p:tgtEl>
                                          <p:spTgt spid="67608"/>
                                        </p:tgtEl>
                                      </p:cBhvr>
                                    </p:animEffect>
                                  </p:childTnLst>
                                </p:cTn>
                              </p:par>
                            </p:childTnLst>
                          </p:cTn>
                        </p:par>
                        <p:par>
                          <p:cTn id="92" fill="hold" nodeType="afterGroup">
                            <p:stCondLst>
                              <p:cond delay="3500"/>
                            </p:stCondLst>
                            <p:childTnLst>
                              <p:par>
                                <p:cTn id="93" presetID="22" presetClass="entr" presetSubtype="4" fill="hold" grpId="0" nodeType="afterEffect">
                                  <p:stCondLst>
                                    <p:cond delay="0"/>
                                  </p:stCondLst>
                                  <p:childTnLst>
                                    <p:set>
                                      <p:cBhvr additive="repl">
                                        <p:cTn id="94" dur="1" fill="hold">
                                          <p:stCondLst>
                                            <p:cond delay="0"/>
                                          </p:stCondLst>
                                        </p:cTn>
                                        <p:tgtEl>
                                          <p:spTgt spid="67611"/>
                                        </p:tgtEl>
                                        <p:attrNameLst>
                                          <p:attrName>style.visibility</p:attrName>
                                        </p:attrNameLst>
                                      </p:cBhvr>
                                      <p:to>
                                        <p:strVal val="visible"/>
                                      </p:to>
                                    </p:set>
                                    <p:animEffect transition="in" filter="wipe(down)">
                                      <p:cBhvr additive="repl">
                                        <p:cTn id="95" dur="500"/>
                                        <p:tgtEl>
                                          <p:spTgt spid="67611"/>
                                        </p:tgtEl>
                                      </p:cBhvr>
                                    </p:animEffect>
                                  </p:childTnLst>
                                </p:cTn>
                              </p:par>
                            </p:childTnLst>
                          </p:cTn>
                        </p:par>
                        <p:par>
                          <p:cTn id="96" fill="hold" nodeType="afterGroup">
                            <p:stCondLst>
                              <p:cond delay="5000"/>
                            </p:stCondLst>
                            <p:childTnLst>
                              <p:par>
                                <p:cTn id="97" presetID="22" presetClass="entr" presetSubtype="4" fill="hold" grpId="0" nodeType="afterEffect">
                                  <p:stCondLst>
                                    <p:cond delay="0"/>
                                  </p:stCondLst>
                                  <p:childTnLst>
                                    <p:set>
                                      <p:cBhvr additive="repl">
                                        <p:cTn id="98" dur="1" fill="hold">
                                          <p:stCondLst>
                                            <p:cond delay="0"/>
                                          </p:stCondLst>
                                        </p:cTn>
                                        <p:tgtEl>
                                          <p:spTgt spid="67610"/>
                                        </p:tgtEl>
                                        <p:attrNameLst>
                                          <p:attrName>style.visibility</p:attrName>
                                        </p:attrNameLst>
                                      </p:cBhvr>
                                      <p:to>
                                        <p:strVal val="visible"/>
                                      </p:to>
                                    </p:set>
                                    <p:animEffect transition="in" filter="wipe(down)">
                                      <p:cBhvr additive="repl">
                                        <p:cTn id="99" dur="500"/>
                                        <p:tgtEl>
                                          <p:spTgt spid="67610"/>
                                        </p:tgtEl>
                                      </p:cBhvr>
                                    </p:animEffect>
                                  </p:childTnLst>
                                </p:cTn>
                              </p:par>
                            </p:childTnLst>
                          </p:cTn>
                        </p:par>
                        <p:par>
                          <p:cTn id="100" fill="hold" nodeType="afterGroup">
                            <p:stCondLst>
                              <p:cond delay="6500"/>
                            </p:stCondLst>
                            <p:childTnLst>
                              <p:par>
                                <p:cTn id="101" presetID="22" presetClass="entr" presetSubtype="1" fill="hold" grpId="0" nodeType="afterEffect">
                                  <p:stCondLst>
                                    <p:cond delay="0"/>
                                  </p:stCondLst>
                                  <p:childTnLst>
                                    <p:set>
                                      <p:cBhvr additive="repl">
                                        <p:cTn id="102" dur="1" fill="hold">
                                          <p:stCondLst>
                                            <p:cond delay="0"/>
                                          </p:stCondLst>
                                        </p:cTn>
                                        <p:tgtEl>
                                          <p:spTgt spid="67609"/>
                                        </p:tgtEl>
                                        <p:attrNameLst>
                                          <p:attrName>style.visibility</p:attrName>
                                        </p:attrNameLst>
                                      </p:cBhvr>
                                      <p:to>
                                        <p:strVal val="visible"/>
                                      </p:to>
                                    </p:set>
                                    <p:animEffect transition="in" filter="wipe(up)">
                                      <p:cBhvr additive="repl">
                                        <p:cTn id="103" dur="500"/>
                                        <p:tgtEl>
                                          <p:spTgt spid="67609"/>
                                        </p:tgtEl>
                                      </p:cBhvr>
                                    </p:animEffect>
                                  </p:childTnLst>
                                </p:cTn>
                              </p:par>
                            </p:childTnLst>
                          </p:cTn>
                        </p:par>
                        <p:par>
                          <p:cTn id="104" fill="hold" nodeType="afterGroup">
                            <p:stCondLst>
                              <p:cond delay="8000"/>
                            </p:stCondLst>
                            <p:childTnLst>
                              <p:par>
                                <p:cTn id="105" presetID="22" presetClass="entr" presetSubtype="1" fill="hold" grpId="0" nodeType="afterEffect">
                                  <p:stCondLst>
                                    <p:cond delay="0"/>
                                  </p:stCondLst>
                                  <p:childTnLst>
                                    <p:set>
                                      <p:cBhvr additive="repl">
                                        <p:cTn id="106" dur="1" fill="hold">
                                          <p:stCondLst>
                                            <p:cond delay="0"/>
                                          </p:stCondLst>
                                        </p:cTn>
                                        <p:tgtEl>
                                          <p:spTgt spid="67617"/>
                                        </p:tgtEl>
                                        <p:attrNameLst>
                                          <p:attrName>style.visibility</p:attrName>
                                        </p:attrNameLst>
                                      </p:cBhvr>
                                      <p:to>
                                        <p:strVal val="visible"/>
                                      </p:to>
                                    </p:set>
                                    <p:animEffect transition="in" filter="wipe(up)">
                                      <p:cBhvr additive="repl">
                                        <p:cTn id="107" dur="500"/>
                                        <p:tgtEl>
                                          <p:spTgt spid="67617"/>
                                        </p:tgtEl>
                                      </p:cBhvr>
                                    </p:animEffect>
                                  </p:childTnLst>
                                </p:cTn>
                              </p:par>
                            </p:childTnLst>
                          </p:cTn>
                        </p:par>
                        <p:par>
                          <p:cTn id="108" fill="hold" nodeType="afterGroup">
                            <p:stCondLst>
                              <p:cond delay="9500"/>
                            </p:stCondLst>
                            <p:childTnLst>
                              <p:par>
                                <p:cTn id="109" presetID="22" presetClass="entr" presetSubtype="1" fill="hold" grpId="0" nodeType="afterEffect">
                                  <p:stCondLst>
                                    <p:cond delay="0"/>
                                  </p:stCondLst>
                                  <p:childTnLst>
                                    <p:set>
                                      <p:cBhvr additive="repl">
                                        <p:cTn id="110" dur="1" fill="hold">
                                          <p:stCondLst>
                                            <p:cond delay="0"/>
                                          </p:stCondLst>
                                        </p:cTn>
                                        <p:tgtEl>
                                          <p:spTgt spid="67618"/>
                                        </p:tgtEl>
                                        <p:attrNameLst>
                                          <p:attrName>style.visibility</p:attrName>
                                        </p:attrNameLst>
                                      </p:cBhvr>
                                      <p:to>
                                        <p:strVal val="visible"/>
                                      </p:to>
                                    </p:set>
                                    <p:animEffect transition="in" filter="wipe(up)">
                                      <p:cBhvr additive="repl">
                                        <p:cTn id="111" dur="500"/>
                                        <p:tgtEl>
                                          <p:spTgt spid="67618"/>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childTnLst>
                                    <p:set>
                                      <p:cBhvr additive="repl">
                                        <p:cTn id="115" dur="1" fill="hold">
                                          <p:stCondLst>
                                            <p:cond delay="0"/>
                                          </p:stCondLst>
                                        </p:cTn>
                                        <p:tgtEl>
                                          <p:spTgt spid="67628">
                                            <p:txEl>
                                              <p:pRg st="0" end="0"/>
                                            </p:txEl>
                                          </p:spTgt>
                                        </p:tgtEl>
                                        <p:attrNameLst>
                                          <p:attrName>style.visibility</p:attrName>
                                        </p:attrNameLst>
                                      </p:cBhvr>
                                      <p:to>
                                        <p:strVal val="visible"/>
                                      </p:to>
                                    </p:set>
                                    <p:animEffect transition="in" filter="wipe(left)">
                                      <p:cBhvr additive="repl">
                                        <p:cTn id="116" dur="500"/>
                                        <p:tgtEl>
                                          <p:spTgt spid="676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animBg="1"/>
      <p:bldP spid="67594" grpId="0" animBg="1"/>
      <p:bldP spid="67595" grpId="0" animBg="1"/>
      <p:bldP spid="67596" grpId="0" animBg="1"/>
      <p:bldP spid="67597" grpId="0" animBg="1"/>
      <p:bldP spid="67598" grpId="0" animBg="1"/>
      <p:bldP spid="67608" grpId="0" animBg="1"/>
      <p:bldP spid="67609" grpId="0" animBg="1"/>
      <p:bldP spid="67610" grpId="0" animBg="1"/>
      <p:bldP spid="67611" grpId="0" animBg="1"/>
      <p:bldP spid="67617" grpId="0" animBg="1"/>
      <p:bldP spid="6761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Text Box 1"/>
          <p:cNvSpPr txBox="1">
            <a:spLocks noChangeArrowheads="1"/>
          </p:cNvSpPr>
          <p:nvPr/>
        </p:nvSpPr>
        <p:spPr bwMode="auto">
          <a:xfrm>
            <a:off x="288925" y="117475"/>
            <a:ext cx="8626475" cy="628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spcBef>
                <a:spcPts val="8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latin typeface="Comic Sans MS" panose="030F0702030302020204" pitchFamily="66" charset="0"/>
              </a:rPr>
              <a:t>The splitting of energy levels influences magnetic properties by affecting the number of unpaired electrons in the metal ion's </a:t>
            </a:r>
            <a:r>
              <a:rPr lang="en-US" altLang="en-US" sz="2400" b="1" i="1">
                <a:latin typeface="Comic Sans MS" panose="030F0702030302020204" pitchFamily="66" charset="0"/>
              </a:rPr>
              <a:t>d</a:t>
            </a:r>
            <a:r>
              <a:rPr lang="en-US" altLang="en-US" sz="2400" b="1">
                <a:latin typeface="Comic Sans MS" panose="030F0702030302020204" pitchFamily="66" charset="0"/>
              </a:rPr>
              <a:t> orbitals.  That is, the relative size of </a:t>
            </a:r>
            <a:r>
              <a:rPr lang="en-US" altLang="en-US" sz="2400" b="1">
                <a:latin typeface="Symbol" panose="05050102010706020507" pitchFamily="18" charset="2"/>
              </a:rPr>
              <a:t></a:t>
            </a:r>
            <a:r>
              <a:rPr lang="en-US" altLang="en-US" sz="2400" b="1">
                <a:latin typeface="Comic Sans MS" panose="030F0702030302020204" pitchFamily="66" charset="0"/>
              </a:rPr>
              <a:t> determines the occupancy of the </a:t>
            </a:r>
            <a:r>
              <a:rPr lang="en-US" altLang="en-US" sz="2400" b="1" i="1">
                <a:latin typeface="Comic Sans MS" panose="030F0702030302020204" pitchFamily="66" charset="0"/>
              </a:rPr>
              <a:t>d</a:t>
            </a:r>
            <a:r>
              <a:rPr lang="en-US" altLang="en-US" sz="2400" b="1">
                <a:latin typeface="Comic Sans MS" panose="030F0702030302020204" pitchFamily="66" charset="0"/>
              </a:rPr>
              <a:t> orbitals, which in turn determines the number of unpaired electrons (if any) present.</a:t>
            </a:r>
          </a:p>
          <a:p>
            <a:pPr>
              <a:spcBef>
                <a:spcPct val="0"/>
              </a:spcBef>
              <a:buClrTx/>
              <a:buFontTx/>
              <a:buNone/>
            </a:pPr>
            <a:endParaRPr lang="en-US" altLang="en-US" sz="2400" b="1">
              <a:latin typeface="Comic Sans MS" panose="030F0702030302020204" pitchFamily="66" charset="0"/>
            </a:endParaRPr>
          </a:p>
          <a:p>
            <a:pPr>
              <a:spcBef>
                <a:spcPct val="0"/>
              </a:spcBef>
              <a:buClrTx/>
              <a:buFontTx/>
              <a:buNone/>
            </a:pPr>
            <a:endParaRPr lang="en-US" altLang="en-US" sz="1200" b="1">
              <a:latin typeface="Comic Sans MS" panose="030F0702030302020204" pitchFamily="66" charset="0"/>
            </a:endParaRPr>
          </a:p>
          <a:p>
            <a:pPr>
              <a:spcBef>
                <a:spcPct val="0"/>
              </a:spcBef>
              <a:buClrTx/>
              <a:buFontTx/>
              <a:buNone/>
            </a:pPr>
            <a:r>
              <a:rPr lang="en-US" altLang="en-US" sz="2400" b="1" u="sng">
                <a:solidFill>
                  <a:srgbClr val="000066"/>
                </a:solidFill>
                <a:latin typeface="Comic Sans MS" panose="030F0702030302020204" pitchFamily="66" charset="0"/>
              </a:rPr>
              <a:t>Questions:</a:t>
            </a:r>
          </a:p>
          <a:p>
            <a:pPr>
              <a:spcBef>
                <a:spcPct val="0"/>
              </a:spcBef>
              <a:buClr>
                <a:srgbClr val="000066"/>
              </a:buClr>
              <a:buFont typeface="Times New Roman" panose="02020603050405020304" pitchFamily="18" charset="0"/>
              <a:buAutoNum type="arabicPeriod"/>
            </a:pPr>
            <a:r>
              <a:rPr lang="en-US" altLang="en-US" sz="2400" b="1">
                <a:solidFill>
                  <a:srgbClr val="000066"/>
                </a:solidFill>
                <a:latin typeface="Comic Sans MS" panose="030F0702030302020204" pitchFamily="66" charset="0"/>
              </a:rPr>
              <a:t>Predict whether the complex is high or low spin:</a:t>
            </a:r>
          </a:p>
          <a:p>
            <a:pPr>
              <a:spcBef>
                <a:spcPct val="0"/>
              </a:spcBef>
              <a:buClrTx/>
              <a:buFontTx/>
              <a:buNone/>
            </a:pPr>
            <a:r>
              <a:rPr lang="en-US" altLang="en-US" sz="2400" b="1">
                <a:solidFill>
                  <a:srgbClr val="000066"/>
                </a:solidFill>
                <a:latin typeface="Comic Sans MS" panose="030F0702030302020204" pitchFamily="66" charset="0"/>
              </a:rPr>
              <a:t>	a) Mn(OH)</a:t>
            </a:r>
            <a:r>
              <a:rPr lang="en-US" altLang="en-US" sz="2400" b="1" baseline="-25000">
                <a:solidFill>
                  <a:srgbClr val="000066"/>
                </a:solidFill>
                <a:latin typeface="Comic Sans MS" panose="030F0702030302020204" pitchFamily="66" charset="0"/>
              </a:rPr>
              <a:t>6</a:t>
            </a:r>
            <a:r>
              <a:rPr lang="en-US" altLang="en-US" sz="2400" b="1" baseline="30000">
                <a:solidFill>
                  <a:srgbClr val="000066"/>
                </a:solidFill>
                <a:latin typeface="Comic Sans MS" panose="030F0702030302020204" pitchFamily="66" charset="0"/>
              </a:rPr>
              <a:t>4-</a:t>
            </a:r>
            <a:r>
              <a:rPr lang="en-US" altLang="en-US" sz="2400" b="1">
                <a:solidFill>
                  <a:srgbClr val="000066"/>
                </a:solidFill>
                <a:latin typeface="Comic Sans MS" panose="030F0702030302020204" pitchFamily="66" charset="0"/>
              </a:rPr>
              <a:t>		b) Mn(CN)</a:t>
            </a:r>
            <a:r>
              <a:rPr lang="en-US" altLang="en-US" sz="2400" b="1" baseline="-25000">
                <a:solidFill>
                  <a:srgbClr val="000066"/>
                </a:solidFill>
                <a:latin typeface="Comic Sans MS" panose="030F0702030302020204" pitchFamily="66" charset="0"/>
              </a:rPr>
              <a:t>6</a:t>
            </a:r>
            <a:r>
              <a:rPr lang="en-US" altLang="en-US" sz="2400" b="1" baseline="30000">
                <a:solidFill>
                  <a:srgbClr val="000066"/>
                </a:solidFill>
                <a:latin typeface="Comic Sans MS" panose="030F0702030302020204" pitchFamily="66" charset="0"/>
              </a:rPr>
              <a:t>4-</a:t>
            </a:r>
          </a:p>
          <a:p>
            <a:pPr>
              <a:spcBef>
                <a:spcPct val="0"/>
              </a:spcBef>
              <a:buClrTx/>
              <a:buFontTx/>
              <a:buNone/>
            </a:pPr>
            <a:endParaRPr lang="en-US" altLang="en-US" sz="2400" b="1">
              <a:solidFill>
                <a:srgbClr val="000066"/>
              </a:solidFill>
              <a:latin typeface="Comic Sans MS" panose="030F0702030302020204" pitchFamily="66" charset="0"/>
            </a:endParaRPr>
          </a:p>
          <a:p>
            <a:pPr>
              <a:spcBef>
                <a:spcPct val="0"/>
              </a:spcBef>
              <a:buClrTx/>
              <a:buFontTx/>
              <a:buNone/>
            </a:pPr>
            <a:r>
              <a:rPr lang="en-US" altLang="en-US" sz="2400" b="1">
                <a:solidFill>
                  <a:srgbClr val="000066"/>
                </a:solidFill>
                <a:latin typeface="Comic Sans MS" panose="030F0702030302020204" pitchFamily="66" charset="0"/>
              </a:rPr>
              <a:t>2. Fe(CN)</a:t>
            </a:r>
            <a:r>
              <a:rPr lang="en-US" altLang="en-US" sz="2400" b="1" baseline="-25000">
                <a:solidFill>
                  <a:srgbClr val="000066"/>
                </a:solidFill>
                <a:latin typeface="Comic Sans MS" panose="030F0702030302020204" pitchFamily="66" charset="0"/>
              </a:rPr>
              <a:t>6</a:t>
            </a:r>
            <a:r>
              <a:rPr lang="en-US" altLang="en-US" sz="2400" b="1" baseline="30000">
                <a:solidFill>
                  <a:srgbClr val="000066"/>
                </a:solidFill>
                <a:latin typeface="Comic Sans MS" panose="030F0702030302020204" pitchFamily="66" charset="0"/>
              </a:rPr>
              <a:t>3-</a:t>
            </a:r>
            <a:r>
              <a:rPr lang="en-US" altLang="en-US" sz="2400" b="1">
                <a:solidFill>
                  <a:srgbClr val="000066"/>
                </a:solidFill>
                <a:latin typeface="Comic Sans MS" panose="030F0702030302020204" pitchFamily="66" charset="0"/>
              </a:rPr>
              <a:t> ion has one unpaired electron, does CN</a:t>
            </a:r>
            <a:r>
              <a:rPr lang="en-US" altLang="en-US" sz="2400" b="1" baseline="30000">
                <a:solidFill>
                  <a:srgbClr val="000066"/>
                </a:solidFill>
                <a:latin typeface="Comic Sans MS" panose="030F0702030302020204" pitchFamily="66" charset="0"/>
              </a:rPr>
              <a:t>-</a:t>
            </a:r>
            <a:r>
              <a:rPr lang="en-US" altLang="en-US" sz="2400" b="1">
                <a:solidFill>
                  <a:srgbClr val="000066"/>
                </a:solidFill>
                <a:latin typeface="Comic Sans MS" panose="030F0702030302020204" pitchFamily="66" charset="0"/>
              </a:rPr>
              <a:t> ligand produce a strong or weak field? Explain.</a:t>
            </a:r>
          </a:p>
          <a:p>
            <a:pPr>
              <a:spcBef>
                <a:spcPct val="0"/>
              </a:spcBef>
              <a:buClrTx/>
              <a:buFontTx/>
              <a:buNone/>
            </a:pPr>
            <a:endParaRPr lang="en-US" altLang="en-US" sz="2400" b="1">
              <a:solidFill>
                <a:srgbClr val="000066"/>
              </a:solidFill>
              <a:latin typeface="Comic Sans MS" panose="030F0702030302020204" pitchFamily="66" charset="0"/>
            </a:endParaRPr>
          </a:p>
          <a:p>
            <a:pPr>
              <a:spcBef>
                <a:spcPct val="0"/>
              </a:spcBef>
              <a:buClrTx/>
              <a:buFontTx/>
              <a:buNone/>
            </a:pPr>
            <a:r>
              <a:rPr lang="en-US" altLang="en-US" sz="2400" b="1">
                <a:solidFill>
                  <a:srgbClr val="000066"/>
                </a:solidFill>
                <a:latin typeface="Comic Sans MS" panose="030F0702030302020204" pitchFamily="66" charset="0"/>
              </a:rPr>
              <a:t>3. Predict the number of unpaired electrons in [Cu(CN)</a:t>
            </a:r>
            <a:r>
              <a:rPr lang="en-US" altLang="en-US" sz="2400" b="1" baseline="-25000">
                <a:solidFill>
                  <a:srgbClr val="000066"/>
                </a:solidFill>
                <a:latin typeface="Comic Sans MS" panose="030F0702030302020204" pitchFamily="66" charset="0"/>
              </a:rPr>
              <a:t>6</a:t>
            </a:r>
            <a:r>
              <a:rPr lang="en-US" altLang="en-US" sz="2400" b="1">
                <a:solidFill>
                  <a:srgbClr val="000066"/>
                </a:solidFill>
                <a:latin typeface="Comic Sans MS" panose="030F0702030302020204" pitchFamily="66" charset="0"/>
              </a:rPr>
              <a:t>]</a:t>
            </a:r>
            <a:r>
              <a:rPr lang="en-US" altLang="en-US" sz="2400" b="1" baseline="30000">
                <a:solidFill>
                  <a:srgbClr val="000066"/>
                </a:solidFill>
                <a:latin typeface="Comic Sans MS" panose="030F0702030302020204" pitchFamily="66" charset="0"/>
              </a:rPr>
              <a:t>4-</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133600"/>
            <a:ext cx="1225550" cy="198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133600"/>
            <a:ext cx="2362200" cy="2103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9635" name="Group 3"/>
          <p:cNvGrpSpPr>
            <a:grpSpLocks/>
          </p:cNvGrpSpPr>
          <p:nvPr/>
        </p:nvGrpSpPr>
        <p:grpSpPr bwMode="auto">
          <a:xfrm>
            <a:off x="1905000" y="152400"/>
            <a:ext cx="5561013" cy="1706563"/>
            <a:chOff x="1200" y="96"/>
            <a:chExt cx="3503" cy="1075"/>
          </a:xfrm>
        </p:grpSpPr>
        <p:pic>
          <p:nvPicPr>
            <p:cNvPr id="1607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 y="192"/>
              <a:ext cx="517" cy="7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07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96"/>
              <a:ext cx="1583" cy="1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6963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057400"/>
            <a:ext cx="2590800" cy="203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0774" name="Text Box 7"/>
          <p:cNvSpPr txBox="1">
            <a:spLocks noChangeArrowheads="1"/>
          </p:cNvSpPr>
          <p:nvPr/>
        </p:nvSpPr>
        <p:spPr bwMode="auto">
          <a:xfrm>
            <a:off x="2286000" y="1676400"/>
            <a:ext cx="32766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The color of [Ti(H</a:t>
            </a:r>
            <a:r>
              <a:rPr lang="en-US" altLang="en-US" sz="2000" b="1" baseline="-25000">
                <a:latin typeface="Arial" panose="020B0604020202020204" pitchFamily="34" charset="0"/>
              </a:rPr>
              <a:t>2</a:t>
            </a:r>
            <a:r>
              <a:rPr lang="en-US" altLang="en-US" sz="2000" b="1">
                <a:latin typeface="Arial" panose="020B0604020202020204" pitchFamily="34" charset="0"/>
              </a:rPr>
              <a:t>O)</a:t>
            </a:r>
            <a:r>
              <a:rPr lang="en-US" altLang="en-US" sz="2000" b="1" baseline="-25000">
                <a:latin typeface="Arial" panose="020B0604020202020204" pitchFamily="34" charset="0"/>
              </a:rPr>
              <a:t>6</a:t>
            </a:r>
            <a:r>
              <a:rPr lang="en-US" altLang="en-US" sz="2000" b="1">
                <a:latin typeface="Arial" panose="020B0604020202020204" pitchFamily="34" charset="0"/>
              </a:rPr>
              <a:t>]</a:t>
            </a:r>
            <a:r>
              <a:rPr lang="en-US" altLang="en-US" sz="2000" b="1" baseline="30000">
                <a:latin typeface="Arial" panose="020B0604020202020204" pitchFamily="34" charset="0"/>
              </a:rPr>
              <a:t>3+</a:t>
            </a:r>
            <a:r>
              <a:rPr lang="en-US" altLang="en-US" sz="2000" b="1">
                <a:latin typeface="Arial" panose="020B0604020202020204" pitchFamily="34" charset="0"/>
              </a:rPr>
              <a:t>.</a:t>
            </a:r>
          </a:p>
        </p:txBody>
      </p:sp>
      <p:sp>
        <p:nvSpPr>
          <p:cNvPr id="160775" name="Text Box 8"/>
          <p:cNvSpPr txBox="1">
            <a:spLocks noChangeArrowheads="1"/>
          </p:cNvSpPr>
          <p:nvPr/>
        </p:nvSpPr>
        <p:spPr bwMode="auto">
          <a:xfrm>
            <a:off x="152400" y="4191000"/>
            <a:ext cx="8839200"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latin typeface="Comic Sans MS" panose="030F0702030302020204" pitchFamily="66" charset="0"/>
              </a:rPr>
              <a:t>Although it is difficult to predict the actual color of a given complex, we can predict whether a complex will absorb longer or shorter wavelengths of light when compared to other complexes.     </a:t>
            </a:r>
            <a:r>
              <a:rPr lang="en-US" altLang="en-US" b="1">
                <a:solidFill>
                  <a:srgbClr val="800080"/>
                </a:solidFill>
                <a:latin typeface="Symbol" panose="05050102010706020507" pitchFamily="18" charset="2"/>
              </a:rPr>
              <a:t></a:t>
            </a:r>
            <a:r>
              <a:rPr lang="en-US" altLang="en-US" b="1">
                <a:solidFill>
                  <a:srgbClr val="800080"/>
                </a:solidFill>
                <a:latin typeface="Comic Sans MS" panose="030F0702030302020204" pitchFamily="66" charset="0"/>
              </a:rPr>
              <a:t>hc</a:t>
            </a:r>
            <a:r>
              <a:rPr lang="en-US" altLang="en-US" b="1">
                <a:solidFill>
                  <a:srgbClr val="800080"/>
                </a:solidFill>
                <a:latin typeface="Symbol" panose="05050102010706020507" pitchFamily="18" charset="2"/>
              </a:rPr>
              <a:t></a:t>
            </a:r>
          </a:p>
          <a:p>
            <a:pPr>
              <a:spcBef>
                <a:spcPct val="0"/>
              </a:spcBef>
              <a:buClrTx/>
              <a:buFontTx/>
              <a:buNone/>
            </a:pPr>
            <a:r>
              <a:rPr lang="en-US" altLang="en-US" sz="2000" b="1">
                <a:latin typeface="Comic Sans MS" panose="030F0702030302020204" pitchFamily="66" charset="0"/>
              </a:rPr>
              <a:t>If the splitting is large (strong field) then </a:t>
            </a:r>
            <a:r>
              <a:rPr lang="en-US" altLang="en-US" sz="2000" b="1">
                <a:latin typeface="Symbol" panose="05050102010706020507" pitchFamily="18" charset="2"/>
              </a:rPr>
              <a:t></a:t>
            </a:r>
            <a:r>
              <a:rPr lang="en-US" altLang="en-US" sz="2000" b="1">
                <a:latin typeface="Comic Sans MS" panose="030F0702030302020204" pitchFamily="66" charset="0"/>
              </a:rPr>
              <a:t> is large making </a:t>
            </a:r>
            <a:r>
              <a:rPr lang="en-US" altLang="en-US" sz="2000" b="1">
                <a:latin typeface="Symbol" panose="05050102010706020507" pitchFamily="18" charset="2"/>
              </a:rPr>
              <a:t></a:t>
            </a:r>
            <a:r>
              <a:rPr lang="en-US" altLang="en-US" sz="2000" b="1">
                <a:latin typeface="Comic Sans MS" panose="030F0702030302020204" pitchFamily="66" charset="0"/>
              </a:rPr>
              <a:t> small (ie. low </a:t>
            </a:r>
            <a:r>
              <a:rPr lang="en-US" altLang="en-US" sz="2000" b="1">
                <a:latin typeface="Symbol" panose="05050102010706020507" pitchFamily="18" charset="2"/>
              </a:rPr>
              <a:t></a:t>
            </a:r>
            <a:r>
              <a:rPr lang="en-US" altLang="en-US" sz="2000" b="1">
                <a:latin typeface="Comic Sans MS" panose="030F0702030302020204" pitchFamily="66" charset="0"/>
              </a:rPr>
              <a:t>absorbed like blue light) therefore the complementary red is reflected or transmitted.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9635"/>
                                        </p:tgtEl>
                                        <p:attrNameLst>
                                          <p:attrName>style.visibility</p:attrName>
                                        </p:attrNameLst>
                                      </p:cBhvr>
                                      <p:to>
                                        <p:strVal val="visible"/>
                                      </p:to>
                                    </p:set>
                                    <p:animEffect transition="in" filter="wipe(left)">
                                      <p:cBhvr additive="repl">
                                        <p:cTn id="7" dur="5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9638"/>
                                        </p:tgtEl>
                                        <p:attrNameLst>
                                          <p:attrName>style.visibility</p:attrName>
                                        </p:attrNameLst>
                                      </p:cBhvr>
                                      <p:to>
                                        <p:strVal val="visible"/>
                                      </p:to>
                                    </p:set>
                                    <p:animEffect transition="in" filter="wipe(left)">
                                      <p:cBhvr additive="repl">
                                        <p:cTn id="12" dur="500"/>
                                        <p:tgtEl>
                                          <p:spTgt spid="696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69634"/>
                                        </p:tgtEl>
                                        <p:attrNameLst>
                                          <p:attrName>style.visibility</p:attrName>
                                        </p:attrNameLst>
                                      </p:cBhvr>
                                      <p:to>
                                        <p:strVal val="visible"/>
                                      </p:to>
                                    </p:set>
                                    <p:animEffect transition="in" filter="wipe(left)">
                                      <p:cBhvr additive="repl">
                                        <p:cTn id="17" dur="500"/>
                                        <p:tgtEl>
                                          <p:spTgt spid="696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69633"/>
                                        </p:tgtEl>
                                        <p:attrNameLst>
                                          <p:attrName>style.visibility</p:attrName>
                                        </p:attrNameLst>
                                      </p:cBhvr>
                                      <p:to>
                                        <p:strVal val="visible"/>
                                      </p:to>
                                    </p:set>
                                    <p:animEffect transition="in" filter="wipe(left)">
                                      <p:cBhvr additive="repl">
                                        <p:cTn id="22" dur="500"/>
                                        <p:tgtEl>
                                          <p:spTgt spid="69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noChangeArrowheads="1"/>
          </p:cNvSpPr>
          <p:nvPr>
            <p:ph type="title"/>
          </p:nvPr>
        </p:nvSpPr>
        <p:spPr>
          <a:xfrm>
            <a:off x="457200" y="215900"/>
            <a:ext cx="8153400" cy="1096963"/>
          </a:xfrm>
        </p:spPr>
        <p:txBody>
          <a:bodyPr/>
          <a:lstStyle/>
          <a:p>
            <a:r>
              <a:rPr lang="en-US" altLang="en-US" smtClean="0"/>
              <a:t>Crystal-Field Theory</a:t>
            </a:r>
          </a:p>
        </p:txBody>
      </p:sp>
      <p:sp>
        <p:nvSpPr>
          <p:cNvPr id="162819" name="Content Placeholder 2"/>
          <p:cNvSpPr>
            <a:spLocks noGrp="1" noChangeArrowheads="1"/>
          </p:cNvSpPr>
          <p:nvPr>
            <p:ph idx="1"/>
          </p:nvPr>
        </p:nvSpPr>
        <p:spPr>
          <a:xfrm>
            <a:off x="457200" y="1600200"/>
            <a:ext cx="8153400" cy="1524000"/>
          </a:xfrm>
        </p:spPr>
        <p:txBody>
          <a:bodyPr/>
          <a:lstStyle/>
          <a:p>
            <a:r>
              <a:rPr lang="en-US" altLang="en-US" sz="2400" smtClean="0"/>
              <a:t>Tetrahedral and square planar complexes differ from octahedral complexes because the ligands do NOT approach directly on the </a:t>
            </a:r>
            <a:r>
              <a:rPr lang="en-US" altLang="en-US" sz="2400" i="1" smtClean="0"/>
              <a:t>x-</a:t>
            </a:r>
            <a:r>
              <a:rPr lang="en-US" altLang="en-US" sz="2400" smtClean="0"/>
              <a:t>, </a:t>
            </a:r>
            <a:r>
              <a:rPr lang="en-US" altLang="en-US" sz="2400" i="1" smtClean="0"/>
              <a:t>y-</a:t>
            </a:r>
            <a:r>
              <a:rPr lang="en-US" altLang="en-US" sz="2400" smtClean="0"/>
              <a:t>, and </a:t>
            </a:r>
            <a:r>
              <a:rPr lang="en-US" altLang="en-US" sz="2400" i="1" smtClean="0"/>
              <a:t>z-</a:t>
            </a:r>
            <a:r>
              <a:rPr lang="en-US" altLang="en-US" sz="2400" smtClean="0"/>
              <a:t>axes as they do in octahedral complexes.</a:t>
            </a:r>
          </a:p>
        </p:txBody>
      </p:sp>
      <p:pic>
        <p:nvPicPr>
          <p:cNvPr id="162820" name="Picture 3" descr="A diagram shows five orbitals in a spherical crystal field dividing into high and low energy orbitals in a tetrahedral crystal field. In a tetrahedral crystal field, the three high energy orbitals are t sub 2 set, d sub x y, d sub x z, and d sub y z. The two low energy orbitals are e set, d sub z 2, d sub x 2 minus y 2."/>
          <p:cNvPicPr>
            <a:picLocks noChangeAspect="1" noChangeArrowheads="1"/>
          </p:cNvPicPr>
          <p:nvPr/>
        </p:nvPicPr>
        <p:blipFill>
          <a:blip r:embed="rId2">
            <a:extLst>
              <a:ext uri="{28A0092B-C50C-407E-A947-70E740481C1C}">
                <a14:useLocalDpi xmlns:a14="http://schemas.microsoft.com/office/drawing/2010/main" val="0"/>
              </a:ext>
            </a:extLst>
          </a:blip>
          <a:srcRect b="3951"/>
          <a:stretch>
            <a:fillRect/>
          </a:stretch>
        </p:blipFill>
        <p:spPr bwMode="auto">
          <a:xfrm>
            <a:off x="593725" y="3262313"/>
            <a:ext cx="614838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4" descr="An energy diagram for square planar orbitals shows that the two d sub x y and d sub y z orbitals are lowest energy, followed by d sub z 2, then d sub x y, and then the highest energy orbital, d sub x 2 minus y 2."/>
          <p:cNvPicPr>
            <a:picLocks noChangeAspect="1" noChangeArrowheads="1"/>
          </p:cNvPicPr>
          <p:nvPr/>
        </p:nvPicPr>
        <p:blipFill>
          <a:blip r:embed="rId3">
            <a:extLst>
              <a:ext uri="{28A0092B-C50C-407E-A947-70E740481C1C}">
                <a14:useLocalDpi xmlns:a14="http://schemas.microsoft.com/office/drawing/2010/main" val="0"/>
              </a:ext>
            </a:extLst>
          </a:blip>
          <a:srcRect b="2155"/>
          <a:stretch>
            <a:fillRect/>
          </a:stretch>
        </p:blipFill>
        <p:spPr bwMode="auto">
          <a:xfrm>
            <a:off x="7329488" y="3262313"/>
            <a:ext cx="1287462"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381000" y="533400"/>
            <a:ext cx="84582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250"/>
              </a:spcBef>
              <a:buClrTx/>
              <a:buFontTx/>
              <a:buNone/>
            </a:pPr>
            <a:r>
              <a:rPr lang="en-US" altLang="en-US" sz="2000" b="1">
                <a:latin typeface="Arial" panose="020B0604020202020204" pitchFamily="34" charset="0"/>
              </a:rPr>
              <a:t>Splitting of d-orbital energies by a tetrahedral field and a square planar field of ligands.</a:t>
            </a:r>
          </a:p>
        </p:txBody>
      </p:sp>
      <p:grpSp>
        <p:nvGrpSpPr>
          <p:cNvPr id="163843" name="Group 2"/>
          <p:cNvGrpSpPr>
            <a:grpSpLocks/>
          </p:cNvGrpSpPr>
          <p:nvPr/>
        </p:nvGrpSpPr>
        <p:grpSpPr bwMode="auto">
          <a:xfrm>
            <a:off x="533400" y="1524000"/>
            <a:ext cx="4494213" cy="2957513"/>
            <a:chOff x="336" y="960"/>
            <a:chExt cx="2831" cy="1863"/>
          </a:xfrm>
        </p:grpSpPr>
        <p:pic>
          <p:nvPicPr>
            <p:cNvPr id="1638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960"/>
              <a:ext cx="2831" cy="16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50" name="Text Box 4"/>
            <p:cNvSpPr txBox="1">
              <a:spLocks noChangeArrowheads="1"/>
            </p:cNvSpPr>
            <p:nvPr/>
          </p:nvSpPr>
          <p:spPr bwMode="auto">
            <a:xfrm>
              <a:off x="672" y="2592"/>
              <a:ext cx="863"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tetrahedral</a:t>
              </a:r>
            </a:p>
          </p:txBody>
        </p:sp>
      </p:grpSp>
      <p:grpSp>
        <p:nvGrpSpPr>
          <p:cNvPr id="72709" name="Group 5"/>
          <p:cNvGrpSpPr>
            <a:grpSpLocks/>
          </p:cNvGrpSpPr>
          <p:nvPr/>
        </p:nvGrpSpPr>
        <p:grpSpPr bwMode="auto">
          <a:xfrm>
            <a:off x="5257800" y="3048000"/>
            <a:ext cx="3198813" cy="3033713"/>
            <a:chOff x="3312" y="1920"/>
            <a:chExt cx="2015" cy="1911"/>
          </a:xfrm>
        </p:grpSpPr>
        <p:pic>
          <p:nvPicPr>
            <p:cNvPr id="16384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1920"/>
              <a:ext cx="2015" cy="16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48" name="Text Box 7"/>
            <p:cNvSpPr txBox="1">
              <a:spLocks noChangeArrowheads="1"/>
            </p:cNvSpPr>
            <p:nvPr/>
          </p:nvSpPr>
          <p:spPr bwMode="auto">
            <a:xfrm>
              <a:off x="3648" y="3600"/>
              <a:ext cx="1487"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square planar</a:t>
              </a:r>
            </a:p>
          </p:txBody>
        </p:sp>
      </p:grpSp>
      <p:sp>
        <p:nvSpPr>
          <p:cNvPr id="163845" name="Text Box 8"/>
          <p:cNvSpPr txBox="1">
            <a:spLocks noChangeArrowheads="1"/>
          </p:cNvSpPr>
          <p:nvPr/>
        </p:nvSpPr>
        <p:spPr bwMode="auto">
          <a:xfrm>
            <a:off x="455613" y="4572000"/>
            <a:ext cx="3352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a:t>Only high spin is possible</a:t>
            </a:r>
          </a:p>
        </p:txBody>
      </p:sp>
      <p:sp>
        <p:nvSpPr>
          <p:cNvPr id="163846" name="Text Box 9"/>
          <p:cNvSpPr txBox="1">
            <a:spLocks noChangeArrowheads="1"/>
          </p:cNvSpPr>
          <p:nvPr/>
        </p:nvSpPr>
        <p:spPr bwMode="auto">
          <a:xfrm>
            <a:off x="5562600" y="2438400"/>
            <a:ext cx="3267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a:t>Only low spin is possible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72709"/>
                                        </p:tgtEl>
                                        <p:attrNameLst>
                                          <p:attrName>style.visibility</p:attrName>
                                        </p:attrNameLst>
                                      </p:cBhvr>
                                      <p:to>
                                        <p:strVal val="visible"/>
                                      </p:to>
                                    </p:set>
                                    <p:animEffect transition="in" filter="wipe(down)">
                                      <p:cBhvr additive="repl">
                                        <p:cTn id="7"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a:extLst>
              <a:ext uri="{FF2B5EF4-FFF2-40B4-BE49-F238E27FC236}">
                <a16:creationId xmlns:a16="http://schemas.microsoft.com/office/drawing/2014/main" xmlns="" id="{1EF0EC9F-9B1D-48C6-B1B8-131C42A2D251}"/>
              </a:ext>
            </a:extLst>
          </p:cNvPr>
          <p:cNvSpPr txBox="1">
            <a:spLocks noChangeArrowheads="1"/>
          </p:cNvSpPr>
          <p:nvPr/>
        </p:nvSpPr>
        <p:spPr bwMode="auto">
          <a:xfrm>
            <a:off x="212725" y="193675"/>
            <a:ext cx="8626475" cy="662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b="1" u="sng">
                <a:solidFill>
                  <a:srgbClr val="800080"/>
                </a:solidFill>
                <a:effectLst>
                  <a:outerShdw blurRad="38100" dist="38100" dir="2700000" algn="tl">
                    <a:srgbClr val="C0C0C0"/>
                  </a:outerShdw>
                </a:effectLst>
                <a:latin typeface="Comic Sans MS" pitchFamily="64" charset="0"/>
              </a:rPr>
              <a:t>Crystal Field Theory for CN = 4</a:t>
            </a:r>
          </a:p>
          <a:p>
            <a:pPr>
              <a:buSzPct val="100000"/>
              <a:defRPr/>
            </a:pPr>
            <a:endParaRPr lang="en-US" sz="1400" b="1">
              <a:latin typeface="Comic Sans MS" pitchFamily="64" charset="0"/>
            </a:endParaRPr>
          </a:p>
          <a:p>
            <a:pPr>
              <a:buSzPct val="100000"/>
              <a:defRPr/>
            </a:pPr>
            <a:r>
              <a:rPr lang="en-US" b="1">
                <a:latin typeface="Comic Sans MS" pitchFamily="64" charset="0"/>
              </a:rPr>
              <a:t>Finally, four ligands around a metal ion can also cause </a:t>
            </a:r>
            <a:r>
              <a:rPr lang="en-US" b="1" i="1">
                <a:latin typeface="Comic Sans MS" pitchFamily="64" charset="0"/>
              </a:rPr>
              <a:t>d</a:t>
            </a:r>
            <a:r>
              <a:rPr lang="en-US" b="1">
                <a:latin typeface="Comic Sans MS" pitchFamily="64" charset="0"/>
              </a:rPr>
              <a:t>-orbital splitting, but the magnitude and pattern of the splitting depends on whether the ligands are in a tetrahedral or a square planar arrangement.  Consider the following two orbital splitting diagrams on the next slide. </a:t>
            </a:r>
          </a:p>
          <a:p>
            <a:pPr>
              <a:buSzPct val="100000"/>
              <a:defRPr/>
            </a:pPr>
            <a:endParaRPr lang="en-US" b="1">
              <a:latin typeface="Comic Sans MS" pitchFamily="64" charset="0"/>
            </a:endParaRPr>
          </a:p>
          <a:p>
            <a:pPr>
              <a:buSzPct val="100000"/>
              <a:defRPr/>
            </a:pPr>
            <a:r>
              <a:rPr lang="en-US" b="1">
                <a:solidFill>
                  <a:srgbClr val="000066"/>
                </a:solidFill>
                <a:latin typeface="Comic Sans MS" pitchFamily="64" charset="0"/>
              </a:rPr>
              <a:t>Question: </a:t>
            </a:r>
          </a:p>
          <a:p>
            <a:pPr>
              <a:buSzPct val="100000"/>
              <a:defRPr/>
            </a:pPr>
            <a:r>
              <a:rPr lang="en-US" sz="2000" b="1">
                <a:solidFill>
                  <a:srgbClr val="000066"/>
                </a:solidFill>
                <a:latin typeface="Comic Sans MS" pitchFamily="64" charset="0"/>
              </a:rPr>
              <a:t>Qualitative analysis of nickel was based on the reaction of the nickel ion with dimethylglyoxime to form the bidentate chelate: bis(dimethylglyoximato)nickel(II), a reddish-pink colored insoluble compound. If the lone pairs of electrons on nitrogen bond to nickel to form a diamagnetic species, describe the geometry of the complex.</a:t>
            </a:r>
          </a:p>
          <a:p>
            <a:pPr>
              <a:buSzPct val="100000"/>
              <a:defRPr/>
            </a:pPr>
            <a:r>
              <a:rPr lang="en-US" b="1">
                <a:solidFill>
                  <a:srgbClr val="000066"/>
                </a:solidFill>
                <a:latin typeface="Comic Sans MS" pitchFamily="64" charset="0"/>
              </a:rPr>
              <a:t>CH</a:t>
            </a:r>
            <a:r>
              <a:rPr lang="en-US" b="1" baseline="-25000">
                <a:solidFill>
                  <a:srgbClr val="000066"/>
                </a:solidFill>
                <a:latin typeface="Comic Sans MS" pitchFamily="64" charset="0"/>
              </a:rPr>
              <a:t>3</a:t>
            </a:r>
            <a:r>
              <a:rPr lang="en-US" b="1">
                <a:solidFill>
                  <a:srgbClr val="000066"/>
                </a:solidFill>
                <a:latin typeface="Comic Sans MS" pitchFamily="64" charset="0"/>
              </a:rPr>
              <a:t>-C=N-OH     dimethylglyoxime</a:t>
            </a:r>
          </a:p>
          <a:p>
            <a:pPr>
              <a:buSzPct val="100000"/>
              <a:defRPr/>
            </a:pPr>
            <a:r>
              <a:rPr lang="en-US" b="1">
                <a:solidFill>
                  <a:srgbClr val="000066"/>
                </a:solidFill>
                <a:latin typeface="Comic Sans MS" pitchFamily="64" charset="0"/>
              </a:rPr>
              <a:t>      l</a:t>
            </a:r>
          </a:p>
          <a:p>
            <a:pPr>
              <a:buSzPct val="100000"/>
              <a:defRPr/>
            </a:pPr>
            <a:r>
              <a:rPr lang="en-US" b="1">
                <a:solidFill>
                  <a:srgbClr val="000066"/>
                </a:solidFill>
                <a:latin typeface="Comic Sans MS" pitchFamily="64" charset="0"/>
              </a:rPr>
              <a:t>CH</a:t>
            </a:r>
            <a:r>
              <a:rPr lang="en-US" b="1" baseline="-25000">
                <a:solidFill>
                  <a:srgbClr val="000066"/>
                </a:solidFill>
                <a:latin typeface="Comic Sans MS" pitchFamily="64" charset="0"/>
              </a:rPr>
              <a:t>3</a:t>
            </a:r>
            <a:r>
              <a:rPr lang="en-US" b="1">
                <a:solidFill>
                  <a:srgbClr val="000066"/>
                </a:solidFill>
                <a:latin typeface="Comic Sans MS" pitchFamily="64" charset="0"/>
              </a:rPr>
              <a:t>-C=N-OH</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a:extLst>
              <a:ext uri="{FF2B5EF4-FFF2-40B4-BE49-F238E27FC236}">
                <a16:creationId xmlns:a16="http://schemas.microsoft.com/office/drawing/2014/main" xmlns="" id="{061B2A35-80B6-4DC0-912C-72E06223D817}"/>
              </a:ext>
            </a:extLst>
          </p:cNvPr>
          <p:cNvSpPr txBox="1">
            <a:spLocks noChangeArrowheads="1"/>
          </p:cNvSpPr>
          <p:nvPr/>
        </p:nvSpPr>
        <p:spPr bwMode="auto">
          <a:xfrm>
            <a:off x="0" y="152400"/>
            <a:ext cx="9144000" cy="681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9pPr>
          </a:lstStyle>
          <a:p>
            <a:pPr algn="ctr">
              <a:buSzPct val="100000"/>
              <a:defRPr/>
            </a:pPr>
            <a:r>
              <a:rPr lang="en-US" b="1" dirty="0">
                <a:effectLst>
                  <a:outerShdw blurRad="38100" dist="38100" dir="2700000" algn="tl">
                    <a:srgbClr val="C0C0C0"/>
                  </a:outerShdw>
                </a:effectLst>
                <a:latin typeface="Arial" charset="0"/>
              </a:rPr>
              <a:t>Extra Questions on Crystal field Theory</a:t>
            </a:r>
          </a:p>
          <a:p>
            <a:pPr algn="ctr">
              <a:buSzPct val="100000"/>
              <a:defRPr/>
            </a:pPr>
            <a:endParaRPr lang="en-US" b="1" dirty="0">
              <a:effectLst>
                <a:outerShdw blurRad="38100" dist="38100" dir="2700000" algn="tl">
                  <a:srgbClr val="C0C0C0"/>
                </a:outerShdw>
              </a:effectLst>
              <a:latin typeface="Arial" charset="0"/>
            </a:endParaRPr>
          </a:p>
          <a:p>
            <a:pPr>
              <a:buSzPct val="100000"/>
              <a:defRPr/>
            </a:pPr>
            <a:r>
              <a:rPr lang="en-US" sz="1800" b="1" dirty="0">
                <a:latin typeface="Arial" charset="0"/>
              </a:rPr>
              <a:t>1.  Consider the two complexes [Mn(H</a:t>
            </a:r>
            <a:r>
              <a:rPr lang="en-US" sz="1800" b="1" baseline="-25000" dirty="0">
                <a:latin typeface="Arial" charset="0"/>
              </a:rPr>
              <a:t>2</a:t>
            </a:r>
            <a:r>
              <a:rPr lang="en-US" sz="1800" b="1" dirty="0">
                <a:latin typeface="Arial" charset="0"/>
              </a:rPr>
              <a:t>O)</a:t>
            </a:r>
            <a:r>
              <a:rPr lang="en-US" sz="1800" b="1" baseline="-25000" dirty="0">
                <a:latin typeface="Arial" charset="0"/>
              </a:rPr>
              <a:t>6</a:t>
            </a:r>
            <a:r>
              <a:rPr lang="en-US" sz="1800" b="1" dirty="0">
                <a:latin typeface="Arial" charset="0"/>
              </a:rPr>
              <a:t>]</a:t>
            </a:r>
            <a:r>
              <a:rPr lang="en-US" sz="1800" b="1" baseline="30000" dirty="0">
                <a:latin typeface="Arial" charset="0"/>
              </a:rPr>
              <a:t>2+</a:t>
            </a:r>
            <a:r>
              <a:rPr lang="en-US" sz="1800" b="1" dirty="0">
                <a:latin typeface="Arial" charset="0"/>
              </a:rPr>
              <a:t> versus [Mn(CN)</a:t>
            </a:r>
            <a:r>
              <a:rPr lang="en-US" sz="1800" b="1" baseline="-25000" dirty="0">
                <a:latin typeface="Arial" charset="0"/>
              </a:rPr>
              <a:t>6</a:t>
            </a:r>
            <a:r>
              <a:rPr lang="en-US" sz="1800" b="1" dirty="0">
                <a:latin typeface="Arial" charset="0"/>
              </a:rPr>
              <a:t>]</a:t>
            </a:r>
            <a:r>
              <a:rPr lang="en-US" sz="1800" b="1" baseline="30000" dirty="0">
                <a:latin typeface="Arial" charset="0"/>
              </a:rPr>
              <a:t>4-</a:t>
            </a:r>
            <a:r>
              <a:rPr lang="en-US" sz="1800" b="1" dirty="0">
                <a:latin typeface="Arial" charset="0"/>
              </a:rPr>
              <a:t>.  Diagram the expected orbital splitting diagram for each complex, predict the number of unpaired electrons (if any), and identify the ion as low or high spin. </a:t>
            </a:r>
          </a:p>
          <a:p>
            <a:pPr>
              <a:buSzPct val="100000"/>
              <a:defRPr/>
            </a:pPr>
            <a:endParaRPr lang="en-US" sz="1800" b="1" dirty="0">
              <a:latin typeface="Arial" charset="0"/>
            </a:endParaRPr>
          </a:p>
          <a:p>
            <a:pPr>
              <a:buSzPct val="100000"/>
              <a:defRPr/>
            </a:pPr>
            <a:r>
              <a:rPr lang="en-US" sz="1800" b="1" dirty="0">
                <a:latin typeface="Arial" charset="0"/>
              </a:rPr>
              <a:t>2.  Predict the electron configuration of an octahedral </a:t>
            </a:r>
            <a:r>
              <a:rPr lang="en-US" sz="1800" b="1" i="1" dirty="0">
                <a:latin typeface="Arial" charset="0"/>
              </a:rPr>
              <a:t>d</a:t>
            </a:r>
            <a:r>
              <a:rPr lang="en-US" sz="1800" b="1" i="1" baseline="30000" dirty="0">
                <a:latin typeface="Arial" charset="0"/>
              </a:rPr>
              <a:t>4</a:t>
            </a:r>
            <a:r>
              <a:rPr lang="en-US" sz="1800" b="1" i="1" dirty="0">
                <a:latin typeface="Arial" charset="0"/>
              </a:rPr>
              <a:t> </a:t>
            </a:r>
            <a:r>
              <a:rPr lang="en-US" sz="1800" b="1" dirty="0">
                <a:latin typeface="Arial" charset="0"/>
              </a:rPr>
              <a:t>complex with (a) strong field ligands and (b) weak field ligands, and state the number of unpaired electrons in each case.</a:t>
            </a:r>
          </a:p>
          <a:p>
            <a:pPr>
              <a:buSzPct val="100000"/>
              <a:defRPr/>
            </a:pPr>
            <a:endParaRPr lang="en-US" sz="1800" b="1" dirty="0">
              <a:latin typeface="Arial" charset="0"/>
            </a:endParaRPr>
          </a:p>
          <a:p>
            <a:pPr>
              <a:buSzPct val="100000"/>
              <a:defRPr/>
            </a:pPr>
            <a:r>
              <a:rPr lang="en-US" sz="1800" b="1" dirty="0">
                <a:latin typeface="Arial" charset="0"/>
              </a:rPr>
              <a:t>3.  Predict which of the following complexes absorbs light of the shorter wavelength and explain your reasoning: [Co(H</a:t>
            </a:r>
            <a:r>
              <a:rPr lang="en-US" sz="1800" b="1" baseline="-25000" dirty="0">
                <a:latin typeface="Arial" charset="0"/>
              </a:rPr>
              <a:t>2</a:t>
            </a:r>
            <a:r>
              <a:rPr lang="en-US" sz="1800" b="1" dirty="0">
                <a:latin typeface="Arial" charset="0"/>
              </a:rPr>
              <a:t>O)</a:t>
            </a:r>
            <a:r>
              <a:rPr lang="en-US" sz="1800" b="1" baseline="-25000" dirty="0">
                <a:latin typeface="Arial" charset="0"/>
              </a:rPr>
              <a:t>6</a:t>
            </a:r>
            <a:r>
              <a:rPr lang="en-US" sz="1800" b="1" dirty="0">
                <a:latin typeface="Arial" charset="0"/>
              </a:rPr>
              <a:t>]</a:t>
            </a:r>
            <a:r>
              <a:rPr lang="en-US" sz="1800" b="1" baseline="30000" dirty="0">
                <a:latin typeface="Arial" charset="0"/>
              </a:rPr>
              <a:t>3+</a:t>
            </a:r>
            <a:r>
              <a:rPr lang="en-US" sz="1800" b="1" dirty="0">
                <a:latin typeface="Arial" charset="0"/>
              </a:rPr>
              <a:t> or [Co(</a:t>
            </a:r>
            <a:r>
              <a:rPr lang="en-US" sz="1800" b="1" dirty="0" err="1">
                <a:latin typeface="Arial" charset="0"/>
              </a:rPr>
              <a:t>en</a:t>
            </a:r>
            <a:r>
              <a:rPr lang="en-US" sz="1800" b="1" dirty="0">
                <a:latin typeface="Arial" charset="0"/>
              </a:rPr>
              <a:t>)</a:t>
            </a:r>
            <a:r>
              <a:rPr lang="en-US" sz="1800" b="1" baseline="-25000" dirty="0">
                <a:latin typeface="Arial" charset="0"/>
              </a:rPr>
              <a:t>3</a:t>
            </a:r>
            <a:r>
              <a:rPr lang="en-US" sz="1800" b="1" dirty="0">
                <a:latin typeface="Arial" charset="0"/>
              </a:rPr>
              <a:t>]</a:t>
            </a:r>
            <a:r>
              <a:rPr lang="en-US" sz="1800" b="1" baseline="30000" dirty="0">
                <a:latin typeface="Arial" charset="0"/>
              </a:rPr>
              <a:t>3+</a:t>
            </a:r>
            <a:r>
              <a:rPr lang="en-US" sz="1800" b="1" dirty="0">
                <a:latin typeface="Arial" charset="0"/>
              </a:rPr>
              <a:t>.</a:t>
            </a:r>
          </a:p>
          <a:p>
            <a:pPr>
              <a:buSzPct val="100000"/>
              <a:defRPr/>
            </a:pPr>
            <a:endParaRPr lang="en-US" sz="1800" b="1" dirty="0">
              <a:latin typeface="Arial" charset="0"/>
            </a:endParaRPr>
          </a:p>
          <a:p>
            <a:pPr>
              <a:buSzPct val="100000"/>
              <a:defRPr/>
            </a:pPr>
            <a:r>
              <a:rPr lang="en-US" sz="1800" b="1" dirty="0">
                <a:latin typeface="Arial" charset="0"/>
              </a:rPr>
              <a:t>4.  Compare the magnetic properties of [Fe(H</a:t>
            </a:r>
            <a:r>
              <a:rPr lang="en-US" sz="1800" b="1" baseline="-25000" dirty="0">
                <a:latin typeface="Arial" charset="0"/>
              </a:rPr>
              <a:t>2</a:t>
            </a:r>
            <a:r>
              <a:rPr lang="en-US" sz="1800" b="1" dirty="0">
                <a:latin typeface="Arial" charset="0"/>
              </a:rPr>
              <a:t>O)</a:t>
            </a:r>
            <a:r>
              <a:rPr lang="en-US" sz="1800" b="1" baseline="-25000" dirty="0">
                <a:latin typeface="Arial" charset="0"/>
              </a:rPr>
              <a:t>6</a:t>
            </a:r>
            <a:r>
              <a:rPr lang="en-US" sz="1800" b="1" dirty="0">
                <a:latin typeface="Arial" charset="0"/>
              </a:rPr>
              <a:t>]</a:t>
            </a:r>
            <a:r>
              <a:rPr lang="en-US" sz="1800" b="1" baseline="30000" dirty="0">
                <a:latin typeface="Arial" charset="0"/>
              </a:rPr>
              <a:t>2+</a:t>
            </a:r>
            <a:r>
              <a:rPr lang="en-US" sz="1800" b="1" dirty="0">
                <a:latin typeface="Arial" charset="0"/>
              </a:rPr>
              <a:t> and [Fe(CN)</a:t>
            </a:r>
            <a:r>
              <a:rPr lang="en-US" sz="1800" b="1" baseline="-25000" dirty="0">
                <a:latin typeface="Arial" charset="0"/>
              </a:rPr>
              <a:t>6</a:t>
            </a:r>
            <a:r>
              <a:rPr lang="en-US" sz="1800" b="1" dirty="0">
                <a:latin typeface="Arial" charset="0"/>
              </a:rPr>
              <a:t>]</a:t>
            </a:r>
            <a:r>
              <a:rPr lang="en-US" sz="1800" b="1" baseline="30000" dirty="0">
                <a:latin typeface="Arial" charset="0"/>
              </a:rPr>
              <a:t>4-</a:t>
            </a:r>
            <a:r>
              <a:rPr lang="en-US" sz="1800" b="1" dirty="0">
                <a:latin typeface="Arial" charset="0"/>
              </a:rPr>
              <a:t>.</a:t>
            </a:r>
          </a:p>
          <a:p>
            <a:pPr>
              <a:buClr>
                <a:srgbClr val="000000"/>
              </a:buClr>
              <a:buSzPct val="100000"/>
              <a:buFont typeface="Times New Roman" pitchFamily="16" charset="0"/>
              <a:buNone/>
              <a:defRPr/>
            </a:pPr>
            <a:endParaRPr lang="en-US" sz="1800" b="1" dirty="0">
              <a:latin typeface="Arial" charset="0"/>
            </a:endParaRPr>
          </a:p>
          <a:p>
            <a:pPr>
              <a:buSzPct val="100000"/>
              <a:defRPr/>
            </a:pPr>
            <a:r>
              <a:rPr lang="en-US" sz="1800" b="1" dirty="0">
                <a:latin typeface="Arial" charset="0"/>
              </a:rPr>
              <a:t>5.  What change in magnetic properties (if any) can be expected when NO</a:t>
            </a:r>
            <a:r>
              <a:rPr lang="en-US" sz="1800" b="1" baseline="-25000" dirty="0">
                <a:latin typeface="Arial" charset="0"/>
              </a:rPr>
              <a:t>2</a:t>
            </a:r>
            <a:r>
              <a:rPr lang="en-US" sz="1800" b="1" baseline="30000" dirty="0">
                <a:latin typeface="Arial" charset="0"/>
              </a:rPr>
              <a:t>-</a:t>
            </a:r>
            <a:r>
              <a:rPr lang="en-US" sz="1800" b="1" dirty="0">
                <a:latin typeface="Arial" charset="0"/>
              </a:rPr>
              <a:t> ligands in an octahedral complex are replaced by Cl- ligands in a </a:t>
            </a:r>
            <a:r>
              <a:rPr lang="en-US" sz="1800" b="1" i="1" dirty="0">
                <a:latin typeface="Arial" charset="0"/>
              </a:rPr>
              <a:t>d</a:t>
            </a:r>
            <a:r>
              <a:rPr lang="en-US" sz="1800" b="1" i="1" baseline="30000" dirty="0">
                <a:latin typeface="Arial" charset="0"/>
              </a:rPr>
              <a:t>6</a:t>
            </a:r>
            <a:r>
              <a:rPr lang="en-US" sz="1800" b="1" i="1" dirty="0">
                <a:latin typeface="Arial" charset="0"/>
              </a:rPr>
              <a:t> </a:t>
            </a:r>
            <a:r>
              <a:rPr lang="en-US" sz="1800" b="1" dirty="0">
                <a:latin typeface="Arial" charset="0"/>
              </a:rPr>
              <a:t>complex?</a:t>
            </a:r>
          </a:p>
          <a:p>
            <a:pPr>
              <a:buSzPct val="100000"/>
              <a:defRPr/>
            </a:pPr>
            <a:endParaRPr lang="en-US" sz="1800" b="1" dirty="0">
              <a:latin typeface="Arial" charset="0"/>
            </a:endParaRPr>
          </a:p>
          <a:p>
            <a:pPr>
              <a:buSzPct val="100000"/>
              <a:defRPr/>
            </a:pPr>
            <a:r>
              <a:rPr lang="en-US" sz="1800" b="1" dirty="0">
                <a:latin typeface="Arial" charset="0"/>
              </a:rPr>
              <a:t>6.  Draw the orbital splitting diagram for the following complex and give its electron configuration: tetrahedral CoCl</a:t>
            </a:r>
            <a:r>
              <a:rPr lang="en-US" sz="1800" b="1" baseline="-25000" dirty="0">
                <a:latin typeface="Arial" charset="0"/>
              </a:rPr>
              <a:t>4</a:t>
            </a:r>
            <a:r>
              <a:rPr lang="en-US" sz="1800" b="1" baseline="30000" dirty="0">
                <a:latin typeface="Arial" charset="0"/>
              </a:rPr>
              <a:t>2-</a:t>
            </a:r>
            <a:r>
              <a:rPr lang="en-US" sz="1800" b="1" dirty="0">
                <a:latin typeface="Arial" charset="0"/>
              </a:rPr>
              <a:t>.</a:t>
            </a:r>
          </a:p>
          <a:p>
            <a:pPr>
              <a:buSzPct val="100000"/>
              <a:defRPr/>
            </a:pPr>
            <a:endParaRPr lang="en-US" sz="1800" b="1" dirty="0">
              <a:latin typeface="Arial" charset="0"/>
            </a:endParaRPr>
          </a:p>
          <a:p>
            <a:pPr>
              <a:buSzPct val="100000"/>
              <a:defRPr/>
            </a:pPr>
            <a:r>
              <a:rPr lang="en-US" sz="1800" b="1" dirty="0">
                <a:latin typeface="Arial" charset="0"/>
              </a:rPr>
              <a:t>7.   The complex ion PdCl</a:t>
            </a:r>
            <a:r>
              <a:rPr lang="en-US" sz="1800" b="1" baseline="-25000" dirty="0">
                <a:latin typeface="Arial" charset="0"/>
              </a:rPr>
              <a:t>4</a:t>
            </a:r>
            <a:r>
              <a:rPr lang="en-US" sz="1800" b="1" baseline="30000" dirty="0">
                <a:latin typeface="Arial" charset="0"/>
              </a:rPr>
              <a:t>2-</a:t>
            </a:r>
            <a:r>
              <a:rPr lang="en-US" sz="1800" b="1" dirty="0">
                <a:latin typeface="Arial" charset="0"/>
              </a:rPr>
              <a:t> is diamagnetic.  Propose a structure for PdCl</a:t>
            </a:r>
            <a:r>
              <a:rPr lang="en-US" sz="1800" b="1" baseline="-25000" dirty="0">
                <a:latin typeface="Arial" charset="0"/>
              </a:rPr>
              <a:t>4</a:t>
            </a:r>
            <a:r>
              <a:rPr lang="en-US" sz="1800" b="1" baseline="30000" dirty="0">
                <a:latin typeface="Arial" charset="0"/>
              </a:rPr>
              <a:t>2-</a:t>
            </a:r>
            <a:r>
              <a:rPr lang="en-US" sz="1800" b="1" dirty="0">
                <a:latin typeface="Arial" charset="0"/>
              </a:rPr>
              <a:t>.</a:t>
            </a:r>
          </a:p>
          <a:p>
            <a:pPr>
              <a:buSzPct val="100000"/>
              <a:defRPr/>
            </a:pPr>
            <a:endParaRPr lang="en-US" sz="1800" b="1" dirty="0">
              <a:latin typeface="Arial"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xmlns="" id="{743F2950-40F7-4D46-A6EB-7ECC11FE0677}"/>
              </a:ext>
            </a:extLst>
          </p:cNvPr>
          <p:cNvSpPr txBox="1">
            <a:spLocks noChangeArrowheads="1"/>
          </p:cNvSpPr>
          <p:nvPr/>
        </p:nvSpPr>
        <p:spPr bwMode="auto">
          <a:xfrm>
            <a:off x="228600" y="77788"/>
            <a:ext cx="8763000" cy="674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marL="9144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b="1" dirty="0">
                <a:solidFill>
                  <a:schemeClr val="tx1"/>
                </a:solidFill>
                <a:latin typeface="Arial" charset="0"/>
              </a:rPr>
              <a:t>WORKSHOP TR#1</a:t>
            </a:r>
          </a:p>
          <a:p>
            <a:pPr algn="ctr">
              <a:buSzPct val="100000"/>
              <a:defRPr/>
            </a:pPr>
            <a:r>
              <a:rPr lang="en-US" sz="1400" b="1" dirty="0">
                <a:solidFill>
                  <a:schemeClr val="tx1"/>
                </a:solidFill>
                <a:latin typeface="Arial" charset="0"/>
              </a:rPr>
              <a:t>Transition Metals &amp; Electron Configuration</a:t>
            </a:r>
          </a:p>
          <a:p>
            <a:pPr>
              <a:buSzPct val="100000"/>
              <a:defRPr/>
            </a:pPr>
            <a:r>
              <a:rPr lang="en-US" sz="1400" b="1" dirty="0">
                <a:latin typeface="Arial" charset="0"/>
              </a:rPr>
              <a:t>Write the electron configuration for the following transition metals/ions:</a:t>
            </a:r>
          </a:p>
          <a:p>
            <a:pPr>
              <a:buSzPct val="100000"/>
              <a:defRPr/>
            </a:pPr>
            <a:r>
              <a:rPr lang="en-US" sz="1400" b="1" dirty="0">
                <a:solidFill>
                  <a:srgbClr val="800080"/>
                </a:solidFill>
                <a:effectLst>
                  <a:outerShdw blurRad="38100" dist="38100" dir="2700000" algn="tl">
                    <a:srgbClr val="C0C0C0"/>
                  </a:outerShdw>
                </a:effectLst>
                <a:latin typeface="Arial" charset="0"/>
              </a:rPr>
              <a:t>		</a:t>
            </a:r>
            <a:r>
              <a:rPr lang="en-US" sz="2000" b="1" dirty="0">
                <a:solidFill>
                  <a:schemeClr val="tx1"/>
                </a:solidFill>
                <a:effectLst>
                  <a:outerShdw blurRad="38100" dist="38100" dir="2700000" algn="tl">
                    <a:srgbClr val="C0C0C0"/>
                  </a:outerShdw>
                </a:effectLst>
              </a:rPr>
              <a:t>A.  Cu</a:t>
            </a:r>
          </a:p>
          <a:p>
            <a:pPr>
              <a:buSzPct val="100000"/>
              <a:defRPr/>
            </a:pPr>
            <a:endParaRPr lang="en-US" sz="2000" b="1" dirty="0">
              <a:solidFill>
                <a:schemeClr val="tx1"/>
              </a:solidFill>
              <a:effectLst>
                <a:outerShdw blurRad="38100" dist="38100" dir="2700000" algn="tl">
                  <a:srgbClr val="C0C0C0"/>
                </a:outerShdw>
              </a:effectLst>
            </a:endParaRPr>
          </a:p>
          <a:p>
            <a:pPr>
              <a:buSzPct val="100000"/>
              <a:defRPr/>
            </a:pPr>
            <a:endParaRPr lang="en-US" sz="2000" b="1" dirty="0">
              <a:solidFill>
                <a:schemeClr val="tx1"/>
              </a:solidFill>
              <a:effectLst>
                <a:outerShdw blurRad="38100" dist="38100" dir="2700000" algn="tl">
                  <a:srgbClr val="C0C0C0"/>
                </a:outerShdw>
              </a:effectLst>
            </a:endParaRPr>
          </a:p>
          <a:p>
            <a:pPr lvl="2" indent="0">
              <a:buSzPct val="100000"/>
              <a:defRPr/>
            </a:pPr>
            <a:r>
              <a:rPr lang="en-US" sz="2000" b="1" dirty="0">
                <a:solidFill>
                  <a:schemeClr val="tx1"/>
                </a:solidFill>
                <a:effectLst>
                  <a:outerShdw blurRad="38100" dist="38100" dir="2700000" algn="tl">
                    <a:srgbClr val="C0C0C0"/>
                  </a:outerShdw>
                </a:effectLst>
              </a:rPr>
              <a:t>B.  Pt</a:t>
            </a:r>
          </a:p>
          <a:p>
            <a:pPr>
              <a:buSzPct val="100000"/>
              <a:defRPr/>
            </a:pPr>
            <a:endParaRPr lang="en-US" sz="2000" b="1" dirty="0">
              <a:solidFill>
                <a:schemeClr val="tx1"/>
              </a:solidFill>
              <a:effectLst>
                <a:outerShdw blurRad="38100" dist="38100" dir="2700000" algn="tl">
                  <a:srgbClr val="C0C0C0"/>
                </a:outerShdw>
              </a:effectLst>
            </a:endParaRPr>
          </a:p>
          <a:p>
            <a:pPr>
              <a:buSzPct val="100000"/>
              <a:defRPr/>
            </a:pPr>
            <a:endParaRPr lang="en-US" sz="2000" b="1" dirty="0">
              <a:solidFill>
                <a:schemeClr val="tx1"/>
              </a:solidFill>
              <a:effectLst>
                <a:outerShdw blurRad="38100" dist="38100" dir="2700000" algn="tl">
                  <a:srgbClr val="C0C0C0"/>
                </a:outerShdw>
              </a:effectLst>
            </a:endParaRPr>
          </a:p>
          <a:p>
            <a:pPr lvl="2" indent="0">
              <a:buSzPct val="100000"/>
              <a:defRPr/>
            </a:pPr>
            <a:r>
              <a:rPr lang="en-US" sz="2000" b="1" dirty="0">
                <a:solidFill>
                  <a:schemeClr val="tx1"/>
                </a:solidFill>
                <a:effectLst>
                  <a:outerShdw blurRad="38100" dist="38100" dir="2700000" algn="tl">
                    <a:srgbClr val="C0C0C0"/>
                  </a:outerShdw>
                </a:effectLst>
              </a:rPr>
              <a:t>C.  Tc</a:t>
            </a:r>
            <a:r>
              <a:rPr lang="en-US" sz="2000" b="1" baseline="30000" dirty="0">
                <a:solidFill>
                  <a:schemeClr val="tx1"/>
                </a:solidFill>
                <a:effectLst>
                  <a:outerShdw blurRad="38100" dist="38100" dir="2700000" algn="tl">
                    <a:srgbClr val="C0C0C0"/>
                  </a:outerShdw>
                </a:effectLst>
              </a:rPr>
              <a:t>+4</a:t>
            </a:r>
          </a:p>
          <a:p>
            <a:pPr>
              <a:buSzPct val="100000"/>
              <a:defRPr/>
            </a:pPr>
            <a:endParaRPr lang="en-US" sz="2000" b="1" dirty="0">
              <a:solidFill>
                <a:schemeClr val="tx1"/>
              </a:solidFill>
              <a:effectLst>
                <a:outerShdw blurRad="38100" dist="38100" dir="2700000" algn="tl">
                  <a:srgbClr val="C0C0C0"/>
                </a:outerShdw>
              </a:effectLst>
            </a:endParaRPr>
          </a:p>
          <a:p>
            <a:pPr>
              <a:buSzPct val="100000"/>
              <a:defRPr/>
            </a:pPr>
            <a:endParaRPr lang="en-US" sz="2000" b="1" dirty="0">
              <a:solidFill>
                <a:schemeClr val="tx1"/>
              </a:solidFill>
              <a:effectLst>
                <a:outerShdw blurRad="38100" dist="38100" dir="2700000" algn="tl">
                  <a:srgbClr val="C0C0C0"/>
                </a:outerShdw>
              </a:effectLst>
            </a:endParaRPr>
          </a:p>
          <a:p>
            <a:pPr lvl="2" indent="0">
              <a:buSzPct val="100000"/>
              <a:defRPr/>
            </a:pPr>
            <a:r>
              <a:rPr lang="en-US" sz="2000" b="1" dirty="0">
                <a:solidFill>
                  <a:schemeClr val="tx1"/>
                </a:solidFill>
                <a:effectLst>
                  <a:outerShdw blurRad="38100" dist="38100" dir="2700000" algn="tl">
                    <a:srgbClr val="C0C0C0"/>
                  </a:outerShdw>
                </a:effectLst>
              </a:rPr>
              <a:t>D.  </a:t>
            </a:r>
            <a:r>
              <a:rPr lang="en-US" sz="2000" b="1" dirty="0" err="1">
                <a:solidFill>
                  <a:schemeClr val="tx1"/>
                </a:solidFill>
                <a:effectLst>
                  <a:outerShdw blurRad="38100" dist="38100" dir="2700000" algn="tl">
                    <a:srgbClr val="C0C0C0"/>
                  </a:outerShdw>
                </a:effectLst>
              </a:rPr>
              <a:t>Ir</a:t>
            </a:r>
            <a:r>
              <a:rPr lang="en-US" sz="2000" b="1" baseline="30000" dirty="0">
                <a:solidFill>
                  <a:schemeClr val="tx1"/>
                </a:solidFill>
                <a:effectLst>
                  <a:outerShdw blurRad="38100" dist="38100" dir="2700000" algn="tl">
                    <a:srgbClr val="C0C0C0"/>
                  </a:outerShdw>
                </a:effectLst>
              </a:rPr>
              <a:t>+</a:t>
            </a:r>
          </a:p>
          <a:p>
            <a:pPr>
              <a:buSzPct val="100000"/>
              <a:defRPr/>
            </a:pPr>
            <a:endParaRPr lang="en-US" sz="2000" b="1" dirty="0">
              <a:solidFill>
                <a:schemeClr val="tx1"/>
              </a:solidFill>
              <a:effectLst>
                <a:outerShdw blurRad="38100" dist="38100" dir="2700000" algn="tl">
                  <a:srgbClr val="C0C0C0"/>
                </a:outerShdw>
              </a:effectLst>
            </a:endParaRPr>
          </a:p>
          <a:p>
            <a:pPr>
              <a:buSzPct val="100000"/>
              <a:defRPr/>
            </a:pPr>
            <a:endParaRPr lang="en-US" sz="2000" b="1" dirty="0">
              <a:solidFill>
                <a:schemeClr val="tx1"/>
              </a:solidFill>
              <a:effectLst>
                <a:outerShdw blurRad="38100" dist="38100" dir="2700000" algn="tl">
                  <a:srgbClr val="C0C0C0"/>
                </a:outerShdw>
              </a:effectLst>
            </a:endParaRPr>
          </a:p>
          <a:p>
            <a:pPr lvl="2" indent="0">
              <a:buSzPct val="100000"/>
              <a:defRPr/>
            </a:pPr>
            <a:r>
              <a:rPr lang="en-US" sz="2000" b="1" dirty="0">
                <a:solidFill>
                  <a:schemeClr val="tx1"/>
                </a:solidFill>
                <a:effectLst>
                  <a:outerShdw blurRad="38100" dist="38100" dir="2700000" algn="tl">
                    <a:srgbClr val="C0C0C0"/>
                  </a:outerShdw>
                </a:effectLst>
              </a:rPr>
              <a:t>E.  Ru</a:t>
            </a:r>
            <a:r>
              <a:rPr lang="en-US" sz="2000" b="1" baseline="30000" dirty="0">
                <a:solidFill>
                  <a:schemeClr val="tx1"/>
                </a:solidFill>
                <a:effectLst>
                  <a:outerShdw blurRad="38100" dist="38100" dir="2700000" algn="tl">
                    <a:srgbClr val="C0C0C0"/>
                  </a:outerShdw>
                </a:effectLst>
              </a:rPr>
              <a:t>+4</a:t>
            </a:r>
          </a:p>
          <a:p>
            <a:pPr>
              <a:buSzPct val="100000"/>
              <a:defRPr/>
            </a:pPr>
            <a:endParaRPr lang="en-US" sz="2000" b="1" dirty="0">
              <a:solidFill>
                <a:schemeClr val="tx1"/>
              </a:solidFill>
              <a:effectLst>
                <a:outerShdw blurRad="38100" dist="38100" dir="2700000" algn="tl">
                  <a:srgbClr val="C0C0C0"/>
                </a:outerShdw>
              </a:effectLst>
            </a:endParaRPr>
          </a:p>
          <a:p>
            <a:pPr>
              <a:buSzPct val="100000"/>
              <a:defRPr/>
            </a:pPr>
            <a:endParaRPr lang="en-US" sz="2000" b="1" dirty="0">
              <a:solidFill>
                <a:schemeClr val="tx1"/>
              </a:solidFill>
              <a:effectLst>
                <a:outerShdw blurRad="38100" dist="38100" dir="2700000" algn="tl">
                  <a:srgbClr val="C0C0C0"/>
                </a:outerShdw>
              </a:effectLst>
            </a:endParaRPr>
          </a:p>
          <a:p>
            <a:pPr lvl="2" indent="0">
              <a:buSzPct val="100000"/>
              <a:defRPr/>
            </a:pPr>
            <a:r>
              <a:rPr lang="en-US" sz="2000" b="1" dirty="0">
                <a:solidFill>
                  <a:schemeClr val="tx1"/>
                </a:solidFill>
                <a:effectLst>
                  <a:outerShdw blurRad="38100" dist="38100" dir="2700000" algn="tl">
                    <a:srgbClr val="C0C0C0"/>
                  </a:outerShdw>
                </a:effectLst>
              </a:rPr>
              <a:t>F.  Ag</a:t>
            </a:r>
            <a:r>
              <a:rPr lang="en-US" sz="2000" b="1" baseline="30000" dirty="0">
                <a:solidFill>
                  <a:schemeClr val="tx1"/>
                </a:solidFill>
                <a:effectLst>
                  <a:outerShdw blurRad="38100" dist="38100" dir="2700000" algn="tl">
                    <a:srgbClr val="C0C0C0"/>
                  </a:outerShdw>
                </a:effectLst>
              </a:rPr>
              <a:t>+1</a:t>
            </a:r>
          </a:p>
          <a:p>
            <a:pPr>
              <a:buSzPct val="100000"/>
              <a:defRPr/>
            </a:pPr>
            <a:endParaRPr lang="en-US" sz="2000" b="1" dirty="0">
              <a:solidFill>
                <a:schemeClr val="tx1"/>
              </a:solidFill>
              <a:effectLst>
                <a:outerShdw blurRad="38100" dist="38100" dir="2700000" algn="tl">
                  <a:srgbClr val="C0C0C0"/>
                </a:outerShdw>
              </a:effectLst>
            </a:endParaRPr>
          </a:p>
          <a:p>
            <a:pPr>
              <a:buSzPct val="100000"/>
              <a:defRPr/>
            </a:pPr>
            <a:endParaRPr lang="en-US" sz="2000" b="1" dirty="0">
              <a:solidFill>
                <a:schemeClr val="tx1"/>
              </a:solidFill>
              <a:effectLst>
                <a:outerShdw blurRad="38100" dist="38100" dir="2700000" algn="tl">
                  <a:srgbClr val="C0C0C0"/>
                </a:outerShdw>
              </a:effectLst>
            </a:endParaRPr>
          </a:p>
          <a:p>
            <a:pPr>
              <a:buSzPct val="100000"/>
              <a:defRPr/>
            </a:pPr>
            <a:r>
              <a:rPr lang="en-US" sz="2000" b="1" dirty="0">
                <a:solidFill>
                  <a:schemeClr val="tx1"/>
                </a:solidFill>
                <a:effectLst>
                  <a:outerShdw blurRad="38100" dist="38100" dir="2700000" algn="tl">
                    <a:srgbClr val="C0C0C0"/>
                  </a:outerShdw>
                </a:effectLst>
              </a:rPr>
              <a:t>		G.  Co</a:t>
            </a:r>
            <a:r>
              <a:rPr lang="en-US" sz="2000" b="1" baseline="30000" dirty="0">
                <a:solidFill>
                  <a:schemeClr val="tx1"/>
                </a:solidFill>
                <a:effectLst>
                  <a:outerShdw blurRad="38100" dist="38100" dir="2700000" algn="tl">
                    <a:srgbClr val="C0C0C0"/>
                  </a:outerShdw>
                </a:effectLst>
              </a:rPr>
              <a:t>+3</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Text Box 1"/>
          <p:cNvSpPr txBox="1">
            <a:spLocks noChangeArrowheads="1"/>
          </p:cNvSpPr>
          <p:nvPr/>
        </p:nvSpPr>
        <p:spPr bwMode="auto">
          <a:xfrm>
            <a:off x="365125" y="269875"/>
            <a:ext cx="8321675" cy="426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latin typeface="Arial" panose="020B0604020202020204" pitchFamily="34" charset="0"/>
              </a:rPr>
              <a:t>8.</a:t>
            </a:r>
            <a:r>
              <a:rPr lang="en-US" altLang="en-US" sz="2400" b="1" u="sng">
                <a:latin typeface="Arial" panose="020B0604020202020204" pitchFamily="34" charset="0"/>
              </a:rPr>
              <a:t> </a:t>
            </a:r>
            <a:r>
              <a:rPr lang="en-US" altLang="en-US" sz="2400" b="1">
                <a:latin typeface="Arial" panose="020B0604020202020204" pitchFamily="34" charset="0"/>
              </a:rPr>
              <a:t>  Explain the following differences in color:</a:t>
            </a:r>
          </a:p>
          <a:p>
            <a:pPr>
              <a:spcBef>
                <a:spcPct val="0"/>
              </a:spcBef>
              <a:buClrTx/>
              <a:buFontTx/>
              <a:buNone/>
            </a:pPr>
            <a:endParaRPr lang="en-US" altLang="en-US" sz="2400" b="1">
              <a:latin typeface="Arial" panose="020B0604020202020204" pitchFamily="34" charset="0"/>
              <a:cs typeface="Times New Roman" panose="02020603050405020304" pitchFamily="18" charset="0"/>
            </a:endParaRPr>
          </a:p>
          <a:p>
            <a:pPr>
              <a:spcBef>
                <a:spcPct val="0"/>
              </a:spcBef>
              <a:buClrTx/>
              <a:buFontTx/>
              <a:buNone/>
            </a:pPr>
            <a:r>
              <a:rPr lang="en-US" altLang="en-US" sz="2400" b="1">
                <a:latin typeface="Arial" panose="020B0604020202020204" pitchFamily="34" charset="0"/>
                <a:cs typeface="Times New Roman" panose="02020603050405020304" pitchFamily="18" charset="0"/>
              </a:rPr>
              <a:t>A.  </a:t>
            </a:r>
            <a:r>
              <a:rPr lang="en-US" altLang="en-US" sz="2400" b="1">
                <a:latin typeface="Arial" panose="020B0604020202020204" pitchFamily="34" charset="0"/>
              </a:rPr>
              <a:t>[Cr(H</a:t>
            </a:r>
            <a:r>
              <a:rPr lang="en-US" altLang="en-US" sz="2400" b="1" baseline="-25000">
                <a:latin typeface="Arial" panose="020B0604020202020204" pitchFamily="34" charset="0"/>
              </a:rPr>
              <a:t>2</a:t>
            </a:r>
            <a:r>
              <a:rPr lang="en-US" altLang="en-US" sz="2400" b="1">
                <a:latin typeface="Arial" panose="020B0604020202020204" pitchFamily="34" charset="0"/>
              </a:rPr>
              <a:t>O)</a:t>
            </a:r>
            <a:r>
              <a:rPr lang="en-US" altLang="en-US" sz="2400" b="1" baseline="-25000">
                <a:latin typeface="Arial" panose="020B0604020202020204" pitchFamily="34" charset="0"/>
              </a:rPr>
              <a:t>6</a:t>
            </a:r>
            <a:r>
              <a:rPr lang="en-US" altLang="en-US" sz="2400" b="1">
                <a:latin typeface="Arial" panose="020B0604020202020204" pitchFamily="34" charset="0"/>
              </a:rPr>
              <a:t>]Cl</a:t>
            </a:r>
            <a:r>
              <a:rPr lang="en-US" altLang="en-US" sz="2400" b="1" baseline="-25000">
                <a:latin typeface="Arial" panose="020B0604020202020204" pitchFamily="34" charset="0"/>
              </a:rPr>
              <a:t>3</a:t>
            </a:r>
            <a:r>
              <a:rPr lang="en-US" altLang="en-US" sz="2400" b="1">
                <a:latin typeface="Arial" panose="020B0604020202020204" pitchFamily="34" charset="0"/>
              </a:rPr>
              <a:t> is violet, whereas [Cr(NH</a:t>
            </a:r>
            <a:r>
              <a:rPr lang="en-US" altLang="en-US" sz="2400" b="1" baseline="-25000">
                <a:latin typeface="Arial" panose="020B0604020202020204" pitchFamily="34" charset="0"/>
              </a:rPr>
              <a:t>3</a:t>
            </a:r>
            <a:r>
              <a:rPr lang="en-US" altLang="en-US" sz="2400" b="1">
                <a:latin typeface="Arial" panose="020B0604020202020204" pitchFamily="34" charset="0"/>
              </a:rPr>
              <a:t>)</a:t>
            </a:r>
            <a:r>
              <a:rPr lang="en-US" altLang="en-US" sz="2400" b="1" baseline="-25000">
                <a:latin typeface="Arial" panose="020B0604020202020204" pitchFamily="34" charset="0"/>
              </a:rPr>
              <a:t>6</a:t>
            </a:r>
            <a:r>
              <a:rPr lang="en-US" altLang="en-US" sz="2400" b="1">
                <a:latin typeface="Arial" panose="020B0604020202020204" pitchFamily="34" charset="0"/>
              </a:rPr>
              <a:t>]Cl</a:t>
            </a:r>
            <a:r>
              <a:rPr lang="en-US" altLang="en-US" sz="2400" b="1" baseline="-25000">
                <a:latin typeface="Arial" panose="020B0604020202020204" pitchFamily="34" charset="0"/>
              </a:rPr>
              <a:t>3</a:t>
            </a:r>
            <a:r>
              <a:rPr lang="en-US" altLang="en-US" sz="2400" b="1">
                <a:latin typeface="Arial" panose="020B0604020202020204" pitchFamily="34" charset="0"/>
              </a:rPr>
              <a:t> is yellow.</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cs typeface="Times New Roman" panose="02020603050405020304" pitchFamily="18" charset="0"/>
              </a:rPr>
              <a:t>B.  </a:t>
            </a:r>
            <a:r>
              <a:rPr lang="en-US" altLang="en-US" sz="2400" b="1">
                <a:latin typeface="Arial" panose="020B0604020202020204" pitchFamily="34" charset="0"/>
              </a:rPr>
              <a:t>[Co(H</a:t>
            </a:r>
            <a:r>
              <a:rPr lang="en-US" altLang="en-US" sz="2400" b="1" baseline="-25000">
                <a:latin typeface="Arial" panose="020B0604020202020204" pitchFamily="34" charset="0"/>
              </a:rPr>
              <a:t>2</a:t>
            </a:r>
            <a:r>
              <a:rPr lang="en-US" altLang="en-US" sz="2400" b="1">
                <a:latin typeface="Arial" panose="020B0604020202020204" pitchFamily="34" charset="0"/>
              </a:rPr>
              <a:t>O)</a:t>
            </a:r>
            <a:r>
              <a:rPr lang="en-US" altLang="en-US" sz="2400" b="1" baseline="-25000">
                <a:latin typeface="Arial" panose="020B0604020202020204" pitchFamily="34" charset="0"/>
              </a:rPr>
              <a:t>6</a:t>
            </a:r>
            <a:r>
              <a:rPr lang="en-US" altLang="en-US" sz="2400" b="1">
                <a:latin typeface="Arial" panose="020B0604020202020204" pitchFamily="34" charset="0"/>
              </a:rPr>
              <a:t>]</a:t>
            </a:r>
            <a:r>
              <a:rPr lang="en-US" altLang="en-US" sz="2400" b="1" baseline="30000">
                <a:latin typeface="Arial" panose="020B0604020202020204" pitchFamily="34" charset="0"/>
              </a:rPr>
              <a:t>2+</a:t>
            </a:r>
            <a:r>
              <a:rPr lang="en-US" altLang="en-US" sz="2400" b="1">
                <a:latin typeface="Arial" panose="020B0604020202020204" pitchFamily="34" charset="0"/>
              </a:rPr>
              <a:t> is pink, whereas tetrahedral 	[CoCl</a:t>
            </a:r>
            <a:r>
              <a:rPr lang="en-US" altLang="en-US" sz="2400" b="1" baseline="-25000">
                <a:latin typeface="Arial" panose="020B0604020202020204" pitchFamily="34" charset="0"/>
              </a:rPr>
              <a:t>4</a:t>
            </a:r>
            <a:r>
              <a:rPr lang="en-US" altLang="en-US" sz="2400" b="1">
                <a:latin typeface="Arial" panose="020B0604020202020204" pitchFamily="34" charset="0"/>
              </a:rPr>
              <a:t>]</a:t>
            </a:r>
            <a:r>
              <a:rPr lang="en-US" altLang="en-US" sz="2400" b="1" baseline="30000">
                <a:latin typeface="Arial" panose="020B0604020202020204" pitchFamily="34" charset="0"/>
              </a:rPr>
              <a:t>2-</a:t>
            </a:r>
            <a:r>
              <a:rPr lang="en-US" altLang="en-US" sz="2400" b="1">
                <a:latin typeface="Arial" panose="020B0604020202020204" pitchFamily="34" charset="0"/>
              </a:rPr>
              <a:t> is blue.</a:t>
            </a:r>
          </a:p>
          <a:p>
            <a:pPr>
              <a:spcBef>
                <a:spcPct val="0"/>
              </a:spcBef>
              <a:buClrTx/>
              <a:buFontTx/>
              <a:buNone/>
            </a:pP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C. One of the following solids is yellow, and the other is green: Fe(NO</a:t>
            </a:r>
            <a:r>
              <a:rPr lang="en-US" altLang="en-US" sz="2400" b="1" baseline="-25000">
                <a:latin typeface="Arial" panose="020B0604020202020204" pitchFamily="34" charset="0"/>
              </a:rPr>
              <a:t>3</a:t>
            </a:r>
            <a:r>
              <a:rPr lang="en-US" altLang="en-US" sz="2400" b="1">
                <a:latin typeface="Arial" panose="020B0604020202020204" pitchFamily="34" charset="0"/>
              </a:rPr>
              <a:t>)</a:t>
            </a:r>
            <a:r>
              <a:rPr lang="en-US" altLang="en-US" sz="2400" b="1" baseline="-25000">
                <a:latin typeface="Arial" panose="020B0604020202020204" pitchFamily="34" charset="0"/>
              </a:rPr>
              <a:t>2</a:t>
            </a:r>
            <a:r>
              <a:rPr lang="en-US" altLang="en-US" sz="2400" b="1">
                <a:latin typeface="Arial" panose="020B0604020202020204" pitchFamily="34" charset="0"/>
              </a:rPr>
              <a:t>·6H</a:t>
            </a:r>
            <a:r>
              <a:rPr lang="en-US" altLang="en-US" sz="2400" b="1" baseline="-25000">
                <a:latin typeface="Arial" panose="020B0604020202020204" pitchFamily="34" charset="0"/>
              </a:rPr>
              <a:t>2</a:t>
            </a:r>
            <a:r>
              <a:rPr lang="en-US" altLang="en-US" sz="2400" b="1">
                <a:latin typeface="Arial" panose="020B0604020202020204" pitchFamily="34" charset="0"/>
              </a:rPr>
              <a:t>O versus K</a:t>
            </a:r>
            <a:r>
              <a:rPr lang="en-US" altLang="en-US" sz="2400" b="1" baseline="-25000">
                <a:latin typeface="Arial" panose="020B0604020202020204" pitchFamily="34" charset="0"/>
              </a:rPr>
              <a:t>4</a:t>
            </a:r>
            <a:r>
              <a:rPr lang="en-US" altLang="en-US" sz="2400" b="1">
                <a:latin typeface="Arial" panose="020B0604020202020204" pitchFamily="34" charset="0"/>
              </a:rPr>
              <a:t>[Fe(CN)</a:t>
            </a:r>
            <a:r>
              <a:rPr lang="en-US" altLang="en-US" sz="2400" b="1" baseline="-25000">
                <a:latin typeface="Arial" panose="020B0604020202020204" pitchFamily="34" charset="0"/>
              </a:rPr>
              <a:t>6</a:t>
            </a:r>
            <a:r>
              <a:rPr lang="en-US" altLang="en-US" sz="2400" b="1">
                <a:latin typeface="Arial" panose="020B0604020202020204" pitchFamily="34" charset="0"/>
              </a:rPr>
              <a:t>·3H</a:t>
            </a:r>
            <a:r>
              <a:rPr lang="en-US" altLang="en-US" sz="2400" b="1" baseline="-25000">
                <a:latin typeface="Arial" panose="020B0604020202020204" pitchFamily="34" charset="0"/>
              </a:rPr>
              <a:t>2</a:t>
            </a:r>
            <a:r>
              <a:rPr lang="en-US" altLang="en-US" sz="2400" b="1">
                <a:latin typeface="Arial" panose="020B0604020202020204" pitchFamily="34" charset="0"/>
              </a:rPr>
              <a:t>O]. Indicate which is which and explain your reasoning.</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a:extLst>
              <a:ext uri="{FF2B5EF4-FFF2-40B4-BE49-F238E27FC236}">
                <a16:creationId xmlns:a16="http://schemas.microsoft.com/office/drawing/2014/main" xmlns="" id="{747B5B35-4E2A-4AF6-9052-EE5BB3C80134}"/>
              </a:ext>
            </a:extLst>
          </p:cNvPr>
          <p:cNvSpPr txBox="1">
            <a:spLocks noChangeArrowheads="1"/>
          </p:cNvSpPr>
          <p:nvPr/>
        </p:nvSpPr>
        <p:spPr bwMode="auto">
          <a:xfrm>
            <a:off x="0" y="90488"/>
            <a:ext cx="9144000" cy="670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0"/>
                <a:cs typeface="Microsoft YaHei" charset="0"/>
              </a:defRPr>
            </a:lvl9pPr>
          </a:lstStyle>
          <a:p>
            <a:pPr algn="ctr">
              <a:defRPr/>
            </a:pPr>
            <a:r>
              <a:rPr lang="en-US" b="1" dirty="0">
                <a:effectLst>
                  <a:outerShdw blurRad="38100" dist="38100" dir="2700000" algn="tl">
                    <a:srgbClr val="C0C0C0"/>
                  </a:outerShdw>
                </a:effectLst>
                <a:latin typeface="Arial" charset="0"/>
              </a:rPr>
              <a:t>Biological Importance of Coordination Complexes</a:t>
            </a:r>
          </a:p>
          <a:p>
            <a:pPr algn="ctr">
              <a:defRPr/>
            </a:pPr>
            <a:endParaRPr lang="en-US" sz="1200" b="1" dirty="0">
              <a:effectLst>
                <a:outerShdw blurRad="38100" dist="38100" dir="2700000" algn="tl">
                  <a:srgbClr val="C0C0C0"/>
                </a:outerShdw>
              </a:effectLst>
              <a:latin typeface="Arial" charset="0"/>
            </a:endParaRPr>
          </a:p>
          <a:p>
            <a:pPr>
              <a:defRPr/>
            </a:pPr>
            <a:r>
              <a:rPr lang="en-US" sz="1800" b="1" dirty="0">
                <a:latin typeface="Arial" charset="0"/>
              </a:rPr>
              <a:t>In the Respiratory chain, cytochromes consists of a </a:t>
            </a:r>
            <a:r>
              <a:rPr lang="en-US" sz="1800" b="1" dirty="0" err="1">
                <a:latin typeface="Arial" charset="0"/>
              </a:rPr>
              <a:t>heme</a:t>
            </a:r>
            <a:r>
              <a:rPr lang="en-US" sz="1800" b="1" dirty="0">
                <a:latin typeface="Arial" charset="0"/>
              </a:rPr>
              <a:t> component &amp; a globular protein (see structure).  The </a:t>
            </a:r>
            <a:r>
              <a:rPr lang="en-US" sz="1800" b="1" dirty="0" err="1">
                <a:latin typeface="Arial" charset="0"/>
              </a:rPr>
              <a:t>heme</a:t>
            </a:r>
            <a:r>
              <a:rPr lang="en-US" sz="1800" b="1" dirty="0">
                <a:latin typeface="Arial" charset="0"/>
              </a:rPr>
              <a:t> is an octahedral iron complex which binds oxygen, O=O (O</a:t>
            </a:r>
            <a:r>
              <a:rPr lang="en-US" sz="1800" b="1" baseline="-25000" dirty="0">
                <a:latin typeface="Arial" charset="0"/>
              </a:rPr>
              <a:t>2</a:t>
            </a:r>
            <a:r>
              <a:rPr lang="en-US" sz="1800" b="1" dirty="0">
                <a:latin typeface="Arial" charset="0"/>
              </a:rPr>
              <a:t>) [or in some cases, carbon monoxide, C</a:t>
            </a:r>
            <a:r>
              <a:rPr lang="en-US" sz="1800" b="1" u="sng" dirty="0">
                <a:latin typeface="Arial" charset="0"/>
              </a:rPr>
              <a:t>=</a:t>
            </a:r>
            <a:r>
              <a:rPr lang="en-US" sz="1800" b="1" dirty="0">
                <a:latin typeface="Arial" charset="0"/>
              </a:rPr>
              <a:t>O (CO) or CN which are both respiratory inhibitors] to Fe (d</a:t>
            </a:r>
            <a:r>
              <a:rPr lang="en-US" sz="1800" b="1" baseline="30000" dirty="0">
                <a:latin typeface="Arial" charset="0"/>
              </a:rPr>
              <a:t>6</a:t>
            </a:r>
            <a:r>
              <a:rPr lang="en-US" sz="1800" b="1" dirty="0">
                <a:latin typeface="Arial" charset="0"/>
              </a:rPr>
              <a:t>).  In a process called Cooperative Release, the change in Fe</a:t>
            </a:r>
            <a:r>
              <a:rPr lang="en-US" sz="1800" b="1" baseline="30000" dirty="0">
                <a:latin typeface="Arial" charset="0"/>
              </a:rPr>
              <a:t>+2</a:t>
            </a:r>
            <a:r>
              <a:rPr lang="en-US" sz="1800" b="1" dirty="0">
                <a:latin typeface="Arial" charset="0"/>
              </a:rPr>
              <a:t> from low spin to high spin determines the capture or release of O</a:t>
            </a:r>
            <a:r>
              <a:rPr lang="en-US" sz="1800" b="1" baseline="-25000" dirty="0">
                <a:latin typeface="Arial" charset="0"/>
              </a:rPr>
              <a:t>2</a:t>
            </a:r>
            <a:r>
              <a:rPr lang="en-US" sz="1800" b="1" dirty="0">
                <a:latin typeface="Arial" charset="0"/>
              </a:rPr>
              <a:t> to the </a:t>
            </a:r>
            <a:r>
              <a:rPr lang="en-US" sz="1800" b="1" dirty="0" err="1">
                <a:latin typeface="Arial" charset="0"/>
              </a:rPr>
              <a:t>heme</a:t>
            </a:r>
            <a:r>
              <a:rPr lang="en-US" sz="1800" b="1" dirty="0">
                <a:latin typeface="Arial" charset="0"/>
              </a:rPr>
              <a:t> complex.  Hemoglobin exists in two forms in our bodies.  One form, </a:t>
            </a:r>
            <a:r>
              <a:rPr lang="en-US" sz="1800" b="1" dirty="0" err="1">
                <a:latin typeface="Arial" charset="0"/>
              </a:rPr>
              <a:t>oxyhemoglobin</a:t>
            </a:r>
            <a:r>
              <a:rPr lang="en-US" sz="1800" b="1" dirty="0">
                <a:latin typeface="Arial" charset="0"/>
              </a:rPr>
              <a:t>, has O</a:t>
            </a:r>
            <a:r>
              <a:rPr lang="en-US" sz="1800" b="1" baseline="-25000" dirty="0">
                <a:latin typeface="Arial" charset="0"/>
              </a:rPr>
              <a:t>2</a:t>
            </a:r>
            <a:r>
              <a:rPr lang="en-US" sz="1800" b="1" dirty="0">
                <a:latin typeface="Arial" charset="0"/>
              </a:rPr>
              <a:t> bound to the iron, the other </a:t>
            </a:r>
            <a:r>
              <a:rPr lang="en-US" sz="1800" b="1" dirty="0" err="1">
                <a:latin typeface="Arial" charset="0"/>
              </a:rPr>
              <a:t>deooxyhemoglobin</a:t>
            </a:r>
            <a:r>
              <a:rPr lang="en-US" sz="1800" b="1" dirty="0">
                <a:latin typeface="Arial" charset="0"/>
              </a:rPr>
              <a:t>, has a water molecule bound instead.  </a:t>
            </a:r>
            <a:r>
              <a:rPr lang="en-US" sz="1800" b="1" dirty="0" err="1">
                <a:latin typeface="Arial" charset="0"/>
              </a:rPr>
              <a:t>Oxyhemoglobin</a:t>
            </a:r>
            <a:r>
              <a:rPr lang="en-US" sz="1800" b="1" dirty="0">
                <a:latin typeface="Arial" charset="0"/>
              </a:rPr>
              <a:t> is a low spin complex that give arterial blood its red color, and </a:t>
            </a:r>
            <a:r>
              <a:rPr lang="en-US" sz="1800" b="1" dirty="0" err="1">
                <a:latin typeface="Arial" charset="0"/>
              </a:rPr>
              <a:t>deoxyhemoglobin</a:t>
            </a:r>
            <a:r>
              <a:rPr lang="en-US" sz="1800" b="1" dirty="0">
                <a:latin typeface="Arial" charset="0"/>
              </a:rPr>
              <a:t> is the high spin complex that gives venous blood its blue color.</a:t>
            </a:r>
          </a:p>
          <a:p>
            <a:pPr>
              <a:defRPr/>
            </a:pPr>
            <a:r>
              <a:rPr lang="en-US" sz="1800" b="1" dirty="0">
                <a:latin typeface="Arial" charset="0"/>
              </a:rPr>
              <a:t>	                                        lose O</a:t>
            </a:r>
            <a:r>
              <a:rPr lang="en-US" sz="1800" b="1" baseline="-25000" dirty="0">
                <a:latin typeface="Arial" charset="0"/>
              </a:rPr>
              <a:t>2</a:t>
            </a:r>
          </a:p>
          <a:p>
            <a:pPr>
              <a:defRPr/>
            </a:pPr>
            <a:r>
              <a:rPr lang="en-US" b="1" dirty="0">
                <a:latin typeface="Arial" charset="0"/>
              </a:rPr>
              <a:t>		</a:t>
            </a:r>
            <a:r>
              <a:rPr lang="en-US" b="1" dirty="0">
                <a:solidFill>
                  <a:srgbClr val="CC0000"/>
                </a:solidFill>
                <a:latin typeface="Comic Sans MS" pitchFamily="64" charset="0"/>
              </a:rPr>
              <a:t>_   _	</a:t>
            </a:r>
            <a:r>
              <a:rPr lang="en-US" b="1" dirty="0">
                <a:latin typeface="Comic Sans MS" pitchFamily="64" charset="0"/>
              </a:rPr>
              <a:t>	</a:t>
            </a:r>
            <a:r>
              <a:rPr lang="en-US" b="1" dirty="0">
                <a:latin typeface="Comic Sans MS" pitchFamily="64" charset="0"/>
                <a:cs typeface="Times New Roman" pitchFamily="16" charset="0"/>
              </a:rPr>
              <a:t>→		</a:t>
            </a:r>
            <a:r>
              <a:rPr lang="en-US" b="1" dirty="0">
                <a:solidFill>
                  <a:srgbClr val="000066"/>
                </a:solidFill>
                <a:latin typeface="Comic Sans MS" pitchFamily="64" charset="0"/>
                <a:cs typeface="Times New Roman" pitchFamily="16" charset="0"/>
              </a:rPr>
              <a:t>_  _</a:t>
            </a:r>
          </a:p>
          <a:p>
            <a:pPr>
              <a:defRPr/>
            </a:pPr>
            <a:r>
              <a:rPr lang="en-US" b="1" dirty="0">
                <a:latin typeface="Comic Sans MS" pitchFamily="64" charset="0"/>
                <a:cs typeface="Times New Roman" pitchFamily="16" charset="0"/>
              </a:rPr>
              <a:t>	                   </a:t>
            </a:r>
            <a:r>
              <a:rPr lang="en-US" sz="1800" b="1" dirty="0">
                <a:latin typeface="Arial" charset="0"/>
                <a:cs typeface="Times New Roman" pitchFamily="16" charset="0"/>
              </a:rPr>
              <a:t>gain O</a:t>
            </a:r>
            <a:r>
              <a:rPr lang="en-US" sz="1800" b="1" baseline="-25000" dirty="0">
                <a:latin typeface="Arial" charset="0"/>
                <a:cs typeface="Times New Roman" pitchFamily="16" charset="0"/>
              </a:rPr>
              <a:t>2</a:t>
            </a:r>
          </a:p>
          <a:p>
            <a:pPr>
              <a:defRPr/>
            </a:pPr>
            <a:r>
              <a:rPr lang="en-US" b="1" dirty="0">
                <a:latin typeface="Comic Sans MS" pitchFamily="64" charset="0"/>
                <a:cs typeface="Times New Roman" pitchFamily="16" charset="0"/>
              </a:rPr>
              <a:t>				←        </a:t>
            </a:r>
            <a:r>
              <a:rPr lang="en-US" b="1" dirty="0">
                <a:solidFill>
                  <a:srgbClr val="000066"/>
                </a:solidFill>
                <a:latin typeface="Comic Sans MS" pitchFamily="64" charset="0"/>
                <a:cs typeface="Times New Roman" pitchFamily="16" charset="0"/>
              </a:rPr>
              <a:t>_     _    _</a:t>
            </a:r>
          </a:p>
          <a:p>
            <a:pPr>
              <a:defRPr/>
            </a:pPr>
            <a:r>
              <a:rPr lang="en-US" b="1" dirty="0">
                <a:latin typeface="Comic Sans MS" pitchFamily="64" charset="0"/>
              </a:rPr>
              <a:t>	  </a:t>
            </a:r>
            <a:r>
              <a:rPr lang="en-US" b="1" dirty="0">
                <a:solidFill>
                  <a:srgbClr val="CC0000"/>
                </a:solidFill>
                <a:latin typeface="Comic Sans MS" pitchFamily="64" charset="0"/>
              </a:rPr>
              <a:t>_      _     _</a:t>
            </a:r>
            <a:r>
              <a:rPr lang="en-US" b="1" dirty="0">
                <a:latin typeface="Comic Sans MS" pitchFamily="64" charset="0"/>
              </a:rPr>
              <a:t>   </a:t>
            </a:r>
          </a:p>
          <a:p>
            <a:pPr>
              <a:defRPr/>
            </a:pPr>
            <a:r>
              <a:rPr lang="en-US" sz="1800" b="1" dirty="0">
                <a:latin typeface="Comic Sans MS" pitchFamily="64" charset="0"/>
              </a:rPr>
              <a:t>	Low spin, strong field       		high spin, weak field</a:t>
            </a:r>
          </a:p>
          <a:p>
            <a:pPr>
              <a:defRPr/>
            </a:pPr>
            <a:r>
              <a:rPr lang="en-US" sz="1800" b="1" dirty="0">
                <a:latin typeface="Comic Sans MS" pitchFamily="64" charset="0"/>
              </a:rPr>
              <a:t>	(small radius)				(larger radius)</a:t>
            </a:r>
          </a:p>
          <a:p>
            <a:pPr>
              <a:defRPr/>
            </a:pPr>
            <a:r>
              <a:rPr lang="en-US" sz="1800" b="1" dirty="0">
                <a:latin typeface="Comic Sans MS" pitchFamily="64" charset="0"/>
              </a:rPr>
              <a:t>	Diamagnetic				paramagnetic</a:t>
            </a:r>
          </a:p>
          <a:p>
            <a:pPr>
              <a:defRPr/>
            </a:pPr>
            <a:r>
              <a:rPr lang="en-US" sz="1800" b="1" dirty="0">
                <a:latin typeface="Comic Sans MS" pitchFamily="64" charset="0"/>
              </a:rPr>
              <a:t>	Red					blue</a:t>
            </a:r>
          </a:p>
          <a:p>
            <a:pPr>
              <a:defRPr/>
            </a:pPr>
            <a:r>
              <a:rPr lang="en-US" sz="1800" b="1" dirty="0">
                <a:latin typeface="Comic Sans MS" pitchFamily="64" charset="0"/>
              </a:rPr>
              <a:t>	Fe=O					Fe(H</a:t>
            </a:r>
            <a:r>
              <a:rPr lang="en-US" sz="1800" b="1" baseline="-25000" dirty="0">
                <a:latin typeface="Comic Sans MS" pitchFamily="64" charset="0"/>
              </a:rPr>
              <a:t>2</a:t>
            </a:r>
            <a:r>
              <a:rPr lang="en-US" sz="1800" b="1" dirty="0">
                <a:latin typeface="Comic Sans MS" pitchFamily="64" charset="0"/>
              </a:rPr>
              <a:t>O)</a:t>
            </a:r>
            <a:r>
              <a:rPr lang="en-US" sz="1800" b="1" baseline="30000" dirty="0">
                <a:latin typeface="Comic Sans MS" pitchFamily="64" charset="0"/>
              </a:rPr>
              <a:t>2+</a:t>
            </a:r>
          </a:p>
        </p:txBody>
      </p:sp>
      <p:sp>
        <p:nvSpPr>
          <p:cNvPr id="172035" name="AutoShape 2"/>
          <p:cNvSpPr>
            <a:spLocks noChangeArrowheads="1"/>
          </p:cNvSpPr>
          <p:nvPr/>
        </p:nvSpPr>
        <p:spPr bwMode="auto">
          <a:xfrm flipH="1">
            <a:off x="1295400" y="4806950"/>
            <a:ext cx="228600" cy="300038"/>
          </a:xfrm>
          <a:prstGeom prst="upDownArrow">
            <a:avLst>
              <a:gd name="adj1" fmla="val 50000"/>
              <a:gd name="adj2" fmla="val 26129"/>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2036" name="AutoShape 3"/>
          <p:cNvSpPr>
            <a:spLocks noChangeArrowheads="1"/>
          </p:cNvSpPr>
          <p:nvPr/>
        </p:nvSpPr>
        <p:spPr bwMode="auto">
          <a:xfrm flipH="1">
            <a:off x="2138363" y="4810125"/>
            <a:ext cx="228600" cy="300038"/>
          </a:xfrm>
          <a:prstGeom prst="upDownArrow">
            <a:avLst>
              <a:gd name="adj1" fmla="val 50000"/>
              <a:gd name="adj2" fmla="val 26129"/>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2037" name="AutoShape 4"/>
          <p:cNvSpPr>
            <a:spLocks noChangeArrowheads="1"/>
          </p:cNvSpPr>
          <p:nvPr/>
        </p:nvSpPr>
        <p:spPr bwMode="auto">
          <a:xfrm flipH="1">
            <a:off x="374650" y="4830763"/>
            <a:ext cx="228600" cy="300037"/>
          </a:xfrm>
          <a:prstGeom prst="upDownArrow">
            <a:avLst>
              <a:gd name="adj1" fmla="val 50000"/>
              <a:gd name="adj2" fmla="val 26128"/>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2038" name="AutoShape 5"/>
          <p:cNvSpPr>
            <a:spLocks noChangeArrowheads="1"/>
          </p:cNvSpPr>
          <p:nvPr/>
        </p:nvSpPr>
        <p:spPr bwMode="auto">
          <a:xfrm flipH="1">
            <a:off x="4191000" y="4422775"/>
            <a:ext cx="228600" cy="300038"/>
          </a:xfrm>
          <a:prstGeom prst="upDownArrow">
            <a:avLst>
              <a:gd name="adj1" fmla="val 50000"/>
              <a:gd name="adj2" fmla="val 26129"/>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2039" name="AutoShape 6"/>
          <p:cNvSpPr>
            <a:spLocks noChangeArrowheads="1"/>
          </p:cNvSpPr>
          <p:nvPr/>
        </p:nvSpPr>
        <p:spPr bwMode="auto">
          <a:xfrm>
            <a:off x="5715000" y="4427538"/>
            <a:ext cx="228600" cy="290512"/>
          </a:xfrm>
          <a:prstGeom prst="upArrow">
            <a:avLst>
              <a:gd name="adj1" fmla="val 50000"/>
              <a:gd name="adj2" fmla="val 31771"/>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2040" name="AutoShape 7"/>
          <p:cNvSpPr>
            <a:spLocks noChangeArrowheads="1"/>
          </p:cNvSpPr>
          <p:nvPr/>
        </p:nvSpPr>
        <p:spPr bwMode="auto">
          <a:xfrm>
            <a:off x="4962525" y="4427538"/>
            <a:ext cx="228600" cy="290512"/>
          </a:xfrm>
          <a:prstGeom prst="upArrow">
            <a:avLst>
              <a:gd name="adj1" fmla="val 50000"/>
              <a:gd name="adj2" fmla="val 31771"/>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2041" name="AutoShape 8"/>
          <p:cNvSpPr>
            <a:spLocks noChangeArrowheads="1"/>
          </p:cNvSpPr>
          <p:nvPr/>
        </p:nvSpPr>
        <p:spPr bwMode="auto">
          <a:xfrm>
            <a:off x="4648200" y="3732213"/>
            <a:ext cx="228600" cy="292100"/>
          </a:xfrm>
          <a:prstGeom prst="upArrow">
            <a:avLst>
              <a:gd name="adj1" fmla="val 50000"/>
              <a:gd name="adj2" fmla="val 31944"/>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2042" name="AutoShape 9"/>
          <p:cNvSpPr>
            <a:spLocks noChangeArrowheads="1"/>
          </p:cNvSpPr>
          <p:nvPr/>
        </p:nvSpPr>
        <p:spPr bwMode="auto">
          <a:xfrm>
            <a:off x="5076825" y="3732213"/>
            <a:ext cx="228600" cy="292100"/>
          </a:xfrm>
          <a:prstGeom prst="upArrow">
            <a:avLst>
              <a:gd name="adj1" fmla="val 50000"/>
              <a:gd name="adj2" fmla="val 31944"/>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4082" name="Group 1"/>
          <p:cNvGrpSpPr>
            <a:grpSpLocks/>
          </p:cNvGrpSpPr>
          <p:nvPr/>
        </p:nvGrpSpPr>
        <p:grpSpPr bwMode="auto">
          <a:xfrm>
            <a:off x="381000" y="1143000"/>
            <a:ext cx="8304213" cy="5178425"/>
            <a:chOff x="240" y="720"/>
            <a:chExt cx="5231" cy="3262"/>
          </a:xfrm>
        </p:grpSpPr>
        <p:pic>
          <p:nvPicPr>
            <p:cNvPr id="174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 y="724"/>
              <a:ext cx="5227" cy="32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086" name="Line 3"/>
            <p:cNvSpPr>
              <a:spLocks noChangeShapeType="1"/>
            </p:cNvSpPr>
            <p:nvPr/>
          </p:nvSpPr>
          <p:spPr bwMode="auto">
            <a:xfrm>
              <a:off x="240" y="720"/>
              <a:ext cx="5228" cy="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4087" name="Line 4"/>
            <p:cNvSpPr>
              <a:spLocks noChangeShapeType="1"/>
            </p:cNvSpPr>
            <p:nvPr/>
          </p:nvSpPr>
          <p:spPr bwMode="auto">
            <a:xfrm>
              <a:off x="5469" y="736"/>
              <a:ext cx="2" cy="322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74083" name="Text Box 5"/>
          <p:cNvSpPr txBox="1">
            <a:spLocks noChangeArrowheads="1"/>
          </p:cNvSpPr>
          <p:nvPr/>
        </p:nvSpPr>
        <p:spPr bwMode="auto">
          <a:xfrm>
            <a:off x="1371600" y="457200"/>
            <a:ext cx="6324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Hemoglobin and the octahedral complex in heme.</a:t>
            </a:r>
          </a:p>
        </p:txBody>
      </p:sp>
      <p:sp>
        <p:nvSpPr>
          <p:cNvPr id="76806" name="AutoShape 6"/>
          <p:cNvSpPr>
            <a:spLocks noChangeArrowheads="1"/>
          </p:cNvSpPr>
          <p:nvPr/>
        </p:nvSpPr>
        <p:spPr bwMode="auto">
          <a:xfrm>
            <a:off x="2895600" y="3276600"/>
            <a:ext cx="838200" cy="838200"/>
          </a:xfrm>
          <a:prstGeom prst="roundRect">
            <a:avLst>
              <a:gd name="adj" fmla="val 16667"/>
            </a:avLst>
          </a:prstGeom>
          <a:noFill/>
          <a:ln w="2844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grpId="0" nodeType="clickEffect">
                                  <p:stCondLst>
                                    <p:cond delay="0"/>
                                  </p:stCondLst>
                                  <p:childTnLst>
                                    <p:set>
                                      <p:cBhvr additive="repl">
                                        <p:cTn id="6" dur="1" fill="hold">
                                          <p:stCondLst>
                                            <p:cond delay="0"/>
                                          </p:stCondLst>
                                        </p:cTn>
                                        <p:tgtEl>
                                          <p:spTgt spid="76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1"/>
          <p:cNvSpPr>
            <a:spLocks noChangeArrowheads="1"/>
          </p:cNvSpPr>
          <p:nvPr/>
        </p:nvSpPr>
        <p:spPr bwMode="auto">
          <a:xfrm>
            <a:off x="0" y="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176131" name="Object 2"/>
          <p:cNvGraphicFramePr>
            <a:graphicFrameLocks noChangeAspect="1"/>
          </p:cNvGraphicFramePr>
          <p:nvPr/>
        </p:nvGraphicFramePr>
        <p:xfrm>
          <a:off x="3962400" y="304800"/>
          <a:ext cx="4857750" cy="6286500"/>
        </p:xfrm>
        <a:graphic>
          <a:graphicData uri="http://schemas.openxmlformats.org/presentationml/2006/ole">
            <mc:AlternateContent xmlns:mc="http://schemas.openxmlformats.org/markup-compatibility/2006">
              <mc:Choice xmlns:v="urn:schemas-microsoft-com:vml" Requires="v">
                <p:oleObj spid="_x0000_s176133" r:id="rId4" imgW="3443760" imgH="4556160" progId="">
                  <p:embed/>
                </p:oleObj>
              </mc:Choice>
              <mc:Fallback>
                <p:oleObj r:id="rId4" imgW="3443760" imgH="45561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04800"/>
                        <a:ext cx="4857750" cy="6286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27" name="Text Box 3">
            <a:extLst>
              <a:ext uri="{FF2B5EF4-FFF2-40B4-BE49-F238E27FC236}">
                <a16:creationId xmlns:a16="http://schemas.microsoft.com/office/drawing/2014/main" xmlns="" id="{08C46425-58F2-47AE-984E-1B94F338CD47}"/>
              </a:ext>
            </a:extLst>
          </p:cNvPr>
          <p:cNvSpPr txBox="1">
            <a:spLocks noChangeArrowheads="1"/>
          </p:cNvSpPr>
          <p:nvPr/>
        </p:nvSpPr>
        <p:spPr bwMode="auto">
          <a:xfrm>
            <a:off x="304800" y="457200"/>
            <a:ext cx="3505200" cy="5713413"/>
          </a:xfrm>
          <a:prstGeom prst="rect">
            <a:avLst/>
          </a:prstGeom>
          <a:solidFill>
            <a:srgbClr val="CC99FF">
              <a:alpha val="54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lnSpc>
                <a:spcPct val="80000"/>
              </a:lnSpc>
              <a:spcBef>
                <a:spcPts val="600"/>
              </a:spcBef>
              <a:buSzPct val="100000"/>
              <a:defRPr/>
            </a:pPr>
            <a:r>
              <a:rPr lang="en-US" b="1">
                <a:effectLst>
                  <a:outerShdw blurRad="38100" dist="38100" dir="2700000" algn="tl">
                    <a:srgbClr val="FFFFFF"/>
                  </a:outerShdw>
                </a:effectLst>
                <a:latin typeface="Comic Sans MS" pitchFamily="64" charset="0"/>
              </a:rPr>
              <a:t>Putting it all together!</a:t>
            </a:r>
          </a:p>
          <a:p>
            <a:pPr algn="ctr">
              <a:lnSpc>
                <a:spcPct val="80000"/>
              </a:lnSpc>
              <a:spcBef>
                <a:spcPts val="600"/>
              </a:spcBef>
              <a:buClr>
                <a:srgbClr val="000000"/>
              </a:buClr>
              <a:buSzPct val="100000"/>
              <a:buFont typeface="Comic Sans MS" pitchFamily="64" charset="0"/>
              <a:buNone/>
              <a:defRPr/>
            </a:pPr>
            <a:endParaRPr lang="en-US" b="1">
              <a:effectLst>
                <a:outerShdw blurRad="38100" dist="38100" dir="2700000" algn="tl">
                  <a:srgbClr val="FFFFFF"/>
                </a:outerShdw>
              </a:effectLst>
              <a:latin typeface="Comic Sans MS" pitchFamily="64" charset="0"/>
            </a:endParaRPr>
          </a:p>
          <a:p>
            <a:pPr algn="ctr">
              <a:lnSpc>
                <a:spcPct val="80000"/>
              </a:lnSpc>
              <a:spcBef>
                <a:spcPts val="600"/>
              </a:spcBef>
              <a:buSzPct val="100000"/>
              <a:defRPr/>
            </a:pPr>
            <a:r>
              <a:rPr lang="en-US" b="1">
                <a:effectLst>
                  <a:outerShdw blurRad="38100" dist="38100" dir="2700000" algn="tl">
                    <a:srgbClr val="FFFFFF"/>
                  </a:outerShdw>
                </a:effectLst>
                <a:latin typeface="Comic Sans MS" pitchFamily="64" charset="0"/>
              </a:rPr>
              <a:t>Consider Vitamin B12 shown to the right. This molecule is useful in the treatment of pernicious anemia and other diseases; enzymes derived from vitamin B12 accelerate a large range of important reactions including those involved in producing red blood cells.</a:t>
            </a:r>
            <a:r>
              <a:rPr lang="en-US"/>
              <a:t>  </a:t>
            </a:r>
          </a:p>
          <a:p>
            <a:pPr>
              <a:buSzPct val="100000"/>
              <a:defRPr/>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a:extLst>
              <a:ext uri="{FF2B5EF4-FFF2-40B4-BE49-F238E27FC236}">
                <a16:creationId xmlns:a16="http://schemas.microsoft.com/office/drawing/2014/main" xmlns="" id="{D973AB5B-146E-48F7-A857-07A47070E3F0}"/>
              </a:ext>
            </a:extLst>
          </p:cNvPr>
          <p:cNvSpPr>
            <a:spLocks noGrp="1" noChangeArrowheads="1"/>
          </p:cNvSpPr>
          <p:nvPr>
            <p:ph type="body"/>
          </p:nvPr>
        </p:nvSpPr>
        <p:spPr>
          <a:xfrm>
            <a:off x="228600" y="228600"/>
            <a:ext cx="8915400" cy="6324600"/>
          </a:xfrm>
        </p:spPr>
        <p:txBody>
          <a:bodyPr anchor="t"/>
          <a:lstStyle/>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a:solidFill>
                  <a:srgbClr val="800080"/>
                </a:solidFill>
                <a:latin typeface="Comic Sans MS" pitchFamily="64" charset="0"/>
              </a:rPr>
              <a:t>A. Label the referenced functional groups in the structure above:</a:t>
            </a:r>
          </a:p>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a:solidFill>
                  <a:srgbClr val="800080"/>
                </a:solidFill>
                <a:latin typeface="Comic Sans MS" pitchFamily="64" charset="0"/>
              </a:rPr>
              <a:t>		1. ________      2.________	3. ________</a:t>
            </a:r>
          </a:p>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a:solidFill>
                  <a:srgbClr val="800080"/>
                </a:solidFill>
                <a:latin typeface="Comic Sans MS" pitchFamily="64" charset="0"/>
              </a:rPr>
              <a:t>B. Consider the functional group labeled “3”.  Identify the atomic/molecular orbitals involved in the bonding.</a:t>
            </a:r>
          </a:p>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a:solidFill>
                  <a:srgbClr val="800080"/>
                </a:solidFill>
                <a:latin typeface="Comic Sans MS" pitchFamily="64" charset="0"/>
              </a:rPr>
              <a:t>C. Are there any aromatic components in vitamin B12?  Briefly explain.</a:t>
            </a:r>
          </a:p>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a:solidFill>
                  <a:srgbClr val="800080"/>
                </a:solidFill>
                <a:latin typeface="Comic Sans MS" pitchFamily="64" charset="0"/>
              </a:rPr>
              <a:t>D. Will vitamin B12 exhibit optical isomerism?  Briefly explain</a:t>
            </a:r>
            <a:r>
              <a:rPr lang="en-US" sz="2000" b="1">
                <a:latin typeface="Comic Sans MS" pitchFamily="64" charset="0"/>
              </a:rPr>
              <a:t>.</a:t>
            </a:r>
          </a:p>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000" b="1">
              <a:latin typeface="Comic Sans MS" pitchFamily="64" charset="0"/>
            </a:endParaRPr>
          </a:p>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a:latin typeface="Comic Sans MS" pitchFamily="64" charset="0"/>
              </a:rPr>
              <a:t>Finally, consider the coordination complex component of vitamin B12 for the last two questions.  Notice that the metal ion is coordinated by a planar ligand along with two axial ligands.</a:t>
            </a:r>
          </a:p>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000" b="1">
              <a:latin typeface="Comic Sans MS" pitchFamily="64" charset="0"/>
            </a:endParaRPr>
          </a:p>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a:solidFill>
                  <a:srgbClr val="800080"/>
                </a:solidFill>
                <a:latin typeface="Comic Sans MS" pitchFamily="64" charset="0"/>
              </a:rPr>
              <a:t>E. What is the hybridization of the central atom? _____________</a:t>
            </a:r>
          </a:p>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a:solidFill>
                  <a:srgbClr val="800080"/>
                </a:solidFill>
                <a:latin typeface="Comic Sans MS" pitchFamily="64" charset="0"/>
              </a:rPr>
              <a:t>F. Assuming a coordinately saturated complex, what is the expected oxidation state of the cobalt atom?  Briefly explain.</a:t>
            </a:r>
          </a:p>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a:solidFill>
                  <a:srgbClr val="800080"/>
                </a:solidFill>
                <a:latin typeface="Comic Sans MS" pitchFamily="64" charset="0"/>
              </a:rPr>
              <a:t>G. Based on your answer to part G, what is the expected overall charge of the complex (denoted as “x” in the structure on the prior page)?  Briefly explain.      </a:t>
            </a:r>
          </a:p>
          <a:p>
            <a:pPr marL="342900" indent="-341313" algn="l">
              <a:lnSpc>
                <a:spcPct val="80000"/>
              </a:lnSpc>
              <a:spcBef>
                <a:spcPts val="500"/>
              </a:spcBef>
              <a:buClr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2000" b="1">
              <a:solidFill>
                <a:srgbClr val="800080"/>
              </a:solidFill>
              <a:latin typeface="Comic Sans MS" pitchFamily="6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5629</Words>
  <Application>Microsoft Office PowerPoint</Application>
  <PresentationFormat>On-screen Show (4:3)</PresentationFormat>
  <Paragraphs>825</Paragraphs>
  <Slides>94</Slides>
  <Notes>74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2" baseType="lpstr">
      <vt:lpstr>Times New Roman</vt:lpstr>
      <vt:lpstr>Microsoft YaHei</vt:lpstr>
      <vt:lpstr>Arial</vt:lpstr>
      <vt:lpstr>Comic Sans MS</vt:lpstr>
      <vt:lpstr>ヒラギノ角ゴ Pro W3</vt:lpstr>
      <vt:lpstr>Symbol</vt:lpstr>
      <vt:lpstr>Office Theme</vt:lpstr>
      <vt:lpstr>Equation</vt:lpstr>
      <vt:lpstr>Why Are Transition Metals of Interest?</vt:lpstr>
      <vt:lpstr>Transition Metals make Minerals and undergo Metallurgy</vt:lpstr>
      <vt:lpstr>Magnetism</vt:lpstr>
      <vt:lpstr>Ferromagnetism</vt:lpstr>
      <vt:lpstr>Antiferromagnetism</vt:lpstr>
      <vt:lpstr>Ferrimagnetism</vt:lpstr>
      <vt:lpstr>PowerPoint Presentation</vt:lpstr>
      <vt:lpstr>PowerPoint Presentation</vt:lpstr>
      <vt:lpstr>PowerPoint Presentation</vt:lpstr>
      <vt:lpstr>PowerPoint Presentation</vt:lpstr>
      <vt:lpstr>Properties of the First Row Transition Metals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Metal–Ligand Bond</vt:lpstr>
      <vt:lpstr>Coordination Numbers</vt:lpstr>
      <vt:lpstr>PowerPoint Presentation</vt:lpstr>
      <vt:lpstr>PowerPoint Presentation</vt:lpstr>
      <vt:lpstr>PowerPoint Presentation</vt:lpstr>
      <vt:lpstr>PowerPoint Presentation</vt:lpstr>
      <vt:lpstr>Common Ligands</vt:lpstr>
      <vt:lpstr>PowerPoint Presentation</vt:lpstr>
      <vt:lpstr>PowerPoint Presentation</vt:lpstr>
      <vt:lpstr>PowerPoint Presentation</vt:lpstr>
      <vt:lpstr>PowerPoint Presentation</vt:lpstr>
      <vt:lpstr>Nomenclature Rules</vt:lpstr>
      <vt:lpstr>Nomenclature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Optical Isomers</vt:lpstr>
      <vt:lpstr>Optical Isomers</vt:lpstr>
      <vt:lpstr>PowerPoint Presentation</vt:lpstr>
      <vt:lpstr>Chelates</vt:lpstr>
      <vt:lpstr>Chelates in Biological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vt:lpstr>
      <vt:lpstr>PowerPoint Presentation</vt:lpstr>
      <vt:lpstr>PowerPoint Presentation</vt:lpstr>
      <vt:lpstr>PowerPoint Presentation</vt:lpstr>
      <vt:lpstr>PowerPoint Presentation</vt:lpstr>
      <vt:lpstr>Crystal-Field Theory</vt:lpstr>
      <vt:lpstr>PowerPoint Presentation</vt:lpstr>
      <vt:lpstr>PowerPoint Presentation</vt:lpstr>
      <vt:lpstr>PowerPoint Presentation</vt:lpstr>
      <vt:lpstr>PowerPoint Presentation</vt:lpstr>
      <vt:lpstr>PowerPoint Presentation</vt:lpstr>
      <vt:lpstr>Crystal-Field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Terry Boan</cp:lastModifiedBy>
  <cp:revision>63</cp:revision>
  <cp:lastPrinted>1601-01-01T00:00:00Z</cp:lastPrinted>
  <dcterms:created xsi:type="dcterms:W3CDTF">2005-12-13T05:52:49Z</dcterms:created>
  <dcterms:modified xsi:type="dcterms:W3CDTF">2020-08-07T16:39:06Z</dcterms:modified>
</cp:coreProperties>
</file>