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sldIdLst>
    <p:sldId id="291" r:id="rId2"/>
    <p:sldId id="294" r:id="rId3"/>
    <p:sldId id="256" r:id="rId4"/>
    <p:sldId id="316" r:id="rId5"/>
    <p:sldId id="257" r:id="rId6"/>
    <p:sldId id="258" r:id="rId7"/>
    <p:sldId id="260" r:id="rId8"/>
    <p:sldId id="523" r:id="rId9"/>
    <p:sldId id="293" r:id="rId10"/>
    <p:sldId id="295" r:id="rId11"/>
    <p:sldId id="524" r:id="rId12"/>
    <p:sldId id="527" r:id="rId13"/>
    <p:sldId id="279" r:id="rId14"/>
    <p:sldId id="280" r:id="rId15"/>
    <p:sldId id="281" r:id="rId16"/>
    <p:sldId id="283" r:id="rId17"/>
    <p:sldId id="282" r:id="rId18"/>
    <p:sldId id="297" r:id="rId19"/>
    <p:sldId id="298" r:id="rId20"/>
    <p:sldId id="299" r:id="rId21"/>
    <p:sldId id="284" r:id="rId22"/>
    <p:sldId id="534" r:id="rId23"/>
    <p:sldId id="303" r:id="rId24"/>
    <p:sldId id="542" r:id="rId25"/>
    <p:sldId id="261" r:id="rId26"/>
    <p:sldId id="277" r:id="rId27"/>
    <p:sldId id="265" r:id="rId28"/>
    <p:sldId id="305" r:id="rId29"/>
    <p:sldId id="266" r:id="rId30"/>
    <p:sldId id="262" r:id="rId31"/>
    <p:sldId id="263" r:id="rId32"/>
    <p:sldId id="544" r:id="rId33"/>
    <p:sldId id="287" r:id="rId34"/>
    <p:sldId id="270" r:id="rId35"/>
    <p:sldId id="268" r:id="rId36"/>
    <p:sldId id="269" r:id="rId37"/>
    <p:sldId id="312" r:id="rId38"/>
    <p:sldId id="313" r:id="rId39"/>
    <p:sldId id="545" r:id="rId40"/>
    <p:sldId id="271" r:id="rId41"/>
    <p:sldId id="267" r:id="rId42"/>
    <p:sldId id="306" r:id="rId43"/>
    <p:sldId id="307" r:id="rId44"/>
    <p:sldId id="314" r:id="rId45"/>
    <p:sldId id="272" r:id="rId46"/>
    <p:sldId id="309" r:id="rId47"/>
    <p:sldId id="290" r:id="rId48"/>
    <p:sldId id="308" r:id="rId49"/>
    <p:sldId id="289" r:id="rId50"/>
    <p:sldId id="310" r:id="rId51"/>
    <p:sldId id="318" r:id="rId52"/>
    <p:sldId id="273" r:id="rId53"/>
    <p:sldId id="311" r:id="rId54"/>
    <p:sldId id="274" r:id="rId55"/>
    <p:sldId id="276" r:id="rId56"/>
    <p:sldId id="315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B1D"/>
    <a:srgbClr val="003300"/>
    <a:srgbClr val="006600"/>
    <a:srgbClr val="000099"/>
    <a:srgbClr val="FF0066"/>
    <a:srgbClr val="000066"/>
    <a:srgbClr val="66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78" autoAdjust="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CDF12D23-6547-4D0D-93B1-9035ED860F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DD15EB76-14A8-489B-B67B-47A68713EE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xmlns="" id="{21A2B673-90CB-4AA9-95E4-9EBD92CC4A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xmlns="" id="{61246C14-24C4-4C64-B409-F439928CC7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xmlns="" id="{21E47BF3-FA09-482D-9D2D-2535EF8CE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51D982-F353-4BB0-8131-7B4676E84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914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22E1ED-95E5-4E6A-A9A2-30CDC5F4C9D3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710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1BFD87-3744-49C1-AFA7-5E6CE2E9EE1C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958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597E69-EA46-4CFB-8E5B-80A91187759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6810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06210C-BD4B-450A-BC5B-91A7BA7D1218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6068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4BFE27-E04D-4076-ACFD-A4FC7DB960FA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952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008C03-DB83-4A43-BC09-2A876E54A29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70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B36E01-77EA-46BD-A5B1-CC8BB5B61AF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3653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C2EB11-BFC4-4471-90A8-BA4DA1A9F3B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0110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6BD1F6-5162-44D7-A9CE-E38746849F0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3888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DCEAEF-3352-42B9-999D-86527222CBF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572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279447-D737-4562-8CBF-D6CF320A000C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172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6F999C-4D6E-49C5-93E3-0A40F989BCA3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7091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160672-C422-4460-84B0-84DFDA440718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27844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055E77-C55F-4E02-B8DD-A83147D4E520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2128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0EDFF1-204F-4411-BF83-E57CF80CDF8A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2714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35A124-EE5C-4FAF-9E23-68FC1872AD7C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9866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E3079C-2D3D-46C9-9A5B-1EC4D8CEDC33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91412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B7A7F3-B828-490F-9324-EC4401F37F32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57628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E3BFFB-2F8E-4D43-9103-614E7E3375B7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05610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F94156-D854-41C5-A306-A6D3C4493990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5900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B4B5F6-045E-4318-AF7B-8118CA235248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04786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588715-290B-447D-A928-D29C424A47AF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611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84F3C4-BBB5-4335-9A6D-242FAA93D3E7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91228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A1D0E1-3295-4F04-8D8D-2A4FD1F95F43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38782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A27019-DDBB-4250-B478-0F3387268DE4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48400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4B7A72-C120-445B-88BF-5B82D9F534D6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3558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A5CFED-DBF7-4CFF-B6C7-EC41F948E9D0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80241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7CA373-7041-40B6-B8FF-D37DFCE905AF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902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A1D1FA-A53B-40FC-B773-2A1F7259F6C0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5517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65F44F-A30D-42E7-AD32-E3AACE7CDF93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93289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1405DB-77BF-4805-8D9E-881C4D9109F5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61171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8839AD-4B4F-4D2B-8129-0D96A2E6763B}" type="slidenum">
              <a:rPr lang="en-US" altLang="en-US" sz="1200"/>
              <a:pPr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816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A346E7-4F2A-4956-8E85-A04C31DB466B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966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E9A756-0F85-4181-9364-E1E2AD87E14F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068107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4084B0-DE10-4575-9151-B61AA168C4F6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15028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AE371A-0C1E-4375-AF09-07EB9170F7B4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2840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C587E3-74BB-426E-8D7E-01A05D098F28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16128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830A7-241C-4E32-A59E-AFC46CDBA8C7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58727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9EBC73-9922-43C7-9A8B-C15A55FBD293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59199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3BB567-6B8E-4FBE-99F7-75C66DCD7F57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23300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75E657-C71E-46B8-A723-F9124DA7B6A4}" type="slidenum">
              <a:rPr lang="en-US" altLang="en-US" sz="1200"/>
              <a:pPr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01526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A73A92-8A5C-4DDD-902B-9154E9C85811}" type="slidenum">
              <a:rPr lang="en-US" altLang="en-US" sz="1200"/>
              <a:pPr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23816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FEA9C7-D572-477B-A505-7D4F6F9BAC11}" type="slidenum">
              <a:rPr lang="en-US" altLang="en-US" sz="1200"/>
              <a:pPr/>
              <a:t>56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876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79906D-9287-401F-B057-10CF0E4C7117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276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DD9CF4-527C-4F40-A24E-7E55F5BBE956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5580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184B7D-9FA7-41B5-882C-761815C4E6A8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4987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9F65A8-ED0B-44FA-BF4E-46A7BF7FF12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40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9351A3-860A-4FF2-9078-558D3CE93802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9996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9846-45B5-4074-96B8-39B04A412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45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DE86-808A-484D-ACA9-4B26C2CB8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9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AB72-DB58-457D-B76B-F90CACF96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23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56E2FE9-ED17-4D91-B710-0E7759D94C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8229600" cy="68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01DEB61D-F2F4-4DC1-BB37-28CD03F138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8229600" cy="76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1F8DD200-E0AB-4B02-8F6A-8E02D86758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886200"/>
            <a:ext cx="8229600" cy="60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59CF5EE8-B170-4546-93AA-E122FD2ED72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4572000"/>
            <a:ext cx="8229600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53E79B17-C3A3-4CE0-9823-BFFECD94931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5334000"/>
            <a:ext cx="8229600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90DC8FC6-EDE6-4012-9C6C-A10BF0AE852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3663" y="6172200"/>
            <a:ext cx="8596312" cy="234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0AFB5B8B-28AB-465C-A9A3-11613CC176E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5E21F0-CE81-4621-B71F-35A5DD2001E6}" type="datetimeFigureOut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C031918-FBDC-48ED-AD88-B5455F59E96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9642-E2CC-405E-9E5A-1249501614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9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="1" baseline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3272BF-3D6F-4CC4-8BEE-F84298C4E3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133600"/>
            <a:ext cx="8229600" cy="45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50C8E54-0B94-49F0-8745-9672990C9F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667000"/>
            <a:ext cx="8229600" cy="38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ED5D0B0D-4D5D-4361-A2ED-2F4D060912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3124200"/>
            <a:ext cx="8229600" cy="45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EC6A6FF-A0CB-400C-8AF0-02C6086445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3733800"/>
            <a:ext cx="8229600" cy="45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151C6F8A-B1D9-43ED-BB77-0E8F9C31EC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4343400"/>
            <a:ext cx="8229600" cy="30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7208F103-9E45-4692-B8E8-2E9001F799C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800600"/>
            <a:ext cx="8229600" cy="38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C6BD2D73-BB2C-4859-AAB1-30B6731262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5334000"/>
            <a:ext cx="8229600" cy="38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2676077A-2E9B-4C68-96CB-568C38726B2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5715000"/>
            <a:ext cx="8229600" cy="30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AAF2C27D-B1F0-45BB-9694-D298A481946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3663" y="6172200"/>
            <a:ext cx="8596312" cy="234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745BD5D7-AAE0-41C1-926F-F52F07D73C0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C0BD04-2059-4104-8A9C-21ECC9C37649}" type="datetimeFigureOut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2443BEFF-8768-4253-9230-B65ACC0F955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B251-EB0F-4309-9ED6-6D0154388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9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35EB-04BF-49C2-81E9-C2F723291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8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43FE9-B037-4EA9-B6B3-6B23AA7EC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24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B5D9-8E6D-4995-A3D4-13104A86F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1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AB3ED-8DD4-42F4-A7A9-D12D697A6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63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8B671-6367-4AA4-88D8-A715F32E4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5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B3FE4-EF84-4CE1-A7DB-F5CF7C42B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75D5A-36D2-49A0-940F-BEF797706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67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BDE92-1956-481D-AD6C-E4B07ACE6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7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E2826805-7D1E-4F4D-9C00-1E171EF8A2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6231A30-76F2-4D41-B028-795E5AE5E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EF5F768-1EF7-404C-8844-84671F1AD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67779E9-F172-4AD8-980B-EE19743AA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2.xml"/><Relationship Id="rId4" Type="http://schemas.openxmlformats.org/officeDocument/2006/relationships/slide" Target="slide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slide" Target="slide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0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CAF47812-BE2A-4819-8546-E290F7E3EE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5950" y="1470025"/>
            <a:ext cx="4114800" cy="1905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6"/>
                </a:solidFill>
              </a:rPr>
              <a:t>Free Energy</a:t>
            </a:r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</a:rPr>
              <a:t> and </a:t>
            </a:r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</a:rPr>
              <a:t>Thermodynamics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3759200"/>
            <a:ext cx="6089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217EB8-27B7-4195-9B44-9087C09E4551}"/>
              </a:ext>
            </a:extLst>
          </p:cNvPr>
          <p:cNvSpPr txBox="1"/>
          <p:nvPr/>
        </p:nvSpPr>
        <p:spPr>
          <a:xfrm>
            <a:off x="4800600" y="777875"/>
            <a:ext cx="4027488" cy="138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Laws of Thermodynamics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can’t win, you can only break even.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can only break even at T=0.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cant reach T=0….</a:t>
            </a:r>
          </a:p>
          <a:p>
            <a:pPr marL="457200" indent="-457200">
              <a:buFontTx/>
              <a:buAutoNum type="arabicParenR"/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D9BFAE5-79B1-494C-94DD-74C47BD31770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en-US" altLang="en-US" smtClean="0"/>
              <a:t>Diamond </a:t>
            </a:r>
            <a:r>
              <a:rPr lang="en-US" altLang="en-US" smtClean="0">
                <a:cs typeface="Times New Roman" panose="02020603050405020304" pitchFamily="18" charset="0"/>
              </a:rPr>
              <a:t>→ Graphite</a:t>
            </a:r>
          </a:p>
        </p:txBody>
      </p:sp>
      <p:pic>
        <p:nvPicPr>
          <p:cNvPr id="21508" name="Picture 5" descr="17_04-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8514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xmlns="" id="{20F71CA2-E78D-4416-B1AD-BE079BB5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8686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6"/>
                </a:solidFill>
              </a:rPr>
              <a:t>Graphite is more stable than diamond, so the conversion of diamond into graphite is spontaneous – but don’t worry, it’s so slow that your ring won’t turn into pencil lead in your lifetime (or through many of your generations).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xmlns="" id="{C02E7ADC-618F-4144-9224-EA9EB83A8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36550"/>
            <a:ext cx="876300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3399"/>
                </a:solidFill>
                <a:latin typeface="Comic Sans MS" pitchFamily="66" charset="0"/>
              </a:rPr>
              <a:t>Entropy</a:t>
            </a:r>
            <a:endParaRPr lang="en-US" sz="3600" b="1" dirty="0">
              <a:latin typeface="Comic Sans MS" pitchFamily="66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A measure of randomness or disorder in a system.</a:t>
            </a:r>
            <a:endParaRPr lang="en-US" b="1" dirty="0">
              <a:latin typeface="Comic Sans MS" pitchFamily="66" charset="0"/>
            </a:endParaRPr>
          </a:p>
          <a:p>
            <a:pPr>
              <a:defRPr/>
            </a:pPr>
            <a:endParaRPr lang="en-US" b="1" dirty="0">
              <a:latin typeface="Comic Sans MS" pitchFamily="66" charset="0"/>
            </a:endParaRPr>
          </a:p>
          <a:p>
            <a:pPr>
              <a:defRPr/>
            </a:pPr>
            <a:r>
              <a:rPr lang="en-US" b="1" dirty="0">
                <a:solidFill>
                  <a:srgbClr val="800080"/>
                </a:solidFill>
                <a:latin typeface="Comic Sans MS" pitchFamily="66" charset="0"/>
              </a:rPr>
              <a:t>Entropy is a state function with units of J/K and it can be created during a spontaneous process.</a:t>
            </a:r>
          </a:p>
          <a:p>
            <a:pPr algn="ctr">
              <a:defRPr/>
            </a:pP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</a:t>
            </a:r>
            <a:r>
              <a:rPr lang="en-US" b="1" dirty="0" err="1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S</a:t>
            </a:r>
            <a:r>
              <a:rPr lang="en-US" b="1" baseline="-25000" dirty="0" err="1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univ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  =  </a:t>
            </a:r>
            <a:r>
              <a:rPr lang="en-US" b="1" dirty="0" err="1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S</a:t>
            </a:r>
            <a:r>
              <a:rPr lang="en-US" b="1" baseline="-25000" dirty="0" err="1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sys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  +  </a:t>
            </a:r>
            <a:r>
              <a:rPr lang="en-US" b="1" dirty="0" err="1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S</a:t>
            </a:r>
            <a:r>
              <a:rPr lang="en-US" b="1" baseline="-25000" dirty="0" err="1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surr</a:t>
            </a:r>
            <a:endParaRPr lang="en-US" b="1" baseline="-25000" dirty="0">
              <a:solidFill>
                <a:srgbClr val="800080"/>
              </a:solidFill>
              <a:latin typeface="Comic Sans MS" pitchFamily="66" charset="0"/>
              <a:sym typeface="Symbol" pitchFamily="18" charset="2"/>
            </a:endParaRPr>
          </a:p>
          <a:p>
            <a:pPr>
              <a:defRPr/>
            </a:pPr>
            <a:endParaRPr lang="en-US" b="1" dirty="0">
              <a:solidFill>
                <a:srgbClr val="80008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b="1" dirty="0">
                <a:latin typeface="Comic Sans MS" pitchFamily="66" charset="0"/>
              </a:rPr>
              <a:t>The relationship between  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</a:t>
            </a:r>
            <a:r>
              <a:rPr lang="en-US" b="1" dirty="0" err="1">
                <a:latin typeface="Comic Sans MS" pitchFamily="66" charset="0"/>
                <a:sym typeface="Symbol" pitchFamily="18" charset="2"/>
              </a:rPr>
              <a:t>S</a:t>
            </a:r>
            <a:r>
              <a:rPr lang="en-US" b="1" baseline="-25000" dirty="0" err="1">
                <a:latin typeface="Comic Sans MS" pitchFamily="66" charset="0"/>
                <a:sym typeface="Symbol" pitchFamily="18" charset="2"/>
              </a:rPr>
              <a:t>sys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 and  </a:t>
            </a:r>
            <a:r>
              <a:rPr lang="en-US" b="1" dirty="0" err="1">
                <a:latin typeface="Comic Sans MS" pitchFamily="66" charset="0"/>
                <a:sym typeface="Symbol" pitchFamily="18" charset="2"/>
              </a:rPr>
              <a:t>S</a:t>
            </a:r>
            <a:r>
              <a:rPr lang="en-US" b="1" baseline="-25000" dirty="0" err="1">
                <a:latin typeface="Comic Sans MS" pitchFamily="66" charset="0"/>
                <a:sym typeface="Symbol" pitchFamily="18" charset="2"/>
              </a:rPr>
              <a:t>surr</a:t>
            </a:r>
            <a:endParaRPr lang="en-US" b="1" baseline="-25000" dirty="0">
              <a:latin typeface="Comic Sans MS" pitchFamily="66" charset="0"/>
              <a:sym typeface="Symbol" pitchFamily="18" charset="2"/>
            </a:endParaRPr>
          </a:p>
          <a:p>
            <a:pPr>
              <a:defRPr/>
            </a:pPr>
            <a:r>
              <a:rPr lang="en-US" b="1" u="sng" dirty="0">
                <a:sym typeface="Symbol" pitchFamily="18" charset="2"/>
              </a:rPr>
              <a:t></a:t>
            </a:r>
            <a:r>
              <a:rPr lang="en-US" b="1" u="sng" dirty="0" err="1">
                <a:sym typeface="Symbol" pitchFamily="18" charset="2"/>
              </a:rPr>
              <a:t>S</a:t>
            </a:r>
            <a:r>
              <a:rPr lang="en-US" b="1" u="sng" baseline="-25000" dirty="0" err="1">
                <a:sym typeface="Symbol" pitchFamily="18" charset="2"/>
              </a:rPr>
              <a:t>sys</a:t>
            </a:r>
            <a:r>
              <a:rPr lang="en-US" b="1" u="sng" baseline="-25000" dirty="0">
                <a:sym typeface="Symbol" pitchFamily="18" charset="2"/>
              </a:rPr>
              <a:t> 		</a:t>
            </a:r>
            <a:r>
              <a:rPr lang="en-US" b="1" u="sng" dirty="0">
                <a:sym typeface="Symbol" pitchFamily="18" charset="2"/>
              </a:rPr>
              <a:t></a:t>
            </a:r>
            <a:r>
              <a:rPr lang="en-US" b="1" u="sng" dirty="0" err="1">
                <a:sym typeface="Symbol" pitchFamily="18" charset="2"/>
              </a:rPr>
              <a:t>S</a:t>
            </a:r>
            <a:r>
              <a:rPr lang="en-US" b="1" u="sng" baseline="-25000" dirty="0" err="1">
                <a:sym typeface="Symbol" pitchFamily="18" charset="2"/>
              </a:rPr>
              <a:t>surr</a:t>
            </a:r>
            <a:r>
              <a:rPr lang="en-US" b="1" u="sng" baseline="-25000" dirty="0">
                <a:sym typeface="Symbol" pitchFamily="18" charset="2"/>
              </a:rPr>
              <a:t>		</a:t>
            </a:r>
            <a:r>
              <a:rPr lang="en-US" b="1" u="sng" dirty="0">
                <a:sym typeface="Symbol" pitchFamily="18" charset="2"/>
              </a:rPr>
              <a:t></a:t>
            </a:r>
            <a:r>
              <a:rPr lang="en-US" b="1" u="sng" dirty="0" err="1">
                <a:sym typeface="Symbol" pitchFamily="18" charset="2"/>
              </a:rPr>
              <a:t>S</a:t>
            </a:r>
            <a:r>
              <a:rPr lang="en-US" b="1" u="sng" baseline="-25000" dirty="0" err="1">
                <a:sym typeface="Symbol" pitchFamily="18" charset="2"/>
              </a:rPr>
              <a:t>univ</a:t>
            </a:r>
            <a:r>
              <a:rPr lang="en-US" b="1" u="sng" dirty="0">
                <a:sym typeface="Symbol" pitchFamily="18" charset="2"/>
              </a:rPr>
              <a:t>		Process spontaneous?</a:t>
            </a:r>
          </a:p>
          <a:p>
            <a:pPr>
              <a:defRPr/>
            </a:pPr>
            <a:r>
              <a:rPr lang="en-US" b="1" dirty="0">
                <a:sym typeface="Symbol" pitchFamily="18" charset="2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+		  +		   +	</a:t>
            </a:r>
            <a:r>
              <a:rPr lang="en-US" b="1" dirty="0">
                <a:sym typeface="Symbol" pitchFamily="18" charset="2"/>
              </a:rPr>
              <a:t>	Yes</a:t>
            </a:r>
          </a:p>
          <a:p>
            <a:pPr>
              <a:defRPr/>
            </a:pPr>
            <a:r>
              <a:rPr lang="en-US" b="1" dirty="0">
                <a:sym typeface="Symbol" pitchFamily="18" charset="2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-		  -		   -	</a:t>
            </a:r>
            <a:r>
              <a:rPr lang="en-US" b="1" dirty="0">
                <a:sym typeface="Symbol" pitchFamily="18" charset="2"/>
              </a:rPr>
              <a:t>	No (Rx will occur in</a:t>
            </a:r>
          </a:p>
          <a:p>
            <a:pPr>
              <a:defRPr/>
            </a:pPr>
            <a:r>
              <a:rPr lang="en-US" b="1" dirty="0">
                <a:sym typeface="Symbol" pitchFamily="18" charset="2"/>
              </a:rPr>
              <a:t>						   opposite direction)</a:t>
            </a:r>
          </a:p>
          <a:p>
            <a:pPr>
              <a:defRPr/>
            </a:pPr>
            <a:r>
              <a:rPr lang="en-US" b="1" dirty="0">
                <a:sym typeface="Symbol" pitchFamily="18" charset="2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+		  -		   ?	</a:t>
            </a:r>
            <a:r>
              <a:rPr lang="en-US" b="1" dirty="0">
                <a:sym typeface="Symbol" pitchFamily="18" charset="2"/>
              </a:rPr>
              <a:t>	Yes, if </a:t>
            </a:r>
            <a:r>
              <a:rPr lang="en-US" b="1" dirty="0" err="1">
                <a:sym typeface="Symbol" pitchFamily="18" charset="2"/>
              </a:rPr>
              <a:t>S</a:t>
            </a:r>
            <a:r>
              <a:rPr lang="en-US" b="1" baseline="-25000" dirty="0" err="1">
                <a:sym typeface="Symbol" pitchFamily="18" charset="2"/>
              </a:rPr>
              <a:t>sys</a:t>
            </a:r>
            <a:r>
              <a:rPr lang="en-US" b="1" dirty="0">
                <a:sym typeface="Symbol" pitchFamily="18" charset="2"/>
              </a:rPr>
              <a:t>  &gt; </a:t>
            </a:r>
            <a:r>
              <a:rPr lang="en-US" b="1" dirty="0" err="1">
                <a:sym typeface="Symbol" pitchFamily="18" charset="2"/>
              </a:rPr>
              <a:t>S</a:t>
            </a:r>
            <a:r>
              <a:rPr lang="en-US" b="1" baseline="-25000" dirty="0" err="1">
                <a:sym typeface="Symbol" pitchFamily="18" charset="2"/>
              </a:rPr>
              <a:t>surr</a:t>
            </a:r>
            <a:endParaRPr lang="en-US" b="1" baseline="-25000" dirty="0">
              <a:sym typeface="Symbol" pitchFamily="18" charset="2"/>
            </a:endParaRPr>
          </a:p>
          <a:p>
            <a:pPr>
              <a:defRPr/>
            </a:pPr>
            <a:r>
              <a:rPr lang="en-US" b="1" dirty="0">
                <a:sym typeface="Symbol" pitchFamily="18" charset="2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-		  +		   ?	</a:t>
            </a:r>
            <a:r>
              <a:rPr lang="en-US" b="1" dirty="0">
                <a:sym typeface="Symbol" pitchFamily="18" charset="2"/>
              </a:rPr>
              <a:t>	Yes, if </a:t>
            </a:r>
            <a:r>
              <a:rPr lang="en-US" b="1" dirty="0" err="1">
                <a:sym typeface="Symbol" pitchFamily="18" charset="2"/>
              </a:rPr>
              <a:t>S</a:t>
            </a:r>
            <a:r>
              <a:rPr lang="en-US" b="1" baseline="-25000" dirty="0" err="1">
                <a:sym typeface="Symbol" pitchFamily="18" charset="2"/>
              </a:rPr>
              <a:t>surr</a:t>
            </a:r>
            <a:r>
              <a:rPr lang="en-US" b="1" baseline="-25000" dirty="0">
                <a:sym typeface="Symbol" pitchFamily="18" charset="2"/>
              </a:rPr>
              <a:t>  </a:t>
            </a:r>
            <a:r>
              <a:rPr lang="en-US" b="1" dirty="0">
                <a:sym typeface="Symbol" pitchFamily="18" charset="2"/>
              </a:rPr>
              <a:t>&gt; </a:t>
            </a:r>
            <a:r>
              <a:rPr lang="en-US" b="1" dirty="0" err="1">
                <a:sym typeface="Symbol" pitchFamily="18" charset="2"/>
              </a:rPr>
              <a:t>S</a:t>
            </a:r>
            <a:r>
              <a:rPr lang="en-US" b="1" baseline="-25000" dirty="0" err="1">
                <a:sym typeface="Symbol" pitchFamily="18" charset="2"/>
              </a:rPr>
              <a:t>sys</a:t>
            </a:r>
            <a:r>
              <a:rPr lang="en-US" b="1" dirty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Second Law of Thermodynamics</a:t>
            </a:r>
          </a:p>
        </p:txBody>
      </p:sp>
      <p:sp>
        <p:nvSpPr>
          <p:cNvPr id="2560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altLang="en-US" sz="2600" smtClean="0"/>
              <a:t>The entropy of the universe increases in any spontaneous processes.</a:t>
            </a:r>
          </a:p>
          <a:p>
            <a:pPr>
              <a:buClr>
                <a:schemeClr val="bg2"/>
              </a:buClr>
            </a:pPr>
            <a:r>
              <a:rPr lang="en-US" altLang="en-US" sz="2600" smtClean="0"/>
              <a:t>This results in the following relationships:</a:t>
            </a:r>
          </a:p>
        </p:txBody>
      </p:sp>
      <p:graphicFrame>
        <p:nvGraphicFramePr>
          <p:cNvPr id="25604" name="Object 3" descr="Reversible process, delta S of universe = delta S of system plus delta S of surrounding = 0. Irreversible process, delta S of universe = delta S of system plus delta S of surroundings is greater than 0 "/>
          <p:cNvGraphicFramePr>
            <a:graphicFrameLocks noChangeAspect="1"/>
          </p:cNvGraphicFramePr>
          <p:nvPr/>
        </p:nvGraphicFramePr>
        <p:xfrm>
          <a:off x="838200" y="3352800"/>
          <a:ext cx="7035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3" imgW="7035800" imgH="1028700" progId="Equation.DSMT4">
                  <p:embed/>
                </p:oleObj>
              </mc:Choice>
              <mc:Fallback>
                <p:oleObj name="Equation" r:id="rId3" imgW="7035800" imgH="1028700" progId="Equation.DSMT4">
                  <p:embed/>
                  <p:pic>
                    <p:nvPicPr>
                      <p:cNvPr id="0" name="Object 3" descr="Reversible process, delta S of universe = delta S of system plus delta S of surrounding = 0. Irreversible process, delta S of universe = delta S of system plus delta S of surroundings is greater than 0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70358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7010400" cy="39687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Predicting Relative S</a:t>
            </a:r>
            <a:r>
              <a:rPr lang="en-US" altLang="en-US" sz="2000" b="1" baseline="30000">
                <a:latin typeface="Arial" panose="020B0604020202020204" pitchFamily="34" charset="0"/>
              </a:rPr>
              <a:t>0</a:t>
            </a:r>
            <a:r>
              <a:rPr lang="en-US" altLang="en-US" sz="2000" b="1">
                <a:latin typeface="Arial" panose="020B0604020202020204" pitchFamily="34" charset="0"/>
              </a:rPr>
              <a:t> Values of a System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66800" y="110490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1.  Temperature changes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2.  Physical states and phase changes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3.  Dissolution of a solid or liquid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066800" y="495300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5.  Atomic size or molecular complexity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066800" y="403860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  Dissolution of a gas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752600" y="14478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</a:rPr>
              <a:t>S</a:t>
            </a:r>
            <a:r>
              <a:rPr lang="en-US" altLang="en-US" sz="2000" b="1" i="1" baseline="30000">
                <a:solidFill>
                  <a:srgbClr val="800080"/>
                </a:solidFill>
                <a:latin typeface="Times" panose="02020603050405020304" pitchFamily="18" charset="0"/>
              </a:rPr>
              <a:t>0</a:t>
            </a: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</a:rPr>
              <a:t> increases as the temperature rises.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828800" y="2133600"/>
            <a:ext cx="708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  <a:hlinkClick r:id="rId3" action="ppaction://hlinksldjump"/>
              </a:rPr>
              <a:t>S</a:t>
            </a:r>
            <a:r>
              <a:rPr lang="en-US" altLang="en-US" sz="2000" b="1" i="1" baseline="30000">
                <a:solidFill>
                  <a:srgbClr val="800080"/>
                </a:solidFill>
                <a:latin typeface="Times" panose="02020603050405020304" pitchFamily="18" charset="0"/>
                <a:hlinkClick r:id="rId3" action="ppaction://hlinksldjump"/>
              </a:rPr>
              <a:t>0</a:t>
            </a: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  <a:hlinkClick r:id="rId3" action="ppaction://hlinksldjump"/>
              </a:rPr>
              <a:t> increases as a more ordered phase changes to a less ordered phase.</a:t>
            </a:r>
            <a:endParaRPr lang="en-US" altLang="en-US" sz="2000" b="1" i="1">
              <a:solidFill>
                <a:srgbClr val="800080"/>
              </a:solidFill>
              <a:latin typeface="Times" panose="02020603050405020304" pitchFamily="18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676400" y="3048000"/>
            <a:ext cx="746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</a:rPr>
              <a:t>S</a:t>
            </a:r>
            <a:r>
              <a:rPr lang="en-US" altLang="en-US" sz="2000" b="1" i="1" baseline="30000">
                <a:solidFill>
                  <a:srgbClr val="800080"/>
                </a:solidFill>
                <a:latin typeface="Times" panose="02020603050405020304" pitchFamily="18" charset="0"/>
              </a:rPr>
              <a:t>0</a:t>
            </a: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</a:rPr>
              <a:t> of a </a:t>
            </a: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  <a:hlinkClick r:id="rId4" action="ppaction://hlinksldjump"/>
              </a:rPr>
              <a:t>dissolved solid </a:t>
            </a: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</a:rPr>
              <a:t>or </a:t>
            </a: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  <a:hlinkClick r:id="rId5" action="ppaction://hlinksldjump"/>
              </a:rPr>
              <a:t>dissolved liquid </a:t>
            </a: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</a:rPr>
              <a:t>is usually greater than the S</a:t>
            </a:r>
            <a:r>
              <a:rPr lang="en-US" altLang="en-US" sz="2000" b="1" i="1" baseline="30000">
                <a:solidFill>
                  <a:srgbClr val="800080"/>
                </a:solidFill>
                <a:latin typeface="Times" panose="02020603050405020304" pitchFamily="18" charset="0"/>
              </a:rPr>
              <a:t>0</a:t>
            </a: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</a:rPr>
              <a:t> of the pure solute.  However, the extent depends upon the nature of the solute and solvent.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752600" y="4343400"/>
            <a:ext cx="708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  <a:hlinkClick r:id="rId6" action="ppaction://hlinksldjump"/>
              </a:rPr>
              <a:t>A gas becomes more ordered when it dissolves in a liquid or solid</a:t>
            </a:r>
            <a:r>
              <a:rPr lang="en-US" altLang="en-US" sz="2000" i="1">
                <a:solidFill>
                  <a:srgbClr val="800080"/>
                </a:solidFill>
                <a:latin typeface="Times" panose="02020603050405020304" pitchFamily="18" charset="0"/>
                <a:hlinkClick r:id="rId6" action="ppaction://hlinksldjump"/>
              </a:rPr>
              <a:t>.</a:t>
            </a:r>
            <a:endParaRPr lang="en-US" altLang="en-US" sz="2000" i="1">
              <a:solidFill>
                <a:srgbClr val="800080"/>
              </a:solidFill>
              <a:latin typeface="Times" panose="02020603050405020304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524000" y="51816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</a:rPr>
              <a:t>In similar substances, increases in mass relate directly to entropy.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981200" y="5791200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sz="2000" b="1" i="1">
                <a:solidFill>
                  <a:srgbClr val="800080"/>
                </a:solidFill>
                <a:latin typeface="Times" panose="02020603050405020304" pitchFamily="18" charset="0"/>
              </a:rPr>
              <a:t>In allotropic substances, increases in complexity (e.g. bond flexibility) relate directly to entropy.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37892" grpId="0" build="p" autoUpdateAnimBg="0"/>
      <p:bldP spid="37893" grpId="0" build="p" autoUpdateAnimBg="0"/>
      <p:bldP spid="37894" grpId="0" build="p" autoUpdateAnimBg="0"/>
      <p:bldP spid="37895" grpId="0" build="p" autoUpdateAnimBg="0"/>
      <p:bldP spid="37896" grpId="0" build="p" autoUpdateAnimBg="0" advAuto="1000"/>
      <p:bldP spid="37897" grpId="0" autoUpdateAnimBg="0"/>
      <p:bldP spid="37898" grpId="0" build="p" autoUpdateAnimBg="0" advAuto="1000"/>
      <p:bldP spid="37899" grpId="0" build="p" autoUpdateAnimBg="0" advAuto="1000"/>
      <p:bldP spid="37900" grpId="0" build="p" autoUpdateAnimBg="0" advAuto="1000"/>
      <p:bldP spid="3790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617061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981200" y="427038"/>
            <a:ext cx="662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hlinkClick r:id="rId4" action="ppaction://hlinksldjump"/>
              </a:rPr>
              <a:t>The increase in entropy from solid to liquid to gas.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6576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hlinkClick r:id="rId4" action="ppaction://hlinksldjump"/>
              </a:rPr>
              <a:t>The entropy change accompanying the dissolution of a salt.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ED181E"/>
                </a:solidFill>
                <a:latin typeface="Arial" panose="020B0604020202020204" pitchFamily="34" charset="0"/>
              </a:rPr>
              <a:t>pure solid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209800" y="4876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ED181E"/>
                </a:solidFill>
                <a:latin typeface="Arial" panose="020B0604020202020204" pitchFamily="34" charset="0"/>
              </a:rPr>
              <a:t>pure liquid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05400" y="1676400"/>
            <a:ext cx="3657600" cy="4024313"/>
            <a:chOff x="3216" y="1056"/>
            <a:chExt cx="2304" cy="2535"/>
          </a:xfrm>
        </p:grpSpPr>
        <p:pic>
          <p:nvPicPr>
            <p:cNvPr id="3073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56"/>
              <a:ext cx="2304" cy="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4032" y="3360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i="1">
                  <a:solidFill>
                    <a:srgbClr val="ED181E"/>
                  </a:solidFill>
                  <a:latin typeface="Arial" panose="020B0604020202020204" pitchFamily="34" charset="0"/>
                </a:rPr>
                <a:t>solution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038600" y="2743200"/>
            <a:ext cx="1066800" cy="762000"/>
            <a:chOff x="2544" y="1728"/>
            <a:chExt cx="672" cy="480"/>
          </a:xfrm>
        </p:grpSpPr>
        <p:sp>
          <p:nvSpPr>
            <p:cNvPr id="30728" name="Line 11"/>
            <p:cNvSpPr>
              <a:spLocks noChangeShapeType="1"/>
            </p:cNvSpPr>
            <p:nvPr/>
          </p:nvSpPr>
          <p:spPr bwMode="auto">
            <a:xfrm>
              <a:off x="2640" y="2208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Text Box 12"/>
            <p:cNvSpPr txBox="1">
              <a:spLocks noChangeArrowheads="1"/>
            </p:cNvSpPr>
            <p:nvPr/>
          </p:nvSpPr>
          <p:spPr bwMode="auto">
            <a:xfrm>
              <a:off x="2544" y="1728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MIX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hlinkClick r:id="rId3" action="ppaction://hlinksldjump"/>
              </a:rPr>
              <a:t>The large decrease in entropy when a gas dissolves in a liquid.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800" y="1600200"/>
            <a:ext cx="5532438" cy="1995488"/>
            <a:chOff x="672" y="1008"/>
            <a:chExt cx="3485" cy="1257"/>
          </a:xfrm>
        </p:grpSpPr>
        <p:pic>
          <p:nvPicPr>
            <p:cNvPr id="32775" name="Picture 6" descr="Fig20-8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08"/>
              <a:ext cx="2525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6" name="Group 7"/>
            <p:cNvGrpSpPr>
              <a:grpSpLocks/>
            </p:cNvGrpSpPr>
            <p:nvPr/>
          </p:nvGrpSpPr>
          <p:grpSpPr bwMode="auto">
            <a:xfrm>
              <a:off x="672" y="1248"/>
              <a:ext cx="1584" cy="250"/>
              <a:chOff x="672" y="1248"/>
              <a:chExt cx="1584" cy="250"/>
            </a:xfrm>
          </p:grpSpPr>
          <p:sp>
            <p:nvSpPr>
              <p:cNvPr id="32777" name="Text Box 8"/>
              <p:cNvSpPr txBox="1">
                <a:spLocks noChangeArrowheads="1"/>
              </p:cNvSpPr>
              <p:nvPr/>
            </p:nvSpPr>
            <p:spPr bwMode="auto">
              <a:xfrm>
                <a:off x="672" y="1248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i="1">
                    <a:solidFill>
                      <a:srgbClr val="ED181E"/>
                    </a:solidFill>
                    <a:latin typeface="Times" panose="02020603050405020304" pitchFamily="18" charset="0"/>
                  </a:rPr>
                  <a:t>O</a:t>
                </a:r>
                <a:r>
                  <a:rPr lang="en-US" altLang="en-US" sz="2000" b="1" i="1" baseline="-25000">
                    <a:solidFill>
                      <a:srgbClr val="ED181E"/>
                    </a:solidFill>
                    <a:latin typeface="Times" panose="02020603050405020304" pitchFamily="18" charset="0"/>
                  </a:rPr>
                  <a:t>2</a:t>
                </a:r>
                <a:r>
                  <a:rPr lang="en-US" altLang="en-US" sz="2000" b="1" i="1">
                    <a:solidFill>
                      <a:srgbClr val="ED181E"/>
                    </a:solidFill>
                    <a:latin typeface="Times" panose="02020603050405020304" pitchFamily="18" charset="0"/>
                  </a:rPr>
                  <a:t> gas</a:t>
                </a:r>
              </a:p>
            </p:txBody>
          </p:sp>
          <p:sp>
            <p:nvSpPr>
              <p:cNvPr id="32778" name="Line 9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1008" cy="0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12813" y="3594100"/>
            <a:ext cx="5684837" cy="2022475"/>
            <a:chOff x="576" y="2160"/>
            <a:chExt cx="3581" cy="1274"/>
          </a:xfrm>
        </p:grpSpPr>
        <p:pic>
          <p:nvPicPr>
            <p:cNvPr id="32773" name="Picture 11" descr="Fig20-8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60"/>
              <a:ext cx="2525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 Box 12"/>
            <p:cNvSpPr txBox="1">
              <a:spLocks noChangeArrowheads="1"/>
            </p:cNvSpPr>
            <p:nvPr/>
          </p:nvSpPr>
          <p:spPr bwMode="auto">
            <a:xfrm>
              <a:off x="576" y="2400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solidFill>
                    <a:srgbClr val="ED181E"/>
                  </a:solidFill>
                  <a:latin typeface="Times" panose="02020603050405020304" pitchFamily="18" charset="0"/>
                </a:rPr>
                <a:t>O</a:t>
              </a:r>
              <a:r>
                <a:rPr lang="en-US" altLang="en-US" sz="2000" b="1" i="1" baseline="-25000">
                  <a:solidFill>
                    <a:srgbClr val="ED181E"/>
                  </a:solidFill>
                  <a:latin typeface="Times" panose="02020603050405020304" pitchFamily="18" charset="0"/>
                </a:rPr>
                <a:t>2</a:t>
              </a:r>
              <a:r>
                <a:rPr lang="en-US" altLang="en-US" sz="2000" b="1" i="1">
                  <a:solidFill>
                    <a:srgbClr val="ED181E"/>
                  </a:solidFill>
                  <a:latin typeface="Times" panose="02020603050405020304" pitchFamily="18" charset="0"/>
                </a:rPr>
                <a:t> gas in H</a:t>
              </a:r>
              <a:r>
                <a:rPr lang="en-US" altLang="en-US" sz="2000" b="1" i="1" baseline="-25000">
                  <a:solidFill>
                    <a:srgbClr val="ED181E"/>
                  </a:solidFill>
                  <a:latin typeface="Times" panose="02020603050405020304" pitchFamily="18" charset="0"/>
                </a:rPr>
                <a:t>2</a:t>
              </a:r>
              <a:r>
                <a:rPr lang="en-US" altLang="en-US" sz="2000" b="1" i="1">
                  <a:solidFill>
                    <a:srgbClr val="ED181E"/>
                  </a:solidFill>
                  <a:latin typeface="Times" panose="02020603050405020304" pitchFamily="18" charset="0"/>
                </a:rPr>
                <a:t>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2743200" cy="3292475"/>
            <a:chOff x="336" y="1152"/>
            <a:chExt cx="1728" cy="2074"/>
          </a:xfrm>
        </p:grpSpPr>
        <p:pic>
          <p:nvPicPr>
            <p:cNvPr id="3482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152"/>
              <a:ext cx="1728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Text Box 5"/>
            <p:cNvSpPr txBox="1">
              <a:spLocks noChangeArrowheads="1"/>
            </p:cNvSpPr>
            <p:nvPr/>
          </p:nvSpPr>
          <p:spPr bwMode="auto">
            <a:xfrm>
              <a:off x="672" y="2976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Ethanol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352800" y="1905000"/>
            <a:ext cx="2743200" cy="3216275"/>
            <a:chOff x="2112" y="1200"/>
            <a:chExt cx="1728" cy="2026"/>
          </a:xfrm>
        </p:grpSpPr>
        <p:pic>
          <p:nvPicPr>
            <p:cNvPr id="3482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200"/>
              <a:ext cx="1728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Text Box 8"/>
            <p:cNvSpPr txBox="1">
              <a:spLocks noChangeArrowheads="1"/>
            </p:cNvSpPr>
            <p:nvPr/>
          </p:nvSpPr>
          <p:spPr bwMode="auto">
            <a:xfrm>
              <a:off x="2592" y="2976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Water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96000" y="1828800"/>
            <a:ext cx="2743200" cy="3825875"/>
            <a:chOff x="3840" y="1152"/>
            <a:chExt cx="1728" cy="2410"/>
          </a:xfrm>
        </p:grpSpPr>
        <p:pic>
          <p:nvPicPr>
            <p:cNvPr id="3482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152"/>
              <a:ext cx="1728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 Box 11"/>
            <p:cNvSpPr txBox="1">
              <a:spLocks noChangeArrowheads="1"/>
            </p:cNvSpPr>
            <p:nvPr/>
          </p:nvSpPr>
          <p:spPr bwMode="auto">
            <a:xfrm>
              <a:off x="4320" y="2928"/>
              <a:ext cx="91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Solution of ethanol and water</a:t>
              </a:r>
            </a:p>
          </p:txBody>
        </p:sp>
      </p:grp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304800" y="838200"/>
            <a:ext cx="845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hlinkClick r:id="rId6" action="ppaction://hlinksldjump"/>
              </a:rPr>
              <a:t>The small increase in entropy when ethanol dissolves in water.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ED98C20-672A-4F58-94FC-5F959C3ACC18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Factors Affecting Whether a Reaction Is Spontaneous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D1061F02-FE87-417C-8A92-95A3BBB68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3340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The two factors that determine the thermodynamic favorability are the </a:t>
            </a:r>
            <a:r>
              <a:rPr lang="en-US" b="1" dirty="0">
                <a:solidFill>
                  <a:srgbClr val="000099"/>
                </a:solidFill>
                <a:hlinkClick r:id="rId3" action="ppaction://hlinksldjump"/>
              </a:rPr>
              <a:t>enthalpy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and the </a:t>
            </a:r>
            <a:r>
              <a:rPr lang="en-US" b="1" dirty="0">
                <a:solidFill>
                  <a:schemeClr val="accent6"/>
                </a:solidFill>
                <a:hlinkClick r:id="rId4" action="ppaction://hlinksldjump"/>
              </a:rPr>
              <a:t>entropy</a:t>
            </a:r>
            <a:r>
              <a:rPr lang="en-US" b="1" dirty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The enthalpy is a comparison of the bond energy of the reactants to the products. 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/>
              <a:t>bond energy = amount needed to break a bond. 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/>
              <a:t> </a:t>
            </a:r>
            <a:r>
              <a:rPr lang="en-US" sz="3200" dirty="0">
                <a:latin typeface="Symbol" pitchFamily="18" charset="2"/>
              </a:rPr>
              <a:t>D</a:t>
            </a:r>
            <a:r>
              <a:rPr lang="en-US" sz="3200" i="1" dirty="0"/>
              <a:t>H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The entropy factors relates to the randomness/orderliness of a system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/>
              <a:t> </a:t>
            </a:r>
            <a:r>
              <a:rPr lang="en-US" sz="3200" dirty="0">
                <a:latin typeface="Symbol" pitchFamily="18" charset="2"/>
              </a:rPr>
              <a:t>D</a:t>
            </a:r>
            <a:r>
              <a:rPr lang="en-US" sz="3200" i="1" dirty="0"/>
              <a:t>S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The enthalpy factor is generally more important than the entropy factor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2F49343-B52D-43D4-9990-219A6EC037E5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altLang="en-US" smtClean="0">
                <a:hlinkClick r:id="rId3" action="ppaction://hlinksldjump"/>
              </a:rPr>
              <a:t>Enthalpy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638800"/>
          </a:xfrm>
          <a:noFill/>
        </p:spPr>
        <p:txBody>
          <a:bodyPr lIns="90488" tIns="44450" rIns="90488" bIns="44450"/>
          <a:lstStyle/>
          <a:p>
            <a:pPr>
              <a:spcBef>
                <a:spcPct val="5000"/>
              </a:spcBef>
            </a:pPr>
            <a:r>
              <a:rPr lang="en-US" altLang="en-US" sz="2800" smtClean="0"/>
              <a:t>related to the internal energy</a:t>
            </a:r>
          </a:p>
          <a:p>
            <a:pPr>
              <a:spcBef>
                <a:spcPct val="5000"/>
              </a:spcBef>
            </a:pPr>
            <a:r>
              <a:rPr lang="en-US" altLang="en-US" sz="2800" smtClean="0"/>
              <a:t> </a:t>
            </a:r>
            <a:r>
              <a:rPr lang="en-US" altLang="en-US" sz="2800" smtClean="0">
                <a:latin typeface="Symbol" panose="05050102010706020507" pitchFamily="18" charset="2"/>
              </a:rPr>
              <a:t>D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 generally kJ/mol</a:t>
            </a:r>
          </a:p>
          <a:p>
            <a:pPr>
              <a:spcBef>
                <a:spcPct val="5000"/>
              </a:spcBef>
            </a:pPr>
            <a:r>
              <a:rPr lang="en-US" altLang="en-US" sz="2800" smtClean="0"/>
              <a:t>stronger bonds = more stable molecules</a:t>
            </a:r>
          </a:p>
          <a:p>
            <a:pPr>
              <a:spcBef>
                <a:spcPct val="5000"/>
              </a:spcBef>
            </a:pPr>
            <a:r>
              <a:rPr lang="en-US" altLang="en-US" sz="2800" smtClean="0"/>
              <a:t>if products more stable than reactants, energy released</a:t>
            </a:r>
          </a:p>
          <a:p>
            <a:pPr lvl="1">
              <a:spcBef>
                <a:spcPct val="5000"/>
              </a:spcBef>
            </a:pPr>
            <a:r>
              <a:rPr lang="en-US" altLang="en-US" smtClean="0"/>
              <a:t>exothermic</a:t>
            </a:r>
          </a:p>
          <a:p>
            <a:pPr lvl="1">
              <a:spcBef>
                <a:spcPct val="5000"/>
              </a:spcBef>
            </a:pPr>
            <a:r>
              <a:rPr lang="en-US" altLang="en-US" smtClean="0"/>
              <a:t> </a:t>
            </a:r>
            <a:r>
              <a:rPr lang="en-US" altLang="en-US" smtClean="0">
                <a:latin typeface="Symbol" panose="05050102010706020507" pitchFamily="18" charset="2"/>
              </a:rPr>
              <a:t>D</a:t>
            </a:r>
            <a:r>
              <a:rPr lang="en-US" altLang="en-US" i="1" smtClean="0"/>
              <a:t>H</a:t>
            </a:r>
            <a:r>
              <a:rPr lang="en-US" altLang="en-US" smtClean="0"/>
              <a:t> = negative</a:t>
            </a:r>
          </a:p>
          <a:p>
            <a:pPr>
              <a:spcBef>
                <a:spcPct val="5000"/>
              </a:spcBef>
            </a:pPr>
            <a:r>
              <a:rPr lang="en-US" altLang="en-US" sz="2800" smtClean="0"/>
              <a:t>if reactants more stable than products, energy absorbed</a:t>
            </a:r>
            <a:endParaRPr lang="en-US" altLang="en-US" smtClean="0"/>
          </a:p>
          <a:p>
            <a:pPr lvl="1">
              <a:spcBef>
                <a:spcPct val="5000"/>
              </a:spcBef>
            </a:pPr>
            <a:r>
              <a:rPr lang="en-US" altLang="en-US" smtClean="0"/>
              <a:t>endothermic</a:t>
            </a:r>
          </a:p>
          <a:p>
            <a:pPr lvl="1">
              <a:spcBef>
                <a:spcPct val="5000"/>
              </a:spcBef>
            </a:pPr>
            <a:r>
              <a:rPr lang="en-US" altLang="en-US" smtClean="0"/>
              <a:t> </a:t>
            </a:r>
            <a:r>
              <a:rPr lang="en-US" altLang="en-US" smtClean="0">
                <a:latin typeface="Symbol" panose="05050102010706020507" pitchFamily="18" charset="2"/>
              </a:rPr>
              <a:t>D</a:t>
            </a:r>
            <a:r>
              <a:rPr lang="en-US" altLang="en-US" i="1" smtClean="0"/>
              <a:t>H</a:t>
            </a:r>
            <a:r>
              <a:rPr lang="en-US" altLang="en-US" smtClean="0"/>
              <a:t> = positive </a:t>
            </a:r>
          </a:p>
          <a:p>
            <a:pPr>
              <a:spcBef>
                <a:spcPct val="5000"/>
              </a:spcBef>
            </a:pPr>
            <a:r>
              <a:rPr lang="en-US" altLang="en-US" sz="2800" smtClean="0"/>
              <a:t>The enthalpy is favorable for exothermic reactions and unfavorable for endothermic reactions.</a:t>
            </a:r>
          </a:p>
          <a:p>
            <a:pPr>
              <a:spcBef>
                <a:spcPct val="5000"/>
              </a:spcBef>
            </a:pPr>
            <a:r>
              <a:rPr lang="en-US" altLang="en-US" sz="2800" smtClean="0"/>
              <a:t>Hess’ Law  </a:t>
            </a:r>
            <a:r>
              <a:rPr lang="en-US" altLang="en-US" sz="2800" smtClean="0">
                <a:latin typeface="Symbol" panose="05050102010706020507" pitchFamily="18" charset="2"/>
              </a:rPr>
              <a:t>D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°</a:t>
            </a:r>
            <a:r>
              <a:rPr lang="en-US" altLang="en-US" sz="2800" baseline="-25000" smtClean="0"/>
              <a:t>rxn</a:t>
            </a:r>
            <a:r>
              <a:rPr lang="en-US" altLang="en-US" sz="2800" smtClean="0"/>
              <a:t> = 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/>
              <a:t>(</a:t>
            </a:r>
            <a:r>
              <a:rPr lang="en-US" altLang="en-US" sz="2800" smtClean="0">
                <a:latin typeface="Symbol" panose="05050102010706020507" pitchFamily="18" charset="2"/>
              </a:rPr>
              <a:t>D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°</a:t>
            </a:r>
            <a:r>
              <a:rPr lang="en-US" altLang="en-US" sz="2800" baseline="-25000" smtClean="0"/>
              <a:t>prod</a:t>
            </a:r>
            <a:r>
              <a:rPr lang="en-US" altLang="en-US" sz="2800" smtClean="0"/>
              <a:t>) - 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/>
              <a:t>(</a:t>
            </a:r>
            <a:r>
              <a:rPr lang="en-US" altLang="en-US" sz="2800" smtClean="0">
                <a:latin typeface="Symbol" panose="05050102010706020507" pitchFamily="18" charset="2"/>
              </a:rPr>
              <a:t>D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°</a:t>
            </a:r>
            <a:r>
              <a:rPr lang="en-US" altLang="en-US" sz="2800" baseline="-25000" smtClean="0"/>
              <a:t>react</a:t>
            </a:r>
            <a:r>
              <a:rPr lang="en-US" altLang="en-US" sz="2800" smtClean="0"/>
              <a:t>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6B7FA94-252B-44FE-834C-DA7267729172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altLang="en-US" smtClean="0"/>
              <a:t>Thermodynamics vs. Kinetics</a:t>
            </a:r>
          </a:p>
        </p:txBody>
      </p:sp>
      <p:pic>
        <p:nvPicPr>
          <p:cNvPr id="7172" name="Picture 5" descr="17_0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56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DBEE793-95DC-4088-962A-6EEBB3C33DCB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457200"/>
          </a:xfrm>
          <a:noFill/>
        </p:spPr>
        <p:txBody>
          <a:bodyPr lIns="90488" tIns="44450" rIns="90488" bIns="44450"/>
          <a:lstStyle/>
          <a:p>
            <a:r>
              <a:rPr lang="en-US" altLang="en-US" smtClean="0">
                <a:hlinkClick r:id="rId4" action="ppaction://hlinksldjump"/>
              </a:rPr>
              <a:t>Entropy</a:t>
            </a:r>
            <a:endParaRPr lang="en-US" altLang="en-US" smtClean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FC9F2B46-C33E-45A4-90FF-8E337B5A8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660400"/>
            <a:ext cx="8991600" cy="58166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sz="2800" b="1" dirty="0">
                <a:solidFill>
                  <a:schemeClr val="hlink"/>
                </a:solidFill>
              </a:rPr>
              <a:t>Entropy (S)</a:t>
            </a:r>
            <a:r>
              <a:rPr lang="en-US" altLang="en-US" sz="2000" b="1" dirty="0"/>
              <a:t> </a:t>
            </a:r>
            <a:r>
              <a:rPr lang="en-US" altLang="en-US" sz="2000" dirty="0"/>
              <a:t>is a thermodynamic function that increases as the number of energetically equivalent ways of arranging the components increases (called microstates, W).</a:t>
            </a:r>
            <a:r>
              <a:rPr lang="en-US" altLang="en-US" sz="2000" b="1" dirty="0"/>
              <a:t>  </a:t>
            </a:r>
            <a:r>
              <a:rPr lang="en-US" altLang="en-US" sz="2000" dirty="0"/>
              <a:t>S generally has units of J/K mol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7030A0"/>
                </a:solidFill>
              </a:rPr>
              <a:t>S = </a:t>
            </a:r>
            <a:r>
              <a:rPr lang="en-US" altLang="en-US" sz="2400" b="1" i="1" dirty="0">
                <a:solidFill>
                  <a:srgbClr val="7030A0"/>
                </a:solidFill>
              </a:rPr>
              <a:t>k </a:t>
            </a:r>
            <a:r>
              <a:rPr lang="en-US" altLang="en-US" sz="2400" b="1" dirty="0">
                <a:solidFill>
                  <a:srgbClr val="7030A0"/>
                </a:solidFill>
              </a:rPr>
              <a:t>ln </a:t>
            </a:r>
            <a:r>
              <a:rPr lang="en-US" altLang="en-US" sz="2400" b="1" i="1" dirty="0">
                <a:solidFill>
                  <a:srgbClr val="7030A0"/>
                </a:solidFill>
              </a:rPr>
              <a:t>W</a:t>
            </a:r>
            <a:endParaRPr lang="en-US" altLang="en-US" sz="2400" b="1" dirty="0">
              <a:solidFill>
                <a:srgbClr val="7030A0"/>
              </a:solidFill>
            </a:endParaRPr>
          </a:p>
          <a:p>
            <a:pPr lvl="1">
              <a:defRPr/>
            </a:pPr>
            <a:r>
              <a:rPr lang="en-US" altLang="en-US" sz="1800" i="1" dirty="0"/>
              <a:t>k</a:t>
            </a:r>
            <a:r>
              <a:rPr lang="en-US" altLang="en-US" sz="1800" dirty="0"/>
              <a:t> = Boltzmann Constant = 1.38 x 10</a:t>
            </a:r>
            <a:r>
              <a:rPr lang="en-US" altLang="en-US" sz="1800" baseline="30000" dirty="0"/>
              <a:t>-23</a:t>
            </a:r>
            <a:r>
              <a:rPr lang="en-US" altLang="en-US" sz="1800" dirty="0"/>
              <a:t> J/K</a:t>
            </a:r>
          </a:p>
          <a:p>
            <a:pPr lvl="1">
              <a:defRPr/>
            </a:pPr>
            <a:r>
              <a:rPr lang="en-US" altLang="en-US" sz="1800" i="1" dirty="0"/>
              <a:t>W</a:t>
            </a:r>
            <a:r>
              <a:rPr lang="en-US" altLang="en-US" sz="1800" dirty="0"/>
              <a:t> is the number of energetically equivalent ways, unitless</a:t>
            </a:r>
          </a:p>
          <a:p>
            <a:pPr lvl="1">
              <a:defRPr/>
            </a:pPr>
            <a:r>
              <a:rPr lang="en-US" altLang="en-US" sz="1800" i="1" dirty="0"/>
              <a:t>So entropy is a measure of how many microstates are associated with a particular macroscopic state.</a:t>
            </a:r>
          </a:p>
          <a:p>
            <a:pPr lvl="1">
              <a:defRPr/>
            </a:pPr>
            <a:r>
              <a:rPr lang="en-US" sz="1800" dirty="0"/>
              <a:t>Since S is a state function, an increase in the number of microstates results in a positive entropy change (more disorder).</a:t>
            </a:r>
          </a:p>
          <a:p>
            <a:pPr marL="457200" lvl="1" indent="0">
              <a:buFontTx/>
              <a:buNone/>
              <a:defRPr/>
            </a:pPr>
            <a:endParaRPr lang="en-US" altLang="en-US" sz="1800" i="1" dirty="0"/>
          </a:p>
          <a:p>
            <a:pPr marL="457200" lvl="1" indent="0">
              <a:buFontTx/>
              <a:buNone/>
              <a:defRPr/>
            </a:pPr>
            <a:endParaRPr lang="en-US" altLang="en-US" sz="1800" i="1" dirty="0"/>
          </a:p>
          <a:p>
            <a:pPr>
              <a:defRPr/>
            </a:pPr>
            <a:r>
              <a:rPr lang="en-US" altLang="en-US" sz="2000" dirty="0"/>
              <a:t>Random systems require less energy than ordered systems</a:t>
            </a:r>
          </a:p>
          <a:p>
            <a:pPr>
              <a:defRPr/>
            </a:pPr>
            <a:r>
              <a:rPr lang="en-US" sz="2000" dirty="0"/>
              <a:t>It can be found by heat transfer from surroundings at a given temperature: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altLang="en-US" dirty="0"/>
          </a:p>
        </p:txBody>
      </p:sp>
      <p:graphicFrame>
        <p:nvGraphicFramePr>
          <p:cNvPr id="40965" name="Object 4" descr="Delta S = q sub reversible, T is constant"/>
          <p:cNvGraphicFramePr>
            <a:graphicFrameLocks noChangeAspect="1"/>
          </p:cNvGraphicFramePr>
          <p:nvPr/>
        </p:nvGraphicFramePr>
        <p:xfrm>
          <a:off x="2895600" y="5334000"/>
          <a:ext cx="2838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5" imgW="3365500" imgH="812800" progId="Equation.DSMT4">
                  <p:embed/>
                </p:oleObj>
              </mc:Choice>
              <mc:Fallback>
                <p:oleObj name="Equation" r:id="rId5" imgW="3365500" imgH="812800" progId="Equation.DSMT4">
                  <p:embed/>
                  <p:pic>
                    <p:nvPicPr>
                      <p:cNvPr id="0" name="Object 4" descr="Delta S = q sub reversible, T is consta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2838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5" descr="Delta S = k natural log of W sub final minus k natural log of W sub initial = k log of W sub final over W sub initial"/>
          <p:cNvGraphicFramePr>
            <a:graphicFrameLocks noChangeAspect="1"/>
          </p:cNvGraphicFramePr>
          <p:nvPr/>
        </p:nvGraphicFramePr>
        <p:xfrm>
          <a:off x="2230438" y="4038600"/>
          <a:ext cx="38100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7" imgW="5308600" imgH="914400" progId="Equation.DSMT4">
                  <p:embed/>
                </p:oleObj>
              </mc:Choice>
              <mc:Fallback>
                <p:oleObj name="Equation" r:id="rId7" imgW="5308600" imgH="914400" progId="Equation.DSMT4">
                  <p:embed/>
                  <p:pic>
                    <p:nvPicPr>
                      <p:cNvPr id="0" name="Object 5" descr="Delta S = k natural log of W sub final minus k natural log of W sub initial = k log of W sub final over W sub initial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4038600"/>
                        <a:ext cx="38100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74725" y="696913"/>
            <a:ext cx="400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Entropy Changes in the System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19200" y="1362075"/>
            <a:ext cx="7589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000" b="1">
                <a:latin typeface="Arial" panose="020B0604020202020204" pitchFamily="34" charset="0"/>
              </a:rPr>
              <a:t>S</a:t>
            </a:r>
            <a:r>
              <a:rPr lang="en-US" altLang="en-US" sz="2000" b="1" baseline="30000">
                <a:latin typeface="Arial" panose="020B0604020202020204" pitchFamily="34" charset="0"/>
              </a:rPr>
              <a:t>0</a:t>
            </a:r>
            <a:r>
              <a:rPr lang="en-US" altLang="en-US" sz="2000" b="1" baseline="-25000">
                <a:latin typeface="Arial" panose="020B0604020202020204" pitchFamily="34" charset="0"/>
              </a:rPr>
              <a:t>rxn</a:t>
            </a:r>
            <a:r>
              <a:rPr lang="en-US" altLang="en-US" sz="2000" b="1">
                <a:latin typeface="Arial" panose="020B0604020202020204" pitchFamily="34" charset="0"/>
              </a:rPr>
              <a:t> - the entropy change that occurs when all reactants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and products are in their standard states.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xmlns="" id="{E62C1F7E-3F9B-4DB4-BDDE-F2501DBA3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362200"/>
            <a:ext cx="5638800" cy="45720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b="1" dirty="0">
                <a:latin typeface="Arial" charset="0"/>
              </a:rPr>
              <a:t>S</a:t>
            </a:r>
            <a:r>
              <a:rPr lang="en-US" b="1" baseline="30000" dirty="0">
                <a:latin typeface="Arial" charset="0"/>
              </a:rPr>
              <a:t>0</a:t>
            </a:r>
            <a:r>
              <a:rPr lang="en-US" b="1" baseline="-25000" dirty="0">
                <a:latin typeface="Arial" charset="0"/>
              </a:rPr>
              <a:t>rxn</a:t>
            </a:r>
            <a:r>
              <a:rPr lang="en-US" b="1" dirty="0">
                <a:latin typeface="Arial" charset="0"/>
              </a:rPr>
              <a:t> = </a:t>
            </a:r>
            <a:r>
              <a:rPr lang="en-US" b="1" dirty="0">
                <a:latin typeface="Symbol" pitchFamily="18" charset="2"/>
                <a:sym typeface="Symbol" pitchFamily="18" charset="2"/>
              </a:rPr>
              <a:t></a:t>
            </a:r>
            <a:r>
              <a:rPr lang="en-US" b="1" dirty="0">
                <a:latin typeface="Arial" charset="0"/>
              </a:rPr>
              <a:t>S</a:t>
            </a:r>
            <a:r>
              <a:rPr lang="en-US" b="1" baseline="30000" dirty="0">
                <a:latin typeface="Arial" charset="0"/>
              </a:rPr>
              <a:t>0</a:t>
            </a:r>
            <a:r>
              <a:rPr lang="en-US" b="1" baseline="-25000" dirty="0">
                <a:latin typeface="Arial" charset="0"/>
              </a:rPr>
              <a:t>products</a:t>
            </a:r>
            <a:r>
              <a:rPr lang="en-US" b="1" dirty="0">
                <a:latin typeface="Arial" charset="0"/>
              </a:rPr>
              <a:t> - </a:t>
            </a:r>
            <a:r>
              <a:rPr lang="en-US" b="1" dirty="0">
                <a:latin typeface="Symbol" pitchFamily="18" charset="2"/>
                <a:sym typeface="Symbol" pitchFamily="18" charset="2"/>
              </a:rPr>
              <a:t></a:t>
            </a:r>
            <a:r>
              <a:rPr lang="en-US" b="1" dirty="0">
                <a:latin typeface="Arial" charset="0"/>
              </a:rPr>
              <a:t>S</a:t>
            </a:r>
            <a:r>
              <a:rPr lang="en-US" b="1" baseline="30000" dirty="0">
                <a:latin typeface="Arial" charset="0"/>
              </a:rPr>
              <a:t>0</a:t>
            </a:r>
            <a:r>
              <a:rPr lang="en-US" b="1" baseline="-25000" dirty="0">
                <a:latin typeface="Arial" charset="0"/>
              </a:rPr>
              <a:t>reactants</a:t>
            </a:r>
            <a:endParaRPr lang="en-US" b="1" dirty="0">
              <a:latin typeface="Arial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600200" y="3124200"/>
            <a:ext cx="6438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The change in entropy of the surroundings is directly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related to an opposite change in the heat of the system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and inversely related to the temperature at which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heat is transferred.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24200" y="4495800"/>
            <a:ext cx="3200400" cy="914400"/>
            <a:chOff x="1968" y="2832"/>
            <a:chExt cx="2016" cy="576"/>
          </a:xfrm>
        </p:grpSpPr>
        <p:sp>
          <p:nvSpPr>
            <p:cNvPr id="48135" name="Rectangle 7">
              <a:extLst>
                <a:ext uri="{FF2B5EF4-FFF2-40B4-BE49-F238E27FC236}">
                  <a16:creationId xmlns:a16="http://schemas.microsoft.com/office/drawing/2014/main" xmlns="" id="{5C206BF1-FF56-48F0-8AA8-7694629EA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832"/>
              <a:ext cx="2016" cy="576"/>
            </a:xfrm>
            <a:prstGeom prst="rect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3021" name="Group 8"/>
            <p:cNvGrpSpPr>
              <a:grpSpLocks/>
            </p:cNvGrpSpPr>
            <p:nvPr/>
          </p:nvGrpSpPr>
          <p:grpSpPr bwMode="auto">
            <a:xfrm>
              <a:off x="2006" y="2880"/>
              <a:ext cx="1917" cy="485"/>
              <a:chOff x="2006" y="2880"/>
              <a:chExt cx="1917" cy="485"/>
            </a:xfrm>
          </p:grpSpPr>
          <p:sp>
            <p:nvSpPr>
              <p:cNvPr id="43022" name="Text Box 9"/>
              <p:cNvSpPr txBox="1">
                <a:spLocks noChangeArrowheads="1"/>
              </p:cNvSpPr>
              <p:nvPr/>
            </p:nvSpPr>
            <p:spPr bwMode="auto">
              <a:xfrm>
                <a:off x="2006" y="2995"/>
                <a:ext cx="120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en-US" sz="2000">
                    <a:latin typeface="Arial" panose="020B0604020202020204" pitchFamily="34" charset="0"/>
                  </a:rPr>
                  <a:t>S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surroundings</a:t>
                </a:r>
                <a:r>
                  <a:rPr lang="en-US" altLang="en-US" sz="2000">
                    <a:latin typeface="Arial" panose="020B0604020202020204" pitchFamily="34" charset="0"/>
                  </a:rPr>
                  <a:t> = - </a:t>
                </a:r>
              </a:p>
            </p:txBody>
          </p:sp>
          <p:grpSp>
            <p:nvGrpSpPr>
              <p:cNvPr id="43023" name="Group 10"/>
              <p:cNvGrpSpPr>
                <a:grpSpLocks/>
              </p:cNvGrpSpPr>
              <p:nvPr/>
            </p:nvGrpSpPr>
            <p:grpSpPr bwMode="auto">
              <a:xfrm>
                <a:off x="3264" y="2880"/>
                <a:ext cx="659" cy="485"/>
                <a:chOff x="3360" y="2796"/>
                <a:chExt cx="659" cy="485"/>
              </a:xfrm>
            </p:grpSpPr>
            <p:sp>
              <p:nvSpPr>
                <p:cNvPr id="4302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60" y="2796"/>
                  <a:ext cx="65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en-US" sz="2000">
                      <a:latin typeface="Arial" panose="020B0604020202020204" pitchFamily="34" charset="0"/>
                    </a:rPr>
                    <a:t>H</a:t>
                  </a:r>
                  <a:r>
                    <a:rPr lang="en-US" altLang="en-US" sz="2000" baseline="-25000">
                      <a:latin typeface="Arial" panose="020B0604020202020204" pitchFamily="34" charset="0"/>
                    </a:rPr>
                    <a:t>system</a:t>
                  </a: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2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590" y="3031"/>
                  <a:ext cx="21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latin typeface="Arial" panose="020B0604020202020204" pitchFamily="34" charset="0"/>
                    </a:rPr>
                    <a:t>T</a:t>
                  </a:r>
                </a:p>
              </p:txBody>
            </p:sp>
            <p:sp>
              <p:nvSpPr>
                <p:cNvPr id="43026" name="Line 13"/>
                <p:cNvSpPr>
                  <a:spLocks noChangeShapeType="1"/>
                </p:cNvSpPr>
                <p:nvPr/>
              </p:nvSpPr>
              <p:spPr bwMode="auto">
                <a:xfrm>
                  <a:off x="3360" y="3045"/>
                  <a:ext cx="62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2362200" y="1143000"/>
            <a:ext cx="5334000" cy="0"/>
          </a:xfrm>
          <a:prstGeom prst="line">
            <a:avLst/>
          </a:prstGeom>
          <a:noFill/>
          <a:ln w="38100">
            <a:solidFill>
              <a:srgbClr val="FBDB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mtClean="0"/>
              <a:t>Molecular 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48E6F9-66A1-41C3-B2DD-FD8343FA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2590800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Molecules exhibit several types of motion.</a:t>
            </a:r>
          </a:p>
          <a:p>
            <a:pPr marL="740664" indent="-283464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dirty="0"/>
              <a:t>Translational: Movement of the entire molecule from one place to another</a:t>
            </a:r>
          </a:p>
          <a:p>
            <a:pPr marL="740664" indent="-283464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dirty="0"/>
              <a:t>Vibrational: Periodic motion of atoms within a molecule</a:t>
            </a:r>
          </a:p>
          <a:p>
            <a:pPr marL="740664" indent="-283464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dirty="0"/>
              <a:t>Rotational: Rotation of the molecule about an axis</a:t>
            </a:r>
          </a:p>
          <a:p>
            <a:pPr>
              <a:defRPr/>
            </a:pPr>
            <a:r>
              <a:rPr lang="en-US" sz="2000" b="1" dirty="0"/>
              <a:t>Note: More atoms</a:t>
            </a:r>
            <a:r>
              <a:rPr lang="en-US" sz="2000" b="1" i="1" dirty="0"/>
              <a:t> </a:t>
            </a:r>
            <a:r>
              <a:rPr lang="en-US" sz="2000" b="1" dirty="0"/>
              <a:t>means more microstates (more possible molecular motions).</a:t>
            </a:r>
          </a:p>
        </p:txBody>
      </p:sp>
      <p:pic>
        <p:nvPicPr>
          <p:cNvPr id="45060" name="Picture 3" descr="During vibration, O H bond lengths or angles change but during rotation, the bond lengths and angles remain the same but the entire molecule spins. A ball and stick model shows a water molecule as an upside down V with the O at the point and H at the end of each arm. During vibrations, the bonds shorten, the H’s move toward O; the angle between the bonds increases or decreases; or one bond lengthens and one bond shortens, one H moves closer to O while the other moves further away. During rotation, the molecule rotates or spins around a central axis, but the O H bond lengths and angles remain the sa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5"/>
          <a:stretch>
            <a:fillRect/>
          </a:stretch>
        </p:blipFill>
        <p:spPr bwMode="auto">
          <a:xfrm>
            <a:off x="2093913" y="2960688"/>
            <a:ext cx="51847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5C4ED4-DE43-4717-B99D-A6E8C2D3B57B}"/>
              </a:ext>
            </a:extLst>
          </p:cNvPr>
          <p:cNvSpPr txBox="1"/>
          <p:nvPr/>
        </p:nvSpPr>
        <p:spPr>
          <a:xfrm>
            <a:off x="838200" y="4267200"/>
            <a:ext cx="71628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The number of microstates and, therefore, the entropy tend to increase with increases in</a:t>
            </a:r>
          </a:p>
          <a:p>
            <a:pPr marL="740664" indent="-283464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dirty="0"/>
              <a:t>temperature.</a:t>
            </a:r>
          </a:p>
          <a:p>
            <a:pPr marL="740664" indent="-283464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dirty="0"/>
              <a:t>volume.</a:t>
            </a:r>
          </a:p>
          <a:p>
            <a:pPr marL="740664" indent="-283464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dirty="0"/>
              <a:t>the number of independently moving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0C3FCA7-2557-4BCB-89FA-AD42E8F49DE1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Increases in Entropy</a:t>
            </a:r>
          </a:p>
        </p:txBody>
      </p:sp>
      <p:pic>
        <p:nvPicPr>
          <p:cNvPr id="39941" name="Picture 5" descr="17_04-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2644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17_04-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366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17_04-0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84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z="3600" smtClean="0"/>
              <a:t>Entropy Changes in Surroundings</a:t>
            </a:r>
          </a:p>
        </p:txBody>
      </p:sp>
      <p:sp>
        <p:nvSpPr>
          <p:cNvPr id="4813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66725" y="1096963"/>
            <a:ext cx="8229600" cy="1447800"/>
          </a:xfrm>
        </p:spPr>
        <p:txBody>
          <a:bodyPr/>
          <a:lstStyle/>
          <a:p>
            <a:r>
              <a:rPr lang="en-US" altLang="en-US" sz="2600" smtClean="0"/>
              <a:t>Heat that flows into or out of the system changes the entropy of the surroundings.</a:t>
            </a:r>
          </a:p>
          <a:p>
            <a:r>
              <a:rPr lang="en-US" altLang="en-US" sz="2600" smtClean="0"/>
              <a:t>For an isothermal process (constant T)</a:t>
            </a:r>
          </a:p>
        </p:txBody>
      </p:sp>
      <p:graphicFrame>
        <p:nvGraphicFramePr>
          <p:cNvPr id="48132" name="Object 9" descr="Delta S of surroundings = q of surroundings over T = negative q of system over T"/>
          <p:cNvGraphicFramePr>
            <a:graphicFrameLocks noChangeAspect="1"/>
          </p:cNvGraphicFramePr>
          <p:nvPr/>
        </p:nvGraphicFramePr>
        <p:xfrm>
          <a:off x="2727325" y="2667000"/>
          <a:ext cx="2921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3" imgW="2921000" imgH="850900" progId="Equation.DSMT4">
                  <p:embed/>
                </p:oleObj>
              </mc:Choice>
              <mc:Fallback>
                <p:oleObj name="Equation" r:id="rId3" imgW="2921000" imgH="850900" progId="Equation.DSMT4">
                  <p:embed/>
                  <p:pic>
                    <p:nvPicPr>
                      <p:cNvPr id="0" name="Object 9" descr="Delta S of surroundings = q of surroundings over T = negative q of system over 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2667000"/>
                        <a:ext cx="29210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Content Placeholder 3"/>
          <p:cNvSpPr>
            <a:spLocks noGrp="1" noChangeArrowheads="1"/>
          </p:cNvSpPr>
          <p:nvPr>
            <p:ph sz="quarter" idx="13"/>
          </p:nvPr>
        </p:nvSpPr>
        <p:spPr>
          <a:xfrm>
            <a:off x="457200" y="4191000"/>
            <a:ext cx="3508375" cy="500063"/>
          </a:xfrm>
        </p:spPr>
        <p:txBody>
          <a:bodyPr/>
          <a:lstStyle/>
          <a:p>
            <a:r>
              <a:rPr lang="en-US" altLang="en-US" sz="2600" smtClean="0"/>
              <a:t>At constant pressure,</a:t>
            </a:r>
          </a:p>
        </p:txBody>
      </p:sp>
      <p:graphicFrame>
        <p:nvGraphicFramePr>
          <p:cNvPr id="48134" name="Object 8" descr="q sub sys"/>
          <p:cNvGraphicFramePr>
            <a:graphicFrameLocks noChangeAspect="1"/>
          </p:cNvGraphicFramePr>
          <p:nvPr/>
        </p:nvGraphicFramePr>
        <p:xfrm>
          <a:off x="3965575" y="4221163"/>
          <a:ext cx="520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5" imgW="520474" imgH="469696" progId="Equation.DSMT4">
                  <p:embed/>
                </p:oleObj>
              </mc:Choice>
              <mc:Fallback>
                <p:oleObj name="Equation" r:id="rId5" imgW="520474" imgH="469696" progId="Equation.DSMT4">
                  <p:embed/>
                  <p:pic>
                    <p:nvPicPr>
                      <p:cNvPr id="0" name="Object 8" descr="q sub sy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4221163"/>
                        <a:ext cx="520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Content Placeholder 4"/>
          <p:cNvSpPr>
            <a:spLocks noGrp="1" noChangeArrowheads="1"/>
          </p:cNvSpPr>
          <p:nvPr>
            <p:ph sz="quarter" idx="14"/>
          </p:nvPr>
        </p:nvSpPr>
        <p:spPr>
          <a:xfrm>
            <a:off x="4591050" y="4191000"/>
            <a:ext cx="3962400" cy="5000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600" smtClean="0"/>
              <a:t>is simply </a:t>
            </a:r>
            <a:r>
              <a:rPr lang="en-US" altLang="en-US" sz="26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600" i="1" smtClean="0"/>
              <a:t>H</a:t>
            </a:r>
            <a:r>
              <a:rPr lang="en-US" altLang="en-US" sz="2600" smtClean="0"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altLang="en-US" sz="2600" smtClean="0"/>
              <a:t> for the</a:t>
            </a:r>
          </a:p>
        </p:txBody>
      </p:sp>
      <p:sp>
        <p:nvSpPr>
          <p:cNvPr id="48136" name="Content Placeholder 5"/>
          <p:cNvSpPr>
            <a:spLocks noGrp="1" noChangeArrowheads="1"/>
          </p:cNvSpPr>
          <p:nvPr>
            <p:ph sz="quarter" idx="15"/>
          </p:nvPr>
        </p:nvSpPr>
        <p:spPr>
          <a:xfrm>
            <a:off x="712788" y="4648200"/>
            <a:ext cx="1344612" cy="45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600" smtClean="0"/>
              <a:t>system.</a:t>
            </a:r>
          </a:p>
        </p:txBody>
      </p:sp>
      <p:graphicFrame>
        <p:nvGraphicFramePr>
          <p:cNvPr id="48137" name="Object 10" descr="Delta S of surroundings = negative delta H of system over T, at constant P"/>
          <p:cNvGraphicFramePr>
            <a:graphicFrameLocks noChangeAspect="1"/>
          </p:cNvGraphicFramePr>
          <p:nvPr/>
        </p:nvGraphicFramePr>
        <p:xfrm>
          <a:off x="2689225" y="5346700"/>
          <a:ext cx="4406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7" imgW="4406900" imgH="850900" progId="Equation.DSMT4">
                  <p:embed/>
                </p:oleObj>
              </mc:Choice>
              <mc:Fallback>
                <p:oleObj name="Equation" r:id="rId7" imgW="4406900" imgH="850900" progId="Equation.DSMT4">
                  <p:embed/>
                  <p:pic>
                    <p:nvPicPr>
                      <p:cNvPr id="0" name="Object 10" descr="Delta S of surroundings = negative delta H of system over T, at constant P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5346700"/>
                        <a:ext cx="44069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xmlns="" id="{49A4E3D2-E79D-46AF-B3DC-25799A1A9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7800"/>
            <a:ext cx="89154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0066"/>
                </a:solidFill>
                <a:latin typeface="Comic Sans MS" pitchFamily="66" charset="0"/>
              </a:rPr>
              <a:t>Entropy &amp; Enthalpy Relationship</a:t>
            </a:r>
            <a:endParaRPr lang="en-US" b="1" dirty="0">
              <a:latin typeface="Comic Sans MS" pitchFamily="66" charset="0"/>
            </a:endParaRPr>
          </a:p>
          <a:p>
            <a:pPr algn="ctr">
              <a:defRPr/>
            </a:pPr>
            <a:endParaRPr lang="en-US" sz="1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In general: </a:t>
            </a:r>
            <a:r>
              <a:rPr lang="en-US" sz="2800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S  &gt;  q/T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Rewriting q = </a:t>
            </a:r>
            <a:r>
              <a:rPr lang="en-US" sz="2000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  <a:sym typeface="Symbol" pitchFamily="18" charset="2"/>
              </a:rPr>
              <a:t>D</a:t>
            </a:r>
            <a:r>
              <a:rPr lang="en-US" sz="2000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H: </a:t>
            </a:r>
            <a:r>
              <a:rPr lang="en-US" sz="2800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S  ≥  H/T</a:t>
            </a:r>
          </a:p>
          <a:p>
            <a:pPr algn="ctr">
              <a:defRPr/>
            </a:pPr>
            <a:r>
              <a:rPr lang="en-US" sz="2800" dirty="0">
                <a:solidFill>
                  <a:srgbClr val="666699"/>
                </a:solidFill>
                <a:latin typeface="Comic Sans MS" pitchFamily="66" charset="0"/>
                <a:sym typeface="Symbol" pitchFamily="18" charset="2"/>
              </a:rPr>
              <a:t>Rearrange the equation and:</a:t>
            </a:r>
            <a:endParaRPr lang="en-US" sz="2800" dirty="0"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r>
              <a:rPr lang="en-US" b="1" dirty="0">
                <a:solidFill>
                  <a:srgbClr val="6699FF"/>
                </a:solidFill>
                <a:latin typeface="Comic Sans MS" pitchFamily="66" charset="0"/>
                <a:sym typeface="Symbol" pitchFamily="18" charset="2"/>
              </a:rPr>
              <a:t>For a reversible (at equilibrium) process</a:t>
            </a:r>
            <a:endParaRPr lang="en-US" b="1" dirty="0"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r>
              <a:rPr lang="en-US" b="1" dirty="0">
                <a:latin typeface="Comic Sans MS" pitchFamily="66" charset="0"/>
                <a:sym typeface="Symbol" pitchFamily="18" charset="2"/>
              </a:rPr>
              <a:t>	</a:t>
            </a:r>
            <a:r>
              <a:rPr lang="en-US" b="1" dirty="0">
                <a:solidFill>
                  <a:srgbClr val="666699"/>
                </a:solidFill>
                <a:latin typeface="Comic Sans MS" pitchFamily="66" charset="0"/>
                <a:sym typeface="Symbol" pitchFamily="18" charset="2"/>
              </a:rPr>
              <a:t>H - TS &lt; 0</a:t>
            </a:r>
            <a:endParaRPr lang="en-US" b="1" dirty="0"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r>
              <a:rPr lang="en-US" b="1" dirty="0">
                <a:solidFill>
                  <a:srgbClr val="6699FF"/>
                </a:solidFill>
                <a:latin typeface="Comic Sans MS" pitchFamily="66" charset="0"/>
                <a:sym typeface="Symbol" pitchFamily="18" charset="2"/>
              </a:rPr>
              <a:t>For a spontaneous reaction at constant T &amp; P</a:t>
            </a:r>
            <a:endParaRPr lang="en-US" b="1" dirty="0"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r>
              <a:rPr lang="en-US" b="1" dirty="0">
                <a:solidFill>
                  <a:srgbClr val="666699"/>
                </a:solidFill>
                <a:latin typeface="Comic Sans MS" pitchFamily="66" charset="0"/>
                <a:sym typeface="Symbol" pitchFamily="18" charset="2"/>
              </a:rPr>
              <a:t>  H - TS</a:t>
            </a:r>
            <a:endParaRPr lang="en-US" b="1" dirty="0"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endParaRPr lang="en-US" b="1" dirty="0">
              <a:solidFill>
                <a:srgbClr val="000066"/>
              </a:solidFill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If the value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for</a:t>
            </a:r>
            <a:r>
              <a:rPr lang="en-US" b="1" dirty="0">
                <a:solidFill>
                  <a:srgbClr val="666699"/>
                </a:solidFill>
                <a:latin typeface="Comic Sans MS" pitchFamily="66" charset="0"/>
                <a:sym typeface="Symbol" pitchFamily="18" charset="2"/>
              </a:rPr>
              <a:t>   H - T S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is negative for a reaction then the reaction is spontaneous in the direction of the products.</a:t>
            </a:r>
            <a:endParaRPr lang="en-US" b="1" dirty="0"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endParaRPr lang="en-US" b="1" dirty="0">
              <a:solidFill>
                <a:srgbClr val="000066"/>
              </a:solidFill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If the value for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666699"/>
                </a:solidFill>
                <a:latin typeface="Comic Sans MS" pitchFamily="66" charset="0"/>
                <a:sym typeface="Symbol" pitchFamily="18" charset="2"/>
              </a:rPr>
              <a:t> H - T S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is positive for a reaction then the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reaction is spontaneous in the direction of the reactants.  (nonspontaneous for products)</a:t>
            </a:r>
            <a:endParaRPr lang="en-US" b="1" dirty="0"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816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8163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447800" y="609600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 spontaneous endothermic chemical reaction.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2895600"/>
            <a:ext cx="1219200" cy="609600"/>
            <a:chOff x="528" y="1824"/>
            <a:chExt cx="768" cy="384"/>
          </a:xfrm>
        </p:grpSpPr>
        <p:sp>
          <p:nvSpPr>
            <p:cNvPr id="51211" name="Text Box 7"/>
            <p:cNvSpPr txBox="1">
              <a:spLocks noChangeArrowheads="1"/>
            </p:cNvSpPr>
            <p:nvPr/>
          </p:nvSpPr>
          <p:spPr bwMode="auto">
            <a:xfrm>
              <a:off x="528" y="1824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water</a:t>
              </a:r>
            </a:p>
          </p:txBody>
        </p:sp>
        <p:sp>
          <p:nvSpPr>
            <p:cNvPr id="51212" name="Line 8"/>
            <p:cNvSpPr>
              <a:spLocks noChangeShapeType="1"/>
            </p:cNvSpPr>
            <p:nvPr/>
          </p:nvSpPr>
          <p:spPr bwMode="auto">
            <a:xfrm>
              <a:off x="960" y="2016"/>
              <a:ext cx="336" cy="192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4648200"/>
            <a:ext cx="8458200" cy="442913"/>
            <a:chOff x="240" y="2928"/>
            <a:chExt cx="5328" cy="279"/>
          </a:xfrm>
        </p:grpSpPr>
        <p:sp>
          <p:nvSpPr>
            <p:cNvPr id="51208" name="Text Box 10"/>
            <p:cNvSpPr txBox="1">
              <a:spLocks noChangeArrowheads="1"/>
            </p:cNvSpPr>
            <p:nvPr/>
          </p:nvSpPr>
          <p:spPr bwMode="auto">
            <a:xfrm>
              <a:off x="240" y="2976"/>
              <a:ext cx="53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Ba(OH)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2 </a:t>
              </a:r>
              <a:r>
                <a:rPr lang="en-US" altLang="en-US" sz="1800">
                  <a:latin typeface="Arial" panose="020B0604020202020204" pitchFamily="34" charset="0"/>
                </a:rPr>
                <a:t>8H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O(</a:t>
              </a:r>
              <a:r>
                <a:rPr lang="en-US" altLang="en-US" sz="1800" i="1">
                  <a:latin typeface="Times" panose="02020603050405020304" pitchFamily="18" charset="0"/>
                </a:rPr>
                <a:t>s</a:t>
              </a:r>
              <a:r>
                <a:rPr lang="en-US" altLang="en-US" sz="1800">
                  <a:latin typeface="Arial" panose="020B0604020202020204" pitchFamily="34" charset="0"/>
                </a:rPr>
                <a:t>) + 2NH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4</a:t>
              </a:r>
              <a:r>
                <a:rPr lang="en-US" altLang="en-US" sz="1800">
                  <a:latin typeface="Arial" panose="020B0604020202020204" pitchFamily="34" charset="0"/>
                </a:rPr>
                <a:t>NO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Times" panose="02020603050405020304" pitchFamily="18" charset="0"/>
                </a:rPr>
                <a:t>s</a:t>
              </a:r>
              <a:r>
                <a:rPr lang="en-US" altLang="en-US" sz="1800">
                  <a:latin typeface="Arial" panose="020B0604020202020204" pitchFamily="34" charset="0"/>
                </a:rPr>
                <a:t>)         Ba</a:t>
              </a:r>
              <a:r>
                <a:rPr lang="en-US" altLang="en-US" sz="1800" baseline="30000">
                  <a:latin typeface="Arial" panose="020B0604020202020204" pitchFamily="34" charset="0"/>
                </a:rPr>
                <a:t>2+</a:t>
              </a:r>
              <a:r>
                <a:rPr lang="en-US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Times" panose="02020603050405020304" pitchFamily="18" charset="0"/>
                </a:rPr>
                <a:t>aq</a:t>
              </a:r>
              <a:r>
                <a:rPr lang="en-US" altLang="en-US" sz="1800">
                  <a:latin typeface="Arial" panose="020B0604020202020204" pitchFamily="34" charset="0"/>
                </a:rPr>
                <a:t>) + 2NO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1800" baseline="30000">
                  <a:latin typeface="Arial" panose="020B0604020202020204" pitchFamily="34" charset="0"/>
                </a:rPr>
                <a:t>-</a:t>
              </a:r>
              <a:r>
                <a:rPr lang="en-US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Times" panose="02020603050405020304" pitchFamily="18" charset="0"/>
                </a:rPr>
                <a:t>aq</a:t>
              </a:r>
              <a:r>
                <a:rPr lang="en-US" altLang="en-US" sz="1800">
                  <a:latin typeface="Arial" panose="020B0604020202020204" pitchFamily="34" charset="0"/>
                </a:rPr>
                <a:t>) + 2NH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Times" panose="02020603050405020304" pitchFamily="18" charset="0"/>
                </a:rPr>
                <a:t>aq</a:t>
              </a:r>
              <a:r>
                <a:rPr lang="en-US" altLang="en-US" sz="1800">
                  <a:latin typeface="Arial" panose="020B0604020202020204" pitchFamily="34" charset="0"/>
                </a:rPr>
                <a:t>) + 10H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O(</a:t>
              </a:r>
              <a:r>
                <a:rPr lang="en-US" altLang="en-US" sz="1800" i="1">
                  <a:latin typeface="Times" panose="02020603050405020304" pitchFamily="18" charset="0"/>
                </a:rPr>
                <a:t>l</a:t>
              </a:r>
              <a:r>
                <a:rPr lang="en-US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51209" name="Text Box 11"/>
            <p:cNvSpPr txBox="1">
              <a:spLocks noChangeArrowheads="1"/>
            </p:cNvSpPr>
            <p:nvPr/>
          </p:nvSpPr>
          <p:spPr bwMode="auto">
            <a:xfrm>
              <a:off x="768" y="2928"/>
              <a:ext cx="1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51210" name="Line 12"/>
            <p:cNvSpPr>
              <a:spLocks noChangeShapeType="1"/>
            </p:cNvSpPr>
            <p:nvPr/>
          </p:nvSpPr>
          <p:spPr bwMode="auto">
            <a:xfrm>
              <a:off x="2352" y="308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429000" y="54864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>
                <a:latin typeface="Arial" panose="020B0604020202020204" pitchFamily="34" charset="0"/>
              </a:rPr>
              <a:t>H</a:t>
            </a:r>
            <a:r>
              <a:rPr lang="en-US" altLang="en-US" sz="2000" baseline="30000">
                <a:latin typeface="Arial" panose="020B0604020202020204" pitchFamily="34" charset="0"/>
              </a:rPr>
              <a:t>0</a:t>
            </a:r>
            <a:r>
              <a:rPr lang="en-US" altLang="en-US" sz="2000" baseline="-25000">
                <a:latin typeface="Arial" panose="020B0604020202020204" pitchFamily="34" charset="0"/>
              </a:rPr>
              <a:t>rxn</a:t>
            </a:r>
            <a:r>
              <a:rPr lang="en-US" altLang="en-US" sz="2000">
                <a:latin typeface="Arial" panose="020B0604020202020204" pitchFamily="34" charset="0"/>
              </a:rPr>
              <a:t> = +62.3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0"/>
            <a:ext cx="9247188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3300"/>
                </a:solidFill>
                <a:latin typeface="Comic Sans MS" panose="030F0702030302020204" pitchFamily="66" charset="0"/>
              </a:rPr>
              <a:t>APPLICATION OF THE 3RD LAW OF THERMODYNAMICS</a:t>
            </a:r>
            <a:endParaRPr lang="en-US" altLang="en-US" sz="2400" b="1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</a:rPr>
              <a:t>S° = standard entropy  =  absolute entropy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S is usually positive (+) for Substances, S can be negative (-) for Ions because H</a:t>
            </a:r>
            <a:r>
              <a:rPr lang="en-US" altLang="en-US" sz="2400" b="1" baseline="-25000">
                <a:latin typeface="Comic Sans MS" panose="030F0702030302020204" pitchFamily="66" charset="0"/>
              </a:rPr>
              <a:t>3</a:t>
            </a:r>
            <a:r>
              <a:rPr lang="en-US" altLang="en-US" sz="2400" b="1">
                <a:latin typeface="Comic Sans MS" panose="030F0702030302020204" pitchFamily="66" charset="0"/>
              </a:rPr>
              <a:t>O+ is used as zero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u="sng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800080"/>
                </a:solidFill>
                <a:latin typeface="Comic Sans MS" panose="030F0702030302020204" pitchFamily="66" charset="0"/>
              </a:rPr>
              <a:t>Predicting the sign of </a:t>
            </a:r>
            <a:r>
              <a:rPr lang="en-US" altLang="en-US" sz="2800" b="1" u="sng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S</a:t>
            </a:r>
            <a:r>
              <a:rPr lang="en-US" altLang="en-US" sz="2800" b="1" u="sng">
                <a:solidFill>
                  <a:srgbClr val="800080"/>
                </a:solidFill>
                <a:latin typeface="Comic Sans MS" panose="030F0702030302020204" pitchFamily="66" charset="0"/>
              </a:rPr>
              <a:t>°</a:t>
            </a:r>
            <a:r>
              <a:rPr lang="en-US" altLang="en-US" sz="2800" b="1">
                <a:solidFill>
                  <a:srgbClr val="80008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80"/>
                </a:solidFill>
                <a:latin typeface="Comic Sans MS" panose="030F0702030302020204" pitchFamily="66" charset="0"/>
              </a:rPr>
              <a:t>	The sign is positive if: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80"/>
                </a:solidFill>
                <a:latin typeface="Comic Sans MS" panose="030F0702030302020204" pitchFamily="66" charset="0"/>
              </a:rPr>
              <a:t>	1.  Molecules are broken during the Rx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80"/>
                </a:solidFill>
                <a:latin typeface="Comic Sans MS" panose="030F0702030302020204" pitchFamily="66" charset="0"/>
              </a:rPr>
              <a:t>	2.  The number of moles of gas increases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80"/>
                </a:solidFill>
                <a:latin typeface="Comic Sans MS" panose="030F0702030302020204" pitchFamily="66" charset="0"/>
              </a:rPr>
              <a:t>	3.  solid </a:t>
            </a:r>
            <a:r>
              <a:rPr lang="en-US" altLang="en-US" sz="2800" b="1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 liquid  liquid  gas   solid  gas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    an increase in order occurs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80008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1.  </a:t>
            </a:r>
            <a:r>
              <a:rPr lang="en-US" altLang="en-US" sz="20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Ba(OH)</a:t>
            </a:r>
            <a:r>
              <a:rPr lang="en-US" altLang="en-US" sz="20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0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•8H</a:t>
            </a:r>
            <a:r>
              <a:rPr lang="en-US" altLang="en-US" sz="20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0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 (s) + 2NH</a:t>
            </a:r>
            <a:r>
              <a:rPr lang="en-US" altLang="en-US" sz="20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</a:t>
            </a:r>
            <a:r>
              <a:rPr lang="en-US" altLang="en-US" sz="20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NO</a:t>
            </a:r>
            <a:r>
              <a:rPr lang="en-US" altLang="en-US" sz="20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3(s)</a:t>
            </a:r>
            <a:r>
              <a:rPr lang="en-US" altLang="en-US" sz="20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 2NH</a:t>
            </a:r>
            <a:r>
              <a:rPr lang="en-US" altLang="en-US" sz="20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3(g)</a:t>
            </a:r>
            <a:r>
              <a:rPr lang="en-US" altLang="en-US" sz="20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+ 10H</a:t>
            </a:r>
            <a:r>
              <a:rPr lang="en-US" altLang="en-US" sz="20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0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</a:t>
            </a:r>
            <a:r>
              <a:rPr lang="en-US" altLang="en-US" sz="20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(l)</a:t>
            </a:r>
            <a:r>
              <a:rPr lang="en-US" altLang="en-US" sz="20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+ Ba(NO</a:t>
            </a:r>
            <a:r>
              <a:rPr lang="en-US" altLang="en-US" sz="20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r>
              <a:rPr lang="en-US" altLang="en-US" sz="20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r>
              <a:rPr lang="en-US" altLang="en-US" sz="20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2(aq)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2.  2SO</a:t>
            </a:r>
            <a:r>
              <a:rPr lang="en-US" altLang="en-US" sz="24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2(g)</a:t>
            </a: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+  O</a:t>
            </a:r>
            <a:r>
              <a:rPr lang="en-US" altLang="en-US" sz="24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2(g)</a:t>
            </a: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  2SO</a:t>
            </a:r>
            <a:r>
              <a:rPr lang="en-US" altLang="en-US" sz="24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3(g)</a:t>
            </a:r>
            <a:endParaRPr lang="en-US" altLang="en-US" sz="2400" b="1">
              <a:solidFill>
                <a:srgbClr val="0033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3.  HCl</a:t>
            </a:r>
            <a:r>
              <a:rPr lang="en-US" altLang="en-US" sz="24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(g)</a:t>
            </a: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+  NH</a:t>
            </a:r>
            <a:r>
              <a:rPr lang="en-US" altLang="en-US" sz="24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3(g)</a:t>
            </a: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  NH</a:t>
            </a:r>
            <a:r>
              <a:rPr lang="en-US" altLang="en-US" sz="24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</a:t>
            </a: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Cl</a:t>
            </a:r>
            <a:r>
              <a:rPr lang="en-US" altLang="en-US" sz="24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(s)</a:t>
            </a:r>
            <a:endParaRPr lang="en-US" altLang="en-US" sz="2400" b="1">
              <a:solidFill>
                <a:srgbClr val="0033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4.  CaCO</a:t>
            </a:r>
            <a:r>
              <a:rPr lang="en-US" altLang="en-US" sz="24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3(s)</a:t>
            </a: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  CaO</a:t>
            </a:r>
            <a:r>
              <a:rPr lang="en-US" altLang="en-US" sz="24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(s)</a:t>
            </a:r>
            <a:r>
              <a:rPr lang="en-US" altLang="en-US" sz="2400" b="1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+  CO</a:t>
            </a:r>
            <a:r>
              <a:rPr lang="en-US" altLang="en-US" sz="2400" b="1" baseline="-25000">
                <a:solidFill>
                  <a:srgbClr val="00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352800" y="4191000"/>
          <a:ext cx="374332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Equation" r:id="rId4" imgW="2628900" imgH="914400" progId="Equation.3">
                  <p:embed/>
                </p:oleObj>
              </mc:Choice>
              <mc:Fallback>
                <p:oleObj name="Equation" r:id="rId4" imgW="26289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3743325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87313"/>
            <a:ext cx="8991600" cy="979487"/>
          </a:xfrm>
        </p:spPr>
        <p:txBody>
          <a:bodyPr/>
          <a:lstStyle/>
          <a:p>
            <a:pPr algn="l"/>
            <a:r>
              <a:rPr lang="en-US" altLang="en-US" sz="3000" smtClean="0"/>
              <a:t>Example:</a:t>
            </a:r>
            <a:br>
              <a:rPr lang="en-US" altLang="en-US" sz="3000" smtClean="0"/>
            </a:br>
            <a:r>
              <a:rPr lang="en-US" altLang="en-US" sz="2000" b="1" smtClean="0"/>
              <a:t>The reaction C</a:t>
            </a:r>
            <a:r>
              <a:rPr lang="en-US" altLang="en-US" sz="2000" b="1" baseline="-25000" smtClean="0"/>
              <a:t>3</a:t>
            </a:r>
            <a:r>
              <a:rPr lang="en-US" altLang="en-US" sz="2000" b="1" smtClean="0"/>
              <a:t>H</a:t>
            </a:r>
            <a:r>
              <a:rPr lang="en-US" altLang="en-US" sz="2000" b="1" baseline="-25000" smtClean="0"/>
              <a:t>8(</a:t>
            </a:r>
            <a:r>
              <a:rPr lang="en-US" altLang="en-US" sz="2000" b="1" i="1" baseline="-25000" smtClean="0"/>
              <a:t>g</a:t>
            </a:r>
            <a:r>
              <a:rPr lang="en-US" altLang="en-US" sz="2000" b="1" baseline="-25000" smtClean="0"/>
              <a:t>)</a:t>
            </a:r>
            <a:r>
              <a:rPr lang="en-US" altLang="en-US" sz="2000" b="1" smtClean="0"/>
              <a:t> + 5 O</a:t>
            </a:r>
            <a:r>
              <a:rPr lang="en-US" altLang="en-US" sz="2000" b="1" baseline="-25000" smtClean="0"/>
              <a:t>2(</a:t>
            </a:r>
            <a:r>
              <a:rPr lang="en-US" altLang="en-US" sz="2000" b="1" i="1" baseline="-25000" smtClean="0"/>
              <a:t>g</a:t>
            </a:r>
            <a:r>
              <a:rPr lang="en-US" altLang="en-US" sz="2000" b="1" baseline="-25000" smtClean="0"/>
              <a:t>) </a:t>
            </a:r>
            <a:r>
              <a:rPr lang="en-US" altLang="en-US" sz="2000" b="1" smtClean="0"/>
              <a:t> </a:t>
            </a:r>
            <a:r>
              <a:rPr lang="en-US" altLang="en-US" sz="2000" b="1" smtClean="0">
                <a:sym typeface="Symbol" panose="05050102010706020507" pitchFamily="18" charset="2"/>
              </a:rPr>
              <a:t></a:t>
            </a:r>
            <a:r>
              <a:rPr lang="en-US" altLang="en-US" sz="2000" b="1" smtClean="0"/>
              <a:t> 3 CO</a:t>
            </a:r>
            <a:r>
              <a:rPr lang="en-US" altLang="en-US" sz="2000" b="1" baseline="-25000" smtClean="0"/>
              <a:t>2(</a:t>
            </a:r>
            <a:r>
              <a:rPr lang="en-US" altLang="en-US" sz="2000" b="1" i="1" baseline="-25000" smtClean="0"/>
              <a:t>g</a:t>
            </a:r>
            <a:r>
              <a:rPr lang="en-US" altLang="en-US" sz="2000" b="1" baseline="-25000" smtClean="0"/>
              <a:t>)</a:t>
            </a:r>
            <a:r>
              <a:rPr lang="en-US" altLang="en-US" sz="2000" b="1" smtClean="0"/>
              <a:t> + 4 H</a:t>
            </a:r>
            <a:r>
              <a:rPr lang="en-US" altLang="en-US" sz="2000" b="1" baseline="-25000" smtClean="0"/>
              <a:t>2</a:t>
            </a:r>
            <a:r>
              <a:rPr lang="en-US" altLang="en-US" sz="2000" b="1" smtClean="0"/>
              <a:t>O</a:t>
            </a:r>
            <a:r>
              <a:rPr lang="en-US" altLang="en-US" sz="2000" b="1" baseline="-25000" smtClean="0"/>
              <a:t>(</a:t>
            </a:r>
            <a:r>
              <a:rPr lang="en-US" altLang="en-US" sz="2000" b="1" i="1" baseline="-25000" smtClean="0"/>
              <a:t>g</a:t>
            </a:r>
            <a:r>
              <a:rPr lang="en-US" altLang="en-US" sz="2000" b="1" baseline="-25000" smtClean="0"/>
              <a:t>)</a:t>
            </a:r>
            <a:r>
              <a:rPr lang="en-US" altLang="en-US" sz="2000" b="1" smtClean="0"/>
              <a:t> has </a:t>
            </a:r>
            <a:r>
              <a:rPr lang="en-US" altLang="en-US" sz="2000" b="1" smtClean="0">
                <a:latin typeface="Symbol" panose="05050102010706020507" pitchFamily="18" charset="2"/>
              </a:rPr>
              <a:t>D</a:t>
            </a:r>
            <a:r>
              <a:rPr lang="en-US" altLang="en-US" sz="2000" b="1" i="1" smtClean="0"/>
              <a:t>H</a:t>
            </a:r>
            <a:r>
              <a:rPr lang="en-US" altLang="en-US" sz="2000" b="1" baseline="-25000" smtClean="0"/>
              <a:t>rxn</a:t>
            </a:r>
            <a:r>
              <a:rPr lang="en-US" altLang="en-US" sz="2000" b="1" smtClean="0"/>
              <a:t> = -2044 kJ at 25°C. </a:t>
            </a:r>
            <a:r>
              <a:rPr lang="en-US" altLang="en-US" sz="3000" smtClean="0"/>
              <a:t/>
            </a:r>
            <a:br>
              <a:rPr lang="en-US" altLang="en-US" sz="3000" smtClean="0"/>
            </a:br>
            <a:r>
              <a:rPr lang="en-US" altLang="en-US" sz="3000" smtClean="0"/>
              <a:t>Calculate the entropy change of the surroundings.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438400" y="5867400"/>
            <a:ext cx="640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/>
              <a:t>combustion is largely exothermic, so the entropy of the surrounding should increase significantly</a:t>
            </a:r>
            <a:endParaRPr lang="en-US" altLang="en-US" sz="2400">
              <a:sym typeface="Symbol" panose="05050102010706020507" pitchFamily="18" charset="2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438400" y="14478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 i="1"/>
              <a:t>H</a:t>
            </a:r>
            <a:r>
              <a:rPr lang="en-US" altLang="en-US" sz="2000" baseline="-25000"/>
              <a:t>system</a:t>
            </a:r>
            <a:r>
              <a:rPr lang="en-US" altLang="en-US" sz="2000"/>
              <a:t> = -2044 kJ, T = 298 K</a:t>
            </a:r>
          </a:p>
          <a:p>
            <a:pPr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D</a:t>
            </a:r>
            <a:r>
              <a:rPr lang="en-US" altLang="en-US" sz="2400" i="1"/>
              <a:t>S</a:t>
            </a:r>
            <a:r>
              <a:rPr lang="en-US" altLang="en-US" sz="2400" baseline="-25000"/>
              <a:t>surroundings</a:t>
            </a:r>
            <a:r>
              <a:rPr lang="en-US" altLang="en-US" sz="2400"/>
              <a:t>, J/K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228600" y="1447800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200025" y="2474913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28600" y="6677025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28600" y="5856288"/>
            <a:ext cx="20574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Check: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228600" y="4097338"/>
            <a:ext cx="20574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Solution: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24384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Concept Plan:</a:t>
            </a:r>
          </a:p>
          <a:p>
            <a:pPr algn="r">
              <a:spcBef>
                <a:spcPct val="0"/>
              </a:spcBef>
              <a:buSzPct val="120000"/>
              <a:buFontTx/>
              <a:buNone/>
            </a:pPr>
            <a:endParaRPr lang="en-US" altLang="en-US" sz="2400" b="1"/>
          </a:p>
          <a:p>
            <a:pPr algn="r"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400" b="1"/>
              <a:t>Relationships: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28600" y="14478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Given:</a:t>
            </a:r>
          </a:p>
          <a:p>
            <a:pPr algn="r"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400" b="1"/>
              <a:t>Find: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228600" y="1447800"/>
            <a:ext cx="0" cy="52292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2263775" y="1430338"/>
            <a:ext cx="22225" cy="283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8991600" y="1430338"/>
            <a:ext cx="0" cy="52466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265113" y="3817938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244475" y="591185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2278063" y="4267200"/>
            <a:ext cx="7937" cy="2395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76600" y="2590800"/>
            <a:ext cx="3886200" cy="533400"/>
            <a:chOff x="1536" y="1632"/>
            <a:chExt cx="3408" cy="336"/>
          </a:xfrm>
        </p:grpSpPr>
        <p:sp>
          <p:nvSpPr>
            <p:cNvPr id="55317" name="AutoShape 20"/>
            <p:cNvSpPr>
              <a:spLocks noChangeArrowheads="1"/>
            </p:cNvSpPr>
            <p:nvPr/>
          </p:nvSpPr>
          <p:spPr bwMode="auto">
            <a:xfrm>
              <a:off x="4080" y="1632"/>
              <a:ext cx="864" cy="336"/>
            </a:xfrm>
            <a:prstGeom prst="roundRect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6600CC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>
                  <a:solidFill>
                    <a:srgbClr val="6600CC"/>
                  </a:solidFill>
                </a:rPr>
                <a:t>S</a:t>
              </a:r>
            </a:p>
          </p:txBody>
        </p:sp>
        <p:sp>
          <p:nvSpPr>
            <p:cNvPr id="55318" name="AutoShape 21"/>
            <p:cNvSpPr>
              <a:spLocks noChangeArrowheads="1"/>
            </p:cNvSpPr>
            <p:nvPr/>
          </p:nvSpPr>
          <p:spPr bwMode="auto">
            <a:xfrm flipV="1">
              <a:off x="3456" y="1776"/>
              <a:ext cx="346" cy="101"/>
            </a:xfrm>
            <a:prstGeom prst="rightArrow">
              <a:avLst>
                <a:gd name="adj1" fmla="val 50000"/>
                <a:gd name="adj2" fmla="val 85644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5319" name="AutoShape 22"/>
            <p:cNvSpPr>
              <a:spLocks noChangeArrowheads="1"/>
            </p:cNvSpPr>
            <p:nvPr/>
          </p:nvSpPr>
          <p:spPr bwMode="auto">
            <a:xfrm>
              <a:off x="1536" y="1632"/>
              <a:ext cx="1680" cy="336"/>
            </a:xfrm>
            <a:prstGeom prst="roundRect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6600CC"/>
                  </a:solidFill>
                </a:rPr>
                <a:t>T, </a:t>
              </a:r>
              <a:r>
                <a:rPr lang="en-US" altLang="en-US" sz="2400">
                  <a:solidFill>
                    <a:srgbClr val="6600CC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>
                  <a:solidFill>
                    <a:srgbClr val="6600CC"/>
                  </a:solidFill>
                </a:rPr>
                <a:t>H</a:t>
              </a:r>
              <a:endParaRPr lang="en-US" altLang="en-US" sz="2400" baseline="-25000">
                <a:solidFill>
                  <a:srgbClr val="6600CC"/>
                </a:solidFill>
              </a:endParaRPr>
            </a:p>
          </p:txBody>
        </p:sp>
      </p:grpSp>
      <p:graphicFrame>
        <p:nvGraphicFramePr>
          <p:cNvPr id="51223" name="Object 3"/>
          <p:cNvGraphicFramePr>
            <a:graphicFrameLocks noChangeAspect="1"/>
          </p:cNvGraphicFramePr>
          <p:nvPr/>
        </p:nvGraphicFramePr>
        <p:xfrm>
          <a:off x="4343400" y="3048000"/>
          <a:ext cx="19161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Equation" r:id="rId6" imgW="1346200" imgH="533400" progId="Equation.3">
                  <p:embed/>
                </p:oleObj>
              </mc:Choice>
              <mc:Fallback>
                <p:oleObj name="Equation" r:id="rId6" imgW="13462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0"/>
                        <a:ext cx="1916113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xmlns="" id="{C0C93853-C785-4500-AD68-D0A38A733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9916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 S°=  n S°(product)- m S°(reactant)</a:t>
            </a:r>
          </a:p>
          <a:p>
            <a:pPr>
              <a:defRPr/>
            </a:pPr>
            <a:endParaRPr lang="en-US" sz="3200" b="1" dirty="0">
              <a:solidFill>
                <a:srgbClr val="000066"/>
              </a:solidFill>
              <a:latin typeface="Comic Sans MS" pitchFamily="66" charset="0"/>
              <a:sym typeface="Symbol" pitchFamily="18" charset="2"/>
            </a:endParaRPr>
          </a:p>
          <a:p>
            <a:pPr>
              <a:defRPr/>
            </a:pP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1. 	 Acetone, CH</a:t>
            </a:r>
            <a:r>
              <a:rPr lang="en-US" sz="2800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COCH</a:t>
            </a:r>
            <a:r>
              <a:rPr lang="en-US" sz="2800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, is a volatile liquid solvent. The standard enthalpy of formation of the liquid at 25°C is -247.6  kJ/mol; the same quantity for the vapor is -216.6 kJ/mol.  What is </a:t>
            </a:r>
            <a:r>
              <a:rPr lang="en-US" sz="2800" b="1" dirty="0" err="1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S</a:t>
            </a:r>
            <a:r>
              <a:rPr lang="en-US" sz="2800" b="1" baseline="-25000" dirty="0" err="1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surr</a:t>
            </a: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when 1.00 mol liquid acetone vaporizes at 25</a:t>
            </a:r>
            <a:r>
              <a:rPr lang="en-US" sz="2800" b="1" baseline="30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o</a:t>
            </a: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C?</a:t>
            </a:r>
          </a:p>
          <a:p>
            <a:pPr>
              <a:defRPr/>
            </a:pPr>
            <a:endParaRPr lang="en-US" sz="2800" b="1" dirty="0">
              <a:solidFill>
                <a:srgbClr val="003300"/>
              </a:solidFill>
              <a:latin typeface="Comic Sans MS" pitchFamily="66" charset="0"/>
              <a:sym typeface="Symbol" pitchFamily="18" charset="2"/>
            </a:endParaRP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Calculate S° at 25° for:</a:t>
            </a:r>
          </a:p>
          <a:p>
            <a:pPr marL="514350" indent="-514350">
              <a:buFontTx/>
              <a:buAutoNum type="arabicPeriod" startAt="2"/>
              <a:defRPr/>
            </a:pPr>
            <a:endParaRPr lang="en-US" sz="2800" b="1" dirty="0">
              <a:solidFill>
                <a:srgbClr val="003300"/>
              </a:solidFill>
              <a:latin typeface="Comic Sans MS" pitchFamily="66" charset="0"/>
              <a:sym typeface="Symbol" pitchFamily="18" charset="2"/>
            </a:endParaRPr>
          </a:p>
          <a:p>
            <a:pPr>
              <a:defRPr/>
            </a:pP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 2 NaHCO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(s)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   CO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2 (g)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 +  Na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CO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3 (s) 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+ H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O 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(g)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  <a:p>
            <a:pPr>
              <a:defRPr/>
            </a:pP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	</a:t>
            </a:r>
            <a:endParaRPr lang="en-US" b="1" dirty="0">
              <a:solidFill>
                <a:srgbClr val="0033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3733800" y="61722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hlinkClick r:id="rId3" action="ppaction://hlinksldjump"/>
              </a:rPr>
              <a:t>Table of  S</a:t>
            </a:r>
            <a:r>
              <a:rPr lang="en-US" altLang="en-US" sz="2400" b="1" baseline="-25000">
                <a:hlinkClick r:id="rId3" action="ppaction://hlinksldjump"/>
              </a:rPr>
              <a:t>f</a:t>
            </a:r>
            <a:endParaRPr lang="en-US" altLang="en-US" sz="2400" b="1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xmlns="" id="{DEF2B88E-6F4A-4C62-8235-87BE0912B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612188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CHEMICAL THERMODYNAMICS</a:t>
            </a:r>
            <a:endParaRPr lang="en-US" sz="3200" b="1" i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3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first law of thermodynamics</a:t>
            </a:r>
            <a:r>
              <a:rPr 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Energy and matter can be neither created nor destroyed; only transformed from one form to another.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en-US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energy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matter of the universe is constant.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3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second law of thermodynamics</a:t>
            </a:r>
            <a:r>
              <a:rPr 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any spontaneous process there is always an increase in the entropy of the universe.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defRPr/>
            </a:pPr>
            <a:r>
              <a:rPr lang="en-US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entropy is increasing.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3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third law of thermodynamics</a:t>
            </a:r>
            <a:r>
              <a:rPr 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entropy of a perfect crystal at 0 K is zero.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defRPr/>
            </a:pPr>
            <a:r>
              <a:rPr lang="en-US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is no molecular motion at absolute 0 K.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991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                            </a:t>
            </a:r>
            <a:r>
              <a:rPr lang="en-US" altLang="en-US" sz="1800" b="1">
                <a:solidFill>
                  <a:srgbClr val="000066"/>
                </a:solidFill>
              </a:rPr>
              <a:t>S°,                                                       S°,                                              S°,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Formula	        J/(mol•K)           Formula	    J/(mol•K)           Formula         J/(mol•K)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i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66"/>
                </a:solidFill>
              </a:rPr>
              <a:t>Nitrogen</a:t>
            </a:r>
            <a:r>
              <a:rPr lang="en-US" altLang="en-US" sz="1800" b="1">
                <a:solidFill>
                  <a:srgbClr val="000066"/>
                </a:solidFill>
              </a:rPr>
              <a:t>		</a:t>
            </a:r>
            <a:r>
              <a:rPr lang="en-US" altLang="en-US" sz="1800" b="1" i="1">
                <a:solidFill>
                  <a:srgbClr val="000066"/>
                </a:solidFill>
              </a:rPr>
              <a:t>	    Sulfur</a:t>
            </a:r>
            <a:r>
              <a:rPr lang="en-US" altLang="en-US" sz="1800" b="1">
                <a:solidFill>
                  <a:srgbClr val="000066"/>
                </a:solidFill>
              </a:rPr>
              <a:t>				</a:t>
            </a:r>
            <a:r>
              <a:rPr lang="en-US" altLang="en-US" sz="1800" b="1" i="1">
                <a:solidFill>
                  <a:srgbClr val="000066"/>
                </a:solidFill>
              </a:rPr>
              <a:t>Bromine </a:t>
            </a:r>
            <a:endParaRPr lang="en-US" altLang="en-US" sz="1800" b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N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(g)	           191.5                 S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(g)                          228.1                Br</a:t>
            </a:r>
            <a:r>
              <a:rPr lang="en-US" altLang="en-US" sz="1800" b="1" baseline="30000">
                <a:solidFill>
                  <a:srgbClr val="000066"/>
                </a:solidFill>
              </a:rPr>
              <a:t>-</a:t>
            </a:r>
            <a:r>
              <a:rPr lang="en-US" altLang="en-US" sz="1800" b="1">
                <a:solidFill>
                  <a:srgbClr val="000066"/>
                </a:solidFill>
              </a:rPr>
              <a:t>(aq)	             80.7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NH</a:t>
            </a:r>
            <a:r>
              <a:rPr lang="en-US" altLang="en-US" sz="1800" b="1" baseline="-25000">
                <a:solidFill>
                  <a:srgbClr val="000066"/>
                </a:solidFill>
              </a:rPr>
              <a:t>3</a:t>
            </a:r>
            <a:r>
              <a:rPr lang="en-US" altLang="en-US" sz="1800" b="1">
                <a:solidFill>
                  <a:srgbClr val="000066"/>
                </a:solidFill>
              </a:rPr>
              <a:t>(g)	           193                    S(rhombic)                 31.9                Br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(l)                 152.2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NO(g)                210.6                 S(monoclinic)             32.6	</a:t>
            </a:r>
            <a:r>
              <a:rPr lang="en-US" altLang="en-US" sz="1800" b="1" i="1">
                <a:solidFill>
                  <a:srgbClr val="000066"/>
                </a:solidFill>
              </a:rPr>
              <a:t>Iodine </a:t>
            </a:r>
            <a:endParaRPr lang="en-US" altLang="en-US" sz="1800" b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NO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(g)              239.9                 SO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(g)                       248.1                 I</a:t>
            </a:r>
            <a:r>
              <a:rPr lang="en-US" altLang="en-US" sz="1800" b="1" baseline="30000">
                <a:solidFill>
                  <a:srgbClr val="000066"/>
                </a:solidFill>
              </a:rPr>
              <a:t>-</a:t>
            </a:r>
            <a:r>
              <a:rPr lang="en-US" altLang="en-US" sz="1800" b="1">
                <a:solidFill>
                  <a:srgbClr val="000066"/>
                </a:solidFill>
              </a:rPr>
              <a:t>(aq)                  109.4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HNO</a:t>
            </a:r>
            <a:r>
              <a:rPr lang="en-US" altLang="en-US" sz="1800" b="1" baseline="-25000">
                <a:solidFill>
                  <a:srgbClr val="000066"/>
                </a:solidFill>
              </a:rPr>
              <a:t>3</a:t>
            </a:r>
            <a:r>
              <a:rPr lang="en-US" altLang="en-US" sz="1800" b="1">
                <a:solidFill>
                  <a:srgbClr val="000066"/>
                </a:solidFill>
              </a:rPr>
              <a:t>(aq)         146                    H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S(g)                       205.6                 I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(s)                    116.1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66"/>
                </a:solidFill>
              </a:rPr>
              <a:t>Oxygen                                        Fluorine                                             Silver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O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(g)                 205.0                F</a:t>
            </a:r>
            <a:r>
              <a:rPr lang="en-US" altLang="en-US" sz="1800" b="1" baseline="30000">
                <a:solidFill>
                  <a:srgbClr val="000066"/>
                </a:solidFill>
              </a:rPr>
              <a:t>-</a:t>
            </a:r>
            <a:r>
              <a:rPr lang="en-US" altLang="en-US" sz="1800" b="1">
                <a:solidFill>
                  <a:srgbClr val="000066"/>
                </a:solidFill>
              </a:rPr>
              <a:t>(aq)                            -9.6                 Ag</a:t>
            </a:r>
            <a:r>
              <a:rPr lang="en-US" altLang="en-US" sz="1800" b="1" baseline="30000">
                <a:solidFill>
                  <a:srgbClr val="000066"/>
                </a:solidFill>
              </a:rPr>
              <a:t>+</a:t>
            </a:r>
            <a:r>
              <a:rPr lang="en-US" altLang="en-US" sz="1800" b="1">
                <a:solidFill>
                  <a:srgbClr val="000066"/>
                </a:solidFill>
              </a:rPr>
              <a:t>(aq)                73.9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O</a:t>
            </a:r>
            <a:r>
              <a:rPr lang="en-US" altLang="en-US" sz="1800" b="1" baseline="-25000">
                <a:solidFill>
                  <a:srgbClr val="000066"/>
                </a:solidFill>
              </a:rPr>
              <a:t>3</a:t>
            </a:r>
            <a:r>
              <a:rPr lang="en-US" altLang="en-US" sz="1800" b="1">
                <a:solidFill>
                  <a:srgbClr val="000066"/>
                </a:solidFill>
              </a:rPr>
              <a:t>(g)                 238.8                F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(g)                           202.7		 Ag(s)	              42.7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OH</a:t>
            </a:r>
            <a:r>
              <a:rPr lang="en-US" altLang="en-US" sz="1800" b="1" baseline="30000">
                <a:solidFill>
                  <a:srgbClr val="000066"/>
                </a:solidFill>
              </a:rPr>
              <a:t>-</a:t>
            </a:r>
            <a:r>
              <a:rPr lang="en-US" altLang="en-US" sz="1800" b="1">
                <a:solidFill>
                  <a:srgbClr val="000066"/>
                </a:solidFill>
              </a:rPr>
              <a:t>(aq)             -10.5                HF(g)                         173.7                 AgF(s)                   84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O(g)              188.7                </a:t>
            </a:r>
            <a:r>
              <a:rPr lang="en-US" altLang="en-US" sz="1800" b="1" i="1">
                <a:solidFill>
                  <a:srgbClr val="000066"/>
                </a:solidFill>
              </a:rPr>
              <a:t>Chlorine	                                 </a:t>
            </a:r>
            <a:r>
              <a:rPr lang="en-US" altLang="en-US" sz="1800" b="1">
                <a:solidFill>
                  <a:srgbClr val="000066"/>
                </a:solidFill>
              </a:rPr>
              <a:t>AgCl(s)                 96.1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O(l)                 69.9                Cl</a:t>
            </a:r>
            <a:r>
              <a:rPr lang="en-US" altLang="en-US" sz="1800" b="1" baseline="30000">
                <a:solidFill>
                  <a:srgbClr val="000066"/>
                </a:solidFill>
              </a:rPr>
              <a:t>-</a:t>
            </a:r>
            <a:r>
              <a:rPr lang="en-US" altLang="en-US" sz="1800" b="1">
                <a:solidFill>
                  <a:srgbClr val="000066"/>
                </a:solidFill>
              </a:rPr>
              <a:t>(aq)                         55.1                 AgBr(s)                107.1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		                    Cl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(g)                         223.0                 AgI(s)	              114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			    HCl(g)                       186.8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</a:rPr>
              <a:t>	</a:t>
            </a:r>
            <a:endParaRPr lang="en-US" altLang="en-US" sz="2400" b="1">
              <a:solidFill>
                <a:srgbClr val="000066"/>
              </a:solidFill>
            </a:endParaRPr>
          </a:p>
        </p:txBody>
      </p:sp>
      <p:sp>
        <p:nvSpPr>
          <p:cNvPr id="59395" name="Line 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3657600" y="6096000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" action="ppaction://hlinksldjump"/>
              </a:rPr>
              <a:t>Next page</a:t>
            </a:r>
            <a:endParaRPr lang="en-US" altLang="en-US" sz="2400"/>
          </a:p>
        </p:txBody>
      </p:sp>
      <p:sp>
        <p:nvSpPr>
          <p:cNvPr id="59397" name="Text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01000" y="6019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4" action="ppaction://hlinksldjump"/>
              </a:rPr>
              <a:t>Ex 2</a:t>
            </a: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0272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000066"/>
                </a:solidFill>
              </a:rPr>
              <a:t>S°,                                                       S°,                                              S°,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Formula	        J/(mol•K)           Formula	    J/(mol•K)           Formula         J/(mol•K)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66"/>
                </a:solidFill>
              </a:rPr>
              <a:t>Hydrogen		    Carbon			Carbon (continued)</a:t>
            </a:r>
            <a:endParaRPr lang="en-US" altLang="en-US" sz="1800" b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H</a:t>
            </a:r>
            <a:r>
              <a:rPr lang="en-US" altLang="en-US" sz="1800" b="1" baseline="30000">
                <a:solidFill>
                  <a:srgbClr val="000066"/>
                </a:solidFill>
              </a:rPr>
              <a:t>+</a:t>
            </a:r>
            <a:r>
              <a:rPr lang="en-US" altLang="en-US" sz="1800" b="1">
                <a:solidFill>
                  <a:srgbClr val="000066"/>
                </a:solidFill>
              </a:rPr>
              <a:t>(aq)		0	    C(graphite)                  5.7                  HCN(l)                 112.8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(g)                  130.6                C(diamond)                  2.4                 CCl</a:t>
            </a:r>
            <a:r>
              <a:rPr lang="en-US" altLang="en-US" sz="1800" b="1" baseline="-25000">
                <a:solidFill>
                  <a:srgbClr val="000066"/>
                </a:solidFill>
              </a:rPr>
              <a:t>4</a:t>
            </a:r>
            <a:r>
              <a:rPr lang="en-US" altLang="en-US" sz="1800" b="1">
                <a:solidFill>
                  <a:srgbClr val="000066"/>
                </a:solidFill>
              </a:rPr>
              <a:t>(g)                 309.7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66"/>
                </a:solidFill>
              </a:rPr>
              <a:t>Sodium	</a:t>
            </a:r>
            <a:r>
              <a:rPr lang="en-US" altLang="en-US" sz="1800" b="1">
                <a:solidFill>
                  <a:srgbClr val="000066"/>
                </a:solidFill>
              </a:rPr>
              <a:t>		    CO(g)                        197.5                 CCl</a:t>
            </a:r>
            <a:r>
              <a:rPr lang="en-US" altLang="en-US" sz="1800" b="1" baseline="-25000">
                <a:solidFill>
                  <a:srgbClr val="000066"/>
                </a:solidFill>
              </a:rPr>
              <a:t>4</a:t>
            </a:r>
            <a:r>
              <a:rPr lang="en-US" altLang="en-US" sz="1800" b="1">
                <a:solidFill>
                  <a:srgbClr val="000066"/>
                </a:solidFill>
              </a:rPr>
              <a:t>(l)                  214.4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Na</a:t>
            </a:r>
            <a:r>
              <a:rPr lang="en-US" altLang="en-US" sz="1800" b="1" baseline="30000">
                <a:solidFill>
                  <a:srgbClr val="000066"/>
                </a:solidFill>
              </a:rPr>
              <a:t>+</a:t>
            </a:r>
            <a:r>
              <a:rPr lang="en-US" altLang="en-US" sz="1800" b="1">
                <a:solidFill>
                  <a:srgbClr val="000066"/>
                </a:solidFill>
              </a:rPr>
              <a:t>(aq)                60.2                CO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(g)                      213.7                 CH</a:t>
            </a:r>
            <a:r>
              <a:rPr lang="en-US" altLang="en-US" sz="1800" b="1" baseline="-25000">
                <a:solidFill>
                  <a:srgbClr val="000066"/>
                </a:solidFill>
              </a:rPr>
              <a:t>3</a:t>
            </a:r>
            <a:r>
              <a:rPr lang="en-US" altLang="en-US" sz="1800" b="1">
                <a:solidFill>
                  <a:srgbClr val="000066"/>
                </a:solidFill>
              </a:rPr>
              <a:t>CHO(g)         266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Na(s)                    51.4                HCO</a:t>
            </a:r>
            <a:r>
              <a:rPr lang="en-US" altLang="en-US" sz="1800" b="1" baseline="-25000">
                <a:solidFill>
                  <a:srgbClr val="000066"/>
                </a:solidFill>
              </a:rPr>
              <a:t>3</a:t>
            </a:r>
            <a:r>
              <a:rPr lang="en-US" altLang="en-US" sz="1800" b="1" baseline="30000">
                <a:solidFill>
                  <a:srgbClr val="000066"/>
                </a:solidFill>
              </a:rPr>
              <a:t>-</a:t>
            </a:r>
            <a:r>
              <a:rPr lang="en-US" altLang="en-US" sz="1800" b="1">
                <a:solidFill>
                  <a:srgbClr val="000066"/>
                </a:solidFill>
              </a:rPr>
              <a:t>(aq)                  95.0                 C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</a:rPr>
              <a:t>5</a:t>
            </a:r>
            <a:r>
              <a:rPr lang="en-US" altLang="en-US" sz="1800" b="1">
                <a:solidFill>
                  <a:srgbClr val="000066"/>
                </a:solidFill>
              </a:rPr>
              <a:t>OH(l)            161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NaCl(s)                72.1                CH</a:t>
            </a:r>
            <a:r>
              <a:rPr lang="en-US" altLang="en-US" sz="1800" b="1" baseline="-25000">
                <a:solidFill>
                  <a:srgbClr val="000066"/>
                </a:solidFill>
              </a:rPr>
              <a:t>4</a:t>
            </a:r>
            <a:r>
              <a:rPr lang="en-US" altLang="en-US" sz="1800" b="1">
                <a:solidFill>
                  <a:srgbClr val="000066"/>
                </a:solidFill>
              </a:rPr>
              <a:t>(g)                      186.1                  </a:t>
            </a:r>
            <a:r>
              <a:rPr lang="en-US" altLang="en-US" sz="1800" b="1" i="1">
                <a:solidFill>
                  <a:srgbClr val="000066"/>
                </a:solidFill>
              </a:rPr>
              <a:t>Silicon</a:t>
            </a:r>
            <a:endParaRPr lang="en-US" altLang="en-US" sz="1800" b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NaHCO</a:t>
            </a:r>
            <a:r>
              <a:rPr lang="en-US" altLang="en-US" sz="1800" b="1" baseline="-25000">
                <a:solidFill>
                  <a:srgbClr val="000066"/>
                </a:solidFill>
              </a:rPr>
              <a:t>3</a:t>
            </a:r>
            <a:r>
              <a:rPr lang="en-US" altLang="en-US" sz="1800" b="1">
                <a:solidFill>
                  <a:srgbClr val="000066"/>
                </a:solidFill>
              </a:rPr>
              <a:t>(s)         102                  C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</a:rPr>
              <a:t>4</a:t>
            </a:r>
            <a:r>
              <a:rPr lang="en-US" altLang="en-US" sz="1800" b="1">
                <a:solidFill>
                  <a:srgbClr val="000066"/>
                </a:solidFill>
              </a:rPr>
              <a:t>(g)                    219.2                  Si(s)                        18.0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Na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CO</a:t>
            </a:r>
            <a:r>
              <a:rPr lang="en-US" altLang="en-US" sz="1800" b="1" baseline="-25000">
                <a:solidFill>
                  <a:srgbClr val="000066"/>
                </a:solidFill>
              </a:rPr>
              <a:t>3</a:t>
            </a:r>
            <a:r>
              <a:rPr lang="en-US" altLang="en-US" sz="1800" b="1">
                <a:solidFill>
                  <a:srgbClr val="000066"/>
                </a:solidFill>
              </a:rPr>
              <a:t>(s)           139                  C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</a:rPr>
              <a:t>6</a:t>
            </a:r>
            <a:r>
              <a:rPr lang="en-US" altLang="en-US" sz="1800" b="1">
                <a:solidFill>
                  <a:srgbClr val="000066"/>
                </a:solidFill>
              </a:rPr>
              <a:t>(g)                    229.5                  SiO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(s)                   41.5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66"/>
                </a:solidFill>
              </a:rPr>
              <a:t>Calcium</a:t>
            </a:r>
            <a:r>
              <a:rPr lang="en-US" altLang="en-US" sz="1800" b="1">
                <a:solidFill>
                  <a:srgbClr val="000066"/>
                </a:solidFill>
              </a:rPr>
              <a:t>			     C</a:t>
            </a:r>
            <a:r>
              <a:rPr lang="en-US" altLang="en-US" sz="1800" b="1" baseline="-25000">
                <a:solidFill>
                  <a:srgbClr val="000066"/>
                </a:solidFill>
              </a:rPr>
              <a:t>6</a:t>
            </a:r>
            <a:r>
              <a:rPr lang="en-US" altLang="en-US" sz="1800" b="1">
                <a:solidFill>
                  <a:srgbClr val="000066"/>
                </a:solidFill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</a:rPr>
              <a:t>6</a:t>
            </a:r>
            <a:r>
              <a:rPr lang="en-US" altLang="en-US" sz="1800" b="1">
                <a:solidFill>
                  <a:srgbClr val="000066"/>
                </a:solidFill>
              </a:rPr>
              <a:t>(l)                     172.8                  SiF</a:t>
            </a:r>
            <a:r>
              <a:rPr lang="en-US" altLang="en-US" sz="1800" b="1" baseline="-25000">
                <a:solidFill>
                  <a:srgbClr val="000066"/>
                </a:solidFill>
              </a:rPr>
              <a:t>4</a:t>
            </a:r>
            <a:r>
              <a:rPr lang="en-US" altLang="en-US" sz="1800" b="1">
                <a:solidFill>
                  <a:srgbClr val="000066"/>
                </a:solidFill>
              </a:rPr>
              <a:t>(g)                  285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Ca</a:t>
            </a:r>
            <a:r>
              <a:rPr lang="en-US" altLang="en-US" sz="1800" b="1" baseline="30000">
                <a:solidFill>
                  <a:srgbClr val="000066"/>
                </a:solidFill>
              </a:rPr>
              <a:t>2+</a:t>
            </a:r>
            <a:r>
              <a:rPr lang="en-US" altLang="en-US" sz="1800" b="1">
                <a:solidFill>
                  <a:srgbClr val="000066"/>
                </a:solidFill>
              </a:rPr>
              <a:t>(aq)             -55.2                 HCHO(g)                 219	</a:t>
            </a:r>
            <a:r>
              <a:rPr lang="en-US" altLang="en-US" sz="1800" b="1" i="1">
                <a:solidFill>
                  <a:srgbClr val="000066"/>
                </a:solidFill>
              </a:rPr>
              <a:t>	 Lead</a:t>
            </a:r>
            <a:endParaRPr lang="en-US" altLang="en-US" sz="1800" b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Ca(s)	             41.6	     CH</a:t>
            </a:r>
            <a:r>
              <a:rPr lang="en-US" altLang="en-US" sz="1800" b="1" baseline="-25000">
                <a:solidFill>
                  <a:srgbClr val="000066"/>
                </a:solidFill>
              </a:rPr>
              <a:t>3</a:t>
            </a:r>
            <a:r>
              <a:rPr lang="en-US" altLang="en-US" sz="1800" b="1">
                <a:solidFill>
                  <a:srgbClr val="000066"/>
                </a:solidFill>
              </a:rPr>
              <a:t>OH(l)                 127                    Pb(s)                      64.8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CaO(s)                 38.2                 CS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(g)                       237.8                 PbO(s)                   66.3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CaCO</a:t>
            </a:r>
            <a:r>
              <a:rPr lang="en-US" altLang="en-US" sz="1800" b="1" baseline="-25000">
                <a:solidFill>
                  <a:srgbClr val="000066"/>
                </a:solidFill>
              </a:rPr>
              <a:t>3</a:t>
            </a:r>
            <a:r>
              <a:rPr lang="en-US" altLang="en-US" sz="1800" b="1">
                <a:solidFill>
                  <a:srgbClr val="000066"/>
                </a:solidFill>
              </a:rPr>
              <a:t>(s)            92.9                  CS</a:t>
            </a:r>
            <a:r>
              <a:rPr lang="en-US" altLang="en-US" sz="1800" b="1" baseline="-25000">
                <a:solidFill>
                  <a:srgbClr val="000066"/>
                </a:solidFill>
              </a:rPr>
              <a:t>2</a:t>
            </a:r>
            <a:r>
              <a:rPr lang="en-US" altLang="en-US" sz="1800" b="1">
                <a:solidFill>
                  <a:srgbClr val="000066"/>
                </a:solidFill>
              </a:rPr>
              <a:t>(l)                        151.0                 PbS(s)                    91.3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			      HCN(g)                    201.7</a:t>
            </a:r>
            <a:r>
              <a:rPr lang="en-US" altLang="en-US" sz="1800" b="1">
                <a:solidFill>
                  <a:srgbClr val="006600"/>
                </a:solidFill>
              </a:rPr>
              <a:t>                   </a:t>
            </a:r>
            <a:endParaRPr lang="en-US" altLang="en-US" sz="1800" b="1">
              <a:solidFill>
                <a:srgbClr val="A50021"/>
              </a:solidFill>
            </a:endParaRP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4114800" y="6096000"/>
            <a:ext cx="76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" action="ppaction://hlinksldjump"/>
              </a:rPr>
              <a:t>back</a:t>
            </a: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249238"/>
            <a:ext cx="7772400" cy="620712"/>
          </a:xfrm>
        </p:spPr>
        <p:txBody>
          <a:bodyPr/>
          <a:lstStyle/>
          <a:p>
            <a:r>
              <a:rPr lang="en-US" altLang="en-US" smtClean="0"/>
              <a:t>Total Entropy and Spontaneity</a:t>
            </a:r>
          </a:p>
        </p:txBody>
      </p:sp>
      <p:sp>
        <p:nvSpPr>
          <p:cNvPr id="63491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304800" cy="457200"/>
          </a:xfrm>
        </p:spPr>
        <p:txBody>
          <a:bodyPr/>
          <a:lstStyle/>
          <a:p>
            <a:r>
              <a:rPr lang="en-US" altLang="en-US" sz="2600" smtClean="0"/>
              <a:t> </a:t>
            </a:r>
          </a:p>
        </p:txBody>
      </p:sp>
      <p:graphicFrame>
        <p:nvGraphicFramePr>
          <p:cNvPr id="63492" name="Object 11" descr="Delta S of universe = delta S of system plus delta S of surroundings"/>
          <p:cNvGraphicFramePr>
            <a:graphicFrameLocks noChangeAspect="1"/>
          </p:cNvGraphicFramePr>
          <p:nvPr/>
        </p:nvGraphicFramePr>
        <p:xfrm>
          <a:off x="736600" y="1609725"/>
          <a:ext cx="4521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Equation" r:id="rId3" imgW="4521200" imgH="469900" progId="Equation.DSMT4">
                  <p:embed/>
                </p:oleObj>
              </mc:Choice>
              <mc:Fallback>
                <p:oleObj name="Equation" r:id="rId3" imgW="4521200" imgH="469900" progId="Equation.DSMT4">
                  <p:embed/>
                  <p:pic>
                    <p:nvPicPr>
                      <p:cNvPr id="0" name="Object 11" descr="Delta S of universe = delta S of system plus delta S of surrounding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609725"/>
                        <a:ext cx="4521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Content Placeholder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26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Substitute for the entropy of the surroundings:</a:t>
            </a:r>
            <a:endParaRPr lang="en-US" altLang="en-US" sz="2600" smtClean="0"/>
          </a:p>
        </p:txBody>
      </p:sp>
      <p:sp>
        <p:nvSpPr>
          <p:cNvPr id="63494" name="Content Placeholder 4"/>
          <p:cNvSpPr>
            <a:spLocks noGrp="1" noChangeArrowheads="1"/>
          </p:cNvSpPr>
          <p:nvPr>
            <p:ph sz="quarter" idx="15"/>
          </p:nvPr>
        </p:nvSpPr>
        <p:spPr>
          <a:xfrm>
            <a:off x="914400" y="2743200"/>
            <a:ext cx="381000" cy="38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–"/>
            </a:pPr>
            <a:r>
              <a:rPr lang="en-US" altLang="en-US" sz="2400" smtClean="0"/>
              <a:t> </a:t>
            </a:r>
          </a:p>
        </p:txBody>
      </p:sp>
      <p:graphicFrame>
        <p:nvGraphicFramePr>
          <p:cNvPr id="63495" name="Object 12" descr="Delta S of universe = delta S of system minus delta H of system over T"/>
          <p:cNvGraphicFramePr>
            <a:graphicFrameLocks noChangeAspect="1"/>
          </p:cNvGraphicFramePr>
          <p:nvPr/>
        </p:nvGraphicFramePr>
        <p:xfrm>
          <a:off x="1238250" y="2571750"/>
          <a:ext cx="35417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Equation" r:id="rId5" imgW="3797300" imgH="787400" progId="Equation.DSMT4">
                  <p:embed/>
                </p:oleObj>
              </mc:Choice>
              <mc:Fallback>
                <p:oleObj name="Equation" r:id="rId5" imgW="3797300" imgH="787400" progId="Equation.DSMT4">
                  <p:embed/>
                  <p:pic>
                    <p:nvPicPr>
                      <p:cNvPr id="0" name="Object 12" descr="Delta S of universe = delta S of system minus delta H of system over 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571750"/>
                        <a:ext cx="3541713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Content Placeholder 5"/>
          <p:cNvSpPr>
            <a:spLocks noGrp="1" noChangeArrowheads="1"/>
          </p:cNvSpPr>
          <p:nvPr>
            <p:ph sz="quarter" idx="16"/>
          </p:nvPr>
        </p:nvSpPr>
        <p:spPr>
          <a:xfrm>
            <a:off x="457200" y="3352800"/>
            <a:ext cx="8229600" cy="457200"/>
          </a:xfrm>
        </p:spPr>
        <p:txBody>
          <a:bodyPr/>
          <a:lstStyle/>
          <a:p>
            <a:r>
              <a:rPr lang="en-US" altLang="en-US" sz="26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Multiply by −</a:t>
            </a:r>
            <a:r>
              <a:rPr lang="en-US" altLang="en-US" sz="2600" i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altLang="en-US" sz="26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altLang="en-US" sz="2600" smtClean="0"/>
          </a:p>
        </p:txBody>
      </p:sp>
      <p:sp>
        <p:nvSpPr>
          <p:cNvPr id="63497" name="Content Placeholder 6"/>
          <p:cNvSpPr>
            <a:spLocks noGrp="1" noChangeArrowheads="1"/>
          </p:cNvSpPr>
          <p:nvPr>
            <p:ph sz="quarter" idx="17"/>
          </p:nvPr>
        </p:nvSpPr>
        <p:spPr>
          <a:xfrm>
            <a:off x="914400" y="3886200"/>
            <a:ext cx="381000" cy="45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–"/>
            </a:pPr>
            <a:r>
              <a:rPr lang="en-US" altLang="en-US" sz="2400" smtClean="0"/>
              <a:t> </a:t>
            </a:r>
          </a:p>
        </p:txBody>
      </p:sp>
      <p:graphicFrame>
        <p:nvGraphicFramePr>
          <p:cNvPr id="63498" name="Object 13" descr="Negative T delta S of universe = negative T delta S of system plus delta H of system"/>
          <p:cNvGraphicFramePr>
            <a:graphicFrameLocks noChangeAspect="1"/>
          </p:cNvGraphicFramePr>
          <p:nvPr/>
        </p:nvGraphicFramePr>
        <p:xfrm>
          <a:off x="1274763" y="3895725"/>
          <a:ext cx="4470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Equation" r:id="rId7" imgW="4470400" imgH="431800" progId="Equation.DSMT4">
                  <p:embed/>
                </p:oleObj>
              </mc:Choice>
              <mc:Fallback>
                <p:oleObj name="Equation" r:id="rId7" imgW="4470400" imgH="431800" progId="Equation.DSMT4">
                  <p:embed/>
                  <p:pic>
                    <p:nvPicPr>
                      <p:cNvPr id="0" name="Object 13" descr="Negative T delta S of universe = negative T delta S of system plus delta H of syste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3895725"/>
                        <a:ext cx="4470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Content Placeholder 7"/>
          <p:cNvSpPr>
            <a:spLocks noGrp="1" noChangeArrowheads="1"/>
          </p:cNvSpPr>
          <p:nvPr>
            <p:ph sz="quarter" idx="18"/>
          </p:nvPr>
        </p:nvSpPr>
        <p:spPr>
          <a:xfrm>
            <a:off x="457200" y="4343400"/>
            <a:ext cx="1981200" cy="381000"/>
          </a:xfrm>
        </p:spPr>
        <p:txBody>
          <a:bodyPr/>
          <a:lstStyle/>
          <a:p>
            <a:r>
              <a:rPr lang="en-US" altLang="en-US" sz="26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Rearrange:</a:t>
            </a:r>
            <a:endParaRPr lang="en-US" altLang="en-US" sz="2600" smtClean="0"/>
          </a:p>
        </p:txBody>
      </p:sp>
      <p:sp>
        <p:nvSpPr>
          <p:cNvPr id="63500" name="Content Placeholder 8"/>
          <p:cNvSpPr>
            <a:spLocks noGrp="1" noChangeArrowheads="1"/>
          </p:cNvSpPr>
          <p:nvPr>
            <p:ph sz="quarter" idx="19"/>
          </p:nvPr>
        </p:nvSpPr>
        <p:spPr>
          <a:xfrm>
            <a:off x="914400" y="4800600"/>
            <a:ext cx="381000" cy="38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–"/>
            </a:pPr>
            <a:r>
              <a:rPr lang="en-US" altLang="en-US" sz="2400" smtClean="0"/>
              <a:t> </a:t>
            </a:r>
          </a:p>
        </p:txBody>
      </p:sp>
      <p:graphicFrame>
        <p:nvGraphicFramePr>
          <p:cNvPr id="63501" name="Object 14" descr="Negative T delta S of universe = delta H of system minus T delta S of system"/>
          <p:cNvGraphicFramePr>
            <a:graphicFrameLocks noChangeAspect="1"/>
          </p:cNvGraphicFramePr>
          <p:nvPr/>
        </p:nvGraphicFramePr>
        <p:xfrm>
          <a:off x="1265238" y="4797425"/>
          <a:ext cx="429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Equation" r:id="rId9" imgW="4292600" imgH="431800" progId="Equation.DSMT4">
                  <p:embed/>
                </p:oleObj>
              </mc:Choice>
              <mc:Fallback>
                <p:oleObj name="Equation" r:id="rId9" imgW="4292600" imgH="431800" progId="Equation.DSMT4">
                  <p:embed/>
                  <p:pic>
                    <p:nvPicPr>
                      <p:cNvPr id="0" name="Object 14" descr="Negative T delta S of universe = delta H of system minus T delta S of syste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4797425"/>
                        <a:ext cx="4292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2" name="Content Placeholder 9"/>
          <p:cNvSpPr>
            <a:spLocks noGrp="1" noChangeArrowheads="1"/>
          </p:cNvSpPr>
          <p:nvPr>
            <p:ph sz="quarter" idx="20"/>
          </p:nvPr>
        </p:nvSpPr>
        <p:spPr>
          <a:xfrm>
            <a:off x="457200" y="5334000"/>
            <a:ext cx="1828800" cy="381000"/>
          </a:xfrm>
        </p:spPr>
        <p:txBody>
          <a:bodyPr/>
          <a:lstStyle/>
          <a:p>
            <a:r>
              <a:rPr lang="en-US" altLang="en-US" sz="26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We Call</a:t>
            </a:r>
            <a:endParaRPr lang="en-US" altLang="en-US" sz="2600" smtClean="0"/>
          </a:p>
        </p:txBody>
      </p:sp>
      <p:graphicFrame>
        <p:nvGraphicFramePr>
          <p:cNvPr id="63503" name="Object 15" descr="Negative T delta S of universe the gibbs free energy Delta G"/>
          <p:cNvGraphicFramePr>
            <a:graphicFrameLocks noChangeAspect="1"/>
          </p:cNvGraphicFramePr>
          <p:nvPr/>
        </p:nvGraphicFramePr>
        <p:xfrm>
          <a:off x="2184400" y="5365750"/>
          <a:ext cx="6146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Equation" r:id="rId11" imgW="6146800" imgH="469900" progId="Equation.DSMT4">
                  <p:embed/>
                </p:oleObj>
              </mc:Choice>
              <mc:Fallback>
                <p:oleObj name="Equation" r:id="rId11" imgW="6146800" imgH="469900" progId="Equation.DSMT4">
                  <p:embed/>
                  <p:pic>
                    <p:nvPicPr>
                      <p:cNvPr id="0" name="Object 15" descr="Negative T delta S of universe the gibbs free energy Delta 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5365750"/>
                        <a:ext cx="6146800" cy="4699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4" name="Content Placeholder 10"/>
          <p:cNvSpPr>
            <a:spLocks noGrp="1" noChangeArrowheads="1"/>
          </p:cNvSpPr>
          <p:nvPr>
            <p:ph sz="quarter" idx="21"/>
          </p:nvPr>
        </p:nvSpPr>
        <p:spPr>
          <a:xfrm>
            <a:off x="914400" y="5913438"/>
            <a:ext cx="381000" cy="30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–"/>
            </a:pPr>
            <a:r>
              <a:rPr lang="en-US" altLang="en-US" sz="2400" smtClean="0"/>
              <a:t> </a:t>
            </a:r>
          </a:p>
        </p:txBody>
      </p:sp>
      <p:graphicFrame>
        <p:nvGraphicFramePr>
          <p:cNvPr id="63505" name="Object 16" descr="Delta G = delta H minus T delta S"/>
          <p:cNvGraphicFramePr>
            <a:graphicFrameLocks noChangeAspect="1"/>
          </p:cNvGraphicFramePr>
          <p:nvPr/>
        </p:nvGraphicFramePr>
        <p:xfrm>
          <a:off x="1295400" y="5956300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1" name="Equation" r:id="rId13" imgW="2108200" imgH="292100" progId="Equation.DSMT4">
                  <p:embed/>
                </p:oleObj>
              </mc:Choice>
              <mc:Fallback>
                <p:oleObj name="Equation" r:id="rId13" imgW="2108200" imgH="292100" progId="Equation.DSMT4">
                  <p:embed/>
                  <p:pic>
                    <p:nvPicPr>
                      <p:cNvPr id="0" name="Object 16" descr="Delta G = delta H minus T delta 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956300"/>
                        <a:ext cx="210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609600" y="2947988"/>
            <a:ext cx="7924800" cy="13843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latin typeface="Symbol" panose="05050102010706020507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Symbol" panose="05050102010706020507" pitchFamily="18" charset="2"/>
              </a:rPr>
              <a:t>D</a:t>
            </a:r>
            <a:r>
              <a:rPr lang="en-US" altLang="en-US" b="1">
                <a:latin typeface="Arial" panose="020B0604020202020204" pitchFamily="34" charset="0"/>
              </a:rPr>
              <a:t>G</a:t>
            </a:r>
            <a:r>
              <a:rPr lang="en-US" altLang="en-US" b="1" baseline="30000">
                <a:latin typeface="Arial" panose="020B0604020202020204" pitchFamily="34" charset="0"/>
              </a:rPr>
              <a:t>0</a:t>
            </a:r>
            <a:r>
              <a:rPr lang="en-US" altLang="en-US" b="1" baseline="-25000">
                <a:latin typeface="Arial" panose="020B0604020202020204" pitchFamily="34" charset="0"/>
              </a:rPr>
              <a:t>rxn</a:t>
            </a:r>
            <a:r>
              <a:rPr lang="en-US" altLang="en-US" b="1">
                <a:latin typeface="Arial" panose="020B0604020202020204" pitchFamily="34" charset="0"/>
              </a:rPr>
              <a:t> = </a:t>
            </a:r>
            <a:r>
              <a:rPr lang="en-US" altLang="en-US" b="1">
                <a:latin typeface="Symbol" panose="05050102010706020507" pitchFamily="18" charset="2"/>
              </a:rPr>
              <a:t>S </a:t>
            </a:r>
            <a:r>
              <a:rPr lang="en-US" altLang="en-US" b="1" i="1">
                <a:latin typeface="Arial" panose="020B0604020202020204" pitchFamily="34" charset="0"/>
              </a:rPr>
              <a:t>m</a:t>
            </a:r>
            <a:r>
              <a:rPr lang="en-US" altLang="en-US" b="1">
                <a:latin typeface="Symbol" panose="05050102010706020507" pitchFamily="18" charset="2"/>
              </a:rPr>
              <a:t>D</a:t>
            </a:r>
            <a:r>
              <a:rPr lang="en-US" altLang="en-US" b="1">
                <a:latin typeface="Arial" panose="020B0604020202020204" pitchFamily="34" charset="0"/>
              </a:rPr>
              <a:t>G</a:t>
            </a:r>
            <a:r>
              <a:rPr lang="en-US" altLang="en-US" b="1" baseline="30000">
                <a:latin typeface="Arial" panose="020B0604020202020204" pitchFamily="34" charset="0"/>
              </a:rPr>
              <a:t>0</a:t>
            </a:r>
            <a:r>
              <a:rPr lang="en-US" altLang="en-US" b="1" baseline="-25000">
                <a:latin typeface="Arial" panose="020B0604020202020204" pitchFamily="34" charset="0"/>
              </a:rPr>
              <a:t>products</a:t>
            </a:r>
            <a:r>
              <a:rPr lang="en-US" altLang="en-US" b="1">
                <a:latin typeface="Arial" panose="020B0604020202020204" pitchFamily="34" charset="0"/>
              </a:rPr>
              <a:t> - </a:t>
            </a:r>
            <a:r>
              <a:rPr lang="en-US" altLang="en-US" b="1">
                <a:latin typeface="Symbol" panose="05050102010706020507" pitchFamily="18" charset="2"/>
              </a:rPr>
              <a:t>S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  <a:r>
              <a:rPr lang="en-US" altLang="en-US" b="1" i="1">
                <a:latin typeface="Arial" panose="020B0604020202020204" pitchFamily="34" charset="0"/>
              </a:rPr>
              <a:t>n</a:t>
            </a:r>
            <a:r>
              <a:rPr lang="en-US" altLang="en-US" b="1">
                <a:latin typeface="Symbol" panose="05050102010706020507" pitchFamily="18" charset="2"/>
              </a:rPr>
              <a:t>D</a:t>
            </a:r>
            <a:r>
              <a:rPr lang="en-US" altLang="en-US" b="1">
                <a:latin typeface="Arial" panose="020B0604020202020204" pitchFamily="34" charset="0"/>
              </a:rPr>
              <a:t>G</a:t>
            </a:r>
            <a:r>
              <a:rPr lang="en-US" altLang="en-US" b="1" baseline="30000">
                <a:latin typeface="Arial" panose="020B0604020202020204" pitchFamily="34" charset="0"/>
              </a:rPr>
              <a:t>0</a:t>
            </a:r>
            <a:r>
              <a:rPr lang="en-US" altLang="en-US" b="1" baseline="-25000">
                <a:latin typeface="Arial" panose="020B0604020202020204" pitchFamily="34" charset="0"/>
              </a:rPr>
              <a:t>reactants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1089025" y="754063"/>
            <a:ext cx="6607175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2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Gibbs Free Energy (G)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1524000" y="1371600"/>
            <a:ext cx="6378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000">
                <a:latin typeface="Arial" panose="020B0604020202020204" pitchFamily="34" charset="0"/>
              </a:rPr>
              <a:t>G, the change in the free energy of a system, is a measure of the spontaneity of the process and of the useful energy available from it. It is also a State Function just like entropy and enthalpy.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04800" y="574675"/>
            <a:ext cx="8610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Comic Sans MS" panose="030F0702030302020204" pitchFamily="66" charset="0"/>
              </a:rPr>
              <a:t>STANDARD FREE ENERGY OF FORMATION</a:t>
            </a:r>
            <a:endParaRPr lang="en-US" altLang="en-US" sz="2800" b="1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G°</a:t>
            </a:r>
            <a:r>
              <a:rPr lang="en-US" altLang="en-US" sz="28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f</a:t>
            </a:r>
            <a:endParaRPr lang="en-US" altLang="en-US" sz="28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The free energy change that occurs when 1 mol of substance is formed from the elements in their standard state.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Calculate 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G° at 25</a:t>
            </a:r>
            <a:r>
              <a:rPr lang="en-US" altLang="en-US" sz="2800" b="1" baseline="30000">
                <a:latin typeface="Comic Sans MS" panose="030F0702030302020204" pitchFamily="66" charset="0"/>
                <a:sym typeface="Symbol" panose="05050102010706020507" pitchFamily="18" charset="2"/>
              </a:rPr>
              <a:t>o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C for: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2 CH</a:t>
            </a:r>
            <a:r>
              <a:rPr lang="en-US" altLang="en-US" sz="28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OH(l) + 3 O</a:t>
            </a:r>
            <a:r>
              <a:rPr lang="en-US" altLang="en-US" sz="28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(g)  2 CO</a:t>
            </a:r>
            <a:r>
              <a:rPr lang="en-US" altLang="en-US" sz="28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(g) + 4 H</a:t>
            </a:r>
            <a:r>
              <a:rPr lang="en-US" altLang="en-US" sz="28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O(g)</a:t>
            </a:r>
          </a:p>
        </p:txBody>
      </p:sp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3352800" y="60198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hlinkClick r:id="rId3" action="ppaction://hlinksldjump"/>
              </a:rPr>
              <a:t>Table of  </a:t>
            </a:r>
            <a:r>
              <a:rPr lang="en-US" altLang="en-US" sz="2400" b="1">
                <a:latin typeface="Symbol" panose="05050102010706020507" pitchFamily="18" charset="2"/>
                <a:hlinkClick r:id="rId3" action="ppaction://hlinksldjump"/>
              </a:rPr>
              <a:t>D</a:t>
            </a:r>
            <a:r>
              <a:rPr lang="en-US" altLang="en-US" sz="2400" b="1">
                <a:hlinkClick r:id="rId3" action="ppaction://hlinksldjump"/>
              </a:rPr>
              <a:t>G</a:t>
            </a:r>
            <a:r>
              <a:rPr lang="en-US" altLang="en-US" sz="2400" b="1" baseline="-25000">
                <a:hlinkClick r:id="rId3" action="ppaction://hlinksldjump"/>
              </a:rPr>
              <a:t>f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17525" y="346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338138"/>
            <a:ext cx="89154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A50021"/>
                </a:solidFill>
              </a:rPr>
              <a:t>	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G</a:t>
            </a:r>
            <a:r>
              <a:rPr lang="en-US" altLang="en-US" sz="1800" b="1" baseline="-25000">
                <a:solidFill>
                  <a:srgbClr val="A50021"/>
                </a:solidFill>
                <a:sym typeface="Symbol" panose="05050102010706020507" pitchFamily="18" charset="2"/>
              </a:rPr>
              <a:t>f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°</a:t>
            </a:r>
            <a:r>
              <a:rPr lang="en-US" altLang="en-US" sz="1800" b="1">
                <a:sym typeface="Symbol" panose="05050102010706020507" pitchFamily="18" charset="2"/>
              </a:rPr>
              <a:t> 			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G</a:t>
            </a:r>
            <a:r>
              <a:rPr lang="en-US" altLang="en-US" sz="1800" b="1" baseline="-25000">
                <a:solidFill>
                  <a:srgbClr val="A50021"/>
                </a:solidFill>
                <a:sym typeface="Symbol" panose="05050102010706020507" pitchFamily="18" charset="2"/>
              </a:rPr>
              <a:t>f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° 	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	    G</a:t>
            </a:r>
            <a:r>
              <a:rPr lang="en-US" altLang="en-US" sz="1800" b="1" baseline="-25000">
                <a:solidFill>
                  <a:srgbClr val="A50021"/>
                </a:solidFill>
                <a:sym typeface="Symbol" panose="05050102010706020507" pitchFamily="18" charset="2"/>
              </a:rPr>
              <a:t>f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°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Formula	</a:t>
            </a:r>
            <a:r>
              <a:rPr lang="en-US" altLang="en-US" sz="1800" b="1">
                <a:sym typeface="Symbol" panose="05050102010706020507" pitchFamily="18" charset="2"/>
              </a:rPr>
              <a:t>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kJ/mol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Formula	</a:t>
            </a:r>
            <a:r>
              <a:rPr lang="en-US" altLang="en-US" sz="1800" b="1">
                <a:sym typeface="Symbol" panose="05050102010706020507" pitchFamily="18" charset="2"/>
              </a:rPr>
              <a:t>	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kJ/mol	</a:t>
            </a:r>
            <a:r>
              <a:rPr lang="en-US" altLang="en-US" sz="1800" b="1">
                <a:sym typeface="Symbol" panose="05050102010706020507" pitchFamily="18" charset="2"/>
              </a:rPr>
              <a:t>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Formula</a:t>
            </a:r>
            <a:r>
              <a:rPr lang="en-US" altLang="en-US" sz="1800" b="1">
                <a:sym typeface="Symbol" panose="05050102010706020507" pitchFamily="18" charset="2"/>
              </a:rPr>
              <a:t>	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kJ/mol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996633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996633"/>
                </a:solidFill>
                <a:sym typeface="Symbol" panose="05050102010706020507" pitchFamily="18" charset="2"/>
              </a:rPr>
              <a:t>Nitrogen	</a:t>
            </a:r>
            <a:r>
              <a:rPr lang="en-US" altLang="en-US" sz="1800" b="1">
                <a:solidFill>
                  <a:srgbClr val="996633"/>
                </a:solidFill>
                <a:sym typeface="Symbol" panose="05050102010706020507" pitchFamily="18" charset="2"/>
              </a:rPr>
              <a:t>	</a:t>
            </a:r>
            <a:r>
              <a:rPr lang="en-US" altLang="en-US" sz="2000" b="1" i="1">
                <a:solidFill>
                  <a:srgbClr val="996633"/>
                </a:solidFill>
                <a:sym typeface="Symbol" panose="05050102010706020507" pitchFamily="18" charset="2"/>
              </a:rPr>
              <a:t>Sulfur</a:t>
            </a:r>
            <a:r>
              <a:rPr lang="en-US" altLang="en-US" sz="1800" b="1">
                <a:solidFill>
                  <a:srgbClr val="996633"/>
                </a:solidFill>
                <a:sym typeface="Symbol" panose="05050102010706020507" pitchFamily="18" charset="2"/>
              </a:rPr>
              <a:t>		</a:t>
            </a:r>
            <a:r>
              <a:rPr lang="en-US" altLang="en-US" sz="2000" b="1" i="1">
                <a:solidFill>
                  <a:srgbClr val="996633"/>
                </a:solidFill>
                <a:sym typeface="Symbol" panose="05050102010706020507" pitchFamily="18" charset="2"/>
              </a:rPr>
              <a:t>	      Bromine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2(g)</a:t>
            </a:r>
            <a:r>
              <a:rPr lang="en-US" altLang="en-US" sz="1800" b="1">
                <a:sym typeface="Symbol" panose="05050102010706020507" pitchFamily="18" charset="2"/>
              </a:rPr>
              <a:t>	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S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2(g)</a:t>
            </a:r>
            <a:r>
              <a:rPr lang="en-US" altLang="en-US" sz="1800" b="1">
                <a:sym typeface="Symbol" panose="05050102010706020507" pitchFamily="18" charset="2"/>
              </a:rPr>
              <a:t>		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80.1</a:t>
            </a:r>
            <a:r>
              <a:rPr lang="en-US" altLang="en-US" sz="1800" b="1">
                <a:sym typeface="Symbol" panose="05050102010706020507" pitchFamily="18" charset="2"/>
              </a:rPr>
              <a:t>	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Br</a:t>
            </a:r>
            <a:r>
              <a:rPr lang="en-US" altLang="en-US" sz="1800" b="1" baseline="30000">
                <a:solidFill>
                  <a:srgbClr val="000066"/>
                </a:solidFill>
                <a:sym typeface="Symbol" panose="05050102010706020507" pitchFamily="18" charset="2"/>
              </a:rPr>
              <a:t>-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(aq)	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-102.8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NH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3(g)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	            -16</a:t>
            </a:r>
            <a:r>
              <a:rPr lang="en-US" altLang="en-US" sz="1800" b="1">
                <a:sym typeface="Symbol" panose="05050102010706020507" pitchFamily="18" charset="2"/>
              </a:rPr>
              <a:t>        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S (rhombic)</a:t>
            </a:r>
            <a:r>
              <a:rPr lang="en-US" altLang="en-US" sz="1800" b="1">
                <a:sym typeface="Symbol" panose="05050102010706020507" pitchFamily="18" charset="2"/>
              </a:rPr>
              <a:t>	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</a:t>
            </a:r>
            <a:r>
              <a:rPr lang="en-US" altLang="en-US" sz="1800" b="1">
                <a:sym typeface="Symbol" panose="05050102010706020507" pitchFamily="18" charset="2"/>
              </a:rPr>
              <a:t>	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Br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2(l)</a:t>
            </a:r>
            <a:r>
              <a:rPr lang="en-US" altLang="en-US" sz="1800" b="1">
                <a:sym typeface="Symbol" panose="05050102010706020507" pitchFamily="18" charset="2"/>
              </a:rPr>
              <a:t> 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NO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(g)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	             86.60</a:t>
            </a:r>
            <a:r>
              <a:rPr lang="en-US" altLang="en-US" sz="1800" b="1">
                <a:sym typeface="Symbol" panose="05050102010706020507" pitchFamily="18" charset="2"/>
              </a:rPr>
              <a:t> 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S (monoclinic)</a:t>
            </a:r>
            <a:r>
              <a:rPr lang="en-US" altLang="en-US" sz="1800" b="1">
                <a:sym typeface="Symbol" panose="05050102010706020507" pitchFamily="18" charset="2"/>
              </a:rPr>
              <a:t>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0.10</a:t>
            </a:r>
            <a:r>
              <a:rPr lang="en-US" altLang="en-US" sz="1800" b="1">
                <a:sym typeface="Symbol" panose="05050102010706020507" pitchFamily="18" charset="2"/>
              </a:rPr>
              <a:t>	      </a:t>
            </a:r>
            <a:r>
              <a:rPr lang="en-US" altLang="en-US" sz="2000" b="1" i="1">
                <a:solidFill>
                  <a:srgbClr val="996633"/>
                </a:solidFill>
                <a:sym typeface="Symbol" panose="05050102010706020507" pitchFamily="18" charset="2"/>
              </a:rPr>
              <a:t>Iodine</a:t>
            </a:r>
            <a:endParaRPr lang="en-US" altLang="en-US" sz="2000" b="1" i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NO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2(g)</a:t>
            </a:r>
            <a:r>
              <a:rPr lang="en-US" altLang="en-US" sz="1800" b="1">
                <a:sym typeface="Symbol" panose="05050102010706020507" pitchFamily="18" charset="2"/>
              </a:rPr>
              <a:t>	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51  </a:t>
            </a:r>
            <a:r>
              <a:rPr lang="en-US" altLang="en-US" sz="1800" b="1">
                <a:sym typeface="Symbol" panose="05050102010706020507" pitchFamily="18" charset="2"/>
              </a:rPr>
              <a:t>       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SO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2(g)</a:t>
            </a:r>
            <a:r>
              <a:rPr lang="en-US" altLang="en-US" sz="1800" b="1">
                <a:sym typeface="Symbol" panose="05050102010706020507" pitchFamily="18" charset="2"/>
              </a:rPr>
              <a:t> 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-300.2</a:t>
            </a:r>
            <a:r>
              <a:rPr lang="en-US" altLang="en-US" sz="1800" b="1">
                <a:sym typeface="Symbol" panose="05050102010706020507" pitchFamily="18" charset="2"/>
              </a:rPr>
              <a:t>     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I</a:t>
            </a:r>
            <a:r>
              <a:rPr lang="en-US" altLang="en-US" sz="1800" b="1" baseline="30000">
                <a:solidFill>
                  <a:srgbClr val="000066"/>
                </a:solidFill>
                <a:sym typeface="Symbol" panose="05050102010706020507" pitchFamily="18" charset="2"/>
              </a:rPr>
              <a:t>-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(aq)</a:t>
            </a:r>
            <a:r>
              <a:rPr lang="en-US" altLang="en-US" sz="1800" b="1" baseline="-25000"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	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-51.7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HNO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3(aq)</a:t>
            </a:r>
            <a:r>
              <a:rPr lang="en-US" altLang="en-US" sz="1800" b="1">
                <a:sym typeface="Symbol" panose="05050102010706020507" pitchFamily="18" charset="2"/>
              </a:rPr>
              <a:t>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-110.5</a:t>
            </a:r>
            <a:r>
              <a:rPr lang="en-US" altLang="en-US" sz="1800" b="1">
                <a:sym typeface="Symbol" panose="05050102010706020507" pitchFamily="18" charset="2"/>
              </a:rPr>
              <a:t>   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S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(g)</a:t>
            </a:r>
            <a:r>
              <a:rPr lang="en-US" altLang="en-US" sz="1800" b="1">
                <a:sym typeface="Symbol" panose="05050102010706020507" pitchFamily="18" charset="2"/>
              </a:rPr>
              <a:t>		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-33</a:t>
            </a:r>
            <a:r>
              <a:rPr lang="en-US" altLang="en-US" sz="1800" b="1">
                <a:sym typeface="Symbol" panose="05050102010706020507" pitchFamily="18" charset="2"/>
              </a:rPr>
              <a:t>	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I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2(s)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	      0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996633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996633"/>
                </a:solidFill>
                <a:sym typeface="Symbol" panose="05050102010706020507" pitchFamily="18" charset="2"/>
              </a:rPr>
              <a:t>Oxygen			Fluorine		      Silver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2(g)</a:t>
            </a:r>
            <a:r>
              <a:rPr lang="en-US" altLang="en-US" sz="1800" b="1">
                <a:sym typeface="Symbol" panose="05050102010706020507" pitchFamily="18" charset="2"/>
              </a:rPr>
              <a:t>	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F</a:t>
            </a:r>
            <a:r>
              <a:rPr lang="en-US" altLang="en-US" sz="1800" b="1" baseline="30000">
                <a:solidFill>
                  <a:srgbClr val="000066"/>
                </a:solidFill>
                <a:sym typeface="Symbol" panose="05050102010706020507" pitchFamily="18" charset="2"/>
              </a:rPr>
              <a:t>-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(aq)</a:t>
            </a:r>
            <a:r>
              <a:rPr lang="en-US" altLang="en-US" sz="1800" b="1">
                <a:sym typeface="Symbol" panose="05050102010706020507" pitchFamily="18" charset="2"/>
              </a:rPr>
              <a:t>	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-276.5</a:t>
            </a:r>
            <a:r>
              <a:rPr lang="en-US" altLang="en-US" sz="1800" b="1">
                <a:sym typeface="Symbol" panose="05050102010706020507" pitchFamily="18" charset="2"/>
              </a:rPr>
              <a:t>     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Ag</a:t>
            </a:r>
            <a:r>
              <a:rPr lang="en-US" altLang="en-US" sz="1800" b="1" baseline="30000">
                <a:solidFill>
                  <a:srgbClr val="000066"/>
                </a:solidFill>
                <a:sym typeface="Symbol" panose="05050102010706020507" pitchFamily="18" charset="2"/>
              </a:rPr>
              <a:t>+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(aq)</a:t>
            </a:r>
            <a:r>
              <a:rPr lang="en-US" altLang="en-US" sz="1800" b="1">
                <a:sym typeface="Symbol" panose="05050102010706020507" pitchFamily="18" charset="2"/>
              </a:rPr>
              <a:t>	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77.1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3(g)</a:t>
            </a:r>
            <a:r>
              <a:rPr lang="en-US" altLang="en-US" sz="1800" b="1">
                <a:sym typeface="Symbol" panose="05050102010706020507" pitchFamily="18" charset="2"/>
              </a:rPr>
              <a:t>	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 163    </a:t>
            </a:r>
            <a:r>
              <a:rPr lang="en-US" altLang="en-US" sz="1800" b="1">
                <a:sym typeface="Symbol" panose="05050102010706020507" pitchFamily="18" charset="2"/>
              </a:rPr>
              <a:t>    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F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2(g)</a:t>
            </a:r>
            <a:r>
              <a:rPr lang="en-US" altLang="en-US" sz="1800" b="1">
                <a:sym typeface="Symbol" panose="05050102010706020507" pitchFamily="18" charset="2"/>
              </a:rPr>
              <a:t>	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 0</a:t>
            </a:r>
            <a:r>
              <a:rPr lang="en-US" altLang="en-US" sz="1800" b="1">
                <a:sym typeface="Symbol" panose="05050102010706020507" pitchFamily="18" charset="2"/>
              </a:rPr>
              <a:t>	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Ag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ym typeface="Symbol" panose="05050102010706020507" pitchFamily="18" charset="2"/>
              </a:rPr>
              <a:t> 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OH</a:t>
            </a:r>
            <a:r>
              <a:rPr lang="en-US" altLang="en-US" sz="1800" b="1" baseline="30000">
                <a:solidFill>
                  <a:srgbClr val="000066"/>
                </a:solidFill>
                <a:sym typeface="Symbol" panose="05050102010706020507" pitchFamily="18" charset="2"/>
              </a:rPr>
              <a:t>-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(aq)</a:t>
            </a:r>
            <a:r>
              <a:rPr lang="en-US" altLang="en-US" sz="1800" b="1">
                <a:sym typeface="Symbol" panose="05050102010706020507" pitchFamily="18" charset="2"/>
              </a:rPr>
              <a:t>	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-157.3</a:t>
            </a:r>
            <a:r>
              <a:rPr lang="en-US" altLang="en-US" sz="1800" b="1">
                <a:sym typeface="Symbol" panose="05050102010706020507" pitchFamily="18" charset="2"/>
              </a:rPr>
              <a:t>     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HF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(g)</a:t>
            </a:r>
            <a:r>
              <a:rPr lang="en-US" altLang="en-US" sz="1800" b="1">
                <a:sym typeface="Symbol" panose="05050102010706020507" pitchFamily="18" charset="2"/>
              </a:rPr>
              <a:t>   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-275</a:t>
            </a:r>
            <a:r>
              <a:rPr lang="en-US" altLang="en-US" sz="1800" b="1">
                <a:sym typeface="Symbol" panose="05050102010706020507" pitchFamily="18" charset="2"/>
              </a:rPr>
              <a:t>	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AgF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ym typeface="Symbol" panose="05050102010706020507" pitchFamily="18" charset="2"/>
              </a:rPr>
              <a:t>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-185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(g)</a:t>
            </a:r>
            <a:r>
              <a:rPr lang="en-US" altLang="en-US" sz="1800" b="1">
                <a:sym typeface="Symbol" panose="05050102010706020507" pitchFamily="18" charset="2"/>
              </a:rPr>
              <a:t>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-228.6</a:t>
            </a:r>
            <a:r>
              <a:rPr lang="en-US" altLang="en-US" sz="1800" b="1">
                <a:sym typeface="Symbol" panose="05050102010706020507" pitchFamily="18" charset="2"/>
              </a:rPr>
              <a:t>           </a:t>
            </a:r>
            <a:r>
              <a:rPr lang="en-US" altLang="en-US" sz="2000" b="1" i="1">
                <a:solidFill>
                  <a:srgbClr val="996633"/>
                </a:solidFill>
                <a:sym typeface="Symbol" panose="05050102010706020507" pitchFamily="18" charset="2"/>
              </a:rPr>
              <a:t>Chlorine</a:t>
            </a:r>
            <a:r>
              <a:rPr lang="en-US" altLang="en-US" sz="1800" b="1">
                <a:solidFill>
                  <a:srgbClr val="996633"/>
                </a:solidFill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		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AgCl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ym typeface="Symbol" panose="05050102010706020507" pitchFamily="18" charset="2"/>
              </a:rPr>
              <a:t>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-109.7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(l)</a:t>
            </a:r>
            <a:r>
              <a:rPr lang="en-US" altLang="en-US" sz="1800" b="1">
                <a:sym typeface="Symbol" panose="05050102010706020507" pitchFamily="18" charset="2"/>
              </a:rPr>
              <a:t>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-237.2</a:t>
            </a:r>
            <a:r>
              <a:rPr lang="en-US" altLang="en-US" sz="1800" b="1">
                <a:sym typeface="Symbol" panose="05050102010706020507" pitchFamily="18" charset="2"/>
              </a:rPr>
              <a:t>     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Cl</a:t>
            </a:r>
            <a:r>
              <a:rPr lang="en-US" altLang="en-US" sz="1800" b="1" baseline="30000">
                <a:solidFill>
                  <a:srgbClr val="000066"/>
                </a:solidFill>
                <a:sym typeface="Symbol" panose="05050102010706020507" pitchFamily="18" charset="2"/>
              </a:rPr>
              <a:t>-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(aq)</a:t>
            </a:r>
            <a:r>
              <a:rPr lang="en-US" altLang="en-US" sz="1800" b="1">
                <a:sym typeface="Symbol" panose="05050102010706020507" pitchFamily="18" charset="2"/>
              </a:rPr>
              <a:t>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-131.2</a:t>
            </a:r>
            <a:r>
              <a:rPr lang="en-US" altLang="en-US" sz="1800" b="1">
                <a:sym typeface="Symbol" panose="05050102010706020507" pitchFamily="18" charset="2"/>
              </a:rPr>
              <a:t>        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AgBr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ym typeface="Symbol" panose="05050102010706020507" pitchFamily="18" charset="2"/>
              </a:rPr>
              <a:t>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-95.9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ym typeface="Symbol" panose="05050102010706020507" pitchFamily="18" charset="2"/>
              </a:rPr>
              <a:t>		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Cl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2(g)</a:t>
            </a:r>
            <a:r>
              <a:rPr lang="en-US" altLang="en-US" sz="1800" b="1">
                <a:sym typeface="Symbol" panose="05050102010706020507" pitchFamily="18" charset="2"/>
              </a:rPr>
              <a:t>   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  0</a:t>
            </a:r>
            <a:r>
              <a:rPr lang="en-US" altLang="en-US" sz="1800" b="1">
                <a:sym typeface="Symbol" panose="05050102010706020507" pitchFamily="18" charset="2"/>
              </a:rPr>
              <a:t>	 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AgI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	  -66.3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ym typeface="Symbol" panose="05050102010706020507" pitchFamily="18" charset="2"/>
              </a:rPr>
              <a:t>		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HCl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(g)</a:t>
            </a:r>
            <a:r>
              <a:rPr lang="en-US" altLang="en-US" sz="1800" b="1">
                <a:sym typeface="Symbol" panose="05050102010706020507" pitchFamily="18" charset="2"/>
              </a:rPr>
              <a:t>		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-95.3</a:t>
            </a:r>
            <a:endParaRPr lang="en-US" altLang="en-US" sz="1800" b="1">
              <a:sym typeface="Symbol" panose="05050102010706020507" pitchFamily="18" charset="2"/>
            </a:endParaRP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TextBox 6"/>
          <p:cNvSpPr txBox="1">
            <a:spLocks noChangeArrowheads="1"/>
          </p:cNvSpPr>
          <p:nvPr/>
        </p:nvSpPr>
        <p:spPr bwMode="auto">
          <a:xfrm>
            <a:off x="3810000" y="6172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" action="ppaction://hlinksldjump"/>
              </a:rPr>
              <a:t>Next Page</a:t>
            </a:r>
            <a:endParaRPr lang="en-US" altLang="en-US" sz="2400"/>
          </a:p>
        </p:txBody>
      </p:sp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7086600" y="6172200"/>
            <a:ext cx="825500" cy="461963"/>
          </a:xfrm>
          <a:prstGeom prst="rect">
            <a:avLst/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4" action="ppaction://hlinksldjump"/>
              </a:rPr>
              <a:t>EX 2</a:t>
            </a:r>
            <a:endParaRPr lang="en-US" altLang="en-US" sz="2400"/>
          </a:p>
        </p:txBody>
      </p:sp>
      <p:sp>
        <p:nvSpPr>
          <p:cNvPr id="68615" name="TextBox 8"/>
          <p:cNvSpPr txBox="1">
            <a:spLocks noChangeArrowheads="1"/>
          </p:cNvSpPr>
          <p:nvPr/>
        </p:nvSpPr>
        <p:spPr bwMode="auto">
          <a:xfrm>
            <a:off x="8001000" y="6172200"/>
            <a:ext cx="825500" cy="461963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5" action="ppaction://hlinksldjump"/>
              </a:rPr>
              <a:t>EX 3</a:t>
            </a: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41325" y="26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763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                           G</a:t>
            </a:r>
            <a:r>
              <a:rPr lang="en-US" altLang="en-US" sz="1800" b="1" baseline="-25000">
                <a:solidFill>
                  <a:srgbClr val="A50021"/>
                </a:solidFill>
                <a:sym typeface="Symbol" panose="05050102010706020507" pitchFamily="18" charset="2"/>
              </a:rPr>
              <a:t>f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°</a:t>
            </a:r>
            <a:r>
              <a:rPr lang="en-US" altLang="en-US" sz="1800" b="1">
                <a:sym typeface="Symbol" panose="05050102010706020507" pitchFamily="18" charset="2"/>
              </a:rPr>
              <a:t>                   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G</a:t>
            </a:r>
            <a:r>
              <a:rPr lang="en-US" altLang="en-US" sz="1800" b="1" baseline="-25000">
                <a:solidFill>
                  <a:srgbClr val="A50021"/>
                </a:solidFill>
                <a:sym typeface="Symbol" panose="05050102010706020507" pitchFamily="18" charset="2"/>
              </a:rPr>
              <a:t>f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°</a:t>
            </a:r>
            <a:r>
              <a:rPr lang="en-US" altLang="en-US" sz="1800" b="1">
                <a:sym typeface="Symbol" panose="05050102010706020507" pitchFamily="18" charset="2"/>
              </a:rPr>
              <a:t>                        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G</a:t>
            </a:r>
            <a:r>
              <a:rPr lang="en-US" altLang="en-US" sz="1800" b="1" baseline="-25000">
                <a:solidFill>
                  <a:srgbClr val="A50021"/>
                </a:solidFill>
                <a:sym typeface="Symbol" panose="05050102010706020507" pitchFamily="18" charset="2"/>
              </a:rPr>
              <a:t>f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°</a:t>
            </a:r>
            <a:r>
              <a:rPr lang="en-US" altLang="en-US" sz="1800" b="1"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Formula	</a:t>
            </a:r>
            <a:r>
              <a:rPr lang="en-US" altLang="en-US" sz="1800" b="1"/>
              <a:t>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kJ/mol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Formula	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          kJ/mol    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Formula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             kJ/mol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A50021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996633"/>
                </a:solidFill>
                <a:sym typeface="Symbol" panose="05050102010706020507" pitchFamily="18" charset="2"/>
              </a:rPr>
              <a:t>Hydrogen	</a:t>
            </a:r>
            <a:r>
              <a:rPr lang="en-US" altLang="en-US" sz="1800" b="1" i="1">
                <a:sym typeface="Symbol" panose="05050102010706020507" pitchFamily="18" charset="2"/>
              </a:rPr>
              <a:t>                </a:t>
            </a:r>
            <a:r>
              <a:rPr lang="en-US" altLang="en-US" sz="1800" b="1" i="1">
                <a:solidFill>
                  <a:srgbClr val="996633"/>
                </a:solidFill>
                <a:sym typeface="Symbol" panose="05050102010706020507" pitchFamily="18" charset="2"/>
              </a:rPr>
              <a:t>Carbon			Carbon (cont.)</a:t>
            </a:r>
            <a:endParaRPr lang="en-US" altLang="en-US" sz="1800" b="1">
              <a:solidFill>
                <a:srgbClr val="996633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</a:t>
            </a:r>
            <a:r>
              <a:rPr lang="en-US" altLang="en-US" sz="1800" b="1" baseline="30000">
                <a:solidFill>
                  <a:srgbClr val="000066"/>
                </a:solidFill>
                <a:sym typeface="Symbol" panose="05050102010706020507" pitchFamily="18" charset="2"/>
              </a:rPr>
              <a:t>+</a:t>
            </a:r>
            <a:r>
              <a:rPr lang="en-US" altLang="en-US" sz="1800" b="1">
                <a:sym typeface="Symbol" panose="05050102010706020507" pitchFamily="18" charset="2"/>
              </a:rPr>
              <a:t>	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 (graphite)</a:t>
            </a:r>
            <a:r>
              <a:rPr lang="en-US" altLang="en-US" sz="1800" b="1">
                <a:sym typeface="Symbol" panose="05050102010706020507" pitchFamily="18" charset="2"/>
              </a:rPr>
              <a:t>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HCN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(l)	</a:t>
            </a:r>
            <a:r>
              <a:rPr lang="en-US" altLang="en-US" sz="1800" b="1">
                <a:sym typeface="Symbol" panose="05050102010706020507" pitchFamily="18" charset="2"/>
              </a:rPr>
              <a:t>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121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2(g)</a:t>
            </a:r>
            <a:r>
              <a:rPr lang="en-US" altLang="en-US" sz="1800" b="1">
                <a:sym typeface="Symbol" panose="05050102010706020507" pitchFamily="18" charset="2"/>
              </a:rPr>
              <a:t> 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 (diamond)</a:t>
            </a:r>
            <a:r>
              <a:rPr lang="en-US" altLang="en-US" sz="1800" b="1">
                <a:sym typeface="Symbol" panose="05050102010706020507" pitchFamily="18" charset="2"/>
              </a:rPr>
              <a:t>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2.9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CCl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4(g)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	 -53.7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996633"/>
                </a:solidFill>
                <a:sym typeface="Symbol" panose="05050102010706020507" pitchFamily="18" charset="2"/>
              </a:rPr>
              <a:t>Sodium</a:t>
            </a:r>
            <a:r>
              <a:rPr lang="en-US" altLang="en-US" sz="1800" b="1" i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	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(g)</a:t>
            </a:r>
            <a:r>
              <a:rPr lang="en-US" altLang="en-US" sz="1800" b="1">
                <a:sym typeface="Symbol" panose="05050102010706020507" pitchFamily="18" charset="2"/>
              </a:rPr>
              <a:t>	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-137.2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CCl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4(l)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	                 -68.6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Na</a:t>
            </a:r>
            <a:r>
              <a:rPr lang="en-US" altLang="en-US" sz="1800" b="1" baseline="30000">
                <a:solidFill>
                  <a:srgbClr val="000066"/>
                </a:solidFill>
                <a:sym typeface="Symbol" panose="05050102010706020507" pitchFamily="18" charset="2"/>
              </a:rPr>
              <a:t>+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(aq)</a:t>
            </a:r>
            <a:r>
              <a:rPr lang="en-US" altLang="en-US" sz="1800" b="1">
                <a:sym typeface="Symbol" panose="05050102010706020507" pitchFamily="18" charset="2"/>
              </a:rPr>
              <a:t>	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-261.9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2(g)</a:t>
            </a:r>
            <a:r>
              <a:rPr lang="en-US" altLang="en-US" sz="1800" b="1">
                <a:sym typeface="Symbol" panose="05050102010706020507" pitchFamily="18" charset="2"/>
              </a:rPr>
              <a:t>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-394.4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3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CHO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(g)</a:t>
            </a:r>
            <a:r>
              <a:rPr lang="en-US" altLang="en-US" sz="1800" b="1">
                <a:sym typeface="Symbol" panose="05050102010706020507" pitchFamily="18" charset="2"/>
              </a:rPr>
              <a:t>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-133.7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Na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 0     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          HCO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3</a:t>
            </a:r>
            <a:r>
              <a:rPr lang="en-US" altLang="en-US" sz="1800" b="1" baseline="30000">
                <a:solidFill>
                  <a:srgbClr val="000066"/>
                </a:solidFill>
                <a:sym typeface="Symbol" panose="05050102010706020507" pitchFamily="18" charset="2"/>
              </a:rPr>
              <a:t>-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(aq)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-587.1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  	C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5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OH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(l)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-174.8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NaCl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ym typeface="Symbol" panose="05050102010706020507" pitchFamily="18" charset="2"/>
              </a:rPr>
              <a:t>	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-348.0</a:t>
            </a:r>
            <a:r>
              <a:rPr lang="en-US" altLang="en-US" sz="1800" b="1">
                <a:sym typeface="Symbol" panose="05050102010706020507" pitchFamily="18" charset="2"/>
              </a:rPr>
              <a:t>    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4(g)</a:t>
            </a:r>
            <a:r>
              <a:rPr lang="en-US" altLang="en-US" sz="1800" b="1">
                <a:sym typeface="Symbol" panose="05050102010706020507" pitchFamily="18" charset="2"/>
              </a:rPr>
              <a:t>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-50.8</a:t>
            </a:r>
            <a:r>
              <a:rPr lang="en-US" altLang="en-US" sz="1800" b="1">
                <a:sym typeface="Symbol" panose="05050102010706020507" pitchFamily="18" charset="2"/>
              </a:rPr>
              <a:t>            </a:t>
            </a:r>
            <a:r>
              <a:rPr lang="en-US" altLang="en-US" sz="1800" b="1" i="1">
                <a:solidFill>
                  <a:srgbClr val="996633"/>
                </a:solidFill>
                <a:sym typeface="Symbol" panose="05050102010706020507" pitchFamily="18" charset="2"/>
              </a:rPr>
              <a:t>Silicon</a:t>
            </a:r>
            <a:endParaRPr lang="en-US" altLang="en-US" sz="1800" b="1">
              <a:solidFill>
                <a:srgbClr val="996633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NaHCO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3(s)</a:t>
            </a:r>
            <a:r>
              <a:rPr lang="en-US" altLang="en-US" sz="1800" b="1">
                <a:sym typeface="Symbol" panose="05050102010706020507" pitchFamily="18" charset="2"/>
              </a:rPr>
              <a:t>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-851.9</a:t>
            </a:r>
            <a:r>
              <a:rPr lang="en-US" altLang="en-US" sz="1800" b="1">
                <a:sym typeface="Symbol" panose="05050102010706020507" pitchFamily="18" charset="2"/>
              </a:rPr>
              <a:t>  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4(g)</a:t>
            </a:r>
            <a:r>
              <a:rPr lang="en-US" altLang="en-US" sz="1800" b="1">
                <a:sym typeface="Symbol" panose="05050102010706020507" pitchFamily="18" charset="2"/>
              </a:rPr>
              <a:t>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68.4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Si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ym typeface="Symbol" panose="05050102010706020507" pitchFamily="18" charset="2"/>
              </a:rPr>
              <a:t>		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Na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3(s)</a:t>
            </a:r>
            <a:r>
              <a:rPr lang="en-US" altLang="en-US" sz="1800" b="1">
                <a:sym typeface="Symbol" panose="05050102010706020507" pitchFamily="18" charset="2"/>
              </a:rPr>
              <a:t>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-1048.1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6(g)</a:t>
            </a:r>
            <a:r>
              <a:rPr lang="en-US" altLang="en-US" sz="1800" b="1" baseline="-25000"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-32.9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SiO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2(s)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-856.6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996633"/>
                </a:solidFill>
                <a:sym typeface="Symbol" panose="05050102010706020507" pitchFamily="18" charset="2"/>
              </a:rPr>
              <a:t>Calcium</a:t>
            </a:r>
            <a:r>
              <a:rPr lang="en-US" altLang="en-US" sz="1800" b="1">
                <a:solidFill>
                  <a:srgbClr val="996633"/>
                </a:solidFill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	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6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6(l)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124.5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SiF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4(g)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-1506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Ca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</a:t>
            </a:r>
            <a:r>
              <a:rPr lang="en-US" altLang="en-US" sz="1800" b="1" baseline="30000">
                <a:solidFill>
                  <a:srgbClr val="000066"/>
                </a:solidFill>
                <a:sym typeface="Symbol" panose="05050102010706020507" pitchFamily="18" charset="2"/>
              </a:rPr>
              <a:t>+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(aq)</a:t>
            </a:r>
            <a:r>
              <a:rPr lang="en-US" altLang="en-US" sz="1800" b="1">
                <a:sym typeface="Symbol" panose="05050102010706020507" pitchFamily="18" charset="2"/>
              </a:rPr>
              <a:t>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-553.0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HCHO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(g)</a:t>
            </a:r>
            <a:r>
              <a:rPr lang="en-US" altLang="en-US" sz="1800" b="1">
                <a:sym typeface="Symbol" panose="05050102010706020507" pitchFamily="18" charset="2"/>
              </a:rPr>
              <a:t>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-110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 i="1">
                <a:solidFill>
                  <a:srgbClr val="996633"/>
                </a:solidFill>
                <a:sym typeface="Symbol" panose="05050102010706020507" pitchFamily="18" charset="2"/>
              </a:rPr>
              <a:t>Lead</a:t>
            </a:r>
            <a:endParaRPr lang="en-US" altLang="en-US" sz="1800" b="1">
              <a:solidFill>
                <a:srgbClr val="996633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Ca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ym typeface="Symbol" panose="05050102010706020507" pitchFamily="18" charset="2"/>
              </a:rPr>
              <a:t>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 0 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3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OH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(l)</a:t>
            </a:r>
            <a:r>
              <a:rPr lang="en-US" altLang="en-US" sz="1800" b="1">
                <a:sym typeface="Symbol" panose="05050102010706020507" pitchFamily="18" charset="2"/>
              </a:rPr>
              <a:t>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-166.2</a:t>
            </a:r>
            <a:r>
              <a:rPr lang="en-US" altLang="en-US" sz="1800" b="1">
                <a:sym typeface="Symbol" panose="05050102010706020507" pitchFamily="18" charset="2"/>
              </a:rPr>
              <a:t>   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Pb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	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CaO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ym typeface="Symbol" panose="05050102010706020507" pitchFamily="18" charset="2"/>
              </a:rPr>
              <a:t>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-603.5</a:t>
            </a:r>
            <a:r>
              <a:rPr lang="en-US" altLang="en-US" sz="1800" b="1">
                <a:sym typeface="Symbol" panose="05050102010706020507" pitchFamily="18" charset="2"/>
              </a:rPr>
              <a:t>            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CS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2(g)</a:t>
            </a:r>
            <a:r>
              <a:rPr lang="en-US" altLang="en-US" sz="1800" b="1">
                <a:sym typeface="Symbol" panose="05050102010706020507" pitchFamily="18" charset="2"/>
              </a:rPr>
              <a:t>	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66.9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PbO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ym typeface="Symbol" panose="05050102010706020507" pitchFamily="18" charset="2"/>
              </a:rPr>
              <a:t> 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-189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CaCO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3(s)</a:t>
            </a:r>
            <a:r>
              <a:rPr lang="en-US" altLang="en-US" sz="1800" b="1">
                <a:sym typeface="Symbol" panose="05050102010706020507" pitchFamily="18" charset="2"/>
              </a:rPr>
              <a:t>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-1128.8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CS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2(l)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	</a:t>
            </a:r>
            <a:r>
              <a:rPr lang="en-US" altLang="en-US" sz="1800" b="1">
                <a:sym typeface="Symbol" panose="05050102010706020507" pitchFamily="18" charset="2"/>
              </a:rPr>
              <a:t>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63.6</a:t>
            </a:r>
            <a:r>
              <a:rPr lang="en-US" altLang="en-US" sz="1800" b="1">
                <a:sym typeface="Symbol" panose="05050102010706020507" pitchFamily="18" charset="2"/>
              </a:rPr>
              <a:t>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PbS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(s)</a:t>
            </a:r>
            <a:r>
              <a:rPr lang="en-US" altLang="en-US" sz="1800" b="1">
                <a:sym typeface="Symbol" panose="05050102010706020507" pitchFamily="18" charset="2"/>
              </a:rPr>
              <a:t>             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-96.7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ym typeface="Symbol" panose="05050102010706020507" pitchFamily="18" charset="2"/>
              </a:rPr>
              <a:t>			</a:t>
            </a:r>
            <a:r>
              <a:rPr lang="en-US" altLang="en-US" sz="1800" b="1">
                <a:solidFill>
                  <a:srgbClr val="000066"/>
                </a:solidFill>
                <a:sym typeface="Symbol" panose="05050102010706020507" pitchFamily="18" charset="2"/>
              </a:rPr>
              <a:t>HCN</a:t>
            </a:r>
            <a:r>
              <a:rPr lang="en-US" altLang="en-US" sz="1800" b="1" baseline="-25000">
                <a:solidFill>
                  <a:srgbClr val="000066"/>
                </a:solidFill>
                <a:sym typeface="Symbol" panose="05050102010706020507" pitchFamily="18" charset="2"/>
              </a:rPr>
              <a:t>(g)</a:t>
            </a:r>
            <a:r>
              <a:rPr lang="en-US" altLang="en-US" sz="1800" b="1">
                <a:sym typeface="Symbol" panose="05050102010706020507" pitchFamily="18" charset="2"/>
              </a:rPr>
              <a:t>	           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125</a:t>
            </a:r>
            <a:endParaRPr lang="en-US" altLang="en-US" sz="1800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ym typeface="Symbol" panose="05050102010706020507" pitchFamily="18" charset="2"/>
              </a:rPr>
              <a:t> </a:t>
            </a:r>
            <a:r>
              <a:rPr lang="en-US" altLang="en-US" sz="1800" b="1">
                <a:solidFill>
                  <a:srgbClr val="A50021"/>
                </a:solidFill>
                <a:sym typeface="Symbol" panose="05050102010706020507" pitchFamily="18" charset="2"/>
              </a:rPr>
              <a:t>	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3886200" y="6172200"/>
            <a:ext cx="104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" action="ppaction://hlinksldjump"/>
              </a:rPr>
              <a:t>BACK</a:t>
            </a: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xmlns="" id="{F7CA981B-E416-4E8D-A5E6-2BC075B62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991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66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Workshop T#1 on Entropy &amp; Gibbs Free Energy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Carbon tetrachloride is a volatile liquid.  What is </a:t>
            </a:r>
            <a:r>
              <a:rPr lang="en-US" sz="2800" b="1" dirty="0" err="1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S</a:t>
            </a:r>
            <a:r>
              <a:rPr lang="en-US" sz="2800" b="1" baseline="-25000" dirty="0" err="1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surr</a:t>
            </a: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when 1.00 mol liquid carbon tetrachloride vaporizes at 25</a:t>
            </a:r>
            <a:r>
              <a:rPr lang="en-US" sz="2800" b="1" baseline="30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o</a:t>
            </a: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C? </a:t>
            </a:r>
          </a:p>
          <a:p>
            <a:pPr marL="514350" indent="-514350">
              <a:buFontTx/>
              <a:buAutoNum type="arabicPeriod"/>
              <a:defRPr/>
            </a:pPr>
            <a:endParaRPr lang="en-US" sz="2800" b="1" dirty="0">
              <a:solidFill>
                <a:srgbClr val="003300"/>
              </a:solidFill>
              <a:latin typeface="Comic Sans MS" pitchFamily="66" charset="0"/>
              <a:sym typeface="Symbol" pitchFamily="18" charset="2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2800" b="1" dirty="0">
              <a:solidFill>
                <a:srgbClr val="003300"/>
              </a:solidFill>
              <a:latin typeface="Comic Sans MS" pitchFamily="66" charset="0"/>
              <a:sym typeface="Symbol" pitchFamily="18" charset="2"/>
            </a:endParaRP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Calculate S° and G° at 25° for:</a:t>
            </a:r>
          </a:p>
          <a:p>
            <a:pPr marL="514350" indent="-514350">
              <a:buFontTx/>
              <a:buAutoNum type="arabicPeriod" startAt="2"/>
              <a:defRPr/>
            </a:pPr>
            <a:endParaRPr lang="en-US" sz="2800" b="1" dirty="0">
              <a:solidFill>
                <a:srgbClr val="003300"/>
              </a:solidFill>
              <a:latin typeface="Comic Sans MS" pitchFamily="66" charset="0"/>
              <a:sym typeface="Symbol" pitchFamily="18" charset="2"/>
            </a:endParaRPr>
          </a:p>
          <a:p>
            <a:pPr>
              <a:defRPr/>
            </a:pPr>
            <a:r>
              <a:rPr lang="en-US" b="1" dirty="0">
                <a:solidFill>
                  <a:srgbClr val="003300"/>
                </a:solidFill>
                <a:latin typeface="Comic Sans MS" panose="030F0702030302020204" pitchFamily="66" charset="0"/>
                <a:sym typeface="Symbol" pitchFamily="18" charset="2"/>
              </a:rPr>
              <a:t>	a.  </a:t>
            </a:r>
            <a:r>
              <a:rPr lang="en-US" b="1" dirty="0">
                <a:solidFill>
                  <a:srgbClr val="003300"/>
                </a:solidFill>
                <a:latin typeface="Comic Sans MS" panose="030F0702030302020204" pitchFamily="66" charset="0"/>
              </a:rPr>
              <a:t>CaCO</a:t>
            </a:r>
            <a:r>
              <a:rPr lang="en-US" b="1" baseline="-25000" dirty="0">
                <a:solidFill>
                  <a:srgbClr val="003300"/>
                </a:solidFill>
                <a:latin typeface="Comic Sans MS" panose="030F0702030302020204" pitchFamily="66" charset="0"/>
              </a:rPr>
              <a:t>3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(s)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   CO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2 (g)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 +  </a:t>
            </a:r>
            <a:r>
              <a:rPr lang="en-US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CaO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(s)</a:t>
            </a:r>
          </a:p>
          <a:p>
            <a:pPr>
              <a:defRPr/>
            </a:pPr>
            <a:endParaRPr lang="en-US" b="1" dirty="0">
              <a:solidFill>
                <a:srgbClr val="003300"/>
              </a:solidFill>
              <a:latin typeface="Comic Sans MS" pitchFamily="66" charset="0"/>
              <a:sym typeface="Symbol" pitchFamily="18" charset="2"/>
            </a:endParaRPr>
          </a:p>
          <a:p>
            <a:pPr marL="1371600" lvl="2" indent="-457200">
              <a:buFontTx/>
              <a:buAutoNum type="alphaLcPeriod" startAt="2"/>
              <a:defRPr/>
            </a:pP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2 </a:t>
            </a:r>
            <a:r>
              <a:rPr lang="en-US" b="1" dirty="0" err="1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AgBr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(s)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 +   I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2(s)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   Br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2(l)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  +  2 </a:t>
            </a:r>
            <a:r>
              <a:rPr lang="en-US" b="1" dirty="0" err="1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AgI</a:t>
            </a:r>
            <a:r>
              <a:rPr lang="en-US" b="1" baseline="-25000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(s)</a:t>
            </a:r>
          </a:p>
          <a:p>
            <a:pPr>
              <a:defRPr/>
            </a:pPr>
            <a:endParaRPr lang="en-US" b="1" baseline="-25000" dirty="0">
              <a:solidFill>
                <a:srgbClr val="0033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3733800" y="61722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hlinkClick r:id="rId4" action="ppaction://hlinksldjump"/>
              </a:rPr>
              <a:t>Table of  S</a:t>
            </a:r>
            <a:r>
              <a:rPr lang="en-US" altLang="en-US" sz="2400" b="1" baseline="-25000">
                <a:hlinkClick r:id="rId4" action="ppaction://hlinksldjump"/>
              </a:rPr>
              <a:t>f</a:t>
            </a:r>
            <a:endParaRPr lang="en-US" altLang="en-US" sz="2400" b="1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068388" y="2971800"/>
            <a:ext cx="6834187" cy="584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218">
                  <a:alpha val="60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latin typeface="Symbol" panose="05050102010706020507" pitchFamily="18" charset="2"/>
              </a:rPr>
              <a:t>D</a:t>
            </a:r>
            <a:r>
              <a:rPr lang="en-US" altLang="en-US" b="1">
                <a:latin typeface="Arial" panose="020B0604020202020204" pitchFamily="34" charset="0"/>
              </a:rPr>
              <a:t>G</a:t>
            </a:r>
            <a:r>
              <a:rPr lang="en-US" altLang="en-US" b="1" baseline="30000">
                <a:latin typeface="Arial" panose="020B0604020202020204" pitchFamily="34" charset="0"/>
              </a:rPr>
              <a:t>0</a:t>
            </a:r>
            <a:r>
              <a:rPr lang="en-US" altLang="en-US" b="1" baseline="-25000">
                <a:latin typeface="Arial" panose="020B0604020202020204" pitchFamily="34" charset="0"/>
              </a:rPr>
              <a:t>system</a:t>
            </a:r>
            <a:r>
              <a:rPr lang="en-US" altLang="en-US" b="1">
                <a:latin typeface="Arial" panose="020B0604020202020204" pitchFamily="34" charset="0"/>
              </a:rPr>
              <a:t> = </a:t>
            </a:r>
            <a:r>
              <a:rPr lang="en-US" altLang="en-US" b="1">
                <a:latin typeface="Symbol" panose="05050102010706020507" pitchFamily="18" charset="2"/>
              </a:rPr>
              <a:t>D</a:t>
            </a:r>
            <a:r>
              <a:rPr lang="en-US" altLang="en-US" b="1">
                <a:latin typeface="Arial" panose="020B0604020202020204" pitchFamily="34" charset="0"/>
              </a:rPr>
              <a:t>H</a:t>
            </a:r>
            <a:r>
              <a:rPr lang="en-US" altLang="en-US" b="1" baseline="30000">
                <a:latin typeface="Arial" panose="020B0604020202020204" pitchFamily="34" charset="0"/>
              </a:rPr>
              <a:t>0</a:t>
            </a:r>
            <a:r>
              <a:rPr lang="en-US" altLang="en-US" b="1" baseline="-25000">
                <a:latin typeface="Arial" panose="020B0604020202020204" pitchFamily="34" charset="0"/>
              </a:rPr>
              <a:t>system</a:t>
            </a:r>
            <a:r>
              <a:rPr lang="en-US" altLang="en-US" b="1">
                <a:latin typeface="Arial" panose="020B0604020202020204" pitchFamily="34" charset="0"/>
              </a:rPr>
              <a:t> - T</a:t>
            </a:r>
            <a:r>
              <a:rPr lang="en-US" altLang="en-US" b="1">
                <a:latin typeface="Symbol" panose="05050102010706020507" pitchFamily="18" charset="2"/>
              </a:rPr>
              <a:t>D</a:t>
            </a:r>
            <a:r>
              <a:rPr lang="en-US" altLang="en-US" b="1">
                <a:latin typeface="Arial" panose="020B0604020202020204" pitchFamily="34" charset="0"/>
              </a:rPr>
              <a:t>S</a:t>
            </a:r>
            <a:r>
              <a:rPr lang="en-US" altLang="en-US" b="1" baseline="30000">
                <a:latin typeface="Arial" panose="020B0604020202020204" pitchFamily="34" charset="0"/>
              </a:rPr>
              <a:t>0</a:t>
            </a:r>
            <a:r>
              <a:rPr lang="en-US" altLang="en-US" b="1" baseline="-25000">
                <a:latin typeface="Arial" panose="020B0604020202020204" pitchFamily="34" charset="0"/>
              </a:rPr>
              <a:t>system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089025" y="754063"/>
            <a:ext cx="6607175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2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Gibbs Free Energy (G)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1524000" y="1371600"/>
            <a:ext cx="6378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000">
                <a:latin typeface="Arial" panose="020B0604020202020204" pitchFamily="34" charset="0"/>
              </a:rPr>
              <a:t>G, the change in the free energy of a system, is a measure of the spontaneity of the process and of the useful energy available from it. There are a multiple number of ways to calculate </a:t>
            </a: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>
                <a:latin typeface="Arial" panose="020B0604020202020204" pitchFamily="34" charset="0"/>
              </a:rPr>
              <a:t>G. 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1162050" y="3749675"/>
            <a:ext cx="6646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800" b="1">
                <a:latin typeface="Arial" panose="020B0604020202020204" pitchFamily="34" charset="0"/>
              </a:rPr>
              <a:t>G &lt; 0 for a spontaneous process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800" b="1">
                <a:latin typeface="Arial" panose="020B0604020202020204" pitchFamily="34" charset="0"/>
              </a:rPr>
              <a:t>G &gt; 0 for a nonspontaneous process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800" b="1">
                <a:latin typeface="Arial" panose="020B0604020202020204" pitchFamily="34" charset="0"/>
              </a:rPr>
              <a:t>G = 0 for a process at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341313"/>
            <a:ext cx="7772400" cy="762000"/>
          </a:xfrm>
        </p:spPr>
        <p:txBody>
          <a:bodyPr/>
          <a:lstStyle/>
          <a:p>
            <a:r>
              <a:rPr lang="en-US" altLang="en-US" smtClean="0"/>
              <a:t>Gibbs Free Energy</a:t>
            </a:r>
          </a:p>
        </p:txBody>
      </p:sp>
      <p:sp>
        <p:nvSpPr>
          <p:cNvPr id="7680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pPr marL="428625" indent="-428625">
              <a:buFont typeface="Times New Roman" panose="02020603050405020304" pitchFamily="18" charset="0"/>
              <a:buAutoNum type="arabicParenR"/>
            </a:pPr>
            <a:r>
              <a:rPr lang="en-US" altLang="en-US" sz="2000" b="1" smtClean="0"/>
              <a:t>If </a:t>
            </a:r>
            <a:r>
              <a:rPr lang="en-US" altLang="en-US" sz="2000" b="1" smtClean="0">
                <a:sym typeface="Symbol" panose="05050102010706020507" pitchFamily="18" charset="2"/>
              </a:rPr>
              <a:t></a:t>
            </a:r>
            <a:r>
              <a:rPr lang="en-US" altLang="en-US" sz="2000" b="1" i="1" smtClean="0"/>
              <a:t>G</a:t>
            </a:r>
            <a:r>
              <a:rPr lang="en-US" altLang="en-US" sz="2000" b="1" smtClean="0"/>
              <a:t> is negative, the forward reaction is spontaneous.</a:t>
            </a:r>
          </a:p>
          <a:p>
            <a:pPr marL="428625" indent="-428625">
              <a:buFont typeface="Times New Roman" panose="02020603050405020304" pitchFamily="18" charset="0"/>
              <a:buAutoNum type="arabicParenR"/>
            </a:pPr>
            <a:r>
              <a:rPr lang="en-US" altLang="en-US" sz="2000" b="1" smtClean="0"/>
              <a:t>If </a:t>
            </a:r>
            <a:r>
              <a:rPr lang="en-US" altLang="en-US" sz="2000" b="1" smtClean="0">
                <a:sym typeface="Symbol" panose="05050102010706020507" pitchFamily="18" charset="2"/>
              </a:rPr>
              <a:t></a:t>
            </a:r>
            <a:r>
              <a:rPr lang="en-US" altLang="en-US" sz="2000" b="1" i="1" smtClean="0"/>
              <a:t>G</a:t>
            </a:r>
            <a:r>
              <a:rPr lang="en-US" altLang="en-US" sz="2000" b="1" smtClean="0"/>
              <a:t> is 0, the system is at equilibrium.</a:t>
            </a:r>
          </a:p>
          <a:p>
            <a:pPr marL="428625" indent="-428625">
              <a:buFont typeface="Times New Roman" panose="02020603050405020304" pitchFamily="18" charset="0"/>
              <a:buAutoNum type="arabicParenR"/>
            </a:pPr>
            <a:r>
              <a:rPr lang="en-US" altLang="en-US" sz="2000" b="1" smtClean="0"/>
              <a:t>If </a:t>
            </a:r>
            <a:r>
              <a:rPr lang="en-US" altLang="en-US" sz="2000" b="1" smtClean="0">
                <a:sym typeface="Symbol" panose="05050102010706020507" pitchFamily="18" charset="2"/>
              </a:rPr>
              <a:t></a:t>
            </a:r>
            <a:r>
              <a:rPr lang="en-US" altLang="en-US" sz="2000" b="1" i="1" smtClean="0"/>
              <a:t>G</a:t>
            </a:r>
            <a:r>
              <a:rPr lang="en-US" altLang="en-US" sz="2000" b="1" smtClean="0"/>
              <a:t> is positive, the reaction is nonspontaneous, but spontaneous in the reverse direction.</a:t>
            </a:r>
          </a:p>
        </p:txBody>
      </p:sp>
      <p:pic>
        <p:nvPicPr>
          <p:cNvPr id="76804" name="Picture 3" descr="A diagram shows free energy and composition at various points along an equilibrium. The overall reaction is N 2, gas, plus 3 H 2, gas, are in equilibrium with 2 N H 3, gas.  A graph is shown, with progress of the reaction on the X-axis and free energy, increasing, on the Y-axis, both unscaled. Initially the line is high on the free energy side, with a composition of pure N 2 and H 2.  The line decreases as the reaction progresses; this portion of the reaction direction is spontaneous as Q is less than K. The line then reaches a trough at the equilibrium mixture where Q equals K and delta G equals 0. To the right of the equilibrium point, the line increases somewhat, to a point of pure N H 3, which has lower free energy than pure N 2 and H 2.  In this region, Q is greater K, and the reverse reaction is spontaneo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>
            <a:fillRect/>
          </a:stretch>
        </p:blipFill>
        <p:spPr bwMode="auto">
          <a:xfrm>
            <a:off x="3128963" y="1295400"/>
            <a:ext cx="5980112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371600"/>
            <a:ext cx="91440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1044575" y="428625"/>
            <a:ext cx="7192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 mathematical approach to the laws of thermodynamics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52400" y="288925"/>
            <a:ext cx="8915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                </a:t>
            </a:r>
            <a:r>
              <a:rPr lang="en-US" altLang="en-US" sz="2400" b="1" u="sng">
                <a:solidFill>
                  <a:srgbClr val="6600CC"/>
                </a:solidFill>
                <a:latin typeface="Comic Sans MS" panose="030F0702030302020204" pitchFamily="66" charset="0"/>
              </a:rPr>
              <a:t>INTERPRETING </a:t>
            </a:r>
            <a:r>
              <a:rPr lang="en-US" altLang="en-US" sz="2400" b="1" u="sng">
                <a:solidFill>
                  <a:srgbClr val="66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G° FOR SPONTANEITY</a:t>
            </a: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1.  When G° is very small (less than -10 KJ) the reaction is spontaneous as written.  Products dominate.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 	</a:t>
            </a:r>
            <a:r>
              <a:rPr lang="en-US" altLang="en-US" sz="2400" b="1">
                <a:solidFill>
                  <a:srgbClr val="66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G° &lt; 0    G°(R)  &gt; G°(P)</a:t>
            </a: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2.  When G°  is very large (greater than 10 KJ) the reaction is non spontaneous as written.  Reactants dominate.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  <a:r>
              <a:rPr lang="en-US" altLang="en-US" sz="2400" b="1">
                <a:solidFill>
                  <a:srgbClr val="66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 G° &gt; 0    G°(R)  &lt; G°(P)</a:t>
            </a: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3.  When G° is small (+ or -) at equilibrium then both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reactants and products are present.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		</a:t>
            </a:r>
            <a:r>
              <a:rPr lang="en-US" altLang="en-US" sz="2400" b="1">
                <a:solidFill>
                  <a:srgbClr val="66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G° = 0</a:t>
            </a: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660066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Ba(OH)•8 H</a:t>
            </a:r>
            <a:r>
              <a:rPr lang="en-US" altLang="en-US" sz="2000" b="1" baseline="-25000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000" b="1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</a:t>
            </a:r>
            <a:r>
              <a:rPr lang="en-US" altLang="en-US" sz="2000" b="1" baseline="-25000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(s)</a:t>
            </a:r>
            <a:r>
              <a:rPr lang="en-US" altLang="en-US" sz="2000" b="1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+ 2 NH</a:t>
            </a:r>
            <a:r>
              <a:rPr lang="en-US" altLang="en-US" sz="2000" b="1" baseline="-25000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</a:t>
            </a:r>
            <a:r>
              <a:rPr lang="en-US" altLang="en-US" sz="2000" b="1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NO</a:t>
            </a:r>
            <a:r>
              <a:rPr lang="en-US" altLang="en-US" sz="2000" b="1" baseline="-25000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3(s)</a:t>
            </a:r>
            <a:r>
              <a:rPr lang="en-US" altLang="en-US" sz="2000" b="1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 2 NH</a:t>
            </a:r>
            <a:r>
              <a:rPr lang="en-US" altLang="en-US" sz="2000" b="1" baseline="-25000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3(g)</a:t>
            </a:r>
            <a:r>
              <a:rPr lang="en-US" altLang="en-US" sz="2000" b="1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+10 H</a:t>
            </a:r>
            <a:r>
              <a:rPr lang="en-US" altLang="en-US" sz="2000" b="1" baseline="-25000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000" b="1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</a:t>
            </a:r>
            <a:r>
              <a:rPr lang="en-US" altLang="en-US" sz="2000" b="1" baseline="-25000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(l)</a:t>
            </a:r>
            <a:r>
              <a:rPr lang="en-US" altLang="en-US" sz="2000" b="1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+ Ba(NO</a:t>
            </a:r>
            <a:r>
              <a:rPr lang="en-US" altLang="en-US" sz="2000" b="1" baseline="-25000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r>
              <a:rPr lang="en-US" altLang="en-US" sz="2000" b="1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r>
              <a:rPr lang="en-US" altLang="en-US" sz="2000" b="1" baseline="-25000">
                <a:solidFill>
                  <a:srgbClr val="6600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3(aq)</a:t>
            </a:r>
            <a:endParaRPr lang="en-US" altLang="en-US" sz="2000" b="1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xmlns="" id="{1C699F3B-B921-40FC-9B2B-4057C25DA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534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	</a:t>
            </a:r>
            <a:r>
              <a:rPr lang="en-US" sz="3200" b="1" u="sng" dirty="0">
                <a:solidFill>
                  <a:srgbClr val="000066"/>
                </a:solidFill>
                <a:latin typeface="Comic Sans MS" pitchFamily="66" charset="0"/>
              </a:rPr>
              <a:t>GIBBS FREE ENERGY : G</a:t>
            </a:r>
            <a:endParaRPr lang="en-US" sz="32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000066"/>
                </a:solidFill>
                <a:latin typeface="Comic Sans MS" pitchFamily="66" charset="0"/>
              </a:rPr>
              <a:t>G  =  H - TS	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describes the temperature dependence of spontaneity</a:t>
            </a:r>
          </a:p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b="1" dirty="0">
                <a:latin typeface="Comic Sans MS" pitchFamily="66" charset="0"/>
              </a:rPr>
              <a:t>Standard conditions (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1 </a:t>
            </a:r>
            <a:r>
              <a:rPr lang="en-US" b="1" dirty="0" err="1">
                <a:latin typeface="Comic Sans MS" pitchFamily="66" charset="0"/>
                <a:sym typeface="Symbol" pitchFamily="18" charset="2"/>
              </a:rPr>
              <a:t>atm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, if </a:t>
            </a:r>
            <a:r>
              <a:rPr lang="en-US" b="1" dirty="0" err="1">
                <a:latin typeface="Comic Sans MS" pitchFamily="66" charset="0"/>
                <a:sym typeface="Symbol" pitchFamily="18" charset="2"/>
              </a:rPr>
              <a:t>soln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=1M &amp; 25°)</a:t>
            </a:r>
            <a:r>
              <a:rPr lang="en-US" b="1" dirty="0">
                <a:latin typeface="Comic Sans MS" pitchFamily="66" charset="0"/>
              </a:rPr>
              <a:t>:</a:t>
            </a:r>
          </a:p>
          <a:p>
            <a:pPr algn="ctr">
              <a:defRPr/>
            </a:pPr>
            <a:r>
              <a:rPr lang="en-US" sz="2800" b="1" dirty="0">
                <a:latin typeface="Comic Sans MS" pitchFamily="66" charset="0"/>
              </a:rPr>
              <a:t>	</a:t>
            </a:r>
          </a:p>
          <a:p>
            <a:pPr algn="ctr">
              <a:defRPr/>
            </a:pPr>
            <a:r>
              <a:rPr lang="en-US" sz="2800" b="1" dirty="0">
                <a:latin typeface="Comic Sans MS" pitchFamily="66" charset="0"/>
                <a:sym typeface="Symbol" pitchFamily="18" charset="2"/>
              </a:rPr>
              <a:t>G°  = H° - TS°</a:t>
            </a:r>
          </a:p>
          <a:p>
            <a:pPr algn="ctr">
              <a:defRPr/>
            </a:pPr>
            <a:endParaRPr lang="en-US" sz="2800" b="1" dirty="0">
              <a:latin typeface="Comic Sans MS" pitchFamily="66" charset="0"/>
              <a:sym typeface="Symbol" pitchFamily="18" charset="2"/>
            </a:endParaRPr>
          </a:p>
          <a:p>
            <a:pPr>
              <a:defRPr/>
            </a:pPr>
            <a:r>
              <a:rPr lang="en-US" sz="2800" b="1" dirty="0">
                <a:latin typeface="Comic Sans MS" pitchFamily="66" charset="0"/>
                <a:sym typeface="Symbol" pitchFamily="18" charset="2"/>
              </a:rPr>
              <a:t>A process (at constant P &amp; T) is spontaneous in the direction in which the free energy decreases.</a:t>
            </a:r>
          </a:p>
          <a:p>
            <a:pPr>
              <a:defRPr/>
            </a:pPr>
            <a:endParaRPr lang="en-US" sz="2800" b="1" dirty="0"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914400"/>
          </a:xfrm>
        </p:spPr>
        <p:txBody>
          <a:bodyPr/>
          <a:lstStyle/>
          <a:p>
            <a:r>
              <a:rPr lang="en-US" altLang="en-US" sz="2400" smtClean="0"/>
              <a:t>Example– The reaction CCl</a:t>
            </a:r>
            <a:r>
              <a:rPr lang="en-US" altLang="en-US" sz="2400" baseline="-25000" smtClean="0"/>
              <a:t>4(</a:t>
            </a:r>
            <a:r>
              <a:rPr lang="en-US" altLang="en-US" sz="2400" i="1" baseline="-25000" smtClean="0"/>
              <a:t>g</a:t>
            </a:r>
            <a:r>
              <a:rPr lang="en-US" altLang="en-US" sz="2400" baseline="-25000" smtClean="0"/>
              <a:t>)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Symbol" panose="05050102010706020507" pitchFamily="18" charset="2"/>
              </a:rPr>
              <a:t></a:t>
            </a:r>
            <a:r>
              <a:rPr lang="en-US" altLang="en-US" sz="2400" smtClean="0"/>
              <a:t> C</a:t>
            </a:r>
            <a:r>
              <a:rPr lang="en-US" altLang="en-US" sz="2400" baseline="-25000" smtClean="0"/>
              <a:t>(s, graphite)</a:t>
            </a:r>
            <a:r>
              <a:rPr lang="en-US" altLang="en-US" sz="2400" smtClean="0"/>
              <a:t> + 2 Cl</a:t>
            </a:r>
            <a:r>
              <a:rPr lang="en-US" altLang="en-US" sz="2400" baseline="-25000" smtClean="0"/>
              <a:t>2(</a:t>
            </a:r>
            <a:r>
              <a:rPr lang="en-US" altLang="en-US" sz="2400" i="1" baseline="-25000" smtClean="0"/>
              <a:t>g</a:t>
            </a:r>
            <a:r>
              <a:rPr lang="en-US" altLang="en-US" sz="2400" baseline="-25000" smtClean="0"/>
              <a:t>)</a:t>
            </a:r>
            <a:r>
              <a:rPr lang="en-US" altLang="en-US" sz="2400" smtClean="0"/>
              <a:t> has </a:t>
            </a:r>
            <a:br>
              <a:rPr lang="en-US" altLang="en-US" sz="2400" smtClean="0"/>
            </a:br>
            <a:r>
              <a:rPr lang="en-US" altLang="en-US" sz="2400" smtClean="0">
                <a:latin typeface="Symbol" panose="05050102010706020507" pitchFamily="18" charset="2"/>
              </a:rPr>
              <a:t>D</a:t>
            </a:r>
            <a:r>
              <a:rPr lang="en-US" altLang="en-US" sz="2400" i="1" smtClean="0"/>
              <a:t>H</a:t>
            </a:r>
            <a:r>
              <a:rPr lang="en-US" altLang="en-US" sz="2400" smtClean="0"/>
              <a:t> = +95.7 kJ and </a:t>
            </a:r>
            <a:r>
              <a:rPr lang="en-US" altLang="en-US" sz="2400" smtClean="0">
                <a:latin typeface="Symbol" panose="05050102010706020507" pitchFamily="18" charset="2"/>
              </a:rPr>
              <a:t>D</a:t>
            </a:r>
            <a:r>
              <a:rPr lang="en-US" altLang="en-US" sz="2400" smtClean="0"/>
              <a:t>S = +142.2 J/K at 25°C. </a:t>
            </a:r>
            <a:br>
              <a:rPr lang="en-US" altLang="en-US" sz="2400" smtClean="0"/>
            </a:br>
            <a:r>
              <a:rPr lang="en-US" altLang="en-US" sz="2400" smtClean="0"/>
              <a:t>Calculate </a:t>
            </a:r>
            <a:r>
              <a:rPr lang="en-US" altLang="en-US" sz="2400" smtClean="0">
                <a:latin typeface="Symbol" panose="05050102010706020507" pitchFamily="18" charset="2"/>
              </a:rPr>
              <a:t>D</a:t>
            </a:r>
            <a:r>
              <a:rPr lang="en-US" altLang="en-US" sz="2400" i="1" smtClean="0"/>
              <a:t>G</a:t>
            </a:r>
            <a:r>
              <a:rPr lang="en-US" altLang="en-US" sz="2400" smtClean="0"/>
              <a:t> and determine if it is spontaneous.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362200" y="5486400"/>
            <a:ext cx="640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/>
              <a:t>Since </a:t>
            </a:r>
            <a:r>
              <a:rPr lang="en-US" altLang="en-US" sz="2400">
                <a:latin typeface="Symbol" panose="05050102010706020507" pitchFamily="18" charset="2"/>
              </a:rPr>
              <a:t>D</a:t>
            </a:r>
            <a:r>
              <a:rPr lang="en-US" altLang="en-US" sz="2400" i="1"/>
              <a:t>G</a:t>
            </a:r>
            <a:r>
              <a:rPr lang="en-US" altLang="en-US" sz="2400"/>
              <a:t> is +, the reaction is not spontaneous at this temperature.  To make it spontaneous, we need to increase the temperature.</a:t>
            </a:r>
            <a:endParaRPr lang="en-US" altLang="en-US" sz="2400">
              <a:sym typeface="Symbol" panose="05050102010706020507" pitchFamily="18" charset="2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438400" y="14478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 i="1"/>
              <a:t>H</a:t>
            </a:r>
            <a:r>
              <a:rPr lang="en-US" altLang="en-US" sz="2000"/>
              <a:t> = +95.7 kJ, </a:t>
            </a: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 i="1"/>
              <a:t>S</a:t>
            </a:r>
            <a:r>
              <a:rPr lang="en-US" altLang="en-US" sz="2000"/>
              <a:t> = 142.2 J/K, T = 298 K</a:t>
            </a:r>
          </a:p>
          <a:p>
            <a:pPr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D</a:t>
            </a:r>
            <a:r>
              <a:rPr lang="en-US" altLang="en-US" sz="2400" i="1"/>
              <a:t>G</a:t>
            </a:r>
            <a:r>
              <a:rPr lang="en-US" altLang="en-US" sz="2400"/>
              <a:t>, kJ</a:t>
            </a:r>
          </a:p>
        </p:txBody>
      </p:sp>
      <p:sp>
        <p:nvSpPr>
          <p:cNvPr id="81925" name="Line 6"/>
          <p:cNvSpPr>
            <a:spLocks noChangeShapeType="1"/>
          </p:cNvSpPr>
          <p:nvPr/>
        </p:nvSpPr>
        <p:spPr bwMode="auto">
          <a:xfrm>
            <a:off x="228600" y="1447800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Line 7"/>
          <p:cNvSpPr>
            <a:spLocks noChangeShapeType="1"/>
          </p:cNvSpPr>
          <p:nvPr/>
        </p:nvSpPr>
        <p:spPr bwMode="auto">
          <a:xfrm>
            <a:off x="200025" y="2474913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8"/>
          <p:cNvSpPr>
            <a:spLocks noChangeShapeType="1"/>
          </p:cNvSpPr>
          <p:nvPr/>
        </p:nvSpPr>
        <p:spPr bwMode="auto">
          <a:xfrm>
            <a:off x="228600" y="6677025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Rectangle 9"/>
          <p:cNvSpPr>
            <a:spLocks noChangeArrowheads="1"/>
          </p:cNvSpPr>
          <p:nvPr/>
        </p:nvSpPr>
        <p:spPr bwMode="auto">
          <a:xfrm>
            <a:off x="228600" y="5562600"/>
            <a:ext cx="2057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Answer:</a:t>
            </a:r>
          </a:p>
        </p:txBody>
      </p:sp>
      <p:sp>
        <p:nvSpPr>
          <p:cNvPr id="81929" name="Rectangle 10"/>
          <p:cNvSpPr>
            <a:spLocks noChangeArrowheads="1"/>
          </p:cNvSpPr>
          <p:nvPr/>
        </p:nvSpPr>
        <p:spPr bwMode="auto">
          <a:xfrm>
            <a:off x="228600" y="4097338"/>
            <a:ext cx="20574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Solution:</a:t>
            </a:r>
          </a:p>
        </p:txBody>
      </p:sp>
      <p:sp>
        <p:nvSpPr>
          <p:cNvPr id="81930" name="Rectangle 11"/>
          <p:cNvSpPr>
            <a:spLocks noChangeArrowheads="1"/>
          </p:cNvSpPr>
          <p:nvPr/>
        </p:nvSpPr>
        <p:spPr bwMode="auto">
          <a:xfrm>
            <a:off x="228600" y="24384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Concept Plan:</a:t>
            </a:r>
          </a:p>
          <a:p>
            <a:pPr algn="r">
              <a:spcBef>
                <a:spcPct val="0"/>
              </a:spcBef>
              <a:buSzPct val="120000"/>
              <a:buFontTx/>
              <a:buNone/>
            </a:pPr>
            <a:endParaRPr lang="en-US" altLang="en-US" sz="2400" b="1"/>
          </a:p>
          <a:p>
            <a:pPr algn="r"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400" b="1"/>
              <a:t>Relationships:</a:t>
            </a:r>
          </a:p>
        </p:txBody>
      </p:sp>
      <p:sp>
        <p:nvSpPr>
          <p:cNvPr id="81931" name="Rectangle 12"/>
          <p:cNvSpPr>
            <a:spLocks noChangeArrowheads="1"/>
          </p:cNvSpPr>
          <p:nvPr/>
        </p:nvSpPr>
        <p:spPr bwMode="auto">
          <a:xfrm>
            <a:off x="228600" y="14478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Given:</a:t>
            </a:r>
          </a:p>
          <a:p>
            <a:pPr algn="r"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400" b="1"/>
              <a:t>Find:</a:t>
            </a:r>
          </a:p>
        </p:txBody>
      </p:sp>
      <p:sp>
        <p:nvSpPr>
          <p:cNvPr id="81932" name="Line 13"/>
          <p:cNvSpPr>
            <a:spLocks noChangeShapeType="1"/>
          </p:cNvSpPr>
          <p:nvPr/>
        </p:nvSpPr>
        <p:spPr bwMode="auto">
          <a:xfrm>
            <a:off x="228600" y="1447800"/>
            <a:ext cx="0" cy="52292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Line 14"/>
          <p:cNvSpPr>
            <a:spLocks noChangeShapeType="1"/>
          </p:cNvSpPr>
          <p:nvPr/>
        </p:nvSpPr>
        <p:spPr bwMode="auto">
          <a:xfrm>
            <a:off x="2263775" y="1430338"/>
            <a:ext cx="22225" cy="283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15"/>
          <p:cNvSpPr>
            <a:spLocks noChangeShapeType="1"/>
          </p:cNvSpPr>
          <p:nvPr/>
        </p:nvSpPr>
        <p:spPr bwMode="auto">
          <a:xfrm>
            <a:off x="8991600" y="1430338"/>
            <a:ext cx="0" cy="52466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Line 16"/>
          <p:cNvSpPr>
            <a:spLocks noChangeShapeType="1"/>
          </p:cNvSpPr>
          <p:nvPr/>
        </p:nvSpPr>
        <p:spPr bwMode="auto">
          <a:xfrm>
            <a:off x="265113" y="3817938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Line 17"/>
          <p:cNvSpPr>
            <a:spLocks noChangeShapeType="1"/>
          </p:cNvSpPr>
          <p:nvPr/>
        </p:nvSpPr>
        <p:spPr bwMode="auto">
          <a:xfrm>
            <a:off x="228600" y="54864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Line 18"/>
          <p:cNvSpPr>
            <a:spLocks noChangeShapeType="1"/>
          </p:cNvSpPr>
          <p:nvPr/>
        </p:nvSpPr>
        <p:spPr bwMode="auto">
          <a:xfrm flipH="1">
            <a:off x="2278063" y="4267200"/>
            <a:ext cx="7937" cy="2395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76600" y="2590800"/>
            <a:ext cx="3886200" cy="533400"/>
            <a:chOff x="1536" y="1632"/>
            <a:chExt cx="3408" cy="336"/>
          </a:xfrm>
        </p:grpSpPr>
        <p:sp>
          <p:nvSpPr>
            <p:cNvPr id="81941" name="AutoShape 20"/>
            <p:cNvSpPr>
              <a:spLocks noChangeArrowheads="1"/>
            </p:cNvSpPr>
            <p:nvPr/>
          </p:nvSpPr>
          <p:spPr bwMode="auto">
            <a:xfrm>
              <a:off x="4080" y="1632"/>
              <a:ext cx="864" cy="336"/>
            </a:xfrm>
            <a:prstGeom prst="roundRect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6600CC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>
                  <a:solidFill>
                    <a:srgbClr val="6600CC"/>
                  </a:solidFill>
                </a:rPr>
                <a:t>G</a:t>
              </a:r>
            </a:p>
          </p:txBody>
        </p:sp>
        <p:sp>
          <p:nvSpPr>
            <p:cNvPr id="81942" name="AutoShape 21"/>
            <p:cNvSpPr>
              <a:spLocks noChangeArrowheads="1"/>
            </p:cNvSpPr>
            <p:nvPr/>
          </p:nvSpPr>
          <p:spPr bwMode="auto">
            <a:xfrm flipV="1">
              <a:off x="3456" y="1776"/>
              <a:ext cx="346" cy="101"/>
            </a:xfrm>
            <a:prstGeom prst="rightArrow">
              <a:avLst>
                <a:gd name="adj1" fmla="val 50000"/>
                <a:gd name="adj2" fmla="val 85644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1943" name="AutoShape 22"/>
            <p:cNvSpPr>
              <a:spLocks noChangeArrowheads="1"/>
            </p:cNvSpPr>
            <p:nvPr/>
          </p:nvSpPr>
          <p:spPr bwMode="auto">
            <a:xfrm>
              <a:off x="1536" y="1632"/>
              <a:ext cx="1680" cy="336"/>
            </a:xfrm>
            <a:prstGeom prst="roundRect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6600CC"/>
                  </a:solidFill>
                </a:rPr>
                <a:t>T, </a:t>
              </a:r>
              <a:r>
                <a:rPr lang="en-US" altLang="en-US" sz="2400">
                  <a:solidFill>
                    <a:srgbClr val="6600CC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>
                  <a:solidFill>
                    <a:srgbClr val="6600CC"/>
                  </a:solidFill>
                </a:rPr>
                <a:t>H, </a:t>
              </a:r>
              <a:r>
                <a:rPr lang="en-US" altLang="en-US" sz="2400">
                  <a:solidFill>
                    <a:srgbClr val="6600CC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>
                  <a:solidFill>
                    <a:srgbClr val="6600CC"/>
                  </a:solidFill>
                </a:rPr>
                <a:t>S</a:t>
              </a:r>
            </a:p>
          </p:txBody>
        </p:sp>
      </p:grpSp>
      <p:graphicFrame>
        <p:nvGraphicFramePr>
          <p:cNvPr id="44057" name="Object 2"/>
          <p:cNvGraphicFramePr>
            <a:graphicFrameLocks noChangeAspect="1"/>
          </p:cNvGraphicFramePr>
          <p:nvPr/>
        </p:nvGraphicFramePr>
        <p:xfrm>
          <a:off x="4343400" y="3276600"/>
          <a:ext cx="191611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4" name="Equation" r:id="rId4" imgW="1346200" imgH="203200" progId="Equation.3">
                  <p:embed/>
                </p:oleObj>
              </mc:Choice>
              <mc:Fallback>
                <p:oleObj name="Equation" r:id="rId4" imgW="13462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76600"/>
                        <a:ext cx="1916113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1" name="Object 3"/>
          <p:cNvGraphicFramePr>
            <a:graphicFrameLocks noChangeAspect="1"/>
          </p:cNvGraphicFramePr>
          <p:nvPr/>
        </p:nvGraphicFramePr>
        <p:xfrm>
          <a:off x="2454275" y="4114800"/>
          <a:ext cx="426561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Equation" r:id="rId6" imgW="2997200" imgH="927100" progId="Equation.3">
                  <p:embed/>
                </p:oleObj>
              </mc:Choice>
              <mc:Fallback>
                <p:oleObj name="Equation" r:id="rId6" imgW="2997200" imgH="927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4114800"/>
                        <a:ext cx="4265613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914400"/>
          </a:xfrm>
        </p:spPr>
        <p:txBody>
          <a:bodyPr/>
          <a:lstStyle/>
          <a:p>
            <a:r>
              <a:rPr lang="en-US" altLang="en-US" sz="2800" smtClean="0"/>
              <a:t>Ex. 17.3a – The reaction CCl</a:t>
            </a:r>
            <a:r>
              <a:rPr lang="en-US" altLang="en-US" sz="2800" baseline="-25000" smtClean="0"/>
              <a:t>4(</a:t>
            </a:r>
            <a:r>
              <a:rPr lang="en-US" altLang="en-US" sz="2800" i="1" baseline="-25000" smtClean="0"/>
              <a:t>g</a:t>
            </a:r>
            <a:r>
              <a:rPr lang="en-US" altLang="en-US" sz="2800" baseline="-25000" smtClean="0"/>
              <a:t>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/>
              <a:t> C</a:t>
            </a:r>
            <a:r>
              <a:rPr lang="en-US" altLang="en-US" sz="2800" baseline="-25000" smtClean="0"/>
              <a:t>(s, graphite)</a:t>
            </a:r>
            <a:r>
              <a:rPr lang="en-US" altLang="en-US" sz="2800" smtClean="0"/>
              <a:t> + 2 Cl</a:t>
            </a:r>
            <a:r>
              <a:rPr lang="en-US" altLang="en-US" sz="2800" baseline="-25000" smtClean="0"/>
              <a:t>2(</a:t>
            </a:r>
            <a:r>
              <a:rPr lang="en-US" altLang="en-US" sz="2800" i="1" baseline="-25000" smtClean="0"/>
              <a:t>g</a:t>
            </a:r>
            <a:r>
              <a:rPr lang="en-US" altLang="en-US" sz="2800" baseline="-25000" smtClean="0"/>
              <a:t>)</a:t>
            </a:r>
            <a:r>
              <a:rPr lang="en-US" altLang="en-US" sz="2800" smtClean="0"/>
              <a:t> has </a:t>
            </a:r>
            <a:br>
              <a:rPr lang="en-US" altLang="en-US" sz="2800" smtClean="0"/>
            </a:br>
            <a:r>
              <a:rPr lang="en-US" altLang="en-US" sz="2800" smtClean="0">
                <a:latin typeface="Symbol" panose="05050102010706020507" pitchFamily="18" charset="2"/>
              </a:rPr>
              <a:t>D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 = +95.7 kJ and </a:t>
            </a:r>
            <a:r>
              <a:rPr lang="en-US" altLang="en-US" sz="2800" smtClean="0">
                <a:latin typeface="Symbol" panose="05050102010706020507" pitchFamily="18" charset="2"/>
              </a:rPr>
              <a:t>D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= +142.2 J/K. </a:t>
            </a:r>
            <a:br>
              <a:rPr lang="en-US" altLang="en-US" sz="2800" smtClean="0"/>
            </a:br>
            <a:r>
              <a:rPr lang="en-US" altLang="en-US" sz="2800" smtClean="0"/>
              <a:t>Calculate the minimum temperature it will be spontaneous.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362200" y="5486400"/>
            <a:ext cx="640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/>
              <a:t>The temperature must be higher than 673K for the reaction to be spontaneous</a:t>
            </a:r>
            <a:endParaRPr lang="en-US" altLang="en-US" sz="2400">
              <a:sym typeface="Symbol" panose="05050102010706020507" pitchFamily="18" charset="2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438400" y="14478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 i="1"/>
              <a:t>H</a:t>
            </a:r>
            <a:r>
              <a:rPr lang="en-US" altLang="en-US" sz="2000"/>
              <a:t> = +95.7 kJ, </a:t>
            </a: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 i="1"/>
              <a:t>S</a:t>
            </a:r>
            <a:r>
              <a:rPr lang="en-US" altLang="en-US" sz="2000"/>
              <a:t> = 142.2 J/K, </a:t>
            </a: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 i="1"/>
              <a:t>G</a:t>
            </a:r>
            <a:r>
              <a:rPr lang="en-US" altLang="en-US" sz="2000"/>
              <a:t> &lt; 0</a:t>
            </a:r>
          </a:p>
          <a:p>
            <a:pPr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T, K</a:t>
            </a:r>
            <a:endParaRPr lang="en-US" altLang="en-US" sz="2400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228600" y="1447800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200025" y="2474913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228600" y="6677025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28600" y="5562600"/>
            <a:ext cx="2057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Answer: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228600" y="4097338"/>
            <a:ext cx="20574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Solution: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228600" y="24384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Concept Plan:</a:t>
            </a:r>
          </a:p>
          <a:p>
            <a:pPr algn="r">
              <a:spcBef>
                <a:spcPct val="0"/>
              </a:spcBef>
              <a:buSzPct val="120000"/>
              <a:buFontTx/>
              <a:buNone/>
            </a:pPr>
            <a:endParaRPr lang="en-US" altLang="en-US" sz="2400" b="1"/>
          </a:p>
          <a:p>
            <a:pPr algn="r"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400" b="1"/>
              <a:t>Relationships: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228600" y="14478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120000"/>
              <a:buFontTx/>
              <a:buNone/>
            </a:pPr>
            <a:r>
              <a:rPr lang="en-US" altLang="en-US" sz="2400" b="1"/>
              <a:t>Given:</a:t>
            </a:r>
          </a:p>
          <a:p>
            <a:pPr algn="r">
              <a:spcBef>
                <a:spcPct val="50000"/>
              </a:spcBef>
              <a:buSzPct val="120000"/>
              <a:buFontTx/>
              <a:buNone/>
            </a:pPr>
            <a:r>
              <a:rPr lang="en-US" altLang="en-US" sz="2400" b="1"/>
              <a:t>Find: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228600" y="1447800"/>
            <a:ext cx="0" cy="52292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2263775" y="1430338"/>
            <a:ext cx="22225" cy="283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8991600" y="1430338"/>
            <a:ext cx="0" cy="52466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265113" y="3817938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228600" y="54864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H="1">
            <a:off x="2278063" y="4267200"/>
            <a:ext cx="7937" cy="2395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2590800"/>
            <a:ext cx="3886200" cy="533400"/>
            <a:chOff x="1536" y="1632"/>
            <a:chExt cx="3408" cy="336"/>
          </a:xfrm>
        </p:grpSpPr>
        <p:sp>
          <p:nvSpPr>
            <p:cNvPr id="83992" name="AutoShape 19"/>
            <p:cNvSpPr>
              <a:spLocks noChangeArrowheads="1"/>
            </p:cNvSpPr>
            <p:nvPr/>
          </p:nvSpPr>
          <p:spPr bwMode="auto">
            <a:xfrm>
              <a:off x="4080" y="1632"/>
              <a:ext cx="864" cy="336"/>
            </a:xfrm>
            <a:prstGeom prst="roundRect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6600CC"/>
                  </a:solidFill>
                </a:rPr>
                <a:t>T</a:t>
              </a:r>
            </a:p>
          </p:txBody>
        </p:sp>
        <p:sp>
          <p:nvSpPr>
            <p:cNvPr id="83993" name="AutoShape 20"/>
            <p:cNvSpPr>
              <a:spLocks noChangeArrowheads="1"/>
            </p:cNvSpPr>
            <p:nvPr/>
          </p:nvSpPr>
          <p:spPr bwMode="auto">
            <a:xfrm flipV="1">
              <a:off x="3456" y="1776"/>
              <a:ext cx="346" cy="101"/>
            </a:xfrm>
            <a:prstGeom prst="rightArrow">
              <a:avLst>
                <a:gd name="adj1" fmla="val 50000"/>
                <a:gd name="adj2" fmla="val 85644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994" name="AutoShape 21"/>
            <p:cNvSpPr>
              <a:spLocks noChangeArrowheads="1"/>
            </p:cNvSpPr>
            <p:nvPr/>
          </p:nvSpPr>
          <p:spPr bwMode="auto">
            <a:xfrm>
              <a:off x="1536" y="1632"/>
              <a:ext cx="1680" cy="336"/>
            </a:xfrm>
            <a:prstGeom prst="roundRect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6600CC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>
                  <a:solidFill>
                    <a:srgbClr val="6600CC"/>
                  </a:solidFill>
                </a:rPr>
                <a:t>G, </a:t>
              </a:r>
              <a:r>
                <a:rPr lang="en-US" altLang="en-US" sz="2400">
                  <a:solidFill>
                    <a:srgbClr val="6600CC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>
                  <a:solidFill>
                    <a:srgbClr val="6600CC"/>
                  </a:solidFill>
                </a:rPr>
                <a:t>H, </a:t>
              </a:r>
              <a:r>
                <a:rPr lang="en-US" altLang="en-US" sz="2400">
                  <a:solidFill>
                    <a:srgbClr val="6600CC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>
                  <a:solidFill>
                    <a:srgbClr val="6600CC"/>
                  </a:solidFill>
                </a:rPr>
                <a:t>S</a:t>
              </a:r>
            </a:p>
          </p:txBody>
        </p:sp>
      </p:grpSp>
      <p:graphicFrame>
        <p:nvGraphicFramePr>
          <p:cNvPr id="53270" name="Object 2"/>
          <p:cNvGraphicFramePr>
            <a:graphicFrameLocks noChangeAspect="1"/>
          </p:cNvGraphicFramePr>
          <p:nvPr/>
        </p:nvGraphicFramePr>
        <p:xfrm>
          <a:off x="4343400" y="3276600"/>
          <a:ext cx="191611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" name="Equation" r:id="rId4" imgW="1346200" imgH="203200" progId="Equation.3">
                  <p:embed/>
                </p:oleObj>
              </mc:Choice>
              <mc:Fallback>
                <p:oleObj name="Equation" r:id="rId4" imgW="13462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76600"/>
                        <a:ext cx="1916113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1" name="Object 3"/>
          <p:cNvGraphicFramePr>
            <a:graphicFrameLocks noChangeAspect="1"/>
          </p:cNvGraphicFramePr>
          <p:nvPr/>
        </p:nvGraphicFramePr>
        <p:xfrm>
          <a:off x="2438400" y="4030663"/>
          <a:ext cx="36576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Equation" r:id="rId6" imgW="2781300" imgH="1016000" progId="Equation.3">
                  <p:embed/>
                </p:oleObj>
              </mc:Choice>
              <mc:Fallback>
                <p:oleObj name="Equation" r:id="rId6" imgW="2781300" imgH="1016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30663"/>
                        <a:ext cx="36576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2" name="Object 4"/>
          <p:cNvGraphicFramePr>
            <a:graphicFrameLocks noChangeAspect="1"/>
          </p:cNvGraphicFramePr>
          <p:nvPr/>
        </p:nvGraphicFramePr>
        <p:xfrm>
          <a:off x="6553200" y="4038600"/>
          <a:ext cx="22098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Equation" r:id="rId8" imgW="1549400" imgH="889000" progId="Equation.3">
                  <p:embed/>
                </p:oleObj>
              </mc:Choice>
              <mc:Fallback>
                <p:oleObj name="Equation" r:id="rId8" imgW="1549400" imgH="889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038600"/>
                        <a:ext cx="22098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3" name="Line 25"/>
          <p:cNvSpPr>
            <a:spLocks noChangeShapeType="1"/>
          </p:cNvSpPr>
          <p:nvPr/>
        </p:nvSpPr>
        <p:spPr bwMode="auto">
          <a:xfrm flipV="1">
            <a:off x="8001000" y="4191000"/>
            <a:ext cx="3048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V="1">
            <a:off x="7696200" y="4543425"/>
            <a:ext cx="3048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 build="p"/>
      <p:bldP spid="53273" grpId="0" animBg="1"/>
      <p:bldP spid="5327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66"/>
                </a:solidFill>
                <a:latin typeface="Comic Sans MS" panose="030F0702030302020204" pitchFamily="66" charset="0"/>
              </a:rPr>
              <a:t>Workshop T#2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 SO</a:t>
            </a:r>
            <a:r>
              <a:rPr lang="en-US" altLang="en-US" sz="2800" b="1" baseline="-2500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2(g)</a:t>
            </a:r>
            <a:r>
              <a:rPr lang="en-US" altLang="en-US" sz="2800" b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+ O</a:t>
            </a:r>
            <a:r>
              <a:rPr lang="en-US" altLang="en-US" sz="2800" b="1" baseline="-2500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2(g)</a:t>
            </a:r>
            <a:r>
              <a:rPr lang="en-US" altLang="en-US" sz="2800" b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 2 SO</a:t>
            </a:r>
            <a:r>
              <a:rPr lang="en-US" altLang="en-US" sz="2800" b="1" baseline="-2500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3(g)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1. At 25°C &amp; 1 atm, calculate H°, 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  <a:hlinkClick r:id="rId4" action="ppaction://hlinksldjump"/>
              </a:rPr>
              <a:t>S°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 &amp; 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  <a:hlinkClick r:id="rId5" action="ppaction://hlinksldjump"/>
              </a:rPr>
              <a:t>G°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 using the tables found in the appendix.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2. Calculate </a:t>
            </a:r>
            <a:r>
              <a:rPr lang="en-US" altLang="en-US" sz="2800" b="1">
                <a:latin typeface="Symbol" panose="05050102010706020507" pitchFamily="18" charset="2"/>
                <a:sym typeface="Symbol" panose="05050102010706020507" pitchFamily="18" charset="2"/>
              </a:rPr>
              <a:t>D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G at 25°C &amp; 1 atm using G°=H°-TS°, compare the value obtained in question 1.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3. Calculate the minimum temperature that the above reaction becomes spontaneous.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228600" y="0"/>
            <a:ext cx="8610600" cy="6858000"/>
          </a:xfrm>
          <a:prstGeom prst="rect">
            <a:avLst/>
          </a:prstGeom>
          <a:noFill/>
          <a:ln w="9525">
            <a:solidFill>
              <a:srgbClr val="FBDB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	            </a:t>
            </a:r>
            <a:r>
              <a:rPr lang="en-US" altLang="en-US" sz="2400" b="1" u="sng">
                <a:latin typeface="Comic Sans MS" panose="030F0702030302020204" pitchFamily="66" charset="0"/>
                <a:sym typeface="Symbol" panose="05050102010706020507" pitchFamily="18" charset="2"/>
              </a:rPr>
              <a:t>G AND EQUILIBRIUM</a:t>
            </a: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The equilibrium point occurs at the lowest free energy available to the reaction system.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When a substance undergoes a chemical reaction, the reaction proceeds to give the minimum free energy at equilibrium.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 	G = G°  +  RT ln (Q)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	but at equilibrium: G 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	 	G°  = 0	then	K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	 	G°  &lt; 0	then	K &gt;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	 	G°  &gt; 0	then	K &lt;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1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Q:  Corrosion of iron by oxygen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	4 Fe</a:t>
            </a:r>
            <a:r>
              <a:rPr lang="en-US" altLang="en-US" sz="24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(s)</a:t>
            </a: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  +  3 O</a:t>
            </a:r>
            <a:r>
              <a:rPr lang="en-US" altLang="en-US" sz="24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2(g)</a:t>
            </a: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    2 Fe</a:t>
            </a:r>
            <a:r>
              <a:rPr lang="en-US" altLang="en-US" sz="24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O</a:t>
            </a:r>
            <a:r>
              <a:rPr lang="en-US" altLang="en-US" sz="24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3(s)</a:t>
            </a: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       calculate K for this Rx at 25°C.</a:t>
            </a:r>
          </a:p>
        </p:txBody>
      </p:sp>
      <p:sp>
        <p:nvSpPr>
          <p:cNvPr id="88067" name="TextBox 4"/>
          <p:cNvSpPr txBox="1">
            <a:spLocks noChangeArrowheads="1"/>
          </p:cNvSpPr>
          <p:nvPr/>
        </p:nvSpPr>
        <p:spPr bwMode="auto">
          <a:xfrm>
            <a:off x="933450" y="2819400"/>
            <a:ext cx="7277100" cy="461963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G = G°  +  RT ln (Q) nonstandard conditions</a:t>
            </a:r>
            <a:endParaRPr lang="en-US" altLang="en-US" sz="2400"/>
          </a:p>
        </p:txBody>
      </p:sp>
      <p:sp>
        <p:nvSpPr>
          <p:cNvPr id="88068" name="TextBox 4"/>
          <p:cNvSpPr txBox="1">
            <a:spLocks noChangeArrowheads="1"/>
          </p:cNvSpPr>
          <p:nvPr/>
        </p:nvSpPr>
        <p:spPr bwMode="auto">
          <a:xfrm>
            <a:off x="1549400" y="3708400"/>
            <a:ext cx="5778500" cy="461963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G° = -RT ln (K) standard conditions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DFC6CE4-F764-4165-8D8F-EA00F34498AB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90115" name="Picture 4" descr="17_14a-c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7056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67600" y="1752600"/>
            <a:ext cx="609600" cy="4724400"/>
            <a:chOff x="4704" y="1104"/>
            <a:chExt cx="384" cy="2976"/>
          </a:xfrm>
        </p:grpSpPr>
        <p:sp>
          <p:nvSpPr>
            <p:cNvPr id="92202" name="AutoShape 3"/>
            <p:cNvSpPr>
              <a:spLocks noChangeArrowheads="1"/>
            </p:cNvSpPr>
            <p:nvPr/>
          </p:nvSpPr>
          <p:spPr bwMode="auto">
            <a:xfrm>
              <a:off x="4704" y="1104"/>
              <a:ext cx="384" cy="2976"/>
            </a:xfrm>
            <a:prstGeom prst="downArrow">
              <a:avLst>
                <a:gd name="adj1" fmla="val 50000"/>
                <a:gd name="adj2" fmla="val 19375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2203" name="Text Box 4"/>
            <p:cNvSpPr txBox="1">
              <a:spLocks noChangeArrowheads="1"/>
            </p:cNvSpPr>
            <p:nvPr/>
          </p:nvSpPr>
          <p:spPr bwMode="auto">
            <a:xfrm rot="5400000">
              <a:off x="4035" y="2400"/>
              <a:ext cx="17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FORWARD REACTION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001000" y="1676400"/>
            <a:ext cx="609600" cy="4724400"/>
            <a:chOff x="5040" y="1056"/>
            <a:chExt cx="384" cy="2976"/>
          </a:xfrm>
        </p:grpSpPr>
        <p:sp>
          <p:nvSpPr>
            <p:cNvPr id="92200" name="AutoShape 6"/>
            <p:cNvSpPr>
              <a:spLocks noChangeArrowheads="1"/>
            </p:cNvSpPr>
            <p:nvPr/>
          </p:nvSpPr>
          <p:spPr bwMode="auto">
            <a:xfrm flipV="1">
              <a:off x="5040" y="1056"/>
              <a:ext cx="384" cy="2976"/>
            </a:xfrm>
            <a:prstGeom prst="downArrow">
              <a:avLst>
                <a:gd name="adj1" fmla="val 50000"/>
                <a:gd name="adj2" fmla="val 193750"/>
              </a:avLst>
            </a:prstGeom>
            <a:gradFill rotWithShape="0">
              <a:gsLst>
                <a:gs pos="0">
                  <a:srgbClr val="ED181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2201" name="Text Box 7"/>
            <p:cNvSpPr txBox="1">
              <a:spLocks noChangeArrowheads="1"/>
            </p:cNvSpPr>
            <p:nvPr/>
          </p:nvSpPr>
          <p:spPr bwMode="auto">
            <a:xfrm rot="5400000">
              <a:off x="4399" y="2542"/>
              <a:ext cx="16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REVERSE REACTION</a:t>
              </a:r>
            </a:p>
          </p:txBody>
        </p:sp>
      </p:grpSp>
      <p:sp>
        <p:nvSpPr>
          <p:cNvPr id="92164" name="Text Box 8"/>
          <p:cNvSpPr txBox="1">
            <a:spLocks noChangeArrowheads="1"/>
          </p:cNvSpPr>
          <p:nvPr/>
        </p:nvSpPr>
        <p:spPr bwMode="auto">
          <a:xfrm>
            <a:off x="838200" y="609600"/>
            <a:ext cx="7696200" cy="396875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Table 1   The Relationship Between </a:t>
            </a:r>
            <a:r>
              <a:rPr lang="en-US" altLang="en-US" sz="2000" b="1">
                <a:latin typeface="Symbol" panose="05050102010706020507" pitchFamily="18" charset="2"/>
              </a:rPr>
              <a:t>D</a:t>
            </a:r>
            <a:r>
              <a:rPr lang="en-US" altLang="en-US" sz="2000" b="1">
                <a:latin typeface="Arial" panose="020B0604020202020204" pitchFamily="34" charset="0"/>
              </a:rPr>
              <a:t>G</a:t>
            </a:r>
            <a:r>
              <a:rPr lang="en-US" altLang="en-US" sz="2000" b="1" baseline="30000">
                <a:latin typeface="Arial" panose="020B0604020202020204" pitchFamily="34" charset="0"/>
              </a:rPr>
              <a:t>0</a:t>
            </a:r>
            <a:r>
              <a:rPr lang="en-US" altLang="en-US" sz="2000" b="1">
                <a:latin typeface="Arial" panose="020B0604020202020204" pitchFamily="34" charset="0"/>
              </a:rPr>
              <a:t> and K at 25</a:t>
            </a:r>
            <a:r>
              <a:rPr lang="en-US" altLang="en-US" sz="2000" b="1" baseline="30000">
                <a:latin typeface="Arial" panose="020B0604020202020204" pitchFamily="34" charset="0"/>
              </a:rPr>
              <a:t>0</a:t>
            </a:r>
            <a:r>
              <a:rPr lang="en-US" altLang="en-US" sz="20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2165" name="Text Box 9"/>
          <p:cNvSpPr txBox="1">
            <a:spLocks noChangeArrowheads="1"/>
          </p:cNvSpPr>
          <p:nvPr/>
        </p:nvSpPr>
        <p:spPr bwMode="auto">
          <a:xfrm>
            <a:off x="1066800" y="129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Symbol" panose="05050102010706020507" pitchFamily="18" charset="2"/>
              </a:rPr>
              <a:t>D</a:t>
            </a:r>
            <a:r>
              <a:rPr lang="en-US" altLang="en-US" sz="1800" b="1">
                <a:latin typeface="Arial" panose="020B0604020202020204" pitchFamily="34" charset="0"/>
              </a:rPr>
              <a:t>G</a:t>
            </a:r>
            <a:r>
              <a:rPr lang="en-US" altLang="en-US" sz="1800" b="1" baseline="30000">
                <a:latin typeface="Arial" panose="020B0604020202020204" pitchFamily="34" charset="0"/>
              </a:rPr>
              <a:t>0</a:t>
            </a:r>
            <a:r>
              <a:rPr lang="en-US" altLang="en-US" sz="1800" b="1">
                <a:latin typeface="Arial" panose="020B0604020202020204" pitchFamily="34" charset="0"/>
              </a:rPr>
              <a:t>(kJ)</a:t>
            </a:r>
          </a:p>
        </p:txBody>
      </p:sp>
      <p:sp>
        <p:nvSpPr>
          <p:cNvPr id="92166" name="Text Box 10"/>
          <p:cNvSpPr txBox="1">
            <a:spLocks noChangeArrowheads="1"/>
          </p:cNvSpPr>
          <p:nvPr/>
        </p:nvSpPr>
        <p:spPr bwMode="auto">
          <a:xfrm>
            <a:off x="2819400" y="1295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92167" name="Text Box 11"/>
          <p:cNvSpPr txBox="1">
            <a:spLocks noChangeArrowheads="1"/>
          </p:cNvSpPr>
          <p:nvPr/>
        </p:nvSpPr>
        <p:spPr bwMode="auto">
          <a:xfrm>
            <a:off x="4038600" y="1295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Significance</a:t>
            </a:r>
          </a:p>
        </p:txBody>
      </p:sp>
      <p:sp>
        <p:nvSpPr>
          <p:cNvPr id="92168" name="Text Box 12"/>
          <p:cNvSpPr txBox="1">
            <a:spLocks noChangeArrowheads="1"/>
          </p:cNvSpPr>
          <p:nvPr/>
        </p:nvSpPr>
        <p:spPr bwMode="auto">
          <a:xfrm>
            <a:off x="1143000" y="1752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92169" name="Text Box 13"/>
          <p:cNvSpPr txBox="1">
            <a:spLocks noChangeArrowheads="1"/>
          </p:cNvSpPr>
          <p:nvPr/>
        </p:nvSpPr>
        <p:spPr bwMode="auto">
          <a:xfrm>
            <a:off x="1143000" y="21939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92170" name="Text Box 14"/>
          <p:cNvSpPr txBox="1">
            <a:spLocks noChangeArrowheads="1"/>
          </p:cNvSpPr>
          <p:nvPr/>
        </p:nvSpPr>
        <p:spPr bwMode="auto">
          <a:xfrm>
            <a:off x="1143000" y="26352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92171" name="Text Box 15"/>
          <p:cNvSpPr txBox="1">
            <a:spLocks noChangeArrowheads="1"/>
          </p:cNvSpPr>
          <p:nvPr/>
        </p:nvSpPr>
        <p:spPr bwMode="auto">
          <a:xfrm>
            <a:off x="1143000" y="30781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2172" name="Text Box 16"/>
          <p:cNvSpPr txBox="1">
            <a:spLocks noChangeArrowheads="1"/>
          </p:cNvSpPr>
          <p:nvPr/>
        </p:nvSpPr>
        <p:spPr bwMode="auto">
          <a:xfrm>
            <a:off x="1143000" y="3519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173" name="Text Box 17"/>
          <p:cNvSpPr txBox="1">
            <a:spLocks noChangeArrowheads="1"/>
          </p:cNvSpPr>
          <p:nvPr/>
        </p:nvSpPr>
        <p:spPr bwMode="auto">
          <a:xfrm>
            <a:off x="1143000" y="3962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2174" name="Text Box 18"/>
          <p:cNvSpPr txBox="1">
            <a:spLocks noChangeArrowheads="1"/>
          </p:cNvSpPr>
          <p:nvPr/>
        </p:nvSpPr>
        <p:spPr bwMode="auto">
          <a:xfrm>
            <a:off x="1143000" y="44037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92175" name="Text Box 19"/>
          <p:cNvSpPr txBox="1">
            <a:spLocks noChangeArrowheads="1"/>
          </p:cNvSpPr>
          <p:nvPr/>
        </p:nvSpPr>
        <p:spPr bwMode="auto">
          <a:xfrm>
            <a:off x="1143000" y="48450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-10</a:t>
            </a:r>
          </a:p>
        </p:txBody>
      </p:sp>
      <p:sp>
        <p:nvSpPr>
          <p:cNvPr id="92176" name="Text Box 20"/>
          <p:cNvSpPr txBox="1">
            <a:spLocks noChangeArrowheads="1"/>
          </p:cNvSpPr>
          <p:nvPr/>
        </p:nvSpPr>
        <p:spPr bwMode="auto">
          <a:xfrm>
            <a:off x="1143000" y="52879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-50</a:t>
            </a:r>
          </a:p>
        </p:txBody>
      </p:sp>
      <p:sp>
        <p:nvSpPr>
          <p:cNvPr id="92177" name="Text Box 21"/>
          <p:cNvSpPr txBox="1">
            <a:spLocks noChangeArrowheads="1"/>
          </p:cNvSpPr>
          <p:nvPr/>
        </p:nvSpPr>
        <p:spPr bwMode="auto">
          <a:xfrm>
            <a:off x="1143000" y="57292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-100</a:t>
            </a:r>
          </a:p>
        </p:txBody>
      </p:sp>
      <p:sp>
        <p:nvSpPr>
          <p:cNvPr id="92178" name="Text Box 22"/>
          <p:cNvSpPr txBox="1">
            <a:spLocks noChangeArrowheads="1"/>
          </p:cNvSpPr>
          <p:nvPr/>
        </p:nvSpPr>
        <p:spPr bwMode="auto">
          <a:xfrm>
            <a:off x="1143000" y="6172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-200</a:t>
            </a:r>
          </a:p>
        </p:txBody>
      </p:sp>
      <p:sp>
        <p:nvSpPr>
          <p:cNvPr id="92179" name="Text Box 23"/>
          <p:cNvSpPr txBox="1">
            <a:spLocks noChangeArrowheads="1"/>
          </p:cNvSpPr>
          <p:nvPr/>
        </p:nvSpPr>
        <p:spPr bwMode="auto">
          <a:xfrm>
            <a:off x="2667000" y="1752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9x10</a:t>
            </a:r>
            <a:r>
              <a:rPr lang="en-US" altLang="en-US" sz="1800" b="1" baseline="30000">
                <a:latin typeface="Arial" panose="020B0604020202020204" pitchFamily="34" charset="0"/>
              </a:rPr>
              <a:t>-36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92180" name="Text Box 24"/>
          <p:cNvSpPr txBox="1">
            <a:spLocks noChangeArrowheads="1"/>
          </p:cNvSpPr>
          <p:nvPr/>
        </p:nvSpPr>
        <p:spPr bwMode="auto">
          <a:xfrm>
            <a:off x="2667000" y="2193925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3x10</a:t>
            </a:r>
            <a:r>
              <a:rPr lang="en-US" altLang="en-US" sz="1800" b="1" baseline="30000">
                <a:latin typeface="Arial" panose="020B0604020202020204" pitchFamily="34" charset="0"/>
              </a:rPr>
              <a:t>-18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92181" name="Text Box 25"/>
          <p:cNvSpPr txBox="1">
            <a:spLocks noChangeArrowheads="1"/>
          </p:cNvSpPr>
          <p:nvPr/>
        </p:nvSpPr>
        <p:spPr bwMode="auto">
          <a:xfrm>
            <a:off x="2667000" y="263525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2x10</a:t>
            </a:r>
            <a:r>
              <a:rPr lang="en-US" altLang="en-US" sz="1800" b="1" baseline="30000">
                <a:latin typeface="Arial" panose="020B0604020202020204" pitchFamily="34" charset="0"/>
              </a:rPr>
              <a:t>-9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92182" name="Text Box 26"/>
          <p:cNvSpPr txBox="1">
            <a:spLocks noChangeArrowheads="1"/>
          </p:cNvSpPr>
          <p:nvPr/>
        </p:nvSpPr>
        <p:spPr bwMode="auto">
          <a:xfrm>
            <a:off x="2667000" y="3078163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2x10</a:t>
            </a:r>
            <a:r>
              <a:rPr lang="en-US" altLang="en-US" sz="1800" b="1" baseline="30000">
                <a:latin typeface="Arial" panose="020B0604020202020204" pitchFamily="34" charset="0"/>
              </a:rPr>
              <a:t>-2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92183" name="Text Box 27"/>
          <p:cNvSpPr txBox="1">
            <a:spLocks noChangeArrowheads="1"/>
          </p:cNvSpPr>
          <p:nvPr/>
        </p:nvSpPr>
        <p:spPr bwMode="auto">
          <a:xfrm>
            <a:off x="2667000" y="35194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7x10</a:t>
            </a:r>
            <a:r>
              <a:rPr lang="en-US" altLang="en-US" sz="1800" b="1" baseline="30000">
                <a:latin typeface="Arial" panose="020B0604020202020204" pitchFamily="34" charset="0"/>
              </a:rPr>
              <a:t>-1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92184" name="Text Box 28"/>
          <p:cNvSpPr txBox="1">
            <a:spLocks noChangeArrowheads="1"/>
          </p:cNvSpPr>
          <p:nvPr/>
        </p:nvSpPr>
        <p:spPr bwMode="auto">
          <a:xfrm>
            <a:off x="2667000" y="3962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185" name="Text Box 29"/>
          <p:cNvSpPr txBox="1">
            <a:spLocks noChangeArrowheads="1"/>
          </p:cNvSpPr>
          <p:nvPr/>
        </p:nvSpPr>
        <p:spPr bwMode="auto">
          <a:xfrm>
            <a:off x="2667000" y="44037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1.5</a:t>
            </a:r>
          </a:p>
        </p:txBody>
      </p:sp>
      <p:sp>
        <p:nvSpPr>
          <p:cNvPr id="92186" name="Text Box 30"/>
          <p:cNvSpPr txBox="1">
            <a:spLocks noChangeArrowheads="1"/>
          </p:cNvSpPr>
          <p:nvPr/>
        </p:nvSpPr>
        <p:spPr bwMode="auto">
          <a:xfrm>
            <a:off x="2667000" y="484505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5x10</a:t>
            </a:r>
            <a:r>
              <a:rPr lang="en-US" altLang="en-US" sz="1800" b="1" baseline="30000">
                <a:latin typeface="Arial" panose="020B0604020202020204" pitchFamily="34" charset="0"/>
              </a:rPr>
              <a:t>1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92187" name="Text Box 31"/>
          <p:cNvSpPr txBox="1">
            <a:spLocks noChangeArrowheads="1"/>
          </p:cNvSpPr>
          <p:nvPr/>
        </p:nvSpPr>
        <p:spPr bwMode="auto">
          <a:xfrm>
            <a:off x="2667000" y="528796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6x10</a:t>
            </a:r>
            <a:r>
              <a:rPr lang="en-US" altLang="en-US" sz="1800" b="1" baseline="30000">
                <a:latin typeface="Arial" panose="020B0604020202020204" pitchFamily="34" charset="0"/>
              </a:rPr>
              <a:t>8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92188" name="Text Box 32"/>
          <p:cNvSpPr txBox="1">
            <a:spLocks noChangeArrowheads="1"/>
          </p:cNvSpPr>
          <p:nvPr/>
        </p:nvSpPr>
        <p:spPr bwMode="auto">
          <a:xfrm>
            <a:off x="2667000" y="57292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3x10</a:t>
            </a:r>
            <a:r>
              <a:rPr lang="en-US" altLang="en-US" sz="1800" b="1" baseline="30000">
                <a:latin typeface="Arial" panose="020B0604020202020204" pitchFamily="34" charset="0"/>
              </a:rPr>
              <a:t>17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92189" name="Text Box 33"/>
          <p:cNvSpPr txBox="1">
            <a:spLocks noChangeArrowheads="1"/>
          </p:cNvSpPr>
          <p:nvPr/>
        </p:nvSpPr>
        <p:spPr bwMode="auto">
          <a:xfrm>
            <a:off x="2667000" y="6172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1x10</a:t>
            </a:r>
            <a:r>
              <a:rPr lang="en-US" altLang="en-US" sz="1800" b="1" baseline="30000">
                <a:latin typeface="Arial" panose="020B0604020202020204" pitchFamily="34" charset="0"/>
              </a:rPr>
              <a:t>35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24300" y="1676400"/>
            <a:ext cx="4381500" cy="914400"/>
            <a:chOff x="2472" y="1056"/>
            <a:chExt cx="2760" cy="576"/>
          </a:xfrm>
        </p:grpSpPr>
        <p:sp>
          <p:nvSpPr>
            <p:cNvPr id="92198" name="Text Box 35"/>
            <p:cNvSpPr txBox="1">
              <a:spLocks noChangeArrowheads="1"/>
            </p:cNvSpPr>
            <p:nvPr/>
          </p:nvSpPr>
          <p:spPr bwMode="auto">
            <a:xfrm>
              <a:off x="2544" y="1142"/>
              <a:ext cx="26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Essentially no forward reaction; reverse reaction goes to completion</a:t>
              </a:r>
            </a:p>
          </p:txBody>
        </p:sp>
        <p:sp>
          <p:nvSpPr>
            <p:cNvPr id="92199" name="AutoShape 36"/>
            <p:cNvSpPr>
              <a:spLocks/>
            </p:cNvSpPr>
            <p:nvPr/>
          </p:nvSpPr>
          <p:spPr bwMode="auto">
            <a:xfrm>
              <a:off x="2472" y="1056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924300" y="3581400"/>
            <a:ext cx="4381500" cy="914400"/>
            <a:chOff x="2472" y="2256"/>
            <a:chExt cx="2760" cy="576"/>
          </a:xfrm>
        </p:grpSpPr>
        <p:sp>
          <p:nvSpPr>
            <p:cNvPr id="92196" name="AutoShape 38"/>
            <p:cNvSpPr>
              <a:spLocks/>
            </p:cNvSpPr>
            <p:nvPr/>
          </p:nvSpPr>
          <p:spPr bwMode="auto">
            <a:xfrm>
              <a:off x="2472" y="2256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2197" name="Text Box 39"/>
            <p:cNvSpPr txBox="1">
              <a:spLocks noChangeArrowheads="1"/>
            </p:cNvSpPr>
            <p:nvPr/>
          </p:nvSpPr>
          <p:spPr bwMode="auto">
            <a:xfrm>
              <a:off x="2544" y="2342"/>
              <a:ext cx="26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Forward and reverse reactions proceed to same extent</a:t>
              </a:r>
            </a:p>
          </p:txBody>
        </p:sp>
      </p:grpSp>
      <p:sp>
        <p:nvSpPr>
          <p:cNvPr id="92192" name="Line 40"/>
          <p:cNvSpPr>
            <a:spLocks noChangeShapeType="1"/>
          </p:cNvSpPr>
          <p:nvPr/>
        </p:nvSpPr>
        <p:spPr bwMode="auto">
          <a:xfrm>
            <a:off x="914400" y="1676400"/>
            <a:ext cx="7391400" cy="0"/>
          </a:xfrm>
          <a:prstGeom prst="line">
            <a:avLst/>
          </a:prstGeom>
          <a:noFill/>
          <a:ln w="38100">
            <a:solidFill>
              <a:srgbClr val="FBDB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886200" y="5600700"/>
            <a:ext cx="4419600" cy="915988"/>
            <a:chOff x="2448" y="3528"/>
            <a:chExt cx="2784" cy="577"/>
          </a:xfrm>
        </p:grpSpPr>
        <p:sp>
          <p:nvSpPr>
            <p:cNvPr id="92194" name="AutoShape 42"/>
            <p:cNvSpPr>
              <a:spLocks/>
            </p:cNvSpPr>
            <p:nvPr/>
          </p:nvSpPr>
          <p:spPr bwMode="auto">
            <a:xfrm>
              <a:off x="2448" y="3528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2195" name="Text Box 43"/>
            <p:cNvSpPr txBox="1">
              <a:spLocks noChangeArrowheads="1"/>
            </p:cNvSpPr>
            <p:nvPr/>
          </p:nvSpPr>
          <p:spPr bwMode="auto">
            <a:xfrm>
              <a:off x="2544" y="3528"/>
              <a:ext cx="268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Forward reaction goes to completion; essentially no reverse reaction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99B4413-E831-41AD-B887-8293C75A24FB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Example - </a:t>
            </a:r>
            <a:r>
              <a:rPr lang="en-US" altLang="en-US" sz="3600" smtClean="0">
                <a:latin typeface="Symbol" panose="05050102010706020507" pitchFamily="18" charset="2"/>
              </a:rPr>
              <a:t>D</a:t>
            </a:r>
            <a:r>
              <a:rPr lang="en-US" altLang="en-US" sz="3600" i="1" smtClean="0"/>
              <a:t>G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CE415131-35A5-4B15-B0DD-6DEC5D16A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5943600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  <a:defRPr/>
            </a:pPr>
            <a:r>
              <a:rPr lang="en-US" sz="2800" b="1" dirty="0"/>
              <a:t>Calculate </a:t>
            </a:r>
            <a:r>
              <a:rPr lang="en-US" sz="2800" b="1" dirty="0">
                <a:latin typeface="Symbol" pitchFamily="18" charset="2"/>
              </a:rPr>
              <a:t>D</a:t>
            </a:r>
            <a:r>
              <a:rPr lang="en-US" sz="2800" b="1" i="1" dirty="0"/>
              <a:t>G</a:t>
            </a:r>
            <a:r>
              <a:rPr lang="en-US" sz="2800" b="1" dirty="0"/>
              <a:t> at 427°C for the reaction below if the P</a:t>
            </a:r>
            <a:r>
              <a:rPr lang="en-US" sz="2800" b="1" baseline="-25000" dirty="0"/>
              <a:t>N2</a:t>
            </a:r>
            <a:r>
              <a:rPr lang="en-US" sz="2800" b="1" dirty="0"/>
              <a:t> = 33.0 </a:t>
            </a:r>
            <a:r>
              <a:rPr lang="en-US" sz="2800" b="1" dirty="0" err="1"/>
              <a:t>atm</a:t>
            </a:r>
            <a:r>
              <a:rPr lang="en-US" sz="2800" b="1" dirty="0"/>
              <a:t>, P</a:t>
            </a:r>
            <a:r>
              <a:rPr lang="en-US" sz="2800" b="1" baseline="-25000" dirty="0"/>
              <a:t>H2</a:t>
            </a:r>
            <a:r>
              <a:rPr lang="en-US" sz="2800" b="1" dirty="0"/>
              <a:t>= 99.0 </a:t>
            </a:r>
            <a:r>
              <a:rPr lang="en-US" sz="2800" b="1" dirty="0" err="1"/>
              <a:t>atm</a:t>
            </a:r>
            <a:r>
              <a:rPr lang="en-US" sz="2800" b="1" dirty="0"/>
              <a:t>, and P</a:t>
            </a:r>
            <a:r>
              <a:rPr lang="en-US" sz="2800" b="1" baseline="-25000" dirty="0"/>
              <a:t>NH3</a:t>
            </a:r>
            <a:r>
              <a:rPr lang="en-US" sz="2800" b="1" dirty="0"/>
              <a:t>= 2.0 </a:t>
            </a:r>
            <a:r>
              <a:rPr lang="en-US" sz="2800" b="1" dirty="0" err="1"/>
              <a:t>atm</a:t>
            </a:r>
            <a:endParaRPr lang="en-US" sz="2800" b="1" dirty="0"/>
          </a:p>
          <a:p>
            <a:pPr algn="ctr">
              <a:buFontTx/>
              <a:buNone/>
              <a:defRPr/>
            </a:pPr>
            <a:r>
              <a:rPr lang="en-US" sz="2800" b="1" dirty="0"/>
              <a:t>N</a:t>
            </a:r>
            <a:r>
              <a:rPr lang="en-US" sz="2800" b="1" baseline="-25000" dirty="0"/>
              <a:t>2</a:t>
            </a:r>
            <a:r>
              <a:rPr lang="en-US" sz="2800" b="1" dirty="0"/>
              <a:t>(</a:t>
            </a:r>
            <a:r>
              <a:rPr lang="en-US" sz="2800" b="1" i="1" dirty="0"/>
              <a:t>g</a:t>
            </a:r>
            <a:r>
              <a:rPr lang="en-US" sz="2800" b="1" dirty="0"/>
              <a:t>) + 3 H</a:t>
            </a:r>
            <a:r>
              <a:rPr lang="en-US" sz="2800" b="1" baseline="-25000" dirty="0"/>
              <a:t>2</a:t>
            </a:r>
            <a:r>
              <a:rPr lang="en-US" sz="2800" b="1" dirty="0"/>
              <a:t>(</a:t>
            </a:r>
            <a:r>
              <a:rPr lang="en-US" sz="2800" b="1" i="1" dirty="0"/>
              <a:t>g</a:t>
            </a:r>
            <a:r>
              <a:rPr lang="en-US" sz="2800" b="1" dirty="0"/>
              <a:t>) </a:t>
            </a:r>
            <a:r>
              <a:rPr lang="en-US" sz="2800" b="1" dirty="0">
                <a:latin typeface="Symbol" pitchFamily="18" charset="2"/>
              </a:rPr>
              <a:t>®</a:t>
            </a:r>
            <a:r>
              <a:rPr lang="en-US" sz="2800" b="1" dirty="0"/>
              <a:t> 2 N</a:t>
            </a:r>
            <a:r>
              <a:rPr lang="en-US" sz="2800" b="1" baseline="-25000" dirty="0"/>
              <a:t>3</a:t>
            </a:r>
            <a:r>
              <a:rPr lang="en-US" sz="2800" b="1" dirty="0"/>
              <a:t>(</a:t>
            </a:r>
            <a:r>
              <a:rPr lang="en-US" sz="2800" b="1" i="1" dirty="0"/>
              <a:t>g</a:t>
            </a:r>
            <a:r>
              <a:rPr lang="en-US" sz="2800" b="1" dirty="0"/>
              <a:t>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104900" y="685800"/>
            <a:ext cx="6400800" cy="70167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Free Energy, Equilibrium and Reaction Direction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If Q/K &lt; 1, then ln Q/K &lt; 0;  the reaction proceeds to the right (</a:t>
            </a:r>
            <a:r>
              <a:rPr lang="en-US" altLang="en-US" sz="1800">
                <a:latin typeface="Symbol" panose="05050102010706020507" pitchFamily="18" charset="2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G &lt; 0)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If Q/K &gt; 1, then ln Q/K &gt; 0;  the reaction proceeds to the left (</a:t>
            </a:r>
            <a:r>
              <a:rPr lang="en-US" altLang="en-US" sz="1800">
                <a:latin typeface="Symbol" panose="05050102010706020507" pitchFamily="18" charset="2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G &gt; 0)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If Q/K = 1, then ln Q/K = 0;  the reaction is at equilibrium (</a:t>
            </a:r>
            <a:r>
              <a:rPr lang="en-US" altLang="en-US" sz="1800">
                <a:latin typeface="Symbol" panose="05050102010706020507" pitchFamily="18" charset="2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G = 0)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133600" y="3048000"/>
            <a:ext cx="5486400" cy="396875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Symbol" panose="05050102010706020507" pitchFamily="18" charset="2"/>
              </a:rPr>
              <a:t>D</a:t>
            </a:r>
            <a:r>
              <a:rPr lang="en-US" altLang="en-US" sz="2000" b="1">
                <a:latin typeface="Arial" panose="020B0604020202020204" pitchFamily="34" charset="0"/>
              </a:rPr>
              <a:t>G   =   RT ln Q/K   =   RT lnQ - RT lnK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14400" y="37338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Under standard conditions (1M concentrations, 1atm for gases), Q = 1 and ln Q = 0 so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133600" y="4495800"/>
            <a:ext cx="3581400" cy="396875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Symbol" panose="05050102010706020507" pitchFamily="18" charset="2"/>
              </a:rPr>
              <a:t>D</a:t>
            </a:r>
            <a:r>
              <a:rPr lang="en-US" altLang="en-US" sz="2000" b="1">
                <a:latin typeface="Arial" panose="020B0604020202020204" pitchFamily="34" charset="0"/>
              </a:rPr>
              <a:t>G</a:t>
            </a:r>
            <a:r>
              <a:rPr lang="en-US" altLang="en-US" sz="2000" b="1" baseline="30000">
                <a:latin typeface="Arial" panose="020B0604020202020204" pitchFamily="34" charset="0"/>
              </a:rPr>
              <a:t>0</a:t>
            </a:r>
            <a:r>
              <a:rPr lang="en-US" altLang="en-US" sz="2000" b="1">
                <a:latin typeface="Arial" panose="020B0604020202020204" pitchFamily="34" charset="0"/>
              </a:rPr>
              <a:t> = - RT lnK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2" grpId="0" build="p" autoUpdateAnimBg="0"/>
      <p:bldP spid="58373" grpId="0" build="p" autoUpdateAnimBg="0"/>
      <p:bldP spid="58374" grpId="0" animBg="1" autoUpdateAnimBg="0"/>
      <p:bldP spid="58375" grpId="0" build="p" autoUpdateAnimBg="0"/>
      <p:bldP spid="5837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4397EEBC-82FF-4A39-A28E-2FB99CA46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57885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STATE FUNCTIONS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property of a system which depends only on its present state and not on its pathway.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H = Enthalpy = heat of reaction = </a:t>
            </a:r>
            <a:r>
              <a:rPr lang="en-US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q</a:t>
            </a:r>
            <a:r>
              <a:rPr lang="en-US" b="1" baseline="-25000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p</a:t>
            </a: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A measure of heat (energy) flow of a system relative to its surroundings.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H°  standard enthalpy</a:t>
            </a:r>
          </a:p>
          <a:p>
            <a:pPr algn="ctr">
              <a:defRPr/>
            </a:pP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H</a:t>
            </a:r>
            <a:r>
              <a:rPr lang="en-US" b="1" baseline="-25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f</a:t>
            </a: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° enthalpy of formation</a:t>
            </a:r>
          </a:p>
          <a:p>
            <a:pPr>
              <a:defRPr/>
            </a:pPr>
            <a:endParaRPr lang="en-US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H° = n H</a:t>
            </a:r>
            <a:r>
              <a:rPr lang="en-US" b="1" baseline="-25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f</a:t>
            </a: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° (products) -  m H</a:t>
            </a:r>
            <a:r>
              <a:rPr lang="en-US" b="1" baseline="-25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f</a:t>
            </a: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° (reactants)</a:t>
            </a:r>
          </a:p>
          <a:p>
            <a:pPr algn="ctr">
              <a:defRPr/>
            </a:pPr>
            <a:endParaRPr lang="en-US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algn="ctr">
              <a:defRPr/>
            </a:pP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H  = E  +  PV</a:t>
            </a:r>
          </a:p>
          <a:p>
            <a:pPr>
              <a:defRPr/>
            </a:pP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U represents the Internal energy of the particles, both the kinetic and potential energy. E  =  q + w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B0BEB26-6F10-463F-8DC7-5925985A4787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Example - K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1524000"/>
          </a:xfrm>
          <a:noFill/>
        </p:spPr>
        <p:txBody>
          <a:bodyPr lIns="90488" tIns="44450" rIns="90488" bIns="44450"/>
          <a:lstStyle/>
          <a:p>
            <a:r>
              <a:rPr lang="en-US" altLang="en-US" sz="2800" b="1" smtClean="0"/>
              <a:t>Estimate the equilibrium constant and position of equilibrium for the following reaction at 427°C</a:t>
            </a:r>
          </a:p>
          <a:p>
            <a:pPr algn="ctr">
              <a:buFontTx/>
              <a:buNone/>
            </a:pPr>
            <a:r>
              <a:rPr lang="en-US" altLang="en-US" sz="2800" b="1" smtClean="0"/>
              <a:t>N</a:t>
            </a:r>
            <a:r>
              <a:rPr lang="en-US" altLang="en-US" sz="2800" b="1" baseline="-25000" smtClean="0"/>
              <a:t>2</a:t>
            </a:r>
            <a:r>
              <a:rPr lang="en-US" altLang="en-US" sz="2800" b="1" smtClean="0"/>
              <a:t>(</a:t>
            </a:r>
            <a:r>
              <a:rPr lang="en-US" altLang="en-US" sz="2800" b="1" i="1" smtClean="0"/>
              <a:t>g</a:t>
            </a:r>
            <a:r>
              <a:rPr lang="en-US" altLang="en-US" sz="2800" b="1" smtClean="0"/>
              <a:t>) + 3 H</a:t>
            </a:r>
            <a:r>
              <a:rPr lang="en-US" altLang="en-US" sz="2800" b="1" baseline="-25000" smtClean="0"/>
              <a:t>2</a:t>
            </a:r>
            <a:r>
              <a:rPr lang="en-US" altLang="en-US" sz="2800" b="1" smtClean="0"/>
              <a:t>(</a:t>
            </a:r>
            <a:r>
              <a:rPr lang="en-US" altLang="en-US" sz="2800" b="1" i="1" smtClean="0"/>
              <a:t>g</a:t>
            </a:r>
            <a:r>
              <a:rPr lang="en-US" altLang="en-US" sz="2800" b="1" smtClean="0"/>
              <a:t>) </a:t>
            </a:r>
            <a:r>
              <a:rPr lang="en-US" altLang="en-US" sz="2800" b="1" smtClean="0">
                <a:latin typeface="Symbol" panose="05050102010706020507" pitchFamily="18" charset="2"/>
              </a:rPr>
              <a:t>Û</a:t>
            </a:r>
            <a:r>
              <a:rPr lang="en-US" altLang="en-US" sz="2800" b="1" smtClean="0"/>
              <a:t> 2 NH</a:t>
            </a:r>
            <a:r>
              <a:rPr lang="en-US" altLang="en-US" sz="2800" b="1" baseline="-25000" smtClean="0"/>
              <a:t>3</a:t>
            </a:r>
            <a:r>
              <a:rPr lang="en-US" altLang="en-US" sz="2800" b="1" smtClean="0"/>
              <a:t>(</a:t>
            </a:r>
            <a:r>
              <a:rPr lang="en-US" altLang="en-US" sz="2800" b="1" i="1" smtClean="0"/>
              <a:t>g</a:t>
            </a:r>
            <a:r>
              <a:rPr lang="en-US" altLang="en-US" sz="2800" b="1" smtClean="0"/>
              <a:t>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620F11C-FB4B-4A39-A2E9-32FE434D2E44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166813"/>
          <a:ext cx="6096000" cy="1323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07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Substance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Symbol"/>
                        </a:rPr>
                        <a:t></a:t>
                      </a:r>
                      <a:r>
                        <a:rPr lang="en-US" sz="1200" dirty="0" err="1">
                          <a:effectLst/>
                        </a:rPr>
                        <a:t>H</a:t>
                      </a:r>
                      <a:r>
                        <a:rPr lang="en-US" sz="1200" baseline="-25000" dirty="0" err="1">
                          <a:effectLst/>
                        </a:rPr>
                        <a:t>f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200" dirty="0">
                          <a:effectLst/>
                        </a:rPr>
                        <a:t> (kJ/</a:t>
                      </a:r>
                      <a:r>
                        <a:rPr lang="en-US" sz="1200" dirty="0" err="1">
                          <a:effectLst/>
                        </a:rPr>
                        <a:t>mol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200" dirty="0">
                          <a:effectLst/>
                        </a:rPr>
                        <a:t> (J/</a:t>
                      </a:r>
                      <a:r>
                        <a:rPr lang="en-US" sz="1200" dirty="0" err="1">
                          <a:effectLst/>
                        </a:rPr>
                        <a:t>mol</a:t>
                      </a:r>
                      <a:r>
                        <a:rPr lang="en-US" sz="1200" dirty="0">
                          <a:effectLst/>
                        </a:rPr>
                        <a:t> K)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C(s)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5.69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(g)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(g)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205.0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</a:t>
                      </a:r>
                      <a:r>
                        <a:rPr lang="en-US" sz="1200" baseline="-250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H</a:t>
                      </a:r>
                      <a:r>
                        <a:rPr lang="en-US" sz="1200" baseline="-25000" dirty="0">
                          <a:effectLst/>
                        </a:rPr>
                        <a:t>7</a:t>
                      </a:r>
                      <a:r>
                        <a:rPr lang="en-US" sz="1200" dirty="0">
                          <a:effectLst/>
                        </a:rPr>
                        <a:t>COOH(l)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-533.9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226.3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0380" name="TextBox 1"/>
          <p:cNvSpPr txBox="1">
            <a:spLocks noChangeArrowheads="1"/>
          </p:cNvSpPr>
          <p:nvPr/>
        </p:nvSpPr>
        <p:spPr bwMode="auto">
          <a:xfrm>
            <a:off x="228600" y="258763"/>
            <a:ext cx="86487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Consider the chemical equation below for the formation of butyric acid : 		4C(s)  +  4H</a:t>
            </a:r>
            <a:r>
              <a:rPr lang="en-US" altLang="en-US" sz="2400" baseline="-25000"/>
              <a:t>2</a:t>
            </a:r>
            <a:r>
              <a:rPr lang="en-US" altLang="en-US" sz="2400"/>
              <a:t>(g)  +  O</a:t>
            </a:r>
            <a:r>
              <a:rPr lang="en-US" altLang="en-US" sz="2400" baseline="-25000"/>
              <a:t>2</a:t>
            </a:r>
            <a:r>
              <a:rPr lang="en-US" altLang="en-US" sz="2400"/>
              <a:t>(g)  </a:t>
            </a:r>
            <a:r>
              <a:rPr lang="en-US" altLang="en-US" sz="2400">
                <a:sym typeface="Symbol" panose="05050102010706020507" pitchFamily="18" charset="2"/>
              </a:rPr>
              <a:t></a:t>
            </a:r>
            <a:r>
              <a:rPr lang="en-US" altLang="en-US" sz="2400"/>
              <a:t>  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7</a:t>
            </a:r>
            <a:r>
              <a:rPr lang="en-US" altLang="en-US" sz="2400"/>
              <a:t>COOH(l)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0381" name="TextBox 2"/>
          <p:cNvSpPr txBox="1">
            <a:spLocks noChangeArrowheads="1"/>
          </p:cNvSpPr>
          <p:nvPr/>
        </p:nvSpPr>
        <p:spPr bwMode="auto">
          <a:xfrm>
            <a:off x="228600" y="2514600"/>
            <a:ext cx="86487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A) Calculate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/>
              <a:t>G</a:t>
            </a:r>
            <a:r>
              <a:rPr lang="en-US" altLang="en-US" sz="2400">
                <a:sym typeface="Symbol" panose="05050102010706020507" pitchFamily="18" charset="2"/>
              </a:rPr>
              <a:t></a:t>
            </a:r>
            <a:r>
              <a:rPr lang="en-US" altLang="en-US" sz="2400"/>
              <a:t> for the reaction above.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B) Determine the temperature range at which the reaction is spontaneous.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C) Quantify the work (</a:t>
            </a:r>
            <a:r>
              <a:rPr lang="en-US" altLang="en-US" sz="2400" i="1"/>
              <a:t>w</a:t>
            </a:r>
            <a:r>
              <a:rPr lang="en-US" altLang="en-US" sz="2400"/>
              <a:t>) that must be done against the atmosphere for the expansion of the gaseous product at 25 ºC.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D) What is the change in internal energy (∆Eº) of this system?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E) Calculate the equilibrium constant (K</a:t>
            </a:r>
            <a:r>
              <a:rPr lang="en-US" altLang="en-US" sz="2400" baseline="-25000"/>
              <a:t>p</a:t>
            </a:r>
            <a:r>
              <a:rPr lang="en-US" altLang="en-US" sz="2400"/>
              <a:t>) for the reaction.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F) Determine the value of the equilibrium constant at 35 ºC.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G) Calculate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/>
              <a:t>G for the reaction given the following partial pressures: 	Partial pressure (H</a:t>
            </a:r>
            <a:r>
              <a:rPr lang="en-US" altLang="en-US" sz="2400" baseline="-25000"/>
              <a:t>2</a:t>
            </a:r>
            <a:r>
              <a:rPr lang="en-US" altLang="en-US" sz="2400"/>
              <a:t>, g) = 0.63 atm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		Partial pressure (O</a:t>
            </a:r>
            <a:r>
              <a:rPr lang="en-US" altLang="en-US" sz="2400" baseline="-25000"/>
              <a:t>2</a:t>
            </a:r>
            <a:r>
              <a:rPr lang="en-US" altLang="en-US" sz="2400"/>
              <a:t>, g) = 1.32 atm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321675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Workshop T#3 on  </a:t>
            </a:r>
            <a:r>
              <a:rPr lang="en-US" altLang="en-US" b="1">
                <a:latin typeface="Symbol" panose="05050102010706020507" pitchFamily="18" charset="2"/>
              </a:rPr>
              <a:t>D</a:t>
            </a:r>
            <a:r>
              <a:rPr lang="en-US" altLang="en-US" b="1">
                <a:latin typeface="Comic Sans MS" panose="030F0702030302020204" pitchFamily="66" charset="0"/>
              </a:rPr>
              <a:t>G</a:t>
            </a:r>
            <a:r>
              <a:rPr lang="en-US" altLang="en-US" b="1" baseline="30000">
                <a:latin typeface="Comic Sans MS" panose="030F0702030302020204" pitchFamily="66" charset="0"/>
              </a:rPr>
              <a:t>o</a:t>
            </a:r>
            <a:r>
              <a:rPr lang="en-US" altLang="en-US" b="1">
                <a:latin typeface="Comic Sans MS" panose="030F0702030302020204" pitchFamily="66" charset="0"/>
              </a:rPr>
              <a:t> &amp; K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b="1">
                <a:latin typeface="Comic Sans MS" panose="030F0702030302020204" pitchFamily="66" charset="0"/>
              </a:rPr>
              <a:t>Calculate </a:t>
            </a: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Gº at 25ºC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AgI 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(s)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  Ag</a:t>
            </a:r>
            <a:r>
              <a:rPr lang="en-US" altLang="en-US" b="1" baseline="30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(aq)  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  I</a:t>
            </a:r>
            <a:r>
              <a:rPr lang="en-US" altLang="en-US" b="1" baseline="30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(aq)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BaSO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 (s)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  Ba</a:t>
            </a:r>
            <a:r>
              <a:rPr lang="en-US" altLang="en-US" b="1" baseline="30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2+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(aq)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+ SO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</a:t>
            </a:r>
            <a:r>
              <a:rPr lang="en-US" altLang="en-US" b="1" baseline="30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2-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(aq)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baseline="-2500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What is the value for K</a:t>
            </a:r>
            <a:r>
              <a:rPr lang="en-US" altLang="en-US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sp</a:t>
            </a: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 at 25ºC?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AutoNum type="arabicPeriod" startAt="2"/>
            </a:pP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Calculate K at 25ºC</a:t>
            </a:r>
            <a:r>
              <a:rPr lang="en-US" altLang="en-US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 	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Zn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(s)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+  2H</a:t>
            </a:r>
            <a:r>
              <a:rPr lang="en-US" altLang="en-US" b="1" baseline="30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(aq)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  Zn</a:t>
            </a:r>
            <a:r>
              <a:rPr lang="en-US" altLang="en-US" b="1" baseline="30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2+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(aq)  </a:t>
            </a: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  H</a:t>
            </a:r>
            <a:r>
              <a:rPr lang="en-US" altLang="en-US" b="1" baseline="-250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 (g)</a:t>
            </a: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01379" name="TextBox 4"/>
          <p:cNvSpPr txBox="1">
            <a:spLocks noChangeArrowheads="1"/>
          </p:cNvSpPr>
          <p:nvPr/>
        </p:nvSpPr>
        <p:spPr bwMode="auto">
          <a:xfrm>
            <a:off x="7620000" y="1981200"/>
            <a:ext cx="908050" cy="461963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hlinkClick r:id="rId4" action="ppaction://hlinksldjump"/>
              </a:rPr>
              <a:t>Table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597E6DF-87A9-4596-8822-E0460D10E71E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r>
              <a:rPr lang="en-US" altLang="en-US" smtClean="0"/>
              <a:t>Temperature Dependence of K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3124200"/>
          </a:xfrm>
        </p:spPr>
        <p:txBody>
          <a:bodyPr/>
          <a:lstStyle/>
          <a:p>
            <a:r>
              <a:rPr lang="en-US" altLang="en-US" smtClean="0"/>
              <a:t>for an exothermic reaction, increasing the temperature decreases the value of the equilibrium constant</a:t>
            </a:r>
          </a:p>
          <a:p>
            <a:r>
              <a:rPr lang="en-US" altLang="en-US" smtClean="0"/>
              <a:t>for an endothermic reaction, increasing the temperature increases the value of the equilibrium constant</a:t>
            </a:r>
          </a:p>
        </p:txBody>
      </p:sp>
      <p:graphicFrame>
        <p:nvGraphicFramePr>
          <p:cNvPr id="103429" name="Object 2"/>
          <p:cNvGraphicFramePr>
            <a:graphicFrameLocks noChangeAspect="1"/>
          </p:cNvGraphicFramePr>
          <p:nvPr/>
        </p:nvGraphicFramePr>
        <p:xfrm>
          <a:off x="1981200" y="4572000"/>
          <a:ext cx="4851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Equation" r:id="rId4" imgW="2006600" imgH="520700" progId="Equation.3">
                  <p:embed/>
                </p:oleObj>
              </mc:Choice>
              <mc:Fallback>
                <p:oleObj name="Equation" r:id="rId4" imgW="20066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48514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52400" y="0"/>
            <a:ext cx="87630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Gº &amp; </a:t>
            </a:r>
            <a:r>
              <a:rPr lang="en-US" altLang="en-US" sz="2800" b="1">
                <a:latin typeface="Comic Sans MS" panose="030F0702030302020204" pitchFamily="66" charset="0"/>
              </a:rPr>
              <a:t>Spontaneity</a:t>
            </a:r>
            <a:r>
              <a:rPr lang="en-US" altLang="en-US" sz="280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is dependent on Temperature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000099"/>
              </a:solidFill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0099"/>
                </a:solidFill>
                <a:sym typeface="Symbol" panose="05050102010706020507" pitchFamily="18" charset="2"/>
              </a:rPr>
              <a:t>Hº		Sº		Gº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/>
              <a:t>   </a:t>
            </a:r>
            <a:r>
              <a:rPr lang="en-US" altLang="en-US" b="1">
                <a:solidFill>
                  <a:srgbClr val="000099"/>
                </a:solidFill>
              </a:rPr>
              <a:t>-		  +		 -</a:t>
            </a:r>
            <a:r>
              <a:rPr lang="en-US" altLang="en-US" b="1"/>
              <a:t>	</a:t>
            </a:r>
            <a:r>
              <a:rPr lang="en-US" altLang="en-US" sz="2400" b="1">
                <a:solidFill>
                  <a:srgbClr val="A50021"/>
                </a:solidFill>
              </a:rPr>
              <a:t>Spontaneous at all T</a:t>
            </a:r>
            <a:endParaRPr lang="en-US" altLang="en-US" sz="24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    </a:t>
            </a:r>
            <a:r>
              <a:rPr lang="en-US" altLang="en-US" b="1">
                <a:solidFill>
                  <a:srgbClr val="000099"/>
                </a:solidFill>
              </a:rPr>
              <a:t>+  		   -		 +</a:t>
            </a:r>
            <a:r>
              <a:rPr lang="en-US" altLang="en-US" sz="2400" b="1"/>
              <a:t>       </a:t>
            </a:r>
            <a:r>
              <a:rPr lang="en-US" altLang="en-US" sz="2400" b="1">
                <a:solidFill>
                  <a:srgbClr val="A50021"/>
                </a:solidFill>
              </a:rPr>
              <a:t>Non spontaneous at all T</a:t>
            </a:r>
            <a:endParaRPr lang="en-US" altLang="en-US" sz="24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    </a:t>
            </a:r>
            <a:r>
              <a:rPr lang="en-US" altLang="en-US" b="1">
                <a:solidFill>
                  <a:srgbClr val="000099"/>
                </a:solidFill>
              </a:rPr>
              <a:t>-		   -		+/-</a:t>
            </a:r>
            <a:r>
              <a:rPr lang="en-US" altLang="en-US" sz="2400" b="1"/>
              <a:t>     </a:t>
            </a:r>
            <a:r>
              <a:rPr lang="en-US" altLang="en-US" sz="2400" b="1">
                <a:solidFill>
                  <a:srgbClr val="A50021"/>
                </a:solidFill>
              </a:rPr>
              <a:t>At Low T= Spontaneous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					At High T= Nonspontaneous</a:t>
            </a:r>
            <a:endParaRPr lang="en-US" altLang="en-US" sz="24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/>
              <a:t>   </a:t>
            </a:r>
            <a:r>
              <a:rPr lang="en-US" altLang="en-US" b="1">
                <a:solidFill>
                  <a:srgbClr val="000099"/>
                </a:solidFill>
              </a:rPr>
              <a:t>+		   +		+/-</a:t>
            </a:r>
            <a:r>
              <a:rPr lang="en-US" altLang="en-US" sz="2400" b="1"/>
              <a:t>	</a:t>
            </a:r>
            <a:r>
              <a:rPr lang="en-US" altLang="en-US" sz="2400" b="1">
                <a:solidFill>
                  <a:srgbClr val="A50021"/>
                </a:solidFill>
              </a:rPr>
              <a:t>At low T= Nonspontaneous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					At High T= Spontaneous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Lecture Problems on Temperature Relationships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1. At what temperature is the following process spontaneous at 1 atm?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	</a:t>
            </a:r>
            <a:r>
              <a:rPr lang="en-US" altLang="en-US" sz="2400" b="1">
                <a:solidFill>
                  <a:srgbClr val="800080"/>
                </a:solidFill>
                <a:latin typeface="Comic Sans MS" panose="030F0702030302020204" pitchFamily="66" charset="0"/>
              </a:rPr>
              <a:t>Br</a:t>
            </a:r>
            <a:r>
              <a:rPr lang="en-US" altLang="en-US" sz="2400" b="1" baseline="-25000">
                <a:solidFill>
                  <a:srgbClr val="80008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1">
                <a:solidFill>
                  <a:srgbClr val="800080"/>
                </a:solidFill>
                <a:latin typeface="Comic Sans MS" panose="030F0702030302020204" pitchFamily="66" charset="0"/>
              </a:rPr>
              <a:t> (l)  </a:t>
            </a:r>
            <a:r>
              <a:rPr lang="en-US" altLang="en-US" sz="2400" b="1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  Br</a:t>
            </a:r>
            <a:r>
              <a:rPr lang="en-US" altLang="en-US" sz="2400" b="1" baseline="-25000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(g)</a:t>
            </a: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What is the normal boiling point for Br</a:t>
            </a:r>
            <a:r>
              <a:rPr lang="en-US" altLang="en-US" sz="24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en-US" sz="24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(l)</a:t>
            </a: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2. Calculate G</a:t>
            </a:r>
            <a:r>
              <a:rPr lang="en-US" altLang="en-US" sz="2400" b="1" baseline="30000">
                <a:latin typeface="Comic Sans MS" panose="030F0702030302020204" pitchFamily="66" charset="0"/>
                <a:sym typeface="Symbol" panose="05050102010706020507" pitchFamily="18" charset="2"/>
              </a:rPr>
              <a:t>o</a:t>
            </a: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 &amp; K</a:t>
            </a:r>
            <a:r>
              <a:rPr lang="en-US" altLang="en-US" sz="2400" b="1" baseline="-25000">
                <a:latin typeface="Comic Sans MS" panose="030F0702030302020204" pitchFamily="66" charset="0"/>
                <a:sym typeface="Symbol" panose="05050102010706020507" pitchFamily="18" charset="2"/>
              </a:rPr>
              <a:t>p</a:t>
            </a: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 at 35ºC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  <a:r>
              <a:rPr lang="en-US" altLang="en-US" sz="2400" b="1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r>
              <a:rPr lang="en-US" altLang="en-US" sz="2400" b="1" baseline="-25000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</a:t>
            </a:r>
            <a:r>
              <a:rPr lang="en-US" altLang="en-US" sz="2400" b="1" baseline="-25000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</a:t>
            </a:r>
            <a:r>
              <a:rPr lang="en-US" altLang="en-US" sz="2400" b="1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(g)    2  NO</a:t>
            </a:r>
            <a:r>
              <a:rPr lang="en-US" altLang="en-US" sz="2400" b="1" baseline="-25000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8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(g)</a:t>
            </a: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3399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xmlns="" id="{C5B5519D-82D1-4536-A7B8-769FB472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475"/>
            <a:ext cx="9144000" cy="6740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Comic Sans MS" pitchFamily="66" charset="0"/>
              </a:rPr>
              <a:t>Workshop T#4 on Temperature Relationships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</a:rPr>
              <a:t>1. Predict the Spontaneity for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O(s)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sym typeface="Symbol" pitchFamily="18" charset="2"/>
              </a:rPr>
              <a:t>  H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sym typeface="Symbol" pitchFamily="18" charset="2"/>
              </a:rPr>
              <a:t>O(l) 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  <a:sym typeface="Symbol" pitchFamily="18" charset="2"/>
              </a:rPr>
              <a:t>	at (a) -10ºC  , (b) 0ºC  &amp;  (c) 10ºC.</a:t>
            </a:r>
            <a:endParaRPr lang="en-US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  <a:sym typeface="Symbol" pitchFamily="18" charset="2"/>
              </a:rPr>
              <a:t>2. </a:t>
            </a:r>
            <a:r>
              <a:rPr lang="en-US" b="1" dirty="0">
                <a:solidFill>
                  <a:srgbClr val="003300"/>
                </a:solidFill>
                <a:latin typeface="Comic Sans MS" pitchFamily="66" charset="0"/>
                <a:sym typeface="Symbol" pitchFamily="18" charset="2"/>
              </a:rPr>
              <a:t>Carbon tetrachloride is a volatile liquid. What is its normal boiling point?</a:t>
            </a:r>
          </a:p>
          <a:p>
            <a:pPr>
              <a:spcBef>
                <a:spcPct val="50000"/>
              </a:spcBef>
              <a:defRPr/>
            </a:pPr>
            <a:endParaRPr lang="en-US" sz="1400" b="1" dirty="0"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  <a:sym typeface="Symbol" pitchFamily="18" charset="2"/>
              </a:rPr>
              <a:t>3.  Calculate G</a:t>
            </a:r>
            <a:r>
              <a:rPr lang="en-US" b="1" baseline="30000" dirty="0">
                <a:latin typeface="Comic Sans MS" pitchFamily="66" charset="0"/>
                <a:sym typeface="Symbol" pitchFamily="18" charset="2"/>
              </a:rPr>
              <a:t>o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 &amp; </a:t>
            </a:r>
            <a:r>
              <a:rPr lang="en-US" b="1" dirty="0" err="1">
                <a:latin typeface="Comic Sans MS" pitchFamily="66" charset="0"/>
                <a:sym typeface="Symbol" pitchFamily="18" charset="2"/>
              </a:rPr>
              <a:t>K</a:t>
            </a:r>
            <a:r>
              <a:rPr lang="en-US" b="1" baseline="-25000" dirty="0" err="1">
                <a:latin typeface="Comic Sans MS" pitchFamily="66" charset="0"/>
                <a:sym typeface="Symbol" pitchFamily="18" charset="2"/>
              </a:rPr>
              <a:t>p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 at 375ºC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  <a:sym typeface="Symbol" pitchFamily="18" charset="2"/>
              </a:rPr>
              <a:t>	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4CO </a:t>
            </a:r>
            <a:r>
              <a:rPr lang="en-US" b="1" baseline="-25000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(g)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 + 8H</a:t>
            </a:r>
            <a:r>
              <a:rPr lang="en-US" b="1" baseline="-25000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b="1" baseline="-25000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(g)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   4CH</a:t>
            </a:r>
            <a:r>
              <a:rPr lang="en-US" b="1" baseline="-25000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4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OH </a:t>
            </a:r>
            <a:r>
              <a:rPr lang="en-US" b="1" baseline="-25000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(g)</a:t>
            </a:r>
            <a:endParaRPr lang="en-US" b="1" dirty="0"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endParaRPr lang="en-US" b="1" dirty="0">
              <a:solidFill>
                <a:srgbClr val="003399"/>
              </a:solidFill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  <a:sym typeface="Symbol" pitchFamily="18" charset="2"/>
              </a:rPr>
              <a:t>4.  Calculate Hº,  Sº &amp;  Gº at 25ºC and 650ºC.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  <a:sym typeface="Symbol" pitchFamily="18" charset="2"/>
              </a:rPr>
              <a:t>	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CS</a:t>
            </a:r>
            <a:r>
              <a:rPr lang="en-US" b="1" baseline="-25000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2 (g)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  + 4H</a:t>
            </a:r>
            <a:r>
              <a:rPr lang="en-US" b="1" baseline="-25000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2 (g)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  CH</a:t>
            </a:r>
            <a:r>
              <a:rPr lang="en-US" b="1" baseline="-25000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4 (g)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  +  2H</a:t>
            </a:r>
            <a:r>
              <a:rPr lang="en-US" b="1" baseline="-25000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US" b="1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S</a:t>
            </a:r>
            <a:r>
              <a:rPr lang="en-US" b="1" baseline="-25000" dirty="0">
                <a:solidFill>
                  <a:srgbClr val="800080"/>
                </a:solidFill>
                <a:latin typeface="Comic Sans MS" pitchFamily="66" charset="0"/>
                <a:sym typeface="Symbol" pitchFamily="18" charset="2"/>
              </a:rPr>
              <a:t>(g)</a:t>
            </a:r>
            <a:endParaRPr lang="en-US" b="1" dirty="0"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  <a:sym typeface="Symbol" pitchFamily="18" charset="2"/>
              </a:rPr>
              <a:t>	Compare the two values and briefly discuss the spontaneity of the R</a:t>
            </a:r>
            <a:r>
              <a:rPr lang="en-US" b="1" baseline="-25000" dirty="0">
                <a:latin typeface="Comic Sans MS" pitchFamily="66" charset="0"/>
                <a:sym typeface="Symbol" pitchFamily="18" charset="2"/>
              </a:rPr>
              <a:t>x</a:t>
            </a:r>
            <a:r>
              <a:rPr lang="en-US" b="1" dirty="0">
                <a:latin typeface="Comic Sans MS" pitchFamily="66" charset="0"/>
                <a:sym typeface="Symbol" pitchFamily="18" charset="2"/>
              </a:rPr>
              <a:t> at both temperature.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498475"/>
            <a:ext cx="8915400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33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en-US" b="1" u="sng">
                <a:solidFill>
                  <a:srgbClr val="CC3300"/>
                </a:solidFill>
                <a:latin typeface="Comic Sans MS" panose="030F0702030302020204" pitchFamily="66" charset="0"/>
              </a:rPr>
              <a:t>HEAT</a:t>
            </a:r>
            <a:r>
              <a:rPr lang="en-US" altLang="en-US" b="1">
                <a:latin typeface="Comic Sans MS" panose="030F0702030302020204" pitchFamily="66" charset="0"/>
              </a:rPr>
              <a:t>		</a:t>
            </a:r>
            <a:r>
              <a:rPr lang="en-US" altLang="en-US" sz="2400" b="1">
                <a:latin typeface="Comic Sans MS" panose="030F0702030302020204" pitchFamily="66" charset="0"/>
              </a:rPr>
              <a:t>VS</a:t>
            </a:r>
            <a:r>
              <a:rPr lang="en-US" altLang="en-US" b="1">
                <a:latin typeface="Comic Sans MS" panose="030F0702030302020204" pitchFamily="66" charset="0"/>
              </a:rPr>
              <a:t>		</a:t>
            </a:r>
            <a:r>
              <a:rPr lang="en-US" altLang="en-US" b="1" u="sng">
                <a:solidFill>
                  <a:srgbClr val="333399"/>
                </a:solidFill>
                <a:latin typeface="Comic Sans MS" panose="030F0702030302020204" pitchFamily="66" charset="0"/>
              </a:rPr>
              <a:t>WORK</a:t>
            </a: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energy transfer as a</a:t>
            </a:r>
            <a:r>
              <a:rPr lang="en-US" altLang="en-US" sz="2400" b="1">
                <a:latin typeface="Comic Sans MS" panose="030F0702030302020204" pitchFamily="66" charset="0"/>
              </a:rPr>
              <a:t>		</a:t>
            </a:r>
            <a:r>
              <a:rPr lang="en-US" altLang="en-US" sz="2400" b="1">
                <a:solidFill>
                  <a:srgbClr val="6666FF"/>
                </a:solidFill>
                <a:latin typeface="Comic Sans MS" panose="030F0702030302020204" pitchFamily="66" charset="0"/>
              </a:rPr>
              <a:t>energy expanded to</a:t>
            </a:r>
            <a:r>
              <a:rPr lang="en-US" altLang="en-US" sz="2400" b="1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result of a temperature</a:t>
            </a:r>
            <a:r>
              <a:rPr lang="en-US" altLang="en-US" sz="2400" b="1">
                <a:latin typeface="Comic Sans MS" panose="030F0702030302020204" pitchFamily="66" charset="0"/>
              </a:rPr>
              <a:t>		</a:t>
            </a:r>
            <a:r>
              <a:rPr lang="en-US" altLang="en-US" sz="2400" b="1">
                <a:solidFill>
                  <a:srgbClr val="6666FF"/>
                </a:solidFill>
                <a:latin typeface="Comic Sans MS" panose="030F0702030302020204" pitchFamily="66" charset="0"/>
              </a:rPr>
              <a:t>move an object against</a:t>
            </a: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difference</a:t>
            </a:r>
            <a:r>
              <a:rPr lang="en-US" altLang="en-US" sz="2400" b="1">
                <a:latin typeface="Comic Sans MS" panose="030F0702030302020204" pitchFamily="66" charset="0"/>
              </a:rPr>
              <a:t>				</a:t>
            </a:r>
            <a:r>
              <a:rPr lang="en-US" altLang="en-US" sz="2400" b="1">
                <a:solidFill>
                  <a:srgbClr val="6666FF"/>
                </a:solidFill>
                <a:latin typeface="Comic Sans MS" panose="030F0702030302020204" pitchFamily="66" charset="0"/>
              </a:rPr>
              <a:t>a force</a:t>
            </a: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	q</a:t>
            </a:r>
            <a:r>
              <a:rPr lang="en-US" altLang="en-US" sz="24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b="1">
                <a:latin typeface="Comic Sans MS" panose="030F0702030302020204" pitchFamily="66" charset="0"/>
              </a:rPr>
              <a:t>					</a:t>
            </a:r>
            <a:r>
              <a:rPr lang="en-US" altLang="en-US" sz="2400" b="1">
                <a:solidFill>
                  <a:srgbClr val="6666FF"/>
                </a:solidFill>
                <a:latin typeface="Comic Sans MS" panose="030F0702030302020204" pitchFamily="66" charset="0"/>
              </a:rPr>
              <a:t>w = F x d</a:t>
            </a: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endothermic (+q)</a:t>
            </a:r>
            <a:r>
              <a:rPr lang="en-US" altLang="en-US" sz="2400" b="1">
                <a:latin typeface="Comic Sans MS" panose="030F0702030302020204" pitchFamily="66" charset="0"/>
              </a:rPr>
              <a:t>			</a:t>
            </a:r>
            <a:r>
              <a:rPr lang="en-US" altLang="en-US" sz="2400" b="1">
                <a:solidFill>
                  <a:srgbClr val="6666FF"/>
                </a:solidFill>
                <a:latin typeface="Comic Sans MS" panose="030F0702030302020204" pitchFamily="66" charset="0"/>
              </a:rPr>
              <a:t>work on a system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66FF"/>
                </a:solidFill>
                <a:latin typeface="Comic Sans MS" panose="030F0702030302020204" pitchFamily="66" charset="0"/>
              </a:rPr>
              <a:t>						(+w)</a:t>
            </a: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exothermic (-q</a:t>
            </a:r>
            <a:r>
              <a:rPr lang="en-US" altLang="en-US" sz="2400" b="1">
                <a:latin typeface="Comic Sans MS" panose="030F0702030302020204" pitchFamily="66" charset="0"/>
              </a:rPr>
              <a:t>)			</a:t>
            </a:r>
            <a:r>
              <a:rPr lang="en-US" altLang="en-US" sz="2400" b="1">
                <a:solidFill>
                  <a:srgbClr val="6666FF"/>
                </a:solidFill>
                <a:latin typeface="Comic Sans MS" panose="030F0702030302020204" pitchFamily="66" charset="0"/>
              </a:rPr>
              <a:t>work by the system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66FF"/>
                </a:solidFill>
                <a:latin typeface="Comic Sans MS" panose="030F0702030302020204" pitchFamily="66" charset="0"/>
              </a:rPr>
              <a:t>						(-w)</a:t>
            </a: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     q</a:t>
            </a:r>
            <a:r>
              <a:rPr lang="en-US" altLang="en-US" sz="24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  =  -q</a:t>
            </a:r>
            <a:r>
              <a:rPr lang="en-US" altLang="en-US" sz="24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2400" b="1">
                <a:latin typeface="Comic Sans MS" panose="030F0702030302020204" pitchFamily="66" charset="0"/>
              </a:rPr>
              <a:t>			    </a:t>
            </a:r>
            <a:r>
              <a:rPr lang="en-US" altLang="en-US" sz="2400" b="1">
                <a:solidFill>
                  <a:srgbClr val="6666FF"/>
                </a:solidFill>
                <a:latin typeface="Comic Sans MS" panose="030F0702030302020204" pitchFamily="66" charset="0"/>
              </a:rPr>
              <a:t>w  =  -P</a:t>
            </a:r>
            <a:r>
              <a:rPr lang="en-US" altLang="en-US" sz="2400" b="1">
                <a:solidFill>
                  <a:srgbClr val="6666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V</a:t>
            </a:r>
            <a:endParaRPr lang="en-US" altLang="en-US" sz="2400" b="1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xmlns="" id="{C02E7ADC-618F-4144-9224-EA9EB83A8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17488"/>
            <a:ext cx="78486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800080"/>
                </a:solidFill>
                <a:latin typeface="Comic Sans MS" pitchFamily="66" charset="0"/>
              </a:rPr>
              <a:t>SPONTANEOUS PROCESSES</a:t>
            </a:r>
            <a:endParaRPr lang="en-US" b="1" dirty="0">
              <a:solidFill>
                <a:srgbClr val="80008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b="1" dirty="0">
                <a:solidFill>
                  <a:srgbClr val="800080"/>
                </a:solidFill>
                <a:latin typeface="Comic Sans MS" pitchFamily="66" charset="0"/>
              </a:rPr>
              <a:t>A spontaneous process occurs without outside intervention.   The rate may be fast or slow.</a:t>
            </a:r>
          </a:p>
          <a:p>
            <a:pPr>
              <a:defRPr/>
            </a:pPr>
            <a:endParaRPr lang="en-US" b="1" dirty="0">
              <a:solidFill>
                <a:srgbClr val="800080"/>
              </a:solidFill>
              <a:latin typeface="Comic Sans MS" pitchFamily="66" charset="0"/>
            </a:endParaRPr>
          </a:p>
          <a:p>
            <a:pPr>
              <a:defRPr/>
            </a:pPr>
            <a:endParaRPr lang="en-US" b="1" dirty="0">
              <a:solidFill>
                <a:srgbClr val="80008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800" b="1" dirty="0">
                <a:latin typeface="+mn-lt"/>
              </a:rPr>
              <a:t>General Concepts:</a:t>
            </a:r>
          </a:p>
          <a:p>
            <a:pPr marL="256032" lvl="1" indent="-256032">
              <a:spcBef>
                <a:spcPts val="1500"/>
              </a:spcBef>
              <a:buFontTx/>
              <a:buChar char="•"/>
              <a:defRPr/>
            </a:pPr>
            <a:r>
              <a:rPr lang="en-US" sz="2800" b="1" dirty="0">
                <a:latin typeface="+mn-lt"/>
              </a:rPr>
              <a:t>Processes that are spontaneous in one direction are nonspontaneous in the reverse direction.</a:t>
            </a:r>
          </a:p>
          <a:p>
            <a:pPr marL="256032" lvl="1" indent="-256032">
              <a:spcBef>
                <a:spcPts val="1500"/>
              </a:spcBef>
              <a:buFontTx/>
              <a:buChar char="•"/>
              <a:defRPr/>
            </a:pPr>
            <a:r>
              <a:rPr lang="en-US" sz="2800" b="1" dirty="0">
                <a:latin typeface="+mn-lt"/>
              </a:rPr>
              <a:t>Don’t confuse spontaneous with fast. There are fast and slow reactions that are spontaneous.</a:t>
            </a:r>
          </a:p>
          <a:p>
            <a:pPr marL="256032" lvl="1" indent="-256032">
              <a:spcBef>
                <a:spcPts val="1500"/>
              </a:spcBef>
              <a:buFontTx/>
              <a:buChar char="•"/>
              <a:defRPr/>
            </a:pPr>
            <a:r>
              <a:rPr lang="en-US" sz="2800" b="1" dirty="0">
                <a:latin typeface="+mn-lt"/>
              </a:rPr>
              <a:t>Don’t confuse nonspontaneous with impossible. Energy can be used to make some reactions spontaneous that otherwise would not be.</a:t>
            </a:r>
            <a:endParaRPr lang="en-US" sz="2800" b="1" dirty="0">
              <a:solidFill>
                <a:srgbClr val="800080"/>
              </a:solidFill>
              <a:latin typeface="+mn-lt"/>
            </a:endParaRPr>
          </a:p>
          <a:p>
            <a:pPr>
              <a:defRPr/>
            </a:pPr>
            <a:endParaRPr lang="en-US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Experimental Factors Affect Spontaneous Processes</a:t>
            </a: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447800"/>
          </a:xfrm>
        </p:spPr>
        <p:txBody>
          <a:bodyPr/>
          <a:lstStyle/>
          <a:p>
            <a:r>
              <a:rPr lang="en-US" altLang="en-US" sz="2600" smtClean="0"/>
              <a:t>Temperature and pressure can affect spontaneity.</a:t>
            </a:r>
          </a:p>
          <a:p>
            <a:r>
              <a:rPr lang="en-US" altLang="en-US" sz="2600" smtClean="0"/>
              <a:t>An example of how temperature affects spontaneity is ice melting or freezing.</a:t>
            </a:r>
          </a:p>
        </p:txBody>
      </p:sp>
      <p:pic>
        <p:nvPicPr>
          <p:cNvPr id="18436" name="Picture 3" descr="When temperature is greater than 0 degrees Celsius, ice spontaneously melts. The reverse process is spontaneous when temperature is less than 0 degrees Celsius: water will freez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"/>
          <a:stretch>
            <a:fillRect/>
          </a:stretch>
        </p:blipFill>
        <p:spPr bwMode="auto">
          <a:xfrm>
            <a:off x="1479550" y="3265488"/>
            <a:ext cx="65246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E59CF81-96CF-4D74-BA64-5EF9BB2BA22E}" type="slidenum">
              <a:rPr lang="en-US" altLang="en-US" sz="1400"/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altLang="en-US" smtClean="0"/>
              <a:t>Reversibility of Process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any spontaneous process is irreversible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it will proceed in only one direction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a reversible process will proceed back and forth between the two end conditions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equilibrium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results in no change in free energy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if a process is spontaneous in one direction, it must be nonspontaneous in the opposite direction</a:t>
            </a:r>
          </a:p>
        </p:txBody>
      </p:sp>
      <p:pic>
        <p:nvPicPr>
          <p:cNvPr id="19461" name="Picture 4" descr="17_02-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708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2478</Words>
  <Application>Microsoft Office PowerPoint</Application>
  <PresentationFormat>On-screen Show (4:3)</PresentationFormat>
  <Paragraphs>600</Paragraphs>
  <Slides>56</Slides>
  <Notes>48</Notes>
  <HiddenSlides>10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Times New Roman</vt:lpstr>
      <vt:lpstr>Arial</vt:lpstr>
      <vt:lpstr>Comic Sans MS</vt:lpstr>
      <vt:lpstr>Symbol</vt:lpstr>
      <vt:lpstr>Times</vt:lpstr>
      <vt:lpstr>Calibri</vt:lpstr>
      <vt:lpstr>Arial Unicode MS</vt:lpstr>
      <vt:lpstr>Default Design</vt:lpstr>
      <vt:lpstr>Equation</vt:lpstr>
      <vt:lpstr>Microsoft Equation 3.0</vt:lpstr>
      <vt:lpstr>Free Energy  and  Thermodynamics</vt:lpstr>
      <vt:lpstr>Thermodynamics vs. Kinetics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Factors Affect Spontaneous Processes</vt:lpstr>
      <vt:lpstr>Reversibility of Process</vt:lpstr>
      <vt:lpstr>Diamond → Graphite</vt:lpstr>
      <vt:lpstr>PowerPoint Presentation</vt:lpstr>
      <vt:lpstr>Second Law of Thermodynamics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Whether a Reaction Is Spontaneous</vt:lpstr>
      <vt:lpstr>Enthalpy</vt:lpstr>
      <vt:lpstr>Entropy</vt:lpstr>
      <vt:lpstr>PowerPoint Presentation</vt:lpstr>
      <vt:lpstr>Molecular Motions</vt:lpstr>
      <vt:lpstr>Increases in Entropy</vt:lpstr>
      <vt:lpstr>Entropy Changes in Surroundings</vt:lpstr>
      <vt:lpstr>PowerPoint Presentation</vt:lpstr>
      <vt:lpstr>PowerPoint Presentation</vt:lpstr>
      <vt:lpstr>PowerPoint Presentation</vt:lpstr>
      <vt:lpstr>Example: The reaction C3H8(g) + 5 O2(g)   3 CO2(g) + 4 H2O(g) has DHrxn = -2044 kJ at 25°C.  Calculate the entropy change of the surroundings. </vt:lpstr>
      <vt:lpstr>PowerPoint Presentation</vt:lpstr>
      <vt:lpstr>PowerPoint Presentation</vt:lpstr>
      <vt:lpstr>PowerPoint Presentation</vt:lpstr>
      <vt:lpstr>Total Entropy and Spontaneity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Gibbs Free Energy</vt:lpstr>
      <vt:lpstr>PowerPoint Presentation</vt:lpstr>
      <vt:lpstr>PowerPoint Presentation</vt:lpstr>
      <vt:lpstr>Example– The reaction CCl4(g)  C(s, graphite) + 2 Cl2(g) has  DH = +95.7 kJ and DS = +142.2 J/K at 25°C.  Calculate DG and determine if it is spontaneous. </vt:lpstr>
      <vt:lpstr>Ex. 17.3a – The reaction CCl4(g)  C(s, graphite) + 2 Cl2(g) has  DH = +95.7 kJ and DS = +142.2 J/K.  Calculate the minimum temperature it will be spontaneous. </vt:lpstr>
      <vt:lpstr>PowerPoint Presentation</vt:lpstr>
      <vt:lpstr>PowerPoint Presentation</vt:lpstr>
      <vt:lpstr>PowerPoint Presentation</vt:lpstr>
      <vt:lpstr>PowerPoint Presentation</vt:lpstr>
      <vt:lpstr>Example - DG</vt:lpstr>
      <vt:lpstr>PowerPoint Presentation</vt:lpstr>
      <vt:lpstr>Example - K</vt:lpstr>
      <vt:lpstr>PowerPoint Presentation</vt:lpstr>
      <vt:lpstr>PowerPoint Presentation</vt:lpstr>
      <vt:lpstr>Temperature Dependence of 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terry boan</dc:creator>
  <cp:lastModifiedBy>Terry Boan</cp:lastModifiedBy>
  <cp:revision>76</cp:revision>
  <dcterms:created xsi:type="dcterms:W3CDTF">2006-02-13T23:52:30Z</dcterms:created>
  <dcterms:modified xsi:type="dcterms:W3CDTF">2020-08-07T16:35:05Z</dcterms:modified>
</cp:coreProperties>
</file>