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sldIdLst>
    <p:sldId id="329" r:id="rId2"/>
    <p:sldId id="330" r:id="rId3"/>
    <p:sldId id="333" r:id="rId4"/>
    <p:sldId id="323" r:id="rId5"/>
    <p:sldId id="332" r:id="rId6"/>
    <p:sldId id="324" r:id="rId7"/>
    <p:sldId id="331" r:id="rId8"/>
    <p:sldId id="265" r:id="rId9"/>
    <p:sldId id="319" r:id="rId10"/>
    <p:sldId id="260" r:id="rId11"/>
    <p:sldId id="261" r:id="rId12"/>
    <p:sldId id="266" r:id="rId13"/>
    <p:sldId id="259" r:id="rId14"/>
    <p:sldId id="267" r:id="rId15"/>
    <p:sldId id="262" r:id="rId16"/>
    <p:sldId id="313" r:id="rId17"/>
    <p:sldId id="335" r:id="rId18"/>
    <p:sldId id="347" r:id="rId19"/>
    <p:sldId id="348" r:id="rId20"/>
    <p:sldId id="337" r:id="rId21"/>
    <p:sldId id="271" r:id="rId22"/>
    <p:sldId id="338" r:id="rId23"/>
    <p:sldId id="339" r:id="rId24"/>
    <p:sldId id="273" r:id="rId25"/>
    <p:sldId id="600" r:id="rId26"/>
    <p:sldId id="263" r:id="rId27"/>
    <p:sldId id="602" r:id="rId28"/>
    <p:sldId id="264" r:id="rId29"/>
    <p:sldId id="277" r:id="rId30"/>
    <p:sldId id="278" r:id="rId31"/>
    <p:sldId id="314" r:id="rId32"/>
    <p:sldId id="334" r:id="rId33"/>
    <p:sldId id="274" r:id="rId34"/>
    <p:sldId id="325" r:id="rId35"/>
    <p:sldId id="346" r:id="rId36"/>
    <p:sldId id="288" r:id="rId37"/>
    <p:sldId id="289" r:id="rId38"/>
    <p:sldId id="345" r:id="rId39"/>
    <p:sldId id="283" r:id="rId40"/>
    <p:sldId id="340" r:id="rId41"/>
    <p:sldId id="282" r:id="rId42"/>
    <p:sldId id="344" r:id="rId43"/>
    <p:sldId id="284" r:id="rId44"/>
    <p:sldId id="341" r:id="rId45"/>
    <p:sldId id="342" r:id="rId46"/>
    <p:sldId id="343" r:id="rId47"/>
    <p:sldId id="279" r:id="rId48"/>
    <p:sldId id="280" r:id="rId49"/>
    <p:sldId id="291" r:id="rId50"/>
    <p:sldId id="311" r:id="rId51"/>
    <p:sldId id="629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20" r:id="rId61"/>
    <p:sldId id="610" r:id="rId62"/>
    <p:sldId id="357" r:id="rId63"/>
    <p:sldId id="358" r:id="rId64"/>
    <p:sldId id="624" r:id="rId65"/>
    <p:sldId id="306" r:id="rId66"/>
    <p:sldId id="307" r:id="rId67"/>
    <p:sldId id="296" r:id="rId68"/>
    <p:sldId id="293" r:id="rId69"/>
    <p:sldId id="308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2CD"/>
    <a:srgbClr val="FF9218"/>
    <a:srgbClr val="66FFFF"/>
    <a:srgbClr val="FA4E19"/>
    <a:srgbClr val="5918BB"/>
    <a:srgbClr val="FF9456"/>
    <a:srgbClr val="CCCCCC"/>
    <a:srgbClr val="ED1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752" autoAdjust="0"/>
  </p:normalViewPr>
  <p:slideViewPr>
    <p:cSldViewPr>
      <p:cViewPr varScale="1">
        <p:scale>
          <a:sx n="81" d="100"/>
          <a:sy n="81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image" Target="../media/image14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image" Target="../media/image14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wmf"/><Relationship Id="rId1" Type="http://schemas.openxmlformats.org/officeDocument/2006/relationships/image" Target="../media/image110.emf"/><Relationship Id="rId4" Type="http://schemas.openxmlformats.org/officeDocument/2006/relationships/image" Target="../media/image1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image" Target="../media/image122.emf"/><Relationship Id="rId4" Type="http://schemas.openxmlformats.org/officeDocument/2006/relationships/image" Target="../media/image1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454336D2-DD9F-492A-BA49-543D442FCE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E2281BA4-BCC8-4AB2-B033-4796CEBC71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21623DCB-CCE6-4253-B18F-96D5DD933D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8C0FA25D-8B29-4A7F-B247-872E74C246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xmlns="" id="{03D7B3B6-B6F3-4295-B46F-113E4032D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809265CE-459D-4F1D-818C-A78DE8645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1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F665A4-A747-401F-B4CA-081DE8951FD9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3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A8D2C6-FDD9-43DC-B2B1-BD1CCC9FC1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1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ECE84C-F53E-4C4E-A346-9F75BEC8E1D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22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482A8E-C130-421B-B36F-EE85C05F3CE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3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E9E8EB-B057-4EF9-B743-03D63B6A46C3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6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B85F91-F686-4F54-A330-674C46AA8756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32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17F5C1-F8D8-4D96-B5FC-192ECCAACDD8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11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7A647B-0F45-4661-8685-DDA79D340DB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36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409F53-35A8-4863-B939-B202ADF492B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9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522C09-3671-436E-B35B-DF13DAE99626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19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E3A4E5-8DB9-47CD-911A-9BB8499992F7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2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9078AC-5FA2-4222-BFD9-C639736A457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96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51C21-9E63-4915-9DBA-9DAF312C73D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8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FE817F-B9C7-4F3A-A842-B700BA126A4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51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4AEE62-3232-4354-B766-14F1C878424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D7ACF8-1A83-44C8-B86C-3802D5268C0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80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EB458B-44B8-4236-85EC-1F46C282FC3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49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85144A-34B0-4FF3-9D51-F1E26A82208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40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ED7966-D5FB-47E2-AF4F-1A0660C6F365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14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4B2768-98F4-4D56-9176-64CB4C4172B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65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0B2A2C-FEF5-4A54-9619-A911D568FAD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09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6297DF-57AD-49A8-90AB-2D62A93F79DE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4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A377D5-3BC6-4B4A-A348-95CDB9D1F1A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68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95E58-4594-4E47-B47F-47020FF0697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22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E640C-97D3-4C92-8CB0-97A059E6BD7F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50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D871DF-E459-416A-A8E9-5E8B5D25D4C3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9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006DE0-5CE3-4F65-A33B-ED83787D560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73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359090-BDC4-4439-8E36-EFB456FDE3DF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32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E1E0F6-1FFD-4E65-BF26-EDBA8481F1A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1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89CC61-9855-4E79-A85E-A3C0BCD17558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58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0845E4-00B1-4353-88F4-B3642531F91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569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D12A7-95EC-47E8-AE40-9B7B11A5DB60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901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FCCD09-67D2-43F4-8466-83D6100C84FE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9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837E-9932-419E-B799-1B3F4DE734E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65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FAD99C-6DE4-4336-A5F3-DEDF1760BAC8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872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40F0E5-B3B5-4906-B148-84529D51A45F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2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A7B2E-6AEE-4987-A7CD-FCE124CFF29F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771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6807EB-48D0-459B-895C-C745D0E5AF5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76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1865C9-5F7A-4090-8A18-04E5F443CDDA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537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BB8426-9327-4574-8ADC-A92EFF9B504B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016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113582-13C1-439F-940E-361CEFECFAB6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481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2267FE-B4C4-445B-8600-3B7B439C0678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774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DA66AB-FB44-47DE-B908-447E236549CE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227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E756A2-57FD-458C-808D-FA3B717FA1BB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3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E70008-AB96-4E13-BB3F-A8D4DF05EB8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913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22CCB0-23EB-4C4B-A9E9-89FDDCCADB83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381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5D9DCE-2725-48D5-9E2F-F0B9EC1E1637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160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BFB83E-8FD9-44C8-BF3C-74A08D5743E1}" type="slidenum">
              <a:rPr lang="en-US" altLang="en-US"/>
              <a:pPr eaLnBrk="1" hangingPunct="1"/>
              <a:t>59</a:t>
            </a:fld>
            <a:endParaRPr lang="en-US" altLang="en-US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569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8D3DDD-7C9D-47AD-AFB9-A5C2FE30D726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244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AB53BC-575C-4D2C-8539-7B133763F067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076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382DF0-940B-4247-B1C5-98136823EBCF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089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C0C93C-33D9-4708-B8C5-F1AC9B2CB129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06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A4E1CF-DAD0-49F3-ADE2-211A3325ECEC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220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C45D6C-7952-4347-BB02-42DFE303F34D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643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5C23C-2704-4569-AA89-56E44E598DF2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3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1E715E-6D50-4F55-BC00-FCFAE4FA11B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390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64B6CC-4537-4299-A370-9B0EB7E1B9E9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08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01847-B56C-4217-8CE9-6596DD2B695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6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EC6683-0586-4764-A582-0FC3CAC9EFF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7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D668C4-C47E-4B5B-A614-74682847748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5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86D9C30-DD8A-40EA-A662-11AB0C0208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E87DB97-CF62-4D59-9247-953838B3F8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D73EB-8436-4AF5-943F-DBBA3A325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9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57501BD-F9C4-45FA-9349-03A9841E1A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6D30642-91E9-4F96-82E1-8C3F8A4476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2B397A-B6EA-4E5B-A693-0F4FC8CB0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50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0023983-B793-44E2-AEBD-D73541B5CD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70D1580-F9CB-4CFB-8870-1B430F5CF5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4B032-26E6-4993-9F96-DD2A4B399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95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DE7411C-EC63-4CDF-B144-B3D9052490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03CC6F9-F309-48E9-930F-8DDD4367B2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9F7790-54C8-4D6D-B9DD-301BA546D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2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6F8DBF9-1524-4D0D-B3B7-FE8A317BEF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8118154-7690-4B64-9D95-444EC8E5B4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ECA048-488D-4B67-B0E4-57EC8E934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79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5929D5-180E-4758-ACD6-BF34BE85FA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74130E4-F154-42F0-B3B0-ABF733A46B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A4B570-F6BC-404F-A381-4B02A1F07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23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D9D8BC34-CB20-401A-9FB6-30FBE271F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A3FABFF-DD9B-4238-A241-BDDD3440E1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696EB2-FA42-48AE-8155-932D5C367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83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410FFE-7BCA-4F3E-88BB-88FD503227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DF7CA08-ED40-4015-A6AF-DA667901D8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D386D2-D9A6-4053-82C6-64C5ADC2F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30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8C8440A9-A747-4E1A-9E29-E5D04FAB4E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8A43616F-D9B8-4997-B243-4A089C3EB1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B76F8F-144D-4949-900F-327B28C46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16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A8048B-1201-4D40-BB81-A9CCFC262F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0514404-1B6D-47FE-9C2D-3B97466456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41659-43A8-44AF-8C73-E70A70811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0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BAD1CA3-ED1B-427B-83B3-422B84B6E2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4255ED-B26E-4614-A56F-FA04DE5D18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D8C9D1-CB88-4E6A-9D6D-07CA62F36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77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A33B328-8910-4E2F-9908-3225BFE7D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1F955A2-9073-4966-B6B1-26DC8467BE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94992EC-BCE7-4B57-8201-84B1CC5F6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ext Box 7">
            <a:extLst>
              <a:ext uri="{FF2B5EF4-FFF2-40B4-BE49-F238E27FC236}">
                <a16:creationId xmlns:a16="http://schemas.microsoft.com/office/drawing/2014/main" xmlns="" id="{D47813EA-E1B3-4CB4-8150-63BB93F5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29375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200"/>
              <a:t>15-</a:t>
            </a:r>
            <a:fld id="{F978974A-7F86-40DC-B43E-94F77EB09ABF}" type="slidenum">
              <a:rPr lang="en-US" altLang="en-US" sz="2200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2000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925F9B40-2613-4BCC-B841-82E4323C94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81200" y="0"/>
            <a:ext cx="541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900"/>
              <a:t>Copyright ©The McGraw-Hill Companies, Inc.  Permission required for reproduction or display.</a:t>
            </a:r>
          </a:p>
        </p:txBody>
      </p:sp>
      <p:sp>
        <p:nvSpPr>
          <p:cNvPr id="3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7799777-6640-4DBA-A41D-F4457F8C430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2400" y="6172200"/>
            <a:ext cx="265113" cy="265113"/>
          </a:xfrm>
          <a:prstGeom prst="actionButtonBackPrevious">
            <a:avLst/>
          </a:prstGeom>
          <a:gradFill rotWithShape="0">
            <a:gsLst>
              <a:gs pos="0">
                <a:srgbClr val="037C03"/>
              </a:gs>
              <a:gs pos="100000">
                <a:srgbClr val="01390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AutoShap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9F576A0-B29B-4AD8-8887-E1CC482DDB0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683625" y="6191250"/>
            <a:ext cx="265113" cy="265113"/>
          </a:xfrm>
          <a:prstGeom prst="actionButtonForwardNext">
            <a:avLst/>
          </a:prstGeom>
          <a:gradFill rotWithShape="0">
            <a:gsLst>
              <a:gs pos="0">
                <a:srgbClr val="013901"/>
              </a:gs>
              <a:gs pos="100000">
                <a:srgbClr val="037C0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wmf"/><Relationship Id="rId4" Type="http://schemas.openxmlformats.org/officeDocument/2006/relationships/image" Target="../media/image14.jpeg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wmf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jpeg"/><Relationship Id="rId7" Type="http://schemas.openxmlformats.org/officeDocument/2006/relationships/image" Target="../media/image7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15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11.wmf"/><Relationship Id="rId12" Type="http://schemas.openxmlformats.org/officeDocument/2006/relationships/image" Target="../media/image1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13.emf"/><Relationship Id="rId5" Type="http://schemas.openxmlformats.org/officeDocument/2006/relationships/image" Target="../media/image110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1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1.jpeg"/><Relationship Id="rId5" Type="http://schemas.openxmlformats.org/officeDocument/2006/relationships/image" Target="../media/image120.emf"/><Relationship Id="rId4" Type="http://schemas.openxmlformats.org/officeDocument/2006/relationships/oleObject" Target="../embeddings/oleObject1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25.emf"/><Relationship Id="rId5" Type="http://schemas.openxmlformats.org/officeDocument/2006/relationships/image" Target="../media/image122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2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26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2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wmf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2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4.wmf"/><Relationship Id="rId4" Type="http://schemas.openxmlformats.org/officeDocument/2006/relationships/oleObject" Target="../embeddings/oleObject2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4.wmf"/><Relationship Id="rId4" Type="http://schemas.openxmlformats.org/officeDocument/2006/relationships/oleObject" Target="../embeddings/oleObject2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2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2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4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46.emf"/><Relationship Id="rId4" Type="http://schemas.openxmlformats.org/officeDocument/2006/relationships/oleObject" Target="../embeddings/oleObject3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4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48.emf"/><Relationship Id="rId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5.jpeg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53.wmf"/><Relationship Id="rId4" Type="http://schemas.openxmlformats.org/officeDocument/2006/relationships/oleObject" Target="../embeddings/oleObject34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xmlns="" id="{BEAB9D5E-57C6-4C54-BA1D-0FD126821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ORGANIC CHEMISTRY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Organic chemistry is the study of carbon chemistry and the compounds of carbon.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Majority of chemical compounds on earth are organic.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The main elements involved in organic chemistry are C, H, O, N,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HC = hydrocarbon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Organic chemistry reminds us of plants and animals but is not 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limited to such.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Natural medicines:  penicillin, cortisone, streptomycin</a:t>
            </a:r>
          </a:p>
          <a:p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Manmade medicines:  novocaine, sulfa drugs, aspirin.</a:t>
            </a:r>
          </a:p>
          <a:p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Natural textile fibers:  nylon, Dacron, latex, rayon</a:t>
            </a:r>
          </a:p>
          <a:p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Polymers:  saran, Teflon, Styrofoam, plastics, polyethylene, PBC’s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133600" y="51752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Some five-carbon skeletons</a:t>
            </a:r>
          </a:p>
        </p:txBody>
      </p: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228600" y="1676400"/>
            <a:ext cx="2971800" cy="366713"/>
            <a:chOff x="528" y="1056"/>
            <a:chExt cx="1872" cy="231"/>
          </a:xfrm>
        </p:grpSpPr>
        <p:sp>
          <p:nvSpPr>
            <p:cNvPr id="28816" name="Line 6"/>
            <p:cNvSpPr>
              <a:spLocks noChangeShapeType="1"/>
            </p:cNvSpPr>
            <p:nvPr/>
          </p:nvSpPr>
          <p:spPr bwMode="auto">
            <a:xfrm>
              <a:off x="726" y="1173"/>
              <a:ext cx="24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7" name="Text Box 7"/>
            <p:cNvSpPr txBox="1">
              <a:spLocks noChangeArrowheads="1"/>
            </p:cNvSpPr>
            <p:nvPr/>
          </p:nvSpPr>
          <p:spPr bwMode="auto">
            <a:xfrm>
              <a:off x="948" y="10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18" name="Text Box 8"/>
            <p:cNvSpPr txBox="1">
              <a:spLocks noChangeArrowheads="1"/>
            </p:cNvSpPr>
            <p:nvPr/>
          </p:nvSpPr>
          <p:spPr bwMode="auto">
            <a:xfrm>
              <a:off x="528" y="10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19" name="Line 9"/>
            <p:cNvSpPr>
              <a:spLocks noChangeShapeType="1"/>
            </p:cNvSpPr>
            <p:nvPr/>
          </p:nvSpPr>
          <p:spPr bwMode="auto">
            <a:xfrm>
              <a:off x="1146" y="1173"/>
              <a:ext cx="24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0" name="Text Box 10"/>
            <p:cNvSpPr txBox="1">
              <a:spLocks noChangeArrowheads="1"/>
            </p:cNvSpPr>
            <p:nvPr/>
          </p:nvSpPr>
          <p:spPr bwMode="auto">
            <a:xfrm>
              <a:off x="1368" y="10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21" name="Line 11"/>
            <p:cNvSpPr>
              <a:spLocks noChangeShapeType="1"/>
            </p:cNvSpPr>
            <p:nvPr/>
          </p:nvSpPr>
          <p:spPr bwMode="auto">
            <a:xfrm>
              <a:off x="1566" y="1173"/>
              <a:ext cx="216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2" name="Text Box 12"/>
            <p:cNvSpPr txBox="1">
              <a:spLocks noChangeArrowheads="1"/>
            </p:cNvSpPr>
            <p:nvPr/>
          </p:nvSpPr>
          <p:spPr bwMode="auto">
            <a:xfrm>
              <a:off x="1788" y="10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23" name="Line 13"/>
            <p:cNvSpPr>
              <a:spLocks noChangeShapeType="1"/>
            </p:cNvSpPr>
            <p:nvPr/>
          </p:nvSpPr>
          <p:spPr bwMode="auto">
            <a:xfrm>
              <a:off x="1986" y="1173"/>
              <a:ext cx="216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4" name="Text Box 14"/>
            <p:cNvSpPr txBox="1">
              <a:spLocks noChangeArrowheads="1"/>
            </p:cNvSpPr>
            <p:nvPr/>
          </p:nvSpPr>
          <p:spPr bwMode="auto">
            <a:xfrm>
              <a:off x="2208" y="10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</p:grpSp>
      <p:grpSp>
        <p:nvGrpSpPr>
          <p:cNvPr id="6228" name="Group 84"/>
          <p:cNvGrpSpPr>
            <a:grpSpLocks/>
          </p:cNvGrpSpPr>
          <p:nvPr/>
        </p:nvGrpSpPr>
        <p:grpSpPr bwMode="auto">
          <a:xfrm>
            <a:off x="533400" y="2209800"/>
            <a:ext cx="2305050" cy="976313"/>
            <a:chOff x="528" y="1344"/>
            <a:chExt cx="1452" cy="615"/>
          </a:xfrm>
        </p:grpSpPr>
        <p:sp>
          <p:nvSpPr>
            <p:cNvPr id="28807" name="Line 15"/>
            <p:cNvSpPr>
              <a:spLocks noChangeShapeType="1"/>
            </p:cNvSpPr>
            <p:nvPr/>
          </p:nvSpPr>
          <p:spPr bwMode="auto">
            <a:xfrm>
              <a:off x="726" y="1845"/>
              <a:ext cx="24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8" name="Text Box 16"/>
            <p:cNvSpPr txBox="1">
              <a:spLocks noChangeArrowheads="1"/>
            </p:cNvSpPr>
            <p:nvPr/>
          </p:nvSpPr>
          <p:spPr bwMode="auto">
            <a:xfrm>
              <a:off x="948" y="17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09" name="Text Box 17"/>
            <p:cNvSpPr txBox="1">
              <a:spLocks noChangeArrowheads="1"/>
            </p:cNvSpPr>
            <p:nvPr/>
          </p:nvSpPr>
          <p:spPr bwMode="auto">
            <a:xfrm>
              <a:off x="528" y="17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10" name="Line 18"/>
            <p:cNvSpPr>
              <a:spLocks noChangeShapeType="1"/>
            </p:cNvSpPr>
            <p:nvPr/>
          </p:nvSpPr>
          <p:spPr bwMode="auto">
            <a:xfrm>
              <a:off x="1146" y="1845"/>
              <a:ext cx="24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1" name="Text Box 19"/>
            <p:cNvSpPr txBox="1">
              <a:spLocks noChangeArrowheads="1"/>
            </p:cNvSpPr>
            <p:nvPr/>
          </p:nvSpPr>
          <p:spPr bwMode="auto">
            <a:xfrm>
              <a:off x="1368" y="17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12" name="Line 20"/>
            <p:cNvSpPr>
              <a:spLocks noChangeShapeType="1"/>
            </p:cNvSpPr>
            <p:nvPr/>
          </p:nvSpPr>
          <p:spPr bwMode="auto">
            <a:xfrm>
              <a:off x="1566" y="1845"/>
              <a:ext cx="216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3" name="Text Box 21"/>
            <p:cNvSpPr txBox="1">
              <a:spLocks noChangeArrowheads="1"/>
            </p:cNvSpPr>
            <p:nvPr/>
          </p:nvSpPr>
          <p:spPr bwMode="auto">
            <a:xfrm>
              <a:off x="1788" y="17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14" name="Line 22"/>
            <p:cNvSpPr>
              <a:spLocks noChangeShapeType="1"/>
            </p:cNvSpPr>
            <p:nvPr/>
          </p:nvSpPr>
          <p:spPr bwMode="auto">
            <a:xfrm rot="16200000" flipH="1">
              <a:off x="938" y="1654"/>
              <a:ext cx="240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5" name="Text Box 23"/>
            <p:cNvSpPr txBox="1">
              <a:spLocks noChangeArrowheads="1"/>
            </p:cNvSpPr>
            <p:nvPr/>
          </p:nvSpPr>
          <p:spPr bwMode="auto">
            <a:xfrm>
              <a:off x="952" y="13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</p:grpSp>
      <p:grpSp>
        <p:nvGrpSpPr>
          <p:cNvPr id="6229" name="Group 85"/>
          <p:cNvGrpSpPr>
            <a:grpSpLocks/>
          </p:cNvGrpSpPr>
          <p:nvPr/>
        </p:nvGrpSpPr>
        <p:grpSpPr bwMode="auto">
          <a:xfrm>
            <a:off x="533400" y="3505200"/>
            <a:ext cx="1638300" cy="1585913"/>
            <a:chOff x="528" y="2256"/>
            <a:chExt cx="1032" cy="999"/>
          </a:xfrm>
        </p:grpSpPr>
        <p:sp>
          <p:nvSpPr>
            <p:cNvPr id="28798" name="Line 24"/>
            <p:cNvSpPr>
              <a:spLocks noChangeShapeType="1"/>
            </p:cNvSpPr>
            <p:nvPr/>
          </p:nvSpPr>
          <p:spPr bwMode="auto">
            <a:xfrm>
              <a:off x="726" y="2757"/>
              <a:ext cx="24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9" name="Text Box 25"/>
            <p:cNvSpPr txBox="1">
              <a:spLocks noChangeArrowheads="1"/>
            </p:cNvSpPr>
            <p:nvPr/>
          </p:nvSpPr>
          <p:spPr bwMode="auto">
            <a:xfrm>
              <a:off x="948" y="264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00" name="Text Box 26"/>
            <p:cNvSpPr txBox="1">
              <a:spLocks noChangeArrowheads="1"/>
            </p:cNvSpPr>
            <p:nvPr/>
          </p:nvSpPr>
          <p:spPr bwMode="auto">
            <a:xfrm>
              <a:off x="528" y="264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01" name="Line 27"/>
            <p:cNvSpPr>
              <a:spLocks noChangeShapeType="1"/>
            </p:cNvSpPr>
            <p:nvPr/>
          </p:nvSpPr>
          <p:spPr bwMode="auto">
            <a:xfrm>
              <a:off x="1146" y="2757"/>
              <a:ext cx="24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2" name="Text Box 28"/>
            <p:cNvSpPr txBox="1">
              <a:spLocks noChangeArrowheads="1"/>
            </p:cNvSpPr>
            <p:nvPr/>
          </p:nvSpPr>
          <p:spPr bwMode="auto">
            <a:xfrm>
              <a:off x="1368" y="264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03" name="Line 29"/>
            <p:cNvSpPr>
              <a:spLocks noChangeShapeType="1"/>
            </p:cNvSpPr>
            <p:nvPr/>
          </p:nvSpPr>
          <p:spPr bwMode="auto">
            <a:xfrm rot="-5400000">
              <a:off x="936" y="295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4" name="Text Box 30"/>
            <p:cNvSpPr txBox="1">
              <a:spLocks noChangeArrowheads="1"/>
            </p:cNvSpPr>
            <p:nvPr/>
          </p:nvSpPr>
          <p:spPr bwMode="auto">
            <a:xfrm>
              <a:off x="960" y="22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805" name="Line 31"/>
            <p:cNvSpPr>
              <a:spLocks noChangeShapeType="1"/>
            </p:cNvSpPr>
            <p:nvPr/>
          </p:nvSpPr>
          <p:spPr bwMode="auto">
            <a:xfrm rot="5400000" flipH="1">
              <a:off x="936" y="256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6" name="Text Box 32"/>
            <p:cNvSpPr txBox="1">
              <a:spLocks noChangeArrowheads="1"/>
            </p:cNvSpPr>
            <p:nvPr/>
          </p:nvSpPr>
          <p:spPr bwMode="auto">
            <a:xfrm>
              <a:off x="960" y="302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</p:grpSp>
      <p:grpSp>
        <p:nvGrpSpPr>
          <p:cNvPr id="6315" name="Group 171"/>
          <p:cNvGrpSpPr>
            <a:grpSpLocks/>
          </p:cNvGrpSpPr>
          <p:nvPr/>
        </p:nvGrpSpPr>
        <p:grpSpPr bwMode="auto">
          <a:xfrm>
            <a:off x="3409950" y="1676400"/>
            <a:ext cx="2971800" cy="379413"/>
            <a:chOff x="2148" y="1056"/>
            <a:chExt cx="1872" cy="239"/>
          </a:xfrm>
        </p:grpSpPr>
        <p:sp>
          <p:nvSpPr>
            <p:cNvPr id="28785" name="Text Box 35"/>
            <p:cNvSpPr txBox="1">
              <a:spLocks noChangeArrowheads="1"/>
            </p:cNvSpPr>
            <p:nvPr/>
          </p:nvSpPr>
          <p:spPr bwMode="auto">
            <a:xfrm>
              <a:off x="2148" y="106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grpSp>
          <p:nvGrpSpPr>
            <p:cNvPr id="28786" name="Group 158"/>
            <p:cNvGrpSpPr>
              <a:grpSpLocks/>
            </p:cNvGrpSpPr>
            <p:nvPr/>
          </p:nvGrpSpPr>
          <p:grpSpPr bwMode="auto">
            <a:xfrm>
              <a:off x="2766" y="1064"/>
              <a:ext cx="414" cy="231"/>
              <a:chOff x="2922" y="1008"/>
              <a:chExt cx="414" cy="231"/>
            </a:xfrm>
          </p:grpSpPr>
          <p:sp>
            <p:nvSpPr>
              <p:cNvPr id="28796" name="Line 36"/>
              <p:cNvSpPr>
                <a:spLocks noChangeShapeType="1"/>
              </p:cNvSpPr>
              <p:nvPr/>
            </p:nvSpPr>
            <p:spPr bwMode="auto">
              <a:xfrm flipV="1">
                <a:off x="2922" y="1118"/>
                <a:ext cx="224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7" name="Text Box 37"/>
              <p:cNvSpPr txBox="1">
                <a:spLocks noChangeArrowheads="1"/>
              </p:cNvSpPr>
              <p:nvPr/>
            </p:nvSpPr>
            <p:spPr bwMode="auto">
              <a:xfrm>
                <a:off x="3144" y="1008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</p:grpSp>
        <p:sp>
          <p:nvSpPr>
            <p:cNvPr id="28787" name="Line 38"/>
            <p:cNvSpPr>
              <a:spLocks noChangeShapeType="1"/>
            </p:cNvSpPr>
            <p:nvPr/>
          </p:nvSpPr>
          <p:spPr bwMode="auto">
            <a:xfrm>
              <a:off x="3188" y="1184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" name="Text Box 39"/>
            <p:cNvSpPr txBox="1">
              <a:spLocks noChangeArrowheads="1"/>
            </p:cNvSpPr>
            <p:nvPr/>
          </p:nvSpPr>
          <p:spPr bwMode="auto">
            <a:xfrm>
              <a:off x="3408" y="10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grpSp>
          <p:nvGrpSpPr>
            <p:cNvPr id="28789" name="Group 156"/>
            <p:cNvGrpSpPr>
              <a:grpSpLocks/>
            </p:cNvGrpSpPr>
            <p:nvPr/>
          </p:nvGrpSpPr>
          <p:grpSpPr bwMode="auto">
            <a:xfrm>
              <a:off x="3588" y="1064"/>
              <a:ext cx="432" cy="231"/>
              <a:chOff x="3744" y="1008"/>
              <a:chExt cx="432" cy="231"/>
            </a:xfrm>
          </p:grpSpPr>
          <p:sp>
            <p:nvSpPr>
              <p:cNvPr id="28794" name="Line 40"/>
              <p:cNvSpPr>
                <a:spLocks noChangeShapeType="1"/>
              </p:cNvSpPr>
              <p:nvPr/>
            </p:nvSpPr>
            <p:spPr bwMode="auto">
              <a:xfrm flipV="1">
                <a:off x="3744" y="1120"/>
                <a:ext cx="22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5" name="Text Box 41"/>
              <p:cNvSpPr txBox="1">
                <a:spLocks noChangeArrowheads="1"/>
              </p:cNvSpPr>
              <p:nvPr/>
            </p:nvSpPr>
            <p:spPr bwMode="auto">
              <a:xfrm>
                <a:off x="3984" y="1008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</p:grpSp>
        <p:sp>
          <p:nvSpPr>
            <p:cNvPr id="28790" name="Text Box 34"/>
            <p:cNvSpPr txBox="1">
              <a:spLocks noChangeArrowheads="1"/>
            </p:cNvSpPr>
            <p:nvPr/>
          </p:nvSpPr>
          <p:spPr bwMode="auto">
            <a:xfrm>
              <a:off x="2568" y="106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grpSp>
          <p:nvGrpSpPr>
            <p:cNvPr id="28791" name="Group 169"/>
            <p:cNvGrpSpPr>
              <a:grpSpLocks/>
            </p:cNvGrpSpPr>
            <p:nvPr/>
          </p:nvGrpSpPr>
          <p:grpSpPr bwMode="auto">
            <a:xfrm>
              <a:off x="2343" y="1144"/>
              <a:ext cx="248" cy="75"/>
              <a:chOff x="2547" y="816"/>
              <a:chExt cx="248" cy="75"/>
            </a:xfrm>
          </p:grpSpPr>
          <p:sp>
            <p:nvSpPr>
              <p:cNvPr id="28792" name="Line 33"/>
              <p:cNvSpPr>
                <a:spLocks noChangeShapeType="1"/>
              </p:cNvSpPr>
              <p:nvPr/>
            </p:nvSpPr>
            <p:spPr bwMode="auto">
              <a:xfrm>
                <a:off x="2551" y="81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3" name="Line 43"/>
              <p:cNvSpPr>
                <a:spLocks noChangeShapeType="1"/>
              </p:cNvSpPr>
              <p:nvPr/>
            </p:nvSpPr>
            <p:spPr bwMode="auto">
              <a:xfrm flipV="1">
                <a:off x="2547" y="891"/>
                <a:ext cx="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316" name="Group 172"/>
          <p:cNvGrpSpPr>
            <a:grpSpLocks/>
          </p:cNvGrpSpPr>
          <p:nvPr/>
        </p:nvGrpSpPr>
        <p:grpSpPr bwMode="auto">
          <a:xfrm>
            <a:off x="3276600" y="2362200"/>
            <a:ext cx="2971800" cy="392113"/>
            <a:chOff x="2112" y="1376"/>
            <a:chExt cx="1872" cy="247"/>
          </a:xfrm>
        </p:grpSpPr>
        <p:sp>
          <p:nvSpPr>
            <p:cNvPr id="28774" name="Line 44"/>
            <p:cNvSpPr>
              <a:spLocks noChangeShapeType="1"/>
            </p:cNvSpPr>
            <p:nvPr/>
          </p:nvSpPr>
          <p:spPr bwMode="auto">
            <a:xfrm>
              <a:off x="2320" y="1504"/>
              <a:ext cx="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" name="Text Box 45"/>
            <p:cNvSpPr txBox="1">
              <a:spLocks noChangeArrowheads="1"/>
            </p:cNvSpPr>
            <p:nvPr/>
          </p:nvSpPr>
          <p:spPr bwMode="auto">
            <a:xfrm>
              <a:off x="2496" y="138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76" name="Text Box 46"/>
            <p:cNvSpPr txBox="1">
              <a:spLocks noChangeArrowheads="1"/>
            </p:cNvSpPr>
            <p:nvPr/>
          </p:nvSpPr>
          <p:spPr bwMode="auto">
            <a:xfrm>
              <a:off x="2112" y="139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77" name="Text Box 48"/>
            <p:cNvSpPr txBox="1">
              <a:spLocks noChangeArrowheads="1"/>
            </p:cNvSpPr>
            <p:nvPr/>
          </p:nvSpPr>
          <p:spPr bwMode="auto">
            <a:xfrm>
              <a:off x="2976" y="139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78" name="Line 49"/>
            <p:cNvSpPr>
              <a:spLocks noChangeShapeType="1"/>
            </p:cNvSpPr>
            <p:nvPr/>
          </p:nvSpPr>
          <p:spPr bwMode="auto">
            <a:xfrm flipV="1">
              <a:off x="3150" y="1490"/>
              <a:ext cx="216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" name="Text Box 50"/>
            <p:cNvSpPr txBox="1">
              <a:spLocks noChangeArrowheads="1"/>
            </p:cNvSpPr>
            <p:nvPr/>
          </p:nvSpPr>
          <p:spPr bwMode="auto">
            <a:xfrm>
              <a:off x="3372" y="137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80" name="Line 51"/>
            <p:cNvSpPr>
              <a:spLocks noChangeShapeType="1"/>
            </p:cNvSpPr>
            <p:nvPr/>
          </p:nvSpPr>
          <p:spPr bwMode="auto">
            <a:xfrm flipV="1">
              <a:off x="3554" y="1488"/>
              <a:ext cx="23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1" name="Text Box 52"/>
            <p:cNvSpPr txBox="1">
              <a:spLocks noChangeArrowheads="1"/>
            </p:cNvSpPr>
            <p:nvPr/>
          </p:nvSpPr>
          <p:spPr bwMode="auto">
            <a:xfrm>
              <a:off x="3792" y="139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grpSp>
          <p:nvGrpSpPr>
            <p:cNvPr id="28782" name="Group 163"/>
            <p:cNvGrpSpPr>
              <a:grpSpLocks/>
            </p:cNvGrpSpPr>
            <p:nvPr/>
          </p:nvGrpSpPr>
          <p:grpSpPr bwMode="auto">
            <a:xfrm>
              <a:off x="2712" y="1464"/>
              <a:ext cx="248" cy="48"/>
              <a:chOff x="2712" y="1632"/>
              <a:chExt cx="248" cy="48"/>
            </a:xfrm>
          </p:grpSpPr>
          <p:sp>
            <p:nvSpPr>
              <p:cNvPr id="28783" name="Line 47"/>
              <p:cNvSpPr>
                <a:spLocks noChangeShapeType="1"/>
              </p:cNvSpPr>
              <p:nvPr/>
            </p:nvSpPr>
            <p:spPr bwMode="auto">
              <a:xfrm>
                <a:off x="2712" y="163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4" name="Line 53"/>
              <p:cNvSpPr>
                <a:spLocks noChangeShapeType="1"/>
              </p:cNvSpPr>
              <p:nvPr/>
            </p:nvSpPr>
            <p:spPr bwMode="auto">
              <a:xfrm flipV="1">
                <a:off x="2712" y="1680"/>
                <a:ext cx="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318" name="Group 174"/>
          <p:cNvGrpSpPr>
            <a:grpSpLocks/>
          </p:cNvGrpSpPr>
          <p:nvPr/>
        </p:nvGrpSpPr>
        <p:grpSpPr bwMode="auto">
          <a:xfrm>
            <a:off x="3238500" y="4038600"/>
            <a:ext cx="2305050" cy="976313"/>
            <a:chOff x="2040" y="2544"/>
            <a:chExt cx="1452" cy="615"/>
          </a:xfrm>
        </p:grpSpPr>
        <p:sp>
          <p:nvSpPr>
            <p:cNvPr id="28763" name="Line 64"/>
            <p:cNvSpPr>
              <a:spLocks noChangeShapeType="1"/>
            </p:cNvSpPr>
            <p:nvPr/>
          </p:nvSpPr>
          <p:spPr bwMode="auto">
            <a:xfrm>
              <a:off x="2256" y="302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4" name="Text Box 65"/>
            <p:cNvSpPr txBox="1">
              <a:spLocks noChangeArrowheads="1"/>
            </p:cNvSpPr>
            <p:nvPr/>
          </p:nvSpPr>
          <p:spPr bwMode="auto">
            <a:xfrm>
              <a:off x="2460" y="29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65" name="Text Box 66"/>
            <p:cNvSpPr txBox="1">
              <a:spLocks noChangeArrowheads="1"/>
            </p:cNvSpPr>
            <p:nvPr/>
          </p:nvSpPr>
          <p:spPr bwMode="auto">
            <a:xfrm>
              <a:off x="2040" y="29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66" name="Text Box 68"/>
            <p:cNvSpPr txBox="1">
              <a:spLocks noChangeArrowheads="1"/>
            </p:cNvSpPr>
            <p:nvPr/>
          </p:nvSpPr>
          <p:spPr bwMode="auto">
            <a:xfrm>
              <a:off x="2880" y="29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67" name="Line 69"/>
            <p:cNvSpPr>
              <a:spLocks noChangeShapeType="1"/>
            </p:cNvSpPr>
            <p:nvPr/>
          </p:nvSpPr>
          <p:spPr bwMode="auto">
            <a:xfrm>
              <a:off x="3072" y="305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8" name="Text Box 70"/>
            <p:cNvSpPr txBox="1">
              <a:spLocks noChangeArrowheads="1"/>
            </p:cNvSpPr>
            <p:nvPr/>
          </p:nvSpPr>
          <p:spPr bwMode="auto">
            <a:xfrm>
              <a:off x="3300" y="29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69" name="Line 71"/>
            <p:cNvSpPr>
              <a:spLocks noChangeShapeType="1"/>
            </p:cNvSpPr>
            <p:nvPr/>
          </p:nvSpPr>
          <p:spPr bwMode="auto">
            <a:xfrm rot="16200000" flipH="1">
              <a:off x="2450" y="2854"/>
              <a:ext cx="240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0" name="Text Box 72"/>
            <p:cNvSpPr txBox="1">
              <a:spLocks noChangeArrowheads="1"/>
            </p:cNvSpPr>
            <p:nvPr/>
          </p:nvSpPr>
          <p:spPr bwMode="auto">
            <a:xfrm>
              <a:off x="2464" y="25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grpSp>
          <p:nvGrpSpPr>
            <p:cNvPr id="28771" name="Group 170"/>
            <p:cNvGrpSpPr>
              <a:grpSpLocks/>
            </p:cNvGrpSpPr>
            <p:nvPr/>
          </p:nvGrpSpPr>
          <p:grpSpPr bwMode="auto">
            <a:xfrm>
              <a:off x="2664" y="3008"/>
              <a:ext cx="248" cy="75"/>
              <a:chOff x="2928" y="2688"/>
              <a:chExt cx="248" cy="75"/>
            </a:xfrm>
          </p:grpSpPr>
          <p:sp>
            <p:nvSpPr>
              <p:cNvPr id="28772" name="Line 67"/>
              <p:cNvSpPr>
                <a:spLocks noChangeShapeType="1"/>
              </p:cNvSpPr>
              <p:nvPr/>
            </p:nvSpPr>
            <p:spPr bwMode="auto">
              <a:xfrm>
                <a:off x="2928" y="268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3" name="Line 73"/>
              <p:cNvSpPr>
                <a:spLocks noChangeShapeType="1"/>
              </p:cNvSpPr>
              <p:nvPr/>
            </p:nvSpPr>
            <p:spPr bwMode="auto">
              <a:xfrm flipV="1">
                <a:off x="2928" y="2763"/>
                <a:ext cx="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319" name="Group 175"/>
          <p:cNvGrpSpPr>
            <a:grpSpLocks/>
          </p:cNvGrpSpPr>
          <p:nvPr/>
        </p:nvGrpSpPr>
        <p:grpSpPr bwMode="auto">
          <a:xfrm>
            <a:off x="3162300" y="5334000"/>
            <a:ext cx="2305050" cy="976313"/>
            <a:chOff x="1992" y="3360"/>
            <a:chExt cx="1452" cy="615"/>
          </a:xfrm>
        </p:grpSpPr>
        <p:sp>
          <p:nvSpPr>
            <p:cNvPr id="28752" name="Line 74"/>
            <p:cNvSpPr>
              <a:spLocks noChangeShapeType="1"/>
            </p:cNvSpPr>
            <p:nvPr/>
          </p:nvSpPr>
          <p:spPr bwMode="auto">
            <a:xfrm>
              <a:off x="2192" y="3856"/>
              <a:ext cx="264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3" name="Text Box 75"/>
            <p:cNvSpPr txBox="1">
              <a:spLocks noChangeArrowheads="1"/>
            </p:cNvSpPr>
            <p:nvPr/>
          </p:nvSpPr>
          <p:spPr bwMode="auto">
            <a:xfrm>
              <a:off x="2414" y="37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54" name="Text Box 76"/>
            <p:cNvSpPr txBox="1">
              <a:spLocks noChangeArrowheads="1"/>
            </p:cNvSpPr>
            <p:nvPr/>
          </p:nvSpPr>
          <p:spPr bwMode="auto">
            <a:xfrm>
              <a:off x="1992" y="37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55" name="Line 77"/>
            <p:cNvSpPr>
              <a:spLocks noChangeShapeType="1"/>
            </p:cNvSpPr>
            <p:nvPr/>
          </p:nvSpPr>
          <p:spPr bwMode="auto">
            <a:xfrm>
              <a:off x="2592" y="386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6" name="Text Box 78"/>
            <p:cNvSpPr txBox="1">
              <a:spLocks noChangeArrowheads="1"/>
            </p:cNvSpPr>
            <p:nvPr/>
          </p:nvSpPr>
          <p:spPr bwMode="auto">
            <a:xfrm>
              <a:off x="2832" y="37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57" name="Text Box 80"/>
            <p:cNvSpPr txBox="1">
              <a:spLocks noChangeArrowheads="1"/>
            </p:cNvSpPr>
            <p:nvPr/>
          </p:nvSpPr>
          <p:spPr bwMode="auto">
            <a:xfrm>
              <a:off x="3252" y="37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58" name="Line 81"/>
            <p:cNvSpPr>
              <a:spLocks noChangeShapeType="1"/>
            </p:cNvSpPr>
            <p:nvPr/>
          </p:nvSpPr>
          <p:spPr bwMode="auto">
            <a:xfrm rot="16200000" flipH="1">
              <a:off x="2396" y="3676"/>
              <a:ext cx="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9" name="Text Box 82"/>
            <p:cNvSpPr txBox="1">
              <a:spLocks noChangeArrowheads="1"/>
            </p:cNvSpPr>
            <p:nvPr/>
          </p:nvSpPr>
          <p:spPr bwMode="auto">
            <a:xfrm>
              <a:off x="2414" y="336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grpSp>
          <p:nvGrpSpPr>
            <p:cNvPr id="28760" name="Group 168"/>
            <p:cNvGrpSpPr>
              <a:grpSpLocks/>
            </p:cNvGrpSpPr>
            <p:nvPr/>
          </p:nvGrpSpPr>
          <p:grpSpPr bwMode="auto">
            <a:xfrm>
              <a:off x="3016" y="3824"/>
              <a:ext cx="298" cy="75"/>
              <a:chOff x="3024" y="3504"/>
              <a:chExt cx="298" cy="75"/>
            </a:xfrm>
          </p:grpSpPr>
          <p:sp>
            <p:nvSpPr>
              <p:cNvPr id="28761" name="Line 79"/>
              <p:cNvSpPr>
                <a:spLocks noChangeShapeType="1"/>
              </p:cNvSpPr>
              <p:nvPr/>
            </p:nvSpPr>
            <p:spPr bwMode="auto">
              <a:xfrm flipV="1">
                <a:off x="3024" y="3504"/>
                <a:ext cx="298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2" name="Line 83"/>
              <p:cNvSpPr>
                <a:spLocks noChangeShapeType="1"/>
              </p:cNvSpPr>
              <p:nvPr/>
            </p:nvSpPr>
            <p:spPr bwMode="auto">
              <a:xfrm flipV="1">
                <a:off x="3024" y="357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93" name="Group 149"/>
          <p:cNvGrpSpPr>
            <a:grpSpLocks/>
          </p:cNvGrpSpPr>
          <p:nvPr/>
        </p:nvGrpSpPr>
        <p:grpSpPr bwMode="auto">
          <a:xfrm>
            <a:off x="7162800" y="838200"/>
            <a:ext cx="1143000" cy="1052513"/>
            <a:chOff x="4512" y="528"/>
            <a:chExt cx="720" cy="663"/>
          </a:xfrm>
        </p:grpSpPr>
        <p:sp>
          <p:nvSpPr>
            <p:cNvPr id="28742" name="Text Box 102"/>
            <p:cNvSpPr txBox="1">
              <a:spLocks noChangeArrowheads="1"/>
            </p:cNvSpPr>
            <p:nvPr/>
          </p:nvSpPr>
          <p:spPr bwMode="auto">
            <a:xfrm>
              <a:off x="4752" y="5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43" name="Text Box 103"/>
            <p:cNvSpPr txBox="1">
              <a:spLocks noChangeArrowheads="1"/>
            </p:cNvSpPr>
            <p:nvPr/>
          </p:nvSpPr>
          <p:spPr bwMode="auto">
            <a:xfrm>
              <a:off x="4512" y="72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44" name="Text Box 104"/>
            <p:cNvSpPr txBox="1">
              <a:spLocks noChangeArrowheads="1"/>
            </p:cNvSpPr>
            <p:nvPr/>
          </p:nvSpPr>
          <p:spPr bwMode="auto">
            <a:xfrm>
              <a:off x="4992" y="72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45" name="Text Box 105"/>
            <p:cNvSpPr txBox="1">
              <a:spLocks noChangeArrowheads="1"/>
            </p:cNvSpPr>
            <p:nvPr/>
          </p:nvSpPr>
          <p:spPr bwMode="auto">
            <a:xfrm>
              <a:off x="4608" y="9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46" name="Text Box 106"/>
            <p:cNvSpPr txBox="1">
              <a:spLocks noChangeArrowheads="1"/>
            </p:cNvSpPr>
            <p:nvPr/>
          </p:nvSpPr>
          <p:spPr bwMode="auto">
            <a:xfrm>
              <a:off x="4896" y="9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47" name="Line 107"/>
            <p:cNvSpPr>
              <a:spLocks noChangeShapeType="1"/>
            </p:cNvSpPr>
            <p:nvPr/>
          </p:nvSpPr>
          <p:spPr bwMode="auto">
            <a:xfrm flipV="1">
              <a:off x="4656" y="672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Line 108"/>
            <p:cNvSpPr>
              <a:spLocks noChangeShapeType="1"/>
            </p:cNvSpPr>
            <p:nvPr/>
          </p:nvSpPr>
          <p:spPr bwMode="auto">
            <a:xfrm>
              <a:off x="4608" y="896"/>
              <a:ext cx="96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Line 109"/>
            <p:cNvSpPr>
              <a:spLocks noChangeShapeType="1"/>
            </p:cNvSpPr>
            <p:nvPr/>
          </p:nvSpPr>
          <p:spPr bwMode="auto">
            <a:xfrm>
              <a:off x="4752" y="110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0" name="Line 110"/>
            <p:cNvSpPr>
              <a:spLocks noChangeShapeType="1"/>
            </p:cNvSpPr>
            <p:nvPr/>
          </p:nvSpPr>
          <p:spPr bwMode="auto">
            <a:xfrm flipV="1">
              <a:off x="5040" y="912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Line 111"/>
            <p:cNvSpPr>
              <a:spLocks noChangeShapeType="1"/>
            </p:cNvSpPr>
            <p:nvPr/>
          </p:nvSpPr>
          <p:spPr bwMode="auto">
            <a:xfrm>
              <a:off x="4896" y="672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94" name="Group 150"/>
          <p:cNvGrpSpPr>
            <a:grpSpLocks/>
          </p:cNvGrpSpPr>
          <p:nvPr/>
        </p:nvGrpSpPr>
        <p:grpSpPr bwMode="auto">
          <a:xfrm>
            <a:off x="7162800" y="1981200"/>
            <a:ext cx="1447800" cy="1281113"/>
            <a:chOff x="4512" y="1248"/>
            <a:chExt cx="912" cy="807"/>
          </a:xfrm>
        </p:grpSpPr>
        <p:sp>
          <p:nvSpPr>
            <p:cNvPr id="28732" name="Line 95"/>
            <p:cNvSpPr>
              <a:spLocks noChangeShapeType="1"/>
            </p:cNvSpPr>
            <p:nvPr/>
          </p:nvSpPr>
          <p:spPr bwMode="auto">
            <a:xfrm flipV="1">
              <a:off x="5088" y="1392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Text Box 112"/>
            <p:cNvSpPr txBox="1">
              <a:spLocks noChangeArrowheads="1"/>
            </p:cNvSpPr>
            <p:nvPr/>
          </p:nvSpPr>
          <p:spPr bwMode="auto">
            <a:xfrm>
              <a:off x="5184" y="124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34" name="Text Box 113"/>
            <p:cNvSpPr txBox="1">
              <a:spLocks noChangeArrowheads="1"/>
            </p:cNvSpPr>
            <p:nvPr/>
          </p:nvSpPr>
          <p:spPr bwMode="auto">
            <a:xfrm>
              <a:off x="4512" y="148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35" name="Text Box 114"/>
            <p:cNvSpPr txBox="1">
              <a:spLocks noChangeArrowheads="1"/>
            </p:cNvSpPr>
            <p:nvPr/>
          </p:nvSpPr>
          <p:spPr bwMode="auto">
            <a:xfrm>
              <a:off x="4968" y="14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36" name="Text Box 115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37" name="Text Box 116"/>
            <p:cNvSpPr txBox="1">
              <a:spLocks noChangeArrowheads="1"/>
            </p:cNvSpPr>
            <p:nvPr/>
          </p:nvSpPr>
          <p:spPr bwMode="auto">
            <a:xfrm>
              <a:off x="4512" y="182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38" name="Line 117"/>
            <p:cNvSpPr>
              <a:spLocks noChangeShapeType="1"/>
            </p:cNvSpPr>
            <p:nvPr/>
          </p:nvSpPr>
          <p:spPr bwMode="auto">
            <a:xfrm>
              <a:off x="4704" y="19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Line 118"/>
            <p:cNvSpPr>
              <a:spLocks noChangeShapeType="1"/>
            </p:cNvSpPr>
            <p:nvPr/>
          </p:nvSpPr>
          <p:spPr bwMode="auto">
            <a:xfrm>
              <a:off x="4704" y="158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Line 119"/>
            <p:cNvSpPr>
              <a:spLocks noChangeShapeType="1"/>
            </p:cNvSpPr>
            <p:nvPr/>
          </p:nvSpPr>
          <p:spPr bwMode="auto">
            <a:xfrm>
              <a:off x="4624" y="1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Line 120"/>
            <p:cNvSpPr>
              <a:spLocks noChangeShapeType="1"/>
            </p:cNvSpPr>
            <p:nvPr/>
          </p:nvSpPr>
          <p:spPr bwMode="auto">
            <a:xfrm>
              <a:off x="5088" y="168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95" name="Group 151"/>
          <p:cNvGrpSpPr>
            <a:grpSpLocks/>
          </p:cNvGrpSpPr>
          <p:nvPr/>
        </p:nvGrpSpPr>
        <p:grpSpPr bwMode="auto">
          <a:xfrm>
            <a:off x="6858000" y="3276600"/>
            <a:ext cx="1143000" cy="1281113"/>
            <a:chOff x="4320" y="2064"/>
            <a:chExt cx="720" cy="807"/>
          </a:xfrm>
        </p:grpSpPr>
        <p:sp>
          <p:nvSpPr>
            <p:cNvPr id="28722" name="Line 96"/>
            <p:cNvSpPr>
              <a:spLocks noChangeShapeType="1"/>
            </p:cNvSpPr>
            <p:nvPr/>
          </p:nvSpPr>
          <p:spPr bwMode="auto">
            <a:xfrm flipH="1" flipV="1">
              <a:off x="4464" y="2208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Line 97"/>
            <p:cNvSpPr>
              <a:spLocks noChangeShapeType="1"/>
            </p:cNvSpPr>
            <p:nvPr/>
          </p:nvSpPr>
          <p:spPr bwMode="auto">
            <a:xfrm flipV="1">
              <a:off x="4704" y="22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4" name="Text Box 121"/>
            <p:cNvSpPr txBox="1">
              <a:spLocks noChangeArrowheads="1"/>
            </p:cNvSpPr>
            <p:nvPr/>
          </p:nvSpPr>
          <p:spPr bwMode="auto">
            <a:xfrm>
              <a:off x="4320" y="206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25" name="Text Box 122"/>
            <p:cNvSpPr txBox="1">
              <a:spLocks noChangeArrowheads="1"/>
            </p:cNvSpPr>
            <p:nvPr/>
          </p:nvSpPr>
          <p:spPr bwMode="auto">
            <a:xfrm>
              <a:off x="4752" y="206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26" name="Text Box 123"/>
            <p:cNvSpPr txBox="1">
              <a:spLocks noChangeArrowheads="1"/>
            </p:cNvSpPr>
            <p:nvPr/>
          </p:nvSpPr>
          <p:spPr bwMode="auto">
            <a:xfrm>
              <a:off x="4560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27" name="Text Box 124"/>
            <p:cNvSpPr txBox="1">
              <a:spLocks noChangeArrowheads="1"/>
            </p:cNvSpPr>
            <p:nvPr/>
          </p:nvSpPr>
          <p:spPr bwMode="auto">
            <a:xfrm>
              <a:off x="4368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28" name="Text Box 125"/>
            <p:cNvSpPr txBox="1">
              <a:spLocks noChangeArrowheads="1"/>
            </p:cNvSpPr>
            <p:nvPr/>
          </p:nvSpPr>
          <p:spPr bwMode="auto">
            <a:xfrm>
              <a:off x="4800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29" name="Line 126"/>
            <p:cNvSpPr>
              <a:spLocks noChangeShapeType="1"/>
            </p:cNvSpPr>
            <p:nvPr/>
          </p:nvSpPr>
          <p:spPr bwMode="auto">
            <a:xfrm>
              <a:off x="4704" y="2496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Line 127"/>
            <p:cNvSpPr>
              <a:spLocks noChangeShapeType="1"/>
            </p:cNvSpPr>
            <p:nvPr/>
          </p:nvSpPr>
          <p:spPr bwMode="auto">
            <a:xfrm flipH="1">
              <a:off x="4464" y="2496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Line 128"/>
            <p:cNvSpPr>
              <a:spLocks noChangeShapeType="1"/>
            </p:cNvSpPr>
            <p:nvPr/>
          </p:nvSpPr>
          <p:spPr bwMode="auto">
            <a:xfrm>
              <a:off x="4560" y="276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96" name="Group 152"/>
          <p:cNvGrpSpPr>
            <a:grpSpLocks/>
          </p:cNvGrpSpPr>
          <p:nvPr/>
        </p:nvGrpSpPr>
        <p:grpSpPr bwMode="auto">
          <a:xfrm>
            <a:off x="6172200" y="4800600"/>
            <a:ext cx="1143000" cy="1890713"/>
            <a:chOff x="3888" y="3024"/>
            <a:chExt cx="720" cy="1191"/>
          </a:xfrm>
        </p:grpSpPr>
        <p:sp>
          <p:nvSpPr>
            <p:cNvPr id="28712" name="Line 129"/>
            <p:cNvSpPr>
              <a:spLocks noChangeShapeType="1"/>
            </p:cNvSpPr>
            <p:nvPr/>
          </p:nvSpPr>
          <p:spPr bwMode="auto">
            <a:xfrm flipH="1" flipV="1">
              <a:off x="4032" y="3168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Line 130"/>
            <p:cNvSpPr>
              <a:spLocks noChangeShapeType="1"/>
            </p:cNvSpPr>
            <p:nvPr/>
          </p:nvSpPr>
          <p:spPr bwMode="auto">
            <a:xfrm flipV="1">
              <a:off x="4032" y="379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Text Box 131"/>
            <p:cNvSpPr txBox="1">
              <a:spLocks noChangeArrowheads="1"/>
            </p:cNvSpPr>
            <p:nvPr/>
          </p:nvSpPr>
          <p:spPr bwMode="auto">
            <a:xfrm>
              <a:off x="3888" y="302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15" name="Text Box 132"/>
            <p:cNvSpPr txBox="1">
              <a:spLocks noChangeArrowheads="1"/>
            </p:cNvSpPr>
            <p:nvPr/>
          </p:nvSpPr>
          <p:spPr bwMode="auto">
            <a:xfrm>
              <a:off x="3936" y="398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16" name="Text Box 133"/>
            <p:cNvSpPr txBox="1">
              <a:spLocks noChangeArrowheads="1"/>
            </p:cNvSpPr>
            <p:nvPr/>
          </p:nvSpPr>
          <p:spPr bwMode="auto">
            <a:xfrm>
              <a:off x="4128" y="326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17" name="Text Box 134"/>
            <p:cNvSpPr txBox="1">
              <a:spLocks noChangeArrowheads="1"/>
            </p:cNvSpPr>
            <p:nvPr/>
          </p:nvSpPr>
          <p:spPr bwMode="auto">
            <a:xfrm>
              <a:off x="3936" y="360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18" name="Text Box 135"/>
            <p:cNvSpPr txBox="1">
              <a:spLocks noChangeArrowheads="1"/>
            </p:cNvSpPr>
            <p:nvPr/>
          </p:nvSpPr>
          <p:spPr bwMode="auto">
            <a:xfrm>
              <a:off x="4368" y="360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19" name="Line 136"/>
            <p:cNvSpPr>
              <a:spLocks noChangeShapeType="1"/>
            </p:cNvSpPr>
            <p:nvPr/>
          </p:nvSpPr>
          <p:spPr bwMode="auto">
            <a:xfrm>
              <a:off x="4272" y="3456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0" name="Line 137"/>
            <p:cNvSpPr>
              <a:spLocks noChangeShapeType="1"/>
            </p:cNvSpPr>
            <p:nvPr/>
          </p:nvSpPr>
          <p:spPr bwMode="auto">
            <a:xfrm flipH="1">
              <a:off x="4032" y="3456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Line 138"/>
            <p:cNvSpPr>
              <a:spLocks noChangeShapeType="1"/>
            </p:cNvSpPr>
            <p:nvPr/>
          </p:nvSpPr>
          <p:spPr bwMode="auto">
            <a:xfrm>
              <a:off x="4128" y="372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97" name="Group 153"/>
          <p:cNvGrpSpPr>
            <a:grpSpLocks/>
          </p:cNvGrpSpPr>
          <p:nvPr/>
        </p:nvGrpSpPr>
        <p:grpSpPr bwMode="auto">
          <a:xfrm>
            <a:off x="7543800" y="4648200"/>
            <a:ext cx="1143000" cy="1281113"/>
            <a:chOff x="4752" y="2928"/>
            <a:chExt cx="720" cy="807"/>
          </a:xfrm>
        </p:grpSpPr>
        <p:sp>
          <p:nvSpPr>
            <p:cNvPr id="28702" name="Line 139"/>
            <p:cNvSpPr>
              <a:spLocks noChangeShapeType="1"/>
            </p:cNvSpPr>
            <p:nvPr/>
          </p:nvSpPr>
          <p:spPr bwMode="auto">
            <a:xfrm flipH="1" flipV="1">
              <a:off x="4896" y="307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140"/>
            <p:cNvSpPr>
              <a:spLocks noChangeShapeType="1"/>
            </p:cNvSpPr>
            <p:nvPr/>
          </p:nvSpPr>
          <p:spPr bwMode="auto">
            <a:xfrm flipV="1">
              <a:off x="4944" y="302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Text Box 141"/>
            <p:cNvSpPr txBox="1">
              <a:spLocks noChangeArrowheads="1"/>
            </p:cNvSpPr>
            <p:nvPr/>
          </p:nvSpPr>
          <p:spPr bwMode="auto">
            <a:xfrm>
              <a:off x="4752" y="29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05" name="Text Box 142"/>
            <p:cNvSpPr txBox="1">
              <a:spLocks noChangeArrowheads="1"/>
            </p:cNvSpPr>
            <p:nvPr/>
          </p:nvSpPr>
          <p:spPr bwMode="auto">
            <a:xfrm>
              <a:off x="5184" y="29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06" name="Text Box 143"/>
            <p:cNvSpPr txBox="1">
              <a:spLocks noChangeArrowheads="1"/>
            </p:cNvSpPr>
            <p:nvPr/>
          </p:nvSpPr>
          <p:spPr bwMode="auto">
            <a:xfrm>
              <a:off x="4992" y="316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07" name="Text Box 144"/>
            <p:cNvSpPr txBox="1">
              <a:spLocks noChangeArrowheads="1"/>
            </p:cNvSpPr>
            <p:nvPr/>
          </p:nvSpPr>
          <p:spPr bwMode="auto">
            <a:xfrm>
              <a:off x="4800" y="35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08" name="Text Box 145"/>
            <p:cNvSpPr txBox="1">
              <a:spLocks noChangeArrowheads="1"/>
            </p:cNvSpPr>
            <p:nvPr/>
          </p:nvSpPr>
          <p:spPr bwMode="auto">
            <a:xfrm>
              <a:off x="5232" y="35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709" name="Line 146"/>
            <p:cNvSpPr>
              <a:spLocks noChangeShapeType="1"/>
            </p:cNvSpPr>
            <p:nvPr/>
          </p:nvSpPr>
          <p:spPr bwMode="auto">
            <a:xfrm>
              <a:off x="5136" y="3360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Line 147"/>
            <p:cNvSpPr>
              <a:spLocks noChangeShapeType="1"/>
            </p:cNvSpPr>
            <p:nvPr/>
          </p:nvSpPr>
          <p:spPr bwMode="auto">
            <a:xfrm flipH="1">
              <a:off x="4896" y="3360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Line 148"/>
            <p:cNvSpPr>
              <a:spLocks noChangeShapeType="1"/>
            </p:cNvSpPr>
            <p:nvPr/>
          </p:nvSpPr>
          <p:spPr bwMode="auto">
            <a:xfrm>
              <a:off x="4992" y="362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17" name="Group 173"/>
          <p:cNvGrpSpPr>
            <a:grpSpLocks/>
          </p:cNvGrpSpPr>
          <p:nvPr/>
        </p:nvGrpSpPr>
        <p:grpSpPr bwMode="auto">
          <a:xfrm>
            <a:off x="3276600" y="2895600"/>
            <a:ext cx="2305050" cy="976313"/>
            <a:chOff x="2064" y="1824"/>
            <a:chExt cx="1452" cy="615"/>
          </a:xfrm>
        </p:grpSpPr>
        <p:sp>
          <p:nvSpPr>
            <p:cNvPr id="28691" name="Text Box 55"/>
            <p:cNvSpPr txBox="1">
              <a:spLocks noChangeArrowheads="1"/>
            </p:cNvSpPr>
            <p:nvPr/>
          </p:nvSpPr>
          <p:spPr bwMode="auto">
            <a:xfrm>
              <a:off x="2484" y="220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692" name="Text Box 56"/>
            <p:cNvSpPr txBox="1">
              <a:spLocks noChangeArrowheads="1"/>
            </p:cNvSpPr>
            <p:nvPr/>
          </p:nvSpPr>
          <p:spPr bwMode="auto">
            <a:xfrm>
              <a:off x="2064" y="220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693" name="Line 57"/>
            <p:cNvSpPr>
              <a:spLocks noChangeShapeType="1"/>
            </p:cNvSpPr>
            <p:nvPr/>
          </p:nvSpPr>
          <p:spPr bwMode="auto">
            <a:xfrm>
              <a:off x="2688" y="2304"/>
              <a:ext cx="24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Text Box 58"/>
            <p:cNvSpPr txBox="1">
              <a:spLocks noChangeArrowheads="1"/>
            </p:cNvSpPr>
            <p:nvPr/>
          </p:nvSpPr>
          <p:spPr bwMode="auto">
            <a:xfrm>
              <a:off x="2880" y="220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695" name="Line 59"/>
            <p:cNvSpPr>
              <a:spLocks noChangeShapeType="1"/>
            </p:cNvSpPr>
            <p:nvPr/>
          </p:nvSpPr>
          <p:spPr bwMode="auto">
            <a:xfrm>
              <a:off x="3102" y="2304"/>
              <a:ext cx="23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Text Box 60"/>
            <p:cNvSpPr txBox="1">
              <a:spLocks noChangeArrowheads="1"/>
            </p:cNvSpPr>
            <p:nvPr/>
          </p:nvSpPr>
          <p:spPr bwMode="auto">
            <a:xfrm>
              <a:off x="3324" y="220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sp>
          <p:nvSpPr>
            <p:cNvPr id="28697" name="Line 61"/>
            <p:cNvSpPr>
              <a:spLocks noChangeShapeType="1"/>
            </p:cNvSpPr>
            <p:nvPr/>
          </p:nvSpPr>
          <p:spPr bwMode="auto">
            <a:xfrm rot="16200000" flipH="1">
              <a:off x="2474" y="2134"/>
              <a:ext cx="240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Text Box 62"/>
            <p:cNvSpPr txBox="1">
              <a:spLocks noChangeArrowheads="1"/>
            </p:cNvSpPr>
            <p:nvPr/>
          </p:nvSpPr>
          <p:spPr bwMode="auto">
            <a:xfrm>
              <a:off x="2488" y="182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</a:t>
              </a:r>
            </a:p>
          </p:txBody>
        </p:sp>
        <p:grpSp>
          <p:nvGrpSpPr>
            <p:cNvPr id="28699" name="Group 166"/>
            <p:cNvGrpSpPr>
              <a:grpSpLocks/>
            </p:cNvGrpSpPr>
            <p:nvPr/>
          </p:nvGrpSpPr>
          <p:grpSpPr bwMode="auto">
            <a:xfrm>
              <a:off x="2266" y="2304"/>
              <a:ext cx="248" cy="75"/>
              <a:chOff x="2266" y="2304"/>
              <a:chExt cx="248" cy="75"/>
            </a:xfrm>
          </p:grpSpPr>
          <p:sp>
            <p:nvSpPr>
              <p:cNvPr id="28700" name="Line 63"/>
              <p:cNvSpPr>
                <a:spLocks noChangeShapeType="1"/>
              </p:cNvSpPr>
              <p:nvPr/>
            </p:nvSpPr>
            <p:spPr bwMode="auto">
              <a:xfrm flipV="1">
                <a:off x="2266" y="2379"/>
                <a:ext cx="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1" name="Line 165"/>
              <p:cNvSpPr>
                <a:spLocks noChangeShapeType="1"/>
              </p:cNvSpPr>
              <p:nvPr/>
            </p:nvSpPr>
            <p:spPr bwMode="auto">
              <a:xfrm flipV="1">
                <a:off x="2266" y="2304"/>
                <a:ext cx="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88" name="Text Box 176"/>
          <p:cNvSpPr txBox="1">
            <a:spLocks noChangeArrowheads="1"/>
          </p:cNvSpPr>
          <p:nvPr/>
        </p:nvSpPr>
        <p:spPr bwMode="auto">
          <a:xfrm>
            <a:off x="457200" y="1143000"/>
            <a:ext cx="1600200" cy="366713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single bonds</a:t>
            </a:r>
          </a:p>
        </p:txBody>
      </p:sp>
      <p:sp>
        <p:nvSpPr>
          <p:cNvPr id="28689" name="Text Box 177"/>
          <p:cNvSpPr txBox="1">
            <a:spLocks noChangeArrowheads="1"/>
          </p:cNvSpPr>
          <p:nvPr/>
        </p:nvSpPr>
        <p:spPr bwMode="auto">
          <a:xfrm>
            <a:off x="3886200" y="1143000"/>
            <a:ext cx="1600200" cy="366713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double bond</a:t>
            </a:r>
          </a:p>
        </p:txBody>
      </p:sp>
      <p:sp>
        <p:nvSpPr>
          <p:cNvPr id="28690" name="Text Box 178"/>
          <p:cNvSpPr txBox="1">
            <a:spLocks noChangeArrowheads="1"/>
          </p:cNvSpPr>
          <p:nvPr/>
        </p:nvSpPr>
        <p:spPr bwMode="auto">
          <a:xfrm>
            <a:off x="6858000" y="381000"/>
            <a:ext cx="1066800" cy="366713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981200" y="3048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Adding the H-atom skin to the C-atom skeleton</a:t>
            </a: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190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61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1905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304800" y="1219200"/>
            <a:ext cx="2743200" cy="1982788"/>
            <a:chOff x="192" y="768"/>
            <a:chExt cx="1728" cy="1249"/>
          </a:xfrm>
        </p:grpSpPr>
        <p:sp>
          <p:nvSpPr>
            <p:cNvPr id="30750" name="Text Box 6"/>
            <p:cNvSpPr txBox="1">
              <a:spLocks noChangeArrowheads="1"/>
            </p:cNvSpPr>
            <p:nvPr/>
          </p:nvSpPr>
          <p:spPr bwMode="auto">
            <a:xfrm>
              <a:off x="192" y="1440"/>
              <a:ext cx="172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A C atom single-bonded to one other atom gets three H atoms.</a:t>
              </a:r>
            </a:p>
          </p:txBody>
        </p:sp>
        <p:pic>
          <p:nvPicPr>
            <p:cNvPr id="30751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768"/>
              <a:ext cx="584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3124200" y="1143000"/>
            <a:ext cx="2743200" cy="2058988"/>
            <a:chOff x="1968" y="720"/>
            <a:chExt cx="1728" cy="1297"/>
          </a:xfrm>
        </p:grpSpPr>
        <p:sp>
          <p:nvSpPr>
            <p:cNvPr id="30748" name="Text Box 7"/>
            <p:cNvSpPr txBox="1">
              <a:spLocks noChangeArrowheads="1"/>
            </p:cNvSpPr>
            <p:nvPr/>
          </p:nvSpPr>
          <p:spPr bwMode="auto">
            <a:xfrm>
              <a:off x="1968" y="1440"/>
              <a:ext cx="172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A C atom single-bonded to two other atoms gets two H atoms.</a:t>
              </a:r>
            </a:p>
          </p:txBody>
        </p:sp>
        <p:pic>
          <p:nvPicPr>
            <p:cNvPr id="30749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20"/>
              <a:ext cx="1048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190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651000"/>
            <a:ext cx="1905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5943600" y="1066800"/>
            <a:ext cx="2743200" cy="2135188"/>
            <a:chOff x="3744" y="672"/>
            <a:chExt cx="1728" cy="1345"/>
          </a:xfrm>
        </p:grpSpPr>
        <p:sp>
          <p:nvSpPr>
            <p:cNvPr id="30746" name="Text Box 8"/>
            <p:cNvSpPr txBox="1">
              <a:spLocks noChangeArrowheads="1"/>
            </p:cNvSpPr>
            <p:nvPr/>
          </p:nvSpPr>
          <p:spPr bwMode="auto">
            <a:xfrm>
              <a:off x="3744" y="1440"/>
              <a:ext cx="172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A C atom single-bonded to three other atoms gets one H atom.</a:t>
              </a:r>
            </a:p>
          </p:txBody>
        </p:sp>
        <p:pic>
          <p:nvPicPr>
            <p:cNvPr id="30747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672"/>
              <a:ext cx="1048" cy="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190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07" name="Group 39"/>
          <p:cNvGrpSpPr>
            <a:grpSpLocks/>
          </p:cNvGrpSpPr>
          <p:nvPr/>
        </p:nvGrpSpPr>
        <p:grpSpPr bwMode="auto">
          <a:xfrm>
            <a:off x="381000" y="3276600"/>
            <a:ext cx="2743200" cy="2790825"/>
            <a:chOff x="240" y="2064"/>
            <a:chExt cx="1728" cy="1758"/>
          </a:xfrm>
        </p:grpSpPr>
        <p:sp>
          <p:nvSpPr>
            <p:cNvPr id="30744" name="Text Box 9"/>
            <p:cNvSpPr txBox="1">
              <a:spLocks noChangeArrowheads="1"/>
            </p:cNvSpPr>
            <p:nvPr/>
          </p:nvSpPr>
          <p:spPr bwMode="auto">
            <a:xfrm>
              <a:off x="240" y="3072"/>
              <a:ext cx="172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A C atom single-bonded to four other atom is already fully bonded (no H atoms).</a:t>
              </a:r>
            </a:p>
          </p:txBody>
        </p:sp>
        <p:pic>
          <p:nvPicPr>
            <p:cNvPr id="30745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1048" cy="1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190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1905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5257800" y="3352800"/>
            <a:ext cx="3505200" cy="3263900"/>
            <a:chOff x="3312" y="2112"/>
            <a:chExt cx="2208" cy="2056"/>
          </a:xfrm>
        </p:grpSpPr>
        <p:sp>
          <p:nvSpPr>
            <p:cNvPr id="30741" name="Text Box 11"/>
            <p:cNvSpPr txBox="1">
              <a:spLocks noChangeArrowheads="1"/>
            </p:cNvSpPr>
            <p:nvPr/>
          </p:nvSpPr>
          <p:spPr bwMode="auto">
            <a:xfrm>
              <a:off x="3792" y="3072"/>
              <a:ext cx="172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A double- and single-bonded C atom or a triple-bonded C atom is treated as if it were bonded to three other atoms.</a:t>
              </a:r>
            </a:p>
          </p:txBody>
        </p:sp>
        <p:pic>
          <p:nvPicPr>
            <p:cNvPr id="30742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112"/>
              <a:ext cx="1240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3" name="Picture 3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784"/>
              <a:ext cx="7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90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19600"/>
            <a:ext cx="5461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3200400" y="3810000"/>
            <a:ext cx="2743200" cy="2257425"/>
            <a:chOff x="2016" y="2400"/>
            <a:chExt cx="1728" cy="1422"/>
          </a:xfrm>
        </p:grpSpPr>
        <p:sp>
          <p:nvSpPr>
            <p:cNvPr id="30739" name="Text Box 10"/>
            <p:cNvSpPr txBox="1">
              <a:spLocks noChangeArrowheads="1"/>
            </p:cNvSpPr>
            <p:nvPr/>
          </p:nvSpPr>
          <p:spPr bwMode="auto">
            <a:xfrm>
              <a:off x="2016" y="3072"/>
              <a:ext cx="172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A double-bonded C atom is treated as if it were bonded to two other atoms.</a:t>
              </a:r>
            </a:p>
          </p:txBody>
        </p:sp>
        <p:pic>
          <p:nvPicPr>
            <p:cNvPr id="30740" name="Picture 3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" y="2400"/>
              <a:ext cx="70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1873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2120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2667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23463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828800" y="403225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Depicting cycloalkanes</a:t>
            </a: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66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1498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5113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711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9" name="Text Box 16"/>
          <p:cNvSpPr txBox="1">
            <a:spLocks noChangeArrowheads="1"/>
          </p:cNvSpPr>
          <p:nvPr/>
        </p:nvSpPr>
        <p:spPr bwMode="auto">
          <a:xfrm>
            <a:off x="1524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cyclopropane</a:t>
            </a:r>
          </a:p>
        </p:txBody>
      </p:sp>
      <p:sp>
        <p:nvSpPr>
          <p:cNvPr id="32780" name="Text Box 17"/>
          <p:cNvSpPr txBox="1">
            <a:spLocks noChangeArrowheads="1"/>
          </p:cNvSpPr>
          <p:nvPr/>
        </p:nvSpPr>
        <p:spPr bwMode="auto">
          <a:xfrm>
            <a:off x="40386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cyclobutane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xmlns="" id="{1553B9ED-3168-475D-8CF8-DBA775FB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15913"/>
            <a:ext cx="6346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diversity of organic compounds</a:t>
            </a:r>
            <a:r>
              <a:rPr lang="en-US" altLang="en-US" sz="2000" b="1" dirty="0"/>
              <a:t>.</a:t>
            </a:r>
          </a:p>
        </p:txBody>
      </p:sp>
      <p:sp>
        <p:nvSpPr>
          <p:cNvPr id="34819" name="Text Box 29"/>
          <p:cNvSpPr txBox="1">
            <a:spLocks noChangeArrowheads="1"/>
          </p:cNvSpPr>
          <p:nvPr/>
        </p:nvSpPr>
        <p:spPr bwMode="auto">
          <a:xfrm>
            <a:off x="685800" y="1143000"/>
            <a:ext cx="7772400" cy="366713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4 carbons linked with single bonds, 1 oxygen and needed hydrogens.</a:t>
            </a:r>
          </a:p>
        </p:txBody>
      </p:sp>
      <p:grpSp>
        <p:nvGrpSpPr>
          <p:cNvPr id="34820" name="Group 33"/>
          <p:cNvGrpSpPr>
            <a:grpSpLocks/>
          </p:cNvGrpSpPr>
          <p:nvPr/>
        </p:nvGrpSpPr>
        <p:grpSpPr bwMode="auto">
          <a:xfrm>
            <a:off x="457200" y="1752600"/>
            <a:ext cx="7696200" cy="863600"/>
            <a:chOff x="288" y="1104"/>
            <a:chExt cx="4848" cy="544"/>
          </a:xfrm>
        </p:grpSpPr>
        <p:pic>
          <p:nvPicPr>
            <p:cNvPr id="348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04"/>
              <a:ext cx="1520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3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104"/>
              <a:ext cx="1248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36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04"/>
              <a:ext cx="142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821" name="Group 34"/>
          <p:cNvGrpSpPr>
            <a:grpSpLocks/>
          </p:cNvGrpSpPr>
          <p:nvPr/>
        </p:nvGrpSpPr>
        <p:grpSpPr bwMode="auto">
          <a:xfrm>
            <a:off x="685800" y="2590800"/>
            <a:ext cx="7353300" cy="1765300"/>
            <a:chOff x="432" y="1632"/>
            <a:chExt cx="4632" cy="1112"/>
          </a:xfrm>
        </p:grpSpPr>
        <p:pic>
          <p:nvPicPr>
            <p:cNvPr id="3483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632"/>
              <a:ext cx="11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31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728"/>
              <a:ext cx="88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32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680"/>
              <a:ext cx="142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33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256"/>
              <a:ext cx="1104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822" name="Group 41"/>
          <p:cNvGrpSpPr>
            <a:grpSpLocks/>
          </p:cNvGrpSpPr>
          <p:nvPr/>
        </p:nvGrpSpPr>
        <p:grpSpPr bwMode="auto">
          <a:xfrm>
            <a:off x="1066800" y="5105400"/>
            <a:ext cx="7315200" cy="990600"/>
            <a:chOff x="672" y="3216"/>
            <a:chExt cx="4608" cy="624"/>
          </a:xfrm>
        </p:grpSpPr>
        <p:pic>
          <p:nvPicPr>
            <p:cNvPr id="34827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264"/>
              <a:ext cx="1248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8" name="Picture 3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216"/>
              <a:ext cx="134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9" name="Picture 3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216"/>
              <a:ext cx="134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823" name="Group 40"/>
          <p:cNvGrpSpPr>
            <a:grpSpLocks/>
          </p:cNvGrpSpPr>
          <p:nvPr/>
        </p:nvGrpSpPr>
        <p:grpSpPr bwMode="auto">
          <a:xfrm>
            <a:off x="609600" y="3429000"/>
            <a:ext cx="7594600" cy="1587500"/>
            <a:chOff x="384" y="2160"/>
            <a:chExt cx="4784" cy="1000"/>
          </a:xfrm>
        </p:grpSpPr>
        <p:pic>
          <p:nvPicPr>
            <p:cNvPr id="34824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160"/>
              <a:ext cx="896" cy="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5" name="Picture 1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48"/>
              <a:ext cx="1136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6" name="Picture 3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52"/>
              <a:ext cx="904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1209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1803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9812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18034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7">
            <a:extLst>
              <a:ext uri="{FF2B5EF4-FFF2-40B4-BE49-F238E27FC236}">
                <a16:creationId xmlns:a16="http://schemas.microsoft.com/office/drawing/2014/main" xmlns="" id="{17168DEC-C34A-4EEB-8E46-3D7E8F6A0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60350"/>
            <a:ext cx="6292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diversity of organic compounds</a:t>
            </a:r>
          </a:p>
        </p:txBody>
      </p:sp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17145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177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4224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032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1803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5367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3124200" cy="366713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SAMPLE PROBLEM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505200" y="5334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Drawing Hydrocarbons</a:t>
            </a:r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609600" y="1219200"/>
            <a:ext cx="8153400" cy="641350"/>
            <a:chOff x="384" y="768"/>
            <a:chExt cx="5136" cy="404"/>
          </a:xfrm>
        </p:grpSpPr>
        <p:sp>
          <p:nvSpPr>
            <p:cNvPr id="38929" name="Text Box 8"/>
            <p:cNvSpPr txBox="1">
              <a:spLocks noChangeArrowheads="1"/>
            </p:cNvSpPr>
            <p:nvPr/>
          </p:nvSpPr>
          <p:spPr bwMode="auto">
            <a:xfrm>
              <a:off x="384" y="768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PROBLEM:</a:t>
              </a:r>
            </a:p>
          </p:txBody>
        </p:sp>
        <p:sp>
          <p:nvSpPr>
            <p:cNvPr id="38930" name="Text Box 9"/>
            <p:cNvSpPr txBox="1">
              <a:spLocks noChangeArrowheads="1"/>
            </p:cNvSpPr>
            <p:nvPr/>
          </p:nvSpPr>
          <p:spPr bwMode="auto">
            <a:xfrm>
              <a:off x="1344" y="768"/>
              <a:ext cx="4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Draw structures that have different atom arrangements for hydrocarbons with</a:t>
              </a:r>
            </a:p>
          </p:txBody>
        </p:sp>
      </p:grpSp>
      <p:grpSp>
        <p:nvGrpSpPr>
          <p:cNvPr id="8217" name="Group 25"/>
          <p:cNvGrpSpPr>
            <a:grpSpLocks/>
          </p:cNvGrpSpPr>
          <p:nvPr/>
        </p:nvGrpSpPr>
        <p:grpSpPr bwMode="auto">
          <a:xfrm>
            <a:off x="609600" y="3200400"/>
            <a:ext cx="7664450" cy="641350"/>
            <a:chOff x="384" y="2016"/>
            <a:chExt cx="4828" cy="404"/>
          </a:xfrm>
        </p:grpSpPr>
        <p:sp>
          <p:nvSpPr>
            <p:cNvPr id="38927" name="Text Box 11"/>
            <p:cNvSpPr txBox="1">
              <a:spLocks noChangeArrowheads="1"/>
            </p:cNvSpPr>
            <p:nvPr/>
          </p:nvSpPr>
          <p:spPr bwMode="auto">
            <a:xfrm>
              <a:off x="384" y="2016"/>
              <a:ext cx="8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PLAN:</a:t>
              </a:r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1008" y="2016"/>
              <a:ext cx="42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Start with the longest chain and then draw shorter chains until you are repeating structures.</a:t>
              </a:r>
            </a:p>
          </p:txBody>
        </p:sp>
      </p:grp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09800" y="19050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(a)</a:t>
            </a:r>
            <a:r>
              <a:rPr lang="en-US" altLang="en-US"/>
              <a:t>  Six C atoms, no multiple bonds, and no rings</a:t>
            </a:r>
            <a:endParaRPr lang="en-US" altLang="en-US" b="1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09800" y="22860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(b)</a:t>
            </a:r>
            <a:r>
              <a:rPr lang="en-US" altLang="en-US"/>
              <a:t>  Four C atoms, one double bond, and no rings</a:t>
            </a:r>
            <a:endParaRPr lang="en-US" altLang="en-US" b="1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209800" y="26670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(c)</a:t>
            </a:r>
            <a:r>
              <a:rPr lang="en-US" altLang="en-US"/>
              <a:t>  Four C atoms, no multiple bonds, and one ring</a:t>
            </a:r>
            <a:endParaRPr lang="en-US" altLang="en-US" b="1"/>
          </a:p>
        </p:txBody>
      </p: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533400" y="3962400"/>
            <a:ext cx="4800600" cy="366713"/>
            <a:chOff x="336" y="2496"/>
            <a:chExt cx="3024" cy="231"/>
          </a:xfrm>
        </p:grpSpPr>
        <p:sp>
          <p:nvSpPr>
            <p:cNvPr id="38925" name="Text Box 6"/>
            <p:cNvSpPr txBox="1">
              <a:spLocks noChangeArrowheads="1"/>
            </p:cNvSpPr>
            <p:nvPr/>
          </p:nvSpPr>
          <p:spPr bwMode="auto">
            <a:xfrm>
              <a:off x="336" y="2496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SOLUTION:</a:t>
              </a:r>
            </a:p>
          </p:txBody>
        </p:sp>
        <p:sp>
          <p:nvSpPr>
            <p:cNvPr id="38926" name="Text Box 16"/>
            <p:cNvSpPr txBox="1">
              <a:spLocks noChangeArrowheads="1"/>
            </p:cNvSpPr>
            <p:nvPr/>
          </p:nvSpPr>
          <p:spPr bwMode="auto">
            <a:xfrm>
              <a:off x="1296" y="2496"/>
              <a:ext cx="20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(a)</a:t>
              </a:r>
              <a:r>
                <a:rPr lang="en-US" altLang="en-US"/>
                <a:t> Six carbons, no rings</a:t>
              </a:r>
              <a:endParaRPr lang="en-US" altLang="en-US" b="1"/>
            </a:p>
          </p:txBody>
        </p:sp>
      </p:grp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28575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24765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476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build="p" autoUpdateAnimBg="0" advAuto="1000"/>
      <p:bldP spid="8206" grpId="0" build="p" autoUpdateAnimBg="0" advAuto="1000"/>
      <p:bldP spid="8207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3124200" cy="366713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SAMPLE PROBLEM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505200" y="5334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Drawing Hydrocarbons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066800" y="1066800"/>
            <a:ext cx="1752600" cy="366713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continued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(a)</a:t>
            </a:r>
            <a:r>
              <a:rPr lang="en-US" altLang="en-US"/>
              <a:t>  continued</a:t>
            </a:r>
            <a:endParaRPr lang="en-US" altLang="en-US" b="1"/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20447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20447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57200" y="34290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(b)</a:t>
            </a:r>
            <a:r>
              <a:rPr lang="en-US" altLang="en-US"/>
              <a:t>  Four carbons, one double bond</a:t>
            </a:r>
            <a:endParaRPr lang="en-US" altLang="en-US" b="1"/>
          </a:p>
        </p:txBody>
      </p:sp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20955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20955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1714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4648200" y="34290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(c)</a:t>
            </a:r>
            <a:r>
              <a:rPr lang="en-US" altLang="en-US"/>
              <a:t>  Four carbons, one ring</a:t>
            </a:r>
            <a:endParaRPr lang="en-US" altLang="en-US" b="1"/>
          </a:p>
        </p:txBody>
      </p:sp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14732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86200"/>
            <a:ext cx="15367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build="p" autoUpdateAnimBg="0"/>
      <p:bldP spid="624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1B1DAE-F29D-47CF-976F-D27CC6495EF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Nonsuperimposable Mirror Images</a:t>
            </a:r>
          </a:p>
        </p:txBody>
      </p:sp>
      <p:pic>
        <p:nvPicPr>
          <p:cNvPr id="43012" name="Picture 5" descr="20_01-13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"/>
          <a:stretch>
            <a:fillRect/>
          </a:stretch>
        </p:blipFill>
        <p:spPr bwMode="auto">
          <a:xfrm>
            <a:off x="762000" y="2057400"/>
            <a:ext cx="7569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600200" y="5029200"/>
            <a:ext cx="6607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mirror image cannot be rotated so all its atoms align </a:t>
            </a:r>
          </a:p>
          <a:p>
            <a:pPr algn="ctr"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with the same atoms of the original molecule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FAA4FA-C8C8-4CB4-B597-CD6C2C1B7EAE}" type="slidenum">
              <a:rPr lang="en-US" altLang="en-US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458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Plane Polarized Light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light that has been filtered so that only those waves traveling in a single plane are allowed through</a:t>
            </a:r>
          </a:p>
        </p:txBody>
      </p:sp>
      <p:pic>
        <p:nvPicPr>
          <p:cNvPr id="45061" name="Picture 4" descr="20_0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7"/>
          <a:stretch>
            <a:fillRect/>
          </a:stretch>
        </p:blipFill>
        <p:spPr bwMode="auto">
          <a:xfrm>
            <a:off x="1143000" y="3124200"/>
            <a:ext cx="660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E52DF5-F38D-4AC9-9425-AF52269B5E31}" type="slidenum">
              <a:rPr lang="en-US" altLang="en-US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458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Optical Activity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4582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 pair of enantiomers have all the same physical properties except one – the direction they rotate the plane of plane polarized light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each will rotate the plane the same amount, but in opposite directions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dextrorotatory = rotate to the right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levorotatory = rotate to the left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an equimolar mixture of the pair is called a </a:t>
            </a:r>
            <a:r>
              <a:rPr lang="en-US" altLang="en-US" sz="2800" b="1" smtClean="0"/>
              <a:t>racemic mixture</a:t>
            </a:r>
            <a:endParaRPr lang="en-US" alt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rotations cancel, so no net rotation</a:t>
            </a:r>
          </a:p>
        </p:txBody>
      </p:sp>
      <p:pic>
        <p:nvPicPr>
          <p:cNvPr id="47109" name="Picture 4" descr="20_04-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624388"/>
            <a:ext cx="6197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xmlns="" id="{74D1ACF6-A6E9-43CB-A96A-83DC3703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381000"/>
            <a:ext cx="710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FUNDAMENTAL ASPECTS OF CARBON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xmlns="" id="{B2A788E4-A15E-4A27-9D3C-13059E060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6106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CARBON</a:t>
            </a:r>
            <a:r>
              <a:rPr lang="en-US" altLang="en-US" sz="3200" dirty="0">
                <a:latin typeface="Times New Roman" panose="02020603050405020304" pitchFamily="18" charset="0"/>
              </a:rPr>
              <a:t> WILL HAVE </a:t>
            </a:r>
            <a:r>
              <a:rPr lang="en-US" altLang="en-US" sz="3200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en-US" altLang="en-US" sz="3200" dirty="0">
                <a:latin typeface="Times New Roman" panose="02020603050405020304" pitchFamily="18" charset="0"/>
              </a:rPr>
              <a:t> COVALENT BONDS</a:t>
            </a:r>
          </a:p>
          <a:p>
            <a:pPr>
              <a:defRPr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NITROGEN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WILL HAVE </a:t>
            </a:r>
            <a:r>
              <a:rPr lang="en-US" alt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COVALENT BONDS</a:t>
            </a:r>
          </a:p>
          <a:p>
            <a:pPr>
              <a:defRPr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u="sng" dirty="0">
                <a:solidFill>
                  <a:srgbClr val="800080"/>
                </a:solidFill>
                <a:latin typeface="Times New Roman" panose="02020603050405020304" pitchFamily="18" charset="0"/>
              </a:rPr>
              <a:t>OXYGEN</a:t>
            </a:r>
            <a:r>
              <a:rPr lang="en-US" altLang="en-US" sz="3200" dirty="0">
                <a:latin typeface="Times New Roman" panose="02020603050405020304" pitchFamily="18" charset="0"/>
              </a:rPr>
              <a:t> WILL HAVE </a:t>
            </a:r>
            <a:r>
              <a:rPr lang="en-US" altLang="en-US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 COVALENT BONDS</a:t>
            </a:r>
          </a:p>
          <a:p>
            <a:pPr>
              <a:defRPr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HYDROGEN</a:t>
            </a:r>
            <a:r>
              <a:rPr lang="en-US" altLang="en-US" sz="3200" dirty="0">
                <a:latin typeface="Times New Roman" panose="02020603050405020304" pitchFamily="18" charset="0"/>
              </a:rPr>
              <a:t> WILL HAVE </a:t>
            </a:r>
            <a:r>
              <a:rPr lang="en-US" altLang="en-US" sz="32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en-US" altLang="en-US" sz="3200" dirty="0">
                <a:latin typeface="Times New Roman" panose="02020603050405020304" pitchFamily="18" charset="0"/>
              </a:rPr>
              <a:t> COVALENT BOND</a:t>
            </a:r>
          </a:p>
          <a:p>
            <a:pPr>
              <a:defRPr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IN GENERAL, REMEMBER TO MAKE SURE THESE ATOMS ALWAYS HAVE THE ABOVE # OF BONDS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Tro, Chemistry: A Molecular Approach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B81A48-2DAD-42C8-9415-32B902FF4284}" type="slidenum">
              <a:rPr lang="en-US" altLang="en-US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Chirality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4582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any molecule with a nonsuperimposable mirror image is said to be </a:t>
            </a:r>
            <a:r>
              <a:rPr lang="en-US" altLang="en-US" b="1" smtClean="0">
                <a:solidFill>
                  <a:schemeClr val="hlink"/>
                </a:solidFill>
              </a:rPr>
              <a:t>chiral</a:t>
            </a:r>
            <a:endParaRPr lang="en-US" altLang="en-US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any carbon with 4 different substituents will be a chiral center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pair of nonsuperimposable mirror images are called a pair of </a:t>
            </a:r>
            <a:r>
              <a:rPr lang="en-US" altLang="en-US" b="1" smtClean="0">
                <a:solidFill>
                  <a:schemeClr val="hlink"/>
                </a:solidFill>
              </a:rPr>
              <a:t>enantiomers</a:t>
            </a:r>
            <a:endParaRPr lang="en-US" altLang="en-US" smtClean="0">
              <a:solidFill>
                <a:schemeClr val="hlink"/>
              </a:solidFill>
            </a:endParaRPr>
          </a:p>
        </p:txBody>
      </p:sp>
      <p:pic>
        <p:nvPicPr>
          <p:cNvPr id="49158" name="Picture 4" descr="20_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6"/>
          <a:stretch>
            <a:fillRect/>
          </a:stretch>
        </p:blipFill>
        <p:spPr bwMode="auto">
          <a:xfrm>
            <a:off x="3429000" y="4337050"/>
            <a:ext cx="37592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8"/>
          <p:cNvSpPr txBox="1">
            <a:spLocks noChangeArrowheads="1"/>
          </p:cNvSpPr>
          <p:nvPr/>
        </p:nvSpPr>
        <p:spPr bwMode="auto">
          <a:xfrm>
            <a:off x="3581400" y="609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Two chiral molecules.</a:t>
            </a:r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228600" y="1752600"/>
            <a:ext cx="4219575" cy="3719513"/>
            <a:chOff x="144" y="1104"/>
            <a:chExt cx="2658" cy="2343"/>
          </a:xfrm>
        </p:grpSpPr>
        <p:pic>
          <p:nvPicPr>
            <p:cNvPr id="512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04"/>
              <a:ext cx="2658" cy="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8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24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optical isomers of 3-methylhexane</a:t>
              </a:r>
            </a:p>
          </p:txBody>
        </p: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4572000" y="1600200"/>
            <a:ext cx="4219575" cy="3871913"/>
            <a:chOff x="2880" y="1008"/>
            <a:chExt cx="2658" cy="2439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008"/>
              <a:ext cx="2658" cy="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Text Box 10"/>
            <p:cNvSpPr txBox="1">
              <a:spLocks noChangeArrowheads="1"/>
            </p:cNvSpPr>
            <p:nvPr/>
          </p:nvSpPr>
          <p:spPr bwMode="auto">
            <a:xfrm>
              <a:off x="3312" y="321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optical isomers of alanine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F8908D-7086-4CF3-9CEF-41140CCD0D6A}" type="slidenum">
              <a:rPr lang="en-US" altLang="en-US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458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Optical Isomers of 3-methylhexane</a:t>
            </a:r>
          </a:p>
        </p:txBody>
      </p:sp>
      <p:pic>
        <p:nvPicPr>
          <p:cNvPr id="53252" name="Picture 5" descr="20_02-01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>
            <a:fillRect/>
          </a:stretch>
        </p:blipFill>
        <p:spPr bwMode="auto">
          <a:xfrm>
            <a:off x="1981200" y="1371600"/>
            <a:ext cx="5181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9F02DE-3276-4CB7-AA1D-FF679D3CC2E1}" type="slidenum">
              <a:rPr lang="en-US" altLang="en-US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Chemical Behavior of Enantiomers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 pair of enantiomers will have the same chemical reactivity in a non-chiral environment</a:t>
            </a:r>
          </a:p>
          <a:p>
            <a:pPr eaLnBrk="1" hangingPunct="1"/>
            <a:r>
              <a:rPr lang="en-US" altLang="en-US" smtClean="0"/>
              <a:t>but in a chiral environment they may exhibit different behaviors</a:t>
            </a:r>
          </a:p>
          <a:p>
            <a:pPr lvl="1" eaLnBrk="1" hangingPunct="1"/>
            <a:r>
              <a:rPr lang="en-US" altLang="en-US" smtClean="0"/>
              <a:t>enzyme selection of one enantiomer of a pair</a:t>
            </a:r>
          </a:p>
        </p:txBody>
      </p:sp>
      <p:pic>
        <p:nvPicPr>
          <p:cNvPr id="55301" name="Picture 4" descr="20_04-01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1"/>
          <a:stretch>
            <a:fillRect/>
          </a:stretch>
        </p:blipFill>
        <p:spPr bwMode="auto">
          <a:xfrm>
            <a:off x="1981200" y="4379913"/>
            <a:ext cx="57912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2675"/>
            <a:ext cx="5475288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2895600" y="3810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The binding site of an enzyme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3976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Nomenclature of Organic Compounds</a:t>
            </a:r>
          </a:p>
        </p:txBody>
      </p:sp>
      <p:sp>
        <p:nvSpPr>
          <p:cNvPr id="59395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1534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/>
              <a:t>There are three parts to a compound name:</a:t>
            </a:r>
          </a:p>
          <a:p>
            <a:pPr lvl="1"/>
            <a:r>
              <a:rPr lang="en-US" altLang="en-US" sz="2400" smtClean="0"/>
              <a:t>Base (ROOT): This tells how many carbons are in the longest continuous chain.</a:t>
            </a:r>
          </a:p>
          <a:p>
            <a:pPr lvl="1"/>
            <a:r>
              <a:rPr lang="en-US" altLang="en-US" sz="2400" smtClean="0"/>
              <a:t>Suffix: This tells what type of compound it is.</a:t>
            </a:r>
          </a:p>
          <a:p>
            <a:pPr lvl="1"/>
            <a:r>
              <a:rPr lang="en-US" altLang="en-US" sz="2400" smtClean="0"/>
              <a:t>Prefix: This tells what groups are attached to the chain.</a:t>
            </a:r>
          </a:p>
        </p:txBody>
      </p:sp>
      <p:pic>
        <p:nvPicPr>
          <p:cNvPr id="59396" name="Picture 3" descr="A diagram shows that the name format is: prefix, what substituents? Then base, how many carbons? Then suffix, what famil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>
            <a:fillRect/>
          </a:stretch>
        </p:blipFill>
        <p:spPr bwMode="auto">
          <a:xfrm>
            <a:off x="868363" y="3657600"/>
            <a:ext cx="7331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xmlns="" id="{E06661C7-CB0E-41C1-9A93-D88DEA1EA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7696200" cy="396875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Numerical Roots for Carbon Chains and Branches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4648200" y="1544638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/>
              <a:t>Number of C atoms</a:t>
            </a: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2590800" y="18494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Roots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5410200" y="247491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5410200" y="28622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5410200" y="324961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5410200" y="36369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4</a:t>
            </a:r>
          </a:p>
        </p:txBody>
      </p:sp>
      <p:sp>
        <p:nvSpPr>
          <p:cNvPr id="60425" name="Text Box 11"/>
          <p:cNvSpPr txBox="1">
            <a:spLocks noChangeArrowheads="1"/>
          </p:cNvSpPr>
          <p:nvPr/>
        </p:nvSpPr>
        <p:spPr bwMode="auto">
          <a:xfrm>
            <a:off x="5410200" y="402431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60426" name="Text Box 12"/>
          <p:cNvSpPr txBox="1">
            <a:spLocks noChangeArrowheads="1"/>
          </p:cNvSpPr>
          <p:nvPr/>
        </p:nvSpPr>
        <p:spPr bwMode="auto">
          <a:xfrm>
            <a:off x="5410200" y="44132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  <p:sp>
        <p:nvSpPr>
          <p:cNvPr id="60427" name="Text Box 13"/>
          <p:cNvSpPr txBox="1">
            <a:spLocks noChangeArrowheads="1"/>
          </p:cNvSpPr>
          <p:nvPr/>
        </p:nvSpPr>
        <p:spPr bwMode="auto">
          <a:xfrm>
            <a:off x="5410200" y="51879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0428" name="Text Box 14"/>
          <p:cNvSpPr txBox="1">
            <a:spLocks noChangeArrowheads="1"/>
          </p:cNvSpPr>
          <p:nvPr/>
        </p:nvSpPr>
        <p:spPr bwMode="auto">
          <a:xfrm>
            <a:off x="5410200" y="4800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7</a:t>
            </a:r>
          </a:p>
        </p:txBody>
      </p:sp>
      <p:sp>
        <p:nvSpPr>
          <p:cNvPr id="60429" name="Text Box 15"/>
          <p:cNvSpPr txBox="1">
            <a:spLocks noChangeArrowheads="1"/>
          </p:cNvSpPr>
          <p:nvPr/>
        </p:nvSpPr>
        <p:spPr bwMode="auto">
          <a:xfrm>
            <a:off x="5410200" y="55753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5257800" y="596423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10</a:t>
            </a:r>
          </a:p>
        </p:txBody>
      </p:sp>
      <p:sp>
        <p:nvSpPr>
          <p:cNvPr id="60431" name="Text Box 19"/>
          <p:cNvSpPr txBox="1">
            <a:spLocks noChangeArrowheads="1"/>
          </p:cNvSpPr>
          <p:nvPr/>
        </p:nvSpPr>
        <p:spPr bwMode="auto">
          <a:xfrm>
            <a:off x="2590800" y="245903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meth-</a:t>
            </a:r>
          </a:p>
        </p:txBody>
      </p:sp>
      <p:sp>
        <p:nvSpPr>
          <p:cNvPr id="60432" name="Text Box 20"/>
          <p:cNvSpPr txBox="1">
            <a:spLocks noChangeArrowheads="1"/>
          </p:cNvSpPr>
          <p:nvPr/>
        </p:nvSpPr>
        <p:spPr bwMode="auto">
          <a:xfrm>
            <a:off x="2590800" y="28463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eth-</a:t>
            </a:r>
          </a:p>
        </p:txBody>
      </p:sp>
      <p:sp>
        <p:nvSpPr>
          <p:cNvPr id="60433" name="Text Box 21"/>
          <p:cNvSpPr txBox="1">
            <a:spLocks noChangeArrowheads="1"/>
          </p:cNvSpPr>
          <p:nvPr/>
        </p:nvSpPr>
        <p:spPr bwMode="auto">
          <a:xfrm>
            <a:off x="2590800" y="323373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prop-</a:t>
            </a:r>
          </a:p>
        </p:txBody>
      </p:sp>
      <p:sp>
        <p:nvSpPr>
          <p:cNvPr id="60434" name="Text Box 22"/>
          <p:cNvSpPr txBox="1">
            <a:spLocks noChangeArrowheads="1"/>
          </p:cNvSpPr>
          <p:nvPr/>
        </p:nvSpPr>
        <p:spPr bwMode="auto">
          <a:xfrm>
            <a:off x="2590800" y="36210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but-</a:t>
            </a:r>
          </a:p>
        </p:txBody>
      </p:sp>
      <p:sp>
        <p:nvSpPr>
          <p:cNvPr id="60435" name="Text Box 23"/>
          <p:cNvSpPr txBox="1">
            <a:spLocks noChangeArrowheads="1"/>
          </p:cNvSpPr>
          <p:nvPr/>
        </p:nvSpPr>
        <p:spPr bwMode="auto">
          <a:xfrm>
            <a:off x="2590800" y="4397375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hex-</a:t>
            </a:r>
          </a:p>
        </p:txBody>
      </p:sp>
      <p:sp>
        <p:nvSpPr>
          <p:cNvPr id="60436" name="Text Box 24"/>
          <p:cNvSpPr txBox="1">
            <a:spLocks noChangeArrowheads="1"/>
          </p:cNvSpPr>
          <p:nvPr/>
        </p:nvSpPr>
        <p:spPr bwMode="auto">
          <a:xfrm>
            <a:off x="2590800" y="400843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pent-</a:t>
            </a:r>
          </a:p>
        </p:txBody>
      </p:sp>
      <p:sp>
        <p:nvSpPr>
          <p:cNvPr id="60437" name="Text Box 25"/>
          <p:cNvSpPr txBox="1">
            <a:spLocks noChangeArrowheads="1"/>
          </p:cNvSpPr>
          <p:nvPr/>
        </p:nvSpPr>
        <p:spPr bwMode="auto">
          <a:xfrm>
            <a:off x="2590800" y="4784725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hept-</a:t>
            </a:r>
          </a:p>
        </p:txBody>
      </p:sp>
      <p:sp>
        <p:nvSpPr>
          <p:cNvPr id="60438" name="Text Box 26"/>
          <p:cNvSpPr txBox="1">
            <a:spLocks noChangeArrowheads="1"/>
          </p:cNvSpPr>
          <p:nvPr/>
        </p:nvSpPr>
        <p:spPr bwMode="auto">
          <a:xfrm>
            <a:off x="2590800" y="5172075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oct-</a:t>
            </a:r>
          </a:p>
        </p:txBody>
      </p:sp>
      <p:sp>
        <p:nvSpPr>
          <p:cNvPr id="60439" name="Text Box 27"/>
          <p:cNvSpPr txBox="1">
            <a:spLocks noChangeArrowheads="1"/>
          </p:cNvSpPr>
          <p:nvPr/>
        </p:nvSpPr>
        <p:spPr bwMode="auto">
          <a:xfrm>
            <a:off x="2590800" y="5559425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non-</a:t>
            </a:r>
          </a:p>
        </p:txBody>
      </p:sp>
      <p:sp>
        <p:nvSpPr>
          <p:cNvPr id="60440" name="Text Box 28"/>
          <p:cNvSpPr txBox="1">
            <a:spLocks noChangeArrowheads="1"/>
          </p:cNvSpPr>
          <p:nvPr/>
        </p:nvSpPr>
        <p:spPr bwMode="auto">
          <a:xfrm>
            <a:off x="2590800" y="5948363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dec-</a:t>
            </a:r>
          </a:p>
        </p:txBody>
      </p:sp>
      <p:sp>
        <p:nvSpPr>
          <p:cNvPr id="60441" name="Line 29"/>
          <p:cNvSpPr>
            <a:spLocks noChangeShapeType="1"/>
          </p:cNvSpPr>
          <p:nvPr/>
        </p:nvSpPr>
        <p:spPr bwMode="auto">
          <a:xfrm>
            <a:off x="2057400" y="2306638"/>
            <a:ext cx="5029200" cy="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Text Box 30"/>
          <p:cNvSpPr txBox="1">
            <a:spLocks noChangeArrowheads="1"/>
          </p:cNvSpPr>
          <p:nvPr/>
        </p:nvSpPr>
        <p:spPr bwMode="auto">
          <a:xfrm>
            <a:off x="2667000" y="1066800"/>
            <a:ext cx="312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PREFIX </a:t>
            </a:r>
            <a:r>
              <a:rPr lang="en-US" altLang="en-US" sz="2000"/>
              <a:t>+ </a:t>
            </a:r>
            <a:r>
              <a:rPr lang="en-US" altLang="en-US" sz="2000" b="1"/>
              <a:t>ROOT</a:t>
            </a:r>
            <a:r>
              <a:rPr lang="en-US" altLang="en-US" sz="2000"/>
              <a:t> + </a:t>
            </a:r>
            <a:r>
              <a:rPr lang="en-US" altLang="en-US"/>
              <a:t>SUFFIX</a:t>
            </a: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Name a Compound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381000" y="1238250"/>
            <a:ext cx="8153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chemeClr val="tx1"/>
              </a:buClr>
              <a:buFontTx/>
              <a:buNone/>
            </a:pPr>
            <a:r>
              <a:rPr lang="en-US" altLang="en-US" sz="2400" b="1" smtClean="0"/>
              <a:t>Table 24.4 </a:t>
            </a:r>
            <a:r>
              <a:rPr lang="en-US" altLang="en-US" sz="2400" smtClean="0"/>
              <a:t>Condensed Structural Formulas and Common Names for Several Alkyl Groups   (BRANCHES)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0" y="2438400"/>
          <a:ext cx="4724400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C H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Methyl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C H 3, C H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Ethyl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C H 3, C H 2, C H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Propyl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C H 3, C H 2, C H 2, C H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Butyl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A C H single bonded above and below to C H 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Isopropyl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A C single bonded left, above, and below to C H 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tert</a:t>
                      </a:r>
                      <a:r>
                        <a:rPr lang="en-US" dirty="0">
                          <a:latin typeface="+mn-lt"/>
                        </a:rPr>
                        <a:t>-Butyl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2494" name="Object 4"/>
          <p:cNvGraphicFramePr>
            <a:graphicFrameLocks noChangeAspect="1"/>
          </p:cNvGraphicFramePr>
          <p:nvPr/>
        </p:nvGraphicFramePr>
        <p:xfrm>
          <a:off x="2322513" y="2909888"/>
          <a:ext cx="63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Equation" r:id="rId3" imgW="634680" imgH="317160" progId="Equation.DSMT4">
                  <p:embed/>
                </p:oleObj>
              </mc:Choice>
              <mc:Fallback>
                <p:oleObj name="Equation" r:id="rId3" imgW="63468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2909888"/>
                        <a:ext cx="635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5" name="Object 5"/>
          <p:cNvGraphicFramePr>
            <a:graphicFrameLocks noChangeAspect="1"/>
          </p:cNvGraphicFramePr>
          <p:nvPr/>
        </p:nvGraphicFramePr>
        <p:xfrm>
          <a:off x="2314575" y="3367088"/>
          <a:ext cx="1041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Equation" r:id="rId5" imgW="1041120" imgH="317160" progId="Equation.DSMT4">
                  <p:embed/>
                </p:oleObj>
              </mc:Choice>
              <mc:Fallback>
                <p:oleObj name="Equation" r:id="rId5" imgW="1041120" imgH="317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3367088"/>
                        <a:ext cx="1041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6" name="Object 6"/>
          <p:cNvGraphicFramePr>
            <a:graphicFrameLocks noChangeAspect="1"/>
          </p:cNvGraphicFramePr>
          <p:nvPr/>
        </p:nvGraphicFramePr>
        <p:xfrm>
          <a:off x="2328863" y="3852863"/>
          <a:ext cx="146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Equation" r:id="rId7" imgW="1460160" imgH="317160" progId="Equation.DSMT4">
                  <p:embed/>
                </p:oleObj>
              </mc:Choice>
              <mc:Fallback>
                <p:oleObj name="Equation" r:id="rId7" imgW="146016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3852863"/>
                        <a:ext cx="1460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7" name="Object 7"/>
          <p:cNvGraphicFramePr>
            <a:graphicFrameLocks noChangeAspect="1"/>
          </p:cNvGraphicFramePr>
          <p:nvPr/>
        </p:nvGraphicFramePr>
        <p:xfrm>
          <a:off x="2312988" y="4281488"/>
          <a:ext cx="1866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Equation" r:id="rId9" imgW="1866600" imgH="317160" progId="Equation.DSMT4">
                  <p:embed/>
                </p:oleObj>
              </mc:Choice>
              <mc:Fallback>
                <p:oleObj name="Equation" r:id="rId9" imgW="1866600" imgH="317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4281488"/>
                        <a:ext cx="1866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98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700588"/>
            <a:ext cx="3984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6580"/>
          <a:stretch>
            <a:fillRect/>
          </a:stretch>
        </p:blipFill>
        <p:spPr bwMode="auto">
          <a:xfrm>
            <a:off x="130175" y="914400"/>
            <a:ext cx="88836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C377C8-635A-4F93-9EEA-A50B021FBAB8}"/>
              </a:ext>
            </a:extLst>
          </p:cNvPr>
          <p:cNvSpPr txBox="1"/>
          <p:nvPr/>
        </p:nvSpPr>
        <p:spPr>
          <a:xfrm>
            <a:off x="1857375" y="304800"/>
            <a:ext cx="5429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RULES FOR NAMING COMPOUNDS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/>
          <a:stretch>
            <a:fillRect/>
          </a:stretch>
        </p:blipFill>
        <p:spPr bwMode="auto">
          <a:xfrm>
            <a:off x="457200" y="608013"/>
            <a:ext cx="809625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7842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784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5429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025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67400"/>
            <a:ext cx="54292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2C91B7-3754-4FC9-BB70-5E74FC7E679E}"/>
              </a:ext>
            </a:extLst>
          </p:cNvPr>
          <p:cNvSpPr txBox="1"/>
          <p:nvPr/>
        </p:nvSpPr>
        <p:spPr>
          <a:xfrm>
            <a:off x="1381125" y="134938"/>
            <a:ext cx="6248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STRUCTURAL ISOMERS OF C</a:t>
            </a:r>
            <a:r>
              <a:rPr lang="en-US" sz="2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C</a:t>
            </a:r>
            <a:r>
              <a:rPr lang="en-US" sz="2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A56501-C265-4453-BB6D-2E873A2B5ED0}" type="slidenum">
              <a:rPr lang="en-US" altLang="en-US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18AA40A5-A11E-45FC-890B-1691A959C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4582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1-Structure Determines Properties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Organic compounds all contain carbon</a:t>
            </a:r>
          </a:p>
          <a:p>
            <a:pPr lvl="1" eaLnBrk="1" hangingPunct="1"/>
            <a:r>
              <a:rPr lang="en-US" altLang="en-US" smtClean="0"/>
              <a:t>CO, CO</a:t>
            </a:r>
            <a:r>
              <a:rPr lang="en-US" altLang="en-US" baseline="-25000" smtClean="0"/>
              <a:t>2</a:t>
            </a:r>
            <a:r>
              <a:rPr lang="en-US" altLang="en-US" smtClean="0"/>
              <a:t> , carbonates and carbides are inorganic</a:t>
            </a:r>
          </a:p>
          <a:p>
            <a:pPr lvl="1" eaLnBrk="1" hangingPunct="1"/>
            <a:r>
              <a:rPr lang="en-US" altLang="en-US" smtClean="0"/>
              <a:t>other common elements are H, O, N, (P, S)</a:t>
            </a:r>
          </a:p>
          <a:p>
            <a:pPr eaLnBrk="1" hangingPunct="1"/>
            <a:r>
              <a:rPr lang="en-US" altLang="en-US" smtClean="0"/>
              <a:t>Carbon has versatile bonding patterns </a:t>
            </a:r>
          </a:p>
          <a:p>
            <a:pPr lvl="1" eaLnBrk="1" hangingPunct="1"/>
            <a:r>
              <a:rPr lang="en-US" altLang="en-US" smtClean="0"/>
              <a:t>chains, rings, multiple bonds</a:t>
            </a:r>
          </a:p>
          <a:p>
            <a:pPr lvl="1" eaLnBrk="1" hangingPunct="1"/>
            <a:r>
              <a:rPr lang="en-US" altLang="en-US" smtClean="0"/>
              <a:t>chain length nearly limitless</a:t>
            </a:r>
          </a:p>
          <a:p>
            <a:pPr eaLnBrk="1" hangingPunct="1"/>
            <a:r>
              <a:rPr lang="en-US" altLang="en-US" smtClean="0"/>
              <a:t>Carbon compounds generally covalent </a:t>
            </a:r>
          </a:p>
          <a:p>
            <a:pPr lvl="1" eaLnBrk="1" hangingPunct="1"/>
            <a:r>
              <a:rPr lang="en-US" altLang="en-US" smtClean="0"/>
              <a:t>molecular; gases, liquids, or low melting solids; varying solubilities; nonconductive in liquid</a:t>
            </a:r>
          </a:p>
          <a:p>
            <a:pPr eaLnBrk="1" hangingPunct="1"/>
            <a:r>
              <a:rPr lang="en-US" altLang="en-US" smtClean="0"/>
              <a:t>C - C bonds unreactive (very stable)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>
            <a:fillRect/>
          </a:stretch>
        </p:blipFill>
        <p:spPr bwMode="auto">
          <a:xfrm>
            <a:off x="304800" y="1752600"/>
            <a:ext cx="85979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A68D5B-52D8-4B72-BCC0-221086001C7B}"/>
              </a:ext>
            </a:extLst>
          </p:cNvPr>
          <p:cNvSpPr txBox="1"/>
          <p:nvPr/>
        </p:nvSpPr>
        <p:spPr>
          <a:xfrm>
            <a:off x="2362200" y="609600"/>
            <a:ext cx="42021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GEOMETRIC ISOMERS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3124200" cy="366713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SAMPLE PROBLEM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505200" y="5334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Naming Alkanes, Alkenes, and Alkynes</a:t>
            </a:r>
          </a:p>
        </p:txBody>
      </p:sp>
      <p:grpSp>
        <p:nvGrpSpPr>
          <p:cNvPr id="63504" name="Group 16"/>
          <p:cNvGrpSpPr>
            <a:grpSpLocks/>
          </p:cNvGrpSpPr>
          <p:nvPr/>
        </p:nvGrpSpPr>
        <p:grpSpPr bwMode="auto">
          <a:xfrm>
            <a:off x="533400" y="1143000"/>
            <a:ext cx="8001000" cy="915988"/>
            <a:chOff x="336" y="720"/>
            <a:chExt cx="5040" cy="577"/>
          </a:xfrm>
        </p:grpSpPr>
        <p:sp>
          <p:nvSpPr>
            <p:cNvPr id="69645" name="Text Box 5"/>
            <p:cNvSpPr txBox="1">
              <a:spLocks noChangeArrowheads="1"/>
            </p:cNvSpPr>
            <p:nvPr/>
          </p:nvSpPr>
          <p:spPr bwMode="auto">
            <a:xfrm>
              <a:off x="336" y="720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PROBLEM:</a:t>
              </a:r>
            </a:p>
          </p:txBody>
        </p:sp>
        <p:sp>
          <p:nvSpPr>
            <p:cNvPr id="69646" name="Text Box 7"/>
            <p:cNvSpPr txBox="1">
              <a:spLocks noChangeArrowheads="1"/>
            </p:cNvSpPr>
            <p:nvPr/>
          </p:nvSpPr>
          <p:spPr bwMode="auto">
            <a:xfrm>
              <a:off x="1248" y="720"/>
              <a:ext cx="412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Give the systematic name for each of the following, indicate the chiral center in part </a:t>
              </a:r>
              <a:r>
                <a:rPr lang="en-US" altLang="en-US" b="1"/>
                <a:t>(d)</a:t>
              </a:r>
              <a:r>
                <a:rPr lang="en-US" altLang="en-US"/>
                <a:t>, and draw two geometric isomers for part </a:t>
              </a:r>
              <a:r>
                <a:rPr lang="en-US" altLang="en-US" b="1"/>
                <a:t>(c).</a:t>
              </a:r>
              <a:endParaRPr lang="en-US" altLang="en-US"/>
            </a:p>
          </p:txBody>
        </p:sp>
      </p:grp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286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794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0701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27432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200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505" name="Group 17"/>
          <p:cNvGrpSpPr>
            <a:grpSpLocks/>
          </p:cNvGrpSpPr>
          <p:nvPr/>
        </p:nvGrpSpPr>
        <p:grpSpPr bwMode="auto">
          <a:xfrm>
            <a:off x="533400" y="4419600"/>
            <a:ext cx="8382000" cy="1739900"/>
            <a:chOff x="336" y="2784"/>
            <a:chExt cx="5280" cy="1096"/>
          </a:xfrm>
        </p:grpSpPr>
        <p:sp>
          <p:nvSpPr>
            <p:cNvPr id="69643" name="Text Box 6"/>
            <p:cNvSpPr txBox="1">
              <a:spLocks noChangeArrowheads="1"/>
            </p:cNvSpPr>
            <p:nvPr/>
          </p:nvSpPr>
          <p:spPr bwMode="auto">
            <a:xfrm>
              <a:off x="336" y="2784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PLAN:</a:t>
              </a:r>
            </a:p>
          </p:txBody>
        </p:sp>
        <p:sp>
          <p:nvSpPr>
            <p:cNvPr id="69644" name="Text Box 13"/>
            <p:cNvSpPr txBox="1">
              <a:spLocks noChangeArrowheads="1"/>
            </p:cNvSpPr>
            <p:nvPr/>
          </p:nvSpPr>
          <p:spPr bwMode="auto">
            <a:xfrm>
              <a:off x="960" y="2784"/>
              <a:ext cx="4656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For </a:t>
              </a:r>
              <a:r>
                <a:rPr lang="en-US" altLang="en-US" b="1"/>
                <a:t>(a)-(c)</a:t>
              </a:r>
              <a:r>
                <a:rPr lang="en-US" altLang="en-US"/>
                <a:t>, find the longest, continuous chain and give it the base name (</a:t>
              </a:r>
              <a:r>
                <a:rPr lang="en-US" altLang="en-US" i="1"/>
                <a:t>root + suffix</a:t>
              </a:r>
              <a:r>
                <a:rPr lang="en-US" altLang="en-US"/>
                <a:t>).  Then number the chain so that the branches occur on the lowest numbered carbons and name the branches with the (</a:t>
              </a:r>
              <a:r>
                <a:rPr lang="en-US" altLang="en-US" i="1"/>
                <a:t>root + yl</a:t>
              </a:r>
              <a:r>
                <a:rPr lang="en-US" altLang="en-US"/>
                <a:t>).  For </a:t>
              </a:r>
              <a:r>
                <a:rPr lang="en-US" altLang="en-US" b="1"/>
                <a:t>(d)</a:t>
              </a:r>
              <a:r>
                <a:rPr lang="en-US" altLang="en-US"/>
                <a:t> and </a:t>
              </a:r>
              <a:r>
                <a:rPr lang="en-US" altLang="en-US" b="1"/>
                <a:t>(e)</a:t>
              </a:r>
              <a:r>
                <a:rPr lang="en-US" altLang="en-US"/>
                <a:t> the main chain must contain the double bond and the chain must be numbered such that the double bond occurs on the lowest numbered carbon.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C24A35-C1A5-43B7-BDD2-D8058ED0C8F8}" type="slidenum">
              <a:rPr lang="en-US" altLang="en-US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FD35DCDE-3DCE-4DF6-90E0-5944D02BC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Aromatic Hydrocarbons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contain benzene ring structure</a:t>
            </a:r>
          </a:p>
          <a:p>
            <a:pPr eaLnBrk="1" hangingPunct="1"/>
            <a:r>
              <a:rPr lang="en-US" altLang="en-US" smtClean="0"/>
              <a:t>even though they are often drawn with C=C, they do not behave like alkenes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71685" name="Object 36"/>
          <p:cNvGraphicFramePr>
            <a:graphicFrameLocks noChangeAspect="1"/>
          </p:cNvGraphicFramePr>
          <p:nvPr/>
        </p:nvGraphicFramePr>
        <p:xfrm>
          <a:off x="609600" y="4267200"/>
          <a:ext cx="53340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name="MercuryOL" r:id="rId4" imgW="3234960" imgH="662760" progId="MercuryOLEServer.Document">
                  <p:embed/>
                </p:oleObj>
              </mc:Choice>
              <mc:Fallback>
                <p:oleObj name="MercuryOL" r:id="rId4" imgW="3234960" imgH="662760" progId="MercuryOLEServer.Document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533400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37"/>
          <p:cNvGraphicFramePr>
            <a:graphicFrameLocks noChangeAspect="1"/>
          </p:cNvGraphicFramePr>
          <p:nvPr/>
        </p:nvGraphicFramePr>
        <p:xfrm>
          <a:off x="6096000" y="3505200"/>
          <a:ext cx="27908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Structure" r:id="rId6" imgW="1800000" imgH="1440000" progId="Structure3DOLEServer.Document">
                  <p:embed/>
                </p:oleObj>
              </mc:Choice>
              <mc:Fallback>
                <p:oleObj name="Structure" r:id="rId6" imgW="1800000" imgH="1440000" progId="Structure3DOLEServer.Document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001" t="14272" r="22000" b="15729"/>
                      <a:stretch>
                        <a:fillRect/>
                      </a:stretch>
                    </p:blipFill>
                    <p:spPr bwMode="auto">
                      <a:xfrm>
                        <a:off x="6096000" y="3505200"/>
                        <a:ext cx="279082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1148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2743200" y="4572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Representations of benzene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387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1943100" y="2819400"/>
            <a:ext cx="812800" cy="2832100"/>
            <a:chOff x="1224" y="1776"/>
            <a:chExt cx="512" cy="1784"/>
          </a:xfrm>
        </p:grpSpPr>
        <p:pic>
          <p:nvPicPr>
            <p:cNvPr id="7373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1776"/>
              <a:ext cx="512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735" name="Text Box 9"/>
            <p:cNvSpPr txBox="1">
              <a:spLocks noChangeArrowheads="1"/>
            </p:cNvSpPr>
            <p:nvPr/>
          </p:nvSpPr>
          <p:spPr bwMode="auto">
            <a:xfrm>
              <a:off x="1336" y="2544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or</a:t>
              </a:r>
            </a:p>
          </p:txBody>
        </p:sp>
        <p:grpSp>
          <p:nvGrpSpPr>
            <p:cNvPr id="73736" name="Group 12"/>
            <p:cNvGrpSpPr>
              <a:grpSpLocks/>
            </p:cNvGrpSpPr>
            <p:nvPr/>
          </p:nvGrpSpPr>
          <p:grpSpPr bwMode="auto">
            <a:xfrm>
              <a:off x="1224" y="2976"/>
              <a:ext cx="512" cy="584"/>
              <a:chOff x="1248" y="2976"/>
              <a:chExt cx="512" cy="584"/>
            </a:xfrm>
          </p:grpSpPr>
          <p:pic>
            <p:nvPicPr>
              <p:cNvPr id="73737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2976"/>
                <a:ext cx="512" cy="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3738" name="Oval 11"/>
              <p:cNvSpPr>
                <a:spLocks noChangeArrowheads="1"/>
              </p:cNvSpPr>
              <p:nvPr/>
            </p:nvSpPr>
            <p:spPr bwMode="auto">
              <a:xfrm>
                <a:off x="1360" y="3120"/>
                <a:ext cx="288" cy="2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6750"/>
            <a:ext cx="2514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0005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6713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8275"/>
            <a:ext cx="2276475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3683000"/>
            <a:ext cx="52546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91F589-245E-4C46-906D-7179248A374B}" type="slidenum">
              <a:rPr lang="en-US" altLang="en-US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E425831A-0AA6-475F-A8A7-EC597E956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Groups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3820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other organic compounds are hydrocarbons in which </a:t>
            </a:r>
            <a:r>
              <a:rPr lang="en-US" altLang="en-US" sz="2800" smtClean="0">
                <a:solidFill>
                  <a:schemeClr val="hlink"/>
                </a:solidFill>
              </a:rPr>
              <a:t>functional groups</a:t>
            </a:r>
            <a:r>
              <a:rPr lang="en-US" altLang="en-US" sz="2800" smtClean="0"/>
              <a:t> have been substituted for hydrogens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functional group is a group of atoms that show a characteristic influence on the properties of the molecule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generally, the reactions that a compound will perform are determined by what functional groups it has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since the kind of hydrocarbon chain is irrelevant to the reactions, it may be indicated by the general symbol </a:t>
            </a:r>
            <a:r>
              <a:rPr lang="en-US" altLang="en-US" sz="2400" b="1" smtClean="0">
                <a:solidFill>
                  <a:schemeClr val="hlink"/>
                </a:solidFill>
              </a:rPr>
              <a:t>R</a:t>
            </a:r>
            <a:endParaRPr lang="en-US" altLang="en-US" sz="2400" smtClean="0">
              <a:solidFill>
                <a:schemeClr val="hlink"/>
              </a:solidFill>
            </a:endParaRP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581400" y="4953000"/>
            <a:ext cx="166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800" baseline="-2500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OH</a:t>
            </a:r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1447800" y="5334000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R group</a:t>
            </a: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6096000" y="5334000"/>
            <a:ext cx="220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functional group</a:t>
            </a:r>
          </a:p>
        </p:txBody>
      </p:sp>
      <p:cxnSp>
        <p:nvCxnSpPr>
          <p:cNvPr id="77832" name="AutoShape 7"/>
          <p:cNvCxnSpPr>
            <a:cxnSpLocks noChangeShapeType="1"/>
            <a:stCxn id="77830" idx="3"/>
            <a:endCxn id="77829" idx="1"/>
          </p:cNvCxnSpPr>
          <p:nvPr/>
        </p:nvCxnSpPr>
        <p:spPr bwMode="auto">
          <a:xfrm flipV="1">
            <a:off x="2622550" y="5213350"/>
            <a:ext cx="958850" cy="3492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3" name="AutoShape 8"/>
          <p:cNvCxnSpPr>
            <a:cxnSpLocks noChangeShapeType="1"/>
            <a:stCxn id="77831" idx="1"/>
            <a:endCxn id="77829" idx="3"/>
          </p:cNvCxnSpPr>
          <p:nvPr/>
        </p:nvCxnSpPr>
        <p:spPr bwMode="auto">
          <a:xfrm rot="10800000">
            <a:off x="5249863" y="5213350"/>
            <a:ext cx="846137" cy="349250"/>
          </a:xfrm>
          <a:prstGeom prst="curvedConnector3">
            <a:avLst>
              <a:gd name="adj1" fmla="val 49907"/>
            </a:avLst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/>
          <a:stretch>
            <a:fillRect/>
          </a:stretch>
        </p:blipFill>
        <p:spPr bwMode="auto">
          <a:xfrm>
            <a:off x="685800" y="904875"/>
            <a:ext cx="77724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9327F6-6090-4709-BA58-B49F1B1E7BE0}"/>
              </a:ext>
            </a:extLst>
          </p:cNvPr>
          <p:cNvSpPr txBox="1"/>
          <p:nvPr/>
        </p:nvSpPr>
        <p:spPr>
          <a:xfrm>
            <a:off x="2438400" y="246063"/>
            <a:ext cx="39370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Functional Groups -1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010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1"/>
          <a:stretch>
            <a:fillRect/>
          </a:stretch>
        </p:blipFill>
        <p:spPr bwMode="auto">
          <a:xfrm>
            <a:off x="876300" y="990600"/>
            <a:ext cx="74310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3698F2-8663-4F14-A277-29F2455B3609}"/>
              </a:ext>
            </a:extLst>
          </p:cNvPr>
          <p:cNvSpPr txBox="1"/>
          <p:nvPr/>
        </p:nvSpPr>
        <p:spPr>
          <a:xfrm>
            <a:off x="2362200" y="346075"/>
            <a:ext cx="39370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Functional Groups -2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3A4EA1-6072-4677-896E-386699BF38CD}" type="slidenum">
              <a:rPr lang="en-US" altLang="en-US">
                <a:latin typeface="Times New Roman" panose="02020603050405020304" pitchFamily="18" charset="0"/>
              </a:rPr>
              <a:pPr eaLnBrk="1" hangingPunct="1"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CBABD266-BF7A-41A6-A7C8-33A8787E9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80010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R-OH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ethanol = CH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CH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grain alcohol = fermentation of sugars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alcoholic beverages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000" smtClean="0"/>
              <a:t>proof number = 2X percentage of alcohol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gasohol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isopropyl alcohol = (CH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)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CHOH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2-propanol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rubbing alcohol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poisonous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methanol = CH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wood alcohol = thermolysis of wood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paint solvent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poisonous</a:t>
            </a:r>
          </a:p>
        </p:txBody>
      </p:sp>
      <p:graphicFrame>
        <p:nvGraphicFramePr>
          <p:cNvPr id="83973" name="Object 4"/>
          <p:cNvGraphicFramePr>
            <a:graphicFrameLocks noChangeAspect="1"/>
          </p:cNvGraphicFramePr>
          <p:nvPr/>
        </p:nvGraphicFramePr>
        <p:xfrm>
          <a:off x="5943600" y="4645025"/>
          <a:ext cx="27717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Structure" r:id="rId4" imgW="1800000" imgH="1440000" progId="Structure3DOLEServer.Document">
                  <p:embed/>
                </p:oleObj>
              </mc:Choice>
              <mc:Fallback>
                <p:oleObj name="Structure" r:id="rId4" imgW="1800000" imgH="1440000" progId="Structure3DOLEServ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645025"/>
                        <a:ext cx="27717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5"/>
          <p:cNvGraphicFramePr>
            <a:graphicFrameLocks noChangeAspect="1"/>
          </p:cNvGraphicFramePr>
          <p:nvPr/>
        </p:nvGraphicFramePr>
        <p:xfrm>
          <a:off x="5943600" y="762000"/>
          <a:ext cx="27717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Structure" r:id="rId6" imgW="1800000" imgH="1440000" progId="Structure3DOLEServer.Document">
                  <p:embed/>
                </p:oleObj>
              </mc:Choice>
              <mc:Fallback>
                <p:oleObj name="Structure" r:id="rId6" imgW="1800000" imgH="1440000" progId="Structure3DOLEServer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762000"/>
                        <a:ext cx="27717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6"/>
          <p:cNvGraphicFramePr>
            <a:graphicFrameLocks noChangeAspect="1"/>
          </p:cNvGraphicFramePr>
          <p:nvPr/>
        </p:nvGraphicFramePr>
        <p:xfrm>
          <a:off x="5715000" y="2667000"/>
          <a:ext cx="322897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Structure" r:id="rId8" imgW="1800000" imgH="1440000" progId="Structure3DOLEServer.Document">
                  <p:embed/>
                </p:oleObj>
              </mc:Choice>
              <mc:Fallback>
                <p:oleObj name="Structure" r:id="rId8" imgW="1800000" imgH="1440000" progId="Structure3DOLEServe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67000"/>
                        <a:ext cx="3228975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4102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58467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3200400" y="4032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The carbonyl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xmlns="" id="{0535DB77-02BD-410B-AC11-FE0C0DF1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1488"/>
            <a:ext cx="7315200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45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2-The Structural Complexity of Organic Molecules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69925" y="1255713"/>
            <a:ext cx="708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Reviewing the atomic structure and properties of carbon, we can get</a:t>
            </a:r>
          </a:p>
          <a:p>
            <a:r>
              <a:rPr lang="en-US" altLang="en-US"/>
              <a:t>an idea of why organic molecules can be complex.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898525" y="2819400"/>
            <a:ext cx="634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1.  Electron configuration, electronegativity, covalent bonding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85800" y="2057400"/>
            <a:ext cx="3017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Contributing factors include: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898525" y="3541713"/>
            <a:ext cx="561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2.  Bond properties, catenation, and molecular shape.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600200" y="4038600"/>
            <a:ext cx="603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>
                <a:latin typeface="Times New Roman" panose="02020603050405020304" pitchFamily="18" charset="0"/>
              </a:rPr>
              <a:t>catenation - two atoms of the same element bound to each other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98525" y="4572000"/>
            <a:ext cx="2319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3.  Molecular stability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752600" y="5181600"/>
            <a:ext cx="337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atomic size and bond strength 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257800" y="5181600"/>
            <a:ext cx="203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available orbitals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  <p:bldP spid="72711" grpId="0"/>
      <p:bldP spid="72712" grpId="0"/>
      <p:bldP spid="72713" grpId="0"/>
      <p:bldP spid="727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47F4BF-C5CD-4A9E-8A88-BF3A27D7B1EE}" type="slidenum">
              <a:rPr lang="en-US" altLang="en-US">
                <a:latin typeface="Times New Roman" panose="02020603050405020304" pitchFamily="18" charset="0"/>
              </a:rPr>
              <a:pPr eaLnBrk="1" hangingPunct="1"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28CACF6C-D3E6-4086-8841-BCBA97E07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Aldehydes and Ketones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5715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contain the </a:t>
            </a:r>
            <a:r>
              <a:rPr lang="en-US" altLang="en-US" sz="2800" b="1" smtClean="0">
                <a:solidFill>
                  <a:schemeClr val="hlink"/>
                </a:solidFill>
              </a:rPr>
              <a:t>carbonyl</a:t>
            </a:r>
            <a:r>
              <a:rPr lang="en-US" altLang="en-US" sz="2800" smtClean="0"/>
              <a:t> group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aldehydes = at least 1 side 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ketones = both sides R groups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many aldehydes and ketones have pleasant tastes and aromas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some are pheromones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formaldehyde =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C=O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pungent gas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formalin = a preservative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wood smoke, carcinogenic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acetone = CH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C(=O)CH</a:t>
            </a:r>
            <a:r>
              <a:rPr lang="en-US" altLang="en-US" sz="2800" baseline="-25000" smtClean="0"/>
              <a:t>3</a:t>
            </a:r>
            <a:endParaRPr lang="en-US" altLang="en-US" sz="280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nail-polish remover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smtClean="0"/>
          </a:p>
        </p:txBody>
      </p:sp>
      <p:graphicFrame>
        <p:nvGraphicFramePr>
          <p:cNvPr id="88069" name="Object 4"/>
          <p:cNvGraphicFramePr>
            <a:graphicFrameLocks noChangeAspect="1"/>
          </p:cNvGraphicFramePr>
          <p:nvPr/>
        </p:nvGraphicFramePr>
        <p:xfrm>
          <a:off x="6477000" y="8382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Struct" r:id="rId4" imgW="495380" imgH="495158" progId="StructureOLEServer.Document">
                  <p:embed/>
                </p:oleObj>
              </mc:Choice>
              <mc:Fallback>
                <p:oleObj name="Struct" r:id="rId4" imgW="495380" imgH="495158" progId="StructureOLEServ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8382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70" name="Group 5"/>
          <p:cNvGrpSpPr>
            <a:grpSpLocks/>
          </p:cNvGrpSpPr>
          <p:nvPr/>
        </p:nvGrpSpPr>
        <p:grpSpPr bwMode="auto">
          <a:xfrm>
            <a:off x="5257800" y="2438400"/>
            <a:ext cx="3681413" cy="1727200"/>
            <a:chOff x="3312" y="1536"/>
            <a:chExt cx="2319" cy="1088"/>
          </a:xfrm>
        </p:grpSpPr>
        <p:graphicFrame>
          <p:nvGraphicFramePr>
            <p:cNvPr id="88074" name="Object 6"/>
            <p:cNvGraphicFramePr>
              <a:graphicFrameLocks noChangeAspect="1"/>
            </p:cNvGraphicFramePr>
            <p:nvPr/>
          </p:nvGraphicFramePr>
          <p:xfrm>
            <a:off x="3312" y="1536"/>
            <a:ext cx="1152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7" name="Structure" r:id="rId6" imgW="1800000" imgH="1440000" progId="Structure3DOLEServer.Document">
                    <p:embed/>
                  </p:oleObj>
                </mc:Choice>
                <mc:Fallback>
                  <p:oleObj name="Structure" r:id="rId6" imgW="1800000" imgH="1440000" progId="Structure3DOLEServer.Document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8942" t="3952" r="17621" b="21048"/>
                        <a:stretch>
                          <a:fillRect/>
                        </a:stretch>
                      </p:blipFill>
                      <p:spPr bwMode="auto">
                        <a:xfrm>
                          <a:off x="3312" y="1536"/>
                          <a:ext cx="1152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075" name="Text Box 7"/>
            <p:cNvSpPr txBox="1">
              <a:spLocks noChangeArrowheads="1"/>
            </p:cNvSpPr>
            <p:nvPr/>
          </p:nvSpPr>
          <p:spPr bwMode="auto">
            <a:xfrm>
              <a:off x="4272" y="1872"/>
              <a:ext cx="1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anose="02020603050405020304" pitchFamily="18" charset="0"/>
                </a:rPr>
                <a:t>formaldehyde</a:t>
              </a:r>
            </a:p>
          </p:txBody>
        </p:sp>
      </p:grpSp>
      <p:grpSp>
        <p:nvGrpSpPr>
          <p:cNvPr id="88071" name="Group 8"/>
          <p:cNvGrpSpPr>
            <a:grpSpLocks/>
          </p:cNvGrpSpPr>
          <p:nvPr/>
        </p:nvGrpSpPr>
        <p:grpSpPr bwMode="auto">
          <a:xfrm>
            <a:off x="5181600" y="4114800"/>
            <a:ext cx="3629025" cy="2035175"/>
            <a:chOff x="3264" y="2592"/>
            <a:chExt cx="2286" cy="1282"/>
          </a:xfrm>
        </p:grpSpPr>
        <p:graphicFrame>
          <p:nvGraphicFramePr>
            <p:cNvPr id="88072" name="Object 9"/>
            <p:cNvGraphicFramePr>
              <a:graphicFrameLocks noChangeAspect="1"/>
            </p:cNvGraphicFramePr>
            <p:nvPr/>
          </p:nvGraphicFramePr>
          <p:xfrm>
            <a:off x="3264" y="2592"/>
            <a:ext cx="1584" cy="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8" name="Structure" r:id="rId8" imgW="1800000" imgH="1440000" progId="Structure3DOLEServer.Document">
                    <p:embed/>
                  </p:oleObj>
                </mc:Choice>
                <mc:Fallback>
                  <p:oleObj name="Structure" r:id="rId8" imgW="1800000" imgH="1440000" progId="Structure3DOLEServer.Document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6461" t="8247" r="14403" b="21649"/>
                        <a:stretch>
                          <a:fillRect/>
                        </a:stretch>
                      </p:blipFill>
                      <p:spPr bwMode="auto">
                        <a:xfrm>
                          <a:off x="3264" y="2592"/>
                          <a:ext cx="1584" cy="1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073" name="Text Box 10"/>
            <p:cNvSpPr txBox="1">
              <a:spLocks noChangeArrowheads="1"/>
            </p:cNvSpPr>
            <p:nvPr/>
          </p:nvSpPr>
          <p:spPr bwMode="auto">
            <a:xfrm>
              <a:off x="4752" y="2928"/>
              <a:ext cx="7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anose="02020603050405020304" pitchFamily="18" charset="0"/>
                </a:rPr>
                <a:t>acetone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">
            <a:extLst>
              <a:ext uri="{FF2B5EF4-FFF2-40B4-BE49-F238E27FC236}">
                <a16:creationId xmlns:a16="http://schemas.microsoft.com/office/drawing/2014/main" xmlns="" id="{64AC3865-E90A-4442-AB54-0B8469D3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350838"/>
            <a:ext cx="6858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common aldehydes and ketones.</a:t>
            </a:r>
          </a:p>
        </p:txBody>
      </p:sp>
      <p:grpSp>
        <p:nvGrpSpPr>
          <p:cNvPr id="30750" name="Group 30"/>
          <p:cNvGrpSpPr>
            <a:grpSpLocks/>
          </p:cNvGrpSpPr>
          <p:nvPr/>
        </p:nvGrpSpPr>
        <p:grpSpPr bwMode="auto">
          <a:xfrm>
            <a:off x="152400" y="1143000"/>
            <a:ext cx="1600200" cy="4730750"/>
            <a:chOff x="96" y="720"/>
            <a:chExt cx="1008" cy="2980"/>
          </a:xfrm>
        </p:grpSpPr>
        <p:sp>
          <p:nvSpPr>
            <p:cNvPr id="90136" name="Rectangle 26"/>
            <p:cNvSpPr>
              <a:spLocks noChangeArrowheads="1"/>
            </p:cNvSpPr>
            <p:nvPr/>
          </p:nvSpPr>
          <p:spPr bwMode="auto">
            <a:xfrm>
              <a:off x="240" y="2256"/>
              <a:ext cx="752" cy="208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0137" name="Group 16"/>
            <p:cNvGrpSpPr>
              <a:grpSpLocks/>
            </p:cNvGrpSpPr>
            <p:nvPr/>
          </p:nvGrpSpPr>
          <p:grpSpPr bwMode="auto">
            <a:xfrm>
              <a:off x="96" y="720"/>
              <a:ext cx="1008" cy="2980"/>
              <a:chOff x="96" y="720"/>
              <a:chExt cx="1008" cy="2980"/>
            </a:xfrm>
          </p:grpSpPr>
          <p:pic>
            <p:nvPicPr>
              <p:cNvPr id="9013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720"/>
                <a:ext cx="582" cy="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39" name="Text Box 11"/>
              <p:cNvSpPr txBox="1">
                <a:spLocks noChangeArrowheads="1"/>
              </p:cNvSpPr>
              <p:nvPr/>
            </p:nvSpPr>
            <p:spPr bwMode="auto">
              <a:xfrm>
                <a:off x="96" y="2256"/>
                <a:ext cx="1008" cy="1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methanal (formaldehyde) used to make resins in plywood, dishware, countertops;  biological preservative</a:t>
                </a:r>
              </a:p>
            </p:txBody>
          </p:sp>
        </p:grpSp>
      </p:grpSp>
      <p:grpSp>
        <p:nvGrpSpPr>
          <p:cNvPr id="30751" name="Group 31"/>
          <p:cNvGrpSpPr>
            <a:grpSpLocks/>
          </p:cNvGrpSpPr>
          <p:nvPr/>
        </p:nvGrpSpPr>
        <p:grpSpPr bwMode="auto">
          <a:xfrm>
            <a:off x="1866900" y="1143000"/>
            <a:ext cx="1676400" cy="4510088"/>
            <a:chOff x="1152" y="720"/>
            <a:chExt cx="1056" cy="2841"/>
          </a:xfrm>
        </p:grpSpPr>
        <p:sp>
          <p:nvSpPr>
            <p:cNvPr id="90132" name="Rectangle 27"/>
            <p:cNvSpPr>
              <a:spLocks noChangeArrowheads="1"/>
            </p:cNvSpPr>
            <p:nvPr/>
          </p:nvSpPr>
          <p:spPr bwMode="auto">
            <a:xfrm>
              <a:off x="1344" y="2256"/>
              <a:ext cx="752" cy="208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0133" name="Group 17"/>
            <p:cNvGrpSpPr>
              <a:grpSpLocks/>
            </p:cNvGrpSpPr>
            <p:nvPr/>
          </p:nvGrpSpPr>
          <p:grpSpPr bwMode="auto">
            <a:xfrm>
              <a:off x="1152" y="720"/>
              <a:ext cx="1056" cy="2841"/>
              <a:chOff x="1152" y="720"/>
              <a:chExt cx="1056" cy="2841"/>
            </a:xfrm>
          </p:grpSpPr>
          <p:pic>
            <p:nvPicPr>
              <p:cNvPr id="90134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7" y="720"/>
                <a:ext cx="726" cy="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35" name="Text Box 12"/>
              <p:cNvSpPr txBox="1">
                <a:spLocks noChangeArrowheads="1"/>
              </p:cNvSpPr>
              <p:nvPr/>
            </p:nvSpPr>
            <p:spPr bwMode="auto">
              <a:xfrm>
                <a:off x="1152" y="2256"/>
                <a:ext cx="1056" cy="1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ethanal (acetaldehyde) </a:t>
                </a:r>
              </a:p>
              <a:p>
                <a:pPr algn="ctr">
                  <a:spcBef>
                    <a:spcPct val="10000"/>
                  </a:spcBef>
                </a:pPr>
                <a:r>
                  <a:rPr lang="en-US" altLang="en-US" sz="1600"/>
                  <a:t>narcotic product of ethanol metabolism; used to make perfume, flavors, plastics, other chemicals</a:t>
                </a:r>
              </a:p>
            </p:txBody>
          </p:sp>
        </p:grpSp>
      </p:grpSp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3695700" y="1143000"/>
            <a:ext cx="1676400" cy="3263900"/>
            <a:chOff x="2304" y="720"/>
            <a:chExt cx="1056" cy="2056"/>
          </a:xfrm>
        </p:grpSpPr>
        <p:sp>
          <p:nvSpPr>
            <p:cNvPr id="90128" name="Rectangle 28"/>
            <p:cNvSpPr>
              <a:spLocks noChangeArrowheads="1"/>
            </p:cNvSpPr>
            <p:nvPr/>
          </p:nvSpPr>
          <p:spPr bwMode="auto">
            <a:xfrm>
              <a:off x="2352" y="2256"/>
              <a:ext cx="960" cy="208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0129" name="Group 18"/>
            <p:cNvGrpSpPr>
              <a:grpSpLocks/>
            </p:cNvGrpSpPr>
            <p:nvPr/>
          </p:nvGrpSpPr>
          <p:grpSpPr bwMode="auto">
            <a:xfrm>
              <a:off x="2304" y="720"/>
              <a:ext cx="1056" cy="2056"/>
              <a:chOff x="2304" y="720"/>
              <a:chExt cx="1056" cy="2056"/>
            </a:xfrm>
          </p:grpSpPr>
          <p:pic>
            <p:nvPicPr>
              <p:cNvPr id="901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7" y="720"/>
                <a:ext cx="990" cy="1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31" name="Text Box 13"/>
              <p:cNvSpPr txBox="1">
                <a:spLocks noChangeArrowheads="1"/>
              </p:cNvSpPr>
              <p:nvPr/>
            </p:nvSpPr>
            <p:spPr bwMode="auto">
              <a:xfrm>
                <a:off x="2304" y="2256"/>
                <a:ext cx="1056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benzaldehyde artificial almond flavoring</a:t>
                </a:r>
              </a:p>
            </p:txBody>
          </p:sp>
        </p:grpSp>
      </p:grp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5486400" y="1155700"/>
            <a:ext cx="1828800" cy="3997325"/>
            <a:chOff x="3432" y="728"/>
            <a:chExt cx="1152" cy="2518"/>
          </a:xfrm>
        </p:grpSpPr>
        <p:sp>
          <p:nvSpPr>
            <p:cNvPr id="90124" name="Rectangle 21"/>
            <p:cNvSpPr>
              <a:spLocks noChangeArrowheads="1"/>
            </p:cNvSpPr>
            <p:nvPr/>
          </p:nvSpPr>
          <p:spPr bwMode="auto">
            <a:xfrm>
              <a:off x="3504" y="2304"/>
              <a:ext cx="960" cy="192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0125" name="Group 19"/>
            <p:cNvGrpSpPr>
              <a:grpSpLocks/>
            </p:cNvGrpSpPr>
            <p:nvPr/>
          </p:nvGrpSpPr>
          <p:grpSpPr bwMode="auto">
            <a:xfrm>
              <a:off x="3432" y="728"/>
              <a:ext cx="1152" cy="2518"/>
              <a:chOff x="3432" y="728"/>
              <a:chExt cx="1152" cy="2518"/>
            </a:xfrm>
          </p:grpSpPr>
          <p:pic>
            <p:nvPicPr>
              <p:cNvPr id="90126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" y="728"/>
                <a:ext cx="1031" cy="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27" name="Text Box 14"/>
              <p:cNvSpPr txBox="1">
                <a:spLocks noChangeArrowheads="1"/>
              </p:cNvSpPr>
              <p:nvPr/>
            </p:nvSpPr>
            <p:spPr bwMode="auto">
              <a:xfrm>
                <a:off x="3432" y="2264"/>
                <a:ext cx="1152" cy="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2-propanone (acetone) solvent for fat, rubber, plastic, varnish, lacquer;  chemical feedstock </a:t>
                </a:r>
              </a:p>
            </p:txBody>
          </p:sp>
        </p:grpSp>
      </p:grpSp>
      <p:grpSp>
        <p:nvGrpSpPr>
          <p:cNvPr id="30753" name="Group 33"/>
          <p:cNvGrpSpPr>
            <a:grpSpLocks/>
          </p:cNvGrpSpPr>
          <p:nvPr/>
        </p:nvGrpSpPr>
        <p:grpSpPr bwMode="auto">
          <a:xfrm>
            <a:off x="7239000" y="1143000"/>
            <a:ext cx="1676400" cy="3508375"/>
            <a:chOff x="4560" y="720"/>
            <a:chExt cx="1056" cy="2210"/>
          </a:xfrm>
        </p:grpSpPr>
        <p:sp>
          <p:nvSpPr>
            <p:cNvPr id="90120" name="Rectangle 29"/>
            <p:cNvSpPr>
              <a:spLocks noChangeArrowheads="1"/>
            </p:cNvSpPr>
            <p:nvPr/>
          </p:nvSpPr>
          <p:spPr bwMode="auto">
            <a:xfrm>
              <a:off x="4704" y="2256"/>
              <a:ext cx="816" cy="208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0121" name="Group 20"/>
            <p:cNvGrpSpPr>
              <a:grpSpLocks/>
            </p:cNvGrpSpPr>
            <p:nvPr/>
          </p:nvGrpSpPr>
          <p:grpSpPr bwMode="auto">
            <a:xfrm>
              <a:off x="4560" y="720"/>
              <a:ext cx="1056" cy="2210"/>
              <a:chOff x="4560" y="720"/>
              <a:chExt cx="1056" cy="2210"/>
            </a:xfrm>
          </p:grpSpPr>
          <p:pic>
            <p:nvPicPr>
              <p:cNvPr id="90122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720"/>
                <a:ext cx="1031" cy="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23" name="Text Box 15"/>
              <p:cNvSpPr txBox="1">
                <a:spLocks noChangeArrowheads="1"/>
              </p:cNvSpPr>
              <p:nvPr/>
            </p:nvSpPr>
            <p:spPr bwMode="auto">
              <a:xfrm>
                <a:off x="4560" y="2256"/>
                <a:ext cx="1056" cy="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2-butanone (methyl ethyl ketone) important solvent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264F7E-D11D-4F6B-BDDE-8F4ECE324A10}" type="slidenum">
              <a:rPr lang="en-US" altLang="en-US">
                <a:latin typeface="Times New Roman" panose="02020603050405020304" pitchFamily="18" charset="0"/>
              </a:rPr>
              <a:pPr eaLnBrk="1" hangingPunct="1"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Carboxylic Acids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7772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RCOOH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sour tasting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weak acids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citric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found in citrus fruit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ethanoic acid = acetic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vinegar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methanoic acid = formic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insect bites and stings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graphicFrame>
        <p:nvGraphicFramePr>
          <p:cNvPr id="92165" name="Object 4"/>
          <p:cNvGraphicFramePr>
            <a:graphicFrameLocks noChangeAspect="1"/>
          </p:cNvGraphicFramePr>
          <p:nvPr/>
        </p:nvGraphicFramePr>
        <p:xfrm>
          <a:off x="5562600" y="5181600"/>
          <a:ext cx="1295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Struct" r:id="rId4" imgW="733445" imgH="438262" progId="StructureOLEServer.Document">
                  <p:embed/>
                </p:oleObj>
              </mc:Choice>
              <mc:Fallback>
                <p:oleObj name="Struct" r:id="rId4" imgW="733445" imgH="438262" progId="StructureOLEServ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181600"/>
                        <a:ext cx="1295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5"/>
          <p:cNvGraphicFramePr>
            <a:graphicFrameLocks noChangeAspect="1"/>
          </p:cNvGraphicFramePr>
          <p:nvPr/>
        </p:nvGraphicFramePr>
        <p:xfrm>
          <a:off x="6781800" y="5029200"/>
          <a:ext cx="180022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Structure" r:id="rId6" imgW="1800000" imgH="1440000" progId="Structure3DOLEServer.Document">
                  <p:embed/>
                </p:oleObj>
              </mc:Choice>
              <mc:Fallback>
                <p:oleObj name="Structure" r:id="rId6" imgW="1800000" imgH="1440000" progId="Structure3DOLEServer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029200"/>
                        <a:ext cx="1800225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6"/>
          <p:cNvGraphicFramePr>
            <a:graphicFrameLocks noChangeAspect="1"/>
          </p:cNvGraphicFramePr>
          <p:nvPr/>
        </p:nvGraphicFramePr>
        <p:xfrm>
          <a:off x="4724400" y="4038600"/>
          <a:ext cx="1447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Struct" r:id="rId8" imgW="838360" imgH="476301" progId="StructureOLEServer.Document">
                  <p:embed/>
                </p:oleObj>
              </mc:Choice>
              <mc:Fallback>
                <p:oleObj name="Struct" r:id="rId8" imgW="838360" imgH="476301" progId="StructureOLEServe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4478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7"/>
          <p:cNvGraphicFramePr>
            <a:graphicFrameLocks noChangeAspect="1"/>
          </p:cNvGraphicFramePr>
          <p:nvPr/>
        </p:nvGraphicFramePr>
        <p:xfrm>
          <a:off x="3276600" y="1143000"/>
          <a:ext cx="2206625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Struct" r:id="rId10" imgW="1533625" imgH="1466941" progId="StructureOLEServer.Document">
                  <p:embed/>
                </p:oleObj>
              </mc:Choice>
              <mc:Fallback>
                <p:oleObj name="Struct" r:id="rId10" imgW="1533625" imgH="1466941" progId="StructureOLEServer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2206625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9" name="Picture 8" descr="18_01-097U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1336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9" descr="lim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463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9"/>
          <p:cNvSpPr txBox="1">
            <a:spLocks noChangeArrowheads="1"/>
          </p:cNvSpPr>
          <p:nvPr/>
        </p:nvSpPr>
        <p:spPr bwMode="auto">
          <a:xfrm>
            <a:off x="838200" y="685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Some molecules with the carboxylic acid functional group.</a:t>
            </a:r>
          </a:p>
        </p:txBody>
      </p: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609600" y="1219200"/>
            <a:ext cx="3200400" cy="1792288"/>
            <a:chOff x="384" y="768"/>
            <a:chExt cx="2016" cy="1129"/>
          </a:xfrm>
        </p:grpSpPr>
        <p:grpSp>
          <p:nvGrpSpPr>
            <p:cNvPr id="94225" name="Group 15"/>
            <p:cNvGrpSpPr>
              <a:grpSpLocks/>
            </p:cNvGrpSpPr>
            <p:nvPr/>
          </p:nvGrpSpPr>
          <p:grpSpPr bwMode="auto">
            <a:xfrm>
              <a:off x="384" y="768"/>
              <a:ext cx="1912" cy="1129"/>
              <a:chOff x="384" y="768"/>
              <a:chExt cx="1912" cy="1129"/>
            </a:xfrm>
          </p:grpSpPr>
          <p:sp>
            <p:nvSpPr>
              <p:cNvPr id="94227" name="Rectangle 14"/>
              <p:cNvSpPr>
                <a:spLocks noChangeArrowheads="1"/>
              </p:cNvSpPr>
              <p:nvPr/>
            </p:nvSpPr>
            <p:spPr bwMode="auto">
              <a:xfrm>
                <a:off x="1152" y="816"/>
                <a:ext cx="1144" cy="21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9422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768"/>
                <a:ext cx="645" cy="1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4226" name="Text Box 10"/>
            <p:cNvSpPr txBox="1">
              <a:spLocks noChangeArrowheads="1"/>
            </p:cNvSpPr>
            <p:nvPr/>
          </p:nvSpPr>
          <p:spPr bwMode="auto">
            <a:xfrm>
              <a:off x="1056" y="816"/>
              <a:ext cx="1344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10000"/>
                </a:spcBef>
              </a:pPr>
              <a:r>
                <a:rPr lang="en-US" altLang="en-US"/>
                <a:t>methanoic acid (formic acid) 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/>
                <a:t>an irritating component of ant and bee stings</a:t>
              </a:r>
            </a:p>
          </p:txBody>
        </p:sp>
      </p:grp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4038600" y="1219200"/>
            <a:ext cx="4648200" cy="1870075"/>
            <a:chOff x="2544" y="768"/>
            <a:chExt cx="2928" cy="1178"/>
          </a:xfrm>
        </p:grpSpPr>
        <p:sp>
          <p:nvSpPr>
            <p:cNvPr id="94222" name="Rectangle 16"/>
            <p:cNvSpPr>
              <a:spLocks noChangeArrowheads="1"/>
            </p:cNvSpPr>
            <p:nvPr/>
          </p:nvSpPr>
          <p:spPr bwMode="auto">
            <a:xfrm>
              <a:off x="4224" y="816"/>
              <a:ext cx="960" cy="216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94223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768"/>
              <a:ext cx="1258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4" name="Text Box 11"/>
            <p:cNvSpPr txBox="1">
              <a:spLocks noChangeArrowheads="1"/>
            </p:cNvSpPr>
            <p:nvPr/>
          </p:nvSpPr>
          <p:spPr bwMode="auto">
            <a:xfrm>
              <a:off x="3936" y="816"/>
              <a:ext cx="1536" cy="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10000"/>
                </a:spcBef>
              </a:pPr>
              <a:r>
                <a:rPr lang="en-US" altLang="en-US"/>
                <a:t>butanoic acid 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/>
                <a:t>(butyric acid) 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/>
                <a:t>odor of rancid butter; suspected component of monkey sex attractant</a:t>
              </a:r>
            </a:p>
          </p:txBody>
        </p:sp>
      </p:grpSp>
      <p:grpSp>
        <p:nvGrpSpPr>
          <p:cNvPr id="32793" name="Group 25"/>
          <p:cNvGrpSpPr>
            <a:grpSpLocks/>
          </p:cNvGrpSpPr>
          <p:nvPr/>
        </p:nvGrpSpPr>
        <p:grpSpPr bwMode="auto">
          <a:xfrm>
            <a:off x="3810000" y="3352800"/>
            <a:ext cx="5029200" cy="2586038"/>
            <a:chOff x="2400" y="2112"/>
            <a:chExt cx="3168" cy="1629"/>
          </a:xfrm>
        </p:grpSpPr>
        <p:pic>
          <p:nvPicPr>
            <p:cNvPr id="9421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112"/>
              <a:ext cx="2193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219" name="Group 24"/>
            <p:cNvGrpSpPr>
              <a:grpSpLocks/>
            </p:cNvGrpSpPr>
            <p:nvPr/>
          </p:nvGrpSpPr>
          <p:grpSpPr bwMode="auto">
            <a:xfrm>
              <a:off x="4032" y="2784"/>
              <a:ext cx="1536" cy="957"/>
              <a:chOff x="4032" y="2784"/>
              <a:chExt cx="1536" cy="957"/>
            </a:xfrm>
          </p:grpSpPr>
          <p:sp>
            <p:nvSpPr>
              <p:cNvPr id="94220" name="Rectangle 23"/>
              <p:cNvSpPr>
                <a:spLocks noChangeArrowheads="1"/>
              </p:cNvSpPr>
              <p:nvPr/>
            </p:nvSpPr>
            <p:spPr bwMode="auto">
              <a:xfrm>
                <a:off x="4176" y="2800"/>
                <a:ext cx="1296" cy="17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4221" name="Text Box 13"/>
              <p:cNvSpPr txBox="1">
                <a:spLocks noChangeArrowheads="1"/>
              </p:cNvSpPr>
              <p:nvPr/>
            </p:nvSpPr>
            <p:spPr bwMode="auto">
              <a:xfrm>
                <a:off x="4032" y="2784"/>
                <a:ext cx="1536" cy="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10000"/>
                  </a:spcBef>
                </a:pPr>
                <a:r>
                  <a:rPr lang="en-US" altLang="en-US"/>
                  <a:t>octadecanoic acid </a:t>
                </a:r>
              </a:p>
              <a:p>
                <a:pPr algn="ctr">
                  <a:spcBef>
                    <a:spcPct val="10000"/>
                  </a:spcBef>
                </a:pPr>
                <a:r>
                  <a:rPr lang="en-US" altLang="en-US"/>
                  <a:t>(stearic acid) </a:t>
                </a:r>
              </a:p>
              <a:p>
                <a:pPr algn="ctr">
                  <a:spcBef>
                    <a:spcPct val="10000"/>
                  </a:spcBef>
                </a:pPr>
                <a:r>
                  <a:rPr lang="en-US" altLang="en-US"/>
                  <a:t>found in animal fats;  used in making candles and soap</a:t>
                </a:r>
              </a:p>
            </p:txBody>
          </p:sp>
        </p:grpSp>
      </p:grp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533400" y="3657600"/>
            <a:ext cx="3581400" cy="2011363"/>
            <a:chOff x="336" y="2304"/>
            <a:chExt cx="2256" cy="1267"/>
          </a:xfrm>
        </p:grpSpPr>
        <p:sp>
          <p:nvSpPr>
            <p:cNvPr id="94215" name="Rectangle 18"/>
            <p:cNvSpPr>
              <a:spLocks noChangeArrowheads="1"/>
            </p:cNvSpPr>
            <p:nvPr/>
          </p:nvSpPr>
          <p:spPr bwMode="auto">
            <a:xfrm>
              <a:off x="1488" y="2456"/>
              <a:ext cx="864" cy="184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942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304"/>
              <a:ext cx="967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7" name="Text Box 12"/>
            <p:cNvSpPr txBox="1">
              <a:spLocks noChangeArrowheads="1"/>
            </p:cNvSpPr>
            <p:nvPr/>
          </p:nvSpPr>
          <p:spPr bwMode="auto">
            <a:xfrm>
              <a:off x="1248" y="2448"/>
              <a:ext cx="1344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10000"/>
                </a:spcBef>
              </a:pPr>
              <a:r>
                <a:rPr lang="en-US" altLang="en-US"/>
                <a:t>benzoic acid calorimetric standard; used in preserving food, dyeing fabric, curing tobacco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BAF056-B8D5-47AA-ACF4-959EE0F21E3D}" type="slidenum">
              <a:rPr lang="en-US" altLang="en-US"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Esters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5943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smtClean="0"/>
              <a:t>R</a:t>
            </a:r>
            <a:r>
              <a:rPr lang="en-US" altLang="en-US" sz="2800" smtClean="0">
                <a:cs typeface="Times New Roman" panose="02020603050405020304" pitchFamily="18" charset="0"/>
              </a:rPr>
              <a:t>–COO–R</a:t>
            </a:r>
          </a:p>
          <a:p>
            <a:pPr eaLnBrk="1" hangingPunct="1"/>
            <a:r>
              <a:rPr lang="en-US" altLang="en-US" sz="2800" smtClean="0">
                <a:cs typeface="Times New Roman" panose="02020603050405020304" pitchFamily="18" charset="0"/>
              </a:rPr>
              <a:t>sweet odor</a:t>
            </a:r>
          </a:p>
          <a:p>
            <a:pPr eaLnBrk="1" hangingPunct="1"/>
            <a:r>
              <a:rPr lang="en-US" altLang="en-US" sz="2800" smtClean="0">
                <a:cs typeface="Times New Roman" panose="02020603050405020304" pitchFamily="18" charset="0"/>
              </a:rPr>
              <a:t>made by reacting carboxylic acid with an alcohol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hlink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800" baseline="-25000" smtClean="0">
                <a:solidFill>
                  <a:schemeClr val="hlink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800" smtClean="0">
                <a:solidFill>
                  <a:schemeClr val="hlink"/>
                </a:solidFill>
                <a:cs typeface="Times New Roman" panose="02020603050405020304" pitchFamily="18" charset="0"/>
              </a:rPr>
              <a:t>COOH + R</a:t>
            </a:r>
            <a:r>
              <a:rPr lang="en-US" altLang="en-US" sz="2800" baseline="-25000" smtClean="0">
                <a:solidFill>
                  <a:schemeClr val="hlink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800" smtClean="0">
                <a:solidFill>
                  <a:schemeClr val="hlink"/>
                </a:solidFill>
                <a:cs typeface="Times New Roman" panose="02020603050405020304" pitchFamily="18" charset="0"/>
              </a:rPr>
              <a:t>OH </a:t>
            </a:r>
            <a:r>
              <a:rPr lang="en-US" altLang="en-US" sz="2800" smtClean="0">
                <a:solidFill>
                  <a:schemeClr val="hlin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 R</a:t>
            </a:r>
            <a:r>
              <a:rPr lang="en-US" altLang="en-US" sz="2800" baseline="-25000" smtClean="0">
                <a:solidFill>
                  <a:schemeClr val="hlin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2800" smtClean="0">
                <a:solidFill>
                  <a:schemeClr val="hlin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COOR</a:t>
            </a:r>
            <a:r>
              <a:rPr lang="en-US" altLang="en-US" sz="2800" baseline="-25000" smtClean="0">
                <a:solidFill>
                  <a:schemeClr val="hlin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sz="2800" smtClean="0">
                <a:solidFill>
                  <a:schemeClr val="hlin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H</a:t>
            </a:r>
            <a:r>
              <a:rPr lang="en-US" altLang="en-US" sz="2800" baseline="-25000" smtClean="0">
                <a:solidFill>
                  <a:schemeClr val="hlin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800" smtClean="0">
                <a:solidFill>
                  <a:schemeClr val="hlin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2800" smtClean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cs typeface="Times New Roman" panose="02020603050405020304" pitchFamily="18" charset="0"/>
              </a:rPr>
              <a:t>name alkyl group from alcohol, then acid name with </a:t>
            </a:r>
            <a:r>
              <a:rPr lang="en-US" altLang="en-US" sz="2800" b="1" smtClean="0">
                <a:solidFill>
                  <a:schemeClr val="hlink"/>
                </a:solidFill>
                <a:cs typeface="Times New Roman" panose="02020603050405020304" pitchFamily="18" charset="0"/>
              </a:rPr>
              <a:t>oate</a:t>
            </a:r>
            <a:r>
              <a:rPr lang="en-US" altLang="en-US" sz="2800" smtClean="0">
                <a:cs typeface="Times New Roman" panose="02020603050405020304" pitchFamily="18" charset="0"/>
              </a:rPr>
              <a:t> ending</a:t>
            </a:r>
          </a:p>
          <a:p>
            <a:pPr lvl="1" eaLnBrk="1" hangingPunct="1"/>
            <a:r>
              <a:rPr lang="en-US" altLang="en-US" sz="2400" smtClean="0"/>
              <a:t>precedence over carbonyls, but not carboxylic acid</a:t>
            </a:r>
          </a:p>
          <a:p>
            <a:pPr lvl="1" eaLnBrk="1" hangingPunct="1"/>
            <a:r>
              <a:rPr lang="en-US" altLang="en-US" sz="2400" smtClean="0"/>
              <a:t>number from end with ester group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248400" y="3733800"/>
            <a:ext cx="2362200" cy="2500313"/>
            <a:chOff x="3936" y="2352"/>
            <a:chExt cx="1488" cy="1575"/>
          </a:xfrm>
        </p:grpSpPr>
        <p:graphicFrame>
          <p:nvGraphicFramePr>
            <p:cNvPr id="96265" name="Object 5"/>
            <p:cNvGraphicFramePr>
              <a:graphicFrameLocks noChangeAspect="1"/>
            </p:cNvGraphicFramePr>
            <p:nvPr/>
          </p:nvGraphicFramePr>
          <p:xfrm>
            <a:off x="3936" y="2352"/>
            <a:ext cx="1488" cy="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67" name="Struct" r:id="rId4" imgW="1419085" imgH="1200018" progId="StructureOLEServer.Document">
                    <p:embed/>
                  </p:oleObj>
                </mc:Choice>
                <mc:Fallback>
                  <p:oleObj name="Struct" r:id="rId4" imgW="1419085" imgH="1200018" progId="StructureOLEServer.Document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352"/>
                          <a:ext cx="1488" cy="1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266" name="Text Box 6"/>
            <p:cNvSpPr txBox="1">
              <a:spLocks noChangeArrowheads="1"/>
            </p:cNvSpPr>
            <p:nvPr/>
          </p:nvSpPr>
          <p:spPr bwMode="auto">
            <a:xfrm>
              <a:off x="4320" y="3600"/>
              <a:ext cx="7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anose="02020603050405020304" pitchFamily="18" charset="0"/>
                </a:rPr>
                <a:t>aspirin</a:t>
              </a:r>
            </a:p>
          </p:txBody>
        </p:sp>
      </p:grpSp>
      <p:grpSp>
        <p:nvGrpSpPr>
          <p:cNvPr id="96262" name="Group 7"/>
          <p:cNvGrpSpPr>
            <a:grpSpLocks/>
          </p:cNvGrpSpPr>
          <p:nvPr/>
        </p:nvGrpSpPr>
        <p:grpSpPr bwMode="auto">
          <a:xfrm>
            <a:off x="6096000" y="228600"/>
            <a:ext cx="2790825" cy="3186113"/>
            <a:chOff x="3840" y="144"/>
            <a:chExt cx="1758" cy="2007"/>
          </a:xfrm>
        </p:grpSpPr>
        <p:pic>
          <p:nvPicPr>
            <p:cNvPr id="96263" name="Picture 8" descr="18_01-101U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4"/>
              <a:ext cx="163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4" name="Text Box 9"/>
            <p:cNvSpPr txBox="1">
              <a:spLocks noChangeArrowheads="1"/>
            </p:cNvSpPr>
            <p:nvPr/>
          </p:nvSpPr>
          <p:spPr bwMode="auto">
            <a:xfrm>
              <a:off x="3936" y="1824"/>
              <a:ext cx="16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anose="02020603050405020304" pitchFamily="18" charset="0"/>
                </a:rPr>
                <a:t>methyl butanoate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FC504E-B652-48BA-B820-742E7E353D4A}" type="slidenum">
              <a:rPr lang="en-US" altLang="en-US">
                <a:latin typeface="Times New Roman" panose="02020603050405020304" pitchFamily="18" charset="0"/>
              </a:rPr>
              <a:pPr eaLnBrk="1" hangingPunct="1"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Amines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 containing organic molecules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very bad smelling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form when proteins decompose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organic bases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name alkyl groups attached to the N, then add the word </a:t>
            </a:r>
            <a:r>
              <a:rPr lang="en-US" altLang="en-US" b="1" smtClean="0">
                <a:solidFill>
                  <a:schemeClr val="hlink"/>
                </a:solidFill>
              </a:rPr>
              <a:t>amine</a:t>
            </a:r>
            <a:r>
              <a:rPr lang="en-US" altLang="en-US" smtClean="0"/>
              <a:t> to the end</a:t>
            </a:r>
          </a:p>
        </p:txBody>
      </p:sp>
      <p:graphicFrame>
        <p:nvGraphicFramePr>
          <p:cNvPr id="98309" name="Object 4"/>
          <p:cNvGraphicFramePr>
            <a:graphicFrameLocks noChangeAspect="1"/>
          </p:cNvGraphicFramePr>
          <p:nvPr/>
        </p:nvGraphicFramePr>
        <p:xfrm>
          <a:off x="457200" y="4800600"/>
          <a:ext cx="17081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Struct" r:id="rId4" imgW="704890" imgH="476301" progId="StructureOLEServer.Document">
                  <p:embed/>
                </p:oleObj>
              </mc:Choice>
              <mc:Fallback>
                <p:oleObj name="Struct" r:id="rId4" imgW="704890" imgH="476301" progId="StructureOLEServ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170815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609600" y="5791200"/>
            <a:ext cx="1535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ethylamine</a:t>
            </a:r>
          </a:p>
        </p:txBody>
      </p:sp>
      <p:graphicFrame>
        <p:nvGraphicFramePr>
          <p:cNvPr id="98311" name="Object 6"/>
          <p:cNvGraphicFramePr>
            <a:graphicFrameLocks noChangeAspect="1"/>
          </p:cNvGraphicFramePr>
          <p:nvPr/>
        </p:nvGraphicFramePr>
        <p:xfrm>
          <a:off x="2971800" y="4800600"/>
          <a:ext cx="15589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8" name="Struct" r:id="rId6" imgW="695265" imgH="476301" progId="StructureOLEServer.Document">
                  <p:embed/>
                </p:oleObj>
              </mc:Choice>
              <mc:Fallback>
                <p:oleObj name="Struct" r:id="rId6" imgW="695265" imgH="476301" progId="StructureOLEServe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15589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2" name="Text Box 7"/>
          <p:cNvSpPr txBox="1">
            <a:spLocks noChangeArrowheads="1"/>
          </p:cNvSpPr>
          <p:nvPr/>
        </p:nvSpPr>
        <p:spPr bwMode="auto">
          <a:xfrm>
            <a:off x="2590800" y="5791200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ethylmethylamine</a:t>
            </a:r>
          </a:p>
        </p:txBody>
      </p:sp>
      <p:graphicFrame>
        <p:nvGraphicFramePr>
          <p:cNvPr id="98313" name="Object 8"/>
          <p:cNvGraphicFramePr>
            <a:graphicFrameLocks noChangeAspect="1"/>
          </p:cNvGraphicFramePr>
          <p:nvPr/>
        </p:nvGraphicFramePr>
        <p:xfrm>
          <a:off x="5181600" y="5562600"/>
          <a:ext cx="36988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9" name="Struct" r:id="rId8" imgW="1914465" imgH="219131" progId="StructureOLEServer.Document">
                  <p:embed/>
                </p:oleObj>
              </mc:Choice>
              <mc:Fallback>
                <p:oleObj name="Struct" r:id="rId8" imgW="1914465" imgH="219131" progId="StructureOLEServer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62600"/>
                        <a:ext cx="36988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4" name="Text Box 9"/>
          <p:cNvSpPr txBox="1">
            <a:spLocks noChangeArrowheads="1"/>
          </p:cNvSpPr>
          <p:nvPr/>
        </p:nvSpPr>
        <p:spPr bwMode="auto">
          <a:xfrm>
            <a:off x="6248400" y="5867400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cadaverine</a:t>
            </a:r>
          </a:p>
        </p:txBody>
      </p:sp>
      <p:sp>
        <p:nvSpPr>
          <p:cNvPr id="98315" name="Text Box 10"/>
          <p:cNvSpPr txBox="1">
            <a:spLocks noChangeArrowheads="1"/>
          </p:cNvSpPr>
          <p:nvPr/>
        </p:nvSpPr>
        <p:spPr bwMode="auto">
          <a:xfrm>
            <a:off x="6172200" y="4953000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putrescine</a:t>
            </a:r>
          </a:p>
        </p:txBody>
      </p:sp>
      <p:graphicFrame>
        <p:nvGraphicFramePr>
          <p:cNvPr id="98316" name="Object 11"/>
          <p:cNvGraphicFramePr>
            <a:graphicFrameLocks noChangeAspect="1"/>
          </p:cNvGraphicFramePr>
          <p:nvPr/>
        </p:nvGraphicFramePr>
        <p:xfrm>
          <a:off x="5257800" y="4724400"/>
          <a:ext cx="31940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Struct" r:id="rId10" imgW="1638220" imgH="219131" progId="StructureOLEServer.Document">
                  <p:embed/>
                </p:oleObj>
              </mc:Choice>
              <mc:Fallback>
                <p:oleObj name="Struct" r:id="rId10" imgW="1638220" imgH="219131" progId="StructureOLEServer.Document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24400"/>
                        <a:ext cx="31940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07D8DB-75DE-4F21-A70C-C855F0695665}" type="slidenum">
              <a:rPr lang="en-US" altLang="en-US">
                <a:latin typeface="Times New Roman" panose="02020603050405020304" pitchFamily="18" charset="0"/>
              </a:rPr>
              <a:pPr eaLnBrk="1" hangingPunct="1"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Amines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6400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many amines are biologically 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dopamine – a neurotransmitter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epinephrine – an adrenal hormone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pyridoxine – vitamin B</a:t>
            </a:r>
            <a:r>
              <a:rPr lang="en-US" altLang="en-US" sz="2400" baseline="-25000" smtClean="0"/>
              <a:t>6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chemeClr val="hlink"/>
                </a:solidFill>
              </a:rPr>
              <a:t>alkaloids</a:t>
            </a:r>
            <a:r>
              <a:rPr lang="en-US" altLang="en-US" sz="2800" smtClean="0"/>
              <a:t> are plant products that are alkaline and biologically 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toxic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coniine from hemlock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cocaine from coca leaves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nicotine from tobacco leaves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mescaline from peyote cactus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morphine from opium poppies</a:t>
            </a:r>
          </a:p>
        </p:txBody>
      </p:sp>
      <p:graphicFrame>
        <p:nvGraphicFramePr>
          <p:cNvPr id="100357" name="Object 4"/>
          <p:cNvGraphicFramePr>
            <a:graphicFrameLocks noChangeAspect="1"/>
          </p:cNvGraphicFramePr>
          <p:nvPr/>
        </p:nvGraphicFramePr>
        <p:xfrm>
          <a:off x="5867400" y="1447800"/>
          <a:ext cx="29749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MercuryOL" r:id="rId4" imgW="2028685" imgH="885952" progId="MercuryOLEServer.Document">
                  <p:embed/>
                </p:oleObj>
              </mc:Choice>
              <mc:Fallback>
                <p:oleObj name="MercuryOL" r:id="rId4" imgW="2028685" imgH="885952" progId="MercuryOLEServ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297497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5"/>
          <p:cNvGraphicFramePr>
            <a:graphicFrameLocks noChangeAspect="1"/>
          </p:cNvGraphicFramePr>
          <p:nvPr/>
        </p:nvGraphicFramePr>
        <p:xfrm>
          <a:off x="6400800" y="2971800"/>
          <a:ext cx="19240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1" name="MercuryOL" r:id="rId6" imgW="1247755" imgH="1161979" progId="MercuryOLEServer.Document">
                  <p:embed/>
                </p:oleObj>
              </mc:Choice>
              <mc:Fallback>
                <p:oleObj name="MercuryOL" r:id="rId6" imgW="1247755" imgH="1161979" progId="MercuryOLEServer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71800"/>
                        <a:ext cx="192405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6"/>
          <p:cNvGraphicFramePr>
            <a:graphicFrameLocks noChangeAspect="1"/>
          </p:cNvGraphicFramePr>
          <p:nvPr/>
        </p:nvGraphicFramePr>
        <p:xfrm>
          <a:off x="6400800" y="4572000"/>
          <a:ext cx="22098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Structure" r:id="rId8" imgW="1800000" imgH="1440000" progId="Structure3DOLEServer.Document">
                  <p:embed/>
                </p:oleObj>
              </mc:Choice>
              <mc:Fallback>
                <p:oleObj name="Structure" r:id="rId8" imgW="1800000" imgH="1440000" progId="Structure3DOLEServe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66" t="11136" r="11111" b="8490"/>
                      <a:stretch>
                        <a:fillRect/>
                      </a:stretch>
                    </p:blipFill>
                    <p:spPr bwMode="auto">
                      <a:xfrm>
                        <a:off x="6400800" y="4572000"/>
                        <a:ext cx="22098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8"/>
          <p:cNvSpPr txBox="1">
            <a:spLocks noChangeArrowheads="1"/>
          </p:cNvSpPr>
          <p:nvPr/>
        </p:nvSpPr>
        <p:spPr bwMode="auto">
          <a:xfrm>
            <a:off x="1828800" y="457200"/>
            <a:ext cx="5257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structures of amines</a:t>
            </a:r>
          </a:p>
        </p:txBody>
      </p: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762000" y="2667000"/>
            <a:ext cx="2057400" cy="2849563"/>
            <a:chOff x="480" y="1680"/>
            <a:chExt cx="1296" cy="1795"/>
          </a:xfrm>
        </p:grpSpPr>
        <p:pic>
          <p:nvPicPr>
            <p:cNvPr id="10241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208"/>
              <a:ext cx="1117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5" name="Text Box 11"/>
            <p:cNvSpPr txBox="1">
              <a:spLocks noChangeArrowheads="1"/>
            </p:cNvSpPr>
            <p:nvPr/>
          </p:nvSpPr>
          <p:spPr bwMode="auto">
            <a:xfrm>
              <a:off x="480" y="1680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primary, 1</a:t>
              </a:r>
              <a:r>
                <a:rPr lang="en-US" altLang="en-US" baseline="30000"/>
                <a:t>0</a:t>
              </a:r>
              <a:r>
                <a:rPr lang="en-US" altLang="en-US"/>
                <a:t>, amine</a:t>
              </a:r>
            </a:p>
          </p:txBody>
        </p:sp>
      </p:grpSp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3505200" y="2667000"/>
            <a:ext cx="2286000" cy="2865438"/>
            <a:chOff x="2208" y="1680"/>
            <a:chExt cx="1440" cy="1805"/>
          </a:xfrm>
        </p:grpSpPr>
        <p:pic>
          <p:nvPicPr>
            <p:cNvPr id="1024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" y="2199"/>
              <a:ext cx="1129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3" name="Text Box 12"/>
            <p:cNvSpPr txBox="1">
              <a:spLocks noChangeArrowheads="1"/>
            </p:cNvSpPr>
            <p:nvPr/>
          </p:nvSpPr>
          <p:spPr bwMode="auto">
            <a:xfrm>
              <a:off x="2208" y="1680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secondary, 2</a:t>
              </a:r>
              <a:r>
                <a:rPr lang="en-US" altLang="en-US" baseline="30000"/>
                <a:t>0</a:t>
              </a:r>
              <a:r>
                <a:rPr lang="en-US" altLang="en-US"/>
                <a:t>, amine</a:t>
              </a:r>
            </a:p>
          </p:txBody>
        </p:sp>
      </p:grpSp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6705600" y="2667000"/>
            <a:ext cx="2057400" cy="2879725"/>
            <a:chOff x="4224" y="1680"/>
            <a:chExt cx="1296" cy="1814"/>
          </a:xfrm>
        </p:grpSpPr>
        <p:pic>
          <p:nvPicPr>
            <p:cNvPr id="1024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2188"/>
              <a:ext cx="1102" cy="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1" name="Text Box 13"/>
            <p:cNvSpPr txBox="1">
              <a:spLocks noChangeArrowheads="1"/>
            </p:cNvSpPr>
            <p:nvPr/>
          </p:nvSpPr>
          <p:spPr bwMode="auto">
            <a:xfrm>
              <a:off x="4224" y="1680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tertiary, 3</a:t>
              </a:r>
              <a:r>
                <a:rPr lang="en-US" altLang="en-US" baseline="30000"/>
                <a:t>0</a:t>
              </a:r>
              <a:r>
                <a:rPr lang="en-US" altLang="en-US"/>
                <a:t>, amine</a:t>
              </a:r>
            </a:p>
          </p:txBody>
        </p:sp>
      </p:grpSp>
      <p:grpSp>
        <p:nvGrpSpPr>
          <p:cNvPr id="102406" name="Group 17"/>
          <p:cNvGrpSpPr>
            <a:grpSpLocks/>
          </p:cNvGrpSpPr>
          <p:nvPr/>
        </p:nvGrpSpPr>
        <p:grpSpPr bwMode="auto">
          <a:xfrm>
            <a:off x="1752600" y="1295400"/>
            <a:ext cx="5257800" cy="1143000"/>
            <a:chOff x="768" y="816"/>
            <a:chExt cx="3312" cy="720"/>
          </a:xfrm>
        </p:grpSpPr>
        <p:pic>
          <p:nvPicPr>
            <p:cNvPr id="10240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864"/>
              <a:ext cx="712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08" name="Text Box 10"/>
            <p:cNvSpPr txBox="1">
              <a:spLocks noChangeArrowheads="1"/>
            </p:cNvSpPr>
            <p:nvPr/>
          </p:nvSpPr>
          <p:spPr bwMode="auto">
            <a:xfrm>
              <a:off x="816" y="1032"/>
              <a:ext cx="20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the </a:t>
              </a:r>
              <a:r>
                <a:rPr lang="en-US" altLang="en-US" b="1"/>
                <a:t>amine</a:t>
              </a:r>
              <a:r>
                <a:rPr lang="en-US" altLang="en-US"/>
                <a:t> functional group</a:t>
              </a:r>
            </a:p>
          </p:txBody>
        </p:sp>
        <p:sp>
          <p:nvSpPr>
            <p:cNvPr id="102409" name="Rectangle 16"/>
            <p:cNvSpPr>
              <a:spLocks noChangeArrowheads="1"/>
            </p:cNvSpPr>
            <p:nvPr/>
          </p:nvSpPr>
          <p:spPr bwMode="auto">
            <a:xfrm>
              <a:off x="768" y="816"/>
              <a:ext cx="3312" cy="72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>
            <a:extLst>
              <a:ext uri="{FF2B5EF4-FFF2-40B4-BE49-F238E27FC236}">
                <a16:creationId xmlns:a16="http://schemas.microsoft.com/office/drawing/2014/main" xmlns="" id="{32FE7F5F-CF0D-4335-B606-1C2D1717E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4175"/>
            <a:ext cx="716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biomolecules with the amine functional group.</a:t>
            </a:r>
          </a:p>
        </p:txBody>
      </p: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152400" y="990600"/>
            <a:ext cx="4572000" cy="2497138"/>
            <a:chOff x="96" y="624"/>
            <a:chExt cx="2880" cy="1573"/>
          </a:xfrm>
        </p:grpSpPr>
        <p:pic>
          <p:nvPicPr>
            <p:cNvPr id="10446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24"/>
              <a:ext cx="1578" cy="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62" name="Text Box 10"/>
            <p:cNvSpPr txBox="1">
              <a:spLocks noChangeArrowheads="1"/>
            </p:cNvSpPr>
            <p:nvPr/>
          </p:nvSpPr>
          <p:spPr bwMode="auto">
            <a:xfrm>
              <a:off x="1680" y="1104"/>
              <a:ext cx="1296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b="1"/>
                <a:t>Lysine (1</a:t>
              </a:r>
              <a:r>
                <a:rPr lang="en-US" altLang="en-US" b="1" baseline="30000"/>
                <a:t>0 </a:t>
              </a:r>
              <a:r>
                <a:rPr lang="en-US" altLang="en-US" b="1"/>
                <a:t>amine)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/>
                <a:t>amino acid found in proteins</a:t>
              </a:r>
              <a:endParaRPr lang="en-US" altLang="en-US" b="1"/>
            </a:p>
          </p:txBody>
        </p:sp>
      </p:grpSp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4953000" y="914400"/>
            <a:ext cx="3962400" cy="3043238"/>
            <a:chOff x="3120" y="576"/>
            <a:chExt cx="2496" cy="1917"/>
          </a:xfrm>
        </p:grpSpPr>
        <p:pic>
          <p:nvPicPr>
            <p:cNvPr id="1044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576"/>
              <a:ext cx="1065" cy="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60" name="Text Box 11"/>
            <p:cNvSpPr txBox="1">
              <a:spLocks noChangeArrowheads="1"/>
            </p:cNvSpPr>
            <p:nvPr/>
          </p:nvSpPr>
          <p:spPr bwMode="auto">
            <a:xfrm>
              <a:off x="4224" y="1104"/>
              <a:ext cx="1392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b="1"/>
                <a:t>Adenine (1</a:t>
              </a:r>
              <a:r>
                <a:rPr lang="en-US" altLang="en-US" b="1" baseline="30000"/>
                <a:t>0 </a:t>
              </a:r>
              <a:r>
                <a:rPr lang="en-US" altLang="en-US" b="1"/>
                <a:t>amine)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/>
                <a:t>component of nucleic acids</a:t>
              </a:r>
              <a:endParaRPr lang="en-US" altLang="en-US" b="1"/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0" y="3657600"/>
            <a:ext cx="4808538" cy="2573338"/>
            <a:chOff x="0" y="2304"/>
            <a:chExt cx="3029" cy="1621"/>
          </a:xfrm>
        </p:grpSpPr>
        <p:pic>
          <p:nvPicPr>
            <p:cNvPr id="10445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304"/>
              <a:ext cx="1589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8" name="Text Box 12"/>
            <p:cNvSpPr txBox="1">
              <a:spLocks noChangeArrowheads="1"/>
            </p:cNvSpPr>
            <p:nvPr/>
          </p:nvSpPr>
          <p:spPr bwMode="auto">
            <a:xfrm>
              <a:off x="0" y="2640"/>
              <a:ext cx="1632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10000"/>
                </a:spcBef>
              </a:pPr>
              <a:r>
                <a:rPr lang="en-US" altLang="en-US" b="1"/>
                <a:t>Epinephrine (adrenaline; 2</a:t>
              </a:r>
              <a:r>
                <a:rPr lang="en-US" altLang="en-US" b="1" baseline="30000"/>
                <a:t>0 </a:t>
              </a:r>
              <a:r>
                <a:rPr lang="en-US" altLang="en-US" b="1"/>
                <a:t>amine)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/>
                <a:t>neurotransmitter in brain; hormone released during stress</a:t>
              </a:r>
              <a:endParaRPr lang="en-US" altLang="en-US" b="1"/>
            </a:p>
          </p:txBody>
        </p:sp>
      </p:grp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4724400" y="3581400"/>
            <a:ext cx="3894138" cy="2338388"/>
            <a:chOff x="2976" y="2256"/>
            <a:chExt cx="2453" cy="1473"/>
          </a:xfrm>
        </p:grpSpPr>
        <p:pic>
          <p:nvPicPr>
            <p:cNvPr id="104455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256"/>
              <a:ext cx="1157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6" name="Text Box 13"/>
            <p:cNvSpPr txBox="1">
              <a:spLocks noChangeArrowheads="1"/>
            </p:cNvSpPr>
            <p:nvPr/>
          </p:nvSpPr>
          <p:spPr bwMode="auto">
            <a:xfrm>
              <a:off x="2976" y="2784"/>
              <a:ext cx="1392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b="1"/>
                <a:t>Cocaine (3</a:t>
              </a:r>
              <a:r>
                <a:rPr lang="en-US" altLang="en-US" b="1" baseline="30000"/>
                <a:t>0 </a:t>
              </a:r>
              <a:r>
                <a:rPr lang="en-US" altLang="en-US" b="1"/>
                <a:t>amine)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/>
                <a:t>brain stimulant; widely abused drug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950"/>
            <a:ext cx="396716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354388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2362200" y="609600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An ester and an amide of other nonmetals.</a:t>
            </a:r>
          </a:p>
        </p:txBody>
      </p:sp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1371600" y="5334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glucose-6-phosphate</a:t>
            </a:r>
          </a:p>
        </p:txBody>
      </p:sp>
      <p:sp>
        <p:nvSpPr>
          <p:cNvPr id="106502" name="Rectangle 9"/>
          <p:cNvSpPr>
            <a:spLocks noChangeArrowheads="1"/>
          </p:cNvSpPr>
          <p:nvPr/>
        </p:nvSpPr>
        <p:spPr bwMode="auto">
          <a:xfrm>
            <a:off x="533400" y="1676400"/>
            <a:ext cx="1447800" cy="1219200"/>
          </a:xfrm>
          <a:prstGeom prst="rect">
            <a:avLst/>
          </a:prstGeom>
          <a:noFill/>
          <a:ln w="28575">
            <a:solidFill>
              <a:srgbClr val="ED18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2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6503" name="Line 10"/>
          <p:cNvSpPr>
            <a:spLocks noChangeShapeType="1"/>
          </p:cNvSpPr>
          <p:nvPr/>
        </p:nvSpPr>
        <p:spPr bwMode="auto">
          <a:xfrm>
            <a:off x="1981200" y="2286000"/>
            <a:ext cx="609600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Text Box 11"/>
          <p:cNvSpPr txBox="1">
            <a:spLocks noChangeArrowheads="1"/>
          </p:cNvSpPr>
          <p:nvPr/>
        </p:nvSpPr>
        <p:spPr bwMode="auto">
          <a:xfrm>
            <a:off x="6477000" y="5181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sulfanilamide</a:t>
            </a:r>
          </a:p>
        </p:txBody>
      </p:sp>
      <p:sp>
        <p:nvSpPr>
          <p:cNvPr id="106505" name="Rectangle 12"/>
          <p:cNvSpPr>
            <a:spLocks noChangeArrowheads="1"/>
          </p:cNvSpPr>
          <p:nvPr/>
        </p:nvSpPr>
        <p:spPr bwMode="auto">
          <a:xfrm>
            <a:off x="5105400" y="2209800"/>
            <a:ext cx="1447800" cy="914400"/>
          </a:xfrm>
          <a:prstGeom prst="rect">
            <a:avLst/>
          </a:prstGeom>
          <a:noFill/>
          <a:ln w="28575">
            <a:solidFill>
              <a:srgbClr val="ED18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6506" name="Line 13"/>
          <p:cNvSpPr>
            <a:spLocks noChangeShapeType="1"/>
          </p:cNvSpPr>
          <p:nvPr/>
        </p:nvSpPr>
        <p:spPr bwMode="auto">
          <a:xfrm>
            <a:off x="6553200" y="2438400"/>
            <a:ext cx="381000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xmlns="" id="{266A57ED-6DB4-4E59-A2CB-043B8DF33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9238"/>
            <a:ext cx="635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3-SHAPE, GEOMETRY, STRUCTURE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620713"/>
            <a:ext cx="88296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Since Organic chemistry is limited to a small number of elements, why are there so many molecules and compounds possible?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Structure, geometry is very important.  Remember molecules exist 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in 3-D and Chem RX’s occur because the approach is easiest 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(requires less energy) - use molecules to show difficulty of approach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(steric hindrance)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Different geometry, shape or structure will give molecules different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physical or chemical properties.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Most common geometry for carbon compounds: </a:t>
            </a:r>
          </a:p>
          <a:p>
            <a:pPr algn="ctr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Linear, trigonal planar, tetrahedral, cyclo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Stability can be demonstrated by using models and feeling the amount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of stress needed to make the model.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3048000" cy="366713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SAMPLE PROBLEM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PROBLEM: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" y="3886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SOLUTION:</a:t>
            </a: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3429000" y="5334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en-US" b="1"/>
              <a:t>Recognizing Functional Groups</a:t>
            </a:r>
          </a:p>
        </p:txBody>
      </p:sp>
      <p:sp>
        <p:nvSpPr>
          <p:cNvPr id="108550" name="Text Box 7"/>
          <p:cNvSpPr txBox="1">
            <a:spLocks noChangeArrowheads="1"/>
          </p:cNvSpPr>
          <p:nvPr/>
        </p:nvSpPr>
        <p:spPr bwMode="auto">
          <a:xfrm>
            <a:off x="1905000" y="10668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Circle and name the functional groups in the following molecules:</a:t>
            </a:r>
          </a:p>
        </p:txBody>
      </p:sp>
      <p:pic>
        <p:nvPicPr>
          <p:cNvPr id="10855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3622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32766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5494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4" name="AutoShape 16"/>
          <p:cNvSpPr>
            <a:spLocks noChangeArrowheads="1"/>
          </p:cNvSpPr>
          <p:nvPr/>
        </p:nvSpPr>
        <p:spPr bwMode="auto">
          <a:xfrm>
            <a:off x="1143000" y="4419600"/>
            <a:ext cx="838200" cy="762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55" name="AutoShape 22"/>
          <p:cNvSpPr>
            <a:spLocks noChangeArrowheads="1"/>
          </p:cNvSpPr>
          <p:nvPr/>
        </p:nvSpPr>
        <p:spPr bwMode="auto">
          <a:xfrm>
            <a:off x="1828800" y="4876800"/>
            <a:ext cx="1295400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56" name="AutoShape 25"/>
          <p:cNvSpPr>
            <a:spLocks noChangeArrowheads="1"/>
          </p:cNvSpPr>
          <p:nvPr/>
        </p:nvSpPr>
        <p:spPr bwMode="auto">
          <a:xfrm>
            <a:off x="4572000" y="4953000"/>
            <a:ext cx="609600" cy="762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57" name="AutoShape 26"/>
          <p:cNvSpPr>
            <a:spLocks noChangeArrowheads="1"/>
          </p:cNvSpPr>
          <p:nvPr/>
        </p:nvSpPr>
        <p:spPr bwMode="auto">
          <a:xfrm>
            <a:off x="5181600" y="5257800"/>
            <a:ext cx="1600200" cy="533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58" name="AutoShape 30"/>
          <p:cNvSpPr>
            <a:spLocks noChangeArrowheads="1"/>
          </p:cNvSpPr>
          <p:nvPr/>
        </p:nvSpPr>
        <p:spPr bwMode="auto">
          <a:xfrm>
            <a:off x="7239000" y="4343400"/>
            <a:ext cx="457200" cy="8382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59" name="AutoShape 31"/>
          <p:cNvSpPr>
            <a:spLocks noChangeArrowheads="1"/>
          </p:cNvSpPr>
          <p:nvPr/>
        </p:nvSpPr>
        <p:spPr bwMode="auto">
          <a:xfrm>
            <a:off x="7010400" y="5410200"/>
            <a:ext cx="5334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60" name="AutoShape 32"/>
          <p:cNvSpPr>
            <a:spLocks noChangeArrowheads="1"/>
          </p:cNvSpPr>
          <p:nvPr/>
        </p:nvSpPr>
        <p:spPr bwMode="auto">
          <a:xfrm>
            <a:off x="7696200" y="5410200"/>
            <a:ext cx="6858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2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Natural </a:t>
            </a:r>
            <a:r>
              <a:rPr lang="el-GR" altLang="en-US" sz="3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α</a:t>
            </a:r>
            <a:r>
              <a:rPr lang="en-US" alt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en-US" alt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</a:t>
            </a:r>
          </a:p>
        </p:txBody>
      </p:sp>
      <p:pic>
        <p:nvPicPr>
          <p:cNvPr id="110595" name="Picture 3" descr="A diagram shows the structures of 20 common amino acids. All of the amino acids have the same basic zwitterionic structure: a central C single bonded left to an N H 3 plus, above to an R group, below to H, and right to a C O O minus. The R groups for each amino acid are described in the following list.  Item 1. Amino Acid, Glycine, G l y, G. R group, H. Characteristic, Nonpolar. Item 2. Amino Acid, Alanine, Ala, A. R group, CH 3. Characteristic, Nonpolar. Item 3. Amino Acid, Valine, Val, V. R group, C H single bonded left and above to C H 3. Characteristic, Nonpolar. Item 4. Amino Acid, Leucine, L e u, L. R group, C H 2 single bonded above to C H, which is single bonded left and above to C H 3. Characteristic, Nonpolar. Item 5. Amino Acid, Isoleucine, Ile, I. R group, C H single bonded right to C H 3 and above to a C H 2 that is bonded above to C H 3. Characteristic, Nonpolar. Item 6. Amino Acid, Methionine, Met, M. R group, C H 2 single bonded above to C H 2 which is single bonded above to S, which is single bonded above to C H 3. Characteristic, Nonpolar. Item 7. Amino Acid, Proline, Pro, P. R group, A three-carbon chain, with the terminal carbon single bonded to the N in the amino group, N H 2 plus in proline instead of N H 3 plus. Characteristic, Nonpolar. Item 8. Amino Acid, Serine, S e r, S. R group, C H 2 single bonded above to O H. Characteristic, Polar. Item 9. Amino Acid, Cysteine, C y s, C. R group, CH2 single bonded above to S H. Characteristic, Polar. Item 10. Amino Acid, Threonine, T h r, T. R group, C H single bonded right to O H and above to C H 3. Characteristic, Polar. Item 11. Amino Acid, Phenylalanine, P h e, F. R group, C H 2 is single bonded above to the point of a benzene. Characteristic, Aromatic. Item 12. Amino Acid, Tyrosine, Tyr, Y. R group, C H 2 is single bonded above to the point of a benzene, which is single bonded to an O H above the top point of the ring. Characteristic, Aromatic. Item 13. Amino Acid, Tryptophan, T r p, W. R group, C H 2 is single bonded above to the lower right vertex of a five membered ring with N H at its point. That ring has a double bond in its lower right side and also shares its lower left side, also a double bond, with the right side of a benzene ring. Characteristic, Aromatic. Item 14. Amino Acid, Histidine, His, H. R group, C H 2 single bonded above to the point of a five-membered ring with N H as the lower right vertex and N H plus as the upper left vertex. There are double bonds in the lower left and top sides of the ring. Characteristic, Basic. Item 15. Amino Acid, Lysine, Lys, K. R group, A vertical chain of four C H 2’ s joined by single bonds, with the final CH2 single bonded above to N H 3 plus. Characteristic, Basic. Item 16. Amino Acid, Arginine, Ay r g, R. R group, A vertical chain of three C H 2 molecules joined by single bonds, with the final C H 2 single bonded above to N H, which is single bonded above to a C that is double bonded right to N H 2 plus and single bonded above to N H 2. Characteristic, Basic. Item 17. Amino Acid, Aspartic acid, Asp, D. R group, C H 2 single bonded above to C, which is double bonded left to O and single bonded right to O minus. Characteristic, Acidic amino acids and their amide derivatives. Item 18. Amino Acid, Glutamic acid, G l u, E. R group, C H 2 single bonded above to C H 2, which is single bonded above to a C that is double bonded left to O and single bonded right to O minus. Characteristic, Acidic amino acid or its amide derivative. Item 19. Amino Acid, Asparagine, Ay s n, N. R group, C H 2 single bonded above to C, which is double bonded left to O and single bonded right to N H 2. Characteristic, Acidic amino acid or its amide derivative. Item 20. Amino Acid, Glutamine, G l u, Q. R group, C H 2 single bonded above to C H 2, which is single bonded above to a C that is double bonded left to O and single bonded right to N H 2. Characteristic, Acidic amino acid or its amide derivativ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>
            <a:fillRect/>
          </a:stretch>
        </p:blipFill>
        <p:spPr bwMode="auto">
          <a:xfrm>
            <a:off x="685800" y="804863"/>
            <a:ext cx="7543800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434C0D-1B49-4170-BED4-1CA4445528FD}" type="slidenum">
              <a:rPr lang="en-US" altLang="en-US">
                <a:latin typeface="Times New Roman" panose="02020603050405020304" pitchFamily="18" charset="0"/>
              </a:rPr>
              <a:pPr eaLnBrk="1" hangingPunct="1"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>Practice – Draw the structural formula of 4-isopropyl-2-methylheptane</a:t>
            </a: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D96995-0C4C-4EE1-8146-20B15C54E97D}" type="slidenum">
              <a:rPr lang="en-US" altLang="en-US">
                <a:latin typeface="Times New Roman" panose="02020603050405020304" pitchFamily="18" charset="0"/>
              </a:rPr>
              <a:pPr eaLnBrk="1" hangingPunct="1"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>Practice – Draw the structural formula of 4-isopropyl-2-methylheptane</a:t>
            </a:r>
          </a:p>
        </p:txBody>
      </p:sp>
      <p:graphicFrame>
        <p:nvGraphicFramePr>
          <p:cNvPr id="113668" name="Object 3"/>
          <p:cNvGraphicFramePr>
            <a:graphicFrameLocks noChangeAspect="1"/>
          </p:cNvGraphicFramePr>
          <p:nvPr/>
        </p:nvGraphicFramePr>
        <p:xfrm>
          <a:off x="1825625" y="2460625"/>
          <a:ext cx="550862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Struct" r:id="rId4" imgW="4193280" imgH="1492560" progId="StructureOLEServer.Document">
                  <p:embed/>
                </p:oleObj>
              </mc:Choice>
              <mc:Fallback>
                <p:oleObj name="Struct" r:id="rId4" imgW="4193280" imgH="1492560" progId="StructureOLEServ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460625"/>
                        <a:ext cx="550862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198654-39D2-43AA-9F15-48B2F33F8B01}" type="slidenum">
              <a:rPr lang="en-US" altLang="en-US">
                <a:latin typeface="Times New Roman" panose="02020603050405020304" pitchFamily="18" charset="0"/>
              </a:rPr>
              <a:pPr eaLnBrk="1" hangingPunct="1"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>Practice – Name the Following</a:t>
            </a:r>
          </a:p>
        </p:txBody>
      </p:sp>
      <p:graphicFrame>
        <p:nvGraphicFramePr>
          <p:cNvPr id="115716" name="Object 3"/>
          <p:cNvGraphicFramePr>
            <a:graphicFrameLocks noChangeAspect="1"/>
          </p:cNvGraphicFramePr>
          <p:nvPr/>
        </p:nvGraphicFramePr>
        <p:xfrm>
          <a:off x="2667000" y="1825625"/>
          <a:ext cx="398462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Struct" r:id="rId4" imgW="3203280" imgH="1463400" progId="StructureOLEServer.Document">
                  <p:embed/>
                </p:oleObj>
              </mc:Choice>
              <mc:Fallback>
                <p:oleObj name="Struct" r:id="rId4" imgW="3203280" imgH="1463400" progId="StructureOLEServ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5625"/>
                        <a:ext cx="3984625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B7E460-CC74-4958-9D4B-779BC66E7B80}" type="slidenum">
              <a:rPr lang="en-US" altLang="en-US">
                <a:latin typeface="Times New Roman" panose="02020603050405020304" pitchFamily="18" charset="0"/>
              </a:rPr>
              <a:pPr eaLnBrk="1" hangingPunct="1"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>Practice – Name the Following</a:t>
            </a:r>
          </a:p>
        </p:txBody>
      </p:sp>
      <p:graphicFrame>
        <p:nvGraphicFramePr>
          <p:cNvPr id="117764" name="Object 3"/>
          <p:cNvGraphicFramePr>
            <a:graphicFrameLocks noChangeAspect="1"/>
          </p:cNvGraphicFramePr>
          <p:nvPr/>
        </p:nvGraphicFramePr>
        <p:xfrm>
          <a:off x="2667000" y="1825625"/>
          <a:ext cx="398462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Struct" r:id="rId4" imgW="3203280" imgH="1463400" progId="StructureOLEServer.Document">
                  <p:embed/>
                </p:oleObj>
              </mc:Choice>
              <mc:Fallback>
                <p:oleObj name="Struct" r:id="rId4" imgW="3203280" imgH="1463400" progId="StructureOLEServ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5625"/>
                        <a:ext cx="3984625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Text Box 4"/>
          <p:cNvSpPr txBox="1">
            <a:spLocks noChangeArrowheads="1"/>
          </p:cNvSpPr>
          <p:nvPr/>
        </p:nvSpPr>
        <p:spPr bwMode="auto">
          <a:xfrm>
            <a:off x="2895600" y="3962400"/>
            <a:ext cx="343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3,4-dimethyl-3-hexene</a:t>
            </a:r>
          </a:p>
        </p:txBody>
      </p:sp>
      <p:sp>
        <p:nvSpPr>
          <p:cNvPr id="117766" name="Text Box 5"/>
          <p:cNvSpPr txBox="1">
            <a:spLocks noChangeArrowheads="1"/>
          </p:cNvSpPr>
          <p:nvPr/>
        </p:nvSpPr>
        <p:spPr bwMode="auto">
          <a:xfrm>
            <a:off x="43434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7767" name="Text Box 6"/>
          <p:cNvSpPr txBox="1">
            <a:spLocks noChangeArrowheads="1"/>
          </p:cNvSpPr>
          <p:nvPr/>
        </p:nvSpPr>
        <p:spPr bwMode="auto">
          <a:xfrm>
            <a:off x="3733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7768" name="Text Box 7"/>
          <p:cNvSpPr txBox="1">
            <a:spLocks noChangeArrowheads="1"/>
          </p:cNvSpPr>
          <p:nvPr/>
        </p:nvSpPr>
        <p:spPr bwMode="auto">
          <a:xfrm>
            <a:off x="3505200" y="2667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7769" name="Text Box 8"/>
          <p:cNvSpPr txBox="1">
            <a:spLocks noChangeArrowheads="1"/>
          </p:cNvSpPr>
          <p:nvPr/>
        </p:nvSpPr>
        <p:spPr bwMode="auto">
          <a:xfrm>
            <a:off x="4419600" y="2667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7770" name="Text Box 9"/>
          <p:cNvSpPr txBox="1">
            <a:spLocks noChangeArrowheads="1"/>
          </p:cNvSpPr>
          <p:nvPr/>
        </p:nvSpPr>
        <p:spPr bwMode="auto">
          <a:xfrm>
            <a:off x="4953000" y="2743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7771" name="Text Box 10"/>
          <p:cNvSpPr txBox="1">
            <a:spLocks noChangeArrowheads="1"/>
          </p:cNvSpPr>
          <p:nvPr/>
        </p:nvSpPr>
        <p:spPr bwMode="auto">
          <a:xfrm>
            <a:off x="5943600" y="2743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0F623C-FB36-48DF-A30B-97E003BA846B}" type="slidenum">
              <a:rPr lang="en-US" altLang="en-US">
                <a:latin typeface="Times New Roman" panose="02020603050405020304" pitchFamily="18" charset="0"/>
              </a:rPr>
              <a:pPr eaLnBrk="1" hangingPunct="1"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>Practice – Name the Following</a:t>
            </a:r>
          </a:p>
        </p:txBody>
      </p:sp>
      <p:graphicFrame>
        <p:nvGraphicFramePr>
          <p:cNvPr id="119812" name="Object 3"/>
          <p:cNvGraphicFramePr>
            <a:graphicFrameLocks noChangeAspect="1"/>
          </p:cNvGraphicFramePr>
          <p:nvPr/>
        </p:nvGraphicFramePr>
        <p:xfrm>
          <a:off x="2895600" y="2057400"/>
          <a:ext cx="3355975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Struct" r:id="rId4" imgW="2315880" imgH="1478520" progId="StructureOLEServer.Document">
                  <p:embed/>
                </p:oleObj>
              </mc:Choice>
              <mc:Fallback>
                <p:oleObj name="Struct" r:id="rId4" imgW="2315880" imgH="1478520" progId="StructureOLEServ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3355975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431E61-3490-48F2-BE59-AC5E0541908A}" type="slidenum">
              <a:rPr lang="en-US" altLang="en-US">
                <a:latin typeface="Times New Roman" panose="02020603050405020304" pitchFamily="18" charset="0"/>
              </a:rPr>
              <a:pPr eaLnBrk="1" hangingPunct="1"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>Practice – Name the Following</a:t>
            </a:r>
          </a:p>
        </p:txBody>
      </p:sp>
      <p:graphicFrame>
        <p:nvGraphicFramePr>
          <p:cNvPr id="121860" name="Object 3"/>
          <p:cNvGraphicFramePr>
            <a:graphicFrameLocks noChangeAspect="1"/>
          </p:cNvGraphicFramePr>
          <p:nvPr/>
        </p:nvGraphicFramePr>
        <p:xfrm>
          <a:off x="2895600" y="2057400"/>
          <a:ext cx="3355975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Struct" r:id="rId4" imgW="2315880" imgH="1478520" progId="StructureOLEServer.Document">
                  <p:embed/>
                </p:oleObj>
              </mc:Choice>
              <mc:Fallback>
                <p:oleObj name="Struct" r:id="rId4" imgW="2315880" imgH="1478520" progId="StructureOLEServ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3355975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2895600" y="4343400"/>
            <a:ext cx="3549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3,3-dimethyl-1-pentyne</a:t>
            </a:r>
          </a:p>
        </p:txBody>
      </p:sp>
      <p:sp>
        <p:nvSpPr>
          <p:cNvPr id="121862" name="Text Box 5"/>
          <p:cNvSpPr txBox="1">
            <a:spLocks noChangeArrowheads="1"/>
          </p:cNvSpPr>
          <p:nvPr/>
        </p:nvSpPr>
        <p:spPr bwMode="auto">
          <a:xfrm>
            <a:off x="5638800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1863" name="Text Box 6"/>
          <p:cNvSpPr txBox="1">
            <a:spLocks noChangeArrowheads="1"/>
          </p:cNvSpPr>
          <p:nvPr/>
        </p:nvSpPr>
        <p:spPr bwMode="auto">
          <a:xfrm>
            <a:off x="4876800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1864" name="Text Box 7"/>
          <p:cNvSpPr txBox="1">
            <a:spLocks noChangeArrowheads="1"/>
          </p:cNvSpPr>
          <p:nvPr/>
        </p:nvSpPr>
        <p:spPr bwMode="auto">
          <a:xfrm>
            <a:off x="4267200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21865" name="Text Box 8"/>
          <p:cNvSpPr txBox="1">
            <a:spLocks noChangeArrowheads="1"/>
          </p:cNvSpPr>
          <p:nvPr/>
        </p:nvSpPr>
        <p:spPr bwMode="auto">
          <a:xfrm>
            <a:off x="4191000" y="3886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1866" name="Text Box 9"/>
          <p:cNvSpPr txBox="1">
            <a:spLocks noChangeArrowheads="1"/>
          </p:cNvSpPr>
          <p:nvPr/>
        </p:nvSpPr>
        <p:spPr bwMode="auto">
          <a:xfrm>
            <a:off x="4953000" y="3886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BB83CA-EBD5-4B86-9571-CE1533580404}" type="slidenum">
              <a:rPr lang="en-US" altLang="en-US">
                <a:latin typeface="Times New Roman" panose="02020603050405020304" pitchFamily="18" charset="0"/>
              </a:rPr>
              <a:pPr eaLnBrk="1" hangingPunct="1"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>Practice – Name the Following</a:t>
            </a:r>
          </a:p>
        </p:txBody>
      </p:sp>
      <p:graphicFrame>
        <p:nvGraphicFramePr>
          <p:cNvPr id="123908" name="Object 3"/>
          <p:cNvGraphicFramePr>
            <a:graphicFrameLocks noChangeAspect="1"/>
          </p:cNvGraphicFramePr>
          <p:nvPr/>
        </p:nvGraphicFramePr>
        <p:xfrm>
          <a:off x="2209800" y="1752600"/>
          <a:ext cx="10445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Struct" r:id="rId4" imgW="504685" imgH="1209772" progId="StructureOLEServer.Document">
                  <p:embed/>
                </p:oleObj>
              </mc:Choice>
              <mc:Fallback>
                <p:oleObj name="Struct" r:id="rId4" imgW="504685" imgH="1209772" progId="StructureOLEServ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52600"/>
                        <a:ext cx="10445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9" name="Object 4"/>
          <p:cNvGraphicFramePr>
            <a:graphicFrameLocks noChangeAspect="1"/>
          </p:cNvGraphicFramePr>
          <p:nvPr/>
        </p:nvGraphicFramePr>
        <p:xfrm>
          <a:off x="5486400" y="1752600"/>
          <a:ext cx="15890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1" name="Struct" r:id="rId6" imgW="762000" imgH="962030" progId="StructureOLEServer.Document">
                  <p:embed/>
                </p:oleObj>
              </mc:Choice>
              <mc:Fallback>
                <p:oleObj name="Struct" r:id="rId6" imgW="762000" imgH="962030" progId="StructureOLEServ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15890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003475-098D-49F2-B69A-B51040A9E4DE}" type="slidenum">
              <a:rPr lang="en-US" altLang="en-US">
                <a:latin typeface="Times New Roman" panose="02020603050405020304" pitchFamily="18" charset="0"/>
              </a:rPr>
              <a:pPr eaLnBrk="1" hangingPunct="1"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>Practice – Name the Following</a:t>
            </a:r>
          </a:p>
        </p:txBody>
      </p:sp>
      <p:graphicFrame>
        <p:nvGraphicFramePr>
          <p:cNvPr id="125956" name="Object 3"/>
          <p:cNvGraphicFramePr>
            <a:graphicFrameLocks noChangeAspect="1"/>
          </p:cNvGraphicFramePr>
          <p:nvPr/>
        </p:nvGraphicFramePr>
        <p:xfrm>
          <a:off x="2209800" y="1752600"/>
          <a:ext cx="10445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Struct" r:id="rId4" imgW="504685" imgH="1209772" progId="StructureOLEServer.Document">
                  <p:embed/>
                </p:oleObj>
              </mc:Choice>
              <mc:Fallback>
                <p:oleObj name="Struct" r:id="rId4" imgW="504685" imgH="1209772" progId="StructureOLEServ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52600"/>
                        <a:ext cx="10445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4"/>
          <p:cNvGraphicFramePr>
            <a:graphicFrameLocks noChangeAspect="1"/>
          </p:cNvGraphicFramePr>
          <p:nvPr/>
        </p:nvGraphicFramePr>
        <p:xfrm>
          <a:off x="5486400" y="1752600"/>
          <a:ext cx="15890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Struct" r:id="rId6" imgW="762000" imgH="962030" progId="StructureOLEServer.Document">
                  <p:embed/>
                </p:oleObj>
              </mc:Choice>
              <mc:Fallback>
                <p:oleObj name="Struct" r:id="rId6" imgW="762000" imgH="962030" progId="StructureOLEServ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15890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Text Box 5"/>
          <p:cNvSpPr txBox="1">
            <a:spLocks noChangeArrowheads="1"/>
          </p:cNvSpPr>
          <p:nvPr/>
        </p:nvSpPr>
        <p:spPr bwMode="auto">
          <a:xfrm>
            <a:off x="1066800" y="4495800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1-chloro-4-fluorobenzene</a:t>
            </a:r>
          </a:p>
        </p:txBody>
      </p:sp>
      <p:sp>
        <p:nvSpPr>
          <p:cNvPr id="125959" name="Text Box 6"/>
          <p:cNvSpPr txBox="1">
            <a:spLocks noChangeArrowheads="1"/>
          </p:cNvSpPr>
          <p:nvPr/>
        </p:nvSpPr>
        <p:spPr bwMode="auto">
          <a:xfrm>
            <a:off x="4572000" y="4495800"/>
            <a:ext cx="3236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1,3-dibromobenzene</a:t>
            </a:r>
          </a:p>
          <a:p>
            <a:pPr algn="ctr"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or </a:t>
            </a:r>
            <a:r>
              <a:rPr lang="en-US" altLang="en-US" sz="2400" i="1">
                <a:solidFill>
                  <a:schemeClr val="hlink"/>
                </a:solidFill>
                <a:latin typeface="Times New Roman" panose="02020603050405020304" pitchFamily="18" charset="0"/>
              </a:rPr>
              <a:t>meta</a:t>
            </a:r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-dibromobenzene</a:t>
            </a:r>
          </a:p>
          <a:p>
            <a:pPr algn="ctr" eaLnBrk="1" hangingPunct="1"/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or </a:t>
            </a:r>
            <a:r>
              <a:rPr lang="en-US" altLang="en-US" sz="2400" i="1">
                <a:solidFill>
                  <a:schemeClr val="hlink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-dibromobenzene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xmlns="" id="{FB50128C-47D5-4905-9317-8902375E2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"/>
            <a:ext cx="3429000" cy="396875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4-Chemical Diversity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79525" y="1103313"/>
            <a:ext cx="6588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Diversity in structure and behavior is due to interrelated factors: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143000" y="1751013"/>
            <a:ext cx="29543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1.  Bonding to heteroatoms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203325" y="2322513"/>
            <a:ext cx="353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2.  Electron density and reactivity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965325" y="274320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C - C bond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505200" y="2743200"/>
            <a:ext cx="46767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/>
              <a:t>EN = 0; therefore the C-C bond is nonpolar</a:t>
            </a:r>
          </a:p>
          <a:p>
            <a:r>
              <a:rPr lang="en-US" altLang="en-US"/>
              <a:t>and in general unreactive. 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965325" y="350520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C - H bond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505200" y="3505200"/>
            <a:ext cx="440848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/>
              <a:t>EN ~ 0; therefore the C-H bond is nearly</a:t>
            </a:r>
          </a:p>
          <a:p>
            <a:r>
              <a:rPr lang="en-US" altLang="en-US"/>
              <a:t>nonpolar and fairly unreactive. 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965325" y="4267200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C - O bond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505200" y="4267200"/>
            <a:ext cx="437038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/>
              <a:t>EN = 1; therefore the C-O bond is polar </a:t>
            </a:r>
          </a:p>
          <a:p>
            <a:r>
              <a:rPr lang="en-US" altLang="en-US"/>
              <a:t>and reactive. 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1965325" y="5181600"/>
            <a:ext cx="622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bonds to other heteroatoms are usually large and therefore</a:t>
            </a:r>
          </a:p>
          <a:p>
            <a:pPr>
              <a:buFontTx/>
              <a:buChar char="•"/>
            </a:pPr>
            <a:r>
              <a:rPr lang="en-US" altLang="en-US"/>
              <a:t>weak and reactive.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  <p:bldP spid="73735" grpId="0"/>
      <p:bldP spid="73736" grpId="0"/>
      <p:bldP spid="73737" grpId="0"/>
      <p:bldP spid="73738" grpId="0"/>
      <p:bldP spid="73739" grpId="0"/>
      <p:bldP spid="7374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6858000" cy="457200"/>
          </a:xfrm>
          <a:prstGeom prst="rect">
            <a:avLst/>
          </a:prstGeom>
          <a:gradFill rotWithShape="0">
            <a:gsLst>
              <a:gs pos="0">
                <a:srgbClr val="1822C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Types of Organic Reactions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An </a:t>
            </a:r>
            <a:r>
              <a:rPr lang="en-US" altLang="en-US" b="1" u="sng">
                <a:solidFill>
                  <a:srgbClr val="1822CD"/>
                </a:solidFill>
              </a:rPr>
              <a:t>addition</a:t>
            </a:r>
            <a:r>
              <a:rPr lang="en-US" altLang="en-US"/>
              <a:t> reaction occurs when an unsaturated reactant becomes a saturated product: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838200" y="27432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>
                <a:solidFill>
                  <a:srgbClr val="1822CD"/>
                </a:solidFill>
              </a:rPr>
              <a:t>Elimination</a:t>
            </a:r>
            <a:r>
              <a:rPr lang="en-US" altLang="en-US"/>
              <a:t> reactions are the opposite of addition; they occur when a more saturated reactant becomes a less saturated product:</a:t>
            </a: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24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057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838200" y="41910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u="sng">
                <a:solidFill>
                  <a:srgbClr val="1822CD"/>
                </a:solidFill>
              </a:rPr>
              <a:t>substitution</a:t>
            </a:r>
            <a:r>
              <a:rPr lang="en-US" altLang="en-US"/>
              <a:t> reaction occurs when an atom (or group) from an added reagent substitutes for one in the organic reactant:</a:t>
            </a:r>
          </a:p>
        </p:txBody>
      </p:sp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4953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 autoUpdateAnimBg="0"/>
      <p:bldP spid="69638" grpId="0" build="p" autoUpdateAnimBg="0"/>
      <p:bldP spid="6964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/>
          <a:lstStyle/>
          <a:p>
            <a:pPr>
              <a:defRPr/>
            </a:pPr>
            <a:r>
              <a:rPr lang="en-US" sz="3000" b="1" dirty="0">
                <a:solidFill>
                  <a:srgbClr val="182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 Reactions of Alkenes and Alkynes</a:t>
            </a:r>
            <a:endParaRPr lang="en-US" sz="2000" dirty="0"/>
          </a:p>
        </p:txBody>
      </p:sp>
      <p:pic>
        <p:nvPicPr>
          <p:cNvPr id="130051" name="Picture 3" descr="H 2 C, double bond, C H 2 plus B r 2 yields C H 2, single bond, C H 2. On the right side of the equation, each C is single bonded to each other, and each C has a single bond to B r for a total of 2 B r atom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495425"/>
            <a:ext cx="5505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0052" name="Object 5" descr="C H 3 C H, double bond, C H C H 3 plus H 2 in the presence of N i at 500 degrees Celsius yields C H 3 C H 2 C H 2 C H 3"/>
          <p:cNvGraphicFramePr>
            <a:graphicFrameLocks noChangeAspect="1"/>
          </p:cNvGraphicFramePr>
          <p:nvPr/>
        </p:nvGraphicFramePr>
        <p:xfrm>
          <a:off x="361950" y="2924175"/>
          <a:ext cx="78343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Equation" r:id="rId4" imgW="6692760" imgH="431640" progId="Equation.DSMT4">
                  <p:embed/>
                </p:oleObj>
              </mc:Choice>
              <mc:Fallback>
                <p:oleObj name="Equation" r:id="rId4" imgW="6692760" imgH="431640" progId="Equation.DSMT4">
                  <p:embed/>
                  <p:pic>
                    <p:nvPicPr>
                      <p:cNvPr id="0" name="Object 5" descr="C H 3 C H, double bond, C H C H 3 plus H 2 in the presence of N i at 500 degrees Celsius yields C H 3 C H 2 C H 2 C 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924175"/>
                        <a:ext cx="78343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6" descr="C H 2, double bond, C H 2 plus H 2 O in the presence of H 2 S O 4 yields C H 3 C H 2 O H"/>
          <p:cNvGraphicFramePr>
            <a:graphicFrameLocks noChangeAspect="1"/>
          </p:cNvGraphicFramePr>
          <p:nvPr/>
        </p:nvGraphicFramePr>
        <p:xfrm>
          <a:off x="1338263" y="3714750"/>
          <a:ext cx="61991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Equation" r:id="rId6" imgW="5232240" imgH="444240" progId="Equation.DSMT4">
                  <p:embed/>
                </p:oleObj>
              </mc:Choice>
              <mc:Fallback>
                <p:oleObj name="Equation" r:id="rId6" imgW="5232240" imgH="444240" progId="Equation.DSMT4">
                  <p:embed/>
                  <p:pic>
                    <p:nvPicPr>
                      <p:cNvPr id="0" name="Object 6" descr="C H 2, double bond, C H 2 plus H 2 O in the presence of H 2 S O 4 yields C H 3 C H 2 O H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3714750"/>
                        <a:ext cx="619918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4" descr="C H 3 C, triple bond, C C H 3 plus C l 2 yields C, double bond, C. The left C is single bonded to C l to the upper left. The left C is single bonded to C H 3 to the lower left. The right C is single bonded to C H 3 to the upper right. The right C is single bonded to C l to the lower right. The left side of the equation is 2-butyne. The right side is trans-2, 3-dichloro-2-buten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648200"/>
            <a:ext cx="58943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C9DB06-1BB5-4FFC-BE57-FD430776539B}" type="slidenum">
              <a:rPr lang="en-US" altLang="en-US">
                <a:latin typeface="Times New Roman" panose="02020603050405020304" pitchFamily="18" charset="0"/>
              </a:rPr>
              <a:pPr eaLnBrk="1" hangingPunct="1"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xmlns="" id="{A2473958-C3F5-42EA-B0DC-FC4B89E6D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182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of Alcohols</a:t>
            </a:r>
          </a:p>
        </p:txBody>
      </p:sp>
      <p:sp>
        <p:nvSpPr>
          <p:cNvPr id="131076" name="Rectangle 3"/>
          <p:cNvSpPr>
            <a:spLocks noChangeArrowheads="1"/>
          </p:cNvSpPr>
          <p:nvPr/>
        </p:nvSpPr>
        <p:spPr bwMode="auto">
          <a:xfrm>
            <a:off x="2652713" y="1204913"/>
            <a:ext cx="3633787" cy="458787"/>
          </a:xfrm>
          <a:prstGeom prst="rect">
            <a:avLst/>
          </a:prstGeom>
          <a:solidFill>
            <a:srgbClr val="1822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Nucleophilic Substitution</a:t>
            </a:r>
          </a:p>
        </p:txBody>
      </p:sp>
      <p:grpSp>
        <p:nvGrpSpPr>
          <p:cNvPr id="131077" name="Group 4"/>
          <p:cNvGrpSpPr>
            <a:grpSpLocks/>
          </p:cNvGrpSpPr>
          <p:nvPr/>
        </p:nvGrpSpPr>
        <p:grpSpPr bwMode="auto">
          <a:xfrm>
            <a:off x="976313" y="1724025"/>
            <a:ext cx="7042150" cy="576263"/>
            <a:chOff x="615" y="1086"/>
            <a:chExt cx="4436" cy="363"/>
          </a:xfrm>
        </p:grpSpPr>
        <p:sp>
          <p:nvSpPr>
            <p:cNvPr id="131097" name="Rectangle 5"/>
            <p:cNvSpPr>
              <a:spLocks noChangeArrowheads="1"/>
            </p:cNvSpPr>
            <p:nvPr/>
          </p:nvSpPr>
          <p:spPr bwMode="auto">
            <a:xfrm>
              <a:off x="615" y="1086"/>
              <a:ext cx="443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chemeClr val="tx2"/>
                  </a:solidFill>
                </a:rPr>
                <a:t>CH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3</a:t>
              </a:r>
              <a:r>
                <a:rPr lang="en-US" altLang="en-US" sz="3200">
                  <a:solidFill>
                    <a:schemeClr val="tx2"/>
                  </a:solidFill>
                </a:rPr>
                <a:t>     OH    +  HCl   </a:t>
              </a:r>
              <a:r>
                <a:rPr lang="en-US" altLang="en-US" sz="3200">
                  <a:solidFill>
                    <a:schemeClr val="tx2"/>
                  </a:solidFill>
                  <a:latin typeface="Symbol" panose="05050102010706020507" pitchFamily="18" charset="2"/>
                </a:rPr>
                <a:t>®</a:t>
              </a:r>
              <a:r>
                <a:rPr lang="en-US" altLang="en-US" sz="3200">
                  <a:solidFill>
                    <a:schemeClr val="tx2"/>
                  </a:solidFill>
                </a:rPr>
                <a:t>   CH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3</a:t>
              </a:r>
              <a:r>
                <a:rPr lang="en-US" altLang="en-US" sz="3200">
                  <a:solidFill>
                    <a:schemeClr val="tx2"/>
                  </a:solidFill>
                </a:rPr>
                <a:t>Cl   +  H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2</a:t>
              </a:r>
              <a:r>
                <a:rPr lang="en-US" altLang="en-US" sz="3200">
                  <a:solidFill>
                    <a:schemeClr val="tx2"/>
                  </a:solidFill>
                </a:rPr>
                <a:t>O</a:t>
              </a:r>
            </a:p>
          </p:txBody>
        </p:sp>
        <p:sp>
          <p:nvSpPr>
            <p:cNvPr id="131098" name="Line 6"/>
            <p:cNvSpPr>
              <a:spLocks noChangeShapeType="1"/>
            </p:cNvSpPr>
            <p:nvPr/>
          </p:nvSpPr>
          <p:spPr bwMode="auto">
            <a:xfrm>
              <a:off x="1152" y="1248"/>
              <a:ext cx="19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890713" y="2500313"/>
            <a:ext cx="5805487" cy="458787"/>
          </a:xfrm>
          <a:prstGeom prst="rect">
            <a:avLst/>
          </a:prstGeom>
          <a:solidFill>
            <a:srgbClr val="1822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Acid Catalyzed Elimination (Dehydration)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76313" y="2949575"/>
            <a:ext cx="7329487" cy="646113"/>
            <a:chOff x="615" y="1858"/>
            <a:chExt cx="4303" cy="407"/>
          </a:xfrm>
        </p:grpSpPr>
        <p:sp>
          <p:nvSpPr>
            <p:cNvPr id="131092" name="Rectangle 9"/>
            <p:cNvSpPr>
              <a:spLocks noChangeArrowheads="1"/>
            </p:cNvSpPr>
            <p:nvPr/>
          </p:nvSpPr>
          <p:spPr bwMode="auto">
            <a:xfrm>
              <a:off x="615" y="1902"/>
              <a:ext cx="430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chemeClr val="tx2"/>
                  </a:solidFill>
                </a:rPr>
                <a:t>CH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3       </a:t>
              </a:r>
              <a:r>
                <a:rPr lang="en-US" altLang="en-US" sz="3200">
                  <a:solidFill>
                    <a:schemeClr val="tx2"/>
                  </a:solidFill>
                </a:rPr>
                <a:t>CH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2</a:t>
              </a:r>
              <a:r>
                <a:rPr lang="en-US" altLang="en-US" sz="3200">
                  <a:solidFill>
                    <a:schemeClr val="tx2"/>
                  </a:solidFill>
                </a:rPr>
                <a:t>OH   </a:t>
              </a:r>
              <a:r>
                <a:rPr lang="en-US" altLang="en-US" sz="3200">
                  <a:solidFill>
                    <a:schemeClr val="tx2"/>
                  </a:solidFill>
                  <a:latin typeface="Symbol" panose="05050102010706020507" pitchFamily="18" charset="2"/>
                </a:rPr>
                <a:t>®</a:t>
              </a:r>
              <a:r>
                <a:rPr lang="en-US" altLang="en-US" sz="3200">
                  <a:solidFill>
                    <a:schemeClr val="tx2"/>
                  </a:solidFill>
                </a:rPr>
                <a:t>   CH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2     </a:t>
              </a:r>
              <a:r>
                <a:rPr lang="en-US" altLang="en-US" sz="3200">
                  <a:solidFill>
                    <a:schemeClr val="tx2"/>
                  </a:solidFill>
                </a:rPr>
                <a:t>CH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2</a:t>
              </a:r>
              <a:r>
                <a:rPr lang="en-US" altLang="en-US" sz="3200">
                  <a:solidFill>
                    <a:schemeClr val="tx2"/>
                  </a:solidFill>
                </a:rPr>
                <a:t>   +  H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2</a:t>
              </a:r>
              <a:r>
                <a:rPr lang="en-US" altLang="en-US" sz="3200">
                  <a:solidFill>
                    <a:schemeClr val="tx2"/>
                  </a:solidFill>
                </a:rPr>
                <a:t>O</a:t>
              </a:r>
            </a:p>
          </p:txBody>
        </p:sp>
        <p:sp>
          <p:nvSpPr>
            <p:cNvPr id="131093" name="Line 10"/>
            <p:cNvSpPr>
              <a:spLocks noChangeShapeType="1"/>
            </p:cNvSpPr>
            <p:nvPr/>
          </p:nvSpPr>
          <p:spPr bwMode="auto">
            <a:xfrm>
              <a:off x="1152" y="2064"/>
              <a:ext cx="19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4" name="Line 11"/>
            <p:cNvSpPr>
              <a:spLocks noChangeShapeType="1"/>
            </p:cNvSpPr>
            <p:nvPr/>
          </p:nvSpPr>
          <p:spPr bwMode="auto">
            <a:xfrm>
              <a:off x="3277" y="2029"/>
              <a:ext cx="19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5" name="Line 12"/>
            <p:cNvSpPr>
              <a:spLocks noChangeShapeType="1"/>
            </p:cNvSpPr>
            <p:nvPr/>
          </p:nvSpPr>
          <p:spPr bwMode="auto">
            <a:xfrm>
              <a:off x="3277" y="2099"/>
              <a:ext cx="19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6" name="Rectangle 13"/>
            <p:cNvSpPr>
              <a:spLocks noChangeArrowheads="1"/>
            </p:cNvSpPr>
            <p:nvPr/>
          </p:nvSpPr>
          <p:spPr bwMode="auto">
            <a:xfrm>
              <a:off x="2295" y="1858"/>
              <a:ext cx="49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H</a:t>
              </a:r>
              <a:r>
                <a:rPr lang="en-US" altLang="en-US" baseline="-25000">
                  <a:solidFill>
                    <a:schemeClr val="tx2"/>
                  </a:solidFill>
                </a:rPr>
                <a:t>2</a:t>
              </a:r>
              <a:r>
                <a:rPr lang="en-US" altLang="en-US">
                  <a:solidFill>
                    <a:schemeClr val="tx2"/>
                  </a:solidFill>
                </a:rPr>
                <a:t>SO</a:t>
              </a:r>
              <a:r>
                <a:rPr lang="en-US" altLang="en-US" baseline="-25000">
                  <a:solidFill>
                    <a:schemeClr val="tx2"/>
                  </a:solidFill>
                </a:rPr>
                <a:t>4</a:t>
              </a:r>
            </a:p>
          </p:txBody>
        </p:sp>
      </p:grp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3581400" y="3733800"/>
            <a:ext cx="1524000" cy="458788"/>
          </a:xfrm>
          <a:prstGeom prst="rect">
            <a:avLst/>
          </a:prstGeom>
          <a:solidFill>
            <a:srgbClr val="1822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Oxidation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06413" y="4162425"/>
            <a:ext cx="8359775" cy="666750"/>
            <a:chOff x="238" y="2772"/>
            <a:chExt cx="5266" cy="377"/>
          </a:xfrm>
        </p:grpSpPr>
        <p:sp>
          <p:nvSpPr>
            <p:cNvPr id="131086" name="Rectangle 16"/>
            <p:cNvSpPr>
              <a:spLocks noChangeArrowheads="1"/>
            </p:cNvSpPr>
            <p:nvPr/>
          </p:nvSpPr>
          <p:spPr bwMode="auto">
            <a:xfrm>
              <a:off x="238" y="2854"/>
              <a:ext cx="526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chemeClr val="tx2"/>
                  </a:solidFill>
                </a:rPr>
                <a:t>CH</a:t>
              </a:r>
              <a:r>
                <a:rPr lang="en-US" altLang="en-US" sz="2800" baseline="-25000">
                  <a:solidFill>
                    <a:schemeClr val="tx2"/>
                  </a:solidFill>
                </a:rPr>
                <a:t>3       </a:t>
              </a:r>
              <a:r>
                <a:rPr lang="en-US" altLang="en-US" sz="2800">
                  <a:solidFill>
                    <a:schemeClr val="tx2"/>
                  </a:solidFill>
                </a:rPr>
                <a:t>CH</a:t>
              </a:r>
              <a:r>
                <a:rPr lang="en-US" altLang="en-US" sz="2800" baseline="-25000">
                  <a:solidFill>
                    <a:schemeClr val="tx2"/>
                  </a:solidFill>
                </a:rPr>
                <a:t>2</a:t>
              </a:r>
              <a:r>
                <a:rPr lang="en-US" altLang="en-US" sz="2800">
                  <a:solidFill>
                    <a:schemeClr val="tx2"/>
                  </a:solidFill>
                </a:rPr>
                <a:t>OH  </a:t>
              </a:r>
              <a:r>
                <a:rPr lang="en-US" altLang="en-US" sz="2800">
                  <a:solidFill>
                    <a:schemeClr val="tx2"/>
                  </a:solidFill>
                  <a:latin typeface="Symbol" panose="05050102010706020507" pitchFamily="18" charset="2"/>
                </a:rPr>
                <a:t>®</a:t>
              </a:r>
              <a:r>
                <a:rPr lang="en-US" altLang="en-US" sz="2800">
                  <a:solidFill>
                    <a:schemeClr val="tx2"/>
                  </a:solidFill>
                </a:rPr>
                <a:t>  CH</a:t>
              </a:r>
              <a:r>
                <a:rPr lang="en-US" altLang="en-US" sz="2800" baseline="-25000">
                  <a:solidFill>
                    <a:schemeClr val="tx2"/>
                  </a:solidFill>
                </a:rPr>
                <a:t>3       </a:t>
              </a:r>
              <a:r>
                <a:rPr lang="en-US" altLang="en-US" sz="2800">
                  <a:solidFill>
                    <a:schemeClr val="tx2"/>
                  </a:solidFill>
                </a:rPr>
                <a:t>CHO   </a:t>
              </a:r>
              <a:r>
                <a:rPr lang="en-US" altLang="en-US" sz="2800">
                  <a:solidFill>
                    <a:schemeClr val="tx2"/>
                  </a:solidFill>
                  <a:latin typeface="Symbol" panose="05050102010706020507" pitchFamily="18" charset="2"/>
                </a:rPr>
                <a:t>®   </a:t>
              </a:r>
              <a:r>
                <a:rPr lang="en-US" altLang="en-US" sz="2800">
                  <a:solidFill>
                    <a:schemeClr val="tx2"/>
                  </a:solidFill>
                </a:rPr>
                <a:t>CH</a:t>
              </a:r>
              <a:r>
                <a:rPr lang="en-US" altLang="en-US" sz="2800" baseline="-25000">
                  <a:solidFill>
                    <a:schemeClr val="tx2"/>
                  </a:solidFill>
                </a:rPr>
                <a:t>3       </a:t>
              </a:r>
              <a:r>
                <a:rPr lang="en-US" altLang="en-US" sz="2800">
                  <a:solidFill>
                    <a:schemeClr val="tx2"/>
                  </a:solidFill>
                </a:rPr>
                <a:t>COOH </a:t>
              </a:r>
            </a:p>
          </p:txBody>
        </p:sp>
        <p:sp>
          <p:nvSpPr>
            <p:cNvPr id="131087" name="Line 17"/>
            <p:cNvSpPr>
              <a:spLocks noChangeShapeType="1"/>
            </p:cNvSpPr>
            <p:nvPr/>
          </p:nvSpPr>
          <p:spPr bwMode="auto">
            <a:xfrm>
              <a:off x="687" y="3002"/>
              <a:ext cx="2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88" name="Line 18"/>
            <p:cNvSpPr>
              <a:spLocks noChangeShapeType="1"/>
            </p:cNvSpPr>
            <p:nvPr/>
          </p:nvSpPr>
          <p:spPr bwMode="auto">
            <a:xfrm>
              <a:off x="2601" y="2989"/>
              <a:ext cx="2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89" name="Rectangle 19"/>
            <p:cNvSpPr>
              <a:spLocks noChangeArrowheads="1"/>
            </p:cNvSpPr>
            <p:nvPr/>
          </p:nvSpPr>
          <p:spPr bwMode="auto">
            <a:xfrm>
              <a:off x="1735" y="2772"/>
              <a:ext cx="43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- 2 H</a:t>
              </a:r>
            </a:p>
          </p:txBody>
        </p:sp>
        <p:sp>
          <p:nvSpPr>
            <p:cNvPr id="131090" name="Rectangle 20"/>
            <p:cNvSpPr>
              <a:spLocks noChangeArrowheads="1"/>
            </p:cNvSpPr>
            <p:nvPr/>
          </p:nvSpPr>
          <p:spPr bwMode="auto">
            <a:xfrm>
              <a:off x="3447" y="2785"/>
              <a:ext cx="43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- 2 H</a:t>
              </a:r>
            </a:p>
          </p:txBody>
        </p:sp>
        <p:sp>
          <p:nvSpPr>
            <p:cNvPr id="131091" name="Line 21"/>
            <p:cNvSpPr>
              <a:spLocks noChangeShapeType="1"/>
            </p:cNvSpPr>
            <p:nvPr/>
          </p:nvSpPr>
          <p:spPr bwMode="auto">
            <a:xfrm>
              <a:off x="4408" y="2989"/>
              <a:ext cx="2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40" name="Text Box 28"/>
          <p:cNvSpPr txBox="1">
            <a:spLocks noChangeArrowheads="1"/>
          </p:cNvSpPr>
          <p:nvPr/>
        </p:nvSpPr>
        <p:spPr bwMode="auto">
          <a:xfrm>
            <a:off x="3200400" y="4953000"/>
            <a:ext cx="2770188" cy="457200"/>
          </a:xfrm>
          <a:prstGeom prst="rect">
            <a:avLst/>
          </a:prstGeom>
          <a:solidFill>
            <a:srgbClr val="1822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with Reactive Metals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219200" y="5410200"/>
            <a:ext cx="6726238" cy="519113"/>
            <a:chOff x="768" y="3408"/>
            <a:chExt cx="4237" cy="327"/>
          </a:xfrm>
        </p:grpSpPr>
        <p:sp>
          <p:nvSpPr>
            <p:cNvPr id="131084" name="Text Box 29"/>
            <p:cNvSpPr txBox="1">
              <a:spLocks noChangeArrowheads="1"/>
            </p:cNvSpPr>
            <p:nvPr/>
          </p:nvSpPr>
          <p:spPr bwMode="auto">
            <a:xfrm>
              <a:off x="768" y="3408"/>
              <a:ext cx="42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tx2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800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800">
                  <a:solidFill>
                    <a:schemeClr val="tx2"/>
                  </a:solidFill>
                  <a:latin typeface="Times New Roman" panose="02020603050405020304" pitchFamily="18" charset="0"/>
                </a:rPr>
                <a:t>     OH    +  Na   </a:t>
              </a:r>
              <a:r>
                <a:rPr lang="en-US" altLang="en-US" sz="2800">
                  <a:solidFill>
                    <a:schemeClr val="tx2"/>
                  </a:solidFill>
                  <a:latin typeface="Symbol" panose="05050102010706020507" pitchFamily="18" charset="2"/>
                </a:rPr>
                <a:t>®</a:t>
              </a:r>
              <a:r>
                <a:rPr lang="en-US" altLang="en-US" sz="2800">
                  <a:solidFill>
                    <a:schemeClr val="tx2"/>
                  </a:solidFill>
                  <a:latin typeface="Times New Roman" panose="02020603050405020304" pitchFamily="18" charset="0"/>
                </a:rPr>
                <a:t>   CH</a:t>
              </a:r>
              <a:r>
                <a:rPr lang="en-US" altLang="en-US" sz="2800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800">
                  <a:solidFill>
                    <a:schemeClr val="tx2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en-US" sz="2800" baseline="30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altLang="en-US" sz="28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en-US" sz="2800" baseline="30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2800">
                  <a:solidFill>
                    <a:schemeClr val="tx2"/>
                  </a:solidFill>
                  <a:latin typeface="Times New Roman" panose="02020603050405020304" pitchFamily="18" charset="0"/>
                </a:rPr>
                <a:t>   +  ½ H</a:t>
              </a:r>
              <a:r>
                <a:rPr lang="en-US" altLang="en-US" sz="2800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1085" name="Line 30"/>
            <p:cNvSpPr>
              <a:spLocks noChangeShapeType="1"/>
            </p:cNvSpPr>
            <p:nvPr/>
          </p:nvSpPr>
          <p:spPr bwMode="auto">
            <a:xfrm>
              <a:off x="1230" y="3582"/>
              <a:ext cx="1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/>
      <p:bldP spid="115726" grpId="0" animBg="1"/>
      <p:bldP spid="11574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336CA3-8F9C-4C99-B9D7-99A17419F160}" type="slidenum">
              <a:rPr lang="en-US" altLang="en-US">
                <a:latin typeface="Times New Roman" panose="02020603050405020304" pitchFamily="18" charset="0"/>
              </a:rPr>
              <a:pPr eaLnBrk="1" hangingPunct="1"/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xmlns="" id="{9A66FE4E-C774-47D4-899A-A263F7E82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58200" cy="633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182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of aldehydes &amp; ketones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58863"/>
            <a:ext cx="8458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aldehydes and ketones are generally synthesized by the oxidation of alcohols</a:t>
            </a:r>
          </a:p>
          <a:p>
            <a:pPr eaLnBrk="1" hangingPunct="1"/>
            <a:r>
              <a:rPr lang="en-US" altLang="en-US" smtClean="0"/>
              <a:t>therefore, reduction of an aldehyde or ketone results in an alcohol</a:t>
            </a:r>
          </a:p>
        </p:txBody>
      </p:sp>
      <p:pic>
        <p:nvPicPr>
          <p:cNvPr id="121860" name="Picture 4" descr="20_08-04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"/>
          <a:stretch>
            <a:fillRect/>
          </a:stretch>
        </p:blipFill>
        <p:spPr bwMode="auto">
          <a:xfrm>
            <a:off x="762000" y="3721100"/>
            <a:ext cx="721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5" descr="20_08-05U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"/>
          <a:stretch>
            <a:fillRect/>
          </a:stretch>
        </p:blipFill>
        <p:spPr bwMode="auto">
          <a:xfrm>
            <a:off x="381000" y="36576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6" descr="20_08-06UN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1"/>
          <a:stretch>
            <a:fillRect/>
          </a:stretch>
        </p:blipFill>
        <p:spPr bwMode="auto">
          <a:xfrm>
            <a:off x="341313" y="3760788"/>
            <a:ext cx="87630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82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Decomposition of Esters</a:t>
            </a:r>
          </a:p>
        </p:txBody>
      </p:sp>
      <p:sp>
        <p:nvSpPr>
          <p:cNvPr id="135171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1534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/>
              <a:t>Heating an ester in the presence of an acid catalyst and water can decompose the ester. (This is the reverse reaction of the preparation of an ester; it is an equilibrium.)</a:t>
            </a:r>
          </a:p>
          <a:p>
            <a:r>
              <a:rPr lang="en-US" altLang="en-US" sz="2400" smtClean="0"/>
              <a:t>Heating an ester in the presence of a base results in </a:t>
            </a:r>
            <a:r>
              <a:rPr lang="en-US" altLang="en-US" sz="2400" b="1" smtClean="0"/>
              <a:t>saponification</a:t>
            </a:r>
            <a:r>
              <a:rPr lang="en-US" altLang="en-US" sz="2400" smtClean="0"/>
              <a:t> (making soap).</a:t>
            </a:r>
          </a:p>
        </p:txBody>
      </p:sp>
      <p:pic>
        <p:nvPicPr>
          <p:cNvPr id="135172" name="Picture 3" descr="A reaction shows that the C O O group in methyl propionate reacts with O H minus to give priopionate with a C O O minus and methanol with an O H. Methyl propionate is a C double bonded above to O and single bonded left to C H 2, C H 3 and right to O C H 3. This plus O H minus yields propionate, a C double bonded above to O and single bonded left to C H 2, C H 3 and right to O minus, and methanol, C H 3, O 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8"/>
          <a:stretch>
            <a:fillRect/>
          </a:stretch>
        </p:blipFill>
        <p:spPr bwMode="auto">
          <a:xfrm>
            <a:off x="1543050" y="3929063"/>
            <a:ext cx="603408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3048000" cy="366713"/>
          </a:xfrm>
          <a:prstGeom prst="rect">
            <a:avLst/>
          </a:prstGeom>
          <a:gradFill rotWithShape="0">
            <a:gsLst>
              <a:gs pos="0">
                <a:srgbClr val="1822C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SAMPLE PROBLEM</a:t>
            </a:r>
          </a:p>
        </p:txBody>
      </p:sp>
      <p:sp>
        <p:nvSpPr>
          <p:cNvPr id="136195" name="Text Box 6"/>
          <p:cNvSpPr txBox="1">
            <a:spLocks noChangeArrowheads="1"/>
          </p:cNvSpPr>
          <p:nvPr/>
        </p:nvSpPr>
        <p:spPr bwMode="auto">
          <a:xfrm>
            <a:off x="3429000" y="5334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Recognizing the Type of Organic Reaction</a:t>
            </a:r>
          </a:p>
        </p:txBody>
      </p: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457200" y="1143000"/>
            <a:ext cx="7924800" cy="641350"/>
            <a:chOff x="288" y="720"/>
            <a:chExt cx="4992" cy="404"/>
          </a:xfrm>
        </p:grpSpPr>
        <p:sp>
          <p:nvSpPr>
            <p:cNvPr id="136204" name="Text Box 3"/>
            <p:cNvSpPr txBox="1">
              <a:spLocks noChangeArrowheads="1"/>
            </p:cNvSpPr>
            <p:nvPr/>
          </p:nvSpPr>
          <p:spPr bwMode="auto">
            <a:xfrm>
              <a:off x="288" y="720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PROBLEM:</a:t>
              </a:r>
            </a:p>
          </p:txBody>
        </p:sp>
        <p:sp>
          <p:nvSpPr>
            <p:cNvPr id="136205" name="Text Box 7"/>
            <p:cNvSpPr txBox="1">
              <a:spLocks noChangeArrowheads="1"/>
            </p:cNvSpPr>
            <p:nvPr/>
          </p:nvSpPr>
          <p:spPr bwMode="auto">
            <a:xfrm>
              <a:off x="1248" y="720"/>
              <a:ext cx="40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State whether each reaction is an addition, elimination, or substitution:</a:t>
              </a:r>
            </a:p>
          </p:txBody>
        </p:sp>
      </p:grpSp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5753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11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6438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312" name="Group 16"/>
          <p:cNvGrpSpPr>
            <a:grpSpLocks/>
          </p:cNvGrpSpPr>
          <p:nvPr/>
        </p:nvGrpSpPr>
        <p:grpSpPr bwMode="auto">
          <a:xfrm>
            <a:off x="533400" y="3886200"/>
            <a:ext cx="7924800" cy="366713"/>
            <a:chOff x="336" y="2448"/>
            <a:chExt cx="4992" cy="231"/>
          </a:xfrm>
        </p:grpSpPr>
        <p:sp>
          <p:nvSpPr>
            <p:cNvPr id="136202" name="Text Box 4"/>
            <p:cNvSpPr txBox="1">
              <a:spLocks noChangeArrowheads="1"/>
            </p:cNvSpPr>
            <p:nvPr/>
          </p:nvSpPr>
          <p:spPr bwMode="auto">
            <a:xfrm>
              <a:off x="336" y="244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PLAN:</a:t>
              </a:r>
            </a:p>
          </p:txBody>
        </p:sp>
        <p:sp>
          <p:nvSpPr>
            <p:cNvPr id="136203" name="Text Box 13"/>
            <p:cNvSpPr txBox="1">
              <a:spLocks noChangeArrowheads="1"/>
            </p:cNvSpPr>
            <p:nvPr/>
          </p:nvSpPr>
          <p:spPr bwMode="auto">
            <a:xfrm>
              <a:off x="960" y="2448"/>
              <a:ext cx="43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Look for changes in the number of atoms attached to carbon.</a:t>
              </a:r>
            </a:p>
          </p:txBody>
        </p:sp>
      </p:grp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066800" y="4343400"/>
            <a:ext cx="69342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More atoms bonded to C is an </a:t>
            </a:r>
            <a:r>
              <a:rPr lang="en-US" altLang="en-US" i="1"/>
              <a:t>addition</a:t>
            </a:r>
            <a:r>
              <a:rPr lang="en-US" altLang="en-US"/>
              <a:t>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altLang="en-US"/>
              <a:t>Fewer atoms bonded to C is an </a:t>
            </a:r>
            <a:r>
              <a:rPr lang="en-US" altLang="en-US" i="1"/>
              <a:t>elimination</a:t>
            </a:r>
            <a:r>
              <a:rPr lang="en-US" altLang="en-US"/>
              <a:t>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altLang="en-US"/>
              <a:t>Same number of atoms bonded to C is a </a:t>
            </a:r>
            <a:r>
              <a:rPr lang="en-US" altLang="en-US" i="1"/>
              <a:t>substitution.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build="p" autoUpdateAnimBg="0" advAuto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3048000" cy="366713"/>
          </a:xfrm>
          <a:prstGeom prst="rect">
            <a:avLst/>
          </a:prstGeom>
          <a:gradFill rotWithShape="0">
            <a:gsLst>
              <a:gs pos="0">
                <a:srgbClr val="1822C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SAMPLE PROBLEM</a:t>
            </a:r>
          </a:p>
        </p:txBody>
      </p:sp>
      <p:sp>
        <p:nvSpPr>
          <p:cNvPr id="138243" name="Text Box 6"/>
          <p:cNvSpPr txBox="1">
            <a:spLocks noChangeArrowheads="1"/>
          </p:cNvSpPr>
          <p:nvPr/>
        </p:nvSpPr>
        <p:spPr bwMode="auto">
          <a:xfrm>
            <a:off x="3429000" y="533400"/>
            <a:ext cx="49530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en-US" b="1"/>
              <a:t>Predicting the Reactions of Alcohols, Alkyl </a:t>
            </a:r>
          </a:p>
          <a:p>
            <a:pPr algn="r">
              <a:spcBef>
                <a:spcPct val="10000"/>
              </a:spcBef>
            </a:pPr>
            <a:r>
              <a:rPr lang="en-US" altLang="en-US" b="1"/>
              <a:t>Halides, and Amines</a:t>
            </a:r>
          </a:p>
        </p:txBody>
      </p:sp>
      <p:grpSp>
        <p:nvGrpSpPr>
          <p:cNvPr id="56334" name="Group 14"/>
          <p:cNvGrpSpPr>
            <a:grpSpLocks/>
          </p:cNvGrpSpPr>
          <p:nvPr/>
        </p:nvGrpSpPr>
        <p:grpSpPr bwMode="auto">
          <a:xfrm>
            <a:off x="457200" y="1295400"/>
            <a:ext cx="7924800" cy="641350"/>
            <a:chOff x="288" y="816"/>
            <a:chExt cx="4992" cy="404"/>
          </a:xfrm>
        </p:grpSpPr>
        <p:sp>
          <p:nvSpPr>
            <p:cNvPr id="138251" name="Text Box 3"/>
            <p:cNvSpPr txBox="1">
              <a:spLocks noChangeArrowheads="1"/>
            </p:cNvSpPr>
            <p:nvPr/>
          </p:nvSpPr>
          <p:spPr bwMode="auto">
            <a:xfrm>
              <a:off x="288" y="816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PROBLEM:</a:t>
              </a:r>
            </a:p>
          </p:txBody>
        </p:sp>
        <p:sp>
          <p:nvSpPr>
            <p:cNvPr id="138252" name="Text Box 7"/>
            <p:cNvSpPr txBox="1">
              <a:spLocks noChangeArrowheads="1"/>
            </p:cNvSpPr>
            <p:nvPr/>
          </p:nvSpPr>
          <p:spPr bwMode="auto">
            <a:xfrm>
              <a:off x="1248" y="816"/>
              <a:ext cx="40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Determine the reaction type and predict the product(s) in the following:</a:t>
              </a:r>
            </a:p>
          </p:txBody>
        </p:sp>
      </p:grp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0513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2959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294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457200" y="3810000"/>
            <a:ext cx="8305800" cy="1465263"/>
            <a:chOff x="288" y="2400"/>
            <a:chExt cx="5232" cy="923"/>
          </a:xfrm>
        </p:grpSpPr>
        <p:sp>
          <p:nvSpPr>
            <p:cNvPr id="138249" name="Text Box 4"/>
            <p:cNvSpPr txBox="1">
              <a:spLocks noChangeArrowheads="1"/>
            </p:cNvSpPr>
            <p:nvPr/>
          </p:nvSpPr>
          <p:spPr bwMode="auto">
            <a:xfrm>
              <a:off x="288" y="2400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PLAN:</a:t>
              </a:r>
            </a:p>
          </p:txBody>
        </p:sp>
        <p:sp>
          <p:nvSpPr>
            <p:cNvPr id="138250" name="Text Box 13"/>
            <p:cNvSpPr txBox="1">
              <a:spLocks noChangeArrowheads="1"/>
            </p:cNvSpPr>
            <p:nvPr/>
          </p:nvSpPr>
          <p:spPr bwMode="auto">
            <a:xfrm>
              <a:off x="1008" y="2400"/>
              <a:ext cx="451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Check for functional groups and reagents, then for inorganics added.  In </a:t>
              </a:r>
              <a:r>
                <a:rPr lang="en-US" altLang="en-US" b="1"/>
                <a:t>(a)</a:t>
              </a:r>
              <a:r>
                <a:rPr lang="en-US" altLang="en-US"/>
                <a:t> the -OH will substitute in the alkyl halide;  in </a:t>
              </a:r>
              <a:r>
                <a:rPr lang="en-US" altLang="en-US" b="1"/>
                <a:t>(b)</a:t>
              </a:r>
              <a:r>
                <a:rPr lang="en-US" altLang="en-US"/>
                <a:t> the amine and alkyl halide will undergo a substitution of amine for halogen;  in </a:t>
              </a:r>
              <a:r>
                <a:rPr lang="en-US" altLang="en-US" b="1"/>
                <a:t>(c)</a:t>
              </a:r>
              <a:r>
                <a:rPr lang="en-US" altLang="en-US"/>
                <a:t> the inorganics form a strong oxidizing agent resulting in an elimination.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>
            <a:fillRect/>
          </a:stretch>
        </p:blipFill>
        <p:spPr bwMode="auto">
          <a:xfrm>
            <a:off x="-6350" y="1828800"/>
            <a:ext cx="90693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CDAD55-89F5-4E2E-A38A-92CB07AC0238}"/>
              </a:ext>
            </a:extLst>
          </p:cNvPr>
          <p:cNvSpPr txBox="1"/>
          <p:nvPr/>
        </p:nvSpPr>
        <p:spPr>
          <a:xfrm>
            <a:off x="2143125" y="685800"/>
            <a:ext cx="4857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MONOMERS of POLYMERS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13055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24717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17557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18716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93" name="AutoShape 9"/>
          <p:cNvCxnSpPr>
            <a:cxnSpLocks noChangeShapeType="1"/>
          </p:cNvCxnSpPr>
          <p:nvPr/>
        </p:nvCxnSpPr>
        <p:spPr bwMode="auto">
          <a:xfrm rot="5400000" flipH="1" flipV="1">
            <a:off x="1600994" y="1599406"/>
            <a:ext cx="4624388" cy="3559175"/>
          </a:xfrm>
          <a:prstGeom prst="bentConnector5">
            <a:avLst>
              <a:gd name="adj1" fmla="val -4944"/>
              <a:gd name="adj2" fmla="val 44958"/>
              <a:gd name="adj3" fmla="val 10494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9" name="Text Box 10">
            <a:extLst>
              <a:ext uri="{FF2B5EF4-FFF2-40B4-BE49-F238E27FC236}">
                <a16:creationId xmlns:a16="http://schemas.microsoft.com/office/drawing/2014/main" xmlns="" id="{F1FF5083-25FE-4672-AD1A-96FE2410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0825"/>
            <a:ext cx="853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Steps in the free-radical polymerization of ethylene.</a:t>
            </a: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1371600" y="2209800"/>
            <a:ext cx="9906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1371600" y="4419600"/>
            <a:ext cx="9906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5334000" y="1752600"/>
            <a:ext cx="9906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5334000" y="4800600"/>
            <a:ext cx="16764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  <p:bldP spid="41996" grpId="0" animBg="1"/>
      <p:bldP spid="41997" grpId="0" animBg="1"/>
      <p:bldP spid="4199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999163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4037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048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6">
            <a:extLst>
              <a:ext uri="{FF2B5EF4-FFF2-40B4-BE49-F238E27FC236}">
                <a16:creationId xmlns:a16="http://schemas.microsoft.com/office/drawing/2014/main" xmlns="" id="{C1C0FEBA-039D-412B-AC11-FA97AA95E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"/>
            <a:ext cx="6858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structure of glucose in aqueous solution and the </a:t>
            </a:r>
          </a:p>
          <a:p>
            <a:pPr algn="r">
              <a:spcBef>
                <a:spcPct val="10000"/>
              </a:spcBef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a disaccharide</a:t>
            </a:r>
            <a:r>
              <a:rPr lang="en-US" altLang="en-US" sz="2000" b="1" dirty="0"/>
              <a:t>.</a:t>
            </a:r>
          </a:p>
        </p:txBody>
      </p:sp>
      <p:sp>
        <p:nvSpPr>
          <p:cNvPr id="144390" name="AutoShape 7"/>
          <p:cNvSpPr>
            <a:spLocks noChangeArrowheads="1"/>
          </p:cNvSpPr>
          <p:nvPr/>
        </p:nvSpPr>
        <p:spPr bwMode="auto">
          <a:xfrm>
            <a:off x="4572000" y="4953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ED18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xmlns="" id="{FA5BCC81-9CFB-4EAC-8686-EF3B03DF7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6075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CLASSIFICATION OF HYDROCARBONS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10736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</a:rPr>
              <a:t>                                                     HYDROCARBONS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        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  ALIPHATIC HYDROCARBONS                         AROMATIC HYDROCARBONS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                                                                                  (unsaturated hydrocarbons)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  SATURATED                UNSATURATED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HYDROCARBONS      HYDROCARBONS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				       BENZENE AND                FUSED-RING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                                                                               DERIVATIVES                  AROMATIC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                                alkenes                alkynes                                               HYDROCARBONS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                              (C</a:t>
            </a:r>
            <a:r>
              <a:rPr lang="en-US" altLang="en-US" sz="1600" baseline="-25000">
                <a:latin typeface="Times New Roman" panose="02020603050405020304" pitchFamily="18" charset="0"/>
              </a:rPr>
              <a:t>n</a:t>
            </a:r>
            <a:r>
              <a:rPr lang="en-US" altLang="en-US" sz="1600">
                <a:latin typeface="Times New Roman" panose="02020603050405020304" pitchFamily="18" charset="0"/>
              </a:rPr>
              <a:t>H</a:t>
            </a:r>
            <a:r>
              <a:rPr lang="en-US" altLang="en-US" sz="1600" baseline="-25000">
                <a:latin typeface="Times New Roman" panose="02020603050405020304" pitchFamily="18" charset="0"/>
              </a:rPr>
              <a:t>2n</a:t>
            </a:r>
            <a:r>
              <a:rPr lang="en-US" altLang="en-US" sz="1600">
                <a:latin typeface="Times New Roman" panose="02020603050405020304" pitchFamily="18" charset="0"/>
              </a:rPr>
              <a:t>)              (C</a:t>
            </a:r>
            <a:r>
              <a:rPr lang="en-US" altLang="en-US" sz="1600" baseline="-25000">
                <a:latin typeface="Times New Roman" panose="02020603050405020304" pitchFamily="18" charset="0"/>
              </a:rPr>
              <a:t>n</a:t>
            </a:r>
            <a:r>
              <a:rPr lang="en-US" altLang="en-US" sz="1600">
                <a:latin typeface="Times New Roman" panose="02020603050405020304" pitchFamily="18" charset="0"/>
              </a:rPr>
              <a:t>H</a:t>
            </a:r>
            <a:r>
              <a:rPr lang="en-US" altLang="en-US" sz="1600" baseline="-25000">
                <a:latin typeface="Times New Roman" panose="02020603050405020304" pitchFamily="18" charset="0"/>
              </a:rPr>
              <a:t>2n</a:t>
            </a:r>
            <a:r>
              <a:rPr lang="en-US" altLang="en-US" sz="1600">
                <a:latin typeface="Times New Roman" panose="02020603050405020304" pitchFamily="18" charset="0"/>
              </a:rPr>
              <a:t> </a:t>
            </a:r>
            <a:r>
              <a:rPr lang="en-US" altLang="en-US" sz="1600" baseline="-25000">
                <a:latin typeface="Times New Roman" panose="02020603050405020304" pitchFamily="18" charset="0"/>
              </a:rPr>
              <a:t>- 2</a:t>
            </a:r>
            <a:r>
              <a:rPr lang="en-US" altLang="en-US" sz="1600">
                <a:latin typeface="Times New Roman" panose="02020603050405020304" pitchFamily="18" charset="0"/>
              </a:rPr>
              <a:t>)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Alkanes            Cycloalkanes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(C</a:t>
            </a:r>
            <a:r>
              <a:rPr lang="en-US" altLang="en-US" sz="1600" baseline="-25000">
                <a:latin typeface="Times New Roman" panose="02020603050405020304" pitchFamily="18" charset="0"/>
              </a:rPr>
              <a:t>n</a:t>
            </a:r>
            <a:r>
              <a:rPr lang="en-US" altLang="en-US" sz="1600">
                <a:latin typeface="Times New Roman" panose="02020603050405020304" pitchFamily="18" charset="0"/>
              </a:rPr>
              <a:t>H</a:t>
            </a:r>
            <a:r>
              <a:rPr lang="en-US" altLang="en-US" sz="1600" baseline="-25000">
                <a:latin typeface="Times New Roman" panose="02020603050405020304" pitchFamily="18" charset="0"/>
              </a:rPr>
              <a:t>2n</a:t>
            </a:r>
            <a:r>
              <a:rPr lang="en-US" altLang="en-US" sz="1600">
                <a:latin typeface="Times New Roman" panose="02020603050405020304" pitchFamily="18" charset="0"/>
              </a:rPr>
              <a:t>  </a:t>
            </a:r>
            <a:r>
              <a:rPr lang="en-US" altLang="en-US" sz="1600" baseline="-25000">
                <a:latin typeface="Times New Roman" panose="02020603050405020304" pitchFamily="18" charset="0"/>
              </a:rPr>
              <a:t>+   2</a:t>
            </a:r>
            <a:r>
              <a:rPr lang="en-US" altLang="en-US" sz="1600">
                <a:latin typeface="Times New Roman" panose="02020603050405020304" pitchFamily="18" charset="0"/>
              </a:rPr>
              <a:t>)     (C</a:t>
            </a:r>
            <a:r>
              <a:rPr lang="en-US" altLang="en-US" sz="1600" baseline="-25000">
                <a:latin typeface="Times New Roman" panose="02020603050405020304" pitchFamily="18" charset="0"/>
              </a:rPr>
              <a:t>n</a:t>
            </a:r>
            <a:r>
              <a:rPr lang="en-US" altLang="en-US" sz="1600">
                <a:latin typeface="Times New Roman" panose="02020603050405020304" pitchFamily="18" charset="0"/>
              </a:rPr>
              <a:t>H</a:t>
            </a:r>
            <a:r>
              <a:rPr lang="en-US" altLang="en-US" sz="1600" baseline="-25000">
                <a:latin typeface="Times New Roman" panose="02020603050405020304" pitchFamily="18" charset="0"/>
              </a:rPr>
              <a:t>2n</a:t>
            </a:r>
            <a:r>
              <a:rPr lang="en-US" altLang="en-US" sz="1600">
                <a:latin typeface="Times New Roman" panose="02020603050405020304" pitchFamily="18" charset="0"/>
              </a:rPr>
              <a:t>)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			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2743200" y="15240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267200" y="14478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1600200" y="2209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667000" y="22098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5638800" y="2514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6172200" y="25146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1066800" y="3200400"/>
            <a:ext cx="457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600200" y="3200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2819400" y="32004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3581400" y="3200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1905000" y="441325"/>
            <a:ext cx="685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Ways of depicting formulas and models of an alkane</a:t>
            </a:r>
          </a:p>
        </p:txBody>
      </p:sp>
      <p:pic>
        <p:nvPicPr>
          <p:cNvPr id="2457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514600"/>
            <a:ext cx="85979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295400" y="457200"/>
            <a:ext cx="4419600" cy="457200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HYDROCARBONS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xmlns="" id="{338BCB6B-F0FA-43B3-9938-78DC69051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43000"/>
            <a:ext cx="6096000" cy="396875"/>
          </a:xfrm>
          <a:prstGeom prst="rect">
            <a:avLst/>
          </a:prstGeom>
          <a:gradFill rotWithShape="0">
            <a:gsLst>
              <a:gs pos="0">
                <a:srgbClr val="FF9218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Skeletons and Hydrogen Skins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762000" y="1676400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When determining the number of different skeletons, remember that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219200" y="22860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Each C can form a maximum of four single bonds, </a:t>
            </a:r>
            <a:r>
              <a:rPr lang="en-US" altLang="en-US" b="1">
                <a:solidFill>
                  <a:srgbClr val="FA4E19"/>
                </a:solidFill>
              </a:rPr>
              <a:t>OR</a:t>
            </a:r>
            <a:r>
              <a:rPr lang="en-US" altLang="en-US"/>
              <a:t> two single and one double bond, </a:t>
            </a:r>
            <a:r>
              <a:rPr lang="en-US" altLang="en-US" b="1">
                <a:solidFill>
                  <a:srgbClr val="FA4E19"/>
                </a:solidFill>
              </a:rPr>
              <a:t>OR</a:t>
            </a:r>
            <a:r>
              <a:rPr lang="en-US" altLang="en-US"/>
              <a:t> one single and triple bond.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1219200" y="30480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The </a:t>
            </a:r>
            <a:r>
              <a:rPr lang="en-US" altLang="en-US" u="sng">
                <a:solidFill>
                  <a:srgbClr val="FA4E19"/>
                </a:solidFill>
              </a:rPr>
              <a:t>arrangement</a:t>
            </a:r>
            <a:r>
              <a:rPr lang="en-US" altLang="en-US"/>
              <a:t> of C atoms determines the skeleton, so a straight chain and a bent chain represent the same skeleton.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1219200" y="38100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Groups joined by single bonds can </a:t>
            </a:r>
            <a:r>
              <a:rPr lang="en-US" altLang="en-US" u="sng">
                <a:solidFill>
                  <a:srgbClr val="FA4E19"/>
                </a:solidFill>
              </a:rPr>
              <a:t>rotate</a:t>
            </a:r>
            <a:r>
              <a:rPr lang="en-US" altLang="en-US"/>
              <a:t>, so a branch pointing down is the same as one pointing up.</a:t>
            </a:r>
          </a:p>
        </p:txBody>
      </p:sp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2633</Words>
  <Application>Microsoft Office PowerPoint</Application>
  <PresentationFormat>On-screen Show (4:3)</PresentationFormat>
  <Paragraphs>564</Paragraphs>
  <Slides>69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Times</vt:lpstr>
      <vt:lpstr>Times New Roman</vt:lpstr>
      <vt:lpstr>Symbol</vt:lpstr>
      <vt:lpstr>SimSun</vt:lpstr>
      <vt:lpstr>Blank</vt:lpstr>
      <vt:lpstr>Equation</vt:lpstr>
      <vt:lpstr>Bio-Rad KnowItAll Document</vt:lpstr>
      <vt:lpstr>Bio-Rad 3D Structure</vt:lpstr>
      <vt:lpstr>Bio-Rad Structure</vt:lpstr>
      <vt:lpstr>PowerPoint Presentation</vt:lpstr>
      <vt:lpstr>PowerPoint Presentation</vt:lpstr>
      <vt:lpstr>1-Structure Determines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Nonsuperimposable Mirror Images</vt:lpstr>
      <vt:lpstr>Plane Polarized Light</vt:lpstr>
      <vt:lpstr>Optical Activity</vt:lpstr>
      <vt:lpstr>Chirality</vt:lpstr>
      <vt:lpstr>PowerPoint Presentation</vt:lpstr>
      <vt:lpstr>Optical Isomers of 3-methylhexane</vt:lpstr>
      <vt:lpstr>Chemical Behavior of Enantiomers</vt:lpstr>
      <vt:lpstr>PowerPoint Presentation</vt:lpstr>
      <vt:lpstr>Systematic Nomenclature of Organic Compounds</vt:lpstr>
      <vt:lpstr>PowerPoint Presentation</vt:lpstr>
      <vt:lpstr>How to Name a Compound</vt:lpstr>
      <vt:lpstr>PowerPoint Presentation</vt:lpstr>
      <vt:lpstr>PowerPoint Presentation</vt:lpstr>
      <vt:lpstr>PowerPoint Presentation</vt:lpstr>
      <vt:lpstr>PowerPoint Presentation</vt:lpstr>
      <vt:lpstr>Aromatic Hydrocarbons</vt:lpstr>
      <vt:lpstr>PowerPoint Presentation</vt:lpstr>
      <vt:lpstr>PowerPoint Presentation</vt:lpstr>
      <vt:lpstr>Functional Groups</vt:lpstr>
      <vt:lpstr>PowerPoint Presentation</vt:lpstr>
      <vt:lpstr>PowerPoint Presentation</vt:lpstr>
      <vt:lpstr>Alcohols</vt:lpstr>
      <vt:lpstr>PowerPoint Presentation</vt:lpstr>
      <vt:lpstr>Aldehydes and Ketones</vt:lpstr>
      <vt:lpstr>PowerPoint Presentation</vt:lpstr>
      <vt:lpstr>Carboxylic Acids</vt:lpstr>
      <vt:lpstr>PowerPoint Presentation</vt:lpstr>
      <vt:lpstr>Esters</vt:lpstr>
      <vt:lpstr>Amines</vt:lpstr>
      <vt:lpstr>Amines</vt:lpstr>
      <vt:lpstr>PowerPoint Presentation</vt:lpstr>
      <vt:lpstr>PowerPoint Presentation</vt:lpstr>
      <vt:lpstr>PowerPoint Presentation</vt:lpstr>
      <vt:lpstr>PowerPoint Presentation</vt:lpstr>
      <vt:lpstr>The Natural α-Amino Acids</vt:lpstr>
      <vt:lpstr>Practice – Draw the structural formula of 4-isopropyl-2-methylheptane</vt:lpstr>
      <vt:lpstr>Practice – Draw the structural formula of 4-isopropyl-2-methylheptane</vt:lpstr>
      <vt:lpstr>Practice – Name the Following</vt:lpstr>
      <vt:lpstr>Practice – Name the Following</vt:lpstr>
      <vt:lpstr>Practice – Name the Following</vt:lpstr>
      <vt:lpstr>Practice – Name the Following</vt:lpstr>
      <vt:lpstr>Practice – Name the Following</vt:lpstr>
      <vt:lpstr>Practice – Name the Following</vt:lpstr>
      <vt:lpstr>PowerPoint Presentation</vt:lpstr>
      <vt:lpstr>Addition Reactions of Alkenes and Alkynes</vt:lpstr>
      <vt:lpstr>Reactions of Alcohols</vt:lpstr>
      <vt:lpstr>Reactions of aldehydes &amp; ketones</vt:lpstr>
      <vt:lpstr>Decomposition of Esters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Poly 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Bailey</dc:creator>
  <cp:lastModifiedBy>Terry Boan</cp:lastModifiedBy>
  <cp:revision>56</cp:revision>
  <dcterms:created xsi:type="dcterms:W3CDTF">2002-07-14T23:35:50Z</dcterms:created>
  <dcterms:modified xsi:type="dcterms:W3CDTF">2020-08-07T16:39:58Z</dcterms:modified>
</cp:coreProperties>
</file>