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4" r:id="rId26"/>
    <p:sldId id="293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</p:sldIdLst>
  <p:sldSz cx="9144000" cy="6858000" type="screen4x3"/>
  <p:notesSz cx="7315200" cy="9601200"/>
  <p:custDataLst>
    <p:tags r:id="rId5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4C4BE5"/>
    <a:srgbClr val="E65106"/>
    <a:srgbClr val="FFB650"/>
    <a:srgbClr val="55B2B9"/>
    <a:srgbClr val="ED1A3B"/>
    <a:srgbClr val="0066B3"/>
    <a:srgbClr val="F58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 autoAdjust="0"/>
    <p:restoredTop sz="94139" autoAdjust="0"/>
  </p:normalViewPr>
  <p:slideViewPr>
    <p:cSldViewPr snapToGrid="0" showGuides="1">
      <p:cViewPr varScale="1">
        <p:scale>
          <a:sx n="106" d="100"/>
          <a:sy n="106" d="100"/>
        </p:scale>
        <p:origin x="-992" y="-104"/>
      </p:cViewPr>
      <p:guideLst>
        <p:guide orient="horz" pos="426"/>
        <p:guide orient="horz" pos="618"/>
        <p:guide pos="47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-1800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tags" Target="tags/tag1.xml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spcBef>
                <a:spcPct val="50000"/>
              </a:spcBef>
              <a:defRPr sz="13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spcBef>
                <a:spcPct val="50000"/>
              </a:spcBef>
              <a:defRPr sz="13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54D44E16-3763-4907-85FA-EE9EC73234FD}" type="datetimeFigureOut">
              <a:rPr lang="en-US"/>
              <a:pPr>
                <a:defRPr/>
              </a:pPr>
              <a:t>8/15/17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spcBef>
                <a:spcPct val="50000"/>
              </a:spcBef>
              <a:defRPr sz="13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spcBef>
                <a:spcPct val="50000"/>
              </a:spcBef>
              <a:defRPr sz="13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751BCE83-DE87-4CD7-953F-EA26CDD99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7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3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3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3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3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75EB2769-3A87-436C-BD67-5934C6390B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142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1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10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11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12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13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14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15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16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17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18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19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4B9B65D8-7F3C-47C5-823C-BF4BC1CF02EE}" type="slidenum">
              <a:rPr lang="en-US" altLang="en-US" smtClean="0"/>
              <a:pPr>
                <a:defRPr/>
              </a:pPr>
              <a:t>2</a:t>
            </a:fld>
            <a:endParaRPr lang="en-US" alt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20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21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22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23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24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25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26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27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28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29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3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30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31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32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33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34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35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36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37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38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39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4B9B65D8-7F3C-47C5-823C-BF4BC1CF02EE}" type="slidenum">
              <a:rPr lang="en-US" altLang="en-US" smtClean="0"/>
              <a:pPr>
                <a:defRPr/>
              </a:pPr>
              <a:t>4</a:t>
            </a:fld>
            <a:endParaRPr lang="en-US" alt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40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41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42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43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44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45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5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6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7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8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9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2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1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06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04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9541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85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4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15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3072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3944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6572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Line 10"/>
          <p:cNvSpPr>
            <a:spLocks noChangeShapeType="1"/>
          </p:cNvSpPr>
          <p:nvPr/>
        </p:nvSpPr>
        <p:spPr bwMode="auto">
          <a:xfrm>
            <a:off x="0" y="6210300"/>
            <a:ext cx="91408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12"/>
          <p:cNvSpPr>
            <a:spLocks noChangeArrowheads="1"/>
          </p:cNvSpPr>
          <p:nvPr/>
        </p:nvSpPr>
        <p:spPr bwMode="auto">
          <a:xfrm>
            <a:off x="6019800" y="6321425"/>
            <a:ext cx="312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7" dir="2700000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defRPr/>
            </a:pPr>
            <a:r>
              <a:rPr lang="en-US" altLang="en-US" sz="10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© 2018 Pearson Education, Inc.</a:t>
            </a:r>
          </a:p>
        </p:txBody>
      </p:sp>
      <p:sp>
        <p:nvSpPr>
          <p:cNvPr id="1030" name="Text Box 13"/>
          <p:cNvSpPr txBox="1">
            <a:spLocks noChangeArrowheads="1"/>
          </p:cNvSpPr>
          <p:nvPr/>
        </p:nvSpPr>
        <p:spPr bwMode="auto">
          <a:xfrm>
            <a:off x="0" y="6324600"/>
            <a:ext cx="5230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9pPr>
          </a:lstStyle>
          <a:p>
            <a:pPr eaLnBrk="0" hangingPunct="0">
              <a:defRPr/>
            </a:pPr>
            <a:r>
              <a:rPr lang="en-US" sz="1000" i="1" dirty="0" smtClean="0">
                <a:latin typeface="Arial" charset="0"/>
              </a:rPr>
              <a:t>Chemistry: The Central Science</a:t>
            </a:r>
            <a:r>
              <a:rPr lang="en-US" sz="1000" dirty="0" smtClean="0">
                <a:latin typeface="Arial" charset="0"/>
              </a:rPr>
              <a:t>, 14th </a:t>
            </a:r>
            <a:r>
              <a:rPr lang="en-US" sz="1000" dirty="0">
                <a:latin typeface="Arial" charset="0"/>
              </a:rPr>
              <a:t>Edition</a:t>
            </a:r>
            <a:endParaRPr lang="en-US" sz="1000" dirty="0">
              <a:solidFill>
                <a:schemeClr val="tx2"/>
              </a:solidFill>
              <a:latin typeface="Arial" charset="0"/>
            </a:endParaRPr>
          </a:p>
          <a:p>
            <a:pPr eaLnBrk="0" hangingPunct="0">
              <a:defRPr/>
            </a:pPr>
            <a:r>
              <a:rPr lang="en-US" sz="1000" dirty="0" smtClean="0">
                <a:latin typeface="Helvetica"/>
                <a:ea typeface="Times"/>
              </a:rPr>
              <a:t>Brown/</a:t>
            </a:r>
            <a:r>
              <a:rPr lang="en-US" sz="1000" dirty="0" err="1" smtClean="0">
                <a:latin typeface="Helvetica"/>
                <a:ea typeface="Times"/>
              </a:rPr>
              <a:t>LeMay</a:t>
            </a:r>
            <a:r>
              <a:rPr lang="en-US" sz="1000" dirty="0" smtClean="0">
                <a:latin typeface="Helvetica"/>
                <a:ea typeface="Times"/>
              </a:rPr>
              <a:t>/</a:t>
            </a:r>
            <a:r>
              <a:rPr lang="en-US" sz="1000" dirty="0" err="1" smtClean="0">
                <a:latin typeface="Helvetica"/>
                <a:ea typeface="Times"/>
              </a:rPr>
              <a:t>Bursten</a:t>
            </a:r>
            <a:r>
              <a:rPr lang="en-US" sz="1000" dirty="0" smtClean="0">
                <a:latin typeface="Helvetica"/>
                <a:ea typeface="Times"/>
              </a:rPr>
              <a:t>/Murphy/Woodward/</a:t>
            </a:r>
            <a:r>
              <a:rPr lang="en-US" sz="1000" dirty="0" err="1" smtClean="0">
                <a:latin typeface="Helvetica"/>
                <a:ea typeface="Times"/>
              </a:rPr>
              <a:t>Stoltzfus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4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4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4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4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9.jpeg"/><Relationship Id="rId5" Type="http://schemas.openxmlformats.org/officeDocument/2006/relationships/image" Target="../media/image20.jpg"/><Relationship Id="rId6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g"/><Relationship Id="rId5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3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4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39.jpeg"/><Relationship Id="rId5" Type="http://schemas.openxmlformats.org/officeDocument/2006/relationships/image" Target="../media/image4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3965612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5" y="3976498"/>
            <a:ext cx="8723313" cy="136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5750" indent="-285750" eaLnBrk="0" hangingPunct="0">
              <a:defRPr/>
            </a:pPr>
            <a:r>
              <a:rPr lang="en-US" altLang="en-US" sz="1600" b="1" dirty="0">
                <a:solidFill>
                  <a:srgbClr val="3366FF"/>
                </a:solidFill>
              </a:rPr>
              <a:t>Solution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marL="285750" indent="-285750" eaLnBrk="0" hangingPunct="0"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Analyze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are given the concentration of A at 20 s </a:t>
            </a:r>
            <a:r>
              <a:rPr lang="en-US" sz="1400" dirty="0" smtClean="0">
                <a:latin typeface="+mn-lt"/>
              </a:rPr>
              <a:t>(0.54 </a:t>
            </a:r>
            <a:r>
              <a:rPr lang="en-US" sz="1400" i="1" dirty="0" smtClean="0">
                <a:latin typeface="+mn-lt"/>
              </a:rPr>
              <a:t>M</a:t>
            </a:r>
            <a:r>
              <a:rPr lang="en-US" sz="1400" dirty="0" smtClean="0">
                <a:latin typeface="+mn-lt"/>
              </a:rPr>
              <a:t>) and at </a:t>
            </a:r>
            <a:r>
              <a:rPr lang="en-US" sz="1400" dirty="0">
                <a:latin typeface="+mn-lt"/>
              </a:rPr>
              <a:t>40 s </a:t>
            </a:r>
            <a:r>
              <a:rPr lang="en-US" sz="1400" dirty="0" smtClean="0">
                <a:latin typeface="+mn-lt"/>
              </a:rPr>
              <a:t>(0.30 </a:t>
            </a:r>
            <a:r>
              <a:rPr lang="en-US" sz="1400" i="1" dirty="0" smtClean="0">
                <a:latin typeface="+mn-lt"/>
              </a:rPr>
              <a:t>M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and asked to calculate the average rate of </a:t>
            </a:r>
            <a:r>
              <a:rPr lang="en-US" sz="1400" dirty="0" smtClean="0">
                <a:latin typeface="+mn-lt"/>
              </a:rPr>
              <a:t>reaction over </a:t>
            </a:r>
            <a:r>
              <a:rPr lang="en-US" sz="1400" dirty="0">
                <a:latin typeface="+mn-lt"/>
              </a:rPr>
              <a:t>this time interval.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Plan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The average rate is given by the change in concentration, </a:t>
            </a:r>
            <a:r>
              <a:rPr lang="en-US" sz="1400" dirty="0" err="1" smtClean="0">
                <a:latin typeface="+mn-lt"/>
                <a:sym typeface="Symbol"/>
              </a:rPr>
              <a:t>Δ</a:t>
            </a:r>
            <a:r>
              <a:rPr lang="en-US" sz="1400" dirty="0" smtClean="0">
                <a:latin typeface="+mn-lt"/>
              </a:rPr>
              <a:t>[</a:t>
            </a:r>
            <a:r>
              <a:rPr lang="en-US" sz="1400" dirty="0" smtClean="0">
                <a:latin typeface="+mn-lt"/>
              </a:rPr>
              <a:t>A], divided </a:t>
            </a:r>
            <a:r>
              <a:rPr lang="en-US" sz="1400" dirty="0">
                <a:latin typeface="+mn-lt"/>
              </a:rPr>
              <a:t>by the change in time, </a:t>
            </a:r>
            <a:r>
              <a:rPr lang="en-US" sz="1400" dirty="0" err="1" smtClean="0">
                <a:latin typeface="+mn-lt"/>
                <a:sym typeface="Symbol"/>
              </a:rPr>
              <a:t>Δ</a:t>
            </a:r>
            <a:r>
              <a:rPr lang="en-US" sz="1400" i="1" dirty="0" err="1" smtClean="0">
                <a:latin typeface="+mn-lt"/>
              </a:rPr>
              <a:t>t</a:t>
            </a:r>
            <a:r>
              <a:rPr lang="en-US" sz="1400" dirty="0">
                <a:latin typeface="+mn-lt"/>
              </a:rPr>
              <a:t>. Because A is a reactant, a </a:t>
            </a:r>
            <a:r>
              <a:rPr lang="en-US" sz="1400" dirty="0" smtClean="0">
                <a:latin typeface="+mn-lt"/>
              </a:rPr>
              <a:t>minus sign </a:t>
            </a:r>
            <a:r>
              <a:rPr lang="en-US" sz="1400" dirty="0">
                <a:latin typeface="+mn-lt"/>
              </a:rPr>
              <a:t>is used in the calculation to make the rate a positive quantity.</a:t>
            </a:r>
            <a:endParaRPr lang="en-US" sz="1400" dirty="0" smtClean="0">
              <a:latin typeface="+mn-lt"/>
            </a:endParaRP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800"/>
            <a:ext cx="13409" cy="5375161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5" y="762000"/>
            <a:ext cx="389890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From the data in Figure 14.2, calculate the average rate at which A disappears over the time interval from 20 s to 40 s.</a:t>
            </a: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14.1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an Average Rate of Reaction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9563" y="5679961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6"/>
          <a:stretch/>
        </p:blipFill>
        <p:spPr>
          <a:xfrm>
            <a:off x="4340452" y="870907"/>
            <a:ext cx="4545875" cy="2862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651760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14.5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Determining Reaction Orders and Units for </a:t>
            </a:r>
            <a:r>
              <a:rPr lang="en-US" altLang="en-US" b="1" dirty="0" smtClean="0">
                <a:latin typeface="Arial" charset="0"/>
              </a:rPr>
              <a:t>	Rate </a:t>
            </a:r>
            <a:r>
              <a:rPr lang="en-US" altLang="en-US" b="1" dirty="0">
                <a:latin typeface="Arial" charset="0"/>
              </a:rPr>
              <a:t>Constants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30151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321922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3524020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38542"/>
            <a:ext cx="8383587" cy="194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1</a:t>
            </a:r>
          </a:p>
          <a:p>
            <a:pPr marL="0" indent="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Which </a:t>
            </a:r>
            <a:r>
              <a:rPr lang="en-US" sz="1400" dirty="0">
                <a:latin typeface="+mn-lt"/>
              </a:rPr>
              <a:t>of the following are the units of the rate constant </a:t>
            </a:r>
            <a:r>
              <a:rPr lang="en-US" sz="1400" dirty="0" smtClean="0">
                <a:latin typeface="+mn-lt"/>
              </a:rPr>
              <a:t>for Equation </a:t>
            </a:r>
            <a:r>
              <a:rPr lang="en-US" sz="1400" dirty="0">
                <a:latin typeface="+mn-lt"/>
              </a:rPr>
              <a:t>14.11?</a:t>
            </a: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(a) </a:t>
            </a:r>
            <a:r>
              <a:rPr lang="en-US" sz="1400" i="1" dirty="0" smtClean="0">
                <a:latin typeface="+mn-lt"/>
              </a:rPr>
              <a:t>M</a:t>
            </a:r>
            <a:r>
              <a:rPr lang="en-US" sz="1400" baseline="30000" dirty="0" smtClean="0">
                <a:latin typeface="+mn-lt"/>
              </a:rPr>
              <a:t>–1/2</a:t>
            </a:r>
            <a:r>
              <a:rPr lang="en-US" sz="1400" dirty="0" smtClean="0">
                <a:latin typeface="+mn-lt"/>
              </a:rPr>
              <a:t> s</a:t>
            </a:r>
            <a:r>
              <a:rPr lang="en-US" sz="1400" baseline="30000" dirty="0" smtClean="0">
                <a:latin typeface="+mn-lt"/>
              </a:rPr>
              <a:t>–1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b="1" dirty="0">
                <a:latin typeface="+mn-lt"/>
              </a:rPr>
              <a:t>(b) </a:t>
            </a:r>
            <a:r>
              <a:rPr lang="en-US" sz="1400" i="1" dirty="0" smtClean="0">
                <a:latin typeface="+mn-lt"/>
              </a:rPr>
              <a:t>M</a:t>
            </a:r>
            <a:r>
              <a:rPr lang="en-US" sz="1400" baseline="30000" dirty="0">
                <a:latin typeface="+mn-lt"/>
              </a:rPr>
              <a:t>–1/2</a:t>
            </a:r>
            <a:r>
              <a:rPr lang="en-US" sz="1400" dirty="0" smtClean="0">
                <a:latin typeface="+mn-lt"/>
              </a:rPr>
              <a:t> s</a:t>
            </a:r>
            <a:r>
              <a:rPr lang="en-US" sz="1400" baseline="30000" dirty="0">
                <a:latin typeface="+mn-lt"/>
              </a:rPr>
              <a:t>–1/2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b="1" dirty="0">
                <a:latin typeface="+mn-lt"/>
              </a:rPr>
              <a:t>(c)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</a:t>
            </a:r>
            <a:r>
              <a:rPr lang="en-US" sz="1400" baseline="30000" dirty="0" smtClean="0">
                <a:latin typeface="+mn-lt"/>
              </a:rPr>
              <a:t>1/2</a:t>
            </a:r>
            <a:r>
              <a:rPr lang="en-US" sz="1400" dirty="0" smtClean="0">
                <a:latin typeface="+mn-lt"/>
              </a:rPr>
              <a:t> s</a:t>
            </a:r>
            <a:r>
              <a:rPr lang="en-US" sz="1400" baseline="30000" dirty="0" smtClean="0">
                <a:latin typeface="+mn-lt"/>
              </a:rPr>
              <a:t>–1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b="1" dirty="0">
                <a:latin typeface="+mn-lt"/>
              </a:rPr>
              <a:t>(d) </a:t>
            </a:r>
            <a:r>
              <a:rPr lang="en-US" sz="1400" i="1" dirty="0" smtClean="0">
                <a:latin typeface="+mn-lt"/>
              </a:rPr>
              <a:t>M</a:t>
            </a:r>
            <a:r>
              <a:rPr lang="en-US" sz="1400" baseline="30000" dirty="0" smtClean="0">
                <a:latin typeface="+mn-lt"/>
              </a:rPr>
              <a:t>–3/2</a:t>
            </a:r>
            <a:r>
              <a:rPr lang="en-US" sz="1400" dirty="0" smtClean="0">
                <a:latin typeface="+mn-lt"/>
              </a:rPr>
              <a:t> s</a:t>
            </a:r>
            <a:r>
              <a:rPr lang="en-US" sz="1400" baseline="30000" dirty="0" smtClean="0">
                <a:latin typeface="+mn-lt"/>
              </a:rPr>
              <a:t>–1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b="1" dirty="0">
                <a:latin typeface="+mn-lt"/>
              </a:rPr>
              <a:t>(e) </a:t>
            </a:r>
            <a:r>
              <a:rPr lang="en-US" sz="1400" i="1" dirty="0" smtClean="0">
                <a:latin typeface="+mn-lt"/>
              </a:rPr>
              <a:t>M</a:t>
            </a:r>
            <a:r>
              <a:rPr lang="en-US" sz="1400" baseline="30000" dirty="0" smtClean="0">
                <a:latin typeface="+mn-lt"/>
              </a:rPr>
              <a:t>–3/2</a:t>
            </a:r>
            <a:r>
              <a:rPr lang="en-US" sz="1400" dirty="0" smtClean="0">
                <a:latin typeface="+mn-lt"/>
              </a:rPr>
              <a:t>s</a:t>
            </a:r>
            <a:r>
              <a:rPr lang="en-US" sz="1400" baseline="30000" dirty="0">
                <a:latin typeface="+mn-lt"/>
              </a:rPr>
              <a:t>–1/2</a:t>
            </a: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</a:rPr>
              <a:t>2</a:t>
            </a:r>
            <a:endParaRPr lang="en-US" sz="1600" b="1" dirty="0">
              <a:solidFill>
                <a:srgbClr val="3366FF"/>
              </a:solidFill>
            </a:endParaRPr>
          </a:p>
          <a:p>
            <a:pPr marL="0" indent="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(a) </a:t>
            </a:r>
            <a:r>
              <a:rPr lang="en-US" sz="1400" dirty="0" smtClean="0">
                <a:latin typeface="+mn-lt"/>
              </a:rPr>
              <a:t>What </a:t>
            </a:r>
            <a:r>
              <a:rPr lang="en-US" sz="1400" dirty="0">
                <a:latin typeface="+mn-lt"/>
              </a:rPr>
              <a:t>is the reaction order of the reactant H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 in </a:t>
            </a:r>
            <a:r>
              <a:rPr lang="en-US" sz="1400" dirty="0" smtClean="0">
                <a:latin typeface="+mn-lt"/>
              </a:rPr>
              <a:t>Equation 14.10</a:t>
            </a:r>
            <a:r>
              <a:rPr lang="en-US" sz="1400" dirty="0">
                <a:latin typeface="+mn-lt"/>
              </a:rPr>
              <a:t>? </a:t>
            </a:r>
            <a:r>
              <a:rPr lang="en-US" sz="1400" b="1" dirty="0">
                <a:latin typeface="+mn-lt"/>
              </a:rPr>
              <a:t>(b) </a:t>
            </a:r>
            <a:r>
              <a:rPr lang="en-US" sz="1400" dirty="0">
                <a:latin typeface="+mn-lt"/>
              </a:rPr>
              <a:t>What are the units of the rate constant </a:t>
            </a:r>
            <a:r>
              <a:rPr lang="en-US" sz="1400" dirty="0" smtClean="0">
                <a:latin typeface="+mn-lt"/>
              </a:rPr>
              <a:t>for Equation </a:t>
            </a:r>
            <a:r>
              <a:rPr lang="en-US" sz="1400" dirty="0">
                <a:latin typeface="+mn-lt"/>
              </a:rPr>
              <a:t>14.10?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5" y="1030002"/>
            <a:ext cx="7578419" cy="28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4726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3469855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6" y="3480741"/>
            <a:ext cx="8440738" cy="122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5750" indent="-285750" eaLnBrk="0" hangingPunct="0">
              <a:defRPr/>
            </a:pPr>
            <a:r>
              <a:rPr lang="en-US" altLang="en-US" sz="1600" b="1" dirty="0">
                <a:solidFill>
                  <a:srgbClr val="3366FF"/>
                </a:solidFill>
              </a:rPr>
              <a:t>Solution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marL="285750" indent="-285750" eaLnBrk="0" hangingPunct="0"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Analyze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are given a table of data that relates concentrations </a:t>
            </a:r>
            <a:r>
              <a:rPr lang="en-US" sz="1400" dirty="0" smtClean="0">
                <a:latin typeface="+mn-lt"/>
              </a:rPr>
              <a:t>of reactants </a:t>
            </a:r>
            <a:r>
              <a:rPr lang="en-US" sz="1400" dirty="0">
                <a:latin typeface="+mn-lt"/>
              </a:rPr>
              <a:t>with initial rates of reaction and asked to </a:t>
            </a:r>
            <a:r>
              <a:rPr lang="en-US" sz="1400" dirty="0" smtClean="0">
                <a:latin typeface="+mn-lt"/>
              </a:rPr>
              <a:t>determine </a:t>
            </a:r>
            <a:r>
              <a:rPr lang="en-US" sz="1400" b="1" dirty="0" smtClean="0">
                <a:latin typeface="+mn-lt"/>
              </a:rPr>
              <a:t>(</a:t>
            </a:r>
            <a:r>
              <a:rPr lang="en-US" sz="1400" b="1" dirty="0">
                <a:latin typeface="+mn-lt"/>
              </a:rPr>
              <a:t>a) </a:t>
            </a:r>
            <a:r>
              <a:rPr lang="en-US" sz="1400" dirty="0">
                <a:latin typeface="+mn-lt"/>
              </a:rPr>
              <a:t>the rate law, </a:t>
            </a:r>
            <a:r>
              <a:rPr lang="en-US" sz="1400" b="1" dirty="0">
                <a:latin typeface="+mn-lt"/>
              </a:rPr>
              <a:t>(b) </a:t>
            </a:r>
            <a:r>
              <a:rPr lang="en-US" sz="1400" dirty="0">
                <a:latin typeface="+mn-lt"/>
              </a:rPr>
              <a:t>the rate constant, and </a:t>
            </a:r>
            <a:r>
              <a:rPr lang="en-US" sz="1400" b="1" dirty="0">
                <a:latin typeface="+mn-lt"/>
              </a:rPr>
              <a:t>(c) </a:t>
            </a:r>
            <a:r>
              <a:rPr lang="en-US" sz="1400" dirty="0">
                <a:latin typeface="+mn-lt"/>
              </a:rPr>
              <a:t>the rate of </a:t>
            </a:r>
            <a:r>
              <a:rPr lang="en-US" sz="1400" dirty="0" smtClean="0">
                <a:latin typeface="+mn-lt"/>
              </a:rPr>
              <a:t>reaction for </a:t>
            </a:r>
            <a:r>
              <a:rPr lang="en-US" sz="1400" dirty="0">
                <a:latin typeface="+mn-lt"/>
              </a:rPr>
              <a:t>a set of concentrations not listed in the table</a:t>
            </a:r>
            <a:r>
              <a:rPr lang="en-US" sz="1400" dirty="0" smtClean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Plan</a:t>
            </a:r>
            <a:r>
              <a:rPr lang="en-US" sz="1400" dirty="0">
                <a:latin typeface="+mn-lt"/>
              </a:rPr>
              <a:t> </a:t>
            </a:r>
            <a:r>
              <a:rPr lang="en-US" sz="1400" b="1" dirty="0">
                <a:latin typeface="+mn-lt"/>
              </a:rPr>
              <a:t>(a) </a:t>
            </a:r>
            <a:r>
              <a:rPr lang="en-US" sz="1400" dirty="0">
                <a:latin typeface="+mn-lt"/>
              </a:rPr>
              <a:t>We assume that the rate law has the following form</a:t>
            </a:r>
            <a:r>
              <a:rPr lang="en-US" sz="1400" dirty="0" smtClean="0">
                <a:latin typeface="+mn-lt"/>
              </a:rPr>
              <a:t>: Rate </a:t>
            </a:r>
            <a:r>
              <a:rPr lang="en-US" sz="1400" dirty="0">
                <a:latin typeface="+mn-lt"/>
              </a:rPr>
              <a:t>= </a:t>
            </a:r>
            <a:r>
              <a:rPr lang="en-US" sz="1400" i="1" dirty="0" smtClean="0">
                <a:latin typeface="+mn-lt"/>
              </a:rPr>
              <a:t>k</a:t>
            </a:r>
            <a:r>
              <a:rPr lang="en-US" sz="1400" dirty="0" smtClean="0">
                <a:latin typeface="+mn-lt"/>
              </a:rPr>
              <a:t>[A]</a:t>
            </a:r>
            <a:r>
              <a:rPr lang="en-US" sz="1400" i="1" baseline="30000" dirty="0" smtClean="0">
                <a:latin typeface="+mn-lt"/>
              </a:rPr>
              <a:t>m</a:t>
            </a:r>
            <a:r>
              <a:rPr lang="en-US" sz="1400" dirty="0" smtClean="0">
                <a:latin typeface="+mn-lt"/>
              </a:rPr>
              <a:t>[B]</a:t>
            </a:r>
            <a:r>
              <a:rPr lang="en-US" sz="1400" i="1" baseline="30000" dirty="0" smtClean="0">
                <a:latin typeface="+mn-lt"/>
              </a:rPr>
              <a:t>n</a:t>
            </a:r>
            <a:r>
              <a:rPr lang="en-US" sz="1400" dirty="0">
                <a:latin typeface="+mn-lt"/>
              </a:rPr>
              <a:t>. We will use the given data to deduce the </a:t>
            </a:r>
            <a:r>
              <a:rPr lang="en-US" sz="1400" dirty="0" smtClean="0">
                <a:latin typeface="+mn-lt"/>
              </a:rPr>
              <a:t>reaction orders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and </a:t>
            </a:r>
            <a:r>
              <a:rPr lang="en-US" sz="1400" i="1" dirty="0">
                <a:latin typeface="+mn-lt"/>
              </a:rPr>
              <a:t>n</a:t>
            </a:r>
            <a:r>
              <a:rPr lang="en-US" sz="1400" dirty="0">
                <a:latin typeface="+mn-lt"/>
              </a:rPr>
              <a:t> by determining how changes in the </a:t>
            </a:r>
            <a:r>
              <a:rPr lang="en-US" sz="1400" dirty="0" smtClean="0">
                <a:latin typeface="+mn-lt"/>
              </a:rPr>
              <a:t>concentration change </a:t>
            </a:r>
            <a:r>
              <a:rPr lang="en-US" sz="1400" dirty="0">
                <a:latin typeface="+mn-lt"/>
              </a:rPr>
              <a:t>the rate. </a:t>
            </a:r>
            <a:r>
              <a:rPr lang="en-US" sz="1400" b="1" dirty="0">
                <a:latin typeface="+mn-lt"/>
              </a:rPr>
              <a:t>(b) </a:t>
            </a:r>
            <a:r>
              <a:rPr lang="en-US" sz="1400" dirty="0">
                <a:latin typeface="+mn-lt"/>
              </a:rPr>
              <a:t>Once we know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and </a:t>
            </a:r>
            <a:r>
              <a:rPr lang="en-US" sz="1400" i="1" dirty="0">
                <a:latin typeface="+mn-lt"/>
              </a:rPr>
              <a:t>n</a:t>
            </a:r>
            <a:r>
              <a:rPr lang="en-US" sz="1400" dirty="0">
                <a:latin typeface="+mn-lt"/>
              </a:rPr>
              <a:t>, we can use </a:t>
            </a:r>
            <a:r>
              <a:rPr lang="en-US" sz="1400" dirty="0" smtClean="0">
                <a:latin typeface="+mn-lt"/>
              </a:rPr>
              <a:t>the rate </a:t>
            </a:r>
            <a:r>
              <a:rPr lang="en-US" sz="1400" dirty="0">
                <a:latin typeface="+mn-lt"/>
              </a:rPr>
              <a:t>law and one of the sets of data to determine the rate </a:t>
            </a:r>
            <a:r>
              <a:rPr lang="en-US" sz="1400" dirty="0" smtClean="0">
                <a:latin typeface="+mn-lt"/>
              </a:rPr>
              <a:t>constant </a:t>
            </a:r>
            <a:r>
              <a:rPr lang="en-US" sz="1400" i="1" dirty="0" smtClean="0">
                <a:latin typeface="+mn-lt"/>
              </a:rPr>
              <a:t>k</a:t>
            </a:r>
            <a:r>
              <a:rPr lang="en-US" sz="1400" dirty="0">
                <a:latin typeface="+mn-lt"/>
              </a:rPr>
              <a:t>. </a:t>
            </a:r>
            <a:r>
              <a:rPr lang="en-US" sz="1400" b="1" dirty="0">
                <a:latin typeface="+mn-lt"/>
              </a:rPr>
              <a:t>(c) </a:t>
            </a:r>
            <a:r>
              <a:rPr lang="en-US" sz="1400" dirty="0">
                <a:latin typeface="+mn-lt"/>
              </a:rPr>
              <a:t>Upon determining both the rate constant and the </a:t>
            </a:r>
            <a:r>
              <a:rPr lang="en-US" sz="1400" dirty="0" smtClean="0">
                <a:latin typeface="+mn-lt"/>
              </a:rPr>
              <a:t>reaction orders</a:t>
            </a:r>
            <a:r>
              <a:rPr lang="en-US" sz="1400" dirty="0">
                <a:latin typeface="+mn-lt"/>
              </a:rPr>
              <a:t>, we can use the rate law with the given concentrations </a:t>
            </a:r>
            <a:r>
              <a:rPr lang="en-US" sz="1400" dirty="0" smtClean="0">
                <a:latin typeface="+mn-lt"/>
              </a:rPr>
              <a:t>to calculate </a:t>
            </a:r>
            <a:r>
              <a:rPr lang="en-US" sz="1400" dirty="0">
                <a:latin typeface="+mn-lt"/>
              </a:rPr>
              <a:t>rate.</a:t>
            </a:r>
            <a:endParaRPr lang="en-US" sz="1400" dirty="0" smtClean="0">
              <a:latin typeface="+mn-lt"/>
            </a:endParaRP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800"/>
            <a:ext cx="14371" cy="5760752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5" y="762001"/>
            <a:ext cx="8440738" cy="989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The initial rate of a reaction A + </a:t>
            </a:r>
            <a:r>
              <a:rPr lang="en-US" sz="1400" dirty="0" smtClean="0">
                <a:latin typeface="+mn-lt"/>
              </a:rPr>
              <a:t>B          C </a:t>
            </a:r>
            <a:r>
              <a:rPr lang="en-US" sz="1400" dirty="0">
                <a:latin typeface="+mn-lt"/>
              </a:rPr>
              <a:t>was measured for three different starting concentrations of A and B, and the </a:t>
            </a:r>
            <a:r>
              <a:rPr lang="en-US" sz="1400" dirty="0" smtClean="0">
                <a:latin typeface="+mn-lt"/>
              </a:rPr>
              <a:t>results are </a:t>
            </a:r>
            <a:r>
              <a:rPr lang="en-US" sz="1400" dirty="0">
                <a:latin typeface="+mn-lt"/>
              </a:rPr>
              <a:t>as follows</a:t>
            </a:r>
            <a:r>
              <a:rPr lang="en-US" sz="1400" dirty="0" smtClean="0">
                <a:latin typeface="+mn-lt"/>
              </a:rPr>
              <a:t>: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Using </a:t>
            </a:r>
            <a:r>
              <a:rPr lang="en-US" sz="1400" dirty="0">
                <a:latin typeface="+mn-lt"/>
              </a:rPr>
              <a:t>these data, determine </a:t>
            </a:r>
            <a:r>
              <a:rPr lang="en-US" sz="1400" b="1" dirty="0">
                <a:latin typeface="+mn-lt"/>
              </a:rPr>
              <a:t>(a) </a:t>
            </a:r>
            <a:r>
              <a:rPr lang="en-US" sz="1400" dirty="0">
                <a:latin typeface="+mn-lt"/>
              </a:rPr>
              <a:t>the rate law for the reaction, </a:t>
            </a:r>
            <a:r>
              <a:rPr lang="en-US" sz="1400" b="1" dirty="0">
                <a:latin typeface="+mn-lt"/>
              </a:rPr>
              <a:t>(b) </a:t>
            </a:r>
            <a:r>
              <a:rPr lang="en-US" sz="1400" dirty="0">
                <a:latin typeface="+mn-lt"/>
              </a:rPr>
              <a:t>the rate constant, </a:t>
            </a:r>
            <a:r>
              <a:rPr lang="en-US" sz="1400" b="1" dirty="0">
                <a:latin typeface="+mn-lt"/>
              </a:rPr>
              <a:t>(c) </a:t>
            </a:r>
            <a:r>
              <a:rPr lang="en-US" sz="1400" dirty="0">
                <a:latin typeface="+mn-lt"/>
              </a:rPr>
              <a:t>the rate of the reaction when</a:t>
            </a: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[A] </a:t>
            </a:r>
            <a:r>
              <a:rPr lang="en-US" sz="1400" dirty="0">
                <a:latin typeface="+mn-lt"/>
              </a:rPr>
              <a:t>= </a:t>
            </a:r>
            <a:r>
              <a:rPr lang="en-US" sz="1400" dirty="0" smtClean="0">
                <a:latin typeface="+mn-lt"/>
              </a:rPr>
              <a:t>0.050 </a:t>
            </a:r>
            <a:r>
              <a:rPr lang="en-US" sz="1400" i="1" dirty="0" smtClean="0">
                <a:latin typeface="+mn-lt"/>
              </a:rPr>
              <a:t>M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and </a:t>
            </a:r>
            <a:r>
              <a:rPr lang="en-US" sz="1400" dirty="0" smtClean="0">
                <a:latin typeface="+mn-lt"/>
              </a:rPr>
              <a:t>[B] </a:t>
            </a:r>
            <a:r>
              <a:rPr lang="en-US" sz="1400" dirty="0">
                <a:latin typeface="+mn-lt"/>
              </a:rPr>
              <a:t>= 0.100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.</a:t>
            </a: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14.6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Determining a Rate Law from Initial Rate Data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9563" y="6065552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5"/>
          <a:stretch/>
        </p:blipFill>
        <p:spPr>
          <a:xfrm>
            <a:off x="2146940" y="1400061"/>
            <a:ext cx="4788210" cy="13211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2865539" y="865283"/>
            <a:ext cx="419100" cy="10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49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34869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6" y="1145755"/>
            <a:ext cx="8691122" cy="122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5750" indent="-285750" eaLnBrk="0" hangingPunct="0">
              <a:defRPr/>
            </a:pPr>
            <a:r>
              <a:rPr lang="en-US" sz="1400" b="1" dirty="0" smtClean="0">
                <a:latin typeface="+mn-lt"/>
              </a:rPr>
              <a:t>Solve</a:t>
            </a:r>
            <a:endParaRPr lang="en-US" sz="1400" b="1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(a)	</a:t>
            </a:r>
            <a:r>
              <a:rPr lang="en-US" sz="1400" dirty="0" smtClean="0">
                <a:latin typeface="+mn-lt"/>
              </a:rPr>
              <a:t>If </a:t>
            </a:r>
            <a:r>
              <a:rPr lang="en-US" sz="1400" dirty="0">
                <a:latin typeface="+mn-lt"/>
              </a:rPr>
              <a:t>we compare experiments 1 and 2, we see that [A] is </a:t>
            </a:r>
            <a:r>
              <a:rPr lang="en-US" sz="1400" dirty="0" smtClean="0">
                <a:latin typeface="+mn-lt"/>
              </a:rPr>
              <a:t>held constant </a:t>
            </a:r>
            <a:r>
              <a:rPr lang="en-US" sz="1400" dirty="0">
                <a:latin typeface="+mn-lt"/>
              </a:rPr>
              <a:t>and [B] is doubled. Thus, this pair of </a:t>
            </a:r>
            <a:r>
              <a:rPr lang="en-US" sz="1400" dirty="0" smtClean="0">
                <a:latin typeface="+mn-lt"/>
              </a:rPr>
              <a:t>experiments shows </a:t>
            </a:r>
            <a:r>
              <a:rPr lang="en-US" sz="1400" dirty="0">
                <a:latin typeface="+mn-lt"/>
              </a:rPr>
              <a:t>how [B] affects the rate, allowing us to deduce the </a:t>
            </a:r>
            <a:r>
              <a:rPr lang="en-US" sz="1400" dirty="0" smtClean="0">
                <a:latin typeface="+mn-lt"/>
              </a:rPr>
              <a:t>order of </a:t>
            </a:r>
            <a:r>
              <a:rPr lang="en-US" sz="1400" dirty="0">
                <a:latin typeface="+mn-lt"/>
              </a:rPr>
              <a:t>the rate law with respect to B</a:t>
            </a:r>
            <a:r>
              <a:rPr lang="en-US" sz="1400" dirty="0" smtClean="0">
                <a:latin typeface="+mn-lt"/>
              </a:rPr>
              <a:t>.</a:t>
            </a: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dirty="0" smtClean="0">
                <a:latin typeface="+mn-lt"/>
              </a:rPr>
              <a:t>	Inserting </a:t>
            </a:r>
            <a:r>
              <a:rPr lang="en-US" sz="1400" dirty="0">
                <a:latin typeface="+mn-lt"/>
              </a:rPr>
              <a:t>values of rate and concentration from </a:t>
            </a:r>
            <a:r>
              <a:rPr lang="en-US" sz="1400" dirty="0" smtClean="0">
                <a:latin typeface="+mn-lt"/>
              </a:rPr>
              <a:t>the experiments </a:t>
            </a:r>
            <a:r>
              <a:rPr lang="en-US" sz="1400" dirty="0">
                <a:latin typeface="+mn-lt"/>
              </a:rPr>
              <a:t>gives</a:t>
            </a:r>
            <a:r>
              <a:rPr lang="en-US" sz="1400" dirty="0" smtClean="0">
                <a:latin typeface="+mn-lt"/>
              </a:rPr>
              <a:t>:</a:t>
            </a: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dirty="0" smtClean="0">
                <a:latin typeface="+mn-lt"/>
              </a:rPr>
              <a:t>	The </a:t>
            </a:r>
            <a:r>
              <a:rPr lang="en-US" sz="1400" dirty="0">
                <a:latin typeface="+mn-lt"/>
              </a:rPr>
              <a:t>only way this equation can be true is if </a:t>
            </a:r>
            <a:r>
              <a:rPr lang="en-US" sz="1400" i="1" dirty="0">
                <a:latin typeface="+mn-lt"/>
              </a:rPr>
              <a:t>n</a:t>
            </a:r>
            <a:r>
              <a:rPr lang="en-US" sz="1400" dirty="0">
                <a:latin typeface="+mn-lt"/>
              </a:rPr>
              <a:t> = 0. Therefore</a:t>
            </a:r>
            <a:r>
              <a:rPr lang="en-US" sz="1400" dirty="0" smtClean="0">
                <a:latin typeface="+mn-lt"/>
              </a:rPr>
              <a:t>, the </a:t>
            </a:r>
            <a:r>
              <a:rPr lang="en-US" sz="1400" dirty="0">
                <a:latin typeface="+mn-lt"/>
              </a:rPr>
              <a:t>rate law is zero order in B, which means that the rate </a:t>
            </a:r>
            <a:r>
              <a:rPr lang="en-US" sz="1400" dirty="0" smtClean="0">
                <a:latin typeface="+mn-lt"/>
              </a:rPr>
              <a:t>is independent </a:t>
            </a:r>
            <a:r>
              <a:rPr lang="en-US" sz="1400" dirty="0">
                <a:latin typeface="+mn-lt"/>
              </a:rPr>
              <a:t>of [B</a:t>
            </a:r>
            <a:r>
              <a:rPr lang="en-US" sz="1400" dirty="0" smtClean="0">
                <a:latin typeface="+mn-lt"/>
              </a:rPr>
              <a:t>].</a:t>
            </a: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dirty="0" smtClean="0">
                <a:latin typeface="+mn-lt"/>
              </a:rPr>
              <a:t>	In </a:t>
            </a:r>
            <a:r>
              <a:rPr lang="en-US" sz="1400" dirty="0">
                <a:latin typeface="+mn-lt"/>
              </a:rPr>
              <a:t>experiments 1 and 3, [B] is held constant, so these data </a:t>
            </a:r>
            <a:r>
              <a:rPr lang="en-US" sz="1400" dirty="0" smtClean="0">
                <a:latin typeface="+mn-lt"/>
              </a:rPr>
              <a:t>allow us </a:t>
            </a:r>
            <a:r>
              <a:rPr lang="en-US" sz="1400" dirty="0">
                <a:latin typeface="+mn-lt"/>
              </a:rPr>
              <a:t>to determine the order of the rate law with respect to [A].</a:t>
            </a:r>
            <a:endParaRPr lang="en-US" sz="1400" dirty="0" smtClean="0">
              <a:latin typeface="+mn-lt"/>
            </a:endParaRP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800"/>
            <a:ext cx="13629" cy="546329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5" y="762001"/>
            <a:ext cx="8440738" cy="31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14.6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Determining a Rate Law from Initial Rate Data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9563" y="5768095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545" y="1902399"/>
            <a:ext cx="1668886" cy="438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224" y="3065760"/>
            <a:ext cx="3082025" cy="6998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601" y="5207459"/>
            <a:ext cx="1668886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25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34869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6" y="1145755"/>
            <a:ext cx="8691122" cy="936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lvl="1" indent="-285750" eaLnBrk="0" hangingPunct="0">
              <a:defRPr/>
            </a:pPr>
            <a:r>
              <a:rPr lang="en-US" sz="1400" dirty="0" smtClean="0">
                <a:latin typeface="+mn-lt"/>
              </a:rPr>
              <a:t>	Inserting </a:t>
            </a:r>
            <a:r>
              <a:rPr lang="en-US" sz="1400" dirty="0">
                <a:latin typeface="+mn-lt"/>
              </a:rPr>
              <a:t>values of rate and concentration from </a:t>
            </a:r>
            <a:r>
              <a:rPr lang="en-US" sz="1400" dirty="0" smtClean="0">
                <a:latin typeface="+mn-lt"/>
              </a:rPr>
              <a:t>the experiments </a:t>
            </a:r>
            <a:r>
              <a:rPr lang="en-US" sz="1400" dirty="0">
                <a:latin typeface="+mn-lt"/>
              </a:rPr>
              <a:t>gives</a:t>
            </a:r>
            <a:r>
              <a:rPr lang="en-US" sz="1400" dirty="0" smtClean="0">
                <a:latin typeface="+mn-lt"/>
              </a:rPr>
              <a:t>:</a:t>
            </a:r>
          </a:p>
          <a:p>
            <a:pPr marL="285750" indent="-285750" eaLnBrk="0" hangingPunct="0">
              <a:defRPr/>
            </a:pPr>
            <a:endParaRPr lang="en-US" sz="1400" dirty="0">
              <a:latin typeface="+mn-lt"/>
            </a:endParaRPr>
          </a:p>
          <a:p>
            <a:pPr marL="285750" indent="-28575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5750" indent="-285750" eaLnBrk="0" hangingPunct="0">
              <a:defRPr/>
            </a:pPr>
            <a:endParaRPr lang="en-US" sz="1400" dirty="0">
              <a:latin typeface="+mn-lt"/>
            </a:endParaRPr>
          </a:p>
          <a:p>
            <a:pPr marL="285750" indent="-28575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5750" indent="-285750" eaLnBrk="0" hangingPunct="0">
              <a:defRPr/>
            </a:pPr>
            <a:r>
              <a:rPr lang="en-US" sz="1400" dirty="0" smtClean="0">
                <a:latin typeface="+mn-lt"/>
              </a:rPr>
              <a:t>	Because </a:t>
            </a:r>
            <a:r>
              <a:rPr lang="en-US" sz="1400" dirty="0">
                <a:latin typeface="+mn-lt"/>
              </a:rPr>
              <a:t>the rate increases by a factor of four when [A] is doubled</a:t>
            </a:r>
            <a:r>
              <a:rPr lang="en-US" sz="1400" dirty="0" smtClean="0">
                <a:latin typeface="+mn-lt"/>
              </a:rPr>
              <a:t>, we </a:t>
            </a:r>
            <a:r>
              <a:rPr lang="en-US" sz="1400" dirty="0">
                <a:latin typeface="+mn-lt"/>
              </a:rPr>
              <a:t>can conclude that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= 2 and the rate law is </a:t>
            </a:r>
            <a:r>
              <a:rPr lang="en-US" sz="1400" dirty="0" smtClean="0">
                <a:latin typeface="+mn-lt"/>
              </a:rPr>
              <a:t>second order </a:t>
            </a:r>
            <a:r>
              <a:rPr lang="en-US" sz="1400" dirty="0">
                <a:latin typeface="+mn-lt"/>
              </a:rPr>
              <a:t>in B</a:t>
            </a:r>
            <a:r>
              <a:rPr lang="en-US" sz="1400" dirty="0" smtClean="0">
                <a:latin typeface="+mn-lt"/>
              </a:rPr>
              <a:t>.</a:t>
            </a:r>
          </a:p>
          <a:p>
            <a:pPr marL="285750" indent="-285750" eaLnBrk="0" hangingPunct="0">
              <a:defRPr/>
            </a:pPr>
            <a:endParaRPr lang="en-US" sz="1400" dirty="0">
              <a:latin typeface="+mn-lt"/>
            </a:endParaRPr>
          </a:p>
          <a:p>
            <a:pPr marL="285750" indent="-285750" eaLnBrk="0" hangingPunct="0">
              <a:defRPr/>
            </a:pPr>
            <a:r>
              <a:rPr lang="en-US" sz="1400" dirty="0" smtClean="0">
                <a:latin typeface="+mn-lt"/>
              </a:rPr>
              <a:t>	Combining </a:t>
            </a:r>
            <a:r>
              <a:rPr lang="en-US" sz="1400" dirty="0">
                <a:latin typeface="+mn-lt"/>
              </a:rPr>
              <a:t>these results, we arrive at the rate law: Rate = </a:t>
            </a:r>
            <a:r>
              <a:rPr lang="en-US" sz="1400" i="1" dirty="0" smtClean="0">
                <a:latin typeface="+mn-lt"/>
              </a:rPr>
              <a:t>k</a:t>
            </a:r>
            <a:r>
              <a:rPr lang="en-US" sz="1400" dirty="0" smtClean="0">
                <a:latin typeface="+mn-lt"/>
              </a:rPr>
              <a:t>[A]</a:t>
            </a:r>
            <a:r>
              <a:rPr lang="en-US" sz="1400" baseline="30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[B]</a:t>
            </a:r>
            <a:r>
              <a:rPr lang="en-US" sz="1400" baseline="30000" dirty="0" smtClean="0">
                <a:latin typeface="+mn-lt"/>
              </a:rPr>
              <a:t>0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</a:t>
            </a:r>
            <a:r>
              <a:rPr lang="en-US" sz="1400" i="1" dirty="0" smtClean="0">
                <a:latin typeface="+mn-lt"/>
              </a:rPr>
              <a:t>k</a:t>
            </a:r>
            <a:r>
              <a:rPr lang="en-US" sz="1400" dirty="0" smtClean="0">
                <a:latin typeface="+mn-lt"/>
              </a:rPr>
              <a:t>[A]</a:t>
            </a:r>
            <a:r>
              <a:rPr lang="en-US" sz="1400" baseline="30000" dirty="0" smtClean="0">
                <a:latin typeface="+mn-lt"/>
              </a:rPr>
              <a:t>2</a:t>
            </a:r>
          </a:p>
          <a:p>
            <a:pPr marL="285750" indent="-285750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(b)	</a:t>
            </a:r>
            <a:r>
              <a:rPr lang="en-US" sz="1400" dirty="0" smtClean="0">
                <a:latin typeface="+mn-lt"/>
              </a:rPr>
              <a:t>Using </a:t>
            </a:r>
            <a:r>
              <a:rPr lang="en-US" sz="1400" dirty="0">
                <a:latin typeface="+mn-lt"/>
              </a:rPr>
              <a:t>the rate law and the data from experiment 1, we have</a:t>
            </a:r>
            <a:r>
              <a:rPr lang="en-US" sz="1400" dirty="0" smtClean="0">
                <a:latin typeface="+mn-lt"/>
              </a:rPr>
              <a:t>:</a:t>
            </a: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(c</a:t>
            </a:r>
            <a:r>
              <a:rPr lang="en-US" sz="1400" b="1" dirty="0" smtClean="0">
                <a:latin typeface="+mn-lt"/>
              </a:rPr>
              <a:t>)	</a:t>
            </a:r>
            <a:r>
              <a:rPr lang="en-US" sz="1400" dirty="0" smtClean="0">
                <a:latin typeface="+mn-lt"/>
              </a:rPr>
              <a:t>Using </a:t>
            </a:r>
            <a:r>
              <a:rPr lang="en-US" sz="1400" dirty="0">
                <a:latin typeface="+mn-lt"/>
              </a:rPr>
              <a:t>the rate law from part (a) and the rate constant </a:t>
            </a:r>
            <a:r>
              <a:rPr lang="en-US" sz="1400" dirty="0" smtClean="0">
                <a:latin typeface="+mn-lt"/>
              </a:rPr>
              <a:t>from part </a:t>
            </a:r>
            <a:r>
              <a:rPr lang="en-US" sz="1400" dirty="0">
                <a:latin typeface="+mn-lt"/>
              </a:rPr>
              <a:t>(b), we have: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52738" indent="0" eaLnBrk="0" hangingPunct="0">
              <a:defRPr/>
            </a:pPr>
            <a:r>
              <a:rPr lang="en-US" sz="1400" dirty="0" smtClean="0">
                <a:latin typeface="+mn-lt"/>
              </a:rPr>
              <a:t>Rate </a:t>
            </a:r>
            <a:r>
              <a:rPr lang="en-US" sz="1400" dirty="0">
                <a:latin typeface="+mn-lt"/>
              </a:rPr>
              <a:t>= </a:t>
            </a:r>
            <a:r>
              <a:rPr lang="en-US" sz="1400" i="1" dirty="0" smtClean="0">
                <a:latin typeface="+mn-lt"/>
              </a:rPr>
              <a:t>k</a:t>
            </a:r>
            <a:r>
              <a:rPr lang="en-US" sz="1400" dirty="0" smtClean="0">
                <a:latin typeface="+mn-lt"/>
              </a:rPr>
              <a:t>[A]</a:t>
            </a:r>
            <a:r>
              <a:rPr lang="en-US" sz="1400" baseline="30000" dirty="0" smtClean="0">
                <a:latin typeface="+mn-lt"/>
              </a:rPr>
              <a:t>2</a:t>
            </a:r>
            <a:endParaRPr lang="en-US" sz="1400" baseline="30000" dirty="0">
              <a:latin typeface="+mn-lt"/>
            </a:endParaRPr>
          </a:p>
          <a:p>
            <a:pPr marL="3227832" indent="0" eaLnBrk="0" hangingPunct="0">
              <a:defRPr/>
            </a:pPr>
            <a:r>
              <a:rPr lang="en-US" sz="1400" dirty="0">
                <a:latin typeface="+mn-lt"/>
              </a:rPr>
              <a:t>= </a:t>
            </a:r>
            <a:r>
              <a:rPr lang="en-US" sz="1400" dirty="0" smtClean="0">
                <a:latin typeface="+mn-lt"/>
              </a:rPr>
              <a:t>(4.0 × 10</a:t>
            </a:r>
            <a:r>
              <a:rPr lang="en-US" sz="1400" baseline="30000" dirty="0" smtClean="0">
                <a:latin typeface="+mn-lt"/>
              </a:rPr>
              <a:t>–3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i="1" dirty="0" smtClean="0">
                <a:latin typeface="+mn-lt"/>
              </a:rPr>
              <a:t>M</a:t>
            </a:r>
            <a:r>
              <a:rPr lang="en-US" sz="1400" baseline="30000" dirty="0" smtClean="0">
                <a:latin typeface="+mn-lt"/>
              </a:rPr>
              <a:t>–1</a:t>
            </a:r>
            <a:r>
              <a:rPr lang="en-US" sz="1400" dirty="0" smtClean="0">
                <a:latin typeface="+mn-lt"/>
              </a:rPr>
              <a:t>s</a:t>
            </a:r>
            <a:r>
              <a:rPr lang="en-US" sz="1400" baseline="30000" dirty="0" smtClean="0">
                <a:latin typeface="+mn-lt"/>
              </a:rPr>
              <a:t>–1</a:t>
            </a:r>
            <a:r>
              <a:rPr lang="en-US" sz="1400" dirty="0" smtClean="0">
                <a:latin typeface="+mn-lt"/>
              </a:rPr>
              <a:t>)(0.050 </a:t>
            </a:r>
            <a:r>
              <a:rPr lang="en-US" sz="1400" i="1" dirty="0" smtClean="0">
                <a:latin typeface="+mn-lt"/>
              </a:rPr>
              <a:t>M</a:t>
            </a:r>
            <a:r>
              <a:rPr lang="en-US" sz="1400" dirty="0" smtClean="0">
                <a:latin typeface="+mn-lt"/>
              </a:rPr>
              <a:t>)</a:t>
            </a:r>
            <a:r>
              <a:rPr lang="en-US" sz="1400" baseline="30000" dirty="0" smtClean="0">
                <a:latin typeface="+mn-lt"/>
              </a:rPr>
              <a:t>2</a:t>
            </a:r>
            <a:endParaRPr lang="en-US" sz="1400" baseline="30000" dirty="0">
              <a:latin typeface="+mn-lt"/>
            </a:endParaRPr>
          </a:p>
          <a:p>
            <a:pPr marL="3227832" indent="0" eaLnBrk="0" hangingPunct="0">
              <a:defRPr/>
            </a:pPr>
            <a:r>
              <a:rPr lang="en-US" sz="1400" dirty="0">
                <a:latin typeface="+mn-lt"/>
              </a:rPr>
              <a:t>= 1.0 </a:t>
            </a:r>
            <a:r>
              <a:rPr lang="en-US" sz="1400" dirty="0" smtClean="0">
                <a:latin typeface="+mn-lt"/>
              </a:rPr>
              <a:t>× 10</a:t>
            </a:r>
            <a:r>
              <a:rPr lang="en-US" sz="1400" baseline="30000" dirty="0" smtClean="0">
                <a:latin typeface="+mn-lt"/>
              </a:rPr>
              <a:t>–5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i="1" dirty="0" smtClean="0">
                <a:latin typeface="+mn-lt"/>
              </a:rPr>
              <a:t>M</a:t>
            </a:r>
            <a:r>
              <a:rPr lang="en-US" sz="1400" dirty="0" smtClean="0">
                <a:latin typeface="+mn-lt"/>
              </a:rPr>
              <a:t>/s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dirty="0" smtClean="0">
                <a:latin typeface="+mn-lt"/>
              </a:rPr>
              <a:t>	Because </a:t>
            </a:r>
            <a:r>
              <a:rPr lang="en-US" sz="1400" dirty="0">
                <a:latin typeface="+mn-lt"/>
              </a:rPr>
              <a:t>[B] is not part of the rate law, it is irrelevant to </a:t>
            </a:r>
            <a:r>
              <a:rPr lang="en-US" sz="1400" dirty="0" smtClean="0">
                <a:latin typeface="+mn-lt"/>
              </a:rPr>
              <a:t>the rate </a:t>
            </a:r>
            <a:r>
              <a:rPr lang="en-US" sz="1400" dirty="0">
                <a:latin typeface="+mn-lt"/>
              </a:rPr>
              <a:t>if there is at least some B present to react with A.</a:t>
            </a:r>
            <a:endParaRPr lang="en-US" sz="1400" dirty="0" smtClean="0">
              <a:latin typeface="+mn-lt"/>
            </a:endParaRP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800"/>
            <a:ext cx="14371" cy="5760752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5" y="762001"/>
            <a:ext cx="8440738" cy="31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14.6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Determining a Rate Law from Initial Rate Data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9563" y="6065552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590" y="1520331"/>
            <a:ext cx="2915261" cy="6478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118" y="3716271"/>
            <a:ext cx="3726053" cy="46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95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34869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6" y="1145755"/>
            <a:ext cx="8691122" cy="127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lvl="1" indent="0" eaLnBrk="0" hangingPunct="0">
              <a:defRPr/>
            </a:pPr>
            <a:r>
              <a:rPr lang="en-US" sz="1400" b="1" dirty="0">
                <a:latin typeface="+mn-lt"/>
              </a:rPr>
              <a:t>Check</a:t>
            </a:r>
            <a:r>
              <a:rPr lang="en-US" sz="1400" dirty="0">
                <a:latin typeface="+mn-lt"/>
              </a:rPr>
              <a:t> A good way to check our rate law is to use the </a:t>
            </a:r>
            <a:r>
              <a:rPr lang="en-US" sz="1400" dirty="0" smtClean="0">
                <a:latin typeface="+mn-lt"/>
              </a:rPr>
              <a:t>concentrations in </a:t>
            </a:r>
            <a:r>
              <a:rPr lang="en-US" sz="1400" dirty="0">
                <a:latin typeface="+mn-lt"/>
              </a:rPr>
              <a:t>experiment 2 or 3 and see if we can correctly calculate </a:t>
            </a:r>
            <a:r>
              <a:rPr lang="en-US" sz="1400" dirty="0" smtClean="0">
                <a:latin typeface="+mn-lt"/>
              </a:rPr>
              <a:t>the rate</a:t>
            </a:r>
            <a:r>
              <a:rPr lang="en-US" sz="1400" dirty="0">
                <a:latin typeface="+mn-lt"/>
              </a:rPr>
              <a:t>. Using data from experiment 3, we have</a:t>
            </a:r>
          </a:p>
          <a:p>
            <a:pPr marL="283464" lvl="1" indent="-28575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lvl="1" indent="-285750" algn="ctr" eaLnBrk="0" hangingPunct="0">
              <a:defRPr/>
            </a:pPr>
            <a:r>
              <a:rPr lang="en-US" sz="1400" dirty="0" smtClean="0">
                <a:latin typeface="+mn-lt"/>
              </a:rPr>
              <a:t>Rate </a:t>
            </a:r>
            <a:r>
              <a:rPr lang="en-US" sz="1400" dirty="0">
                <a:latin typeface="+mn-lt"/>
              </a:rPr>
              <a:t>= </a:t>
            </a:r>
            <a:r>
              <a:rPr lang="en-US" sz="1400" i="1" dirty="0" smtClean="0">
                <a:latin typeface="+mn-lt"/>
              </a:rPr>
              <a:t>k</a:t>
            </a:r>
            <a:r>
              <a:rPr lang="en-US" sz="1400" dirty="0" smtClean="0">
                <a:latin typeface="+mn-lt"/>
              </a:rPr>
              <a:t>[A]</a:t>
            </a:r>
            <a:r>
              <a:rPr lang="en-US" sz="1400" baseline="30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(</a:t>
            </a:r>
            <a:r>
              <a:rPr lang="en-US" sz="1400" dirty="0" smtClean="0">
                <a:latin typeface="+mn-lt"/>
              </a:rPr>
              <a:t>4.0 × 10</a:t>
            </a:r>
            <a:r>
              <a:rPr lang="en-US" sz="1400" baseline="30000" dirty="0">
                <a:latin typeface="+mn-lt"/>
              </a:rPr>
              <a:t>–3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i="1" dirty="0" smtClean="0">
                <a:latin typeface="+mn-lt"/>
              </a:rPr>
              <a:t>M</a:t>
            </a:r>
            <a:r>
              <a:rPr lang="en-US" sz="1400" baseline="30000" dirty="0" smtClean="0">
                <a:latin typeface="+mn-lt"/>
              </a:rPr>
              <a:t>–1</a:t>
            </a:r>
            <a:r>
              <a:rPr lang="en-US" sz="1400" dirty="0" smtClean="0">
                <a:latin typeface="+mn-lt"/>
              </a:rPr>
              <a:t> s</a:t>
            </a:r>
            <a:r>
              <a:rPr lang="en-US" sz="1400" baseline="30000" dirty="0" smtClean="0">
                <a:latin typeface="+mn-lt"/>
              </a:rPr>
              <a:t>–1</a:t>
            </a:r>
            <a:r>
              <a:rPr lang="en-US" sz="1400" dirty="0" smtClean="0">
                <a:latin typeface="+mn-lt"/>
              </a:rPr>
              <a:t>)(0.200 M)</a:t>
            </a:r>
            <a:r>
              <a:rPr lang="en-US" sz="1400" baseline="30000" dirty="0" smtClean="0">
                <a:latin typeface="+mn-lt"/>
              </a:rPr>
              <a:t>2</a:t>
            </a:r>
            <a:endParaRPr lang="en-US" sz="1400" baseline="30000" dirty="0">
              <a:latin typeface="+mn-lt"/>
            </a:endParaRPr>
          </a:p>
          <a:p>
            <a:pPr marL="3867912" lvl="1" indent="-285750" eaLnBrk="0" hangingPunct="0">
              <a:defRPr/>
            </a:pPr>
            <a:r>
              <a:rPr lang="en-US" sz="1400" dirty="0">
                <a:latin typeface="+mn-lt"/>
              </a:rPr>
              <a:t>= 1.6 </a:t>
            </a:r>
            <a:r>
              <a:rPr lang="en-US" sz="1400" dirty="0" smtClean="0">
                <a:latin typeface="+mn-lt"/>
              </a:rPr>
              <a:t>× 10</a:t>
            </a:r>
            <a:r>
              <a:rPr lang="en-US" sz="1400" baseline="30000" dirty="0" smtClean="0">
                <a:latin typeface="+mn-lt"/>
              </a:rPr>
              <a:t>–4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i="1" dirty="0" smtClean="0">
                <a:latin typeface="+mn-lt"/>
              </a:rPr>
              <a:t>M</a:t>
            </a:r>
            <a:r>
              <a:rPr lang="en-US" sz="1400" dirty="0" smtClean="0">
                <a:latin typeface="+mn-lt"/>
              </a:rPr>
              <a:t>/s</a:t>
            </a:r>
            <a:endParaRPr lang="en-US" sz="1400" dirty="0">
              <a:latin typeface="+mn-lt"/>
            </a:endParaRPr>
          </a:p>
          <a:p>
            <a:pPr marL="283464" lvl="1" indent="-28575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lvl="1" indent="-285750" eaLnBrk="0" hangingPunct="0">
              <a:defRPr/>
            </a:pPr>
            <a:r>
              <a:rPr lang="en-US" sz="1400" dirty="0" smtClean="0">
                <a:latin typeface="+mn-lt"/>
              </a:rPr>
              <a:t>Thus</a:t>
            </a:r>
            <a:r>
              <a:rPr lang="en-US" sz="1400" dirty="0">
                <a:latin typeface="+mn-lt"/>
              </a:rPr>
              <a:t>, the rate law correctly reproduces the data, giving both </a:t>
            </a:r>
            <a:r>
              <a:rPr lang="en-US" sz="1400" dirty="0" smtClean="0">
                <a:latin typeface="+mn-lt"/>
              </a:rPr>
              <a:t>the correct </a:t>
            </a:r>
            <a:r>
              <a:rPr lang="en-US" sz="1400" dirty="0">
                <a:latin typeface="+mn-lt"/>
              </a:rPr>
              <a:t>number and the correct units for the rate</a:t>
            </a:r>
            <a:r>
              <a:rPr lang="en-US" sz="1400" dirty="0" smtClean="0">
                <a:latin typeface="+mn-lt"/>
              </a:rPr>
              <a:t>.</a:t>
            </a:r>
          </a:p>
          <a:p>
            <a:pPr marL="283464" lvl="1" indent="-285750" eaLnBrk="0" hangingPunct="0">
              <a:defRPr/>
            </a:pPr>
            <a:endParaRPr lang="en-US" sz="1400" dirty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1</a:t>
            </a:r>
          </a:p>
          <a:p>
            <a:pPr marL="0" lvl="1" indent="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0" lvl="1" indent="0" eaLnBrk="0" hangingPunct="0">
              <a:defRPr/>
            </a:pPr>
            <a:r>
              <a:rPr lang="en-US" sz="1400" dirty="0" smtClean="0">
                <a:latin typeface="+mn-lt"/>
              </a:rPr>
              <a:t>Consider </a:t>
            </a:r>
            <a:r>
              <a:rPr lang="en-US" sz="1400" dirty="0">
                <a:latin typeface="+mn-lt"/>
              </a:rPr>
              <a:t>the reaction examined above in the Sample Exercise</a:t>
            </a:r>
            <a:r>
              <a:rPr lang="en-US" sz="1400" dirty="0" smtClean="0">
                <a:latin typeface="+mn-lt"/>
              </a:rPr>
              <a:t>, A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B       C</a:t>
            </a:r>
            <a:r>
              <a:rPr lang="en-US" sz="1400" dirty="0">
                <a:latin typeface="+mn-lt"/>
              </a:rPr>
              <a:t>. If the concentration of B is doubled, the </a:t>
            </a:r>
            <a:r>
              <a:rPr lang="en-US" sz="1400" dirty="0" smtClean="0">
                <a:latin typeface="+mn-lt"/>
              </a:rPr>
              <a:t>rate of </a:t>
            </a:r>
            <a:r>
              <a:rPr lang="en-US" sz="1400" dirty="0">
                <a:latin typeface="+mn-lt"/>
              </a:rPr>
              <a:t>disappearance of B ________, whereas if the </a:t>
            </a:r>
            <a:r>
              <a:rPr lang="en-US" sz="1400" dirty="0" smtClean="0">
                <a:latin typeface="+mn-lt"/>
              </a:rPr>
              <a:t>concentration of </a:t>
            </a:r>
            <a:r>
              <a:rPr lang="en-US" sz="1400" dirty="0">
                <a:latin typeface="+mn-lt"/>
              </a:rPr>
              <a:t>A is doubled, the rate of disappearance of B ________.</a:t>
            </a:r>
          </a:p>
          <a:p>
            <a:pPr marL="283464" lvl="1" indent="-285750" eaLnBrk="0" hangingPunct="0">
              <a:defRPr/>
            </a:pPr>
            <a:r>
              <a:rPr lang="en-US" sz="1400" b="1" dirty="0">
                <a:latin typeface="+mn-lt"/>
              </a:rPr>
              <a:t>(a</a:t>
            </a:r>
            <a:r>
              <a:rPr lang="en-US" sz="1400" b="1" dirty="0" smtClean="0">
                <a:latin typeface="+mn-lt"/>
              </a:rPr>
              <a:t>)	</a:t>
            </a:r>
            <a:r>
              <a:rPr lang="en-US" sz="1400" dirty="0" smtClean="0">
                <a:latin typeface="+mn-lt"/>
              </a:rPr>
              <a:t>does </a:t>
            </a:r>
            <a:r>
              <a:rPr lang="en-US" sz="1400" dirty="0">
                <a:latin typeface="+mn-lt"/>
              </a:rPr>
              <a:t>not change; does not change</a:t>
            </a:r>
          </a:p>
          <a:p>
            <a:pPr marL="283464" lvl="1" indent="-285750" eaLnBrk="0" hangingPunct="0">
              <a:defRPr/>
            </a:pPr>
            <a:r>
              <a:rPr lang="en-US" sz="1400" b="1" dirty="0">
                <a:latin typeface="+mn-lt"/>
              </a:rPr>
              <a:t>(b</a:t>
            </a:r>
            <a:r>
              <a:rPr lang="en-US" sz="1400" b="1" dirty="0" smtClean="0">
                <a:latin typeface="+mn-lt"/>
              </a:rPr>
              <a:t>)</a:t>
            </a:r>
            <a:r>
              <a:rPr lang="en-US" sz="1400" dirty="0" smtClean="0">
                <a:latin typeface="+mn-lt"/>
              </a:rPr>
              <a:t>	increases </a:t>
            </a:r>
            <a:r>
              <a:rPr lang="en-US" sz="1400" dirty="0">
                <a:latin typeface="+mn-lt"/>
              </a:rPr>
              <a:t>by a factor of two; increases by a factor of two</a:t>
            </a:r>
          </a:p>
          <a:p>
            <a:pPr marL="283464" lvl="1" indent="-285750" eaLnBrk="0" hangingPunct="0">
              <a:defRPr/>
            </a:pPr>
            <a:r>
              <a:rPr lang="en-US" sz="1400" b="1" dirty="0">
                <a:latin typeface="+mn-lt"/>
              </a:rPr>
              <a:t>(</a:t>
            </a:r>
            <a:r>
              <a:rPr lang="en-US" sz="1400" b="1" dirty="0" smtClean="0">
                <a:latin typeface="+mn-lt"/>
              </a:rPr>
              <a:t>c)</a:t>
            </a:r>
            <a:r>
              <a:rPr lang="en-US" sz="1400" dirty="0" smtClean="0">
                <a:latin typeface="+mn-lt"/>
              </a:rPr>
              <a:t>	increases </a:t>
            </a:r>
            <a:r>
              <a:rPr lang="en-US" sz="1400" dirty="0">
                <a:latin typeface="+mn-lt"/>
              </a:rPr>
              <a:t>by a factor of four; increases by a factor of two</a:t>
            </a:r>
          </a:p>
          <a:p>
            <a:pPr marL="283464" lvl="1" indent="-285750" eaLnBrk="0" hangingPunct="0">
              <a:defRPr/>
            </a:pPr>
            <a:r>
              <a:rPr lang="en-US" sz="1400" b="1" dirty="0">
                <a:latin typeface="+mn-lt"/>
              </a:rPr>
              <a:t>(</a:t>
            </a:r>
            <a:r>
              <a:rPr lang="en-US" sz="1400" b="1" dirty="0" smtClean="0">
                <a:latin typeface="+mn-lt"/>
              </a:rPr>
              <a:t>d)	</a:t>
            </a:r>
            <a:r>
              <a:rPr lang="en-US" sz="1400" dirty="0" smtClean="0">
                <a:latin typeface="+mn-lt"/>
              </a:rPr>
              <a:t>does </a:t>
            </a:r>
            <a:r>
              <a:rPr lang="en-US" sz="1400" dirty="0">
                <a:latin typeface="+mn-lt"/>
              </a:rPr>
              <a:t>not change; increases by a factor of four</a:t>
            </a:r>
          </a:p>
          <a:p>
            <a:pPr marL="283464" lvl="1" indent="-285750" eaLnBrk="0" hangingPunct="0">
              <a:defRPr/>
            </a:pPr>
            <a:r>
              <a:rPr lang="en-US" sz="1400" b="1" dirty="0">
                <a:latin typeface="+mn-lt"/>
              </a:rPr>
              <a:t>(</a:t>
            </a:r>
            <a:r>
              <a:rPr lang="en-US" sz="1400" b="1" dirty="0" smtClean="0">
                <a:latin typeface="+mn-lt"/>
              </a:rPr>
              <a:t>e)	</a:t>
            </a:r>
            <a:r>
              <a:rPr lang="en-US" sz="1400" dirty="0" smtClean="0">
                <a:latin typeface="+mn-lt"/>
              </a:rPr>
              <a:t>increases </a:t>
            </a:r>
            <a:r>
              <a:rPr lang="en-US" sz="1400" dirty="0">
                <a:latin typeface="+mn-lt"/>
              </a:rPr>
              <a:t>by a factor of four; does not </a:t>
            </a:r>
            <a:r>
              <a:rPr lang="en-US" sz="1400" dirty="0" smtClean="0">
                <a:latin typeface="+mn-lt"/>
              </a:rPr>
              <a:t>change</a:t>
            </a:r>
            <a:endParaRPr lang="en-US" sz="1400" dirty="0">
              <a:latin typeface="+mn-lt"/>
            </a:endParaRP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1" y="304800"/>
            <a:ext cx="12282" cy="492347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5" y="762001"/>
            <a:ext cx="8440738" cy="31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14.6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Determining a Rate Law from Initial Rate Data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7182" y="5228270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429" y="3361177"/>
            <a:ext cx="241300" cy="9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43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34869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6" y="1145755"/>
            <a:ext cx="8691122" cy="127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</a:rPr>
              <a:t>2</a:t>
            </a:r>
            <a:endParaRPr lang="en-US" sz="1600" b="1" dirty="0">
              <a:solidFill>
                <a:srgbClr val="3366FF"/>
              </a:solidFill>
            </a:endParaRPr>
          </a:p>
          <a:p>
            <a:pPr marL="283464" lvl="1" indent="-28575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283464" lvl="1" indent="-285750" eaLnBrk="0" hangingPunct="0">
              <a:defRPr/>
            </a:pPr>
            <a:r>
              <a:rPr lang="en-US" sz="1400" dirty="0" smtClean="0">
                <a:latin typeface="+mn-lt"/>
              </a:rPr>
              <a:t>The </a:t>
            </a:r>
            <a:r>
              <a:rPr lang="en-US" sz="1400" dirty="0">
                <a:latin typeface="+mn-lt"/>
              </a:rPr>
              <a:t>following data were measured for the reaction of </a:t>
            </a:r>
            <a:r>
              <a:rPr lang="en-US" sz="1400" dirty="0" smtClean="0">
                <a:latin typeface="+mn-lt"/>
              </a:rPr>
              <a:t>nitric oxide </a:t>
            </a:r>
            <a:r>
              <a:rPr lang="en-US" sz="1400" dirty="0">
                <a:latin typeface="+mn-lt"/>
              </a:rPr>
              <a:t>with hydrogen:</a:t>
            </a:r>
          </a:p>
          <a:p>
            <a:pPr marL="283464" lvl="1" indent="-28575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lvl="1" indent="-285750" algn="ctr" eaLnBrk="0" hangingPunct="0">
              <a:defRPr/>
            </a:pPr>
            <a:r>
              <a:rPr lang="en-US" sz="1400" dirty="0" smtClean="0">
                <a:latin typeface="+mn-lt"/>
              </a:rPr>
              <a:t>2 NO(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+ 2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N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+ 2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  <a:p>
            <a:pPr marL="283464" lvl="1" indent="-28575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lvl="1" indent="-285750" eaLnBrk="0" hangingPunct="0">
              <a:defRPr/>
            </a:pPr>
            <a:endParaRPr lang="en-US" sz="1400" dirty="0">
              <a:latin typeface="+mn-lt"/>
            </a:endParaRPr>
          </a:p>
          <a:p>
            <a:pPr marL="283464" lvl="1" indent="-28575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lvl="1" indent="-285750" eaLnBrk="0" hangingPunct="0">
              <a:defRPr/>
            </a:pPr>
            <a:endParaRPr lang="en-US" sz="1400" dirty="0">
              <a:latin typeface="+mn-lt"/>
            </a:endParaRPr>
          </a:p>
          <a:p>
            <a:pPr marL="283464" lvl="1" indent="-28575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lvl="1" indent="-285750" eaLnBrk="0" hangingPunct="0">
              <a:defRPr/>
            </a:pPr>
            <a:endParaRPr lang="en-US" sz="1400" dirty="0">
              <a:latin typeface="+mn-lt"/>
            </a:endParaRPr>
          </a:p>
          <a:p>
            <a:pPr marL="283464" lvl="1" indent="-28575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lvl="1" indent="-28575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lvl="1" indent="-285750" eaLnBrk="0" hangingPunct="0">
              <a:defRPr/>
            </a:pPr>
            <a:endParaRPr lang="en-US" sz="1400" dirty="0">
              <a:latin typeface="+mn-lt"/>
            </a:endParaRPr>
          </a:p>
          <a:p>
            <a:pPr marL="283464" lvl="1" indent="-285750" eaLnBrk="0" hangingPunct="0">
              <a:defRPr/>
            </a:pPr>
            <a:r>
              <a:rPr lang="en-US" sz="1400" b="1" dirty="0" smtClean="0">
                <a:latin typeface="+mn-lt"/>
              </a:rPr>
              <a:t>(</a:t>
            </a:r>
            <a:r>
              <a:rPr lang="en-US" sz="1400" b="1" dirty="0">
                <a:latin typeface="+mn-lt"/>
              </a:rPr>
              <a:t>a</a:t>
            </a:r>
            <a:r>
              <a:rPr lang="en-US" sz="1400" b="1" dirty="0" smtClean="0">
                <a:latin typeface="+mn-lt"/>
              </a:rPr>
              <a:t>)	</a:t>
            </a:r>
            <a:r>
              <a:rPr lang="en-US" sz="1400" dirty="0" smtClean="0">
                <a:latin typeface="+mn-lt"/>
              </a:rPr>
              <a:t>Determine </a:t>
            </a:r>
            <a:r>
              <a:rPr lang="en-US" sz="1400" dirty="0">
                <a:latin typeface="+mn-lt"/>
              </a:rPr>
              <a:t>the rate law for this reaction.</a:t>
            </a:r>
          </a:p>
          <a:p>
            <a:pPr marL="283464" lvl="1" indent="-285750" eaLnBrk="0" hangingPunct="0">
              <a:defRPr/>
            </a:pPr>
            <a:r>
              <a:rPr lang="en-US" sz="1400" b="1" dirty="0">
                <a:latin typeface="+mn-lt"/>
              </a:rPr>
              <a:t>(b</a:t>
            </a:r>
            <a:r>
              <a:rPr lang="en-US" sz="1400" b="1" dirty="0" smtClean="0">
                <a:latin typeface="+mn-lt"/>
              </a:rPr>
              <a:t>)</a:t>
            </a:r>
            <a:r>
              <a:rPr lang="en-US" sz="1400" dirty="0" smtClean="0">
                <a:latin typeface="+mn-lt"/>
              </a:rPr>
              <a:t>	Calculate </a:t>
            </a:r>
            <a:r>
              <a:rPr lang="en-US" sz="1400" dirty="0">
                <a:latin typeface="+mn-lt"/>
              </a:rPr>
              <a:t>the rate constant.</a:t>
            </a:r>
          </a:p>
          <a:p>
            <a:pPr marL="283464" lvl="1" indent="-285750" eaLnBrk="0" hangingPunct="0">
              <a:defRPr/>
            </a:pPr>
            <a:r>
              <a:rPr lang="en-US" sz="1400" b="1" dirty="0">
                <a:latin typeface="+mn-lt"/>
              </a:rPr>
              <a:t>(c</a:t>
            </a:r>
            <a:r>
              <a:rPr lang="en-US" sz="1400" b="1" dirty="0" smtClean="0">
                <a:latin typeface="+mn-lt"/>
              </a:rPr>
              <a:t>)	</a:t>
            </a:r>
            <a:r>
              <a:rPr lang="en-US" sz="1400" dirty="0" smtClean="0">
                <a:latin typeface="+mn-lt"/>
              </a:rPr>
              <a:t>Calculate </a:t>
            </a:r>
            <a:r>
              <a:rPr lang="en-US" sz="1400" dirty="0">
                <a:latin typeface="+mn-lt"/>
              </a:rPr>
              <a:t>the rate when </a:t>
            </a:r>
            <a:r>
              <a:rPr lang="en-US" sz="1400" dirty="0" smtClean="0">
                <a:latin typeface="+mn-lt"/>
              </a:rPr>
              <a:t>[NO] </a:t>
            </a:r>
            <a:r>
              <a:rPr lang="en-US" sz="1400" dirty="0">
                <a:latin typeface="+mn-lt"/>
              </a:rPr>
              <a:t>= 0.050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and [H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] </a:t>
            </a:r>
            <a:r>
              <a:rPr lang="en-US" sz="1400" dirty="0">
                <a:latin typeface="+mn-lt"/>
              </a:rPr>
              <a:t>= 0.150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.</a:t>
            </a:r>
            <a:endParaRPr lang="en-US" sz="1400" dirty="0" smtClean="0">
              <a:latin typeface="+mn-lt"/>
            </a:endParaRP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800"/>
            <a:ext cx="11733" cy="4703133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5" y="762001"/>
            <a:ext cx="8440738" cy="31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14.6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Determining a Rate Law from Initial Rate Data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7182" y="5007933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6" y="2486464"/>
            <a:ext cx="4022902" cy="13289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467704" y="2078825"/>
            <a:ext cx="419100" cy="10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2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2037662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6" y="2048548"/>
            <a:ext cx="8440738" cy="122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5750" indent="-285750" eaLnBrk="0" hangingPunct="0">
              <a:defRPr/>
            </a:pPr>
            <a:r>
              <a:rPr lang="en-US" altLang="en-US" sz="1600" b="1" dirty="0">
                <a:solidFill>
                  <a:srgbClr val="3366FF"/>
                </a:solidFill>
              </a:rPr>
              <a:t>Solution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marL="285750" indent="-285750" eaLnBrk="0" hangingPunct="0"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Analyze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are given the rate constant for a reaction that </a:t>
            </a:r>
            <a:r>
              <a:rPr lang="en-US" sz="1400" dirty="0" smtClean="0">
                <a:latin typeface="+mn-lt"/>
              </a:rPr>
              <a:t>obeys first-order </a:t>
            </a:r>
            <a:r>
              <a:rPr lang="en-US" sz="1400" dirty="0">
                <a:latin typeface="+mn-lt"/>
              </a:rPr>
              <a:t>kinetics, as well as information about </a:t>
            </a:r>
            <a:r>
              <a:rPr lang="en-US" sz="1400" dirty="0" smtClean="0">
                <a:latin typeface="+mn-lt"/>
              </a:rPr>
              <a:t>concentrations and </a:t>
            </a:r>
            <a:r>
              <a:rPr lang="en-US" sz="1400" dirty="0">
                <a:latin typeface="+mn-lt"/>
              </a:rPr>
              <a:t>times, and asked to calculate how much reactant (insecticide</a:t>
            </a:r>
            <a:r>
              <a:rPr lang="en-US" sz="1400" dirty="0" smtClean="0">
                <a:latin typeface="+mn-lt"/>
              </a:rPr>
              <a:t>) remains </a:t>
            </a:r>
            <a:r>
              <a:rPr lang="en-US" sz="1400" dirty="0">
                <a:latin typeface="+mn-lt"/>
              </a:rPr>
              <a:t>after 1 yr. We must also determine the time </a:t>
            </a:r>
            <a:r>
              <a:rPr lang="en-US" sz="1400" dirty="0" smtClean="0">
                <a:latin typeface="+mn-lt"/>
              </a:rPr>
              <a:t>interval needed </a:t>
            </a:r>
            <a:r>
              <a:rPr lang="en-US" sz="1400" dirty="0">
                <a:latin typeface="+mn-lt"/>
              </a:rPr>
              <a:t>to reach a particular insecticide concentration</a:t>
            </a:r>
            <a:r>
              <a:rPr lang="en-US" sz="1400" dirty="0" smtClean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Plan</a:t>
            </a:r>
            <a:r>
              <a:rPr lang="en-US" sz="1400" dirty="0">
                <a:latin typeface="+mn-lt"/>
              </a:rPr>
              <a:t> In part (a) we are given the rate constant, a period of time</a:t>
            </a:r>
            <a:r>
              <a:rPr lang="en-US" sz="1400" dirty="0" smtClean="0">
                <a:latin typeface="+mn-lt"/>
              </a:rPr>
              <a:t>, and </a:t>
            </a:r>
            <a:r>
              <a:rPr lang="en-US" sz="1400" dirty="0">
                <a:latin typeface="+mn-lt"/>
              </a:rPr>
              <a:t>the initial concentration of the reactant, so we can use </a:t>
            </a:r>
            <a:r>
              <a:rPr lang="en-US" sz="1400" dirty="0" smtClean="0">
                <a:latin typeface="+mn-lt"/>
              </a:rPr>
              <a:t>Equation 14.13 </a:t>
            </a:r>
            <a:r>
              <a:rPr lang="en-US" sz="1400" dirty="0">
                <a:latin typeface="+mn-lt"/>
              </a:rPr>
              <a:t>to determine the concentration of the reactant </a:t>
            </a:r>
            <a:r>
              <a:rPr lang="en-US" sz="1400" dirty="0" smtClean="0">
                <a:latin typeface="+mn-lt"/>
              </a:rPr>
              <a:t>after 1 </a:t>
            </a:r>
            <a:r>
              <a:rPr lang="en-US" sz="1400" dirty="0">
                <a:latin typeface="+mn-lt"/>
              </a:rPr>
              <a:t>year has passed. In part (b) we are given the initial and final </a:t>
            </a:r>
            <a:r>
              <a:rPr lang="en-US" sz="1400" dirty="0" smtClean="0">
                <a:latin typeface="+mn-lt"/>
              </a:rPr>
              <a:t>concentrations and </a:t>
            </a:r>
            <a:r>
              <a:rPr lang="en-US" sz="1400" dirty="0">
                <a:latin typeface="+mn-lt"/>
              </a:rPr>
              <a:t>the rate constant. In this case we can use </a:t>
            </a:r>
            <a:r>
              <a:rPr lang="en-US" sz="1400" dirty="0" smtClean="0">
                <a:latin typeface="+mn-lt"/>
              </a:rPr>
              <a:t>Equation 14.13 </a:t>
            </a:r>
            <a:r>
              <a:rPr lang="en-US" sz="1400" dirty="0">
                <a:latin typeface="+mn-lt"/>
              </a:rPr>
              <a:t>to calculate the time that must pass to reach the </a:t>
            </a:r>
            <a:r>
              <a:rPr lang="en-US" sz="1400" dirty="0" smtClean="0">
                <a:latin typeface="+mn-lt"/>
              </a:rPr>
              <a:t>desired concentration.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Solve</a:t>
            </a:r>
          </a:p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(a)	</a:t>
            </a:r>
            <a:r>
              <a:rPr lang="en-US" sz="1400" dirty="0" smtClean="0">
                <a:latin typeface="+mn-lt"/>
              </a:rPr>
              <a:t>Substituting </a:t>
            </a:r>
            <a:r>
              <a:rPr lang="en-US" sz="1400" dirty="0">
                <a:latin typeface="+mn-lt"/>
              </a:rPr>
              <a:t>the known quantities into Equation 14.13, we have: </a:t>
            </a:r>
            <a:endParaRPr lang="en-US" sz="1400" dirty="0" smtClean="0">
              <a:latin typeface="+mn-lt"/>
            </a:endParaRPr>
          </a:p>
          <a:p>
            <a:pPr marL="0" indent="0" algn="ctr" eaLnBrk="0" hangingPunct="0">
              <a:spcBef>
                <a:spcPts val="1200"/>
              </a:spcBef>
              <a:defRPr/>
            </a:pPr>
            <a:r>
              <a:rPr lang="en-US" sz="1400" dirty="0" err="1">
                <a:latin typeface="+mn-lt"/>
              </a:rPr>
              <a:t>l</a:t>
            </a:r>
            <a:r>
              <a:rPr lang="en-US" sz="1400" dirty="0" err="1" smtClean="0">
                <a:latin typeface="+mn-lt"/>
              </a:rPr>
              <a:t>n</a:t>
            </a:r>
            <a:r>
              <a:rPr lang="en-US" sz="1400" dirty="0" smtClean="0">
                <a:latin typeface="+mn-lt"/>
              </a:rPr>
              <a:t>[insecticide]</a:t>
            </a:r>
            <a:r>
              <a:rPr lang="en-US" sz="1400" i="1" baseline="-25000" dirty="0" smtClean="0">
                <a:latin typeface="+mn-lt"/>
              </a:rPr>
              <a:t>t</a:t>
            </a:r>
            <a:r>
              <a:rPr lang="en-US" sz="1400" baseline="-25000" dirty="0" smtClean="0">
                <a:latin typeface="+mn-lt"/>
              </a:rPr>
              <a:t> </a:t>
            </a:r>
            <a:r>
              <a:rPr lang="en-US" sz="1400" baseline="-25000" dirty="0">
                <a:latin typeface="+mn-lt"/>
              </a:rPr>
              <a:t>= 1 </a:t>
            </a:r>
            <a:r>
              <a:rPr lang="en-US" sz="1400" baseline="-25000" dirty="0" err="1">
                <a:latin typeface="+mn-lt"/>
              </a:rPr>
              <a:t>yr</a:t>
            </a:r>
            <a:r>
              <a:rPr lang="en-US" sz="1400" dirty="0">
                <a:latin typeface="+mn-lt"/>
              </a:rPr>
              <a:t> = </a:t>
            </a:r>
            <a:r>
              <a:rPr lang="en-US" sz="1400" dirty="0" smtClean="0">
                <a:latin typeface="+mn-lt"/>
              </a:rPr>
              <a:t>–(1.45 </a:t>
            </a:r>
            <a:r>
              <a:rPr lang="en-US" sz="1400" dirty="0" err="1" smtClean="0">
                <a:latin typeface="+mn-lt"/>
              </a:rPr>
              <a:t>yr</a:t>
            </a:r>
            <a:r>
              <a:rPr lang="en-US" sz="1400" baseline="30000" dirty="0" smtClean="0">
                <a:latin typeface="+mn-lt"/>
              </a:rPr>
              <a:t>–1</a:t>
            </a:r>
            <a:r>
              <a:rPr lang="en-US" sz="1400" dirty="0" smtClean="0">
                <a:latin typeface="+mn-lt"/>
              </a:rPr>
              <a:t>)(1.00 </a:t>
            </a:r>
            <a:r>
              <a:rPr lang="en-US" sz="1400" dirty="0" err="1" smtClean="0">
                <a:latin typeface="+mn-lt"/>
              </a:rPr>
              <a:t>yr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err="1" smtClean="0">
                <a:latin typeface="+mn-lt"/>
              </a:rPr>
              <a:t>ln</a:t>
            </a:r>
            <a:r>
              <a:rPr lang="en-US" sz="1400" dirty="0" smtClean="0">
                <a:latin typeface="+mn-lt"/>
              </a:rPr>
              <a:t>(5.0 × 10</a:t>
            </a:r>
            <a:r>
              <a:rPr lang="en-US" sz="1400" baseline="30000" dirty="0" smtClean="0">
                <a:latin typeface="+mn-lt"/>
              </a:rPr>
              <a:t>–7</a:t>
            </a:r>
            <a:r>
              <a:rPr lang="en-US" sz="1400" dirty="0" smtClean="0">
                <a:latin typeface="+mn-lt"/>
              </a:rPr>
              <a:t>)</a:t>
            </a:r>
          </a:p>
          <a:p>
            <a:pPr marL="283464" indent="-283464" eaLnBrk="0" hangingPunct="0">
              <a:spcBef>
                <a:spcPts val="600"/>
              </a:spcBef>
              <a:defRPr/>
            </a:pPr>
            <a:r>
              <a:rPr lang="en-US" sz="1400" dirty="0" smtClean="0">
                <a:latin typeface="+mn-lt"/>
              </a:rPr>
              <a:t>	We </a:t>
            </a:r>
            <a:r>
              <a:rPr lang="en-US" sz="1400" dirty="0">
                <a:latin typeface="+mn-lt"/>
              </a:rPr>
              <a:t>use the </a:t>
            </a:r>
            <a:r>
              <a:rPr lang="en-US" sz="1400" dirty="0" err="1">
                <a:latin typeface="+mn-lt"/>
              </a:rPr>
              <a:t>ln</a:t>
            </a:r>
            <a:r>
              <a:rPr lang="en-US" sz="1400" dirty="0">
                <a:latin typeface="+mn-lt"/>
              </a:rPr>
              <a:t> function on a calculator to evaluate the </a:t>
            </a:r>
            <a:r>
              <a:rPr lang="en-US" sz="1400" dirty="0" smtClean="0">
                <a:latin typeface="+mn-lt"/>
              </a:rPr>
              <a:t>second term </a:t>
            </a:r>
            <a:r>
              <a:rPr lang="en-US" sz="1400" dirty="0">
                <a:latin typeface="+mn-lt"/>
              </a:rPr>
              <a:t>on the right [that is, </a:t>
            </a:r>
            <a:r>
              <a:rPr lang="en-US" sz="1400" dirty="0" err="1" smtClean="0">
                <a:latin typeface="+mn-lt"/>
              </a:rPr>
              <a:t>ln</a:t>
            </a:r>
            <a:r>
              <a:rPr lang="en-US" sz="1400" dirty="0" smtClean="0">
                <a:latin typeface="+mn-lt"/>
              </a:rPr>
              <a:t>(5.0 × 10</a:t>
            </a:r>
            <a:r>
              <a:rPr lang="en-US" sz="1400" baseline="30000" dirty="0" smtClean="0">
                <a:latin typeface="+mn-lt"/>
              </a:rPr>
              <a:t>–7</a:t>
            </a:r>
            <a:r>
              <a:rPr lang="en-US" sz="1400" dirty="0" smtClean="0">
                <a:latin typeface="+mn-lt"/>
              </a:rPr>
              <a:t>)], </a:t>
            </a:r>
            <a:r>
              <a:rPr lang="en-US" sz="1400" dirty="0">
                <a:latin typeface="+mn-lt"/>
              </a:rPr>
              <a:t>giving: </a:t>
            </a:r>
            <a:endParaRPr lang="en-US" sz="1400" dirty="0" smtClean="0">
              <a:latin typeface="+mn-lt"/>
            </a:endParaRPr>
          </a:p>
          <a:p>
            <a:pPr marL="0" indent="0" algn="ctr" eaLnBrk="0" hangingPunct="0">
              <a:spcBef>
                <a:spcPts val="1200"/>
              </a:spcBef>
              <a:defRPr/>
            </a:pPr>
            <a:r>
              <a:rPr lang="en-US" sz="1400" dirty="0" err="1" smtClean="0">
                <a:latin typeface="+mn-lt"/>
              </a:rPr>
              <a:t>ln</a:t>
            </a:r>
            <a:r>
              <a:rPr lang="en-US" sz="1400" dirty="0" smtClean="0">
                <a:latin typeface="+mn-lt"/>
              </a:rPr>
              <a:t>[insecticide]</a:t>
            </a:r>
            <a:r>
              <a:rPr lang="en-US" sz="1400" i="1" baseline="-25000" dirty="0" smtClean="0">
                <a:latin typeface="+mn-lt"/>
              </a:rPr>
              <a:t>t</a:t>
            </a:r>
            <a:r>
              <a:rPr lang="en-US" sz="1400" baseline="-25000" dirty="0" smtClean="0">
                <a:latin typeface="+mn-lt"/>
              </a:rPr>
              <a:t> </a:t>
            </a:r>
            <a:r>
              <a:rPr lang="en-US" sz="1400" baseline="-25000" dirty="0">
                <a:latin typeface="+mn-lt"/>
              </a:rPr>
              <a:t>= 1 </a:t>
            </a:r>
            <a:r>
              <a:rPr lang="en-US" sz="1400" baseline="-25000" dirty="0" err="1">
                <a:latin typeface="+mn-lt"/>
              </a:rPr>
              <a:t>yr</a:t>
            </a:r>
            <a:r>
              <a:rPr lang="en-US" sz="1400" dirty="0">
                <a:latin typeface="+mn-lt"/>
              </a:rPr>
              <a:t> = </a:t>
            </a:r>
            <a:r>
              <a:rPr lang="en-US" sz="1400" dirty="0" smtClean="0">
                <a:latin typeface="+mn-lt"/>
              </a:rPr>
              <a:t>–1.45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(–14.51) </a:t>
            </a:r>
            <a:r>
              <a:rPr lang="en-US" sz="1400" dirty="0">
                <a:latin typeface="+mn-lt"/>
              </a:rPr>
              <a:t>= </a:t>
            </a:r>
            <a:r>
              <a:rPr lang="en-US" sz="1400" dirty="0" smtClean="0">
                <a:latin typeface="+mn-lt"/>
              </a:rPr>
              <a:t>–15.96</a:t>
            </a: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800"/>
            <a:ext cx="14371" cy="5760752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0"/>
            <a:ext cx="8647056" cy="116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The decomposition of a certain insecticide in water at </a:t>
            </a:r>
            <a:r>
              <a:rPr lang="en-US" sz="1400" dirty="0" smtClean="0">
                <a:latin typeface="+mn-lt"/>
              </a:rPr>
              <a:t>12 </a:t>
            </a:r>
            <a:r>
              <a:rPr lang="en-US" sz="1400" dirty="0" smtClean="0"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C </a:t>
            </a:r>
            <a:r>
              <a:rPr lang="en-US" sz="1400" dirty="0">
                <a:latin typeface="+mn-lt"/>
              </a:rPr>
              <a:t>follows first-order kinetics with a rate constant of </a:t>
            </a:r>
            <a:r>
              <a:rPr lang="en-US" sz="1400" dirty="0" smtClean="0">
                <a:latin typeface="+mn-lt"/>
              </a:rPr>
              <a:t/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1.45 </a:t>
            </a:r>
            <a:r>
              <a:rPr lang="en-US" sz="1400" dirty="0" err="1" smtClean="0">
                <a:latin typeface="+mn-lt"/>
              </a:rPr>
              <a:t>yr</a:t>
            </a:r>
            <a:r>
              <a:rPr lang="en-US" sz="1400" baseline="30000" dirty="0" smtClean="0">
                <a:latin typeface="+mn-lt"/>
              </a:rPr>
              <a:t>–1</a:t>
            </a:r>
            <a:r>
              <a:rPr lang="en-US" sz="1400" dirty="0" smtClean="0">
                <a:latin typeface="+mn-lt"/>
              </a:rPr>
              <a:t>. A quantity </a:t>
            </a:r>
            <a:r>
              <a:rPr lang="en-US" sz="1400" dirty="0">
                <a:latin typeface="+mn-lt"/>
              </a:rPr>
              <a:t>of this insecticide is washed into a lake on June 1, leading to a concentration of 5.0 </a:t>
            </a:r>
            <a:r>
              <a:rPr lang="en-US" sz="1400" dirty="0" smtClean="0">
                <a:latin typeface="+mn-lt"/>
              </a:rPr>
              <a:t>× 10</a:t>
            </a:r>
            <a:r>
              <a:rPr lang="en-US" sz="1400" baseline="30000" dirty="0" smtClean="0">
                <a:latin typeface="+mn-lt"/>
              </a:rPr>
              <a:t>–7</a:t>
            </a:r>
            <a:r>
              <a:rPr lang="en-US" sz="1400" dirty="0" smtClean="0">
                <a:latin typeface="+mn-lt"/>
              </a:rPr>
              <a:t> g/cm</a:t>
            </a:r>
            <a:r>
              <a:rPr lang="en-US" sz="1400" baseline="30000" dirty="0" smtClean="0">
                <a:latin typeface="+mn-lt"/>
              </a:rPr>
              <a:t>3</a:t>
            </a:r>
            <a:r>
              <a:rPr lang="en-US" sz="1400" dirty="0">
                <a:latin typeface="+mn-lt"/>
              </a:rPr>
              <a:t>. Assume </a:t>
            </a:r>
            <a:r>
              <a:rPr lang="en-US" sz="1400" dirty="0" smtClean="0">
                <a:latin typeface="+mn-lt"/>
              </a:rPr>
              <a:t>that the </a:t>
            </a:r>
            <a:r>
              <a:rPr lang="en-US" sz="1400" dirty="0">
                <a:latin typeface="+mn-lt"/>
              </a:rPr>
              <a:t>temperature of the lake is constant (so that there are no effects of temperature variation on the rate). </a:t>
            </a:r>
            <a:r>
              <a:rPr lang="en-US" sz="1400" b="1" dirty="0">
                <a:latin typeface="+mn-lt"/>
              </a:rPr>
              <a:t>(a) </a:t>
            </a:r>
            <a:r>
              <a:rPr lang="en-US" sz="1400" dirty="0">
                <a:latin typeface="+mn-lt"/>
              </a:rPr>
              <a:t>What is </a:t>
            </a:r>
            <a:r>
              <a:rPr lang="en-US" sz="1400" dirty="0" smtClean="0">
                <a:latin typeface="+mn-lt"/>
              </a:rPr>
              <a:t>the concentration </a:t>
            </a:r>
            <a:r>
              <a:rPr lang="en-US" sz="1400" dirty="0">
                <a:latin typeface="+mn-lt"/>
              </a:rPr>
              <a:t>of the insecticide on June 1 of the following year? </a:t>
            </a:r>
            <a:r>
              <a:rPr lang="en-US" sz="1400" b="1" dirty="0">
                <a:latin typeface="+mn-lt"/>
              </a:rPr>
              <a:t>(b) </a:t>
            </a:r>
            <a:r>
              <a:rPr lang="en-US" sz="1400" dirty="0">
                <a:latin typeface="+mn-lt"/>
              </a:rPr>
              <a:t>How long will it take for the insecticide concentration </a:t>
            </a:r>
            <a:r>
              <a:rPr lang="en-US" sz="1400" dirty="0" smtClean="0">
                <a:latin typeface="+mn-lt"/>
              </a:rPr>
              <a:t>to decrease </a:t>
            </a:r>
            <a:r>
              <a:rPr lang="en-US" sz="1400" dirty="0">
                <a:latin typeface="+mn-lt"/>
              </a:rPr>
              <a:t>to 3.0 </a:t>
            </a:r>
            <a:r>
              <a:rPr lang="en-US" sz="1400" dirty="0" smtClean="0">
                <a:latin typeface="+mn-lt"/>
              </a:rPr>
              <a:t>× 10</a:t>
            </a:r>
            <a:r>
              <a:rPr lang="en-US" sz="1400" baseline="30000" dirty="0">
                <a:latin typeface="+mn-lt"/>
              </a:rPr>
              <a:t>–7</a:t>
            </a:r>
            <a:r>
              <a:rPr lang="en-US" sz="1400" dirty="0" smtClean="0">
                <a:latin typeface="+mn-lt"/>
              </a:rPr>
              <a:t> g/cm</a:t>
            </a:r>
            <a:r>
              <a:rPr lang="en-US" sz="1400" baseline="30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?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14.7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Using the Integrated First-Order Rate Law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9563" y="6065552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18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34869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6" y="1145755"/>
            <a:ext cx="8440738" cy="1112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5750" indent="-285750" eaLnBrk="0" hangingPunct="0">
              <a:defRPr/>
            </a:pPr>
            <a:r>
              <a:rPr lang="en-US" altLang="en-US" sz="1400" dirty="0" smtClean="0">
                <a:latin typeface="+mn-lt"/>
              </a:rPr>
              <a:t>	To </a:t>
            </a:r>
            <a:r>
              <a:rPr lang="en-US" altLang="en-US" sz="1400" dirty="0">
                <a:latin typeface="+mn-lt"/>
              </a:rPr>
              <a:t>obtain </a:t>
            </a:r>
            <a:r>
              <a:rPr lang="en-US" altLang="en-US" sz="1400" dirty="0" smtClean="0">
                <a:latin typeface="+mn-lt"/>
              </a:rPr>
              <a:t>[insecticide]</a:t>
            </a:r>
            <a:r>
              <a:rPr lang="en-US" altLang="en-US" sz="1400" i="1" baseline="-25000" dirty="0" smtClean="0">
                <a:latin typeface="+mn-lt"/>
              </a:rPr>
              <a:t>t</a:t>
            </a:r>
            <a:r>
              <a:rPr lang="en-US" altLang="en-US" sz="1400" baseline="-25000" dirty="0" smtClean="0">
                <a:latin typeface="+mn-lt"/>
              </a:rPr>
              <a:t> </a:t>
            </a:r>
            <a:r>
              <a:rPr lang="en-US" altLang="en-US" sz="1400" baseline="-25000" dirty="0">
                <a:latin typeface="+mn-lt"/>
              </a:rPr>
              <a:t>= 1 </a:t>
            </a:r>
            <a:r>
              <a:rPr lang="en-US" altLang="en-US" sz="1400" baseline="-25000" dirty="0" err="1">
                <a:latin typeface="+mn-lt"/>
              </a:rPr>
              <a:t>yr</a:t>
            </a:r>
            <a:r>
              <a:rPr lang="en-US" altLang="en-US" sz="1400" dirty="0">
                <a:latin typeface="+mn-lt"/>
              </a:rPr>
              <a:t>, we use the inverse natural logarithm</a:t>
            </a:r>
            <a:r>
              <a:rPr lang="en-US" altLang="en-US" sz="1400" dirty="0" smtClean="0">
                <a:latin typeface="+mn-lt"/>
              </a:rPr>
              <a:t>, or </a:t>
            </a:r>
            <a:r>
              <a:rPr lang="en-US" altLang="en-US" sz="1400" i="1" dirty="0">
                <a:latin typeface="+mn-lt"/>
              </a:rPr>
              <a:t>e</a:t>
            </a:r>
            <a:r>
              <a:rPr lang="en-US" altLang="en-US" sz="1400" baseline="30000" dirty="0">
                <a:latin typeface="+mn-lt"/>
              </a:rPr>
              <a:t>x</a:t>
            </a:r>
            <a:r>
              <a:rPr lang="en-US" altLang="en-US" sz="1400" dirty="0">
                <a:latin typeface="+mn-lt"/>
              </a:rPr>
              <a:t>, function on the calculator: </a:t>
            </a:r>
            <a:endParaRPr lang="en-US" altLang="en-US" sz="1400" dirty="0" smtClean="0">
              <a:latin typeface="+mn-lt"/>
            </a:endParaRPr>
          </a:p>
          <a:p>
            <a:pPr marL="285750" indent="-285750" algn="ctr" eaLnBrk="0" hangingPunct="0">
              <a:spcBef>
                <a:spcPts val="1200"/>
              </a:spcBef>
              <a:defRPr/>
            </a:pPr>
            <a:r>
              <a:rPr lang="en-US" altLang="en-US" sz="1400" dirty="0">
                <a:latin typeface="+mn-lt"/>
              </a:rPr>
              <a:t>[</a:t>
            </a:r>
            <a:r>
              <a:rPr lang="en-US" altLang="en-US" sz="1400" dirty="0" smtClean="0">
                <a:latin typeface="+mn-lt"/>
              </a:rPr>
              <a:t>insecticide]</a:t>
            </a:r>
            <a:r>
              <a:rPr lang="en-US" altLang="en-US" sz="1400" i="1" baseline="-25000" dirty="0" smtClean="0">
                <a:latin typeface="+mn-lt"/>
              </a:rPr>
              <a:t>t</a:t>
            </a:r>
            <a:r>
              <a:rPr lang="en-US" altLang="en-US" sz="1400" baseline="-25000" dirty="0" smtClean="0">
                <a:latin typeface="+mn-lt"/>
              </a:rPr>
              <a:t> </a:t>
            </a:r>
            <a:r>
              <a:rPr lang="en-US" altLang="en-US" sz="1400" baseline="-25000" dirty="0">
                <a:latin typeface="+mn-lt"/>
              </a:rPr>
              <a:t>= 1 </a:t>
            </a:r>
            <a:r>
              <a:rPr lang="en-US" altLang="en-US" sz="1400" baseline="-25000" dirty="0" err="1">
                <a:latin typeface="+mn-lt"/>
              </a:rPr>
              <a:t>yr</a:t>
            </a:r>
            <a:r>
              <a:rPr lang="en-US" altLang="en-US" sz="1400" dirty="0">
                <a:latin typeface="+mn-lt"/>
              </a:rPr>
              <a:t> = </a:t>
            </a:r>
            <a:r>
              <a:rPr lang="en-US" altLang="en-US" sz="1400" i="1" dirty="0" smtClean="0">
                <a:latin typeface="+mn-lt"/>
              </a:rPr>
              <a:t>e</a:t>
            </a:r>
            <a:r>
              <a:rPr lang="en-US" altLang="en-US" sz="1400" baseline="30000" dirty="0" smtClean="0">
                <a:latin typeface="+mn-lt"/>
              </a:rPr>
              <a:t>–15.96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= 1.2 </a:t>
            </a:r>
            <a:r>
              <a:rPr lang="en-US" altLang="en-US" sz="1400" dirty="0" smtClean="0">
                <a:latin typeface="+mn-lt"/>
              </a:rPr>
              <a:t>× 10</a:t>
            </a:r>
            <a:r>
              <a:rPr lang="en-US" sz="1400" baseline="30000" dirty="0" smtClean="0">
                <a:latin typeface="+mn-lt"/>
              </a:rPr>
              <a:t>–7</a:t>
            </a:r>
            <a:r>
              <a:rPr lang="en-US" altLang="en-US" sz="1400" dirty="0" smtClean="0">
                <a:latin typeface="+mn-lt"/>
              </a:rPr>
              <a:t>g/cm</a:t>
            </a:r>
            <a:r>
              <a:rPr lang="en-US" sz="1400" baseline="30000" dirty="0" smtClean="0">
                <a:latin typeface="+mn-lt"/>
              </a:rPr>
              <a:t>3</a:t>
            </a:r>
            <a:endParaRPr lang="en-US" altLang="en-US" sz="1400" dirty="0">
              <a:latin typeface="+mn-lt"/>
            </a:endParaRPr>
          </a:p>
          <a:p>
            <a:pPr marL="285750" indent="-28575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285750" indent="-285750" eaLnBrk="0" hangingPunct="0">
              <a:defRPr/>
            </a:pPr>
            <a:r>
              <a:rPr lang="en-US" altLang="en-US" sz="1400" dirty="0" smtClean="0">
                <a:latin typeface="+mn-lt"/>
              </a:rPr>
              <a:t>	Note </a:t>
            </a:r>
            <a:r>
              <a:rPr lang="en-US" altLang="en-US" sz="1400" dirty="0">
                <a:latin typeface="+mn-lt"/>
              </a:rPr>
              <a:t>that the concentration units for </a:t>
            </a:r>
            <a:r>
              <a:rPr lang="en-US" altLang="en-US" sz="1400" dirty="0" smtClean="0">
                <a:latin typeface="+mn-lt"/>
              </a:rPr>
              <a:t>[A]</a:t>
            </a:r>
            <a:r>
              <a:rPr lang="en-US" altLang="en-US" sz="1400" i="1" baseline="-25000" dirty="0" smtClean="0">
                <a:latin typeface="+mn-lt"/>
              </a:rPr>
              <a:t>t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and </a:t>
            </a:r>
            <a:r>
              <a:rPr lang="en-US" altLang="en-US" sz="1400" dirty="0" smtClean="0">
                <a:latin typeface="+mn-lt"/>
              </a:rPr>
              <a:t>[A]</a:t>
            </a:r>
            <a:r>
              <a:rPr lang="en-US" altLang="en-US" sz="1400" baseline="-25000" dirty="0" smtClean="0">
                <a:latin typeface="+mn-lt"/>
              </a:rPr>
              <a:t>0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must </a:t>
            </a:r>
            <a:r>
              <a:rPr lang="en-US" altLang="en-US" sz="1400" dirty="0" smtClean="0">
                <a:latin typeface="+mn-lt"/>
              </a:rPr>
              <a:t>be the </a:t>
            </a:r>
            <a:r>
              <a:rPr lang="en-US" altLang="en-US" sz="1400" dirty="0">
                <a:latin typeface="+mn-lt"/>
              </a:rPr>
              <a:t>same.</a:t>
            </a:r>
          </a:p>
          <a:p>
            <a:pPr marL="285750" indent="-28575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285750" indent="-285750" eaLnBrk="0" hangingPunct="0">
              <a:defRPr/>
            </a:pPr>
            <a:r>
              <a:rPr lang="en-US" altLang="en-US" sz="1400" b="1" dirty="0" smtClean="0">
                <a:latin typeface="+mn-lt"/>
              </a:rPr>
              <a:t>(</a:t>
            </a:r>
            <a:r>
              <a:rPr lang="en-US" altLang="en-US" sz="1400" b="1" dirty="0">
                <a:latin typeface="+mn-lt"/>
              </a:rPr>
              <a:t>b</a:t>
            </a:r>
            <a:r>
              <a:rPr lang="en-US" altLang="en-US" sz="1400" b="1" dirty="0" smtClean="0">
                <a:latin typeface="+mn-lt"/>
              </a:rPr>
              <a:t>)	</a:t>
            </a:r>
            <a:r>
              <a:rPr lang="en-US" altLang="en-US" sz="1400" dirty="0" smtClean="0">
                <a:latin typeface="+mn-lt"/>
              </a:rPr>
              <a:t>Again </a:t>
            </a:r>
            <a:r>
              <a:rPr lang="en-US" altLang="en-US" sz="1400" dirty="0">
                <a:latin typeface="+mn-lt"/>
              </a:rPr>
              <a:t>substituting into Equation 14.13, </a:t>
            </a:r>
            <a:r>
              <a:rPr lang="en-US" altLang="en-US" sz="1400" dirty="0" smtClean="0">
                <a:latin typeface="+mn-lt"/>
              </a:rPr>
              <a:t>with [insecticide]</a:t>
            </a:r>
            <a:r>
              <a:rPr lang="en-US" altLang="en-US" sz="1400" i="1" baseline="-25000" dirty="0" smtClean="0">
                <a:latin typeface="+mn-lt"/>
              </a:rPr>
              <a:t>t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= 3.0 </a:t>
            </a:r>
            <a:r>
              <a:rPr lang="en-US" altLang="en-US" sz="1400" dirty="0" smtClean="0">
                <a:latin typeface="+mn-lt"/>
              </a:rPr>
              <a:t>× 10</a:t>
            </a:r>
            <a:r>
              <a:rPr lang="en-US" sz="1400" baseline="30000" dirty="0" smtClean="0">
                <a:latin typeface="+mn-lt"/>
              </a:rPr>
              <a:t>–7</a:t>
            </a:r>
            <a:r>
              <a:rPr lang="en-US" altLang="en-US" sz="1400" dirty="0" smtClean="0">
                <a:latin typeface="+mn-lt"/>
              </a:rPr>
              <a:t> g/cm</a:t>
            </a:r>
            <a:r>
              <a:rPr lang="en-US" sz="1400" baseline="30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, </a:t>
            </a:r>
            <a:r>
              <a:rPr lang="en-US" altLang="en-US" sz="1400" dirty="0">
                <a:latin typeface="+mn-lt"/>
              </a:rPr>
              <a:t>gives</a:t>
            </a:r>
            <a:r>
              <a:rPr lang="en-US" altLang="en-US" sz="1400" dirty="0" smtClean="0">
                <a:latin typeface="+mn-lt"/>
              </a:rPr>
              <a:t>:</a:t>
            </a:r>
          </a:p>
          <a:p>
            <a:pPr marL="285750" indent="-285750" algn="ctr" eaLnBrk="0" hangingPunct="0">
              <a:spcBef>
                <a:spcPts val="1200"/>
              </a:spcBef>
              <a:defRPr/>
            </a:pPr>
            <a:r>
              <a:rPr lang="de-DE" altLang="en-US" sz="1400" dirty="0">
                <a:latin typeface="+mn-lt"/>
              </a:rPr>
              <a:t>l</a:t>
            </a:r>
            <a:r>
              <a:rPr lang="de-DE" altLang="en-US" sz="1400" dirty="0" smtClean="0">
                <a:latin typeface="+mn-lt"/>
              </a:rPr>
              <a:t>n(3.0 × 10</a:t>
            </a:r>
            <a:r>
              <a:rPr lang="en-US" sz="1400" baseline="30000" dirty="0" smtClean="0">
                <a:latin typeface="+mn-lt"/>
              </a:rPr>
              <a:t>–7</a:t>
            </a:r>
            <a:r>
              <a:rPr lang="de-DE" altLang="en-US" sz="1400" dirty="0" smtClean="0">
                <a:latin typeface="+mn-lt"/>
              </a:rPr>
              <a:t>) </a:t>
            </a:r>
            <a:r>
              <a:rPr lang="de-DE" altLang="en-US" sz="1400" dirty="0">
                <a:latin typeface="+mn-lt"/>
              </a:rPr>
              <a:t>= </a:t>
            </a:r>
            <a:r>
              <a:rPr lang="de-DE" altLang="en-US" sz="1400" dirty="0" smtClean="0">
                <a:latin typeface="+mn-lt"/>
              </a:rPr>
              <a:t>–(1.45 yr</a:t>
            </a:r>
            <a:r>
              <a:rPr lang="en-US" sz="1400" baseline="30000" dirty="0" smtClean="0">
                <a:latin typeface="+mn-lt"/>
              </a:rPr>
              <a:t>–1</a:t>
            </a:r>
            <a:r>
              <a:rPr lang="de-DE" altLang="en-US" sz="1400" dirty="0" smtClean="0">
                <a:latin typeface="+mn-lt"/>
              </a:rPr>
              <a:t>)(</a:t>
            </a:r>
            <a:r>
              <a:rPr lang="de-DE" altLang="en-US" sz="1400" i="1" dirty="0" smtClean="0">
                <a:latin typeface="+mn-lt"/>
              </a:rPr>
              <a:t>t</a:t>
            </a:r>
            <a:r>
              <a:rPr lang="de-DE" altLang="en-US" sz="1400" dirty="0" smtClean="0">
                <a:latin typeface="+mn-lt"/>
              </a:rPr>
              <a:t>) </a:t>
            </a:r>
            <a:r>
              <a:rPr lang="de-DE" altLang="en-US" sz="1400" dirty="0">
                <a:latin typeface="+mn-lt"/>
              </a:rPr>
              <a:t>+ </a:t>
            </a:r>
            <a:r>
              <a:rPr lang="de-DE" altLang="en-US" sz="1400" dirty="0" smtClean="0">
                <a:latin typeface="+mn-lt"/>
              </a:rPr>
              <a:t>ln(5.0 × 10</a:t>
            </a:r>
            <a:r>
              <a:rPr lang="en-US" sz="1400" baseline="30000" dirty="0" smtClean="0">
                <a:latin typeface="+mn-lt"/>
              </a:rPr>
              <a:t>–7</a:t>
            </a:r>
            <a:r>
              <a:rPr lang="de-DE" altLang="en-US" sz="1400" dirty="0" smtClean="0">
                <a:latin typeface="+mn-lt"/>
              </a:rPr>
              <a:t>)</a:t>
            </a:r>
            <a:endParaRPr lang="de-DE" altLang="en-US" sz="1400" dirty="0">
              <a:latin typeface="+mn-lt"/>
            </a:endParaRPr>
          </a:p>
          <a:p>
            <a:pPr marL="285750" indent="-28575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285750" indent="-285750" eaLnBrk="0" hangingPunct="0">
              <a:defRPr/>
            </a:pPr>
            <a:r>
              <a:rPr lang="en-US" altLang="en-US" sz="1400" dirty="0">
                <a:latin typeface="+mn-lt"/>
              </a:rPr>
              <a:t>	</a:t>
            </a:r>
            <a:r>
              <a:rPr lang="en-US" altLang="en-US" sz="1400" dirty="0" smtClean="0">
                <a:latin typeface="+mn-lt"/>
              </a:rPr>
              <a:t>Solving </a:t>
            </a:r>
            <a:r>
              <a:rPr lang="en-US" altLang="en-US" sz="1400" dirty="0">
                <a:latin typeface="+mn-lt"/>
              </a:rPr>
              <a:t>for </a:t>
            </a:r>
            <a:r>
              <a:rPr lang="en-US" altLang="en-US" sz="1400" i="1" dirty="0">
                <a:latin typeface="+mn-lt"/>
              </a:rPr>
              <a:t>t</a:t>
            </a:r>
            <a:r>
              <a:rPr lang="en-US" altLang="en-US" sz="1400" dirty="0">
                <a:latin typeface="+mn-lt"/>
              </a:rPr>
              <a:t> gives:</a:t>
            </a:r>
          </a:p>
          <a:p>
            <a:pPr marL="285750" indent="-285750" algn="ctr" eaLnBrk="0" hangingPunct="0">
              <a:spcBef>
                <a:spcPts val="1200"/>
              </a:spcBef>
              <a:defRPr/>
            </a:pPr>
            <a:r>
              <a:rPr lang="en-US" altLang="en-US" sz="1400" i="1" dirty="0" smtClean="0">
                <a:latin typeface="+mn-lt"/>
              </a:rPr>
              <a:t>t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= </a:t>
            </a:r>
            <a:r>
              <a:rPr lang="en-US" altLang="en-US" sz="1400" dirty="0" smtClean="0">
                <a:latin typeface="+mn-lt"/>
              </a:rPr>
              <a:t>–[</a:t>
            </a:r>
            <a:r>
              <a:rPr lang="en-US" altLang="en-US" sz="1400" dirty="0" err="1" smtClean="0">
                <a:latin typeface="+mn-lt"/>
              </a:rPr>
              <a:t>ln</a:t>
            </a:r>
            <a:r>
              <a:rPr lang="en-US" altLang="en-US" sz="1400" dirty="0" smtClean="0">
                <a:latin typeface="+mn-lt"/>
              </a:rPr>
              <a:t>(3.0 × 10</a:t>
            </a:r>
            <a:r>
              <a:rPr lang="en-US" sz="1400" baseline="30000" dirty="0" smtClean="0">
                <a:latin typeface="+mn-lt"/>
              </a:rPr>
              <a:t>–7</a:t>
            </a:r>
            <a:r>
              <a:rPr lang="en-US" altLang="en-US" sz="1400" dirty="0" smtClean="0">
                <a:latin typeface="+mn-lt"/>
              </a:rPr>
              <a:t>) – </a:t>
            </a:r>
            <a:r>
              <a:rPr lang="en-US" altLang="en-US" sz="1400" dirty="0" err="1" smtClean="0">
                <a:latin typeface="+mn-lt"/>
              </a:rPr>
              <a:t>ln</a:t>
            </a:r>
            <a:r>
              <a:rPr lang="en-US" altLang="en-US" sz="1400" dirty="0" smtClean="0">
                <a:latin typeface="+mn-lt"/>
              </a:rPr>
              <a:t>(5.0 × 10</a:t>
            </a:r>
            <a:r>
              <a:rPr lang="en-US" sz="1400" baseline="30000" dirty="0" smtClean="0">
                <a:latin typeface="+mn-lt"/>
              </a:rPr>
              <a:t>–7</a:t>
            </a:r>
            <a:r>
              <a:rPr lang="en-US" altLang="en-US" sz="1400" dirty="0" smtClean="0">
                <a:latin typeface="+mn-lt"/>
              </a:rPr>
              <a:t>)]/1.45 </a:t>
            </a:r>
            <a:r>
              <a:rPr lang="en-US" altLang="en-US" sz="1400" dirty="0" err="1" smtClean="0">
                <a:latin typeface="+mn-lt"/>
              </a:rPr>
              <a:t>yr</a:t>
            </a:r>
            <a:r>
              <a:rPr lang="en-US" sz="1400" baseline="30000" dirty="0">
                <a:latin typeface="+mn-lt"/>
              </a:rPr>
              <a:t>–1</a:t>
            </a:r>
            <a:endParaRPr lang="en-US" altLang="en-US" sz="1400" dirty="0" smtClean="0">
              <a:latin typeface="+mn-lt"/>
            </a:endParaRPr>
          </a:p>
          <a:p>
            <a:pPr marL="2898648" indent="-285750" eaLnBrk="0" hangingPunct="0">
              <a:spcBef>
                <a:spcPts val="0"/>
              </a:spcBef>
              <a:defRPr/>
            </a:pPr>
            <a:r>
              <a:rPr lang="en-US" altLang="en-US" sz="1400" dirty="0" smtClean="0">
                <a:latin typeface="+mn-lt"/>
              </a:rPr>
              <a:t>= –(–15.02 + 14.51)/1.45 </a:t>
            </a:r>
            <a:r>
              <a:rPr lang="en-US" altLang="en-US" sz="1400" dirty="0" err="1" smtClean="0">
                <a:latin typeface="+mn-lt"/>
              </a:rPr>
              <a:t>yr</a:t>
            </a:r>
            <a:r>
              <a:rPr lang="en-US" sz="1400" baseline="30000" dirty="0" smtClean="0">
                <a:latin typeface="+mn-lt"/>
              </a:rPr>
              <a:t>–1</a:t>
            </a:r>
            <a:r>
              <a:rPr lang="en-US" altLang="en-US" sz="1400" dirty="0" smtClean="0">
                <a:latin typeface="+mn-lt"/>
              </a:rPr>
              <a:t> = 0.35 </a:t>
            </a:r>
            <a:r>
              <a:rPr lang="en-US" altLang="en-US" sz="1400" dirty="0" err="1" smtClean="0">
                <a:latin typeface="+mn-lt"/>
              </a:rPr>
              <a:t>yr</a:t>
            </a:r>
            <a:endParaRPr lang="en-US" altLang="en-US" sz="1400" dirty="0" smtClean="0">
              <a:latin typeface="+mn-lt"/>
            </a:endParaRPr>
          </a:p>
          <a:p>
            <a:pPr marL="285750" indent="-28575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Check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In part (a) the concentration remaining after 1.00 </a:t>
            </a:r>
            <a:r>
              <a:rPr lang="en-US" altLang="en-US" sz="1400" dirty="0" err="1">
                <a:latin typeface="+mn-lt"/>
              </a:rPr>
              <a:t>yr</a:t>
            </a:r>
            <a:r>
              <a:rPr lang="en-US" altLang="en-US" sz="1400" dirty="0">
                <a:latin typeface="+mn-lt"/>
              </a:rPr>
              <a:t> (</a:t>
            </a:r>
            <a:r>
              <a:rPr lang="en-US" altLang="en-US" sz="1400" dirty="0" smtClean="0">
                <a:latin typeface="+mn-lt"/>
              </a:rPr>
              <a:t>that is</a:t>
            </a:r>
            <a:r>
              <a:rPr lang="en-US" altLang="en-US" sz="1400" dirty="0">
                <a:latin typeface="+mn-lt"/>
              </a:rPr>
              <a:t>, 1.2 </a:t>
            </a:r>
            <a:r>
              <a:rPr lang="en-US" altLang="en-US" sz="1400" dirty="0" smtClean="0">
                <a:latin typeface="+mn-lt"/>
              </a:rPr>
              <a:t>× 10</a:t>
            </a:r>
            <a:r>
              <a:rPr lang="en-US" sz="1400" baseline="30000" dirty="0" smtClean="0">
                <a:latin typeface="+mn-lt"/>
              </a:rPr>
              <a:t>–7</a:t>
            </a:r>
            <a:r>
              <a:rPr lang="en-US" altLang="en-US" sz="1400" dirty="0" smtClean="0">
                <a:latin typeface="+mn-lt"/>
              </a:rPr>
              <a:t> g/cm</a:t>
            </a:r>
            <a:r>
              <a:rPr lang="en-US" altLang="en-US" sz="1400" baseline="30000" dirty="0" smtClean="0">
                <a:latin typeface="+mn-lt"/>
              </a:rPr>
              <a:t>3</a:t>
            </a:r>
            <a:r>
              <a:rPr lang="en-US" altLang="en-US" sz="1400" dirty="0">
                <a:latin typeface="+mn-lt"/>
              </a:rPr>
              <a:t>) is less than the original </a:t>
            </a:r>
            <a:r>
              <a:rPr lang="en-US" altLang="en-US" sz="1400" dirty="0" smtClean="0">
                <a:latin typeface="+mn-lt"/>
              </a:rPr>
              <a:t>concentration (5.0 × 10</a:t>
            </a:r>
            <a:r>
              <a:rPr lang="en-US" sz="1400" baseline="30000" dirty="0" smtClean="0">
                <a:latin typeface="+mn-lt"/>
              </a:rPr>
              <a:t>–7</a:t>
            </a:r>
            <a:r>
              <a:rPr lang="en-US" altLang="en-US" sz="1400" dirty="0" smtClean="0">
                <a:latin typeface="+mn-lt"/>
              </a:rPr>
              <a:t> g/cm</a:t>
            </a:r>
            <a:r>
              <a:rPr lang="en-US" altLang="en-US" sz="1400" baseline="30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), </a:t>
            </a:r>
            <a:r>
              <a:rPr lang="en-US" altLang="en-US" sz="1400" dirty="0">
                <a:latin typeface="+mn-lt"/>
              </a:rPr>
              <a:t>as it should be. In (b) the given </a:t>
            </a:r>
            <a:r>
              <a:rPr lang="en-US" altLang="en-US" sz="1400" dirty="0" smtClean="0">
                <a:latin typeface="+mn-lt"/>
              </a:rPr>
              <a:t>concentration (3.0 × 10</a:t>
            </a:r>
            <a:r>
              <a:rPr lang="en-US" sz="1400" baseline="30000" dirty="0" smtClean="0">
                <a:latin typeface="+mn-lt"/>
              </a:rPr>
              <a:t>–7</a:t>
            </a:r>
            <a:r>
              <a:rPr lang="en-US" altLang="en-US" sz="1400" dirty="0" smtClean="0">
                <a:latin typeface="+mn-lt"/>
              </a:rPr>
              <a:t> g/cm</a:t>
            </a:r>
            <a:r>
              <a:rPr lang="en-US" altLang="en-US" sz="1400" baseline="30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is greater than that remaining </a:t>
            </a:r>
            <a:r>
              <a:rPr lang="en-US" altLang="en-US" sz="1400" dirty="0" smtClean="0">
                <a:latin typeface="+mn-lt"/>
              </a:rPr>
              <a:t>after 1.00 </a:t>
            </a:r>
            <a:r>
              <a:rPr lang="en-US" altLang="en-US" sz="1400" dirty="0" err="1">
                <a:latin typeface="+mn-lt"/>
              </a:rPr>
              <a:t>yr</a:t>
            </a:r>
            <a:r>
              <a:rPr lang="en-US" altLang="en-US" sz="1400" dirty="0">
                <a:latin typeface="+mn-lt"/>
              </a:rPr>
              <a:t>, indicating that the time must be less than a year. Thus</a:t>
            </a:r>
            <a:r>
              <a:rPr lang="en-US" altLang="en-US" sz="1400" dirty="0" smtClean="0">
                <a:latin typeface="+mn-lt"/>
              </a:rPr>
              <a:t>, </a:t>
            </a:r>
            <a:r>
              <a:rPr lang="en-US" altLang="en-US" sz="1400" i="1" dirty="0" smtClean="0">
                <a:latin typeface="+mn-lt"/>
              </a:rPr>
              <a:t>t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= 0.35 </a:t>
            </a:r>
            <a:r>
              <a:rPr lang="en-US" altLang="en-US" sz="1400" dirty="0" err="1">
                <a:latin typeface="+mn-lt"/>
              </a:rPr>
              <a:t>yr</a:t>
            </a:r>
            <a:r>
              <a:rPr lang="en-US" altLang="en-US" sz="1400" dirty="0">
                <a:latin typeface="+mn-lt"/>
              </a:rPr>
              <a:t> is a reasonable answer</a:t>
            </a:r>
            <a:r>
              <a:rPr lang="en-US" altLang="en-US" sz="1400" dirty="0" smtClean="0">
                <a:latin typeface="+mn-lt"/>
              </a:rPr>
              <a:t>.</a:t>
            </a:r>
            <a:endParaRPr lang="en-US" altLang="en-US" sz="1400" dirty="0">
              <a:latin typeface="+mn-lt"/>
            </a:endParaRP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800"/>
            <a:ext cx="12337" cy="4945504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1"/>
            <a:ext cx="8647056" cy="3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14.7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Using the Integrated First-Order Rate Law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7182" y="5250304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20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34869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6" y="1145755"/>
            <a:ext cx="8440738" cy="15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</a:rPr>
              <a:t>1</a:t>
            </a:r>
            <a:endParaRPr lang="en-US" sz="1600" b="1" dirty="0">
              <a:solidFill>
                <a:srgbClr val="3366FF"/>
              </a:solidFill>
            </a:endParaRP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At 25 </a:t>
            </a:r>
            <a:r>
              <a:rPr lang="en-US" sz="1400" dirty="0" smtClean="0">
                <a:latin typeface="+mn-lt"/>
                <a:ea typeface="Calibri"/>
              </a:rPr>
              <a:t>°</a:t>
            </a:r>
            <a:r>
              <a:rPr lang="en-US" altLang="en-US" sz="1400" dirty="0" smtClean="0">
                <a:latin typeface="+mn-lt"/>
              </a:rPr>
              <a:t>C</a:t>
            </a:r>
            <a:r>
              <a:rPr lang="en-US" altLang="en-US" sz="1400" dirty="0">
                <a:latin typeface="+mn-lt"/>
              </a:rPr>
              <a:t>, the decomposition of </a:t>
            </a:r>
            <a:r>
              <a:rPr lang="en-US" altLang="en-US" sz="1400" dirty="0" err="1">
                <a:latin typeface="+mn-lt"/>
              </a:rPr>
              <a:t>dinitrogen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dirty="0" err="1">
                <a:latin typeface="+mn-lt"/>
              </a:rPr>
              <a:t>pentoxide</a:t>
            </a:r>
            <a:r>
              <a:rPr lang="en-US" altLang="en-US" sz="1400" dirty="0" smtClean="0">
                <a:latin typeface="+mn-lt"/>
              </a:rPr>
              <a:t>, N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O</a:t>
            </a:r>
            <a:r>
              <a:rPr lang="en-US" altLang="en-US" sz="1400" baseline="-25000" dirty="0" smtClean="0">
                <a:latin typeface="+mn-lt"/>
              </a:rPr>
              <a:t>5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smtClean="0">
                <a:latin typeface="+mn-lt"/>
              </a:rPr>
              <a:t>g</a:t>
            </a:r>
            <a:r>
              <a:rPr lang="en-US" altLang="en-US" sz="1400" dirty="0" smtClean="0">
                <a:latin typeface="+mn-lt"/>
              </a:rPr>
              <a:t>), </a:t>
            </a:r>
            <a:r>
              <a:rPr lang="en-US" altLang="en-US" sz="1400" dirty="0">
                <a:latin typeface="+mn-lt"/>
              </a:rPr>
              <a:t>into </a:t>
            </a:r>
            <a:r>
              <a:rPr lang="en-US" altLang="en-US" sz="1400" dirty="0" smtClean="0">
                <a:latin typeface="+mn-lt"/>
              </a:rPr>
              <a:t>NO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smtClean="0">
                <a:latin typeface="+mn-lt"/>
              </a:rPr>
              <a:t>g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and </a:t>
            </a:r>
            <a:r>
              <a:rPr lang="en-US" altLang="en-US" sz="1400" dirty="0" smtClean="0">
                <a:latin typeface="+mn-lt"/>
              </a:rPr>
              <a:t>O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smtClean="0">
                <a:latin typeface="+mn-lt"/>
              </a:rPr>
              <a:t>g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follows first-order </a:t>
            </a:r>
            <a:r>
              <a:rPr lang="en-US" altLang="en-US" sz="1400" dirty="0" smtClean="0">
                <a:latin typeface="+mn-lt"/>
              </a:rPr>
              <a:t>kinetics with </a:t>
            </a:r>
            <a:r>
              <a:rPr lang="en-US" altLang="en-US" sz="1400" i="1" dirty="0">
                <a:latin typeface="+mn-lt"/>
              </a:rPr>
              <a:t>k</a:t>
            </a:r>
            <a:r>
              <a:rPr lang="en-US" altLang="en-US" sz="1400" dirty="0">
                <a:latin typeface="+mn-lt"/>
              </a:rPr>
              <a:t> = 3.4 </a:t>
            </a:r>
            <a:r>
              <a:rPr lang="en-US" altLang="en-US" sz="1400" dirty="0" smtClean="0">
                <a:latin typeface="+mn-lt"/>
              </a:rPr>
              <a:t>× 10</a:t>
            </a:r>
            <a:r>
              <a:rPr lang="en-US" altLang="en-US" sz="1400" baseline="30000" dirty="0" smtClean="0">
                <a:latin typeface="+mn-lt"/>
              </a:rPr>
              <a:t>–5</a:t>
            </a:r>
            <a:r>
              <a:rPr lang="en-US" altLang="en-US" sz="1400" dirty="0" smtClean="0">
                <a:latin typeface="+mn-lt"/>
              </a:rPr>
              <a:t> s</a:t>
            </a:r>
            <a:r>
              <a:rPr lang="en-US" altLang="en-US" sz="1400" baseline="30000" dirty="0" smtClean="0">
                <a:latin typeface="+mn-lt"/>
              </a:rPr>
              <a:t>–1</a:t>
            </a:r>
            <a:r>
              <a:rPr lang="en-US" altLang="en-US" sz="1400" dirty="0" smtClean="0">
                <a:latin typeface="+mn-lt"/>
              </a:rPr>
              <a:t>. </a:t>
            </a:r>
            <a:r>
              <a:rPr lang="en-US" altLang="en-US" sz="1400" dirty="0">
                <a:latin typeface="+mn-lt"/>
              </a:rPr>
              <a:t>A sample of </a:t>
            </a:r>
            <a:r>
              <a:rPr lang="en-US" altLang="en-US" sz="1400" dirty="0" smtClean="0">
                <a:latin typeface="+mn-lt"/>
              </a:rPr>
              <a:t>N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O</a:t>
            </a:r>
            <a:r>
              <a:rPr lang="en-US" altLang="en-US" sz="1400" baseline="-25000" dirty="0" smtClean="0">
                <a:latin typeface="+mn-lt"/>
              </a:rPr>
              <a:t>5</a:t>
            </a:r>
            <a:r>
              <a:rPr lang="en-US" altLang="en-US" sz="1400" dirty="0" smtClean="0">
                <a:latin typeface="+mn-lt"/>
              </a:rPr>
              <a:t>with </a:t>
            </a:r>
            <a:r>
              <a:rPr lang="en-US" altLang="en-US" sz="1400" dirty="0">
                <a:latin typeface="+mn-lt"/>
              </a:rPr>
              <a:t>an </a:t>
            </a:r>
            <a:r>
              <a:rPr lang="en-US" altLang="en-US" sz="1400" dirty="0" smtClean="0">
                <a:latin typeface="+mn-lt"/>
              </a:rPr>
              <a:t>initial pressure </a:t>
            </a:r>
            <a:r>
              <a:rPr lang="en-US" altLang="en-US" sz="1400" dirty="0">
                <a:latin typeface="+mn-lt"/>
              </a:rPr>
              <a:t>of 760 </a:t>
            </a:r>
            <a:r>
              <a:rPr lang="en-US" altLang="en-US" sz="1400" dirty="0" err="1">
                <a:latin typeface="+mn-lt"/>
              </a:rPr>
              <a:t>torr</a:t>
            </a:r>
            <a:r>
              <a:rPr lang="en-US" altLang="en-US" sz="1400" dirty="0">
                <a:latin typeface="+mn-lt"/>
              </a:rPr>
              <a:t> decomposes at </a:t>
            </a:r>
            <a:r>
              <a:rPr lang="en-US" altLang="en-US" sz="1400" dirty="0" smtClean="0">
                <a:latin typeface="+mn-lt"/>
              </a:rPr>
              <a:t>25 </a:t>
            </a:r>
            <a:r>
              <a:rPr lang="en-US" sz="1400" dirty="0" smtClean="0">
                <a:latin typeface="+mn-lt"/>
                <a:ea typeface="Calibri"/>
              </a:rPr>
              <a:t>°</a:t>
            </a:r>
            <a:r>
              <a:rPr lang="en-US" altLang="en-US" sz="1400" dirty="0" smtClean="0">
                <a:latin typeface="+mn-lt"/>
              </a:rPr>
              <a:t>C </a:t>
            </a:r>
            <a:r>
              <a:rPr lang="en-US" altLang="en-US" sz="1400" dirty="0">
                <a:latin typeface="+mn-lt"/>
              </a:rPr>
              <a:t>until its partial </a:t>
            </a:r>
            <a:r>
              <a:rPr lang="en-US" altLang="en-US" sz="1400" dirty="0" smtClean="0">
                <a:latin typeface="+mn-lt"/>
              </a:rPr>
              <a:t>pressure is </a:t>
            </a:r>
            <a:r>
              <a:rPr lang="en-US" altLang="en-US" sz="1400" dirty="0">
                <a:latin typeface="+mn-lt"/>
              </a:rPr>
              <a:t>650 </a:t>
            </a:r>
            <a:r>
              <a:rPr lang="en-US" altLang="en-US" sz="1400" dirty="0" err="1">
                <a:latin typeface="+mn-lt"/>
              </a:rPr>
              <a:t>torr</a:t>
            </a:r>
            <a:r>
              <a:rPr lang="en-US" altLang="en-US" sz="1400" dirty="0">
                <a:latin typeface="+mn-lt"/>
              </a:rPr>
              <a:t>. How much time (in seconds) has elapsed?</a:t>
            </a:r>
          </a:p>
          <a:p>
            <a:pPr marL="0" indent="0" eaLnBrk="0" hangingPunct="0">
              <a:defRPr/>
            </a:pPr>
            <a:r>
              <a:rPr lang="en-US" altLang="en-US" sz="1400" b="1" dirty="0">
                <a:latin typeface="+mn-lt"/>
              </a:rPr>
              <a:t>(a) </a:t>
            </a:r>
            <a:r>
              <a:rPr lang="en-US" altLang="en-US" sz="1400" dirty="0">
                <a:latin typeface="+mn-lt"/>
              </a:rPr>
              <a:t>5.3 </a:t>
            </a:r>
            <a:r>
              <a:rPr lang="en-US" altLang="en-US" sz="1400" dirty="0" smtClean="0">
                <a:latin typeface="+mn-lt"/>
              </a:rPr>
              <a:t>× 10</a:t>
            </a:r>
            <a:r>
              <a:rPr lang="en-US" altLang="en-US" sz="1400" baseline="30000" dirty="0" smtClean="0">
                <a:latin typeface="+mn-lt"/>
              </a:rPr>
              <a:t>–6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b="1" dirty="0">
                <a:latin typeface="+mn-lt"/>
              </a:rPr>
              <a:t>(b) </a:t>
            </a:r>
            <a:r>
              <a:rPr lang="en-US" altLang="en-US" sz="1400" dirty="0">
                <a:latin typeface="+mn-lt"/>
              </a:rPr>
              <a:t>2000 </a:t>
            </a:r>
            <a:r>
              <a:rPr lang="en-US" altLang="en-US" sz="1400" b="1" dirty="0">
                <a:latin typeface="+mn-lt"/>
              </a:rPr>
              <a:t>(c) </a:t>
            </a:r>
            <a:r>
              <a:rPr lang="en-US" altLang="en-US" sz="1400" dirty="0">
                <a:latin typeface="+mn-lt"/>
              </a:rPr>
              <a:t>4600 </a:t>
            </a:r>
            <a:r>
              <a:rPr lang="en-US" altLang="en-US" sz="1400" b="1" dirty="0">
                <a:latin typeface="+mn-lt"/>
              </a:rPr>
              <a:t>(d) </a:t>
            </a:r>
            <a:r>
              <a:rPr lang="en-US" altLang="en-US" sz="1400" dirty="0">
                <a:latin typeface="+mn-lt"/>
              </a:rPr>
              <a:t>34,000</a:t>
            </a:r>
            <a:r>
              <a:rPr lang="en-US" altLang="en-US" sz="1400" b="1" dirty="0">
                <a:latin typeface="+mn-lt"/>
              </a:rPr>
              <a:t> (e) </a:t>
            </a:r>
            <a:r>
              <a:rPr lang="en-US" altLang="en-US" sz="1400" dirty="0">
                <a:latin typeface="+mn-lt"/>
              </a:rPr>
              <a:t>190,000</a:t>
            </a:r>
          </a:p>
          <a:p>
            <a:pPr marL="28575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2</a:t>
            </a: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The </a:t>
            </a:r>
            <a:r>
              <a:rPr lang="en-US" altLang="en-US" sz="1400" dirty="0">
                <a:latin typeface="+mn-lt"/>
              </a:rPr>
              <a:t>decomposition of dimethyl ether, </a:t>
            </a:r>
            <a:r>
              <a:rPr lang="en-US" altLang="en-US" sz="1400" dirty="0" smtClean="0">
                <a:latin typeface="+mn-lt"/>
              </a:rPr>
              <a:t>(CH</a:t>
            </a:r>
            <a:r>
              <a:rPr lang="en-US" alt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)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O</a:t>
            </a:r>
            <a:r>
              <a:rPr lang="en-US" altLang="en-US" sz="1400" dirty="0">
                <a:latin typeface="+mn-lt"/>
              </a:rPr>
              <a:t>, at 510 </a:t>
            </a:r>
            <a:r>
              <a:rPr lang="en-US" sz="1400" dirty="0">
                <a:latin typeface="+mn-lt"/>
                <a:ea typeface="Calibri"/>
              </a:rPr>
              <a:t>°</a:t>
            </a:r>
            <a:r>
              <a:rPr lang="en-US" altLang="en-US" sz="1400" dirty="0" smtClean="0">
                <a:latin typeface="+mn-lt"/>
              </a:rPr>
              <a:t>C </a:t>
            </a:r>
            <a:r>
              <a:rPr lang="en-US" altLang="en-US" sz="1400" dirty="0">
                <a:latin typeface="+mn-lt"/>
              </a:rPr>
              <a:t>is </a:t>
            </a:r>
            <a:r>
              <a:rPr lang="en-US" altLang="en-US" sz="1400" dirty="0" smtClean="0">
                <a:latin typeface="+mn-lt"/>
              </a:rPr>
              <a:t>a first-order </a:t>
            </a:r>
            <a:r>
              <a:rPr lang="en-US" altLang="en-US" sz="1400" dirty="0">
                <a:latin typeface="+mn-lt"/>
              </a:rPr>
              <a:t>process with a rate constant of </a:t>
            </a:r>
            <a:r>
              <a:rPr lang="en-US" altLang="en-US" sz="1400" dirty="0" smtClean="0">
                <a:latin typeface="+mn-lt"/>
              </a:rPr>
              <a:t/>
            </a:r>
            <a:br>
              <a:rPr lang="en-US" altLang="en-US" sz="1400" dirty="0" smtClean="0">
                <a:latin typeface="+mn-lt"/>
              </a:rPr>
            </a:br>
            <a:r>
              <a:rPr lang="en-US" altLang="en-US" sz="1400" dirty="0" smtClean="0">
                <a:latin typeface="+mn-lt"/>
              </a:rPr>
              <a:t>6.8 × 10</a:t>
            </a:r>
            <a:r>
              <a:rPr lang="en-US" altLang="en-US" sz="1400" baseline="30000" dirty="0" smtClean="0">
                <a:latin typeface="+mn-lt"/>
              </a:rPr>
              <a:t>–4</a:t>
            </a:r>
            <a:r>
              <a:rPr lang="en-US" altLang="en-US" sz="1400" dirty="0" smtClean="0">
                <a:latin typeface="+mn-lt"/>
              </a:rPr>
              <a:t> s</a:t>
            </a:r>
            <a:r>
              <a:rPr lang="en-US" altLang="en-US" sz="1400" baseline="30000" dirty="0" smtClean="0">
                <a:latin typeface="+mn-lt"/>
              </a:rPr>
              <a:t>–1</a:t>
            </a:r>
            <a:r>
              <a:rPr lang="en-US" altLang="en-US" sz="1400" dirty="0" smtClean="0">
                <a:latin typeface="+mn-lt"/>
              </a:rPr>
              <a:t>:</a:t>
            </a: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algn="ctr" eaLnBrk="0" hangingPunct="0">
              <a:defRPr/>
            </a:pPr>
            <a:r>
              <a:rPr lang="en-US" altLang="en-US" sz="1400" dirty="0">
                <a:latin typeface="+mn-lt"/>
              </a:rPr>
              <a:t>(</a:t>
            </a:r>
            <a:r>
              <a:rPr lang="en-US" altLang="en-US" sz="1400" dirty="0" smtClean="0">
                <a:latin typeface="+mn-lt"/>
              </a:rPr>
              <a:t>CH</a:t>
            </a:r>
            <a:r>
              <a:rPr lang="en-US" alt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)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O(</a:t>
            </a:r>
            <a:r>
              <a:rPr lang="en-US" altLang="en-US" sz="1400" i="1" dirty="0" smtClean="0">
                <a:latin typeface="+mn-lt"/>
              </a:rPr>
              <a:t>g</a:t>
            </a:r>
            <a:r>
              <a:rPr lang="en-US" altLang="en-US" sz="1400" dirty="0" smtClean="0">
                <a:latin typeface="+mn-lt"/>
              </a:rPr>
              <a:t>)            CH</a:t>
            </a:r>
            <a:r>
              <a:rPr lang="en-US" altLang="en-US" sz="1400" baseline="-25000" dirty="0" smtClean="0">
                <a:latin typeface="+mn-lt"/>
              </a:rPr>
              <a:t>4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smtClean="0">
                <a:latin typeface="+mn-lt"/>
              </a:rPr>
              <a:t>g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+ </a:t>
            </a:r>
            <a:r>
              <a:rPr lang="en-US" altLang="en-US" sz="1400" dirty="0" smtClean="0">
                <a:latin typeface="+mn-lt"/>
              </a:rPr>
              <a:t>H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smtClean="0">
                <a:latin typeface="+mn-lt"/>
              </a:rPr>
              <a:t>g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+ </a:t>
            </a:r>
            <a:r>
              <a:rPr lang="en-US" altLang="en-US" sz="1400" dirty="0" smtClean="0">
                <a:latin typeface="+mn-lt"/>
              </a:rPr>
              <a:t>CO(</a:t>
            </a:r>
            <a:r>
              <a:rPr lang="en-US" altLang="en-US" sz="1400" i="1" dirty="0" smtClean="0">
                <a:latin typeface="+mn-lt"/>
              </a:rPr>
              <a:t>g</a:t>
            </a:r>
            <a:r>
              <a:rPr lang="en-US" altLang="en-US" sz="1400" dirty="0" smtClean="0">
                <a:latin typeface="+mn-lt"/>
              </a:rPr>
              <a:t>)</a:t>
            </a: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If </a:t>
            </a:r>
            <a:r>
              <a:rPr lang="en-US" altLang="en-US" sz="1400" dirty="0">
                <a:latin typeface="+mn-lt"/>
              </a:rPr>
              <a:t>the initial pressure of </a:t>
            </a:r>
            <a:r>
              <a:rPr lang="en-US" altLang="en-US" sz="1400" dirty="0" smtClean="0">
                <a:latin typeface="+mn-lt"/>
              </a:rPr>
              <a:t>(CH</a:t>
            </a:r>
            <a:r>
              <a:rPr lang="en-US" alt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)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O </a:t>
            </a:r>
            <a:r>
              <a:rPr lang="en-US" altLang="en-US" sz="1400" dirty="0">
                <a:latin typeface="+mn-lt"/>
              </a:rPr>
              <a:t>is 135 </a:t>
            </a:r>
            <a:r>
              <a:rPr lang="en-US" altLang="en-US" sz="1400" dirty="0" err="1">
                <a:latin typeface="+mn-lt"/>
              </a:rPr>
              <a:t>torr</a:t>
            </a:r>
            <a:r>
              <a:rPr lang="en-US" altLang="en-US" sz="1400" dirty="0">
                <a:latin typeface="+mn-lt"/>
              </a:rPr>
              <a:t>, what is its </a:t>
            </a:r>
            <a:r>
              <a:rPr lang="en-US" altLang="en-US" sz="1400" dirty="0" smtClean="0">
                <a:latin typeface="+mn-lt"/>
              </a:rPr>
              <a:t>pressure after </a:t>
            </a:r>
            <a:r>
              <a:rPr lang="en-US" altLang="en-US" sz="1400" dirty="0">
                <a:latin typeface="+mn-lt"/>
              </a:rPr>
              <a:t>1420 s?</a:t>
            </a:r>
            <a:endParaRPr lang="en-US" sz="1400" dirty="0" smtClean="0">
              <a:latin typeface="+mn-lt"/>
            </a:endParaRP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1" y="304800"/>
            <a:ext cx="10606" cy="4251441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1"/>
            <a:ext cx="8647056" cy="3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14.7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Using the Integrated First-Order Rate Law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7182" y="4556241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3868074" y="3751759"/>
            <a:ext cx="419100" cy="10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452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651760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14.8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Determining Reaction Order from the Integrated </a:t>
            </a:r>
            <a:r>
              <a:rPr lang="en-US" altLang="en-US" b="1" dirty="0" smtClean="0">
                <a:latin typeface="Arial" charset="0"/>
              </a:rPr>
              <a:t>	Rate </a:t>
            </a:r>
            <a:r>
              <a:rPr lang="en-US" altLang="en-US" b="1" dirty="0">
                <a:latin typeface="Arial" charset="0"/>
              </a:rPr>
              <a:t>Law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2784304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577582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6080622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2803712"/>
            <a:ext cx="8459787" cy="104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altLang="en-US" sz="1600" b="1" dirty="0">
                <a:solidFill>
                  <a:srgbClr val="3366FF"/>
                </a:solidFill>
              </a:rPr>
              <a:t>Solution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marL="283464" indent="-283464" eaLnBrk="0" hangingPunct="0"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Analyze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are given the concentrations of a reactant at </a:t>
            </a:r>
            <a:r>
              <a:rPr lang="en-US" sz="1400" dirty="0" smtClean="0">
                <a:latin typeface="+mn-lt"/>
              </a:rPr>
              <a:t>various times </a:t>
            </a:r>
            <a:r>
              <a:rPr lang="en-US" sz="1400" dirty="0">
                <a:latin typeface="+mn-lt"/>
              </a:rPr>
              <a:t>during a reaction and asked to determine whether the </a:t>
            </a:r>
            <a:r>
              <a:rPr lang="en-US" sz="1400" dirty="0" smtClean="0">
                <a:latin typeface="+mn-lt"/>
              </a:rPr>
              <a:t>reaction is </a:t>
            </a:r>
            <a:r>
              <a:rPr lang="en-US" sz="1400" dirty="0">
                <a:latin typeface="+mn-lt"/>
              </a:rPr>
              <a:t>first or second order</a:t>
            </a:r>
            <a:r>
              <a:rPr lang="en-US" sz="1400" dirty="0" smtClean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Plan</a:t>
            </a:r>
            <a:r>
              <a:rPr lang="en-US" sz="1400" dirty="0">
                <a:latin typeface="+mn-lt"/>
              </a:rPr>
              <a:t> We can plot </a:t>
            </a:r>
            <a:r>
              <a:rPr lang="en-US" sz="1400" dirty="0" err="1" smtClean="0">
                <a:latin typeface="+mn-lt"/>
              </a:rPr>
              <a:t>ln</a:t>
            </a:r>
            <a:r>
              <a:rPr lang="en-US" sz="1400" dirty="0" smtClean="0">
                <a:latin typeface="+mn-lt"/>
              </a:rPr>
              <a:t>[NO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] </a:t>
            </a:r>
            <a:r>
              <a:rPr lang="en-US" sz="1400" dirty="0">
                <a:latin typeface="+mn-lt"/>
              </a:rPr>
              <a:t>and </a:t>
            </a:r>
            <a:r>
              <a:rPr lang="en-US" sz="1400" dirty="0" smtClean="0">
                <a:latin typeface="+mn-lt"/>
              </a:rPr>
              <a:t>1/[NO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] </a:t>
            </a:r>
            <a:r>
              <a:rPr lang="en-US" sz="1400" dirty="0">
                <a:latin typeface="+mn-lt"/>
              </a:rPr>
              <a:t>against time. If one </a:t>
            </a:r>
            <a:r>
              <a:rPr lang="en-US" sz="1400" dirty="0" smtClean="0">
                <a:latin typeface="+mn-lt"/>
              </a:rPr>
              <a:t>plot or </a:t>
            </a:r>
            <a:r>
              <a:rPr lang="en-US" sz="1400" dirty="0">
                <a:latin typeface="+mn-lt"/>
              </a:rPr>
              <a:t>the other is linear, we will know the reaction is either first </a:t>
            </a:r>
            <a:r>
              <a:rPr lang="en-US" sz="1400" dirty="0" smtClean="0">
                <a:latin typeface="+mn-lt"/>
              </a:rPr>
              <a:t>or second </a:t>
            </a:r>
            <a:r>
              <a:rPr lang="en-US" sz="1400" dirty="0">
                <a:latin typeface="+mn-lt"/>
              </a:rPr>
              <a:t>order</a:t>
            </a:r>
            <a:r>
              <a:rPr lang="en-US" sz="1400" dirty="0" smtClean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Solve</a:t>
            </a:r>
          </a:p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To graph </a:t>
            </a:r>
            <a:r>
              <a:rPr lang="en-US" sz="1400" dirty="0" err="1" smtClean="0">
                <a:latin typeface="+mn-lt"/>
              </a:rPr>
              <a:t>ln</a:t>
            </a:r>
            <a:r>
              <a:rPr lang="en-US" sz="1400" dirty="0" smtClean="0">
                <a:latin typeface="+mn-lt"/>
              </a:rPr>
              <a:t>[NO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] </a:t>
            </a:r>
            <a:r>
              <a:rPr lang="en-US" sz="1400" dirty="0">
                <a:latin typeface="+mn-lt"/>
              </a:rPr>
              <a:t>and </a:t>
            </a:r>
            <a:r>
              <a:rPr lang="en-US" sz="1400" dirty="0" smtClean="0">
                <a:latin typeface="+mn-lt"/>
              </a:rPr>
              <a:t>1/[NO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]</a:t>
            </a: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against time, we first make the </a:t>
            </a:r>
            <a:r>
              <a:rPr lang="en-US" sz="1400" dirty="0" smtClean="0">
                <a:latin typeface="+mn-lt"/>
              </a:rPr>
              <a:t/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following calculations </a:t>
            </a:r>
            <a:r>
              <a:rPr lang="en-US" sz="1400" dirty="0">
                <a:latin typeface="+mn-lt"/>
              </a:rPr>
              <a:t>from the </a:t>
            </a:r>
            <a:r>
              <a:rPr lang="en-US" sz="1400" dirty="0" smtClean="0">
                <a:latin typeface="+mn-lt"/>
              </a:rPr>
              <a:t/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data given</a:t>
            </a:r>
            <a:r>
              <a:rPr lang="en-US" sz="1400" dirty="0">
                <a:latin typeface="+mn-lt"/>
              </a:rPr>
              <a:t>: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5" y="1030000"/>
            <a:ext cx="5088607" cy="15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The following data were obtained for the gas-phase </a:t>
            </a:r>
            <a:r>
              <a:rPr lang="en-US" sz="1400" dirty="0" smtClean="0">
                <a:latin typeface="+mn-lt"/>
              </a:rPr>
              <a:t>decomposition of </a:t>
            </a:r>
            <a:r>
              <a:rPr lang="en-US" sz="1400" dirty="0">
                <a:latin typeface="+mn-lt"/>
              </a:rPr>
              <a:t>nitrogen dioxide at </a:t>
            </a:r>
            <a:r>
              <a:rPr lang="en-US" sz="1400" dirty="0" smtClean="0">
                <a:latin typeface="+mn-lt"/>
              </a:rPr>
              <a:t>300 </a:t>
            </a:r>
            <a:r>
              <a:rPr lang="en-US" sz="1400" dirty="0" smtClean="0">
                <a:latin typeface="Arial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C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smtClean="0">
                <a:latin typeface="+mn-lt"/>
              </a:rPr>
              <a:t>NO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  NO(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   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). </a:t>
            </a:r>
            <a:r>
              <a:rPr lang="en-US" sz="1400" dirty="0">
                <a:latin typeface="+mn-lt"/>
              </a:rPr>
              <a:t>Is </a:t>
            </a:r>
            <a:r>
              <a:rPr lang="en-US" sz="1400" dirty="0" smtClean="0">
                <a:latin typeface="+mn-lt"/>
              </a:rPr>
              <a:t>the reaction </a:t>
            </a:r>
            <a:r>
              <a:rPr lang="en-US" sz="1400" dirty="0">
                <a:latin typeface="+mn-lt"/>
              </a:rPr>
              <a:t>first or second order in NO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3147246" y="1339708"/>
            <a:ext cx="419100" cy="104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1"/>
          <a:stretch/>
        </p:blipFill>
        <p:spPr>
          <a:xfrm>
            <a:off x="6136394" y="1000611"/>
            <a:ext cx="1774806" cy="16177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576" y="1287664"/>
            <a:ext cx="78081" cy="2621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7"/>
          <a:stretch/>
        </p:blipFill>
        <p:spPr>
          <a:xfrm>
            <a:off x="3255505" y="4503909"/>
            <a:ext cx="5535954" cy="159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57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320675" y="1132461"/>
            <a:ext cx="8743950" cy="354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sz="1400" b="1" dirty="0" smtClean="0"/>
              <a:t>Solve</a:t>
            </a:r>
            <a:endParaRPr lang="en-US" sz="1400" b="1" dirty="0"/>
          </a:p>
          <a:p>
            <a:pPr marL="283464" indent="-283464" eaLnBrk="0" hangingPunct="0">
              <a:defRPr/>
            </a:pPr>
            <a:endParaRPr lang="en-US" sz="1400" dirty="0" smtClean="0"/>
          </a:p>
          <a:p>
            <a:pPr marL="283464" indent="-283464" eaLnBrk="0" hangingPunct="0">
              <a:defRPr/>
            </a:pPr>
            <a:endParaRPr lang="en-US" sz="1400" dirty="0"/>
          </a:p>
          <a:p>
            <a:pPr marL="283464" indent="-283464" eaLnBrk="0" hangingPunct="0">
              <a:defRPr/>
            </a:pPr>
            <a:endParaRPr lang="en-US" sz="1400" dirty="0"/>
          </a:p>
          <a:p>
            <a:pPr marL="283464" indent="-283464" eaLnBrk="0" hangingPunct="0">
              <a:defRPr/>
            </a:pPr>
            <a:endParaRPr lang="en-US" sz="1400" dirty="0" smtClean="0"/>
          </a:p>
          <a:p>
            <a:pPr marL="283464" indent="-283464" eaLnBrk="0" hangingPunct="0">
              <a:defRPr/>
            </a:pPr>
            <a:endParaRPr lang="en-US" sz="1400" dirty="0" smtClean="0"/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  <a:latin typeface="Arial" charset="0"/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  <a:latin typeface="Arial" charset="0"/>
              </a:rPr>
              <a:t>1</a:t>
            </a:r>
            <a:endParaRPr lang="en-US" sz="1600" b="1" dirty="0">
              <a:solidFill>
                <a:srgbClr val="3366FF"/>
              </a:solidFill>
              <a:latin typeface="Arial" charset="0"/>
            </a:endParaRPr>
          </a:p>
          <a:p>
            <a:pPr marL="283464" indent="-283464" eaLnBrk="0" hangingPunct="0">
              <a:defRPr/>
            </a:pPr>
            <a:endParaRPr lang="en-US" sz="1000" dirty="0" smtClean="0"/>
          </a:p>
          <a:p>
            <a:pPr marL="283464" indent="-283464" eaLnBrk="0" hangingPunct="0">
              <a:defRPr/>
            </a:pPr>
            <a:r>
              <a:rPr lang="en-US" sz="1400" dirty="0" smtClean="0"/>
              <a:t>If </a:t>
            </a:r>
            <a:r>
              <a:rPr lang="en-US" sz="1400" dirty="0"/>
              <a:t>the experiment in Figure 14.2 is run for 60 s, 0.16 </a:t>
            </a:r>
            <a:r>
              <a:rPr lang="en-US" sz="1400" dirty="0" err="1"/>
              <a:t>mol</a:t>
            </a:r>
            <a:r>
              <a:rPr lang="en-US" sz="1400" dirty="0"/>
              <a:t> A remain</a:t>
            </a:r>
            <a:r>
              <a:rPr lang="en-US" sz="1400" dirty="0" smtClean="0"/>
              <a:t>. Which </a:t>
            </a:r>
            <a:r>
              <a:rPr lang="en-US" sz="1400" dirty="0"/>
              <a:t>of the following statements is or are true?</a:t>
            </a:r>
          </a:p>
          <a:p>
            <a:pPr marL="283464" indent="-283464" eaLnBrk="0" hangingPunct="0">
              <a:defRPr/>
            </a:pPr>
            <a:r>
              <a:rPr lang="en-US" sz="1400" b="1" dirty="0"/>
              <a:t>(</a:t>
            </a:r>
            <a:r>
              <a:rPr lang="en-US" sz="1400" b="1" dirty="0" smtClean="0"/>
              <a:t>i)	</a:t>
            </a:r>
            <a:r>
              <a:rPr lang="en-US" sz="1400" dirty="0" smtClean="0"/>
              <a:t>After </a:t>
            </a:r>
            <a:r>
              <a:rPr lang="en-US" sz="1400" dirty="0"/>
              <a:t>60 s there are 0.84 </a:t>
            </a:r>
            <a:r>
              <a:rPr lang="en-US" sz="1400" dirty="0" err="1"/>
              <a:t>mol</a:t>
            </a:r>
            <a:r>
              <a:rPr lang="en-US" sz="1400" dirty="0"/>
              <a:t> B in the flask.</a:t>
            </a:r>
          </a:p>
          <a:p>
            <a:pPr marL="283464" indent="-283464" eaLnBrk="0" hangingPunct="0">
              <a:defRPr/>
            </a:pPr>
            <a:r>
              <a:rPr lang="en-US" sz="1400" b="1" dirty="0"/>
              <a:t>(ii</a:t>
            </a:r>
            <a:r>
              <a:rPr lang="en-US" sz="1400" b="1" dirty="0" smtClean="0"/>
              <a:t>)	</a:t>
            </a:r>
            <a:r>
              <a:rPr lang="en-US" sz="1400" dirty="0" smtClean="0"/>
              <a:t>The </a:t>
            </a:r>
            <a:r>
              <a:rPr lang="en-US" sz="1400" dirty="0"/>
              <a:t>decrease in the number of moles of A from </a:t>
            </a:r>
            <a:r>
              <a:rPr lang="en-US" sz="1400" i="1" dirty="0"/>
              <a:t>t</a:t>
            </a:r>
            <a:r>
              <a:rPr lang="en-US" sz="1400" baseline="-25000" dirty="0"/>
              <a:t>1</a:t>
            </a:r>
            <a:r>
              <a:rPr lang="en-US" sz="1400" dirty="0" smtClean="0"/>
              <a:t> </a:t>
            </a:r>
            <a:r>
              <a:rPr lang="en-US" sz="1400" dirty="0"/>
              <a:t>= 0 s </a:t>
            </a:r>
            <a:r>
              <a:rPr lang="en-US" sz="1400" dirty="0" smtClean="0"/>
              <a:t>to </a:t>
            </a:r>
            <a:r>
              <a:rPr lang="en-US" sz="1400" i="1" dirty="0" smtClean="0"/>
              <a:t>t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</a:t>
            </a:r>
            <a:r>
              <a:rPr lang="en-US" sz="1400" dirty="0"/>
              <a:t>= 20 s is greater than that from </a:t>
            </a:r>
            <a:r>
              <a:rPr lang="en-US" sz="1400" i="1" dirty="0"/>
              <a:t>t</a:t>
            </a:r>
            <a:r>
              <a:rPr lang="en-US" sz="1400" baseline="-25000" dirty="0"/>
              <a:t>1</a:t>
            </a:r>
            <a:r>
              <a:rPr lang="en-US" sz="1400" dirty="0" smtClean="0"/>
              <a:t> </a:t>
            </a:r>
            <a:r>
              <a:rPr lang="en-US" sz="1400" dirty="0"/>
              <a:t>= 40 to </a:t>
            </a:r>
            <a:r>
              <a:rPr lang="en-US" sz="1400" i="1" dirty="0" smtClean="0"/>
              <a:t>t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</a:t>
            </a:r>
            <a:r>
              <a:rPr lang="en-US" sz="1400" dirty="0"/>
              <a:t>= 60 s.</a:t>
            </a:r>
          </a:p>
          <a:p>
            <a:pPr marL="283464" indent="-283464" eaLnBrk="0" hangingPunct="0">
              <a:defRPr/>
            </a:pPr>
            <a:r>
              <a:rPr lang="en-US" sz="1400" b="1" dirty="0"/>
              <a:t>(iii</a:t>
            </a:r>
            <a:r>
              <a:rPr lang="en-US" sz="1400" b="1" dirty="0" smtClean="0"/>
              <a:t>)</a:t>
            </a:r>
            <a:r>
              <a:rPr lang="en-US" sz="1400" dirty="0" smtClean="0"/>
              <a:t>	The </a:t>
            </a:r>
            <a:r>
              <a:rPr lang="en-US" sz="1400" dirty="0"/>
              <a:t>average rate for the reaction from </a:t>
            </a:r>
            <a:r>
              <a:rPr lang="en-US" sz="1400" i="1" dirty="0"/>
              <a:t>t</a:t>
            </a:r>
            <a:r>
              <a:rPr lang="en-US" sz="1400" baseline="-25000" dirty="0"/>
              <a:t>1</a:t>
            </a:r>
            <a:r>
              <a:rPr lang="en-US" sz="1400" dirty="0"/>
              <a:t> = 40 s to </a:t>
            </a:r>
            <a:r>
              <a:rPr lang="en-US" sz="1400" i="1" dirty="0" smtClean="0"/>
              <a:t>t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</a:t>
            </a:r>
            <a:r>
              <a:rPr lang="en-US" sz="1400" dirty="0"/>
              <a:t>= 60 </a:t>
            </a:r>
            <a:r>
              <a:rPr lang="en-US" sz="1400" dirty="0" smtClean="0"/>
              <a:t>s is </a:t>
            </a:r>
            <a:r>
              <a:rPr lang="en-US" sz="1400" dirty="0"/>
              <a:t>7.0 </a:t>
            </a:r>
            <a:r>
              <a:rPr lang="en-US" sz="1400" dirty="0" smtClean="0"/>
              <a:t>× 10</a:t>
            </a:r>
            <a:r>
              <a:rPr lang="en-US" sz="1400" baseline="30000" dirty="0" smtClean="0"/>
              <a:t>–3</a:t>
            </a:r>
            <a:r>
              <a:rPr lang="en-US" sz="1400" dirty="0" smtClean="0"/>
              <a:t> </a:t>
            </a:r>
            <a:r>
              <a:rPr lang="en-US" sz="1400" i="1" dirty="0" smtClean="0"/>
              <a:t>M</a:t>
            </a:r>
            <a:r>
              <a:rPr lang="en-US" sz="1400" dirty="0" smtClean="0"/>
              <a:t>/s</a:t>
            </a:r>
            <a:r>
              <a:rPr lang="en-US" sz="1400" dirty="0"/>
              <a:t>.</a:t>
            </a:r>
          </a:p>
          <a:p>
            <a:pPr marL="569913" indent="-282575" eaLnBrk="0" hangingPunct="0">
              <a:defRPr/>
            </a:pPr>
            <a:r>
              <a:rPr lang="en-US" sz="1400" b="1" dirty="0"/>
              <a:t>(a</a:t>
            </a:r>
            <a:r>
              <a:rPr lang="en-US" sz="1400" b="1" dirty="0" smtClean="0"/>
              <a:t>)	</a:t>
            </a:r>
            <a:r>
              <a:rPr lang="en-US" sz="1400" dirty="0" smtClean="0"/>
              <a:t>Only </a:t>
            </a:r>
            <a:r>
              <a:rPr lang="en-US" sz="1400" dirty="0"/>
              <a:t>one of the statements is true.</a:t>
            </a:r>
          </a:p>
          <a:p>
            <a:pPr marL="569913" indent="-282575" eaLnBrk="0" hangingPunct="0">
              <a:defRPr/>
            </a:pPr>
            <a:r>
              <a:rPr lang="en-US" sz="1400" b="1" dirty="0"/>
              <a:t>(b</a:t>
            </a:r>
            <a:r>
              <a:rPr lang="en-US" sz="1400" b="1" dirty="0" smtClean="0"/>
              <a:t>)</a:t>
            </a:r>
            <a:r>
              <a:rPr lang="en-US" sz="1400" dirty="0" smtClean="0"/>
              <a:t>	Statements </a:t>
            </a:r>
            <a:r>
              <a:rPr lang="en-US" sz="1400" dirty="0"/>
              <a:t>(i) and (ii) are true.</a:t>
            </a:r>
          </a:p>
          <a:p>
            <a:pPr marL="569913" indent="-282575" eaLnBrk="0" hangingPunct="0">
              <a:defRPr/>
            </a:pPr>
            <a:r>
              <a:rPr lang="en-US" sz="1400" b="1" dirty="0"/>
              <a:t>(c</a:t>
            </a:r>
            <a:r>
              <a:rPr lang="en-US" sz="1400" b="1" dirty="0" smtClean="0"/>
              <a:t>)</a:t>
            </a:r>
            <a:r>
              <a:rPr lang="en-US" sz="1400" dirty="0" smtClean="0"/>
              <a:t>	Statements </a:t>
            </a:r>
            <a:r>
              <a:rPr lang="en-US" sz="1400" dirty="0"/>
              <a:t>(i) and (iii) are true.</a:t>
            </a:r>
          </a:p>
          <a:p>
            <a:pPr marL="569913" indent="-282575" eaLnBrk="0" hangingPunct="0">
              <a:defRPr/>
            </a:pPr>
            <a:r>
              <a:rPr lang="en-US" sz="1400" b="1" dirty="0"/>
              <a:t>(d</a:t>
            </a:r>
            <a:r>
              <a:rPr lang="en-US" sz="1400" b="1" dirty="0" smtClean="0"/>
              <a:t>)</a:t>
            </a:r>
            <a:r>
              <a:rPr lang="en-US" sz="1400" dirty="0" smtClean="0"/>
              <a:t>	Statements </a:t>
            </a:r>
            <a:r>
              <a:rPr lang="en-US" sz="1400" dirty="0"/>
              <a:t>(ii) and (iii) are true.</a:t>
            </a:r>
          </a:p>
          <a:p>
            <a:pPr marL="569913" indent="-282575" eaLnBrk="0" hangingPunct="0">
              <a:defRPr/>
            </a:pPr>
            <a:r>
              <a:rPr lang="en-US" sz="1400" b="1" dirty="0"/>
              <a:t>(e</a:t>
            </a:r>
            <a:r>
              <a:rPr lang="en-US" sz="1400" b="1" dirty="0" smtClean="0"/>
              <a:t>)</a:t>
            </a:r>
            <a:r>
              <a:rPr lang="en-US" sz="1400" dirty="0" smtClean="0"/>
              <a:t>	All </a:t>
            </a:r>
            <a:r>
              <a:rPr lang="en-US" sz="1400" dirty="0"/>
              <a:t>three statements are true.</a:t>
            </a:r>
          </a:p>
          <a:p>
            <a:pPr marL="283464" indent="-283464" eaLnBrk="0" hangingPunct="0">
              <a:defRPr/>
            </a:pPr>
            <a:endParaRPr lang="en-US" sz="1400" dirty="0" smtClean="0"/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  <a:latin typeface="Arial" charset="0"/>
              </a:rPr>
              <a:t>Practice Exercise 2</a:t>
            </a:r>
          </a:p>
          <a:p>
            <a:pPr marL="283464" indent="-283464" eaLnBrk="0" hangingPunct="0">
              <a:defRPr/>
            </a:pPr>
            <a:endParaRPr lang="en-US" sz="1000" dirty="0" smtClean="0"/>
          </a:p>
          <a:p>
            <a:pPr marL="283464" indent="-283464" eaLnBrk="0" hangingPunct="0">
              <a:defRPr/>
            </a:pPr>
            <a:r>
              <a:rPr lang="en-US" sz="1400" dirty="0" smtClean="0"/>
              <a:t>Use </a:t>
            </a:r>
            <a:r>
              <a:rPr lang="en-US" sz="1400" dirty="0"/>
              <a:t>the data in Figure 14.2 to calculate the average rate </a:t>
            </a:r>
            <a:r>
              <a:rPr lang="en-US" sz="1400" dirty="0" smtClean="0"/>
              <a:t>of appearance </a:t>
            </a:r>
            <a:r>
              <a:rPr lang="en-US" sz="1400" dirty="0"/>
              <a:t>of B over the time interval from 0 s to 40 s.</a:t>
            </a:r>
          </a:p>
        </p:txBody>
      </p:sp>
      <p:sp>
        <p:nvSpPr>
          <p:cNvPr id="3076" name="Line 19"/>
          <p:cNvSpPr>
            <a:spLocks noChangeShapeType="1"/>
          </p:cNvSpPr>
          <p:nvPr/>
        </p:nvSpPr>
        <p:spPr bwMode="auto">
          <a:xfrm>
            <a:off x="396875" y="1124523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320674" y="760286"/>
            <a:ext cx="2014901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sz="1400" dirty="0"/>
              <a:t>Continued</a:t>
            </a:r>
          </a:p>
        </p:txBody>
      </p:sp>
      <p:sp>
        <p:nvSpPr>
          <p:cNvPr id="3078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14.1</a:t>
            </a:r>
            <a:r>
              <a:rPr lang="en-US" altLang="en-US" b="1" dirty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an Average Rate of Reaction</a:t>
            </a:r>
          </a:p>
        </p:txBody>
      </p:sp>
      <p:sp>
        <p:nvSpPr>
          <p:cNvPr id="3079" name="Line 81"/>
          <p:cNvSpPr>
            <a:spLocks noChangeShapeType="1"/>
          </p:cNvSpPr>
          <p:nvPr/>
        </p:nvSpPr>
        <p:spPr bwMode="auto">
          <a:xfrm>
            <a:off x="304800" y="304800"/>
            <a:ext cx="13431" cy="5473682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Line 89"/>
          <p:cNvSpPr>
            <a:spLocks noChangeShapeType="1"/>
          </p:cNvSpPr>
          <p:nvPr/>
        </p:nvSpPr>
        <p:spPr bwMode="auto">
          <a:xfrm>
            <a:off x="309563" y="5778482"/>
            <a:ext cx="442912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170" y="1475113"/>
            <a:ext cx="3452572" cy="651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651760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14.8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Determining Reaction Order from the Integrated </a:t>
            </a:r>
            <a:r>
              <a:rPr lang="en-US" altLang="en-US" b="1" dirty="0" smtClean="0">
                <a:latin typeface="Arial" charset="0"/>
              </a:rPr>
              <a:t>	Rate </a:t>
            </a:r>
            <a:r>
              <a:rPr lang="en-US" altLang="en-US" b="1" dirty="0">
                <a:latin typeface="Arial" charset="0"/>
              </a:rPr>
              <a:t>Law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29230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4464814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4769614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48638"/>
            <a:ext cx="8459787" cy="104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400" dirty="0">
                <a:latin typeface="+mn-lt"/>
              </a:rPr>
              <a:t>As Figure 14.8 shows, only the plot </a:t>
            </a:r>
            <a:r>
              <a:rPr lang="en-US" altLang="en-US" sz="1400" dirty="0" smtClean="0">
                <a:latin typeface="+mn-lt"/>
              </a:rPr>
              <a:t>of 1/[NO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] </a:t>
            </a:r>
            <a:r>
              <a:rPr lang="en-US" altLang="en-US" sz="1400" dirty="0">
                <a:latin typeface="+mn-lt"/>
              </a:rPr>
              <a:t>versus time is linear. Thus</a:t>
            </a:r>
            <a:r>
              <a:rPr lang="en-US" altLang="en-US" sz="1400" dirty="0" smtClean="0">
                <a:latin typeface="+mn-lt"/>
              </a:rPr>
              <a:t>, the </a:t>
            </a:r>
            <a:r>
              <a:rPr lang="en-US" altLang="en-US" sz="1400" dirty="0">
                <a:latin typeface="+mn-lt"/>
              </a:rPr>
              <a:t>reaction obeys a </a:t>
            </a:r>
            <a:r>
              <a:rPr lang="en-US" altLang="en-US" sz="1400" dirty="0" smtClean="0">
                <a:latin typeface="+mn-lt"/>
              </a:rPr>
              <a:t>second-order rate </a:t>
            </a:r>
            <a:r>
              <a:rPr lang="en-US" altLang="en-US" sz="1400" dirty="0">
                <a:latin typeface="+mn-lt"/>
              </a:rPr>
              <a:t>law: Rate = </a:t>
            </a:r>
            <a:r>
              <a:rPr lang="en-US" altLang="en-US" sz="1400" i="1" dirty="0" smtClean="0">
                <a:latin typeface="+mn-lt"/>
              </a:rPr>
              <a:t>k</a:t>
            </a:r>
            <a:r>
              <a:rPr lang="en-US" altLang="en-US" sz="1400" dirty="0" smtClean="0">
                <a:latin typeface="+mn-lt"/>
              </a:rPr>
              <a:t>[NO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]</a:t>
            </a:r>
            <a:r>
              <a:rPr lang="en-US" altLang="en-US" sz="1400" baseline="30000" dirty="0" smtClean="0">
                <a:latin typeface="+mn-lt"/>
              </a:rPr>
              <a:t>2</a:t>
            </a:r>
            <a:r>
              <a:rPr lang="en-US" altLang="en-US" sz="1400" dirty="0">
                <a:latin typeface="+mn-lt"/>
              </a:rPr>
              <a:t>. From </a:t>
            </a:r>
            <a:r>
              <a:rPr lang="en-US" altLang="en-US" sz="1400" dirty="0" smtClean="0">
                <a:latin typeface="+mn-lt"/>
              </a:rPr>
              <a:t>the slope </a:t>
            </a:r>
            <a:r>
              <a:rPr lang="en-US" altLang="en-US" sz="1400" dirty="0">
                <a:latin typeface="+mn-lt"/>
              </a:rPr>
              <a:t>of this straight-line graph, </a:t>
            </a:r>
            <a:r>
              <a:rPr lang="en-US" altLang="en-US" sz="1400" dirty="0" smtClean="0">
                <a:latin typeface="+mn-lt"/>
              </a:rPr>
              <a:t>we determine </a:t>
            </a:r>
            <a:r>
              <a:rPr lang="en-US" altLang="en-US" sz="1400" dirty="0">
                <a:latin typeface="+mn-lt"/>
              </a:rPr>
              <a:t>that </a:t>
            </a:r>
            <a:r>
              <a:rPr lang="en-US" altLang="en-US" sz="1400" i="1" dirty="0">
                <a:latin typeface="+mn-lt"/>
              </a:rPr>
              <a:t>k</a:t>
            </a:r>
            <a:r>
              <a:rPr lang="en-US" altLang="en-US" sz="1400" dirty="0">
                <a:latin typeface="+mn-lt"/>
              </a:rPr>
              <a:t> = 0.543 </a:t>
            </a:r>
            <a:r>
              <a:rPr lang="en-US" altLang="en-US" sz="1400" i="1" dirty="0" smtClean="0">
                <a:latin typeface="+mn-lt"/>
              </a:rPr>
              <a:t>M</a:t>
            </a:r>
            <a:r>
              <a:rPr lang="en-US" altLang="en-US" sz="1400" baseline="30000" dirty="0">
                <a:latin typeface="+mn-lt"/>
              </a:rPr>
              <a:t>–1</a:t>
            </a:r>
            <a:r>
              <a:rPr lang="en-US" altLang="en-US" sz="1400" dirty="0" smtClean="0">
                <a:latin typeface="+mn-lt"/>
              </a:rPr>
              <a:t> s</a:t>
            </a:r>
            <a:r>
              <a:rPr lang="en-US" altLang="en-US" sz="1400" baseline="30000" dirty="0">
                <a:latin typeface="+mn-lt"/>
              </a:rPr>
              <a:t>–1</a:t>
            </a:r>
            <a:r>
              <a:rPr lang="en-US" altLang="en-US" sz="1400" dirty="0" smtClean="0">
                <a:latin typeface="+mn-lt"/>
              </a:rPr>
              <a:t> for </a:t>
            </a:r>
            <a:r>
              <a:rPr lang="en-US" altLang="en-US" sz="1400" dirty="0">
                <a:latin typeface="+mn-lt"/>
              </a:rPr>
              <a:t>the disappearance of </a:t>
            </a:r>
            <a:r>
              <a:rPr lang="en-US" altLang="en-US" sz="1400" dirty="0" smtClean="0">
                <a:latin typeface="+mn-lt"/>
              </a:rPr>
              <a:t>NO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.</a:t>
            </a:r>
            <a:endParaRPr lang="en-US" sz="1400" dirty="0">
              <a:latin typeface="+mn-lt"/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5" y="1030000"/>
            <a:ext cx="5088607" cy="32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3"/>
          <a:stretch/>
        </p:blipFill>
        <p:spPr>
          <a:xfrm>
            <a:off x="1853239" y="2366881"/>
            <a:ext cx="5633835" cy="228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56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651760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14.8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Determining Reaction Order from the Integrated </a:t>
            </a:r>
            <a:r>
              <a:rPr lang="en-US" altLang="en-US" b="1" dirty="0" smtClean="0">
                <a:latin typeface="Arial" charset="0"/>
              </a:rPr>
              <a:t>	Rate </a:t>
            </a:r>
            <a:r>
              <a:rPr lang="en-US" altLang="en-US" b="1" dirty="0">
                <a:latin typeface="Arial" charset="0"/>
              </a:rPr>
              <a:t>Law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29230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799"/>
            <a:ext cx="0" cy="4993611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5298411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48637"/>
            <a:ext cx="8459787" cy="272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</a:rPr>
              <a:t>1</a:t>
            </a:r>
            <a:endParaRPr lang="en-US" sz="1600" b="1" dirty="0">
              <a:solidFill>
                <a:srgbClr val="3366FF"/>
              </a:solidFill>
            </a:endParaRP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For </a:t>
            </a:r>
            <a:r>
              <a:rPr lang="en-US" altLang="en-US" sz="1400" dirty="0">
                <a:latin typeface="+mn-lt"/>
              </a:rPr>
              <a:t>a certain reaction </a:t>
            </a:r>
            <a:r>
              <a:rPr lang="en-US" altLang="en-US" sz="1400" dirty="0" smtClean="0">
                <a:latin typeface="+mn-lt"/>
              </a:rPr>
              <a:t>A           products</a:t>
            </a:r>
            <a:r>
              <a:rPr lang="en-US" altLang="en-US" sz="1400" dirty="0">
                <a:latin typeface="+mn-lt"/>
              </a:rPr>
              <a:t>, a plot of </a:t>
            </a:r>
            <a:r>
              <a:rPr lang="en-US" altLang="en-US" sz="1400" dirty="0" err="1">
                <a:latin typeface="+mn-lt"/>
              </a:rPr>
              <a:t>ln</a:t>
            </a:r>
            <a:r>
              <a:rPr lang="en-US" altLang="en-US" sz="1400" dirty="0">
                <a:latin typeface="+mn-lt"/>
              </a:rPr>
              <a:t>[A] </a:t>
            </a:r>
            <a:r>
              <a:rPr lang="en-US" altLang="en-US" sz="1400" dirty="0" smtClean="0">
                <a:latin typeface="+mn-lt"/>
              </a:rPr>
              <a:t>versus time </a:t>
            </a:r>
            <a:r>
              <a:rPr lang="en-US" altLang="en-US" sz="1400" dirty="0">
                <a:latin typeface="+mn-lt"/>
              </a:rPr>
              <a:t>produces a straight line with a slope of </a:t>
            </a:r>
            <a:r>
              <a:rPr lang="en-US" altLang="en-US" sz="1400" dirty="0" smtClean="0">
                <a:latin typeface="+mn-lt"/>
              </a:rPr>
              <a:t/>
            </a:r>
            <a:br>
              <a:rPr lang="en-US" altLang="en-US" sz="1400" dirty="0" smtClean="0">
                <a:latin typeface="+mn-lt"/>
              </a:rPr>
            </a:br>
            <a:r>
              <a:rPr lang="en-US" altLang="en-US" sz="1400" dirty="0" smtClean="0">
                <a:latin typeface="+mn-lt"/>
              </a:rPr>
              <a:t>–3.0 × 10</a:t>
            </a:r>
            <a:r>
              <a:rPr lang="en-US" altLang="en-US" sz="1400" baseline="30000" dirty="0" smtClean="0">
                <a:latin typeface="+mn-lt"/>
              </a:rPr>
              <a:t>–2</a:t>
            </a:r>
            <a:r>
              <a:rPr lang="en-US" altLang="en-US" sz="1400" dirty="0" smtClean="0">
                <a:latin typeface="+mn-lt"/>
              </a:rPr>
              <a:t> s</a:t>
            </a:r>
            <a:r>
              <a:rPr lang="en-US" altLang="en-US" sz="1400" baseline="30000" dirty="0">
                <a:latin typeface="+mn-lt"/>
              </a:rPr>
              <a:t>–1</a:t>
            </a:r>
            <a:r>
              <a:rPr lang="en-US" altLang="en-US" sz="1400" dirty="0" smtClean="0">
                <a:latin typeface="+mn-lt"/>
              </a:rPr>
              <a:t>. Which </a:t>
            </a:r>
            <a:r>
              <a:rPr lang="en-US" altLang="en-US" sz="1400" dirty="0">
                <a:latin typeface="+mn-lt"/>
              </a:rPr>
              <a:t>of the following statements is or are true?</a:t>
            </a:r>
          </a:p>
          <a:p>
            <a:pPr marL="283464" indent="-283464" eaLnBrk="0" hangingPunct="0">
              <a:defRPr/>
            </a:pPr>
            <a:r>
              <a:rPr lang="en-US" altLang="en-US" sz="1400" b="1" dirty="0">
                <a:latin typeface="+mn-lt"/>
              </a:rPr>
              <a:t>(i</a:t>
            </a:r>
            <a:r>
              <a:rPr lang="en-US" altLang="en-US" sz="1400" b="1" dirty="0" smtClean="0">
                <a:latin typeface="+mn-lt"/>
              </a:rPr>
              <a:t>)</a:t>
            </a:r>
            <a:r>
              <a:rPr lang="en-US" altLang="en-US" sz="1400" dirty="0" smtClean="0">
                <a:latin typeface="+mn-lt"/>
              </a:rPr>
              <a:t>	The </a:t>
            </a:r>
            <a:r>
              <a:rPr lang="en-US" altLang="en-US" sz="1400" dirty="0">
                <a:latin typeface="+mn-lt"/>
              </a:rPr>
              <a:t>reaction follows first-order kinetics.</a:t>
            </a:r>
          </a:p>
          <a:p>
            <a:pPr marL="283464" indent="-283464" eaLnBrk="0" hangingPunct="0">
              <a:defRPr/>
            </a:pPr>
            <a:r>
              <a:rPr lang="en-US" altLang="en-US" sz="1400" b="1" dirty="0">
                <a:latin typeface="+mn-lt"/>
              </a:rPr>
              <a:t>(ii</a:t>
            </a:r>
            <a:r>
              <a:rPr lang="en-US" altLang="en-US" sz="1400" b="1" dirty="0" smtClean="0">
                <a:latin typeface="+mn-lt"/>
              </a:rPr>
              <a:t>)	</a:t>
            </a:r>
            <a:r>
              <a:rPr lang="en-US" altLang="en-US" sz="1400" dirty="0" smtClean="0">
                <a:latin typeface="+mn-lt"/>
              </a:rPr>
              <a:t>The </a:t>
            </a:r>
            <a:r>
              <a:rPr lang="en-US" altLang="en-US" sz="1400" dirty="0">
                <a:latin typeface="+mn-lt"/>
              </a:rPr>
              <a:t>rate constant for the reaction is 3.0 </a:t>
            </a:r>
            <a:r>
              <a:rPr lang="en-US" altLang="en-US" sz="1400" dirty="0" smtClean="0">
                <a:latin typeface="+mn-lt"/>
              </a:rPr>
              <a:t>× 10</a:t>
            </a:r>
            <a:r>
              <a:rPr lang="en-US" altLang="en-US" sz="1400" baseline="30000" dirty="0" smtClean="0">
                <a:latin typeface="+mn-lt"/>
              </a:rPr>
              <a:t>–2</a:t>
            </a:r>
            <a:r>
              <a:rPr lang="en-US" altLang="en-US" sz="1400" dirty="0" smtClean="0">
                <a:latin typeface="+mn-lt"/>
              </a:rPr>
              <a:t> s</a:t>
            </a:r>
            <a:r>
              <a:rPr lang="en-US" altLang="en-US" sz="1400" baseline="30000" dirty="0">
                <a:latin typeface="+mn-lt"/>
              </a:rPr>
              <a:t>–1</a:t>
            </a:r>
            <a:r>
              <a:rPr lang="en-US" altLang="en-US" sz="1400" dirty="0" smtClean="0">
                <a:latin typeface="+mn-lt"/>
              </a:rPr>
              <a:t>.</a:t>
            </a:r>
            <a:endParaRPr lang="en-US" alt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altLang="en-US" sz="1400" b="1" dirty="0">
                <a:latin typeface="+mn-lt"/>
              </a:rPr>
              <a:t>(iii) </a:t>
            </a:r>
            <a:r>
              <a:rPr lang="en-US" altLang="en-US" sz="1400" dirty="0">
                <a:latin typeface="+mn-lt"/>
              </a:rPr>
              <a:t>The initial concentration of [A] was 1.0 </a:t>
            </a:r>
            <a:r>
              <a:rPr lang="en-US" altLang="en-US" sz="1400" i="1" dirty="0">
                <a:latin typeface="+mn-lt"/>
              </a:rPr>
              <a:t>M</a:t>
            </a:r>
            <a:r>
              <a:rPr lang="en-US" altLang="en-US" sz="1400" dirty="0">
                <a:latin typeface="+mn-lt"/>
              </a:rPr>
              <a:t>.</a:t>
            </a:r>
          </a:p>
          <a:p>
            <a:pPr marL="569913" indent="-282575" eaLnBrk="0" hangingPunct="0">
              <a:defRPr/>
            </a:pPr>
            <a:r>
              <a:rPr lang="en-US" altLang="en-US" sz="1400" b="1" dirty="0">
                <a:latin typeface="+mn-lt"/>
              </a:rPr>
              <a:t>(a</a:t>
            </a:r>
            <a:r>
              <a:rPr lang="en-US" altLang="en-US" sz="1400" b="1" dirty="0" smtClean="0">
                <a:latin typeface="+mn-lt"/>
              </a:rPr>
              <a:t>)	</a:t>
            </a:r>
            <a:r>
              <a:rPr lang="en-US" altLang="en-US" sz="1400" dirty="0" smtClean="0">
                <a:latin typeface="+mn-lt"/>
              </a:rPr>
              <a:t>Only </a:t>
            </a:r>
            <a:r>
              <a:rPr lang="en-US" altLang="en-US" sz="1400" dirty="0">
                <a:latin typeface="+mn-lt"/>
              </a:rPr>
              <a:t>one of the statements is true.</a:t>
            </a:r>
          </a:p>
          <a:p>
            <a:pPr marL="569913" indent="-282575" eaLnBrk="0" hangingPunct="0">
              <a:defRPr/>
            </a:pPr>
            <a:r>
              <a:rPr lang="en-US" altLang="en-US" sz="1400" b="1" dirty="0">
                <a:latin typeface="+mn-lt"/>
              </a:rPr>
              <a:t>(b</a:t>
            </a:r>
            <a:r>
              <a:rPr lang="en-US" altLang="en-US" sz="1400" b="1" dirty="0" smtClean="0">
                <a:latin typeface="+mn-lt"/>
              </a:rPr>
              <a:t>)</a:t>
            </a:r>
            <a:r>
              <a:rPr lang="en-US" altLang="en-US" sz="1400" dirty="0" smtClean="0">
                <a:latin typeface="+mn-lt"/>
              </a:rPr>
              <a:t>	Statements </a:t>
            </a:r>
            <a:r>
              <a:rPr lang="en-US" altLang="en-US" sz="1400" dirty="0">
                <a:latin typeface="+mn-lt"/>
              </a:rPr>
              <a:t>(i) and (ii) are true.</a:t>
            </a:r>
          </a:p>
          <a:p>
            <a:pPr marL="569913" indent="-282575" eaLnBrk="0" hangingPunct="0">
              <a:defRPr/>
            </a:pPr>
            <a:r>
              <a:rPr lang="en-US" altLang="en-US" sz="1400" b="1" dirty="0">
                <a:latin typeface="+mn-lt"/>
              </a:rPr>
              <a:t>(c</a:t>
            </a:r>
            <a:r>
              <a:rPr lang="en-US" altLang="en-US" sz="1400" b="1" dirty="0" smtClean="0">
                <a:latin typeface="+mn-lt"/>
              </a:rPr>
              <a:t>)	</a:t>
            </a:r>
            <a:r>
              <a:rPr lang="en-US" altLang="en-US" sz="1400" dirty="0" smtClean="0">
                <a:latin typeface="+mn-lt"/>
              </a:rPr>
              <a:t>Statements </a:t>
            </a:r>
            <a:r>
              <a:rPr lang="en-US" altLang="en-US" sz="1400" dirty="0">
                <a:latin typeface="+mn-lt"/>
              </a:rPr>
              <a:t>(i) and (iii) are true.</a:t>
            </a:r>
          </a:p>
          <a:p>
            <a:pPr marL="569913" indent="-282575" eaLnBrk="0" hangingPunct="0">
              <a:defRPr/>
            </a:pPr>
            <a:r>
              <a:rPr lang="en-US" altLang="en-US" sz="1400" b="1" dirty="0">
                <a:latin typeface="+mn-lt"/>
              </a:rPr>
              <a:t>(d</a:t>
            </a:r>
            <a:r>
              <a:rPr lang="en-US" altLang="en-US" sz="1400" b="1" dirty="0" smtClean="0">
                <a:latin typeface="+mn-lt"/>
              </a:rPr>
              <a:t>)	</a:t>
            </a:r>
            <a:r>
              <a:rPr lang="en-US" altLang="en-US" sz="1400" dirty="0" smtClean="0">
                <a:latin typeface="+mn-lt"/>
              </a:rPr>
              <a:t>Statements </a:t>
            </a:r>
            <a:r>
              <a:rPr lang="en-US" altLang="en-US" sz="1400" dirty="0">
                <a:latin typeface="+mn-lt"/>
              </a:rPr>
              <a:t>(ii) and (iii) are true.</a:t>
            </a:r>
          </a:p>
          <a:p>
            <a:pPr marL="569913" indent="-282575" eaLnBrk="0" hangingPunct="0">
              <a:defRPr/>
            </a:pPr>
            <a:r>
              <a:rPr lang="en-US" altLang="en-US" sz="1400" b="1" dirty="0">
                <a:latin typeface="+mn-lt"/>
              </a:rPr>
              <a:t>(e</a:t>
            </a:r>
            <a:r>
              <a:rPr lang="en-US" altLang="en-US" sz="1400" b="1" dirty="0" smtClean="0">
                <a:latin typeface="+mn-lt"/>
              </a:rPr>
              <a:t>)</a:t>
            </a:r>
            <a:r>
              <a:rPr lang="en-US" altLang="en-US" sz="1400" dirty="0" smtClean="0">
                <a:latin typeface="+mn-lt"/>
              </a:rPr>
              <a:t>	All </a:t>
            </a:r>
            <a:r>
              <a:rPr lang="en-US" altLang="en-US" sz="1400" dirty="0">
                <a:latin typeface="+mn-lt"/>
              </a:rPr>
              <a:t>three statements are true.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2</a:t>
            </a: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The </a:t>
            </a:r>
            <a:r>
              <a:rPr lang="en-US" altLang="en-US" sz="1400" dirty="0">
                <a:latin typeface="+mn-lt"/>
              </a:rPr>
              <a:t>decomposition of NO</a:t>
            </a:r>
            <a:r>
              <a:rPr lang="en-US" altLang="en-US" sz="1400" baseline="-25000" dirty="0">
                <a:latin typeface="+mn-lt"/>
              </a:rPr>
              <a:t>2</a:t>
            </a:r>
            <a:r>
              <a:rPr lang="en-US" altLang="en-US" sz="1400" dirty="0">
                <a:latin typeface="+mn-lt"/>
              </a:rPr>
              <a:t> discussed in the Sample </a:t>
            </a:r>
            <a:r>
              <a:rPr lang="en-US" altLang="en-US" sz="1400" dirty="0" smtClean="0">
                <a:latin typeface="+mn-lt"/>
              </a:rPr>
              <a:t>Exercise is </a:t>
            </a:r>
            <a:r>
              <a:rPr lang="en-US" altLang="en-US" sz="1400" dirty="0">
                <a:latin typeface="+mn-lt"/>
              </a:rPr>
              <a:t>second order in </a:t>
            </a:r>
            <a:r>
              <a:rPr lang="en-US" altLang="en-US" sz="1400" dirty="0" smtClean="0">
                <a:latin typeface="+mn-lt"/>
              </a:rPr>
              <a:t>NO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with </a:t>
            </a:r>
            <a:r>
              <a:rPr lang="en-US" altLang="en-US" sz="1400" i="1" dirty="0">
                <a:latin typeface="+mn-lt"/>
              </a:rPr>
              <a:t>k</a:t>
            </a:r>
            <a:r>
              <a:rPr lang="en-US" altLang="en-US" sz="1400" dirty="0">
                <a:latin typeface="+mn-lt"/>
              </a:rPr>
              <a:t> = 0.543 </a:t>
            </a:r>
            <a:r>
              <a:rPr lang="en-US" altLang="en-US" sz="1400" i="1" dirty="0" smtClean="0">
                <a:latin typeface="+mn-lt"/>
              </a:rPr>
              <a:t>M</a:t>
            </a:r>
            <a:r>
              <a:rPr lang="en-US" altLang="en-US" sz="1400" baseline="30000" dirty="0">
                <a:latin typeface="+mn-lt"/>
              </a:rPr>
              <a:t>–1</a:t>
            </a:r>
            <a:r>
              <a:rPr lang="en-US" altLang="en-US" sz="1400" dirty="0" smtClean="0">
                <a:latin typeface="+mn-lt"/>
              </a:rPr>
              <a:t> s</a:t>
            </a:r>
            <a:r>
              <a:rPr lang="en-US" altLang="en-US" sz="1400" baseline="30000" dirty="0">
                <a:latin typeface="+mn-lt"/>
              </a:rPr>
              <a:t>–1</a:t>
            </a:r>
            <a:r>
              <a:rPr lang="en-US" altLang="en-US" sz="1400" dirty="0" smtClean="0">
                <a:latin typeface="+mn-lt"/>
              </a:rPr>
              <a:t>. </a:t>
            </a:r>
            <a:r>
              <a:rPr lang="en-US" altLang="en-US" sz="1400" dirty="0">
                <a:latin typeface="+mn-lt"/>
              </a:rPr>
              <a:t>If the </a:t>
            </a:r>
            <a:r>
              <a:rPr lang="en-US" altLang="en-US" sz="1400" dirty="0" smtClean="0">
                <a:latin typeface="+mn-lt"/>
              </a:rPr>
              <a:t>initial concentration </a:t>
            </a:r>
            <a:r>
              <a:rPr lang="en-US" altLang="en-US" sz="1400" dirty="0">
                <a:latin typeface="+mn-lt"/>
              </a:rPr>
              <a:t>of </a:t>
            </a:r>
            <a:r>
              <a:rPr lang="en-US" altLang="en-US" sz="1400" dirty="0" smtClean="0">
                <a:latin typeface="+mn-lt"/>
              </a:rPr>
              <a:t>NO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in a closed vessel is 0.0500 </a:t>
            </a:r>
            <a:r>
              <a:rPr lang="en-US" altLang="en-US" sz="1400" i="1" dirty="0">
                <a:latin typeface="+mn-lt"/>
              </a:rPr>
              <a:t>M</a:t>
            </a:r>
            <a:r>
              <a:rPr lang="en-US" altLang="en-US" sz="1400" dirty="0">
                <a:latin typeface="+mn-lt"/>
              </a:rPr>
              <a:t>, what </a:t>
            </a:r>
            <a:r>
              <a:rPr lang="en-US" altLang="en-US" sz="1400" dirty="0" smtClean="0">
                <a:latin typeface="+mn-lt"/>
              </a:rPr>
              <a:t>is the </a:t>
            </a:r>
            <a:r>
              <a:rPr lang="en-US" altLang="en-US" sz="1400" dirty="0">
                <a:latin typeface="+mn-lt"/>
              </a:rPr>
              <a:t>concentration of this reactant after 0.500 h?</a:t>
            </a:r>
            <a:endParaRPr lang="en-US" sz="1400" dirty="0">
              <a:latin typeface="+mn-lt"/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5" y="1030000"/>
            <a:ext cx="5088607" cy="32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2118531" y="1951410"/>
            <a:ext cx="419100" cy="10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26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651760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14.9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Determining the Half-Life of a First-Order </a:t>
            </a:r>
            <a:r>
              <a:rPr lang="en-US" altLang="en-US" b="1" dirty="0" smtClean="0">
                <a:latin typeface="Arial" charset="0"/>
              </a:rPr>
              <a:t>	Reaction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3935649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577582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6080622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3955057"/>
            <a:ext cx="8459787" cy="104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altLang="en-US" sz="1600" b="1" dirty="0">
                <a:solidFill>
                  <a:srgbClr val="3366FF"/>
                </a:solidFill>
              </a:rPr>
              <a:t>Solution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marL="283464" indent="-283464" eaLnBrk="0" hangingPunct="0"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Analyze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are asked to estimate the half-life of a reaction from </a:t>
            </a:r>
            <a:r>
              <a:rPr lang="en-US" sz="1400" dirty="0" smtClean="0">
                <a:latin typeface="+mn-lt"/>
              </a:rPr>
              <a:t>a graph </a:t>
            </a:r>
            <a:r>
              <a:rPr lang="en-US" sz="1400" dirty="0">
                <a:latin typeface="+mn-lt"/>
              </a:rPr>
              <a:t>of concentration versus time and then to use the half-life </a:t>
            </a:r>
            <a:r>
              <a:rPr lang="en-US" sz="1400" dirty="0" smtClean="0">
                <a:latin typeface="+mn-lt"/>
              </a:rPr>
              <a:t>to calculate the rate constant for the reaction.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Plan</a:t>
            </a:r>
            <a:endParaRPr lang="en-US" sz="1400" b="1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</a:t>
            </a:r>
            <a:r>
              <a:rPr lang="en-US" sz="1400" b="1" dirty="0" smtClean="0">
                <a:latin typeface="+mn-lt"/>
              </a:rPr>
              <a:t>a)	</a:t>
            </a:r>
            <a:r>
              <a:rPr lang="en-US" sz="1400" dirty="0" smtClean="0">
                <a:latin typeface="+mn-lt"/>
              </a:rPr>
              <a:t>To </a:t>
            </a:r>
            <a:r>
              <a:rPr lang="en-US" sz="1400" dirty="0">
                <a:latin typeface="+mn-lt"/>
              </a:rPr>
              <a:t>estimate a half-life, we can select a concentration and </a:t>
            </a:r>
            <a:r>
              <a:rPr lang="en-US" sz="1400" dirty="0" smtClean="0">
                <a:latin typeface="+mn-lt"/>
              </a:rPr>
              <a:t>then determine </a:t>
            </a:r>
            <a:r>
              <a:rPr lang="en-US" sz="1400" dirty="0">
                <a:latin typeface="+mn-lt"/>
              </a:rPr>
              <a:t>the time required for the concentration to </a:t>
            </a:r>
            <a:r>
              <a:rPr lang="en-US" sz="1400" dirty="0" smtClean="0">
                <a:latin typeface="+mn-lt"/>
              </a:rPr>
              <a:t>decrease to </a:t>
            </a:r>
            <a:r>
              <a:rPr lang="en-US" sz="1400" dirty="0">
                <a:latin typeface="+mn-lt"/>
              </a:rPr>
              <a:t>half of that value.</a:t>
            </a: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</a:t>
            </a:r>
            <a:r>
              <a:rPr lang="en-US" sz="1400" b="1" dirty="0" smtClean="0">
                <a:latin typeface="+mn-lt"/>
              </a:rPr>
              <a:t>b)</a:t>
            </a:r>
            <a:r>
              <a:rPr lang="en-US" sz="1400" dirty="0" smtClean="0">
                <a:latin typeface="+mn-lt"/>
              </a:rPr>
              <a:t>	Equation </a:t>
            </a:r>
            <a:r>
              <a:rPr lang="en-US" sz="1400" dirty="0">
                <a:latin typeface="+mn-lt"/>
              </a:rPr>
              <a:t>14.17 is used to calculate the rate constant from </a:t>
            </a:r>
            <a:r>
              <a:rPr lang="en-US" sz="1400" dirty="0" smtClean="0">
                <a:latin typeface="+mn-lt"/>
              </a:rPr>
              <a:t>the half-life</a:t>
            </a:r>
            <a:r>
              <a:rPr lang="en-US" sz="1400" dirty="0">
                <a:latin typeface="+mn-lt"/>
              </a:rPr>
              <a:t>.</a:t>
            </a:r>
            <a:endParaRPr lang="en-US" sz="1400" dirty="0" smtClean="0">
              <a:latin typeface="+mn-lt"/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6" y="1030000"/>
            <a:ext cx="4008954" cy="15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The reaction of C</a:t>
            </a:r>
            <a:r>
              <a:rPr lang="en-US" sz="1400" baseline="-25000" dirty="0">
                <a:latin typeface="+mn-lt"/>
              </a:rPr>
              <a:t>4</a:t>
            </a:r>
            <a:r>
              <a:rPr lang="en-US" sz="1400" dirty="0">
                <a:latin typeface="+mn-lt"/>
              </a:rPr>
              <a:t>H</a:t>
            </a:r>
            <a:r>
              <a:rPr lang="en-US" sz="1400" baseline="-25000" dirty="0">
                <a:latin typeface="+mn-lt"/>
              </a:rPr>
              <a:t>9</a:t>
            </a:r>
            <a:r>
              <a:rPr lang="en-US" sz="1400" dirty="0">
                <a:latin typeface="+mn-lt"/>
              </a:rPr>
              <a:t>Cl with water is a first-order reaction.</a:t>
            </a:r>
            <a:r>
              <a:rPr lang="en-US" sz="1400" b="1" dirty="0">
                <a:latin typeface="+mn-lt"/>
              </a:rPr>
              <a:t> (a) </a:t>
            </a:r>
            <a:r>
              <a:rPr lang="en-US" sz="1400" dirty="0">
                <a:latin typeface="+mn-lt"/>
              </a:rPr>
              <a:t>Use Figure 14.3 to estimate the half-life for this reaction. </a:t>
            </a:r>
            <a:r>
              <a:rPr lang="en-US" sz="1400" b="1" dirty="0">
                <a:latin typeface="+mn-lt"/>
              </a:rPr>
              <a:t>(b) </a:t>
            </a:r>
            <a:r>
              <a:rPr lang="en-US" sz="1400" dirty="0" smtClean="0">
                <a:latin typeface="+mn-lt"/>
              </a:rPr>
              <a:t>Use the </a:t>
            </a:r>
            <a:r>
              <a:rPr lang="en-US" sz="1400" dirty="0">
                <a:latin typeface="+mn-lt"/>
              </a:rPr>
              <a:t>half-life from (a) to calculate the rate constant.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8"/>
          <a:stretch/>
        </p:blipFill>
        <p:spPr>
          <a:xfrm>
            <a:off x="5155894" y="948577"/>
            <a:ext cx="2705523" cy="291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2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651760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14.9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Determining the Half-Life of a First-Order </a:t>
            </a:r>
            <a:r>
              <a:rPr lang="en-US" altLang="en-US" b="1" dirty="0" smtClean="0">
                <a:latin typeface="Arial" charset="0"/>
              </a:rPr>
              <a:t>	Reaction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12785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1"/>
            <a:ext cx="0" cy="3748716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4053516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21176"/>
            <a:ext cx="8703726" cy="157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Solve</a:t>
            </a:r>
            <a:endParaRPr lang="en-US" sz="1400" b="1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(a</a:t>
            </a:r>
            <a:r>
              <a:rPr lang="en-US" sz="1400" b="1" dirty="0" smtClean="0">
                <a:latin typeface="+mn-lt"/>
              </a:rPr>
              <a:t>)</a:t>
            </a:r>
            <a:r>
              <a:rPr lang="en-US" sz="1400" dirty="0" smtClean="0">
                <a:latin typeface="+mn-lt"/>
              </a:rPr>
              <a:t>	From </a:t>
            </a:r>
            <a:r>
              <a:rPr lang="en-US" sz="1400" dirty="0">
                <a:latin typeface="+mn-lt"/>
              </a:rPr>
              <a:t>the graph, we see that the initial value of </a:t>
            </a:r>
            <a:r>
              <a:rPr lang="en-US" sz="1400" dirty="0" smtClean="0">
                <a:latin typeface="+mn-lt"/>
              </a:rPr>
              <a:t>[C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9</a:t>
            </a:r>
            <a:r>
              <a:rPr lang="en-US" sz="1400" dirty="0" smtClean="0">
                <a:latin typeface="+mn-lt"/>
              </a:rPr>
              <a:t>Cl] is 0.100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. The half-life for this first-order reaction is the </a:t>
            </a:r>
            <a:r>
              <a:rPr lang="en-US" sz="1400" dirty="0" smtClean="0">
                <a:latin typeface="+mn-lt"/>
              </a:rPr>
              <a:t>time required </a:t>
            </a:r>
            <a:r>
              <a:rPr lang="en-US" sz="1400" dirty="0">
                <a:latin typeface="+mn-lt"/>
              </a:rPr>
              <a:t>for [</a:t>
            </a:r>
            <a:r>
              <a:rPr lang="en-US" sz="1400" dirty="0" smtClean="0">
                <a:latin typeface="+mn-lt"/>
              </a:rPr>
              <a:t>C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9</a:t>
            </a:r>
            <a:r>
              <a:rPr lang="en-US" sz="1400" dirty="0" smtClean="0">
                <a:latin typeface="+mn-lt"/>
              </a:rPr>
              <a:t>Cl] </a:t>
            </a:r>
            <a:r>
              <a:rPr lang="en-US" sz="1400" dirty="0">
                <a:latin typeface="+mn-lt"/>
              </a:rPr>
              <a:t>to decrease to 0.050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, which we </a:t>
            </a:r>
            <a:r>
              <a:rPr lang="en-US" sz="1400" dirty="0" smtClean="0">
                <a:latin typeface="+mn-lt"/>
              </a:rPr>
              <a:t>can read </a:t>
            </a:r>
            <a:r>
              <a:rPr lang="en-US" sz="1400" dirty="0">
                <a:latin typeface="+mn-lt"/>
              </a:rPr>
              <a:t>off the graph. This point occurs at approximately 340 s.</a:t>
            </a: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(b</a:t>
            </a:r>
            <a:r>
              <a:rPr lang="en-US" sz="1400" b="1" dirty="0" smtClean="0">
                <a:latin typeface="+mn-lt"/>
              </a:rPr>
              <a:t>)</a:t>
            </a:r>
            <a:r>
              <a:rPr lang="en-US" sz="1400" dirty="0" smtClean="0">
                <a:latin typeface="+mn-lt"/>
              </a:rPr>
              <a:t>	Solving </a:t>
            </a:r>
            <a:r>
              <a:rPr lang="en-US" sz="1400" dirty="0">
                <a:latin typeface="+mn-lt"/>
              </a:rPr>
              <a:t>Equation 14.17 for </a:t>
            </a:r>
            <a:r>
              <a:rPr lang="en-US" sz="1400" i="1" dirty="0">
                <a:latin typeface="+mn-lt"/>
              </a:rPr>
              <a:t>k</a:t>
            </a:r>
            <a:r>
              <a:rPr lang="en-US" sz="1400" dirty="0">
                <a:latin typeface="+mn-lt"/>
              </a:rPr>
              <a:t>, we </a:t>
            </a:r>
            <a:r>
              <a:rPr lang="en-US" sz="1400" dirty="0" smtClean="0">
                <a:latin typeface="+mn-lt"/>
              </a:rPr>
              <a:t>have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Check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At the end of the second half-life, which should occur </a:t>
            </a:r>
            <a:r>
              <a:rPr lang="en-US" sz="1400" dirty="0" smtClean="0">
                <a:latin typeface="+mn-lt"/>
              </a:rPr>
              <a:t>at 680 </a:t>
            </a:r>
            <a:r>
              <a:rPr lang="en-US" sz="1400" dirty="0">
                <a:latin typeface="+mn-lt"/>
              </a:rPr>
              <a:t>s, the concentration should have decreased by yet </a:t>
            </a:r>
            <a:r>
              <a:rPr lang="en-US" sz="1400" dirty="0" smtClean="0">
                <a:latin typeface="+mn-lt"/>
              </a:rPr>
              <a:t>another factor </a:t>
            </a:r>
            <a:r>
              <a:rPr lang="en-US" sz="1400" dirty="0">
                <a:latin typeface="+mn-lt"/>
              </a:rPr>
              <a:t>of 2, to 0.025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. Inspection of the graph shows that this </a:t>
            </a:r>
            <a:r>
              <a:rPr lang="en-US" sz="1400" dirty="0" smtClean="0">
                <a:latin typeface="+mn-lt"/>
              </a:rPr>
              <a:t>is indeed </a:t>
            </a:r>
            <a:r>
              <a:rPr lang="en-US" sz="1400" dirty="0">
                <a:latin typeface="+mn-lt"/>
              </a:rPr>
              <a:t>the case</a:t>
            </a:r>
            <a:r>
              <a:rPr lang="en-US" sz="1400" dirty="0" smtClean="0">
                <a:latin typeface="+mn-lt"/>
              </a:rPr>
              <a:t>.</a:t>
            </a:r>
            <a:endParaRPr lang="en-US" sz="1400" dirty="0">
              <a:latin typeface="+mn-lt"/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6" y="1030000"/>
            <a:ext cx="4008954" cy="38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303" y="2688334"/>
            <a:ext cx="2923296" cy="42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48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651760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14.9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Determining the Half-Life of a First-Order </a:t>
            </a:r>
            <a:r>
              <a:rPr lang="en-US" altLang="en-US" b="1" dirty="0" smtClean="0">
                <a:latin typeface="Arial" charset="0"/>
              </a:rPr>
              <a:t>	Reaction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12785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3704651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4009451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21176"/>
            <a:ext cx="8703726" cy="138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0" hangingPunct="0">
              <a:defRPr/>
            </a:pPr>
            <a:r>
              <a:rPr lang="en-US" sz="1600" b="1" dirty="0" smtClean="0">
                <a:solidFill>
                  <a:srgbClr val="3366FF"/>
                </a:solidFill>
              </a:rPr>
              <a:t>Practice </a:t>
            </a:r>
            <a:r>
              <a:rPr lang="en-US" sz="1600" b="1" dirty="0">
                <a:solidFill>
                  <a:srgbClr val="3366FF"/>
                </a:solidFill>
              </a:rPr>
              <a:t>Exercise 1</a:t>
            </a:r>
          </a:p>
          <a:p>
            <a:pPr marL="0" indent="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We </a:t>
            </a:r>
            <a:r>
              <a:rPr lang="en-US" sz="1400" dirty="0">
                <a:latin typeface="+mn-lt"/>
              </a:rPr>
              <a:t>noted in an earlier Practice Exercise that at </a:t>
            </a:r>
            <a:r>
              <a:rPr lang="en-US" sz="1400" dirty="0" smtClean="0">
                <a:latin typeface="+mn-lt"/>
              </a:rPr>
              <a:t>25 </a:t>
            </a:r>
            <a:r>
              <a:rPr lang="en-US" sz="1400" dirty="0" smtClean="0"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C the decomposition </a:t>
            </a:r>
            <a:r>
              <a:rPr lang="en-US" sz="1400" dirty="0">
                <a:latin typeface="+mn-lt"/>
              </a:rPr>
              <a:t>of </a:t>
            </a:r>
            <a:r>
              <a:rPr lang="en-US" sz="1400" dirty="0" smtClean="0">
                <a:latin typeface="+mn-lt"/>
              </a:rPr>
              <a:t>N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5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into </a:t>
            </a:r>
            <a:r>
              <a:rPr lang="en-US" sz="1400" dirty="0" smtClean="0">
                <a:latin typeface="+mn-lt"/>
              </a:rPr>
              <a:t>NO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and 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follows first-order </a:t>
            </a:r>
            <a:r>
              <a:rPr lang="en-US" sz="1400" dirty="0">
                <a:latin typeface="+mn-lt"/>
              </a:rPr>
              <a:t>kinetics with </a:t>
            </a:r>
            <a:r>
              <a:rPr lang="en-US" sz="1400" i="1" dirty="0">
                <a:latin typeface="+mn-lt"/>
              </a:rPr>
              <a:t>k</a:t>
            </a:r>
            <a:r>
              <a:rPr lang="en-US" sz="1400" dirty="0">
                <a:latin typeface="+mn-lt"/>
              </a:rPr>
              <a:t> = 3.4 </a:t>
            </a:r>
            <a:r>
              <a:rPr lang="en-US" sz="1400" dirty="0" smtClean="0">
                <a:latin typeface="+mn-lt"/>
              </a:rPr>
              <a:t>× 10</a:t>
            </a:r>
            <a:r>
              <a:rPr lang="en-US" sz="1400" baseline="30000" dirty="0" smtClean="0">
                <a:latin typeface="+mn-lt"/>
              </a:rPr>
              <a:t>–5</a:t>
            </a:r>
            <a:r>
              <a:rPr lang="en-US" sz="1400" dirty="0" smtClean="0">
                <a:latin typeface="+mn-lt"/>
              </a:rPr>
              <a:t> s</a:t>
            </a:r>
            <a:r>
              <a:rPr lang="en-US" sz="1400" baseline="30000" dirty="0" smtClean="0">
                <a:latin typeface="+mn-lt"/>
              </a:rPr>
              <a:t>–1</a:t>
            </a:r>
            <a:r>
              <a:rPr lang="en-US" sz="1400" dirty="0" smtClean="0">
                <a:latin typeface="+mn-lt"/>
              </a:rPr>
              <a:t>. </a:t>
            </a:r>
            <a:r>
              <a:rPr lang="en-US" sz="1400" dirty="0">
                <a:latin typeface="+mn-lt"/>
              </a:rPr>
              <a:t>How long </a:t>
            </a:r>
            <a:r>
              <a:rPr lang="en-US" sz="1400" dirty="0" smtClean="0">
                <a:latin typeface="+mn-lt"/>
              </a:rPr>
              <a:t>will it </a:t>
            </a:r>
            <a:r>
              <a:rPr lang="en-US" sz="1400" dirty="0">
                <a:latin typeface="+mn-lt"/>
              </a:rPr>
              <a:t>take for a sample originally containing 2.0 </a:t>
            </a:r>
            <a:r>
              <a:rPr lang="en-US" sz="1400" dirty="0" err="1">
                <a:latin typeface="+mn-lt"/>
              </a:rPr>
              <a:t>atm</a:t>
            </a:r>
            <a:r>
              <a:rPr lang="en-US" sz="1400" dirty="0">
                <a:latin typeface="+mn-lt"/>
              </a:rPr>
              <a:t> of </a:t>
            </a:r>
            <a:r>
              <a:rPr lang="en-US" sz="1400" dirty="0" smtClean="0">
                <a:latin typeface="+mn-lt"/>
              </a:rPr>
              <a:t>N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5</a:t>
            </a:r>
            <a:r>
              <a:rPr lang="en-US" sz="1400" dirty="0" smtClean="0">
                <a:latin typeface="+mn-lt"/>
              </a:rPr>
              <a:t> to reach </a:t>
            </a:r>
            <a:r>
              <a:rPr lang="en-US" sz="1400" dirty="0">
                <a:latin typeface="+mn-lt"/>
              </a:rPr>
              <a:t>a partial pressure of 380 </a:t>
            </a:r>
            <a:r>
              <a:rPr lang="en-US" sz="1400" dirty="0" err="1">
                <a:latin typeface="+mn-lt"/>
              </a:rPr>
              <a:t>torr</a:t>
            </a:r>
            <a:r>
              <a:rPr lang="en-US" sz="1400" dirty="0">
                <a:latin typeface="+mn-lt"/>
              </a:rPr>
              <a:t>?</a:t>
            </a: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(a) </a:t>
            </a:r>
            <a:r>
              <a:rPr lang="en-US" sz="1400" dirty="0">
                <a:latin typeface="+mn-lt"/>
              </a:rPr>
              <a:t>5.7 h </a:t>
            </a:r>
            <a:r>
              <a:rPr lang="en-US" sz="1400" b="1" dirty="0">
                <a:latin typeface="+mn-lt"/>
              </a:rPr>
              <a:t>(b) </a:t>
            </a:r>
            <a:r>
              <a:rPr lang="en-US" sz="1400" dirty="0">
                <a:latin typeface="+mn-lt"/>
              </a:rPr>
              <a:t>8.2 h </a:t>
            </a:r>
            <a:r>
              <a:rPr lang="en-US" sz="1400" b="1" dirty="0">
                <a:latin typeface="+mn-lt"/>
              </a:rPr>
              <a:t>(c) </a:t>
            </a:r>
            <a:r>
              <a:rPr lang="en-US" sz="1400" dirty="0">
                <a:latin typeface="+mn-lt"/>
              </a:rPr>
              <a:t>11 h </a:t>
            </a:r>
            <a:r>
              <a:rPr lang="en-US" sz="1400" b="1" dirty="0">
                <a:latin typeface="+mn-lt"/>
              </a:rPr>
              <a:t>(d) </a:t>
            </a:r>
            <a:r>
              <a:rPr lang="en-US" sz="1400" dirty="0">
                <a:latin typeface="+mn-lt"/>
              </a:rPr>
              <a:t>16 h </a:t>
            </a:r>
            <a:r>
              <a:rPr lang="en-US" sz="1400" b="1" dirty="0">
                <a:latin typeface="+mn-lt"/>
              </a:rPr>
              <a:t>(e) </a:t>
            </a:r>
            <a:r>
              <a:rPr lang="en-US" sz="1400" dirty="0">
                <a:latin typeface="+mn-lt"/>
              </a:rPr>
              <a:t>32 h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</a:rPr>
              <a:t>2</a:t>
            </a:r>
            <a:endParaRPr lang="en-US" sz="1600" b="1" dirty="0">
              <a:solidFill>
                <a:srgbClr val="3366FF"/>
              </a:solidFill>
            </a:endParaRPr>
          </a:p>
          <a:p>
            <a:pPr marL="0" indent="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(</a:t>
            </a:r>
            <a:r>
              <a:rPr lang="en-US" sz="1400" b="1" dirty="0">
                <a:latin typeface="+mn-lt"/>
              </a:rPr>
              <a:t>a</a:t>
            </a:r>
            <a:r>
              <a:rPr lang="en-US" sz="1400" b="1" dirty="0" smtClean="0">
                <a:latin typeface="+mn-lt"/>
              </a:rPr>
              <a:t>)	</a:t>
            </a:r>
            <a:r>
              <a:rPr lang="en-US" sz="1400" dirty="0" smtClean="0">
                <a:latin typeface="+mn-lt"/>
              </a:rPr>
              <a:t>Using </a:t>
            </a:r>
            <a:r>
              <a:rPr lang="en-US" sz="1400" dirty="0">
                <a:latin typeface="+mn-lt"/>
              </a:rPr>
              <a:t>Equation 14.17, calculate </a:t>
            </a:r>
            <a:r>
              <a:rPr lang="en-US" sz="1400" i="1" dirty="0" smtClean="0">
                <a:latin typeface="+mn-lt"/>
              </a:rPr>
              <a:t>t</a:t>
            </a:r>
            <a:r>
              <a:rPr lang="en-US" sz="1400" baseline="-25000" dirty="0" smtClean="0">
                <a:latin typeface="+mn-lt"/>
              </a:rPr>
              <a:t>1/2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for the </a:t>
            </a:r>
            <a:r>
              <a:rPr lang="en-US" sz="1400" dirty="0" smtClean="0">
                <a:latin typeface="+mn-lt"/>
              </a:rPr>
              <a:t>decomposition of </a:t>
            </a:r>
            <a:r>
              <a:rPr lang="en-US" sz="1400" dirty="0">
                <a:latin typeface="+mn-lt"/>
              </a:rPr>
              <a:t>the insecticide described in Sample Exercise 14.7.</a:t>
            </a: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(b</a:t>
            </a:r>
            <a:r>
              <a:rPr lang="en-US" sz="1400" b="1" dirty="0" smtClean="0">
                <a:latin typeface="+mn-lt"/>
              </a:rPr>
              <a:t>)	</a:t>
            </a:r>
            <a:r>
              <a:rPr lang="en-US" sz="1400" dirty="0" smtClean="0">
                <a:latin typeface="+mn-lt"/>
              </a:rPr>
              <a:t>How </a:t>
            </a:r>
            <a:r>
              <a:rPr lang="en-US" sz="1400" dirty="0">
                <a:latin typeface="+mn-lt"/>
              </a:rPr>
              <a:t>long does it take for the concentration of the </a:t>
            </a:r>
            <a:r>
              <a:rPr lang="en-US" sz="1400" dirty="0" smtClean="0">
                <a:latin typeface="+mn-lt"/>
              </a:rPr>
              <a:t>insecticide to </a:t>
            </a:r>
            <a:r>
              <a:rPr lang="en-US" sz="1400" dirty="0">
                <a:latin typeface="+mn-lt"/>
              </a:rPr>
              <a:t>reach one-quarter of the initial value?</a:t>
            </a:r>
            <a:endParaRPr lang="en-US" sz="1400" dirty="0" smtClean="0">
              <a:latin typeface="+mn-lt"/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6" y="1030000"/>
            <a:ext cx="4008954" cy="38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7896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4886288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6" y="4897174"/>
            <a:ext cx="8440738" cy="99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5750" indent="-285750" eaLnBrk="0" hangingPunct="0">
              <a:defRPr/>
            </a:pPr>
            <a:r>
              <a:rPr lang="en-US" altLang="en-US" sz="1600" b="1" dirty="0">
                <a:solidFill>
                  <a:srgbClr val="3366FF"/>
                </a:solidFill>
              </a:rPr>
              <a:t>Solution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marL="285750" indent="-285750" eaLnBrk="0" hangingPunct="0"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The </a:t>
            </a:r>
            <a:r>
              <a:rPr lang="en-US" sz="1400" dirty="0">
                <a:latin typeface="+mn-lt"/>
              </a:rPr>
              <a:t>lower the activation energy, the larger the rate constant and </a:t>
            </a:r>
            <a:r>
              <a:rPr lang="en-US" sz="1400" dirty="0" smtClean="0">
                <a:latin typeface="+mn-lt"/>
              </a:rPr>
              <a:t>the faster </a:t>
            </a:r>
            <a:r>
              <a:rPr lang="en-US" sz="1400" dirty="0">
                <a:latin typeface="+mn-lt"/>
              </a:rPr>
              <a:t>the reaction. The value of </a:t>
            </a:r>
            <a:r>
              <a:rPr lang="en-US" sz="1400" dirty="0" smtClean="0">
                <a:latin typeface="+mn-lt"/>
                <a:sym typeface="Symbol"/>
              </a:rPr>
              <a:t>Δ</a:t>
            </a:r>
            <a:r>
              <a:rPr lang="en-US" sz="1400" i="1" dirty="0" smtClean="0">
                <a:latin typeface="+mn-lt"/>
              </a:rPr>
              <a:t>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does not affect the value of </a:t>
            </a:r>
            <a:r>
              <a:rPr lang="en-US" sz="1400" dirty="0" smtClean="0">
                <a:latin typeface="+mn-lt"/>
              </a:rPr>
              <a:t>the rate </a:t>
            </a:r>
            <a:r>
              <a:rPr lang="en-US" sz="1400" dirty="0">
                <a:latin typeface="+mn-lt"/>
              </a:rPr>
              <a:t>constant. Hence, the order of the rate constants is 2 </a:t>
            </a:r>
            <a:r>
              <a:rPr lang="en-US" sz="1400" dirty="0" smtClean="0">
                <a:latin typeface="+mn-lt"/>
              </a:rPr>
              <a:t>&lt; </a:t>
            </a:r>
            <a:r>
              <a:rPr lang="en-US" sz="1400" dirty="0">
                <a:latin typeface="+mn-lt"/>
              </a:rPr>
              <a:t>3 </a:t>
            </a:r>
            <a:r>
              <a:rPr lang="en-US" sz="1400" dirty="0" smtClean="0">
                <a:latin typeface="+mn-lt"/>
              </a:rPr>
              <a:t>&lt; </a:t>
            </a:r>
            <a:r>
              <a:rPr lang="en-US" sz="1400" dirty="0">
                <a:latin typeface="+mn-lt"/>
              </a:rPr>
              <a:t>1</a:t>
            </a:r>
            <a:r>
              <a:rPr lang="en-US" sz="1400" dirty="0" smtClean="0">
                <a:latin typeface="+mn-lt"/>
              </a:rPr>
              <a:t>.</a:t>
            </a:r>
            <a:endParaRPr lang="en-US" sz="1400" dirty="0">
              <a:latin typeface="+mn-lt"/>
            </a:endParaRP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1" y="304800"/>
            <a:ext cx="14096" cy="5650582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0"/>
            <a:ext cx="8647056" cy="116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Consider a series of reactions having these energy profiles</a:t>
            </a:r>
            <a:r>
              <a:rPr lang="en-US" sz="1400" dirty="0" smtClean="0">
                <a:latin typeface="+mn-lt"/>
              </a:rPr>
              <a:t>: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Rank the forward rate constants from smallest to largest assuming all three reactions have nearly the same value for the frequency factor </a:t>
            </a:r>
            <a:r>
              <a:rPr lang="en-US" sz="1400" i="1" dirty="0">
                <a:latin typeface="+mn-lt"/>
              </a:rPr>
              <a:t>A</a:t>
            </a:r>
            <a:r>
              <a:rPr lang="en-US" sz="1400" dirty="0">
                <a:latin typeface="+mn-lt"/>
              </a:rPr>
              <a:t>.</a:t>
            </a: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14.10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Activation Energies and Speeds of Reaction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9563" y="5955382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5"/>
          <a:stretch/>
        </p:blipFill>
        <p:spPr>
          <a:xfrm>
            <a:off x="777483" y="1211856"/>
            <a:ext cx="7527123" cy="270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04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67919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6" y="1178805"/>
            <a:ext cx="8440738" cy="25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</a:rPr>
              <a:t>1</a:t>
            </a:r>
            <a:endParaRPr lang="en-US" sz="1600" b="1" dirty="0">
              <a:solidFill>
                <a:srgbClr val="3366FF"/>
              </a:solidFill>
            </a:endParaRPr>
          </a:p>
          <a:p>
            <a:pPr marL="0" indent="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Which </a:t>
            </a:r>
            <a:r>
              <a:rPr lang="en-US" sz="1400" dirty="0">
                <a:latin typeface="+mn-lt"/>
              </a:rPr>
              <a:t>of the following changes </a:t>
            </a:r>
            <a:r>
              <a:rPr lang="en-US" sz="1400" i="1" dirty="0">
                <a:latin typeface="+mn-lt"/>
              </a:rPr>
              <a:t>always</a:t>
            </a:r>
            <a:r>
              <a:rPr lang="en-US" sz="1400" dirty="0">
                <a:latin typeface="+mn-lt"/>
              </a:rPr>
              <a:t> leads to an increase </a:t>
            </a:r>
            <a:r>
              <a:rPr lang="en-US" sz="1400" dirty="0" smtClean="0">
                <a:latin typeface="+mn-lt"/>
              </a:rPr>
              <a:t>in the </a:t>
            </a:r>
            <a:r>
              <a:rPr lang="en-US" sz="1400" dirty="0">
                <a:latin typeface="+mn-lt"/>
              </a:rPr>
              <a:t>rate constant for a reaction:</a:t>
            </a: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</a:t>
            </a:r>
            <a:r>
              <a:rPr lang="en-US" sz="1400" b="1" dirty="0" smtClean="0">
                <a:latin typeface="+mn-lt"/>
              </a:rPr>
              <a:t>i)</a:t>
            </a:r>
            <a:r>
              <a:rPr lang="en-US" sz="1400" dirty="0" smtClean="0">
                <a:latin typeface="+mn-lt"/>
              </a:rPr>
              <a:t>	Decreasing </a:t>
            </a:r>
            <a:r>
              <a:rPr lang="en-US" sz="1400" dirty="0">
                <a:latin typeface="+mn-lt"/>
              </a:rPr>
              <a:t>the temperature</a:t>
            </a: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</a:t>
            </a:r>
            <a:r>
              <a:rPr lang="en-US" sz="1400" b="1" dirty="0" smtClean="0">
                <a:latin typeface="+mn-lt"/>
              </a:rPr>
              <a:t>ii)	</a:t>
            </a:r>
            <a:r>
              <a:rPr lang="en-US" sz="1400" dirty="0" smtClean="0">
                <a:latin typeface="+mn-lt"/>
              </a:rPr>
              <a:t>Decreasing </a:t>
            </a:r>
            <a:r>
              <a:rPr lang="en-US" sz="1400" dirty="0">
                <a:latin typeface="+mn-lt"/>
              </a:rPr>
              <a:t>the activation energy</a:t>
            </a: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</a:t>
            </a:r>
            <a:r>
              <a:rPr lang="en-US" sz="1400" b="1" dirty="0" smtClean="0">
                <a:latin typeface="+mn-lt"/>
              </a:rPr>
              <a:t>iii)</a:t>
            </a:r>
            <a:r>
              <a:rPr lang="en-US" sz="1400" dirty="0" smtClean="0">
                <a:latin typeface="+mn-lt"/>
              </a:rPr>
              <a:t>	Making </a:t>
            </a:r>
            <a:r>
              <a:rPr lang="en-US" sz="1400" dirty="0">
                <a:latin typeface="+mn-lt"/>
              </a:rPr>
              <a:t>the value of </a:t>
            </a:r>
            <a:r>
              <a:rPr lang="en-US" sz="1400" dirty="0" smtClean="0">
                <a:latin typeface="+mn-lt"/>
                <a:sym typeface="Symbol"/>
              </a:rPr>
              <a:t>Δ</a:t>
            </a:r>
            <a:r>
              <a:rPr lang="en-US" sz="1400" i="1" dirty="0" smtClean="0">
                <a:latin typeface="+mn-lt"/>
              </a:rPr>
              <a:t>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more negative</a:t>
            </a:r>
          </a:p>
          <a:p>
            <a:pPr marL="569913" indent="-282575" eaLnBrk="0" hangingPunct="0">
              <a:defRPr/>
            </a:pPr>
            <a:r>
              <a:rPr lang="en-US" sz="1400" b="1" dirty="0">
                <a:latin typeface="+mn-lt"/>
              </a:rPr>
              <a:t>(</a:t>
            </a:r>
            <a:r>
              <a:rPr lang="en-US" sz="1400" b="1" dirty="0" smtClean="0">
                <a:latin typeface="+mn-lt"/>
              </a:rPr>
              <a:t>a)</a:t>
            </a:r>
            <a:r>
              <a:rPr lang="en-US" sz="1400" dirty="0" smtClean="0">
                <a:latin typeface="+mn-lt"/>
              </a:rPr>
              <a:t>	Only </a:t>
            </a:r>
            <a:r>
              <a:rPr lang="en-US" sz="1400" dirty="0">
                <a:latin typeface="+mn-lt"/>
              </a:rPr>
              <a:t>one—(i), or (ii), or (iii)—increases the reaction rate.</a:t>
            </a:r>
          </a:p>
          <a:p>
            <a:pPr marL="569913" indent="-282575" eaLnBrk="0" hangingPunct="0">
              <a:defRPr/>
            </a:pPr>
            <a:r>
              <a:rPr lang="en-US" sz="1400" b="1" dirty="0">
                <a:latin typeface="+mn-lt"/>
              </a:rPr>
              <a:t>(b</a:t>
            </a:r>
            <a:r>
              <a:rPr lang="en-US" sz="1400" b="1" dirty="0" smtClean="0">
                <a:latin typeface="+mn-lt"/>
              </a:rPr>
              <a:t>)	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dirty="0">
                <a:latin typeface="+mn-lt"/>
              </a:rPr>
              <a:t>i) and (ii)</a:t>
            </a:r>
          </a:p>
          <a:p>
            <a:pPr marL="569913" indent="-282575" eaLnBrk="0" hangingPunct="0">
              <a:defRPr/>
            </a:pPr>
            <a:r>
              <a:rPr lang="en-US" sz="1400" b="1" dirty="0">
                <a:latin typeface="+mn-lt"/>
              </a:rPr>
              <a:t>(c</a:t>
            </a:r>
            <a:r>
              <a:rPr lang="en-US" sz="1400" b="1" dirty="0" smtClean="0">
                <a:latin typeface="+mn-lt"/>
              </a:rPr>
              <a:t>)</a:t>
            </a:r>
            <a:r>
              <a:rPr lang="en-US" sz="1400" dirty="0" smtClean="0">
                <a:latin typeface="+mn-lt"/>
              </a:rPr>
              <a:t>	(</a:t>
            </a:r>
            <a:r>
              <a:rPr lang="en-US" sz="1400" dirty="0">
                <a:latin typeface="+mn-lt"/>
              </a:rPr>
              <a:t>i) and (iii)</a:t>
            </a:r>
          </a:p>
          <a:p>
            <a:pPr marL="569913" indent="-282575" eaLnBrk="0" hangingPunct="0">
              <a:defRPr/>
            </a:pPr>
            <a:r>
              <a:rPr lang="en-US" sz="1400" b="1" dirty="0">
                <a:latin typeface="+mn-lt"/>
              </a:rPr>
              <a:t>(d</a:t>
            </a:r>
            <a:r>
              <a:rPr lang="en-US" sz="1400" b="1" dirty="0" smtClean="0">
                <a:latin typeface="+mn-lt"/>
              </a:rPr>
              <a:t>)</a:t>
            </a:r>
            <a:r>
              <a:rPr lang="en-US" sz="1400" dirty="0" smtClean="0">
                <a:latin typeface="+mn-lt"/>
              </a:rPr>
              <a:t>	(</a:t>
            </a:r>
            <a:r>
              <a:rPr lang="en-US" sz="1400" dirty="0">
                <a:latin typeface="+mn-lt"/>
              </a:rPr>
              <a:t>ii) and (iii)</a:t>
            </a:r>
          </a:p>
          <a:p>
            <a:pPr marL="569913" indent="-282575" eaLnBrk="0" hangingPunct="0">
              <a:defRPr/>
            </a:pPr>
            <a:r>
              <a:rPr lang="en-US" sz="1400" b="1" dirty="0">
                <a:latin typeface="+mn-lt"/>
              </a:rPr>
              <a:t>(</a:t>
            </a:r>
            <a:r>
              <a:rPr lang="en-US" sz="1400" b="1" dirty="0" smtClean="0">
                <a:latin typeface="+mn-lt"/>
              </a:rPr>
              <a:t>e)	</a:t>
            </a:r>
            <a:r>
              <a:rPr lang="en-US" sz="1400" dirty="0" smtClean="0">
                <a:latin typeface="+mn-lt"/>
              </a:rPr>
              <a:t>All </a:t>
            </a:r>
            <a:r>
              <a:rPr lang="en-US" sz="1400" dirty="0">
                <a:latin typeface="+mn-lt"/>
              </a:rPr>
              <a:t>three—(i), (ii), and (iii)—increase the reaction rate.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2</a:t>
            </a:r>
          </a:p>
          <a:p>
            <a:pPr marL="0" indent="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Rank </a:t>
            </a:r>
            <a:r>
              <a:rPr lang="en-US" sz="1400" dirty="0">
                <a:latin typeface="+mn-lt"/>
              </a:rPr>
              <a:t>the rate constants of the reverse reactions from </a:t>
            </a:r>
            <a:r>
              <a:rPr lang="en-US" sz="1400" dirty="0" smtClean="0">
                <a:latin typeface="+mn-lt"/>
              </a:rPr>
              <a:t>slowest to </a:t>
            </a:r>
            <a:r>
              <a:rPr lang="en-US" sz="1400" dirty="0">
                <a:latin typeface="+mn-lt"/>
              </a:rPr>
              <a:t>fastest.</a:t>
            </a:r>
            <a:endParaRPr lang="en-US" sz="1400" dirty="0" smtClean="0">
              <a:latin typeface="+mn-lt"/>
            </a:endParaRP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1" y="304800"/>
            <a:ext cx="10688" cy="4284492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0"/>
            <a:ext cx="8647056" cy="37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14.10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Activation Energies and Speeds of Reaction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4801" y="4589292"/>
            <a:ext cx="450849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67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4208927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6" y="4219813"/>
            <a:ext cx="8440738" cy="99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5750" indent="-285750" eaLnBrk="0" hangingPunct="0">
              <a:defRPr/>
            </a:pPr>
            <a:r>
              <a:rPr lang="en-US" altLang="en-US" sz="1600" b="1" dirty="0">
                <a:solidFill>
                  <a:srgbClr val="3366FF"/>
                </a:solidFill>
              </a:rPr>
              <a:t>Solution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marL="285750" indent="-285750" eaLnBrk="0" hangingPunct="0"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Analyze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are given rate constants, </a:t>
            </a:r>
            <a:r>
              <a:rPr lang="en-US" sz="1400" i="1" dirty="0">
                <a:latin typeface="+mn-lt"/>
              </a:rPr>
              <a:t>k</a:t>
            </a:r>
            <a:r>
              <a:rPr lang="en-US" sz="1400" dirty="0">
                <a:latin typeface="+mn-lt"/>
              </a:rPr>
              <a:t>, measured at several </a:t>
            </a:r>
            <a:r>
              <a:rPr lang="en-US" sz="1400" dirty="0" smtClean="0">
                <a:latin typeface="+mn-lt"/>
              </a:rPr>
              <a:t>temperatures and </a:t>
            </a:r>
            <a:r>
              <a:rPr lang="en-US" sz="1400" dirty="0">
                <a:latin typeface="+mn-lt"/>
              </a:rPr>
              <a:t>asked to determine the activation energy, </a:t>
            </a:r>
            <a:r>
              <a:rPr lang="en-US" sz="1400" i="1" dirty="0" err="1">
                <a:latin typeface="+mn-lt"/>
              </a:rPr>
              <a:t>E</a:t>
            </a:r>
            <a:r>
              <a:rPr lang="en-US" sz="1400" baseline="-25000" dirty="0" err="1">
                <a:latin typeface="+mn-lt"/>
              </a:rPr>
              <a:t>a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smtClean="0">
                <a:latin typeface="+mn-lt"/>
              </a:rPr>
              <a:t>and the </a:t>
            </a:r>
            <a:r>
              <a:rPr lang="en-US" sz="1400" dirty="0">
                <a:latin typeface="+mn-lt"/>
              </a:rPr>
              <a:t>rate constant, </a:t>
            </a:r>
            <a:r>
              <a:rPr lang="en-US" sz="1400" i="1" dirty="0">
                <a:latin typeface="+mn-lt"/>
              </a:rPr>
              <a:t>k</a:t>
            </a:r>
            <a:r>
              <a:rPr lang="en-US" sz="1400" dirty="0">
                <a:latin typeface="+mn-lt"/>
              </a:rPr>
              <a:t>, at a particular temperature.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Plan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can obtain </a:t>
            </a:r>
            <a:r>
              <a:rPr lang="en-US" sz="1400" i="1" dirty="0" err="1">
                <a:latin typeface="+mn-lt"/>
              </a:rPr>
              <a:t>E</a:t>
            </a:r>
            <a:r>
              <a:rPr lang="en-US" sz="1400" baseline="-25000" dirty="0" err="1">
                <a:latin typeface="+mn-lt"/>
              </a:rPr>
              <a:t>a</a:t>
            </a:r>
            <a:r>
              <a:rPr lang="en-US" sz="1400" dirty="0">
                <a:latin typeface="+mn-lt"/>
              </a:rPr>
              <a:t> from the slope of a graph of </a:t>
            </a:r>
            <a:r>
              <a:rPr lang="en-US" sz="1400" dirty="0" err="1">
                <a:latin typeface="+mn-lt"/>
              </a:rPr>
              <a:t>ln</a:t>
            </a:r>
            <a:r>
              <a:rPr lang="en-US" sz="1400" dirty="0">
                <a:latin typeface="+mn-lt"/>
              </a:rPr>
              <a:t> </a:t>
            </a:r>
            <a:r>
              <a:rPr lang="en-US" sz="1400" i="1" dirty="0">
                <a:latin typeface="+mn-lt"/>
              </a:rPr>
              <a:t>k</a:t>
            </a:r>
            <a:r>
              <a:rPr lang="en-US" sz="1400" dirty="0">
                <a:latin typeface="+mn-lt"/>
              </a:rPr>
              <a:t> versus </a:t>
            </a:r>
            <a:r>
              <a:rPr lang="en-US" sz="1400" dirty="0" smtClean="0">
                <a:latin typeface="+mn-lt"/>
              </a:rPr>
              <a:t>1/</a:t>
            </a:r>
            <a:r>
              <a:rPr lang="en-US" sz="1400" i="1" dirty="0" smtClean="0">
                <a:latin typeface="+mn-lt"/>
              </a:rPr>
              <a:t>T</a:t>
            </a:r>
            <a:r>
              <a:rPr lang="en-US" sz="1400" dirty="0" smtClean="0">
                <a:latin typeface="+mn-lt"/>
              </a:rPr>
              <a:t>. Once </a:t>
            </a:r>
            <a:r>
              <a:rPr lang="en-US" sz="1400" dirty="0">
                <a:latin typeface="+mn-lt"/>
              </a:rPr>
              <a:t>we know </a:t>
            </a:r>
            <a:r>
              <a:rPr lang="en-US" sz="1400" i="1" dirty="0" err="1">
                <a:latin typeface="+mn-lt"/>
              </a:rPr>
              <a:t>E</a:t>
            </a:r>
            <a:r>
              <a:rPr lang="en-US" sz="1400" baseline="-25000" dirty="0" err="1">
                <a:latin typeface="+mn-lt"/>
              </a:rPr>
              <a:t>a</a:t>
            </a:r>
            <a:r>
              <a:rPr lang="en-US" sz="1400" dirty="0" smtClean="0">
                <a:latin typeface="+mn-lt"/>
              </a:rPr>
              <a:t>, </a:t>
            </a:r>
            <a:r>
              <a:rPr lang="en-US" sz="1400" dirty="0">
                <a:latin typeface="+mn-lt"/>
              </a:rPr>
              <a:t>we can use Equation 14.23 together with </a:t>
            </a:r>
            <a:r>
              <a:rPr lang="en-US" sz="1400" dirty="0" smtClean="0">
                <a:latin typeface="+mn-lt"/>
              </a:rPr>
              <a:t>the given </a:t>
            </a:r>
            <a:r>
              <a:rPr lang="en-US" sz="1400" dirty="0">
                <a:latin typeface="+mn-lt"/>
              </a:rPr>
              <a:t>rate data to calculate the rate constant at 430.0 K.</a:t>
            </a: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1" y="304800"/>
            <a:ext cx="14096" cy="5650582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0"/>
            <a:ext cx="4350478" cy="190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The table at right shows the rate constants for the rearrangement of </a:t>
            </a:r>
            <a:r>
              <a:rPr lang="en-US" sz="1400" dirty="0" smtClean="0">
                <a:latin typeface="+mn-lt"/>
              </a:rPr>
              <a:t>methyl </a:t>
            </a:r>
            <a:r>
              <a:rPr lang="en-US" sz="1400" dirty="0" err="1" smtClean="0">
                <a:latin typeface="+mn-lt"/>
              </a:rPr>
              <a:t>isonitrile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at various temperatures (these are the data points in Figure 14.13):</a:t>
            </a: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(a</a:t>
            </a:r>
            <a:r>
              <a:rPr lang="en-US" sz="1400" b="1" dirty="0" smtClean="0">
                <a:latin typeface="+mn-lt"/>
              </a:rPr>
              <a:t>)	</a:t>
            </a:r>
            <a:r>
              <a:rPr lang="en-US" sz="1400" dirty="0" smtClean="0">
                <a:latin typeface="+mn-lt"/>
              </a:rPr>
              <a:t>From </a:t>
            </a:r>
            <a:r>
              <a:rPr lang="en-US" sz="1400" dirty="0">
                <a:latin typeface="+mn-lt"/>
              </a:rPr>
              <a:t>these data, calculate the activation energy for the reaction.</a:t>
            </a: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(b</a:t>
            </a:r>
            <a:r>
              <a:rPr lang="en-US" sz="1400" b="1" dirty="0" smtClean="0">
                <a:latin typeface="+mn-lt"/>
              </a:rPr>
              <a:t>)</a:t>
            </a:r>
            <a:r>
              <a:rPr lang="en-US" sz="1400" dirty="0" smtClean="0">
                <a:latin typeface="+mn-lt"/>
              </a:rPr>
              <a:t>	What </a:t>
            </a:r>
            <a:r>
              <a:rPr lang="en-US" sz="1400" dirty="0">
                <a:latin typeface="+mn-lt"/>
              </a:rPr>
              <a:t>is the value of the rate constant at 430.0 K?</a:t>
            </a: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14.11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Determining the Activation Energy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9563" y="5955382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1"/>
          <a:stretch/>
        </p:blipFill>
        <p:spPr>
          <a:xfrm>
            <a:off x="5023107" y="857783"/>
            <a:ext cx="3371746" cy="31664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8"/>
          <a:stretch/>
        </p:blipFill>
        <p:spPr>
          <a:xfrm>
            <a:off x="1019794" y="2318285"/>
            <a:ext cx="3067463" cy="150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359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90306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6" y="1201192"/>
            <a:ext cx="8440738" cy="99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Solve</a:t>
            </a:r>
          </a:p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(a)	</a:t>
            </a:r>
            <a:r>
              <a:rPr lang="en-US" sz="1400" dirty="0" smtClean="0">
                <a:latin typeface="+mn-lt"/>
              </a:rPr>
              <a:t>We </a:t>
            </a:r>
            <a:r>
              <a:rPr lang="en-US" sz="1400" dirty="0">
                <a:latin typeface="+mn-lt"/>
              </a:rPr>
              <a:t>must first convert the temperatures from degrees </a:t>
            </a:r>
            <a:r>
              <a:rPr lang="en-US" sz="1400" dirty="0" smtClean="0">
                <a:latin typeface="+mn-lt"/>
              </a:rPr>
              <a:t>Celsius to </a:t>
            </a:r>
            <a:r>
              <a:rPr lang="en-US" sz="1400" dirty="0">
                <a:latin typeface="+mn-lt"/>
              </a:rPr>
              <a:t>kelvins. We then take the inverse of each temperature, </a:t>
            </a:r>
            <a:r>
              <a:rPr lang="en-US" sz="1400" dirty="0" smtClean="0">
                <a:latin typeface="+mn-lt"/>
              </a:rPr>
              <a:t>1/</a:t>
            </a:r>
            <a:r>
              <a:rPr lang="en-US" sz="1400" i="1" dirty="0" smtClean="0">
                <a:latin typeface="+mn-lt"/>
              </a:rPr>
              <a:t>T</a:t>
            </a:r>
            <a:r>
              <a:rPr lang="en-US" sz="1400" dirty="0" smtClean="0">
                <a:latin typeface="+mn-lt"/>
              </a:rPr>
              <a:t>, and </a:t>
            </a:r>
            <a:r>
              <a:rPr lang="en-US" sz="1400" dirty="0">
                <a:latin typeface="+mn-lt"/>
              </a:rPr>
              <a:t>the natural log of each rate constant, </a:t>
            </a:r>
            <a:r>
              <a:rPr lang="en-US" sz="1400" dirty="0" err="1">
                <a:latin typeface="+mn-lt"/>
              </a:rPr>
              <a:t>ln</a:t>
            </a:r>
            <a:r>
              <a:rPr lang="en-US" sz="1400" dirty="0">
                <a:latin typeface="+mn-lt"/>
              </a:rPr>
              <a:t> </a:t>
            </a:r>
            <a:r>
              <a:rPr lang="en-US" sz="1400" i="1" dirty="0">
                <a:latin typeface="+mn-lt"/>
              </a:rPr>
              <a:t>k</a:t>
            </a:r>
            <a:r>
              <a:rPr lang="en-US" sz="1400" dirty="0">
                <a:latin typeface="+mn-lt"/>
              </a:rPr>
              <a:t>. This gives </a:t>
            </a:r>
            <a:r>
              <a:rPr lang="en-US" sz="1400" dirty="0" smtClean="0">
                <a:latin typeface="+mn-lt"/>
              </a:rPr>
              <a:t>us the </a:t>
            </a:r>
            <a:r>
              <a:rPr lang="en-US" sz="1400" dirty="0">
                <a:latin typeface="+mn-lt"/>
              </a:rPr>
              <a:t>table shown below</a:t>
            </a:r>
            <a:r>
              <a:rPr lang="en-US" sz="1400" dirty="0" smtClean="0">
                <a:latin typeface="+mn-lt"/>
              </a:rPr>
              <a:t>:</a:t>
            </a: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A </a:t>
            </a:r>
            <a:r>
              <a:rPr lang="en-US" sz="1400" dirty="0">
                <a:latin typeface="+mn-lt"/>
              </a:rPr>
              <a:t>graph of </a:t>
            </a:r>
            <a:r>
              <a:rPr lang="en-US" sz="1400" dirty="0" err="1">
                <a:latin typeface="+mn-lt"/>
              </a:rPr>
              <a:t>ln</a:t>
            </a:r>
            <a:r>
              <a:rPr lang="en-US" sz="1400" dirty="0">
                <a:latin typeface="+mn-lt"/>
              </a:rPr>
              <a:t> </a:t>
            </a:r>
            <a:r>
              <a:rPr lang="en-US" sz="1400" i="1" dirty="0">
                <a:latin typeface="+mn-lt"/>
              </a:rPr>
              <a:t>k</a:t>
            </a:r>
            <a:r>
              <a:rPr lang="en-US" sz="1400" dirty="0">
                <a:latin typeface="+mn-lt"/>
              </a:rPr>
              <a:t> versus </a:t>
            </a:r>
            <a:r>
              <a:rPr lang="en-US" sz="1400" dirty="0" smtClean="0">
                <a:latin typeface="+mn-lt"/>
              </a:rPr>
              <a:t>1/</a:t>
            </a:r>
            <a:r>
              <a:rPr lang="en-US" sz="1400" i="1" dirty="0" smtClean="0">
                <a:latin typeface="+mn-lt"/>
              </a:rPr>
              <a:t>T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is a straight line (Figure 14.18).</a:t>
            </a: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1" y="304800"/>
            <a:ext cx="14426" cy="5782786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0"/>
            <a:ext cx="4350478" cy="32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14.11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Determining the Activation Energy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9563" y="6087586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9"/>
          <a:stretch/>
        </p:blipFill>
        <p:spPr>
          <a:xfrm>
            <a:off x="2904418" y="1998423"/>
            <a:ext cx="3273254" cy="14138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0"/>
          <a:stretch/>
        </p:blipFill>
        <p:spPr>
          <a:xfrm>
            <a:off x="2904418" y="3948182"/>
            <a:ext cx="3408448" cy="20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98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90306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6" y="1201192"/>
            <a:ext cx="8440738" cy="99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The slope of the line is obtained by choosing any two </a:t>
            </a:r>
            <a:r>
              <a:rPr lang="en-US" sz="1400" dirty="0" smtClean="0">
                <a:latin typeface="+mn-lt"/>
              </a:rPr>
              <a:t>well-separated points </a:t>
            </a:r>
            <a:r>
              <a:rPr lang="en-US" sz="1400" dirty="0">
                <a:latin typeface="+mn-lt"/>
              </a:rPr>
              <a:t>and using the coordinates of each</a:t>
            </a:r>
            <a:r>
              <a:rPr lang="en-US" sz="1400" dirty="0" smtClean="0">
                <a:latin typeface="+mn-lt"/>
              </a:rPr>
              <a:t>: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Because </a:t>
            </a:r>
            <a:r>
              <a:rPr lang="en-US" sz="1400" dirty="0">
                <a:latin typeface="+mn-lt"/>
              </a:rPr>
              <a:t>logarithms have no units, the numerator in this equation </a:t>
            </a:r>
            <a:r>
              <a:rPr lang="en-US" sz="1400" dirty="0" smtClean="0">
                <a:latin typeface="+mn-lt"/>
              </a:rPr>
              <a:t>is dimensionless</a:t>
            </a:r>
            <a:r>
              <a:rPr lang="en-US" sz="1400" dirty="0">
                <a:latin typeface="+mn-lt"/>
              </a:rPr>
              <a:t>. The denominator has the units of </a:t>
            </a:r>
            <a:r>
              <a:rPr lang="en-US" sz="1400" dirty="0" smtClean="0">
                <a:latin typeface="+mn-lt"/>
              </a:rPr>
              <a:t>1/</a:t>
            </a:r>
            <a:r>
              <a:rPr lang="en-US" sz="1400" i="1" dirty="0" smtClean="0">
                <a:latin typeface="+mn-lt"/>
              </a:rPr>
              <a:t>T</a:t>
            </a:r>
            <a:r>
              <a:rPr lang="en-US" sz="1400" dirty="0">
                <a:latin typeface="+mn-lt"/>
              </a:rPr>
              <a:t>, namely, </a:t>
            </a:r>
            <a:r>
              <a:rPr lang="en-US" sz="1400" dirty="0" smtClean="0">
                <a:latin typeface="+mn-lt"/>
              </a:rPr>
              <a:t>K</a:t>
            </a:r>
            <a:r>
              <a:rPr lang="en-US" sz="1400" baseline="30000" dirty="0" smtClean="0">
                <a:latin typeface="+mn-lt"/>
              </a:rPr>
              <a:t>–1</a:t>
            </a:r>
            <a:r>
              <a:rPr lang="en-US" sz="1400" dirty="0" smtClean="0">
                <a:latin typeface="+mn-lt"/>
              </a:rPr>
              <a:t>. Thus</a:t>
            </a:r>
            <a:r>
              <a:rPr lang="en-US" sz="1400" dirty="0">
                <a:latin typeface="+mn-lt"/>
              </a:rPr>
              <a:t>, the overall units for the slope are K. The slope equals </a:t>
            </a:r>
            <a:r>
              <a:rPr lang="en-US" sz="1400" dirty="0" smtClean="0">
                <a:latin typeface="+mn-lt"/>
              </a:rPr>
              <a:t>–</a:t>
            </a:r>
            <a:r>
              <a:rPr lang="en-US" sz="1400" i="1" dirty="0" err="1" smtClean="0">
                <a:latin typeface="+mn-lt"/>
              </a:rPr>
              <a:t>E</a:t>
            </a:r>
            <a:r>
              <a:rPr lang="en-US" sz="1400" baseline="-25000" dirty="0" err="1" smtClean="0">
                <a:latin typeface="+mn-lt"/>
              </a:rPr>
              <a:t>a</a:t>
            </a:r>
            <a:r>
              <a:rPr lang="en-US" sz="1400" dirty="0" smtClean="0">
                <a:latin typeface="+mn-lt"/>
              </a:rPr>
              <a:t>/</a:t>
            </a:r>
            <a:r>
              <a:rPr lang="en-US" sz="1400" i="1" dirty="0" smtClean="0">
                <a:latin typeface="+mn-lt"/>
              </a:rPr>
              <a:t>R</a:t>
            </a:r>
            <a:r>
              <a:rPr lang="en-US" sz="1400" dirty="0">
                <a:latin typeface="+mn-lt"/>
              </a:rPr>
              <a:t>. </a:t>
            </a:r>
            <a:r>
              <a:rPr lang="en-US" sz="1400" dirty="0" smtClean="0">
                <a:latin typeface="+mn-lt"/>
              </a:rPr>
              <a:t>We use </a:t>
            </a:r>
            <a:r>
              <a:rPr lang="en-US" sz="1400" dirty="0">
                <a:latin typeface="+mn-lt"/>
              </a:rPr>
              <a:t>the value for the gas constant </a:t>
            </a:r>
            <a:r>
              <a:rPr lang="en-US" sz="1400" i="1" dirty="0">
                <a:latin typeface="+mn-lt"/>
              </a:rPr>
              <a:t>R</a:t>
            </a:r>
            <a:r>
              <a:rPr lang="en-US" sz="1400" dirty="0">
                <a:latin typeface="+mn-lt"/>
              </a:rPr>
              <a:t> in units of </a:t>
            </a:r>
            <a:r>
              <a:rPr lang="en-US" sz="1400" dirty="0" smtClean="0">
                <a:latin typeface="+mn-lt"/>
              </a:rPr>
              <a:t>J/</a:t>
            </a:r>
            <a:r>
              <a:rPr lang="en-US" sz="1400" dirty="0" err="1" smtClean="0">
                <a:latin typeface="+mn-lt"/>
              </a:rPr>
              <a:t>mol</a:t>
            </a:r>
            <a:r>
              <a:rPr lang="en-US" sz="1400" dirty="0" smtClean="0">
                <a:latin typeface="+mn-lt"/>
              </a:rPr>
              <a:t>-K </a:t>
            </a:r>
            <a:r>
              <a:rPr lang="en-US" sz="1400" dirty="0">
                <a:latin typeface="+mn-lt"/>
              </a:rPr>
              <a:t>(Table 10.2).</a:t>
            </a:r>
          </a:p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We thus </a:t>
            </a:r>
            <a:r>
              <a:rPr lang="en-US" sz="1400" dirty="0" smtClean="0">
                <a:latin typeface="+mn-lt"/>
              </a:rPr>
              <a:t>obtain</a:t>
            </a:r>
            <a:endParaRPr lang="en-US" sz="1400" dirty="0">
              <a:latin typeface="+mn-lt"/>
            </a:endParaRP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1" y="304800"/>
            <a:ext cx="13931" cy="558448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0"/>
            <a:ext cx="4350478" cy="32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14.11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Determining the Activation Energy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9563" y="5889280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8"/>
          <a:stretch/>
        </p:blipFill>
        <p:spPr>
          <a:xfrm>
            <a:off x="6281425" y="3459296"/>
            <a:ext cx="2542471" cy="23275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762" y="1779633"/>
            <a:ext cx="4098275" cy="41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51" y="3642384"/>
            <a:ext cx="5069919" cy="109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22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4207983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5" y="4218870"/>
            <a:ext cx="8723313" cy="79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5750" indent="-285750" eaLnBrk="0" hangingPunct="0">
              <a:defRPr/>
            </a:pPr>
            <a:r>
              <a:rPr lang="en-US" altLang="en-US" sz="1600" b="1" dirty="0">
                <a:solidFill>
                  <a:srgbClr val="3366FF"/>
                </a:solidFill>
              </a:rPr>
              <a:t>Solution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marL="285750" indent="-285750" eaLnBrk="0" hangingPunct="0"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Analyze</a:t>
            </a:r>
            <a:r>
              <a:rPr lang="en-US" sz="1400" dirty="0">
                <a:latin typeface="+mn-lt"/>
              </a:rPr>
              <a:t>  </a:t>
            </a:r>
            <a:r>
              <a:rPr lang="en-US" sz="1400" dirty="0" smtClean="0">
                <a:latin typeface="+mn-lt"/>
              </a:rPr>
              <a:t>We </a:t>
            </a:r>
            <a:r>
              <a:rPr lang="en-US" sz="1400" dirty="0">
                <a:latin typeface="+mn-lt"/>
              </a:rPr>
              <a:t>are asked to determine an instantaneous rate from </a:t>
            </a:r>
            <a:r>
              <a:rPr lang="en-US" sz="1400" dirty="0" smtClean="0">
                <a:latin typeface="+mn-lt"/>
              </a:rPr>
              <a:t>a graph </a:t>
            </a:r>
            <a:r>
              <a:rPr lang="en-US" sz="1400" dirty="0">
                <a:latin typeface="+mn-lt"/>
              </a:rPr>
              <a:t>of reactant concentration versus time.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Plan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To obtain the instantaneous rate at </a:t>
            </a:r>
            <a:r>
              <a:rPr lang="en-US" sz="1400" i="1" dirty="0">
                <a:latin typeface="+mn-lt"/>
              </a:rPr>
              <a:t>t</a:t>
            </a:r>
            <a:r>
              <a:rPr lang="en-US" sz="1400" dirty="0">
                <a:latin typeface="+mn-lt"/>
              </a:rPr>
              <a:t> = 0 s, we must </a:t>
            </a:r>
            <a:r>
              <a:rPr lang="en-US" sz="1400" dirty="0" smtClean="0">
                <a:latin typeface="+mn-lt"/>
              </a:rPr>
              <a:t>determine the </a:t>
            </a:r>
            <a:r>
              <a:rPr lang="en-US" sz="1400" dirty="0">
                <a:latin typeface="+mn-lt"/>
              </a:rPr>
              <a:t>slope of the curve at </a:t>
            </a:r>
            <a:r>
              <a:rPr lang="en-US" sz="1400" i="1" dirty="0">
                <a:latin typeface="+mn-lt"/>
              </a:rPr>
              <a:t>t</a:t>
            </a:r>
            <a:r>
              <a:rPr lang="en-US" sz="1400" dirty="0">
                <a:latin typeface="+mn-lt"/>
              </a:rPr>
              <a:t> = 0. The tangent is drawn </a:t>
            </a:r>
            <a:r>
              <a:rPr lang="en-US" sz="1400" dirty="0" smtClean="0">
                <a:latin typeface="+mn-lt"/>
              </a:rPr>
              <a:t>on the </a:t>
            </a:r>
            <a:r>
              <a:rPr lang="en-US" sz="1400" dirty="0">
                <a:latin typeface="+mn-lt"/>
              </a:rPr>
              <a:t>graph as the hypotenuse of the tan triangle. The slope of </a:t>
            </a:r>
            <a:r>
              <a:rPr lang="en-US" sz="1400" dirty="0" smtClean="0">
                <a:latin typeface="+mn-lt"/>
              </a:rPr>
              <a:t>this straight </a:t>
            </a:r>
            <a:r>
              <a:rPr lang="en-US" sz="1400" dirty="0">
                <a:latin typeface="+mn-lt"/>
              </a:rPr>
              <a:t>line equals the change in the vertical axis divided by </a:t>
            </a:r>
            <a:r>
              <a:rPr lang="en-US" sz="1400" dirty="0" smtClean="0">
                <a:latin typeface="+mn-lt"/>
              </a:rPr>
              <a:t>the corresponding </a:t>
            </a:r>
            <a:r>
              <a:rPr lang="en-US" sz="1400" dirty="0">
                <a:latin typeface="+mn-lt"/>
              </a:rPr>
              <a:t>change in the horizontal axis (which, in the case </a:t>
            </a:r>
            <a:r>
              <a:rPr lang="en-US" sz="1400" dirty="0" smtClean="0">
                <a:latin typeface="+mn-lt"/>
              </a:rPr>
              <a:t>of this </a:t>
            </a:r>
            <a:r>
              <a:rPr lang="en-US" sz="1400" dirty="0">
                <a:latin typeface="+mn-lt"/>
              </a:rPr>
              <a:t>example, is the change in molarity over change in time).</a:t>
            </a:r>
            <a:endParaRPr lang="en-US" sz="1400" dirty="0" smtClean="0">
              <a:latin typeface="+mn-lt"/>
            </a:endParaRP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800"/>
            <a:ext cx="14453" cy="5793802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0"/>
            <a:ext cx="404200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Using Figure 14.3, calculate the instantaneous rate of disappearance of </a:t>
            </a:r>
            <a:r>
              <a:rPr lang="en-US" sz="1400" dirty="0" smtClean="0">
                <a:latin typeface="+mn-lt"/>
              </a:rPr>
              <a:t>C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9</a:t>
            </a:r>
            <a:r>
              <a:rPr lang="en-US" sz="1400" dirty="0" smtClean="0">
                <a:latin typeface="+mn-lt"/>
              </a:rPr>
              <a:t>Cl </a:t>
            </a:r>
            <a:r>
              <a:rPr lang="en-US" sz="1400" dirty="0">
                <a:latin typeface="+mn-lt"/>
              </a:rPr>
              <a:t>at </a:t>
            </a:r>
            <a:r>
              <a:rPr lang="en-US" sz="1400" i="1" dirty="0">
                <a:latin typeface="+mn-lt"/>
              </a:rPr>
              <a:t>t</a:t>
            </a:r>
            <a:r>
              <a:rPr lang="en-US" sz="1400" dirty="0">
                <a:latin typeface="+mn-lt"/>
              </a:rPr>
              <a:t> = 0 s (the initial rate).</a:t>
            </a: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14.2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an Instantaneous Rate of Reaction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9563" y="6098602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8"/>
          <a:stretch/>
        </p:blipFill>
        <p:spPr>
          <a:xfrm>
            <a:off x="5023692" y="831221"/>
            <a:ext cx="3013994" cy="324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13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90306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6" y="1201193"/>
            <a:ext cx="8440738" cy="60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We </a:t>
            </a:r>
            <a:r>
              <a:rPr lang="en-US" sz="1400" dirty="0">
                <a:latin typeface="+mn-lt"/>
              </a:rPr>
              <a:t>report the activation energy to only two significant </a:t>
            </a:r>
            <a:r>
              <a:rPr lang="en-US" sz="1400" dirty="0" smtClean="0">
                <a:latin typeface="+mn-lt"/>
              </a:rPr>
              <a:t>figures because </a:t>
            </a:r>
            <a:r>
              <a:rPr lang="en-US" sz="1400" dirty="0">
                <a:latin typeface="+mn-lt"/>
              </a:rPr>
              <a:t>we are limited by the precision with which we can read </a:t>
            </a:r>
            <a:r>
              <a:rPr lang="en-US" sz="1400" dirty="0" smtClean="0">
                <a:latin typeface="+mn-lt"/>
              </a:rPr>
              <a:t>the graph </a:t>
            </a:r>
            <a:r>
              <a:rPr lang="en-US" sz="1400" dirty="0">
                <a:latin typeface="+mn-lt"/>
              </a:rPr>
              <a:t>in Figure 14.18.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(b)	</a:t>
            </a:r>
            <a:r>
              <a:rPr lang="en-US" sz="1400" dirty="0" smtClean="0">
                <a:latin typeface="+mn-lt"/>
              </a:rPr>
              <a:t>To </a:t>
            </a:r>
            <a:r>
              <a:rPr lang="en-US" sz="1400" dirty="0">
                <a:latin typeface="+mn-lt"/>
              </a:rPr>
              <a:t>determine the rate constant, </a:t>
            </a:r>
            <a:r>
              <a:rPr lang="en-US" sz="1400" i="1" dirty="0">
                <a:latin typeface="+mn-lt"/>
              </a:rPr>
              <a:t>k</a:t>
            </a:r>
            <a:r>
              <a:rPr lang="en-US" sz="1400" baseline="-25000" dirty="0">
                <a:latin typeface="+mn-lt"/>
              </a:rPr>
              <a:t>1</a:t>
            </a:r>
            <a:r>
              <a:rPr lang="en-US" sz="1400" dirty="0" smtClean="0">
                <a:latin typeface="+mn-lt"/>
              </a:rPr>
              <a:t>, </a:t>
            </a:r>
            <a:r>
              <a:rPr lang="en-US" sz="1400" dirty="0">
                <a:latin typeface="+mn-lt"/>
              </a:rPr>
              <a:t>at </a:t>
            </a:r>
            <a:r>
              <a:rPr lang="en-US" sz="1400" i="1" dirty="0" smtClean="0">
                <a:latin typeface="+mn-lt"/>
              </a:rPr>
              <a:t>T</a:t>
            </a:r>
            <a:r>
              <a:rPr lang="en-US" sz="1400" baseline="-25000" dirty="0" smtClean="0">
                <a:latin typeface="+mn-lt"/>
              </a:rPr>
              <a:t>1</a:t>
            </a:r>
            <a:r>
              <a:rPr lang="en-US" sz="1400" dirty="0" smtClean="0">
                <a:latin typeface="+mn-lt"/>
              </a:rPr>
              <a:t> = </a:t>
            </a:r>
            <a:r>
              <a:rPr lang="en-US" sz="1400" dirty="0">
                <a:latin typeface="+mn-lt"/>
              </a:rPr>
              <a:t>430.0 K, we </a:t>
            </a:r>
            <a:r>
              <a:rPr lang="en-US" sz="1400" dirty="0" smtClean="0">
                <a:latin typeface="+mn-lt"/>
              </a:rPr>
              <a:t>can use </a:t>
            </a:r>
            <a:r>
              <a:rPr lang="en-US" sz="1400" dirty="0">
                <a:latin typeface="+mn-lt"/>
              </a:rPr>
              <a:t>Equation 14.23 with </a:t>
            </a:r>
            <a:r>
              <a:rPr lang="en-US" sz="1400" i="1" dirty="0" err="1">
                <a:latin typeface="+mn-lt"/>
              </a:rPr>
              <a:t>E</a:t>
            </a:r>
            <a:r>
              <a:rPr lang="en-US" sz="1400" baseline="-25000" dirty="0" err="1">
                <a:latin typeface="+mn-lt"/>
              </a:rPr>
              <a:t>a</a:t>
            </a:r>
            <a:r>
              <a:rPr lang="en-US" sz="1400" dirty="0">
                <a:latin typeface="+mn-lt"/>
              </a:rPr>
              <a:t> = 160 </a:t>
            </a:r>
            <a:r>
              <a:rPr lang="en-US" sz="1400" dirty="0" smtClean="0">
                <a:latin typeface="+mn-lt"/>
              </a:rPr>
              <a:t>kJ/</a:t>
            </a:r>
            <a:r>
              <a:rPr lang="en-US" sz="1400" dirty="0" err="1" smtClean="0">
                <a:latin typeface="+mn-lt"/>
              </a:rPr>
              <a:t>mol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and one of </a:t>
            </a:r>
            <a:r>
              <a:rPr lang="en-US" sz="1400" dirty="0" smtClean="0">
                <a:latin typeface="+mn-lt"/>
              </a:rPr>
              <a:t>the rate </a:t>
            </a:r>
            <a:r>
              <a:rPr lang="en-US" sz="1400" dirty="0">
                <a:latin typeface="+mn-lt"/>
              </a:rPr>
              <a:t>constants and temperatures from the given data, such </a:t>
            </a:r>
            <a:r>
              <a:rPr lang="en-US" sz="1400" dirty="0" smtClean="0">
                <a:latin typeface="+mn-lt"/>
              </a:rPr>
              <a:t>as </a:t>
            </a:r>
            <a:r>
              <a:rPr lang="en-US" sz="1400" i="1" dirty="0" smtClean="0">
                <a:latin typeface="+mn-lt"/>
              </a:rPr>
              <a:t>k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2.52 </a:t>
            </a:r>
            <a:r>
              <a:rPr lang="en-US" sz="1400" dirty="0" smtClean="0">
                <a:latin typeface="+mn-lt"/>
              </a:rPr>
              <a:t>× 10</a:t>
            </a:r>
            <a:r>
              <a:rPr lang="en-US" sz="1400" baseline="30000" dirty="0" smtClean="0">
                <a:latin typeface="+mn-lt"/>
              </a:rPr>
              <a:t>–5</a:t>
            </a:r>
            <a:r>
              <a:rPr lang="en-US" sz="1400" dirty="0" smtClean="0">
                <a:latin typeface="+mn-lt"/>
              </a:rPr>
              <a:t> s</a:t>
            </a:r>
            <a:r>
              <a:rPr lang="en-US" sz="1400" baseline="30000" dirty="0">
                <a:latin typeface="+mn-lt"/>
              </a:rPr>
              <a:t>–1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and </a:t>
            </a:r>
            <a:r>
              <a:rPr lang="en-US" sz="1400" i="1" dirty="0" smtClean="0">
                <a:latin typeface="+mn-lt"/>
              </a:rPr>
              <a:t>T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462.9 K</a:t>
            </a:r>
            <a:r>
              <a:rPr lang="en-US" sz="1400" dirty="0" smtClean="0">
                <a:latin typeface="+mn-lt"/>
              </a:rPr>
              <a:t>: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Note that the units of </a:t>
            </a:r>
            <a:r>
              <a:rPr lang="en-US" sz="1400" i="1" dirty="0">
                <a:latin typeface="+mn-lt"/>
              </a:rPr>
              <a:t>k</a:t>
            </a:r>
            <a:r>
              <a:rPr lang="en-US" sz="1400" baseline="-25000" dirty="0">
                <a:latin typeface="+mn-lt"/>
              </a:rPr>
              <a:t>1</a:t>
            </a:r>
            <a:r>
              <a:rPr lang="en-US" sz="1400" dirty="0">
                <a:latin typeface="+mn-lt"/>
              </a:rPr>
              <a:t> are the same as those of </a:t>
            </a:r>
            <a:r>
              <a:rPr lang="en-US" sz="1400" i="1" dirty="0" smtClean="0">
                <a:latin typeface="+mn-lt"/>
              </a:rPr>
              <a:t>k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and the rate </a:t>
            </a:r>
            <a:r>
              <a:rPr lang="en-US" sz="1400" dirty="0" smtClean="0">
                <a:latin typeface="+mn-lt"/>
              </a:rPr>
              <a:t>constant at </a:t>
            </a:r>
            <a:r>
              <a:rPr lang="en-US" sz="1400" dirty="0">
                <a:latin typeface="+mn-lt"/>
              </a:rPr>
              <a:t>430.0 K is smaller than it is at 462.9 K, as it should be.</a:t>
            </a: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1" y="304800"/>
            <a:ext cx="12914" cy="5176858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0"/>
            <a:ext cx="4350478" cy="32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14.11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Determining the Activation Energy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7182" y="5481658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419" y="2568560"/>
            <a:ext cx="5085465" cy="204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245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90306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5" y="1201193"/>
            <a:ext cx="8680105" cy="199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1</a:t>
            </a:r>
          </a:p>
          <a:p>
            <a:pPr marL="0" indent="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Using </a:t>
            </a:r>
            <a:r>
              <a:rPr lang="en-US" sz="1400" dirty="0">
                <a:latin typeface="+mn-lt"/>
              </a:rPr>
              <a:t>the data in Sample Exercise 14.11, which of the </a:t>
            </a:r>
            <a:r>
              <a:rPr lang="en-US" sz="1400" dirty="0" smtClean="0">
                <a:latin typeface="+mn-lt"/>
              </a:rPr>
              <a:t>following is </a:t>
            </a:r>
            <a:r>
              <a:rPr lang="en-US" sz="1400" dirty="0">
                <a:latin typeface="+mn-lt"/>
              </a:rPr>
              <a:t>the rate constant for the rearrangement of methyl </a:t>
            </a:r>
            <a:r>
              <a:rPr lang="en-US" sz="1400" dirty="0" err="1" smtClean="0">
                <a:latin typeface="+mn-lt"/>
              </a:rPr>
              <a:t>isonitrile</a:t>
            </a:r>
            <a:r>
              <a:rPr lang="en-US" sz="1400" dirty="0" smtClean="0">
                <a:latin typeface="+mn-lt"/>
              </a:rPr>
              <a:t> at 320 </a:t>
            </a:r>
            <a:r>
              <a:rPr lang="en-US" sz="1400" dirty="0" smtClean="0"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C</a:t>
            </a:r>
            <a:r>
              <a:rPr lang="en-US" sz="1400" dirty="0">
                <a:latin typeface="+mn-lt"/>
              </a:rPr>
              <a:t>?</a:t>
            </a:r>
          </a:p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(a)	</a:t>
            </a:r>
            <a:r>
              <a:rPr lang="en-US" sz="1400" dirty="0" smtClean="0">
                <a:latin typeface="+mn-lt"/>
              </a:rPr>
              <a:t>8.1 × 10</a:t>
            </a:r>
            <a:r>
              <a:rPr lang="en-US" sz="1400" baseline="30000" dirty="0" smtClean="0">
                <a:latin typeface="+mn-lt"/>
              </a:rPr>
              <a:t>–15</a:t>
            </a:r>
            <a:r>
              <a:rPr lang="en-US" sz="1400" dirty="0" smtClean="0">
                <a:latin typeface="+mn-lt"/>
              </a:rPr>
              <a:t> s</a:t>
            </a:r>
            <a:r>
              <a:rPr lang="en-US" sz="1400" baseline="30000" dirty="0">
                <a:latin typeface="+mn-lt"/>
              </a:rPr>
              <a:t>–1</a:t>
            </a:r>
            <a:r>
              <a:rPr lang="en-US" sz="1400" dirty="0" smtClean="0">
                <a:latin typeface="+mn-lt"/>
              </a:rPr>
              <a:t> </a:t>
            </a:r>
          </a:p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(</a:t>
            </a:r>
            <a:r>
              <a:rPr lang="en-US" sz="1400" b="1" dirty="0">
                <a:latin typeface="+mn-lt"/>
              </a:rPr>
              <a:t>b</a:t>
            </a:r>
            <a:r>
              <a:rPr lang="en-US" sz="1400" b="1" dirty="0" smtClean="0">
                <a:latin typeface="+mn-lt"/>
              </a:rPr>
              <a:t>)	</a:t>
            </a:r>
            <a:r>
              <a:rPr lang="en-US" sz="1400" dirty="0" smtClean="0">
                <a:latin typeface="+mn-lt"/>
              </a:rPr>
              <a:t>2.2 × 10</a:t>
            </a:r>
            <a:r>
              <a:rPr lang="en-US" sz="1400" baseline="30000" dirty="0" smtClean="0">
                <a:latin typeface="+mn-lt"/>
              </a:rPr>
              <a:t>–13</a:t>
            </a:r>
            <a:r>
              <a:rPr lang="en-US" sz="1400" dirty="0" smtClean="0">
                <a:latin typeface="+mn-lt"/>
              </a:rPr>
              <a:t> s</a:t>
            </a:r>
            <a:r>
              <a:rPr lang="en-US" sz="1400" baseline="30000" dirty="0">
                <a:latin typeface="+mn-lt"/>
              </a:rPr>
              <a:t>–1</a:t>
            </a:r>
            <a:r>
              <a:rPr lang="en-US" sz="1400" dirty="0" smtClean="0">
                <a:latin typeface="+mn-lt"/>
              </a:rPr>
              <a:t> </a:t>
            </a:r>
          </a:p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(c)	</a:t>
            </a:r>
            <a:r>
              <a:rPr lang="en-US" sz="1400" dirty="0" smtClean="0">
                <a:latin typeface="+mn-lt"/>
              </a:rPr>
              <a:t>2.7 × 10</a:t>
            </a:r>
            <a:r>
              <a:rPr lang="en-US" sz="1400" baseline="30000" dirty="0" smtClean="0">
                <a:latin typeface="+mn-lt"/>
              </a:rPr>
              <a:t>–9</a:t>
            </a:r>
            <a:r>
              <a:rPr lang="en-US" sz="1400" dirty="0" smtClean="0">
                <a:latin typeface="+mn-lt"/>
              </a:rPr>
              <a:t> s</a:t>
            </a:r>
            <a:r>
              <a:rPr lang="en-US" sz="1400" baseline="30000" dirty="0">
                <a:latin typeface="+mn-lt"/>
              </a:rPr>
              <a:t>–1</a:t>
            </a: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(d</a:t>
            </a:r>
            <a:r>
              <a:rPr lang="en-US" sz="1400" b="1" dirty="0" smtClean="0">
                <a:latin typeface="+mn-lt"/>
              </a:rPr>
              <a:t>)	</a:t>
            </a:r>
            <a:r>
              <a:rPr lang="en-US" sz="1400" dirty="0" smtClean="0">
                <a:latin typeface="+mn-lt"/>
              </a:rPr>
              <a:t>2.3 × 10</a:t>
            </a:r>
            <a:r>
              <a:rPr lang="en-US" sz="1400" baseline="30000" dirty="0" smtClean="0">
                <a:latin typeface="+mn-lt"/>
              </a:rPr>
              <a:t>–1</a:t>
            </a:r>
            <a:r>
              <a:rPr lang="en-US" sz="1400" dirty="0" smtClean="0">
                <a:latin typeface="+mn-lt"/>
              </a:rPr>
              <a:t> s</a:t>
            </a:r>
            <a:r>
              <a:rPr lang="en-US" sz="1400" baseline="30000" dirty="0">
                <a:latin typeface="+mn-lt"/>
              </a:rPr>
              <a:t>–1</a:t>
            </a:r>
            <a:r>
              <a:rPr lang="en-US" sz="1400" b="1" dirty="0" smtClean="0">
                <a:latin typeface="+mn-lt"/>
              </a:rPr>
              <a:t> </a:t>
            </a:r>
          </a:p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(e)	</a:t>
            </a:r>
            <a:r>
              <a:rPr lang="en-US" sz="1400" dirty="0" smtClean="0">
                <a:latin typeface="+mn-lt"/>
              </a:rPr>
              <a:t>9.2 × 10</a:t>
            </a:r>
            <a:r>
              <a:rPr lang="en-US" sz="1400" baseline="30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 s</a:t>
            </a:r>
            <a:r>
              <a:rPr lang="en-US" sz="1400" baseline="30000" dirty="0">
                <a:latin typeface="+mn-lt"/>
              </a:rPr>
              <a:t>–1</a:t>
            </a: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</a:rPr>
              <a:t>2</a:t>
            </a:r>
            <a:endParaRPr lang="en-US" sz="1600" b="1" dirty="0">
              <a:solidFill>
                <a:srgbClr val="3366FF"/>
              </a:solidFill>
            </a:endParaRPr>
          </a:p>
          <a:p>
            <a:pPr marL="0" indent="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To </a:t>
            </a:r>
            <a:r>
              <a:rPr lang="en-US" sz="1400" dirty="0">
                <a:latin typeface="+mn-lt"/>
              </a:rPr>
              <a:t>one significant figure, what is the value for the </a:t>
            </a:r>
            <a:r>
              <a:rPr lang="en-US" sz="1400" dirty="0" smtClean="0">
                <a:latin typeface="+mn-lt"/>
              </a:rPr>
              <a:t>frequency factor </a:t>
            </a:r>
            <a:r>
              <a:rPr lang="en-US" sz="1400" dirty="0">
                <a:latin typeface="+mn-lt"/>
              </a:rPr>
              <a:t>A for the data presented in Sample Exercise 14.11.</a:t>
            </a: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1" y="304800"/>
            <a:ext cx="9699" cy="388788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0"/>
            <a:ext cx="4350478" cy="32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14.11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Determining the Activation Energy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4801" y="4192685"/>
            <a:ext cx="450849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75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798763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14.12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Determining </a:t>
            </a:r>
            <a:r>
              <a:rPr lang="en-US" altLang="en-US" b="1" dirty="0" err="1">
                <a:latin typeface="Arial" charset="0"/>
              </a:rPr>
              <a:t>Molecularity</a:t>
            </a:r>
            <a:r>
              <a:rPr lang="en-US" altLang="en-US" b="1" dirty="0">
                <a:latin typeface="Arial" charset="0"/>
              </a:rPr>
              <a:t> and Identifying </a:t>
            </a:r>
            <a:r>
              <a:rPr lang="en-US" altLang="en-US" b="1" dirty="0" smtClean="0">
                <a:latin typeface="Arial" charset="0"/>
              </a:rPr>
              <a:t>	Intermediates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2641697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577582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6080622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2661105"/>
            <a:ext cx="8459787" cy="104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altLang="en-US" sz="1600" b="1" dirty="0">
                <a:solidFill>
                  <a:srgbClr val="3366FF"/>
                </a:solidFill>
              </a:rPr>
              <a:t>Solution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marL="283464" indent="-283464" eaLnBrk="0" hangingPunct="0"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Analyze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are given a two-step mechanism and asked for (a) </a:t>
            </a:r>
            <a:r>
              <a:rPr lang="en-US" sz="1400" dirty="0" smtClean="0">
                <a:latin typeface="+mn-lt"/>
              </a:rPr>
              <a:t>the </a:t>
            </a:r>
            <a:r>
              <a:rPr lang="en-US" sz="1400" dirty="0" err="1" smtClean="0">
                <a:latin typeface="+mn-lt"/>
              </a:rPr>
              <a:t>molecularities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of each of the two elementary reactions, (b) </a:t>
            </a:r>
            <a:r>
              <a:rPr lang="en-US" sz="1400" dirty="0" smtClean="0">
                <a:latin typeface="+mn-lt"/>
              </a:rPr>
              <a:t>the equation </a:t>
            </a:r>
            <a:r>
              <a:rPr lang="en-US" sz="1400" dirty="0">
                <a:latin typeface="+mn-lt"/>
              </a:rPr>
              <a:t>for the overall process, and (c) the intermediate.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Plan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The </a:t>
            </a:r>
            <a:r>
              <a:rPr lang="en-US" sz="1400" dirty="0" err="1">
                <a:latin typeface="+mn-lt"/>
              </a:rPr>
              <a:t>molecularity</a:t>
            </a:r>
            <a:r>
              <a:rPr lang="en-US" sz="1400" dirty="0">
                <a:latin typeface="+mn-lt"/>
              </a:rPr>
              <a:t> of each elementary reaction depends </a:t>
            </a:r>
            <a:r>
              <a:rPr lang="en-US" sz="1400" dirty="0" smtClean="0">
                <a:latin typeface="+mn-lt"/>
              </a:rPr>
              <a:t>on the </a:t>
            </a:r>
            <a:r>
              <a:rPr lang="en-US" sz="1400" dirty="0">
                <a:latin typeface="+mn-lt"/>
              </a:rPr>
              <a:t>number of reactant molecules in the equation for that reaction</a:t>
            </a:r>
            <a:r>
              <a:rPr lang="en-US" sz="1400" dirty="0" smtClean="0">
                <a:latin typeface="+mn-lt"/>
              </a:rPr>
              <a:t>. The </a:t>
            </a:r>
            <a:r>
              <a:rPr lang="en-US" sz="1400" dirty="0">
                <a:latin typeface="+mn-lt"/>
              </a:rPr>
              <a:t>overall equation is the sum of the equations for the </a:t>
            </a:r>
            <a:r>
              <a:rPr lang="en-US" sz="1400" dirty="0" smtClean="0">
                <a:latin typeface="+mn-lt"/>
              </a:rPr>
              <a:t>elementary reactions</a:t>
            </a:r>
            <a:r>
              <a:rPr lang="en-US" sz="1400" dirty="0">
                <a:latin typeface="+mn-lt"/>
              </a:rPr>
              <a:t>. The intermediate is a substance formed in </a:t>
            </a:r>
            <a:r>
              <a:rPr lang="en-US" sz="1400" dirty="0" smtClean="0">
                <a:latin typeface="+mn-lt"/>
              </a:rPr>
              <a:t>one step </a:t>
            </a:r>
            <a:r>
              <a:rPr lang="en-US" sz="1400" dirty="0">
                <a:latin typeface="+mn-lt"/>
              </a:rPr>
              <a:t>of the mechanism and used in another and therefore not </a:t>
            </a:r>
            <a:r>
              <a:rPr lang="en-US" sz="1400" dirty="0" smtClean="0">
                <a:latin typeface="+mn-lt"/>
              </a:rPr>
              <a:t>part of </a:t>
            </a:r>
            <a:r>
              <a:rPr lang="en-US" sz="1400" dirty="0">
                <a:latin typeface="+mn-lt"/>
              </a:rPr>
              <a:t>the equation for the overall reaction</a:t>
            </a:r>
            <a:r>
              <a:rPr lang="en-US" sz="1400" dirty="0" smtClean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Solve</a:t>
            </a:r>
          </a:p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(a)</a:t>
            </a:r>
            <a:r>
              <a:rPr lang="en-US" sz="1400" dirty="0" smtClean="0">
                <a:latin typeface="+mn-lt"/>
              </a:rPr>
              <a:t>	The </a:t>
            </a:r>
            <a:r>
              <a:rPr lang="en-US" sz="1400" dirty="0">
                <a:latin typeface="+mn-lt"/>
              </a:rPr>
              <a:t>first elementary reaction involves a single reactant </a:t>
            </a:r>
            <a:r>
              <a:rPr lang="en-US" sz="1400" dirty="0" smtClean="0">
                <a:latin typeface="+mn-lt"/>
              </a:rPr>
              <a:t>and is </a:t>
            </a:r>
            <a:r>
              <a:rPr lang="en-US" sz="1400" dirty="0">
                <a:latin typeface="+mn-lt"/>
              </a:rPr>
              <a:t>consequently </a:t>
            </a:r>
            <a:r>
              <a:rPr lang="en-US" sz="1400" dirty="0" err="1">
                <a:latin typeface="+mn-lt"/>
              </a:rPr>
              <a:t>unimolecular</a:t>
            </a:r>
            <a:r>
              <a:rPr lang="en-US" sz="1400" dirty="0">
                <a:latin typeface="+mn-lt"/>
              </a:rPr>
              <a:t>. The second reaction, </a:t>
            </a:r>
            <a:r>
              <a:rPr lang="en-US" sz="1400" dirty="0" smtClean="0">
                <a:latin typeface="+mn-lt"/>
              </a:rPr>
              <a:t>which involves </a:t>
            </a:r>
            <a:r>
              <a:rPr lang="en-US" sz="1400" dirty="0">
                <a:latin typeface="+mn-lt"/>
              </a:rPr>
              <a:t>two reactant molecules, is bimolecular</a:t>
            </a:r>
            <a:r>
              <a:rPr lang="en-US" sz="1400" dirty="0" smtClean="0">
                <a:latin typeface="+mn-lt"/>
              </a:rPr>
              <a:t>. </a:t>
            </a:r>
          </a:p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(</a:t>
            </a:r>
            <a:r>
              <a:rPr lang="en-US" sz="1400" b="1" dirty="0">
                <a:latin typeface="+mn-lt"/>
              </a:rPr>
              <a:t>b</a:t>
            </a:r>
            <a:r>
              <a:rPr lang="en-US" sz="1400" b="1" dirty="0" smtClean="0">
                <a:latin typeface="+mn-lt"/>
              </a:rPr>
              <a:t>)	</a:t>
            </a:r>
            <a:r>
              <a:rPr lang="en-US" sz="1400" dirty="0" smtClean="0">
                <a:latin typeface="+mn-lt"/>
              </a:rPr>
              <a:t>Adding </a:t>
            </a:r>
            <a:r>
              <a:rPr lang="en-US" sz="1400" dirty="0">
                <a:latin typeface="+mn-lt"/>
              </a:rPr>
              <a:t>the two elementary reactions gives</a:t>
            </a:r>
          </a:p>
          <a:p>
            <a:pPr marL="0" indent="0" algn="ctr" eaLnBrk="0" hangingPunct="0">
              <a:spcBef>
                <a:spcPts val="600"/>
              </a:spcBef>
              <a:defRPr/>
            </a:pPr>
            <a:r>
              <a:rPr lang="en-US" sz="1400" dirty="0">
                <a:latin typeface="+mn-lt"/>
              </a:rPr>
              <a:t>2 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O(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3 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O(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6" y="1030000"/>
            <a:ext cx="8702138" cy="108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It has been proposed that the conversion of ozone into O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 proceeds by a two-step mechanism:</a:t>
            </a:r>
          </a:p>
          <a:p>
            <a:pPr marL="3767138" indent="0" eaLnBrk="0" hangingPunct="0">
              <a:spcBef>
                <a:spcPts val="600"/>
              </a:spcBef>
              <a:defRPr/>
            </a:pP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 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O(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  <a:p>
            <a:pPr marL="3260725" indent="0" eaLnBrk="0" hangingPunct="0">
              <a:defRPr/>
            </a:pP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O(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 2 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  <a:p>
            <a:pPr marL="283464" indent="-283464" eaLnBrk="0" hangingPunct="0">
              <a:spcBef>
                <a:spcPts val="600"/>
              </a:spcBef>
              <a:defRPr/>
            </a:pPr>
            <a:r>
              <a:rPr lang="en-US" sz="1400" b="1" dirty="0" smtClean="0">
                <a:latin typeface="+mn-lt"/>
              </a:rPr>
              <a:t>(</a:t>
            </a:r>
            <a:r>
              <a:rPr lang="en-US" sz="1400" b="1" dirty="0">
                <a:latin typeface="+mn-lt"/>
              </a:rPr>
              <a:t>a</a:t>
            </a:r>
            <a:r>
              <a:rPr lang="en-US" sz="1400" b="1" dirty="0" smtClean="0">
                <a:latin typeface="+mn-lt"/>
              </a:rPr>
              <a:t>)	</a:t>
            </a:r>
            <a:r>
              <a:rPr lang="en-US" sz="1400" dirty="0" smtClean="0">
                <a:latin typeface="+mn-lt"/>
              </a:rPr>
              <a:t>Describe </a:t>
            </a:r>
            <a:r>
              <a:rPr lang="en-US" sz="1400" dirty="0">
                <a:latin typeface="+mn-lt"/>
              </a:rPr>
              <a:t>the </a:t>
            </a:r>
            <a:r>
              <a:rPr lang="en-US" sz="1400" dirty="0" err="1">
                <a:latin typeface="+mn-lt"/>
              </a:rPr>
              <a:t>molecularity</a:t>
            </a:r>
            <a:r>
              <a:rPr lang="en-US" sz="1400" dirty="0">
                <a:latin typeface="+mn-lt"/>
              </a:rPr>
              <a:t> of each elementary reaction in this mechanism.</a:t>
            </a: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(b</a:t>
            </a:r>
            <a:r>
              <a:rPr lang="en-US" sz="1400" b="1" dirty="0" smtClean="0">
                <a:latin typeface="+mn-lt"/>
              </a:rPr>
              <a:t>)</a:t>
            </a:r>
            <a:r>
              <a:rPr lang="en-US" sz="1400" dirty="0" smtClean="0">
                <a:latin typeface="+mn-lt"/>
              </a:rPr>
              <a:t>	Write </a:t>
            </a:r>
            <a:r>
              <a:rPr lang="en-US" sz="1400" dirty="0">
                <a:latin typeface="+mn-lt"/>
              </a:rPr>
              <a:t>the equation for the overall reaction.</a:t>
            </a: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(c</a:t>
            </a:r>
            <a:r>
              <a:rPr lang="en-US" sz="1400" b="1" dirty="0" smtClean="0">
                <a:latin typeface="+mn-lt"/>
              </a:rPr>
              <a:t>)</a:t>
            </a:r>
            <a:r>
              <a:rPr lang="en-US" sz="1400" dirty="0" smtClean="0">
                <a:latin typeface="+mn-lt"/>
              </a:rPr>
              <a:t>	Identify </a:t>
            </a:r>
            <a:r>
              <a:rPr lang="en-US" sz="1400" dirty="0">
                <a:latin typeface="+mn-lt"/>
              </a:rPr>
              <a:t>the intermediate(s).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339431" y="5822930"/>
            <a:ext cx="419100" cy="104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616858" y="1448410"/>
            <a:ext cx="419100" cy="1047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615020" y="1655895"/>
            <a:ext cx="419100" cy="10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55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798763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14.12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Determining </a:t>
            </a:r>
            <a:r>
              <a:rPr lang="en-US" altLang="en-US" b="1" dirty="0" err="1">
                <a:latin typeface="Arial" charset="0"/>
              </a:rPr>
              <a:t>Molecularity</a:t>
            </a:r>
            <a:r>
              <a:rPr lang="en-US" altLang="en-US" b="1" dirty="0">
                <a:latin typeface="Arial" charset="0"/>
              </a:rPr>
              <a:t> and Identifying </a:t>
            </a:r>
            <a:r>
              <a:rPr lang="en-US" altLang="en-US" b="1" dirty="0" smtClean="0">
                <a:latin typeface="Arial" charset="0"/>
              </a:rPr>
              <a:t>	Intermediates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368717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799"/>
            <a:ext cx="0" cy="5808873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611367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388125"/>
            <a:ext cx="8459787" cy="14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Because O(</a:t>
            </a:r>
            <a:r>
              <a:rPr lang="en-US" sz="1400" i="1" dirty="0">
                <a:latin typeface="+mn-lt"/>
              </a:rPr>
              <a:t>g</a:t>
            </a:r>
            <a:r>
              <a:rPr lang="en-US" sz="1400" dirty="0">
                <a:latin typeface="+mn-lt"/>
              </a:rPr>
              <a:t>) appears in equal amounts on both sides of the equation</a:t>
            </a:r>
            <a:r>
              <a:rPr lang="en-US" sz="1400" dirty="0" smtClean="0">
                <a:latin typeface="+mn-lt"/>
              </a:rPr>
              <a:t>, it </a:t>
            </a:r>
            <a:r>
              <a:rPr lang="en-US" sz="1400" dirty="0">
                <a:latin typeface="+mn-lt"/>
              </a:rPr>
              <a:t>can be eliminated to give the net equation for the </a:t>
            </a:r>
            <a:r>
              <a:rPr lang="en-US" sz="1400" dirty="0" smtClean="0">
                <a:latin typeface="+mn-lt"/>
              </a:rPr>
              <a:t>chemical process</a:t>
            </a:r>
            <a:r>
              <a:rPr lang="en-US" sz="1400" dirty="0">
                <a:latin typeface="+mn-lt"/>
              </a:rPr>
              <a:t>:</a:t>
            </a:r>
          </a:p>
          <a:p>
            <a:pPr marL="0" indent="0" algn="ctr" eaLnBrk="0" hangingPunct="0">
              <a:defRPr/>
            </a:pPr>
            <a:r>
              <a:rPr lang="en-US" sz="1400" dirty="0">
                <a:latin typeface="+mn-lt"/>
              </a:rPr>
              <a:t>2 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3 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(</a:t>
            </a:r>
            <a:r>
              <a:rPr lang="en-US" sz="1400" b="1" dirty="0">
                <a:latin typeface="+mn-lt"/>
              </a:rPr>
              <a:t>c</a:t>
            </a:r>
            <a:r>
              <a:rPr lang="en-US" sz="1400" b="1" dirty="0" smtClean="0">
                <a:latin typeface="+mn-lt"/>
              </a:rPr>
              <a:t>)	</a:t>
            </a:r>
            <a:r>
              <a:rPr lang="en-US" sz="1400" dirty="0" smtClean="0">
                <a:latin typeface="+mn-lt"/>
              </a:rPr>
              <a:t>The </a:t>
            </a:r>
            <a:r>
              <a:rPr lang="en-US" sz="1400" dirty="0">
                <a:latin typeface="+mn-lt"/>
              </a:rPr>
              <a:t>intermediate is O(</a:t>
            </a:r>
            <a:r>
              <a:rPr lang="en-US" sz="1400" i="1" dirty="0">
                <a:latin typeface="+mn-lt"/>
              </a:rPr>
              <a:t>g</a:t>
            </a:r>
            <a:r>
              <a:rPr lang="en-US" sz="1400" dirty="0">
                <a:latin typeface="+mn-lt"/>
              </a:rPr>
              <a:t>). It is neither an original reactant </a:t>
            </a:r>
            <a:r>
              <a:rPr lang="en-US" sz="1400" dirty="0" smtClean="0">
                <a:latin typeface="+mn-lt"/>
              </a:rPr>
              <a:t>nor a </a:t>
            </a:r>
            <a:r>
              <a:rPr lang="en-US" sz="1400" dirty="0">
                <a:latin typeface="+mn-lt"/>
              </a:rPr>
              <a:t>final product but is formed in the first step of the </a:t>
            </a:r>
            <a:r>
              <a:rPr lang="en-US" sz="1400" dirty="0" smtClean="0">
                <a:latin typeface="+mn-lt"/>
              </a:rPr>
              <a:t>mechanism and </a:t>
            </a:r>
            <a:r>
              <a:rPr lang="en-US" sz="1400" dirty="0">
                <a:latin typeface="+mn-lt"/>
              </a:rPr>
              <a:t>consumed in the second.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1</a:t>
            </a:r>
          </a:p>
          <a:p>
            <a:pPr marL="0" indent="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Consider </a:t>
            </a:r>
            <a:r>
              <a:rPr lang="en-US" sz="1400" dirty="0">
                <a:latin typeface="+mn-lt"/>
              </a:rPr>
              <a:t>the following two-step reaction mechanism:</a:t>
            </a:r>
          </a:p>
          <a:p>
            <a:pPr marL="0" indent="0" algn="ctr" eaLnBrk="0" hangingPunct="0">
              <a:spcBef>
                <a:spcPts val="600"/>
              </a:spcBef>
              <a:defRPr/>
            </a:pPr>
            <a:r>
              <a:rPr lang="en-US" sz="1400" dirty="0" smtClean="0">
                <a:latin typeface="+mn-lt"/>
              </a:rPr>
              <a:t>A(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B(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 X(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Y(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  <a:p>
            <a:pPr marL="0" indent="0" algn="ctr" eaLnBrk="0" hangingPunct="0">
              <a:defRPr/>
            </a:pPr>
            <a:r>
              <a:rPr lang="en-US" sz="1400" dirty="0" smtClean="0">
                <a:latin typeface="+mn-lt"/>
              </a:rPr>
              <a:t>X(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C(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 Y(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Z(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  <a:p>
            <a:pPr marL="0" indent="0" eaLnBrk="0" hangingPunct="0">
              <a:spcBef>
                <a:spcPts val="600"/>
              </a:spcBef>
              <a:defRPr/>
            </a:pPr>
            <a:r>
              <a:rPr lang="en-US" sz="1400" dirty="0">
                <a:latin typeface="+mn-lt"/>
              </a:rPr>
              <a:t>Which of the following statements about this mechanism </a:t>
            </a:r>
            <a:r>
              <a:rPr lang="en-US" sz="1400" dirty="0" smtClean="0">
                <a:latin typeface="+mn-lt"/>
              </a:rPr>
              <a:t>is or </a:t>
            </a:r>
            <a:r>
              <a:rPr lang="en-US" sz="1400" dirty="0">
                <a:latin typeface="+mn-lt"/>
              </a:rPr>
              <a:t>are true?</a:t>
            </a: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</a:t>
            </a:r>
            <a:r>
              <a:rPr lang="en-US" sz="1400" b="1" dirty="0" smtClean="0">
                <a:latin typeface="+mn-lt"/>
              </a:rPr>
              <a:t>i)	</a:t>
            </a:r>
            <a:r>
              <a:rPr lang="en-US" sz="1400" dirty="0" smtClean="0">
                <a:latin typeface="+mn-lt"/>
              </a:rPr>
              <a:t>Both </a:t>
            </a:r>
            <a:r>
              <a:rPr lang="en-US" sz="1400" dirty="0">
                <a:latin typeface="+mn-lt"/>
              </a:rPr>
              <a:t>of the steps in this mechanism are bimolecular.</a:t>
            </a: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</a:t>
            </a:r>
            <a:r>
              <a:rPr lang="en-US" sz="1400" b="1" dirty="0" smtClean="0">
                <a:latin typeface="+mn-lt"/>
              </a:rPr>
              <a:t>ii)	</a:t>
            </a:r>
            <a:r>
              <a:rPr lang="en-US" sz="1400" dirty="0" smtClean="0">
                <a:latin typeface="+mn-lt"/>
              </a:rPr>
              <a:t>The </a:t>
            </a:r>
            <a:r>
              <a:rPr lang="en-US" sz="1400" dirty="0">
                <a:latin typeface="+mn-lt"/>
              </a:rPr>
              <a:t>overall reaction is </a:t>
            </a:r>
            <a:r>
              <a:rPr lang="en-US" sz="1400" dirty="0" smtClean="0">
                <a:latin typeface="+mn-lt"/>
              </a:rPr>
              <a:t>A(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B(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C(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Y(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Z(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).</a:t>
            </a: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</a:t>
            </a:r>
            <a:r>
              <a:rPr lang="en-US" sz="1400" b="1" dirty="0" smtClean="0">
                <a:latin typeface="+mn-lt"/>
              </a:rPr>
              <a:t>iii)</a:t>
            </a:r>
            <a:r>
              <a:rPr lang="en-US" sz="1400" dirty="0" smtClean="0">
                <a:latin typeface="+mn-lt"/>
              </a:rPr>
              <a:t>	The </a:t>
            </a:r>
            <a:r>
              <a:rPr lang="en-US" sz="1400" dirty="0">
                <a:latin typeface="+mn-lt"/>
              </a:rPr>
              <a:t>substance X(</a:t>
            </a:r>
            <a:r>
              <a:rPr lang="en-US" sz="1400" i="1" dirty="0">
                <a:latin typeface="+mn-lt"/>
              </a:rPr>
              <a:t>g</a:t>
            </a:r>
            <a:r>
              <a:rPr lang="en-US" sz="1400" dirty="0">
                <a:latin typeface="+mn-lt"/>
              </a:rPr>
              <a:t>) is an intermediate in this mechanism.</a:t>
            </a:r>
          </a:p>
          <a:p>
            <a:pPr marL="569913" indent="-282575" eaLnBrk="0" hangingPunct="0">
              <a:defRPr/>
            </a:pPr>
            <a:r>
              <a:rPr lang="en-US" sz="1400" b="1" dirty="0">
                <a:latin typeface="+mn-lt"/>
              </a:rPr>
              <a:t>(a</a:t>
            </a:r>
            <a:r>
              <a:rPr lang="en-US" sz="1400" b="1" dirty="0" smtClean="0">
                <a:latin typeface="+mn-lt"/>
              </a:rPr>
              <a:t>)	</a:t>
            </a:r>
            <a:r>
              <a:rPr lang="en-US" sz="1400" dirty="0" smtClean="0">
                <a:latin typeface="+mn-lt"/>
              </a:rPr>
              <a:t>Only </a:t>
            </a:r>
            <a:r>
              <a:rPr lang="en-US" sz="1400" dirty="0">
                <a:latin typeface="+mn-lt"/>
              </a:rPr>
              <a:t>one of the statements is true.</a:t>
            </a:r>
          </a:p>
          <a:p>
            <a:pPr marL="569913" indent="-282575" eaLnBrk="0" hangingPunct="0">
              <a:defRPr/>
            </a:pPr>
            <a:r>
              <a:rPr lang="en-US" sz="1400" b="1" dirty="0">
                <a:latin typeface="+mn-lt"/>
              </a:rPr>
              <a:t>(b</a:t>
            </a:r>
            <a:r>
              <a:rPr lang="en-US" sz="1400" b="1" dirty="0" smtClean="0">
                <a:latin typeface="+mn-lt"/>
              </a:rPr>
              <a:t>)</a:t>
            </a:r>
            <a:r>
              <a:rPr lang="en-US" sz="1400" dirty="0" smtClean="0">
                <a:latin typeface="+mn-lt"/>
              </a:rPr>
              <a:t>	Statements </a:t>
            </a:r>
            <a:r>
              <a:rPr lang="en-US" sz="1400" dirty="0">
                <a:latin typeface="+mn-lt"/>
              </a:rPr>
              <a:t>(i) and (ii) are true.</a:t>
            </a:r>
          </a:p>
          <a:p>
            <a:pPr marL="569913" indent="-282575" eaLnBrk="0" hangingPunct="0">
              <a:defRPr/>
            </a:pPr>
            <a:r>
              <a:rPr lang="en-US" sz="1400" b="1" dirty="0">
                <a:latin typeface="+mn-lt"/>
              </a:rPr>
              <a:t>(</a:t>
            </a:r>
            <a:r>
              <a:rPr lang="en-US" sz="1400" b="1" dirty="0" smtClean="0">
                <a:latin typeface="+mn-lt"/>
              </a:rPr>
              <a:t>c)</a:t>
            </a:r>
            <a:r>
              <a:rPr lang="en-US" sz="1400" dirty="0" smtClean="0">
                <a:latin typeface="+mn-lt"/>
              </a:rPr>
              <a:t>	Statements </a:t>
            </a:r>
            <a:r>
              <a:rPr lang="en-US" sz="1400" dirty="0">
                <a:latin typeface="+mn-lt"/>
              </a:rPr>
              <a:t>(i) and (iii) are true.</a:t>
            </a:r>
          </a:p>
          <a:p>
            <a:pPr marL="569913" indent="-282575" eaLnBrk="0" hangingPunct="0">
              <a:defRPr/>
            </a:pPr>
            <a:r>
              <a:rPr lang="en-US" sz="1400" b="1" dirty="0">
                <a:latin typeface="+mn-lt"/>
              </a:rPr>
              <a:t>(</a:t>
            </a:r>
            <a:r>
              <a:rPr lang="en-US" sz="1400" b="1" dirty="0" smtClean="0">
                <a:latin typeface="+mn-lt"/>
              </a:rPr>
              <a:t>d)	</a:t>
            </a:r>
            <a:r>
              <a:rPr lang="en-US" sz="1400" dirty="0" smtClean="0">
                <a:latin typeface="+mn-lt"/>
              </a:rPr>
              <a:t>Statements </a:t>
            </a:r>
            <a:r>
              <a:rPr lang="en-US" sz="1400" dirty="0">
                <a:latin typeface="+mn-lt"/>
              </a:rPr>
              <a:t>(ii) and (iii) are true.</a:t>
            </a:r>
          </a:p>
          <a:p>
            <a:pPr marL="569913" indent="-282575" eaLnBrk="0" hangingPunct="0">
              <a:defRPr/>
            </a:pPr>
            <a:r>
              <a:rPr lang="en-US" sz="1400" b="1" dirty="0">
                <a:latin typeface="+mn-lt"/>
              </a:rPr>
              <a:t>(</a:t>
            </a:r>
            <a:r>
              <a:rPr lang="en-US" sz="1400" b="1" dirty="0" smtClean="0">
                <a:latin typeface="+mn-lt"/>
              </a:rPr>
              <a:t>e)</a:t>
            </a:r>
            <a:r>
              <a:rPr lang="en-US" sz="1400" dirty="0" smtClean="0">
                <a:latin typeface="+mn-lt"/>
              </a:rPr>
              <a:t>	All </a:t>
            </a:r>
            <a:r>
              <a:rPr lang="en-US" sz="1400" dirty="0">
                <a:latin typeface="+mn-lt"/>
              </a:rPr>
              <a:t>three statements are true</a:t>
            </a:r>
            <a:r>
              <a:rPr lang="en-US" sz="1400" dirty="0" smtClean="0">
                <a:latin typeface="+mn-lt"/>
              </a:rPr>
              <a:t>.</a:t>
            </a:r>
            <a:endParaRPr lang="en-US" sz="1400" dirty="0">
              <a:latin typeface="+mn-lt"/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6" y="985933"/>
            <a:ext cx="8702138" cy="31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340781" y="1911119"/>
            <a:ext cx="419100" cy="104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339431" y="3685658"/>
            <a:ext cx="419100" cy="1047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340781" y="3905996"/>
            <a:ext cx="419100" cy="1047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3713838" y="4622092"/>
            <a:ext cx="419100" cy="10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60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798763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14.12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Determining </a:t>
            </a:r>
            <a:r>
              <a:rPr lang="en-US" altLang="en-US" b="1" dirty="0" err="1">
                <a:latin typeface="Arial" charset="0"/>
              </a:rPr>
              <a:t>Molecularity</a:t>
            </a:r>
            <a:r>
              <a:rPr lang="en-US" altLang="en-US" b="1" dirty="0">
                <a:latin typeface="Arial" charset="0"/>
              </a:rPr>
              <a:t> and Identifying </a:t>
            </a:r>
            <a:r>
              <a:rPr lang="en-US" altLang="en-US" b="1" dirty="0" smtClean="0">
                <a:latin typeface="Arial" charset="0"/>
              </a:rPr>
              <a:t>	Intermediates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368717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4156344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446114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388125"/>
            <a:ext cx="8459787" cy="161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Practice Exercise 2</a:t>
            </a:r>
          </a:p>
          <a:p>
            <a:pPr marL="0" indent="0" eaLnBrk="0" hangingPunct="0">
              <a:defRPr/>
            </a:pPr>
            <a:endParaRPr lang="en-US" sz="10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For the reaction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algn="ctr" eaLnBrk="0" hangingPunct="0">
              <a:defRPr/>
            </a:pPr>
            <a:r>
              <a:rPr lang="en-US" sz="1400" dirty="0" smtClean="0">
                <a:latin typeface="+mn-lt"/>
              </a:rPr>
              <a:t>Mo(CO)</a:t>
            </a:r>
            <a:r>
              <a:rPr lang="en-US" sz="1400" baseline="-25000" dirty="0" smtClean="0">
                <a:latin typeface="+mn-lt"/>
              </a:rPr>
              <a:t>6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P(CH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)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           Mo(CO)</a:t>
            </a:r>
            <a:r>
              <a:rPr lang="en-US" sz="1400" baseline="-25000" dirty="0" smtClean="0">
                <a:latin typeface="+mn-lt"/>
              </a:rPr>
              <a:t>5</a:t>
            </a:r>
            <a:r>
              <a:rPr lang="en-US" sz="1400" dirty="0" smtClean="0">
                <a:latin typeface="+mn-lt"/>
              </a:rPr>
              <a:t>P(CH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)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+ CO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the proposed mechanism is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algn="ctr" eaLnBrk="0" hangingPunct="0">
              <a:defRPr/>
            </a:pPr>
            <a:r>
              <a:rPr lang="en-US" sz="1400" dirty="0" smtClean="0">
                <a:latin typeface="+mn-lt"/>
              </a:rPr>
              <a:t>Mo(CO)</a:t>
            </a:r>
            <a:r>
              <a:rPr lang="en-US" sz="1400" baseline="-25000" dirty="0" smtClean="0">
                <a:latin typeface="+mn-lt"/>
              </a:rPr>
              <a:t>6</a:t>
            </a:r>
            <a:r>
              <a:rPr lang="en-US" sz="1400" dirty="0" smtClean="0">
                <a:latin typeface="+mn-lt"/>
              </a:rPr>
              <a:t>            Mo(CO)</a:t>
            </a:r>
            <a:r>
              <a:rPr lang="en-US" sz="1400" baseline="-25000" dirty="0" smtClean="0">
                <a:latin typeface="+mn-lt"/>
              </a:rPr>
              <a:t>5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+ CO</a:t>
            </a:r>
          </a:p>
          <a:p>
            <a:pPr marL="2194560" indent="0" eaLnBrk="0" hangingPunct="0">
              <a:defRPr/>
            </a:pPr>
            <a:r>
              <a:rPr lang="en-US" sz="1400" dirty="0" smtClean="0">
                <a:latin typeface="+mn-lt"/>
              </a:rPr>
              <a:t>Mo(CO)</a:t>
            </a:r>
            <a:r>
              <a:rPr lang="en-US" sz="1400" baseline="-25000" dirty="0" smtClean="0">
                <a:latin typeface="+mn-lt"/>
              </a:rPr>
              <a:t>5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P(CH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)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            Mo(CO)</a:t>
            </a:r>
            <a:r>
              <a:rPr lang="en-US" sz="1400" baseline="-25000" dirty="0" smtClean="0">
                <a:latin typeface="+mn-lt"/>
              </a:rPr>
              <a:t>5</a:t>
            </a:r>
            <a:r>
              <a:rPr lang="en-US" sz="1400" dirty="0" smtClean="0">
                <a:latin typeface="+mn-lt"/>
              </a:rPr>
              <a:t>P(CH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)</a:t>
            </a:r>
            <a:r>
              <a:rPr lang="en-US" sz="1400" baseline="-25000" dirty="0" smtClean="0">
                <a:latin typeface="+mn-lt"/>
              </a:rPr>
              <a:t>3</a:t>
            </a:r>
            <a:endParaRPr lang="en-US" sz="1400" baseline="-250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(a) </a:t>
            </a:r>
            <a:r>
              <a:rPr lang="en-US" sz="1400" dirty="0">
                <a:latin typeface="+mn-lt"/>
              </a:rPr>
              <a:t>Is the proposed mechanism consistent with the </a:t>
            </a:r>
            <a:r>
              <a:rPr lang="en-US" sz="1400" dirty="0" smtClean="0">
                <a:latin typeface="+mn-lt"/>
              </a:rPr>
              <a:t>equation for </a:t>
            </a:r>
            <a:r>
              <a:rPr lang="en-US" sz="1400" dirty="0">
                <a:latin typeface="+mn-lt"/>
              </a:rPr>
              <a:t>the overall reaction?</a:t>
            </a:r>
            <a:r>
              <a:rPr lang="en-US" sz="1400" b="1" dirty="0">
                <a:latin typeface="+mn-lt"/>
              </a:rPr>
              <a:t> (b) </a:t>
            </a:r>
            <a:r>
              <a:rPr lang="en-US" sz="1400" dirty="0">
                <a:latin typeface="+mn-lt"/>
              </a:rPr>
              <a:t>What is the </a:t>
            </a:r>
            <a:r>
              <a:rPr lang="en-US" sz="1400" dirty="0" err="1">
                <a:latin typeface="+mn-lt"/>
              </a:rPr>
              <a:t>molecularity</a:t>
            </a:r>
            <a:r>
              <a:rPr lang="en-US" sz="1400" dirty="0">
                <a:latin typeface="+mn-lt"/>
              </a:rPr>
              <a:t> of </a:t>
            </a:r>
            <a:r>
              <a:rPr lang="en-US" sz="1400" dirty="0" smtClean="0">
                <a:latin typeface="+mn-lt"/>
              </a:rPr>
              <a:t>each step </a:t>
            </a:r>
            <a:r>
              <a:rPr lang="en-US" sz="1400" dirty="0">
                <a:latin typeface="+mn-lt"/>
              </a:rPr>
              <a:t>of the mechanism? </a:t>
            </a:r>
            <a:r>
              <a:rPr lang="en-US" sz="1400" b="1" dirty="0">
                <a:latin typeface="+mn-lt"/>
              </a:rPr>
              <a:t>(c) </a:t>
            </a:r>
            <a:r>
              <a:rPr lang="en-US" sz="1400" dirty="0">
                <a:latin typeface="+mn-lt"/>
              </a:rPr>
              <a:t>Identify the intermediate(s).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6" y="985933"/>
            <a:ext cx="8702138" cy="31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218006" y="2319567"/>
            <a:ext cx="419100" cy="1047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118864" y="3189898"/>
            <a:ext cx="419100" cy="1047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118864" y="3399219"/>
            <a:ext cx="419100" cy="10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728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798763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14.13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Predicting the Rate Law for an Elementary </a:t>
            </a:r>
            <a:r>
              <a:rPr lang="en-US" altLang="en-US" b="1" dirty="0" smtClean="0">
                <a:latin typeface="Arial" charset="0"/>
              </a:rPr>
              <a:t>	Reaction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760346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5665653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597045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779754"/>
            <a:ext cx="8459787" cy="104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altLang="en-US" sz="1600" b="1" dirty="0">
                <a:solidFill>
                  <a:srgbClr val="3366FF"/>
                </a:solidFill>
              </a:rPr>
              <a:t>Solution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marL="283464" indent="-283464" eaLnBrk="0" hangingPunct="0"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Analyze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are given the equation and asked for its rate law, </a:t>
            </a:r>
            <a:r>
              <a:rPr lang="en-US" sz="1400" dirty="0" smtClean="0">
                <a:latin typeface="+mn-lt"/>
              </a:rPr>
              <a:t>assuming that </a:t>
            </a:r>
            <a:r>
              <a:rPr lang="en-US" sz="1400" dirty="0">
                <a:latin typeface="+mn-lt"/>
              </a:rPr>
              <a:t>it is an elementary process.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Plan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Because we are assuming that the reaction occurs as a </a:t>
            </a:r>
            <a:r>
              <a:rPr lang="en-US" sz="1400" dirty="0" smtClean="0">
                <a:latin typeface="+mn-lt"/>
              </a:rPr>
              <a:t>single elementary </a:t>
            </a:r>
            <a:r>
              <a:rPr lang="en-US" sz="1400" dirty="0">
                <a:latin typeface="+mn-lt"/>
              </a:rPr>
              <a:t>reaction, we are able to write the rate law </a:t>
            </a:r>
            <a:r>
              <a:rPr lang="en-US" sz="1400" dirty="0" smtClean="0">
                <a:latin typeface="+mn-lt"/>
              </a:rPr>
              <a:t>using the </a:t>
            </a:r>
            <a:r>
              <a:rPr lang="en-US" sz="1400" dirty="0">
                <a:latin typeface="+mn-lt"/>
              </a:rPr>
              <a:t>coefficients for the reactants in the equation as the </a:t>
            </a:r>
            <a:r>
              <a:rPr lang="en-US" sz="1400" dirty="0" smtClean="0">
                <a:latin typeface="+mn-lt"/>
              </a:rPr>
              <a:t>reaction orders</a:t>
            </a:r>
            <a:r>
              <a:rPr lang="en-US" sz="1400" dirty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Solve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The reaction is bimolecular, involving one molecule of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and </a:t>
            </a:r>
            <a:r>
              <a:rPr lang="en-US" sz="1400" dirty="0">
                <a:latin typeface="+mn-lt"/>
              </a:rPr>
              <a:t>one molecule of </a:t>
            </a:r>
            <a:r>
              <a:rPr lang="en-US" sz="1400" dirty="0" smtClean="0">
                <a:latin typeface="+mn-lt"/>
              </a:rPr>
              <a:t>Br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. </a:t>
            </a:r>
            <a:r>
              <a:rPr lang="en-US" sz="1400" dirty="0">
                <a:latin typeface="+mn-lt"/>
              </a:rPr>
              <a:t>Thus, the rate law is first order in </a:t>
            </a:r>
            <a:r>
              <a:rPr lang="en-US" sz="1400" dirty="0" smtClean="0">
                <a:latin typeface="+mn-lt"/>
              </a:rPr>
              <a:t>each reactant </a:t>
            </a:r>
            <a:r>
              <a:rPr lang="en-US" sz="1400" dirty="0">
                <a:latin typeface="+mn-lt"/>
              </a:rPr>
              <a:t>and second order overall:</a:t>
            </a:r>
          </a:p>
          <a:p>
            <a:pPr marL="0" indent="0" algn="ctr" eaLnBrk="0" hangingPunct="0">
              <a:spcBef>
                <a:spcPts val="600"/>
              </a:spcBef>
              <a:defRPr/>
            </a:pPr>
            <a:r>
              <a:rPr lang="en-US" sz="1400" dirty="0">
                <a:latin typeface="+mn-lt"/>
              </a:rPr>
              <a:t>Rate = </a:t>
            </a:r>
            <a:r>
              <a:rPr lang="en-US" sz="1400" i="1" dirty="0" smtClean="0">
                <a:latin typeface="+mn-lt"/>
              </a:rPr>
              <a:t>k</a:t>
            </a:r>
            <a:r>
              <a:rPr lang="en-US" sz="1400" dirty="0" smtClean="0">
                <a:latin typeface="+mn-lt"/>
              </a:rPr>
              <a:t>[H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][Br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]</a:t>
            </a: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Comment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Experimental studies of this reaction show that the reaction</a:t>
            </a:r>
          </a:p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actually has a very different rate law:</a:t>
            </a:r>
          </a:p>
          <a:p>
            <a:pPr marL="0" indent="0" algn="ctr" eaLnBrk="0" hangingPunct="0">
              <a:spcBef>
                <a:spcPts val="600"/>
              </a:spcBef>
              <a:defRPr/>
            </a:pPr>
            <a:r>
              <a:rPr lang="en-US" sz="1400" dirty="0">
                <a:latin typeface="+mn-lt"/>
              </a:rPr>
              <a:t>Rate = </a:t>
            </a:r>
            <a:r>
              <a:rPr lang="en-US" sz="1400" i="1" dirty="0" smtClean="0">
                <a:latin typeface="+mn-lt"/>
              </a:rPr>
              <a:t>k</a:t>
            </a:r>
            <a:r>
              <a:rPr lang="en-US" sz="1400" dirty="0" smtClean="0">
                <a:latin typeface="+mn-lt"/>
              </a:rPr>
              <a:t>[H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][Br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]</a:t>
            </a:r>
            <a:r>
              <a:rPr lang="en-US" sz="1400" baseline="30000" dirty="0" smtClean="0">
                <a:latin typeface="+mn-lt"/>
              </a:rPr>
              <a:t>1/2</a:t>
            </a:r>
          </a:p>
          <a:p>
            <a:pPr marL="0" indent="0" eaLnBrk="0" hangingPunct="0">
              <a:spcBef>
                <a:spcPts val="0"/>
              </a:spcBef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spcBef>
                <a:spcPts val="0"/>
              </a:spcBef>
              <a:defRPr/>
            </a:pPr>
            <a:r>
              <a:rPr lang="en-US" sz="1400" dirty="0" smtClean="0">
                <a:latin typeface="+mn-lt"/>
              </a:rPr>
              <a:t>Because </a:t>
            </a:r>
            <a:r>
              <a:rPr lang="en-US" sz="1400" dirty="0">
                <a:latin typeface="+mn-lt"/>
              </a:rPr>
              <a:t>the experimental rate law differs from the one </a:t>
            </a:r>
            <a:r>
              <a:rPr lang="en-US" sz="1400" dirty="0" smtClean="0">
                <a:latin typeface="+mn-lt"/>
              </a:rPr>
              <a:t>obtained by </a:t>
            </a:r>
            <a:r>
              <a:rPr lang="en-US" sz="1400" dirty="0">
                <a:latin typeface="+mn-lt"/>
              </a:rPr>
              <a:t>assuming a single elementary reaction, we can conclude </a:t>
            </a:r>
            <a:r>
              <a:rPr lang="en-US" sz="1400" dirty="0" smtClean="0">
                <a:latin typeface="+mn-lt"/>
              </a:rPr>
              <a:t>that the </a:t>
            </a:r>
            <a:r>
              <a:rPr lang="en-US" sz="1400" dirty="0">
                <a:latin typeface="+mn-lt"/>
              </a:rPr>
              <a:t>mechanism cannot occur by a single elementary step. It </a:t>
            </a:r>
            <a:r>
              <a:rPr lang="en-US" sz="1400" dirty="0" smtClean="0">
                <a:latin typeface="+mn-lt"/>
              </a:rPr>
              <a:t>must, therefore</a:t>
            </a:r>
            <a:r>
              <a:rPr lang="en-US" sz="1400" dirty="0">
                <a:latin typeface="+mn-lt"/>
              </a:rPr>
              <a:t>, involve two or more elementary steps.</a:t>
            </a:r>
            <a:endParaRPr lang="en-US" sz="1400" dirty="0" smtClean="0">
              <a:latin typeface="+mn-lt"/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6" y="1030001"/>
            <a:ext cx="8702138" cy="63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If the following reaction occurs in a single elementary reaction, predict its rate law:</a:t>
            </a:r>
          </a:p>
          <a:p>
            <a:pPr marL="0" indent="0" algn="ctr" eaLnBrk="0" hangingPunct="0">
              <a:spcBef>
                <a:spcPts val="600"/>
              </a:spcBef>
              <a:defRPr/>
            </a:pP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Br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2 </a:t>
            </a:r>
            <a:r>
              <a:rPr lang="en-US" sz="1400" dirty="0" err="1" smtClean="0">
                <a:latin typeface="+mn-lt"/>
              </a:rPr>
              <a:t>HBr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670157" y="1430065"/>
            <a:ext cx="419100" cy="10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59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798763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14.13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Predicting the Rate Law for an Elementary </a:t>
            </a:r>
            <a:r>
              <a:rPr lang="en-US" altLang="en-US" b="1" dirty="0" smtClean="0">
                <a:latin typeface="Arial" charset="0"/>
              </a:rPr>
              <a:t>	Reaction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38673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4806338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5111138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58081"/>
            <a:ext cx="8459787" cy="223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1</a:t>
            </a:r>
          </a:p>
          <a:p>
            <a:pPr marL="283464" indent="-283464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Consider </a:t>
            </a:r>
            <a:r>
              <a:rPr lang="en-US" altLang="en-US" sz="1400" dirty="0">
                <a:latin typeface="+mn-lt"/>
              </a:rPr>
              <a:t>the following reaction: 2 A + </a:t>
            </a:r>
            <a:r>
              <a:rPr lang="en-US" altLang="en-US" sz="1400" dirty="0" smtClean="0">
                <a:latin typeface="+mn-lt"/>
              </a:rPr>
              <a:t>B           X </a:t>
            </a:r>
            <a:r>
              <a:rPr lang="en-US" altLang="en-US" sz="1400" dirty="0">
                <a:latin typeface="+mn-lt"/>
              </a:rPr>
              <a:t>+ 2 Y. </a:t>
            </a:r>
            <a:r>
              <a:rPr lang="en-US" altLang="en-US" sz="1400" dirty="0" smtClean="0">
                <a:latin typeface="+mn-lt"/>
              </a:rPr>
              <a:t>You are </a:t>
            </a:r>
            <a:r>
              <a:rPr lang="en-US" altLang="en-US" sz="1400" dirty="0">
                <a:latin typeface="+mn-lt"/>
              </a:rPr>
              <a:t>told that the first step in the mechanism of this </a:t>
            </a:r>
            <a:r>
              <a:rPr lang="en-US" altLang="en-US" sz="1400" dirty="0" smtClean="0">
                <a:latin typeface="+mn-lt"/>
              </a:rPr>
              <a:t>reaction has </a:t>
            </a:r>
            <a:r>
              <a:rPr lang="en-US" altLang="en-US" sz="1400" dirty="0">
                <a:latin typeface="+mn-lt"/>
              </a:rPr>
              <a:t>the following rate law: Rate = </a:t>
            </a:r>
            <a:r>
              <a:rPr lang="en-US" altLang="en-US" sz="1400" i="1" dirty="0" smtClean="0">
                <a:latin typeface="+mn-lt"/>
              </a:rPr>
              <a:t>k</a:t>
            </a:r>
            <a:r>
              <a:rPr lang="en-US" altLang="en-US" sz="1400" dirty="0" smtClean="0">
                <a:latin typeface="+mn-lt"/>
              </a:rPr>
              <a:t>[A][B]. </a:t>
            </a:r>
            <a:r>
              <a:rPr lang="en-US" altLang="en-US" sz="1400" dirty="0">
                <a:latin typeface="+mn-lt"/>
              </a:rPr>
              <a:t>Which of </a:t>
            </a:r>
            <a:r>
              <a:rPr lang="en-US" altLang="en-US" sz="1400" dirty="0" smtClean="0">
                <a:latin typeface="+mn-lt"/>
              </a:rPr>
              <a:t>the following </a:t>
            </a:r>
            <a:r>
              <a:rPr lang="en-US" altLang="en-US" sz="1400" dirty="0">
                <a:latin typeface="+mn-lt"/>
              </a:rPr>
              <a:t>could be the first step in the reaction </a:t>
            </a:r>
            <a:r>
              <a:rPr lang="en-US" altLang="en-US" sz="1400" dirty="0" smtClean="0">
                <a:latin typeface="+mn-lt"/>
              </a:rPr>
              <a:t>mechanism (</a:t>
            </a:r>
            <a:r>
              <a:rPr lang="en-US" altLang="en-US" sz="1400" dirty="0">
                <a:latin typeface="+mn-lt"/>
              </a:rPr>
              <a:t>note that substance Z is an intermediate</a:t>
            </a:r>
            <a:r>
              <a:rPr lang="en-US" altLang="en-US" sz="1400" dirty="0" smtClean="0">
                <a:latin typeface="+mn-lt"/>
              </a:rPr>
              <a:t>)?</a:t>
            </a: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</a:t>
            </a:r>
            <a:r>
              <a:rPr lang="en-US" sz="1400" b="1" dirty="0" smtClean="0">
                <a:latin typeface="+mn-lt"/>
              </a:rPr>
              <a:t>a)</a:t>
            </a:r>
            <a:r>
              <a:rPr lang="en-US" sz="1400" dirty="0" smtClean="0">
                <a:latin typeface="+mn-lt"/>
              </a:rPr>
              <a:t>	A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A            Y </a:t>
            </a:r>
            <a:r>
              <a:rPr lang="en-US" sz="1400" dirty="0">
                <a:latin typeface="+mn-lt"/>
              </a:rPr>
              <a:t>+ Z</a:t>
            </a: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</a:t>
            </a:r>
            <a:r>
              <a:rPr lang="en-US" sz="1400" b="1" dirty="0" smtClean="0">
                <a:latin typeface="+mn-lt"/>
              </a:rPr>
              <a:t>b)</a:t>
            </a:r>
            <a:r>
              <a:rPr lang="en-US" sz="1400" dirty="0" smtClean="0">
                <a:latin typeface="+mn-lt"/>
              </a:rPr>
              <a:t>	A           X </a:t>
            </a:r>
            <a:r>
              <a:rPr lang="en-US" sz="1400" dirty="0">
                <a:latin typeface="+mn-lt"/>
              </a:rPr>
              <a:t>+ Z</a:t>
            </a: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</a:t>
            </a:r>
            <a:r>
              <a:rPr lang="en-US" sz="1400" b="1" dirty="0" smtClean="0">
                <a:latin typeface="+mn-lt"/>
              </a:rPr>
              <a:t>c)</a:t>
            </a:r>
            <a:r>
              <a:rPr lang="en-US" sz="1400" dirty="0" smtClean="0">
                <a:latin typeface="+mn-lt"/>
              </a:rPr>
              <a:t>	A </a:t>
            </a:r>
            <a:r>
              <a:rPr lang="en-US" sz="1400" dirty="0">
                <a:latin typeface="+mn-lt"/>
              </a:rPr>
              <a:t>+ A + </a:t>
            </a:r>
            <a:r>
              <a:rPr lang="en-US" sz="1400" dirty="0" smtClean="0">
                <a:latin typeface="+mn-lt"/>
              </a:rPr>
              <a:t>B           X </a:t>
            </a:r>
            <a:r>
              <a:rPr lang="en-US" sz="1400" dirty="0">
                <a:latin typeface="+mn-lt"/>
              </a:rPr>
              <a:t>+ Y + Y</a:t>
            </a: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</a:t>
            </a:r>
            <a:r>
              <a:rPr lang="en-US" sz="1400" b="1" dirty="0" smtClean="0">
                <a:latin typeface="+mn-lt"/>
              </a:rPr>
              <a:t>d)</a:t>
            </a:r>
            <a:r>
              <a:rPr lang="en-US" sz="1400" dirty="0" smtClean="0">
                <a:latin typeface="+mn-lt"/>
              </a:rPr>
              <a:t>	B          X </a:t>
            </a:r>
            <a:r>
              <a:rPr lang="en-US" sz="1400" dirty="0">
                <a:latin typeface="+mn-lt"/>
              </a:rPr>
              <a:t>+ Y</a:t>
            </a: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</a:t>
            </a:r>
            <a:r>
              <a:rPr lang="en-US" sz="1400" b="1" dirty="0" smtClean="0">
                <a:latin typeface="+mn-lt"/>
              </a:rPr>
              <a:t>e)	</a:t>
            </a:r>
            <a:r>
              <a:rPr lang="en-US" sz="1400" dirty="0" smtClean="0">
                <a:latin typeface="+mn-lt"/>
              </a:rPr>
              <a:t>A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B          X </a:t>
            </a:r>
            <a:r>
              <a:rPr lang="en-US" sz="1400" dirty="0">
                <a:latin typeface="+mn-lt"/>
              </a:rPr>
              <a:t>+ Z</a:t>
            </a: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</a:rPr>
              <a:t>2</a:t>
            </a:r>
            <a:endParaRPr lang="en-US" sz="1600" b="1" dirty="0">
              <a:solidFill>
                <a:srgbClr val="3366FF"/>
              </a:solidFill>
            </a:endParaRPr>
          </a:p>
          <a:p>
            <a:pPr marL="283464" indent="-283464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Consider </a:t>
            </a:r>
            <a:r>
              <a:rPr lang="en-US" sz="1400" dirty="0">
                <a:latin typeface="+mn-lt"/>
              </a:rPr>
              <a:t>the following reaction: 2 </a:t>
            </a:r>
            <a:r>
              <a:rPr lang="en-US" sz="1400" dirty="0" smtClean="0">
                <a:latin typeface="+mn-lt"/>
              </a:rPr>
              <a:t>NO(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Br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 2 </a:t>
            </a:r>
            <a:r>
              <a:rPr lang="en-US" sz="1400" dirty="0" err="1" smtClean="0">
                <a:latin typeface="+mn-lt"/>
              </a:rPr>
              <a:t>NOBr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). </a:t>
            </a: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(</a:t>
            </a:r>
            <a:r>
              <a:rPr lang="en-US" sz="1400" b="1" dirty="0">
                <a:latin typeface="+mn-lt"/>
              </a:rPr>
              <a:t>a) </a:t>
            </a:r>
            <a:r>
              <a:rPr lang="en-US" sz="1400" dirty="0">
                <a:latin typeface="+mn-lt"/>
              </a:rPr>
              <a:t>Write the rate law for the reaction, assuming it </a:t>
            </a:r>
            <a:r>
              <a:rPr lang="en-US" sz="1400" dirty="0" smtClean="0">
                <a:latin typeface="+mn-lt"/>
              </a:rPr>
              <a:t>involves a </a:t>
            </a:r>
            <a:r>
              <a:rPr lang="en-US" sz="1400" dirty="0">
                <a:latin typeface="+mn-lt"/>
              </a:rPr>
              <a:t>single elementary reaction. </a:t>
            </a:r>
            <a:r>
              <a:rPr lang="en-US" sz="1400" b="1" dirty="0">
                <a:latin typeface="+mn-lt"/>
              </a:rPr>
              <a:t>(b) </a:t>
            </a:r>
            <a:r>
              <a:rPr lang="en-US" sz="1400" dirty="0">
                <a:latin typeface="+mn-lt"/>
              </a:rPr>
              <a:t>Is a single-step </a:t>
            </a:r>
            <a:r>
              <a:rPr lang="en-US" sz="1400" dirty="0" smtClean="0">
                <a:latin typeface="+mn-lt"/>
              </a:rPr>
              <a:t>mechanism likely </a:t>
            </a:r>
            <a:r>
              <a:rPr lang="en-US" sz="1400" dirty="0">
                <a:latin typeface="+mn-lt"/>
              </a:rPr>
              <a:t>for this reaction?</a:t>
            </a:r>
            <a:endParaRPr lang="en-US" sz="1400" dirty="0" smtClean="0">
              <a:latin typeface="+mn-lt"/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6" y="1030001"/>
            <a:ext cx="8702138" cy="31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1168942" y="2618434"/>
            <a:ext cx="419100" cy="104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861623" y="2815325"/>
            <a:ext cx="419100" cy="1047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3359463" y="1976207"/>
            <a:ext cx="419100" cy="1047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1468009" y="3032619"/>
            <a:ext cx="419100" cy="1047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822906" y="3260302"/>
            <a:ext cx="419100" cy="1047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1115241" y="3463484"/>
            <a:ext cx="419100" cy="1047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021627" y="4300765"/>
            <a:ext cx="419100" cy="10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62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798763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14.14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Determining the Rate Law for a Multistep </a:t>
            </a:r>
            <a:r>
              <a:rPr lang="en-US" altLang="en-US" b="1" dirty="0" smtClean="0">
                <a:latin typeface="Arial" charset="0"/>
              </a:rPr>
              <a:t>	Mechanism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2333221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1"/>
            <a:ext cx="0" cy="5401248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5706048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2352629"/>
            <a:ext cx="8459787" cy="104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altLang="en-US" sz="1600" b="1" dirty="0">
                <a:solidFill>
                  <a:srgbClr val="3366FF"/>
                </a:solidFill>
              </a:rPr>
              <a:t>Solution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marL="283464" indent="-283464" eaLnBrk="0" hangingPunct="0"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Analyze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Given a multistep mechanism with the relative speeds </a:t>
            </a:r>
            <a:r>
              <a:rPr lang="en-US" sz="1400" dirty="0" smtClean="0">
                <a:latin typeface="+mn-lt"/>
              </a:rPr>
              <a:t>of the </a:t>
            </a:r>
            <a:r>
              <a:rPr lang="en-US" sz="1400" dirty="0">
                <a:latin typeface="+mn-lt"/>
              </a:rPr>
              <a:t>steps, we are asked to write the overall reaction and the </a:t>
            </a:r>
            <a:r>
              <a:rPr lang="en-US" sz="1400" dirty="0" smtClean="0">
                <a:latin typeface="+mn-lt"/>
              </a:rPr>
              <a:t>rate law </a:t>
            </a:r>
            <a:r>
              <a:rPr lang="en-US" sz="1400" dirty="0">
                <a:latin typeface="+mn-lt"/>
              </a:rPr>
              <a:t>for that overall reaction.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Plan </a:t>
            </a:r>
            <a:r>
              <a:rPr lang="en-US" sz="1400" b="1" dirty="0">
                <a:latin typeface="+mn-lt"/>
              </a:rPr>
              <a:t>(a) </a:t>
            </a:r>
            <a:r>
              <a:rPr lang="en-US" sz="1400" dirty="0">
                <a:latin typeface="+mn-lt"/>
              </a:rPr>
              <a:t>Find the overall reaction by adding the elementary </a:t>
            </a:r>
            <a:r>
              <a:rPr lang="en-US" sz="1400" dirty="0" smtClean="0">
                <a:latin typeface="+mn-lt"/>
              </a:rPr>
              <a:t>steps and </a:t>
            </a:r>
            <a:r>
              <a:rPr lang="en-US" sz="1400" dirty="0">
                <a:latin typeface="+mn-lt"/>
              </a:rPr>
              <a:t>eliminating the intermediates. </a:t>
            </a:r>
            <a:r>
              <a:rPr lang="en-US" sz="1400" b="1" dirty="0">
                <a:latin typeface="+mn-lt"/>
              </a:rPr>
              <a:t>(b) </a:t>
            </a:r>
            <a:r>
              <a:rPr lang="en-US" sz="1400" dirty="0">
                <a:latin typeface="+mn-lt"/>
              </a:rPr>
              <a:t>The rate law for the </a:t>
            </a:r>
            <a:r>
              <a:rPr lang="en-US" sz="1400" dirty="0" smtClean="0">
                <a:latin typeface="+mn-lt"/>
              </a:rPr>
              <a:t>overall reaction </a:t>
            </a:r>
            <a:r>
              <a:rPr lang="en-US" sz="1400" dirty="0">
                <a:latin typeface="+mn-lt"/>
              </a:rPr>
              <a:t>will be that of the slow, rate-determining step.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Solve</a:t>
            </a:r>
            <a:endParaRPr lang="en-US" sz="1400" b="1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(a</a:t>
            </a:r>
            <a:r>
              <a:rPr lang="en-US" sz="1400" b="1" dirty="0" smtClean="0">
                <a:latin typeface="+mn-lt"/>
              </a:rPr>
              <a:t>)	</a:t>
            </a:r>
            <a:r>
              <a:rPr lang="en-US" sz="1400" dirty="0" smtClean="0">
                <a:latin typeface="+mn-lt"/>
              </a:rPr>
              <a:t>Adding </a:t>
            </a:r>
            <a:r>
              <a:rPr lang="en-US" sz="1400" dirty="0">
                <a:latin typeface="+mn-lt"/>
              </a:rPr>
              <a:t>the two elementary reactions gives</a:t>
            </a:r>
          </a:p>
          <a:p>
            <a:pPr marL="0" indent="0" algn="ctr" eaLnBrk="0" hangingPunct="0">
              <a:spcBef>
                <a:spcPts val="1000"/>
              </a:spcBef>
              <a:defRPr/>
            </a:pPr>
            <a:r>
              <a:rPr lang="en-US" sz="1400" dirty="0">
                <a:latin typeface="+mn-lt"/>
              </a:rPr>
              <a:t>2 </a:t>
            </a:r>
            <a:r>
              <a:rPr lang="en-US" sz="1400" dirty="0" smtClean="0">
                <a:latin typeface="+mn-lt"/>
              </a:rPr>
              <a:t>N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O(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 2 N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O(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  <a:p>
            <a:pPr marL="283464" indent="-283464" eaLnBrk="0" hangingPunct="0">
              <a:spcBef>
                <a:spcPts val="1000"/>
              </a:spcBef>
              <a:defRPr/>
            </a:pPr>
            <a:r>
              <a:rPr lang="en-US" sz="1400" dirty="0" smtClean="0">
                <a:latin typeface="+mn-lt"/>
              </a:rPr>
              <a:t>	Omitting </a:t>
            </a:r>
            <a:r>
              <a:rPr lang="en-US" sz="1400" dirty="0">
                <a:latin typeface="+mn-lt"/>
              </a:rPr>
              <a:t>the intermediate, O(g), which occurs on both </a:t>
            </a:r>
            <a:r>
              <a:rPr lang="en-US" sz="1400" dirty="0" smtClean="0">
                <a:latin typeface="+mn-lt"/>
              </a:rPr>
              <a:t>sides of </a:t>
            </a:r>
            <a:r>
              <a:rPr lang="en-US" sz="1400" dirty="0">
                <a:latin typeface="+mn-lt"/>
              </a:rPr>
              <a:t>the equation, gives the overall reaction:</a:t>
            </a:r>
          </a:p>
          <a:p>
            <a:pPr marL="0" indent="0" algn="ctr" eaLnBrk="0" hangingPunct="0">
              <a:spcBef>
                <a:spcPts val="1000"/>
              </a:spcBef>
              <a:defRPr/>
            </a:pPr>
            <a:r>
              <a:rPr lang="en-US" sz="1400" dirty="0">
                <a:latin typeface="+mn-lt"/>
              </a:rPr>
              <a:t>2 </a:t>
            </a:r>
            <a:r>
              <a:rPr lang="en-US" sz="1400" dirty="0" smtClean="0">
                <a:latin typeface="+mn-lt"/>
              </a:rPr>
              <a:t>N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2 N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6" y="1030001"/>
            <a:ext cx="8702138" cy="63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The decomposition of nitrous oxide, </a:t>
            </a:r>
            <a:r>
              <a:rPr lang="en-US" sz="1400" dirty="0" smtClean="0">
                <a:latin typeface="+mn-lt"/>
              </a:rPr>
              <a:t>N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dirty="0">
                <a:latin typeface="+mn-lt"/>
              </a:rPr>
              <a:t>, is believed to occur by a two-step mechanism:</a:t>
            </a:r>
          </a:p>
          <a:p>
            <a:pPr marL="914400" indent="0" eaLnBrk="0" hangingPunct="0">
              <a:spcBef>
                <a:spcPts val="1000"/>
              </a:spcBef>
              <a:defRPr/>
            </a:pPr>
            <a:r>
              <a:rPr lang="en-US" sz="1400" dirty="0" smtClean="0">
                <a:latin typeface="+mn-lt"/>
              </a:rPr>
              <a:t>N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 N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O(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(slow)</a:t>
            </a:r>
            <a:endParaRPr lang="en-US" sz="1400" dirty="0">
              <a:latin typeface="+mn-lt"/>
            </a:endParaRPr>
          </a:p>
          <a:p>
            <a:pPr marL="914400" indent="0" eaLnBrk="0" hangingPunct="0">
              <a:defRPr/>
            </a:pPr>
            <a:r>
              <a:rPr lang="en-US" sz="1400" dirty="0" smtClean="0">
                <a:latin typeface="+mn-lt"/>
              </a:rPr>
              <a:t>N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O(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 N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(fast)</a:t>
            </a:r>
            <a:endParaRPr lang="en-US" sz="1400" dirty="0">
              <a:latin typeface="+mn-lt"/>
            </a:endParaRPr>
          </a:p>
          <a:p>
            <a:pPr marL="0" indent="0" eaLnBrk="0" hangingPunct="0">
              <a:spcBef>
                <a:spcPts val="1000"/>
              </a:spcBef>
              <a:defRPr/>
            </a:pPr>
            <a:r>
              <a:rPr lang="en-US" sz="1400" b="1" dirty="0" smtClean="0">
                <a:latin typeface="+mn-lt"/>
              </a:rPr>
              <a:t>(</a:t>
            </a:r>
            <a:r>
              <a:rPr lang="en-US" sz="1400" b="1" dirty="0">
                <a:latin typeface="+mn-lt"/>
              </a:rPr>
              <a:t>a) </a:t>
            </a:r>
            <a:r>
              <a:rPr lang="en-US" sz="1400" dirty="0">
                <a:latin typeface="+mn-lt"/>
              </a:rPr>
              <a:t>Write the equation for the overall reaction. </a:t>
            </a:r>
            <a:r>
              <a:rPr lang="en-US" sz="1400" b="1" dirty="0">
                <a:latin typeface="+mn-lt"/>
              </a:rPr>
              <a:t>(b) </a:t>
            </a:r>
            <a:r>
              <a:rPr lang="en-US" sz="1400" dirty="0">
                <a:latin typeface="+mn-lt"/>
              </a:rPr>
              <a:t>Write the rate law for the overall reaction.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1882888" y="1488644"/>
            <a:ext cx="419100" cy="104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2409866" y="1718163"/>
            <a:ext cx="419100" cy="104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105478" y="4690881"/>
            <a:ext cx="419100" cy="1047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118864" y="5384944"/>
            <a:ext cx="419100" cy="10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83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798763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14.14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Determining the Rate Law for a Multistep </a:t>
            </a:r>
            <a:r>
              <a:rPr lang="en-US" altLang="en-US" b="1" dirty="0" smtClean="0">
                <a:latin typeface="Arial" charset="0"/>
              </a:rPr>
              <a:t>	Mechanism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34819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5665653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597045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54227"/>
            <a:ext cx="8703726" cy="104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altLang="en-US" sz="1400" b="1" dirty="0">
                <a:latin typeface="+mn-lt"/>
              </a:rPr>
              <a:t>(</a:t>
            </a:r>
            <a:r>
              <a:rPr lang="en-US" altLang="en-US" sz="1400" b="1" dirty="0" smtClean="0">
                <a:latin typeface="+mn-lt"/>
              </a:rPr>
              <a:t>b)	</a:t>
            </a:r>
            <a:r>
              <a:rPr lang="en-US" altLang="en-US" sz="1400" dirty="0" smtClean="0">
                <a:latin typeface="+mn-lt"/>
              </a:rPr>
              <a:t>The </a:t>
            </a:r>
            <a:r>
              <a:rPr lang="en-US" altLang="en-US" sz="1400" dirty="0">
                <a:latin typeface="+mn-lt"/>
              </a:rPr>
              <a:t>rate law for the overall reaction is just the rate law for </a:t>
            </a:r>
            <a:r>
              <a:rPr lang="en-US" altLang="en-US" sz="1400" dirty="0" smtClean="0">
                <a:latin typeface="+mn-lt"/>
              </a:rPr>
              <a:t>the slow</a:t>
            </a:r>
            <a:r>
              <a:rPr lang="en-US" altLang="en-US" sz="1400" dirty="0">
                <a:latin typeface="+mn-lt"/>
              </a:rPr>
              <a:t>, rate-determining elementary reaction. Because that </a:t>
            </a:r>
            <a:r>
              <a:rPr lang="en-US" altLang="en-US" sz="1400" dirty="0" smtClean="0">
                <a:latin typeface="+mn-lt"/>
              </a:rPr>
              <a:t>slow step </a:t>
            </a:r>
            <a:r>
              <a:rPr lang="en-US" altLang="en-US" sz="1400" dirty="0">
                <a:latin typeface="+mn-lt"/>
              </a:rPr>
              <a:t>is a </a:t>
            </a:r>
            <a:r>
              <a:rPr lang="en-US" altLang="en-US" sz="1400" dirty="0" err="1">
                <a:latin typeface="+mn-lt"/>
              </a:rPr>
              <a:t>unimolecular</a:t>
            </a:r>
            <a:r>
              <a:rPr lang="en-US" altLang="en-US" sz="1400" dirty="0">
                <a:latin typeface="+mn-lt"/>
              </a:rPr>
              <a:t> elementary reaction, the rate law is </a:t>
            </a:r>
            <a:r>
              <a:rPr lang="en-US" altLang="en-US" sz="1400" dirty="0" smtClean="0">
                <a:latin typeface="+mn-lt"/>
              </a:rPr>
              <a:t>first order</a:t>
            </a:r>
            <a:r>
              <a:rPr lang="en-US" altLang="en-US" sz="1400" dirty="0">
                <a:latin typeface="+mn-lt"/>
              </a:rPr>
              <a:t>:</a:t>
            </a:r>
          </a:p>
          <a:p>
            <a:pPr marL="283464" indent="-283464" algn="ctr" eaLnBrk="0" hangingPunct="0">
              <a:spcBef>
                <a:spcPts val="1000"/>
              </a:spcBef>
              <a:defRPr/>
            </a:pPr>
            <a:r>
              <a:rPr lang="en-US" altLang="en-US" sz="1400" dirty="0">
                <a:latin typeface="+mn-lt"/>
              </a:rPr>
              <a:t>Rate = </a:t>
            </a:r>
            <a:r>
              <a:rPr lang="en-US" altLang="en-US" sz="1400" i="1" dirty="0" smtClean="0">
                <a:latin typeface="+mn-lt"/>
              </a:rPr>
              <a:t>k</a:t>
            </a:r>
            <a:r>
              <a:rPr lang="en-US" altLang="en-US" sz="1400" dirty="0" smtClean="0">
                <a:latin typeface="+mn-lt"/>
              </a:rPr>
              <a:t>[N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O]</a:t>
            </a:r>
            <a:endParaRPr lang="en-US" alt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Practice Exercise 1</a:t>
            </a: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An </a:t>
            </a:r>
            <a:r>
              <a:rPr lang="en-US" altLang="en-US" sz="1400" dirty="0">
                <a:latin typeface="+mn-lt"/>
              </a:rPr>
              <a:t>alternative two-step reaction mechanism has been </a:t>
            </a:r>
            <a:r>
              <a:rPr lang="en-US" altLang="en-US" sz="1400" dirty="0" smtClean="0">
                <a:latin typeface="+mn-lt"/>
              </a:rPr>
              <a:t>proposed for </a:t>
            </a:r>
            <a:r>
              <a:rPr lang="en-US" altLang="en-US" sz="1400" dirty="0">
                <a:latin typeface="+mn-lt"/>
              </a:rPr>
              <a:t>the reaction </a:t>
            </a:r>
            <a:r>
              <a:rPr lang="en-US" altLang="en-US" sz="1400" dirty="0" smtClean="0">
                <a:latin typeface="+mn-lt"/>
              </a:rPr>
              <a:t/>
            </a:r>
            <a:br>
              <a:rPr lang="en-US" altLang="en-US" sz="1400" dirty="0" smtClean="0">
                <a:latin typeface="+mn-lt"/>
              </a:rPr>
            </a:br>
            <a:r>
              <a:rPr lang="en-US" altLang="en-US" sz="1400" dirty="0" smtClean="0">
                <a:latin typeface="+mn-lt"/>
              </a:rPr>
              <a:t>NO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>
                <a:latin typeface="+mn-lt"/>
              </a:rPr>
              <a:t>)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+ </a:t>
            </a:r>
            <a:r>
              <a:rPr lang="en-US" altLang="en-US" sz="1400" dirty="0" smtClean="0">
                <a:latin typeface="+mn-lt"/>
              </a:rPr>
              <a:t>CO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 </a:t>
            </a:r>
            <a:r>
              <a:rPr lang="en-US" altLang="en-US" sz="1400" dirty="0" smtClean="0">
                <a:latin typeface="+mn-lt"/>
              </a:rPr>
              <a:t>NO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>
                <a:latin typeface="+mn-lt"/>
              </a:rPr>
              <a:t>)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+ </a:t>
            </a:r>
            <a:r>
              <a:rPr lang="en-US" altLang="en-US" sz="1400" dirty="0" smtClean="0">
                <a:latin typeface="+mn-lt"/>
              </a:rPr>
              <a:t>CO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>
                <a:latin typeface="+mn-lt"/>
              </a:rPr>
              <a:t>)</a:t>
            </a:r>
            <a:r>
              <a:rPr lang="en-US" altLang="en-US" sz="1400" dirty="0" smtClean="0">
                <a:latin typeface="+mn-lt"/>
              </a:rPr>
              <a:t>, which </a:t>
            </a:r>
            <a:r>
              <a:rPr lang="en-US" altLang="en-US" sz="1400" dirty="0">
                <a:latin typeface="+mn-lt"/>
              </a:rPr>
              <a:t>was discussed on page 597</a:t>
            </a:r>
            <a:r>
              <a:rPr lang="en-US" altLang="en-US" sz="1400" dirty="0" smtClean="0">
                <a:latin typeface="+mn-lt"/>
              </a:rPr>
              <a:t>:</a:t>
            </a:r>
          </a:p>
          <a:p>
            <a:pPr marL="0" indent="0" eaLnBrk="0" hangingPunct="0">
              <a:spcBef>
                <a:spcPts val="1000"/>
              </a:spcBef>
              <a:defRPr/>
            </a:pPr>
            <a:r>
              <a:rPr lang="en-US" sz="1400" dirty="0">
                <a:latin typeface="+mn-lt"/>
              </a:rPr>
              <a:t>Step 1:</a:t>
            </a:r>
          </a:p>
          <a:p>
            <a:pPr marL="0" indent="0" algn="ctr" eaLnBrk="0" hangingPunct="0">
              <a:spcBef>
                <a:spcPts val="1000"/>
              </a:spcBef>
              <a:defRPr/>
            </a:pPr>
            <a:r>
              <a:rPr lang="en-US" sz="1400" dirty="0" smtClean="0">
                <a:latin typeface="+mn-lt"/>
              </a:rPr>
              <a:t>NO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>
                <a:latin typeface="+mn-lt"/>
              </a:rPr>
              <a:t>)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NO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>
                <a:latin typeface="+mn-lt"/>
              </a:rPr>
              <a:t>)</a:t>
            </a:r>
            <a:r>
              <a:rPr lang="en-US" sz="1400" dirty="0" smtClean="0">
                <a:latin typeface="+mn-lt"/>
              </a:rPr>
              <a:t>           N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</a:t>
            </a:r>
            <a:r>
              <a:rPr lang="en-US" altLang="en-US" sz="1400" baseline="-25000" dirty="0" smtClean="0">
                <a:latin typeface="+mn-lt"/>
              </a:rPr>
              <a:t>4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    (slow)</a:t>
            </a:r>
            <a:endParaRPr lang="en-US" sz="1400" dirty="0">
              <a:latin typeface="+mn-lt"/>
            </a:endParaRPr>
          </a:p>
          <a:p>
            <a:pPr marL="0" indent="0" eaLnBrk="0" hangingPunct="0">
              <a:spcBef>
                <a:spcPts val="1000"/>
              </a:spcBef>
              <a:defRPr/>
            </a:pPr>
            <a:r>
              <a:rPr lang="en-US" sz="1400" dirty="0">
                <a:latin typeface="+mn-lt"/>
              </a:rPr>
              <a:t>Step 2:</a:t>
            </a:r>
          </a:p>
          <a:p>
            <a:pPr marL="0" indent="0" algn="ctr" eaLnBrk="0" hangingPunct="0">
              <a:spcBef>
                <a:spcPts val="1000"/>
              </a:spcBef>
              <a:defRPr/>
            </a:pPr>
            <a:r>
              <a:rPr lang="en-US" sz="1400" dirty="0" smtClean="0">
                <a:latin typeface="+mn-lt"/>
              </a:rPr>
              <a:t>N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</a:t>
            </a:r>
            <a:r>
              <a:rPr lang="en-US" altLang="en-US" sz="1400" baseline="-25000" dirty="0" smtClean="0">
                <a:latin typeface="+mn-lt"/>
              </a:rPr>
              <a:t>4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>
                <a:latin typeface="+mn-lt"/>
              </a:rPr>
              <a:t>)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CO</a:t>
            </a:r>
            <a:r>
              <a:rPr lang="en-US" sz="1400" dirty="0">
                <a:latin typeface="+mn-lt"/>
              </a:rPr>
              <a:t>(</a:t>
            </a:r>
            <a:r>
              <a:rPr lang="en-US" sz="1400" i="1" dirty="0">
                <a:latin typeface="+mn-lt"/>
              </a:rPr>
              <a:t>g</a:t>
            </a:r>
            <a:r>
              <a:rPr lang="en-US" sz="1400" dirty="0">
                <a:latin typeface="+mn-lt"/>
              </a:rPr>
              <a:t>)</a:t>
            </a:r>
            <a:r>
              <a:rPr lang="en-US" sz="1400" dirty="0" smtClean="0">
                <a:latin typeface="+mn-lt"/>
              </a:rPr>
              <a:t>           NO</a:t>
            </a:r>
            <a:r>
              <a:rPr lang="en-US" sz="1400" dirty="0">
                <a:latin typeface="+mn-lt"/>
              </a:rPr>
              <a:t>(</a:t>
            </a:r>
            <a:r>
              <a:rPr lang="en-US" sz="1400" i="1" dirty="0">
                <a:latin typeface="+mn-lt"/>
              </a:rPr>
              <a:t>g</a:t>
            </a:r>
            <a:r>
              <a:rPr lang="en-US" sz="1400" dirty="0">
                <a:latin typeface="+mn-lt"/>
              </a:rPr>
              <a:t>)</a:t>
            </a:r>
            <a:r>
              <a:rPr lang="en-US" sz="1400" dirty="0" smtClean="0">
                <a:latin typeface="+mn-lt"/>
              </a:rPr>
              <a:t> + CO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>
                <a:latin typeface="+mn-lt"/>
              </a:rPr>
              <a:t>)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NO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(fast)</a:t>
            </a: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Which </a:t>
            </a:r>
            <a:r>
              <a:rPr lang="en-US" sz="1400" dirty="0">
                <a:latin typeface="+mn-lt"/>
              </a:rPr>
              <a:t>experiment would allow you to distinguish </a:t>
            </a:r>
            <a:r>
              <a:rPr lang="en-US" sz="1400" dirty="0" smtClean="0">
                <a:latin typeface="+mn-lt"/>
              </a:rPr>
              <a:t>between the </a:t>
            </a:r>
            <a:r>
              <a:rPr lang="en-US" sz="1400" dirty="0">
                <a:latin typeface="+mn-lt"/>
              </a:rPr>
              <a:t>two proposed mechanisms?</a:t>
            </a: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(a) </a:t>
            </a:r>
            <a:r>
              <a:rPr lang="en-US" sz="1400" dirty="0">
                <a:latin typeface="+mn-lt"/>
              </a:rPr>
              <a:t>Run trials with different initial concentrations of NO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(</a:t>
            </a:r>
            <a:r>
              <a:rPr lang="en-US" sz="1400" i="1" dirty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and </a:t>
            </a:r>
            <a:r>
              <a:rPr lang="en-US" sz="1400" dirty="0">
                <a:latin typeface="+mn-lt"/>
              </a:rPr>
              <a:t>measure the initial reaction rates. </a:t>
            </a:r>
            <a:r>
              <a:rPr lang="en-US" sz="1400" b="1" dirty="0">
                <a:latin typeface="+mn-lt"/>
              </a:rPr>
              <a:t>(b) </a:t>
            </a:r>
            <a:r>
              <a:rPr lang="en-US" sz="1400" dirty="0">
                <a:latin typeface="+mn-lt"/>
              </a:rPr>
              <a:t>Run trials </a:t>
            </a:r>
            <a:r>
              <a:rPr lang="en-US" sz="1400" dirty="0" smtClean="0">
                <a:latin typeface="+mn-lt"/>
              </a:rPr>
              <a:t>with different </a:t>
            </a:r>
            <a:r>
              <a:rPr lang="en-US" sz="1400" dirty="0">
                <a:latin typeface="+mn-lt"/>
              </a:rPr>
              <a:t>initial concentrations of CO(</a:t>
            </a:r>
            <a:r>
              <a:rPr lang="en-US" sz="1400" i="1" dirty="0">
                <a:latin typeface="+mn-lt"/>
              </a:rPr>
              <a:t>g</a:t>
            </a:r>
            <a:r>
              <a:rPr lang="en-US" sz="1400" dirty="0">
                <a:latin typeface="+mn-lt"/>
              </a:rPr>
              <a:t>) and measure </a:t>
            </a:r>
            <a:r>
              <a:rPr lang="en-US" sz="1400" dirty="0" smtClean="0">
                <a:latin typeface="+mn-lt"/>
              </a:rPr>
              <a:t>the initial </a:t>
            </a:r>
            <a:r>
              <a:rPr lang="en-US" sz="1400" dirty="0">
                <a:latin typeface="+mn-lt"/>
              </a:rPr>
              <a:t>reaction rates. </a:t>
            </a:r>
            <a:r>
              <a:rPr lang="en-US" sz="1400" b="1" dirty="0">
                <a:latin typeface="+mn-lt"/>
              </a:rPr>
              <a:t>(c) </a:t>
            </a:r>
            <a:r>
              <a:rPr lang="en-US" sz="1400" dirty="0">
                <a:latin typeface="+mn-lt"/>
              </a:rPr>
              <a:t>Conduct experiments to </a:t>
            </a:r>
            <a:r>
              <a:rPr lang="en-US" sz="1400" dirty="0" smtClean="0">
                <a:latin typeface="+mn-lt"/>
              </a:rPr>
              <a:t>identify the </a:t>
            </a:r>
            <a:r>
              <a:rPr lang="en-US" sz="1400" dirty="0">
                <a:latin typeface="+mn-lt"/>
              </a:rPr>
              <a:t>reaction intermediate(s). </a:t>
            </a:r>
            <a:r>
              <a:rPr lang="en-US" sz="1400" b="1" dirty="0">
                <a:latin typeface="+mn-lt"/>
              </a:rPr>
              <a:t>(d) </a:t>
            </a:r>
            <a:r>
              <a:rPr lang="en-US" sz="1400" dirty="0">
                <a:latin typeface="+mn-lt"/>
              </a:rPr>
              <a:t>It is not possible to </a:t>
            </a:r>
            <a:r>
              <a:rPr lang="en-US" sz="1400" dirty="0" smtClean="0">
                <a:latin typeface="+mn-lt"/>
              </a:rPr>
              <a:t>distinguish between </a:t>
            </a:r>
            <a:r>
              <a:rPr lang="en-US" sz="1400" dirty="0">
                <a:latin typeface="+mn-lt"/>
              </a:rPr>
              <a:t>the two proposed reaction mechanisms</a:t>
            </a:r>
            <a:r>
              <a:rPr lang="en-US" sz="1400" dirty="0" smtClean="0">
                <a:latin typeface="+mn-lt"/>
              </a:rPr>
              <a:t>.</a:t>
            </a:r>
            <a:endParaRPr lang="en-US" sz="1400" dirty="0">
              <a:latin typeface="+mn-lt"/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6" y="1030001"/>
            <a:ext cx="8702138" cy="42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1605635" y="3156494"/>
            <a:ext cx="419100" cy="1047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460607" y="3844418"/>
            <a:ext cx="419100" cy="1047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3831042" y="4516447"/>
            <a:ext cx="419100" cy="10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90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798763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14.14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Determining the Rate Law for a Multistep </a:t>
            </a:r>
            <a:r>
              <a:rPr lang="en-US" altLang="en-US" b="1" dirty="0" smtClean="0">
                <a:latin typeface="Arial" charset="0"/>
              </a:rPr>
              <a:t>	Mechanism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34819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3771441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4076241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54227"/>
            <a:ext cx="8703726" cy="241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0" hangingPunct="0">
              <a:defRPr/>
            </a:pPr>
            <a:r>
              <a:rPr lang="en-US" sz="16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Practice </a:t>
            </a:r>
            <a:r>
              <a:rPr lang="en-US" sz="1600" b="1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Exercise 2</a:t>
            </a:r>
          </a:p>
          <a:p>
            <a:pPr marL="0" indent="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Ozone </a:t>
            </a:r>
            <a:r>
              <a:rPr lang="en-US" sz="1400" dirty="0">
                <a:latin typeface="+mn-lt"/>
              </a:rPr>
              <a:t>reacts with nitrogen dioxide to produce </a:t>
            </a:r>
            <a:r>
              <a:rPr lang="en-US" sz="1400" dirty="0" err="1" smtClean="0">
                <a:latin typeface="+mn-lt"/>
              </a:rPr>
              <a:t>dinitrogen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pentoxide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and oxygen:</a:t>
            </a:r>
          </a:p>
          <a:p>
            <a:pPr marL="0" indent="0" algn="ctr" eaLnBrk="0" hangingPunct="0">
              <a:spcBef>
                <a:spcPts val="1000"/>
              </a:spcBef>
              <a:defRPr/>
            </a:pP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+ 2 </a:t>
            </a:r>
            <a:r>
              <a:rPr lang="en-US" sz="1400" dirty="0" smtClean="0">
                <a:latin typeface="+mn-lt"/>
              </a:rPr>
              <a:t>NO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 N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5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  <a:p>
            <a:pPr marL="0" indent="0" eaLnBrk="0" hangingPunct="0">
              <a:spcBef>
                <a:spcPts val="1000"/>
              </a:spcBef>
              <a:defRPr/>
            </a:pPr>
            <a:r>
              <a:rPr lang="en-US" sz="1400" dirty="0">
                <a:latin typeface="+mn-lt"/>
              </a:rPr>
              <a:t>The reaction is believed to occur in two steps:</a:t>
            </a:r>
          </a:p>
          <a:p>
            <a:pPr marL="0" indent="0" algn="ctr" eaLnBrk="0" hangingPunct="0">
              <a:spcBef>
                <a:spcPts val="1000"/>
              </a:spcBef>
              <a:defRPr/>
            </a:pP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NO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 NO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  <a:p>
            <a:pPr marL="2743200" indent="0" eaLnBrk="0" hangingPunct="0">
              <a:defRPr/>
            </a:pPr>
            <a:r>
              <a:rPr lang="en-US" sz="1400" dirty="0" smtClean="0">
                <a:latin typeface="+mn-lt"/>
              </a:rPr>
              <a:t>NO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NO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  N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5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  <a:p>
            <a:pPr marL="0" indent="0" eaLnBrk="0" hangingPunct="0">
              <a:spcBef>
                <a:spcPts val="1000"/>
              </a:spcBef>
              <a:defRPr/>
            </a:pPr>
            <a:r>
              <a:rPr lang="en-US" sz="1400" dirty="0">
                <a:latin typeface="+mn-lt"/>
              </a:rPr>
              <a:t>The experimental rate law is rate = </a:t>
            </a:r>
            <a:r>
              <a:rPr lang="en-US" sz="1400" i="1" dirty="0" smtClean="0">
                <a:latin typeface="+mn-lt"/>
              </a:rPr>
              <a:t>k</a:t>
            </a:r>
            <a:r>
              <a:rPr lang="en-US" sz="1400" dirty="0" smtClean="0">
                <a:latin typeface="+mn-lt"/>
              </a:rPr>
              <a:t>[O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][NO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]. What can </a:t>
            </a:r>
            <a:r>
              <a:rPr lang="en-US" sz="1400" dirty="0">
                <a:latin typeface="+mn-lt"/>
              </a:rPr>
              <a:t>you say about the relative rates of the two steps of </a:t>
            </a:r>
            <a:r>
              <a:rPr lang="en-US" sz="1400" dirty="0" smtClean="0">
                <a:latin typeface="+mn-lt"/>
              </a:rPr>
              <a:t>the mechanism</a:t>
            </a:r>
            <a:r>
              <a:rPr lang="en-US" sz="1400" dirty="0">
                <a:latin typeface="+mn-lt"/>
              </a:rPr>
              <a:t>?</a:t>
            </a:r>
            <a:endParaRPr lang="en-US" sz="1400" dirty="0" smtClean="0">
              <a:latin typeface="+mn-lt"/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6" y="1030001"/>
            <a:ext cx="8702138" cy="292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495246" y="2302057"/>
            <a:ext cx="419100" cy="104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462790" y="2985617"/>
            <a:ext cx="419100" cy="1047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438691" y="3196933"/>
            <a:ext cx="419100" cy="10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19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320675" y="1132461"/>
            <a:ext cx="8743950" cy="35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9pPr>
          </a:lstStyle>
          <a:p>
            <a:pPr eaLnBrk="0" hangingPunct="0">
              <a:defRPr/>
            </a:pPr>
            <a:r>
              <a:rPr lang="en-US" sz="1400" b="1" dirty="0"/>
              <a:t>Solve </a:t>
            </a:r>
            <a:r>
              <a:rPr lang="en-US" sz="1400" dirty="0" smtClean="0"/>
              <a:t>The </a:t>
            </a:r>
            <a:r>
              <a:rPr lang="en-US" sz="1400" dirty="0"/>
              <a:t>tangent line falls from </a:t>
            </a:r>
            <a:r>
              <a:rPr lang="en-US" sz="1400" dirty="0" smtClean="0"/>
              <a:t>[C</a:t>
            </a:r>
            <a:r>
              <a:rPr lang="en-US" sz="1400" baseline="-25000" dirty="0" smtClean="0"/>
              <a:t>4</a:t>
            </a:r>
            <a:r>
              <a:rPr lang="en-US" sz="1400" dirty="0" smtClean="0"/>
              <a:t>H</a:t>
            </a:r>
            <a:r>
              <a:rPr lang="en-US" sz="1400" baseline="-25000" dirty="0" smtClean="0"/>
              <a:t>9</a:t>
            </a:r>
            <a:r>
              <a:rPr lang="en-US" sz="1400" dirty="0" smtClean="0"/>
              <a:t>Cl] </a:t>
            </a:r>
            <a:r>
              <a:rPr lang="en-US" sz="1400" dirty="0"/>
              <a:t>= 0.100 </a:t>
            </a:r>
            <a:r>
              <a:rPr lang="en-US" sz="1400" i="1" dirty="0"/>
              <a:t>M</a:t>
            </a:r>
            <a:r>
              <a:rPr lang="en-US" sz="1400" dirty="0"/>
              <a:t> to 0.060 </a:t>
            </a:r>
            <a:r>
              <a:rPr lang="en-US" sz="1400" i="1" dirty="0" smtClean="0"/>
              <a:t>M</a:t>
            </a:r>
            <a:r>
              <a:rPr lang="en-US" sz="1400" dirty="0" smtClean="0"/>
              <a:t> in </a:t>
            </a:r>
            <a:r>
              <a:rPr lang="en-US" sz="1400" dirty="0"/>
              <a:t>the time change from 0 s to 210 s. Thus, the initial rate is</a:t>
            </a:r>
          </a:p>
          <a:p>
            <a:pPr marL="283464" indent="-283464" eaLnBrk="0" hangingPunct="0">
              <a:defRPr/>
            </a:pPr>
            <a:endParaRPr lang="en-US" sz="1400" dirty="0" smtClean="0"/>
          </a:p>
          <a:p>
            <a:pPr marL="283464" indent="-283464" eaLnBrk="0" hangingPunct="0">
              <a:defRPr/>
            </a:pPr>
            <a:endParaRPr lang="en-US" sz="1400" dirty="0"/>
          </a:p>
          <a:p>
            <a:pPr marL="283464" indent="-283464" eaLnBrk="0" hangingPunct="0">
              <a:defRPr/>
            </a:pPr>
            <a:endParaRPr lang="en-US" sz="1400" dirty="0"/>
          </a:p>
          <a:p>
            <a:pPr marL="283464" indent="-283464" eaLnBrk="0" hangingPunct="0">
              <a:defRPr/>
            </a:pPr>
            <a:endParaRPr lang="en-US" sz="1400" dirty="0" smtClean="0"/>
          </a:p>
          <a:p>
            <a:pPr marL="283464" indent="-283464" eaLnBrk="0" hangingPunct="0">
              <a:defRPr/>
            </a:pPr>
            <a:endParaRPr lang="en-US" sz="1400" dirty="0" smtClean="0"/>
          </a:p>
          <a:p>
            <a:pPr marL="283464" indent="-283464" eaLnBrk="0" hangingPunct="0">
              <a:defRPr/>
            </a:pPr>
            <a:endParaRPr lang="en-US" sz="1400" dirty="0" smtClean="0"/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  <a:latin typeface="Arial" charset="0"/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  <a:latin typeface="Arial" charset="0"/>
              </a:rPr>
              <a:t>1</a:t>
            </a:r>
            <a:endParaRPr lang="en-US" sz="1600" b="1" dirty="0">
              <a:solidFill>
                <a:srgbClr val="3366FF"/>
              </a:solidFill>
              <a:latin typeface="Arial" charset="0"/>
            </a:endParaRPr>
          </a:p>
          <a:p>
            <a:pPr marL="283464" indent="-283464" eaLnBrk="0" hangingPunct="0">
              <a:defRPr/>
            </a:pPr>
            <a:endParaRPr lang="en-US" sz="1000" dirty="0" smtClean="0"/>
          </a:p>
          <a:p>
            <a:pPr marL="283464" indent="-283464" eaLnBrk="0" hangingPunct="0">
              <a:defRPr/>
            </a:pPr>
            <a:r>
              <a:rPr lang="en-US" sz="1400" dirty="0" smtClean="0"/>
              <a:t>Which </a:t>
            </a:r>
            <a:r>
              <a:rPr lang="en-US" sz="1400" dirty="0"/>
              <a:t>of the following could be the instantaneous rate </a:t>
            </a:r>
            <a:r>
              <a:rPr lang="en-US" sz="1400" dirty="0" smtClean="0"/>
              <a:t>of the </a:t>
            </a:r>
            <a:r>
              <a:rPr lang="en-US" sz="1400" dirty="0"/>
              <a:t>reaction in Figure 14.3 at </a:t>
            </a:r>
            <a:r>
              <a:rPr lang="en-US" sz="1400" i="1" dirty="0"/>
              <a:t>t</a:t>
            </a:r>
            <a:r>
              <a:rPr lang="en-US" sz="1400" dirty="0"/>
              <a:t> = 1000 s?</a:t>
            </a:r>
          </a:p>
          <a:p>
            <a:pPr marL="283464" indent="-283464" eaLnBrk="0" hangingPunct="0">
              <a:defRPr/>
            </a:pPr>
            <a:r>
              <a:rPr lang="en-US" sz="1400" b="1" dirty="0"/>
              <a:t>(a</a:t>
            </a:r>
            <a:r>
              <a:rPr lang="en-US" sz="1400" b="1" dirty="0" smtClean="0"/>
              <a:t>)	</a:t>
            </a:r>
            <a:r>
              <a:rPr lang="en-US" sz="1400" dirty="0" smtClean="0"/>
              <a:t>1.2 × 10</a:t>
            </a:r>
            <a:r>
              <a:rPr lang="en-US" sz="1400" baseline="30000" dirty="0" smtClean="0"/>
              <a:t>–4</a:t>
            </a:r>
            <a:r>
              <a:rPr lang="en-US" sz="1400" dirty="0" smtClean="0"/>
              <a:t> </a:t>
            </a:r>
            <a:r>
              <a:rPr lang="en-US" sz="1400" i="1" dirty="0" smtClean="0"/>
              <a:t>M</a:t>
            </a:r>
            <a:r>
              <a:rPr lang="en-US" sz="1400" dirty="0" smtClean="0"/>
              <a:t>/s</a:t>
            </a:r>
            <a:endParaRPr lang="en-US" sz="1400" dirty="0"/>
          </a:p>
          <a:p>
            <a:pPr marL="283464" indent="-283464" eaLnBrk="0" hangingPunct="0">
              <a:defRPr/>
            </a:pPr>
            <a:r>
              <a:rPr lang="en-US" sz="1400" b="1" dirty="0"/>
              <a:t>(</a:t>
            </a:r>
            <a:r>
              <a:rPr lang="en-US" sz="1400" b="1" dirty="0" smtClean="0"/>
              <a:t>b)</a:t>
            </a:r>
            <a:r>
              <a:rPr lang="en-US" sz="1400" dirty="0" smtClean="0"/>
              <a:t>	8.8 × 10</a:t>
            </a:r>
            <a:r>
              <a:rPr lang="en-US" sz="1400" baseline="30000" dirty="0" smtClean="0"/>
              <a:t>–5</a:t>
            </a:r>
            <a:r>
              <a:rPr lang="en-US" sz="1400" dirty="0" smtClean="0"/>
              <a:t> </a:t>
            </a:r>
            <a:r>
              <a:rPr lang="en-US" sz="1400" i="1" dirty="0" smtClean="0"/>
              <a:t>M</a:t>
            </a:r>
            <a:r>
              <a:rPr lang="en-US" sz="1400" dirty="0" smtClean="0"/>
              <a:t>/s</a:t>
            </a:r>
            <a:endParaRPr lang="en-US" sz="1400" dirty="0"/>
          </a:p>
          <a:p>
            <a:pPr marL="283464" indent="-283464" eaLnBrk="0" hangingPunct="0">
              <a:defRPr/>
            </a:pPr>
            <a:r>
              <a:rPr lang="en-US" sz="1400" b="1" dirty="0"/>
              <a:t>(</a:t>
            </a:r>
            <a:r>
              <a:rPr lang="en-US" sz="1400" b="1" dirty="0" smtClean="0"/>
              <a:t>c)	</a:t>
            </a:r>
            <a:r>
              <a:rPr lang="en-US" sz="1400" dirty="0" smtClean="0"/>
              <a:t>6.3 × 10</a:t>
            </a:r>
            <a:r>
              <a:rPr lang="en-US" sz="1400" baseline="30000" dirty="0" smtClean="0"/>
              <a:t>–5</a:t>
            </a:r>
            <a:r>
              <a:rPr lang="en-US" sz="1400" dirty="0" smtClean="0"/>
              <a:t> </a:t>
            </a:r>
            <a:r>
              <a:rPr lang="en-US" sz="1400" i="1" dirty="0" smtClean="0"/>
              <a:t>M</a:t>
            </a:r>
            <a:r>
              <a:rPr lang="en-US" sz="1400" dirty="0" smtClean="0"/>
              <a:t>/s</a:t>
            </a:r>
            <a:endParaRPr lang="en-US" sz="1400" dirty="0"/>
          </a:p>
          <a:p>
            <a:pPr marL="283464" indent="-283464" eaLnBrk="0" hangingPunct="0">
              <a:defRPr/>
            </a:pPr>
            <a:r>
              <a:rPr lang="en-US" sz="1400" b="1" dirty="0"/>
              <a:t>(</a:t>
            </a:r>
            <a:r>
              <a:rPr lang="en-US" sz="1400" b="1" dirty="0" smtClean="0"/>
              <a:t>d)	</a:t>
            </a:r>
            <a:r>
              <a:rPr lang="en-US" sz="1400" dirty="0" smtClean="0"/>
              <a:t>2.7 × 10</a:t>
            </a:r>
            <a:r>
              <a:rPr lang="en-US" sz="1400" baseline="30000" dirty="0" smtClean="0"/>
              <a:t>–5</a:t>
            </a:r>
            <a:r>
              <a:rPr lang="en-US" sz="1400" dirty="0" smtClean="0"/>
              <a:t> </a:t>
            </a:r>
            <a:r>
              <a:rPr lang="en-US" sz="1400" i="1" dirty="0" smtClean="0"/>
              <a:t>M</a:t>
            </a:r>
            <a:r>
              <a:rPr lang="en-US" sz="1400" dirty="0" smtClean="0"/>
              <a:t>/s</a:t>
            </a:r>
            <a:endParaRPr lang="en-US" sz="1400" dirty="0"/>
          </a:p>
          <a:p>
            <a:pPr marL="283464" indent="-283464" eaLnBrk="0" hangingPunct="0">
              <a:defRPr/>
            </a:pPr>
            <a:r>
              <a:rPr lang="en-US" sz="1400" b="1" dirty="0"/>
              <a:t>(</a:t>
            </a:r>
            <a:r>
              <a:rPr lang="en-US" sz="1400" b="1" dirty="0" smtClean="0"/>
              <a:t>e)</a:t>
            </a:r>
            <a:r>
              <a:rPr lang="en-US" sz="1400" dirty="0" smtClean="0"/>
              <a:t>	More </a:t>
            </a:r>
            <a:r>
              <a:rPr lang="en-US" sz="1400" dirty="0"/>
              <a:t>than one of these.</a:t>
            </a:r>
          </a:p>
          <a:p>
            <a:pPr marL="283464" indent="-283464" eaLnBrk="0" hangingPunct="0">
              <a:defRPr/>
            </a:pPr>
            <a:endParaRPr lang="en-US" sz="1400" dirty="0" smtClean="0"/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  <a:latin typeface="Arial" charset="0"/>
              </a:rPr>
              <a:t>Practice Exercise 2</a:t>
            </a:r>
          </a:p>
          <a:p>
            <a:pPr marL="283464" indent="-283464" eaLnBrk="0" hangingPunct="0">
              <a:defRPr/>
            </a:pPr>
            <a:endParaRPr lang="en-US" sz="1000" dirty="0" smtClean="0"/>
          </a:p>
          <a:p>
            <a:pPr marL="283464" indent="-283464" eaLnBrk="0" hangingPunct="0">
              <a:defRPr/>
            </a:pPr>
            <a:r>
              <a:rPr lang="en-US" sz="1400" dirty="0" smtClean="0"/>
              <a:t>Using </a:t>
            </a:r>
            <a:r>
              <a:rPr lang="en-US" sz="1400" dirty="0"/>
              <a:t>Figure 14.3, determine the instantaneous rate of </a:t>
            </a:r>
            <a:r>
              <a:rPr lang="en-US" sz="1400" dirty="0" smtClean="0"/>
              <a:t>disappearance of C</a:t>
            </a:r>
            <a:r>
              <a:rPr lang="en-US" sz="1400" baseline="-25000" dirty="0" smtClean="0"/>
              <a:t>4</a:t>
            </a:r>
            <a:r>
              <a:rPr lang="en-US" sz="1400" dirty="0" smtClean="0"/>
              <a:t>H</a:t>
            </a:r>
            <a:r>
              <a:rPr lang="en-US" sz="1400" baseline="-25000" dirty="0" smtClean="0"/>
              <a:t>9</a:t>
            </a:r>
            <a:r>
              <a:rPr lang="en-US" sz="1400" dirty="0" smtClean="0"/>
              <a:t>Cl </a:t>
            </a:r>
            <a:r>
              <a:rPr lang="en-US" sz="1400" dirty="0"/>
              <a:t>at </a:t>
            </a:r>
            <a:r>
              <a:rPr lang="en-US" sz="1400" i="1" dirty="0"/>
              <a:t>t</a:t>
            </a:r>
            <a:r>
              <a:rPr lang="en-US" sz="1400" dirty="0"/>
              <a:t> = 300 s.</a:t>
            </a:r>
          </a:p>
        </p:txBody>
      </p:sp>
      <p:sp>
        <p:nvSpPr>
          <p:cNvPr id="3076" name="Line 19"/>
          <p:cNvSpPr>
            <a:spLocks noChangeShapeType="1"/>
          </p:cNvSpPr>
          <p:nvPr/>
        </p:nvSpPr>
        <p:spPr bwMode="auto">
          <a:xfrm>
            <a:off x="396875" y="1124523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320674" y="760286"/>
            <a:ext cx="2014901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sz="1400" dirty="0"/>
              <a:t>Continued</a:t>
            </a:r>
          </a:p>
        </p:txBody>
      </p:sp>
      <p:sp>
        <p:nvSpPr>
          <p:cNvPr id="3078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14.2</a:t>
            </a:r>
            <a:r>
              <a:rPr lang="en-US" altLang="en-US" b="1" dirty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an Instantaneous Rate of Reaction</a:t>
            </a:r>
          </a:p>
        </p:txBody>
      </p:sp>
      <p:sp>
        <p:nvSpPr>
          <p:cNvPr id="3079" name="Line 81"/>
          <p:cNvSpPr>
            <a:spLocks noChangeShapeType="1"/>
          </p:cNvSpPr>
          <p:nvPr/>
        </p:nvSpPr>
        <p:spPr bwMode="auto">
          <a:xfrm>
            <a:off x="304801" y="304800"/>
            <a:ext cx="13026" cy="5308429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Line 89"/>
          <p:cNvSpPr>
            <a:spLocks noChangeShapeType="1"/>
          </p:cNvSpPr>
          <p:nvPr/>
        </p:nvSpPr>
        <p:spPr bwMode="auto">
          <a:xfrm>
            <a:off x="307182" y="5613229"/>
            <a:ext cx="448468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393" y="1752753"/>
            <a:ext cx="3914125" cy="82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26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798763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14.15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Deriving the Rate Law for a Mechanism with a </a:t>
            </a:r>
            <a:r>
              <a:rPr lang="en-US" altLang="en-US" b="1" dirty="0" smtClean="0">
                <a:latin typeface="Arial" charset="0"/>
              </a:rPr>
              <a:t>	Fast </a:t>
            </a:r>
            <a:r>
              <a:rPr lang="en-US" altLang="en-US" b="1" dirty="0">
                <a:latin typeface="Arial" charset="0"/>
              </a:rPr>
              <a:t>Initial Step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2624998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1"/>
            <a:ext cx="0" cy="5357184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5661985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2633389"/>
            <a:ext cx="8459787" cy="83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altLang="en-US" sz="1600" b="1" dirty="0">
                <a:solidFill>
                  <a:srgbClr val="3366FF"/>
                </a:solidFill>
              </a:rPr>
              <a:t>Solution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marL="283464" indent="-283464" eaLnBrk="0" hangingPunct="0"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Analyze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are given a mechanism with a fast initial step </a:t>
            </a:r>
            <a:r>
              <a:rPr lang="en-US" sz="1400" dirty="0" smtClean="0">
                <a:latin typeface="+mn-lt"/>
              </a:rPr>
              <a:t>and asked </a:t>
            </a:r>
            <a:r>
              <a:rPr lang="en-US" sz="1400" dirty="0">
                <a:latin typeface="+mn-lt"/>
              </a:rPr>
              <a:t>to write the rate law for the overall reaction.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Plan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The rate law of the slow elementary step in a mechanism </a:t>
            </a:r>
            <a:r>
              <a:rPr lang="en-US" sz="1400" dirty="0" smtClean="0">
                <a:latin typeface="+mn-lt"/>
              </a:rPr>
              <a:t>determines the </a:t>
            </a:r>
            <a:r>
              <a:rPr lang="en-US" sz="1400" dirty="0">
                <a:latin typeface="+mn-lt"/>
              </a:rPr>
              <a:t>rate law for the overall reaction. Thus, we first </a:t>
            </a:r>
            <a:r>
              <a:rPr lang="en-US" sz="1400" dirty="0" smtClean="0">
                <a:latin typeface="+mn-lt"/>
              </a:rPr>
              <a:t>write the </a:t>
            </a:r>
            <a:r>
              <a:rPr lang="en-US" sz="1400" dirty="0">
                <a:latin typeface="+mn-lt"/>
              </a:rPr>
              <a:t>rate law based on the </a:t>
            </a:r>
            <a:r>
              <a:rPr lang="en-US" sz="1400" dirty="0" err="1">
                <a:latin typeface="+mn-lt"/>
              </a:rPr>
              <a:t>molecularity</a:t>
            </a:r>
            <a:r>
              <a:rPr lang="en-US" sz="1400" dirty="0">
                <a:latin typeface="+mn-lt"/>
              </a:rPr>
              <a:t> of the slow step. In </a:t>
            </a:r>
            <a:r>
              <a:rPr lang="en-US" sz="1400" dirty="0" smtClean="0">
                <a:latin typeface="+mn-lt"/>
              </a:rPr>
              <a:t>this case</a:t>
            </a:r>
            <a:r>
              <a:rPr lang="en-US" sz="1400" dirty="0">
                <a:latin typeface="+mn-lt"/>
              </a:rPr>
              <a:t>, the slow step involves the intermediate </a:t>
            </a:r>
            <a:r>
              <a:rPr lang="en-US" sz="1400" dirty="0" smtClean="0">
                <a:latin typeface="+mn-lt"/>
              </a:rPr>
              <a:t>N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as a reactant</a:t>
            </a:r>
            <a:r>
              <a:rPr lang="en-US" sz="1400" dirty="0" smtClean="0">
                <a:latin typeface="+mn-lt"/>
              </a:rPr>
              <a:t>. Experimental </a:t>
            </a:r>
            <a:r>
              <a:rPr lang="en-US" sz="1400" dirty="0">
                <a:latin typeface="+mn-lt"/>
              </a:rPr>
              <a:t>rate laws, however, do not contain the </a:t>
            </a:r>
            <a:r>
              <a:rPr lang="en-US" sz="1400" dirty="0" smtClean="0">
                <a:latin typeface="+mn-lt"/>
              </a:rPr>
              <a:t>concentrations of </a:t>
            </a:r>
            <a:r>
              <a:rPr lang="en-US" sz="1400" dirty="0">
                <a:latin typeface="+mn-lt"/>
              </a:rPr>
              <a:t>intermediates; instead they are expressed in terms of </a:t>
            </a:r>
            <a:r>
              <a:rPr lang="en-US" sz="1400" dirty="0" smtClean="0">
                <a:latin typeface="+mn-lt"/>
              </a:rPr>
              <a:t>the concentrations </a:t>
            </a:r>
            <a:r>
              <a:rPr lang="en-US" sz="1400" dirty="0">
                <a:latin typeface="+mn-lt"/>
              </a:rPr>
              <a:t>of reactants, and in some cases products. Thus</a:t>
            </a:r>
            <a:r>
              <a:rPr lang="en-US" sz="1400" dirty="0" smtClean="0">
                <a:latin typeface="+mn-lt"/>
              </a:rPr>
              <a:t>, we </a:t>
            </a:r>
            <a:r>
              <a:rPr lang="en-US" sz="1400" dirty="0">
                <a:latin typeface="+mn-lt"/>
              </a:rPr>
              <a:t>must relate the concentration of </a:t>
            </a:r>
            <a:r>
              <a:rPr lang="en-US" sz="1400" dirty="0" smtClean="0">
                <a:latin typeface="+mn-lt"/>
              </a:rPr>
              <a:t>N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to the concentration of NO by assuming that an equilibrium is established in the </a:t>
            </a:r>
            <a:r>
              <a:rPr lang="en-US" sz="1400" dirty="0" smtClean="0">
                <a:latin typeface="+mn-lt"/>
              </a:rPr>
              <a:t>first step.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Solve</a:t>
            </a:r>
            <a:r>
              <a:rPr lang="en-US" sz="1400" dirty="0">
                <a:latin typeface="+mn-lt"/>
              </a:rPr>
              <a:t> The second step is rate determining, so the overall rate is</a:t>
            </a:r>
          </a:p>
          <a:p>
            <a:pPr marL="0" indent="0" algn="ctr" eaLnBrk="0" hangingPunct="0">
              <a:spcBef>
                <a:spcPts val="600"/>
              </a:spcBef>
              <a:defRPr/>
            </a:pPr>
            <a:r>
              <a:rPr lang="en-US" sz="1400" dirty="0">
                <a:latin typeface="+mn-lt"/>
              </a:rPr>
              <a:t>Rate = </a:t>
            </a:r>
            <a:r>
              <a:rPr lang="en-US" sz="1400" i="1" dirty="0" smtClean="0">
                <a:latin typeface="+mn-lt"/>
              </a:rPr>
              <a:t>k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[N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][Br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]</a:t>
            </a:r>
            <a:endParaRPr lang="en-US" sz="1400" dirty="0">
              <a:latin typeface="+mn-lt"/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6" y="1030001"/>
            <a:ext cx="8702138" cy="53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Show that the following mechanism for Equation 14.26 also produces a rate law consistent with the experimentally observed one:</a:t>
            </a:r>
          </a:p>
          <a:p>
            <a:pPr marL="1828800" indent="0" eaLnBrk="0" hangingPunct="0">
              <a:spcBef>
                <a:spcPts val="600"/>
              </a:spcBef>
              <a:defRPr/>
            </a:pPr>
            <a:r>
              <a:rPr lang="en-US" sz="1400" dirty="0">
                <a:latin typeface="+mn-lt"/>
              </a:rPr>
              <a:t>Step 1: </a:t>
            </a:r>
            <a:r>
              <a:rPr lang="en-US" sz="1400" dirty="0" smtClean="0">
                <a:latin typeface="+mn-lt"/>
              </a:rPr>
              <a:t>NO(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NO(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 N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(fast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smtClean="0">
                <a:latin typeface="+mn-lt"/>
              </a:rPr>
              <a:t>equilibrium)</a:t>
            </a:r>
            <a:endParaRPr lang="en-US" sz="1400" dirty="0">
              <a:latin typeface="+mn-lt"/>
            </a:endParaRPr>
          </a:p>
          <a:p>
            <a:pPr marL="182880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1828800" indent="0" eaLnBrk="0" hangingPunct="0">
              <a:spcBef>
                <a:spcPts val="1200"/>
              </a:spcBef>
              <a:defRPr/>
            </a:pPr>
            <a:r>
              <a:rPr lang="en-US" sz="1400" dirty="0" smtClean="0">
                <a:latin typeface="+mn-lt"/>
              </a:rPr>
              <a:t>Step </a:t>
            </a:r>
            <a:r>
              <a:rPr lang="en-US" sz="1400" dirty="0">
                <a:latin typeface="+mn-lt"/>
              </a:rPr>
              <a:t>2: </a:t>
            </a:r>
            <a:r>
              <a:rPr lang="en-US" sz="1400" dirty="0" smtClean="0">
                <a:latin typeface="+mn-lt"/>
              </a:rPr>
              <a:t>N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Br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 2 </a:t>
            </a:r>
            <a:r>
              <a:rPr lang="en-US" sz="1400" dirty="0" err="1" smtClean="0">
                <a:latin typeface="+mn-lt"/>
              </a:rPr>
              <a:t>NOBr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(slow)</a:t>
            </a:r>
            <a:endParaRPr lang="en-US" sz="1400" dirty="0">
              <a:latin typeface="+mn-lt"/>
            </a:endParaRPr>
          </a:p>
        </p:txBody>
      </p:sp>
      <p:pic>
        <p:nvPicPr>
          <p:cNvPr id="15" name="Picture 14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21" y="1628238"/>
            <a:ext cx="357124" cy="1174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91298" y="1384867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12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80762" y="1703282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–1</a:t>
            </a:r>
            <a:endParaRPr lang="en-US" sz="12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033066" y="2239752"/>
            <a:ext cx="419100" cy="10477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066248" y="2011152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smtClean="0">
                <a:cs typeface="Times New Roman" pitchFamily="18" charset="0"/>
              </a:rPr>
              <a:t>k</a:t>
            </a:r>
            <a:r>
              <a:rPr lang="en-US" sz="1200" baseline="-25000" smtClean="0">
                <a:cs typeface="Times New Roman" pitchFamily="18" charset="0"/>
              </a:rPr>
              <a:t>2</a:t>
            </a:r>
            <a:endParaRPr lang="en-US" sz="1200" baseline="-25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540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798763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14.15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Deriving the Rate Law for a Mechanism with a </a:t>
            </a:r>
            <a:r>
              <a:rPr lang="en-US" altLang="en-US" b="1" dirty="0" smtClean="0">
                <a:latin typeface="Arial" charset="0"/>
              </a:rPr>
              <a:t>	Fast </a:t>
            </a:r>
            <a:r>
              <a:rPr lang="en-US" altLang="en-US" b="1" dirty="0">
                <a:latin typeface="Arial" charset="0"/>
              </a:rPr>
              <a:t>Initial Step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385948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1"/>
            <a:ext cx="0" cy="4894476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5179624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394339"/>
            <a:ext cx="8459787" cy="104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400" dirty="0">
                <a:latin typeface="+mn-lt"/>
              </a:rPr>
              <a:t>We solve for the concentration of the intermediate </a:t>
            </a:r>
            <a:r>
              <a:rPr lang="en-US" altLang="en-US" sz="1400" dirty="0" smtClean="0">
                <a:latin typeface="+mn-lt"/>
              </a:rPr>
              <a:t>N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O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by assuming that an equilibrium is established in step 1; thus, the rates of the forward and reverse reactions in step 1 are equal:</a:t>
            </a:r>
          </a:p>
          <a:p>
            <a:pPr marL="283464" indent="-283464" algn="ctr" eaLnBrk="0" hangingPunct="0">
              <a:spcBef>
                <a:spcPts val="1200"/>
              </a:spcBef>
              <a:defRPr/>
            </a:pPr>
            <a:r>
              <a:rPr lang="en-US" altLang="en-US" sz="1400" i="1" dirty="0">
                <a:latin typeface="+mn-lt"/>
              </a:rPr>
              <a:t>k</a:t>
            </a:r>
            <a:r>
              <a:rPr lang="en-US" altLang="en-US" sz="1400" baseline="-25000" dirty="0">
                <a:latin typeface="+mn-lt"/>
              </a:rPr>
              <a:t>1</a:t>
            </a:r>
            <a:r>
              <a:rPr lang="en-US" altLang="en-US" sz="1400" dirty="0">
                <a:latin typeface="+mn-lt"/>
              </a:rPr>
              <a:t>[NO]</a:t>
            </a:r>
            <a:r>
              <a:rPr lang="en-US" altLang="en-US" sz="1400" baseline="30000" dirty="0">
                <a:latin typeface="+mn-lt"/>
              </a:rPr>
              <a:t>2</a:t>
            </a:r>
            <a:r>
              <a:rPr lang="en-US" altLang="en-US" sz="1400" dirty="0">
                <a:latin typeface="+mn-lt"/>
              </a:rPr>
              <a:t> = </a:t>
            </a:r>
            <a:r>
              <a:rPr lang="en-US" altLang="en-US" sz="1400" i="1" dirty="0" smtClean="0">
                <a:latin typeface="+mn-lt"/>
              </a:rPr>
              <a:t>k</a:t>
            </a:r>
            <a:r>
              <a:rPr lang="en-US" altLang="en-US" sz="1400" baseline="-25000" dirty="0" smtClean="0">
                <a:latin typeface="+mn-lt"/>
              </a:rPr>
              <a:t>–1</a:t>
            </a:r>
            <a:r>
              <a:rPr lang="en-US" altLang="en-US" sz="1400" dirty="0" smtClean="0">
                <a:latin typeface="+mn-lt"/>
              </a:rPr>
              <a:t>[N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O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]</a:t>
            </a:r>
            <a:endParaRPr lang="en-US" alt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altLang="en-US" sz="1400" dirty="0" smtClean="0">
                <a:latin typeface="+mn-lt"/>
              </a:rPr>
              <a:t>Solving </a:t>
            </a:r>
            <a:r>
              <a:rPr lang="en-US" altLang="en-US" sz="1400" dirty="0">
                <a:latin typeface="+mn-lt"/>
              </a:rPr>
              <a:t>for the concentration of the intermediate, </a:t>
            </a:r>
            <a:r>
              <a:rPr lang="en-US" altLang="en-US" sz="1400" dirty="0" smtClean="0">
                <a:latin typeface="+mn-lt"/>
              </a:rPr>
              <a:t>N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O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, </a:t>
            </a:r>
            <a:r>
              <a:rPr lang="en-US" altLang="en-US" sz="1400" dirty="0">
                <a:latin typeface="+mn-lt"/>
              </a:rPr>
              <a:t>gives</a:t>
            </a:r>
          </a:p>
          <a:p>
            <a:pPr marL="283464" indent="-283464" eaLnBrk="0" hangingPunct="0">
              <a:spcBef>
                <a:spcPts val="1200"/>
              </a:spcBef>
              <a:defRPr/>
            </a:pPr>
            <a:endParaRPr lang="en-US" alt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altLang="en-US" sz="1400" dirty="0" smtClean="0">
                <a:latin typeface="+mn-lt"/>
              </a:rPr>
              <a:t>Substituting </a:t>
            </a:r>
            <a:r>
              <a:rPr lang="en-US" altLang="en-US" sz="1400" dirty="0">
                <a:latin typeface="+mn-lt"/>
              </a:rPr>
              <a:t>this expression into the rate expression gives</a:t>
            </a:r>
          </a:p>
          <a:p>
            <a:pPr marL="283464" indent="-283464" eaLnBrk="0" hangingPunct="0">
              <a:spcBef>
                <a:spcPts val="0"/>
              </a:spcBef>
              <a:defRPr/>
            </a:pPr>
            <a:endParaRPr lang="en-US" altLang="en-US" sz="1400" dirty="0" smtClean="0">
              <a:latin typeface="+mn-lt"/>
            </a:endParaRPr>
          </a:p>
          <a:p>
            <a:pPr marL="283464" indent="-283464" eaLnBrk="0" hangingPunct="0">
              <a:spcBef>
                <a:spcPts val="0"/>
              </a:spcBef>
              <a:defRPr/>
            </a:pPr>
            <a:endParaRPr lang="en-US" altLang="en-US" sz="1400" dirty="0">
              <a:latin typeface="+mn-lt"/>
            </a:endParaRPr>
          </a:p>
          <a:p>
            <a:pPr marL="283464" indent="-283464" eaLnBrk="0" hangingPunct="0">
              <a:spcBef>
                <a:spcPts val="0"/>
              </a:spcBef>
              <a:defRPr/>
            </a:pPr>
            <a:endParaRPr lang="en-US" alt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Thus</a:t>
            </a:r>
            <a:r>
              <a:rPr lang="en-US" altLang="en-US" sz="1400" dirty="0">
                <a:latin typeface="+mn-lt"/>
              </a:rPr>
              <a:t>, this mechanism also yields a rate law consistent with the </a:t>
            </a:r>
            <a:r>
              <a:rPr lang="en-US" altLang="en-US" sz="1400" dirty="0" smtClean="0">
                <a:latin typeface="+mn-lt"/>
              </a:rPr>
              <a:t>experimental one</a:t>
            </a:r>
            <a:r>
              <a:rPr lang="en-US" altLang="en-US" sz="1400" dirty="0">
                <a:latin typeface="+mn-lt"/>
              </a:rPr>
              <a:t>. Remember: There may be more than one </a:t>
            </a:r>
            <a:r>
              <a:rPr lang="en-US" altLang="en-US" sz="1400" dirty="0" smtClean="0">
                <a:latin typeface="+mn-lt"/>
              </a:rPr>
              <a:t>mechanism that </a:t>
            </a:r>
            <a:r>
              <a:rPr lang="en-US" altLang="en-US" sz="1400" dirty="0">
                <a:latin typeface="+mn-lt"/>
              </a:rPr>
              <a:t>leads to an observed experimental rate law</a:t>
            </a:r>
            <a:r>
              <a:rPr lang="en-US" altLang="en-US" sz="1400" dirty="0" smtClean="0">
                <a:latin typeface="+mn-lt"/>
              </a:rPr>
              <a:t>!</a:t>
            </a:r>
            <a:endParaRPr lang="en-US" altLang="en-US" sz="1400" dirty="0">
              <a:latin typeface="+mn-lt"/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6" y="1030001"/>
            <a:ext cx="8702138" cy="26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68" y="2826099"/>
            <a:ext cx="1595073" cy="438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034" y="3910835"/>
            <a:ext cx="3183339" cy="43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093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798763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14.15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Deriving the Rate Law for a Mechanism with a </a:t>
            </a:r>
            <a:r>
              <a:rPr lang="en-US" altLang="en-US" b="1" dirty="0" smtClean="0">
                <a:latin typeface="Arial" charset="0"/>
              </a:rPr>
              <a:t>	Fast </a:t>
            </a:r>
            <a:r>
              <a:rPr lang="en-US" altLang="en-US" b="1" dirty="0">
                <a:latin typeface="Arial" charset="0"/>
              </a:rPr>
              <a:t>Initial Step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385948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5588539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5893340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394339"/>
            <a:ext cx="8459787" cy="186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600" b="1" dirty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  <a:p>
            <a:pPr marL="283464" indent="-283464" eaLnBrk="0" hangingPunct="0">
              <a:defRPr/>
            </a:pPr>
            <a:endParaRPr lang="en-US" altLang="en-US" sz="10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altLang="en-US" sz="1400" dirty="0">
                <a:latin typeface="+mn-lt"/>
              </a:rPr>
              <a:t>Consider the following hypothetical reaction:</a:t>
            </a:r>
          </a:p>
          <a:p>
            <a:pPr marL="283464" indent="-283464" eaLnBrk="0" hangingPunct="0">
              <a:defRPr/>
            </a:pPr>
            <a:r>
              <a:rPr lang="en-US" altLang="en-US" sz="1400" dirty="0">
                <a:latin typeface="+mn-lt"/>
              </a:rPr>
              <a:t>2 P + </a:t>
            </a:r>
            <a:r>
              <a:rPr lang="en-US" altLang="en-US" sz="1400" dirty="0" smtClean="0">
                <a:latin typeface="+mn-lt"/>
              </a:rPr>
              <a:t>Q          2 </a:t>
            </a:r>
            <a:r>
              <a:rPr lang="en-US" altLang="en-US" sz="1400" dirty="0">
                <a:latin typeface="+mn-lt"/>
              </a:rPr>
              <a:t>R + S. The following mechanism is proposed for this reaction:</a:t>
            </a:r>
          </a:p>
          <a:p>
            <a:pPr marL="283464" indent="-283464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3511296" indent="-282575" eaLnBrk="0" hangingPunct="0">
              <a:defRPr/>
            </a:pPr>
            <a:r>
              <a:rPr lang="en-US" altLang="en-US" sz="1400" dirty="0" smtClean="0">
                <a:latin typeface="+mn-lt"/>
              </a:rPr>
              <a:t>P + P           T            (fast)</a:t>
            </a:r>
          </a:p>
          <a:p>
            <a:pPr marL="3478213" indent="-282575" eaLnBrk="0" hangingPunct="0">
              <a:defRPr/>
            </a:pPr>
            <a:r>
              <a:rPr lang="en-US" altLang="en-US" sz="1400" dirty="0" smtClean="0">
                <a:latin typeface="+mn-lt"/>
              </a:rPr>
              <a:t>Q + T           R + U    (slow)</a:t>
            </a:r>
          </a:p>
          <a:p>
            <a:pPr marL="3763963" indent="-282575" defTabSz="969963" eaLnBrk="0" hangingPunct="0">
              <a:defRPr/>
            </a:pPr>
            <a:r>
              <a:rPr lang="en-US" altLang="en-US" sz="1400" dirty="0" smtClean="0">
                <a:latin typeface="+mn-lt"/>
              </a:rPr>
              <a:t>U           R + S     (fast)</a:t>
            </a:r>
          </a:p>
          <a:p>
            <a:pPr marL="283464" indent="-283464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altLang="en-US" sz="1400" dirty="0" smtClean="0">
                <a:latin typeface="+mn-lt"/>
              </a:rPr>
              <a:t>Substances T and U are unstable intermediates. What rate law is predicted by this mechanism?</a:t>
            </a:r>
          </a:p>
          <a:p>
            <a:pPr marL="283464" indent="-283464" eaLnBrk="0" hangingPunct="0">
              <a:defRPr/>
            </a:pPr>
            <a:r>
              <a:rPr lang="en-US" altLang="en-US" sz="1400" b="1" dirty="0" smtClean="0">
                <a:latin typeface="+mn-lt"/>
              </a:rPr>
              <a:t>(</a:t>
            </a:r>
            <a:r>
              <a:rPr lang="en-US" altLang="en-US" sz="1400" b="1" dirty="0">
                <a:latin typeface="+mn-lt"/>
              </a:rPr>
              <a:t>a) </a:t>
            </a:r>
            <a:r>
              <a:rPr lang="en-US" altLang="en-US" sz="1400" dirty="0">
                <a:latin typeface="+mn-lt"/>
              </a:rPr>
              <a:t>Rate = </a:t>
            </a:r>
            <a:r>
              <a:rPr lang="en-US" altLang="en-US" sz="1400" i="1" dirty="0" smtClean="0">
                <a:latin typeface="+mn-lt"/>
              </a:rPr>
              <a:t>k</a:t>
            </a:r>
            <a:r>
              <a:rPr lang="en-US" altLang="en-US" sz="1400" dirty="0" smtClean="0">
                <a:latin typeface="+mn-lt"/>
              </a:rPr>
              <a:t>[P]</a:t>
            </a:r>
            <a:r>
              <a:rPr lang="en-US" altLang="en-US" sz="1400" baseline="30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b="1" dirty="0">
                <a:latin typeface="+mn-lt"/>
              </a:rPr>
              <a:t>(b) </a:t>
            </a:r>
            <a:r>
              <a:rPr lang="en-US" altLang="en-US" sz="1400" dirty="0">
                <a:latin typeface="+mn-lt"/>
              </a:rPr>
              <a:t>Rate = </a:t>
            </a:r>
            <a:r>
              <a:rPr lang="en-US" altLang="en-US" sz="1400" i="1" dirty="0" smtClean="0">
                <a:latin typeface="+mn-lt"/>
              </a:rPr>
              <a:t>k</a:t>
            </a:r>
            <a:r>
              <a:rPr lang="en-US" altLang="en-US" sz="1400" dirty="0" smtClean="0">
                <a:latin typeface="+mn-lt"/>
              </a:rPr>
              <a:t>[P][Q]</a:t>
            </a:r>
            <a:r>
              <a:rPr lang="en-US" altLang="en-US" sz="1400" b="1" dirty="0" smtClean="0">
                <a:latin typeface="+mn-lt"/>
              </a:rPr>
              <a:t> </a:t>
            </a:r>
            <a:r>
              <a:rPr lang="en-US" altLang="en-US" sz="1400" b="1" dirty="0">
                <a:latin typeface="+mn-lt"/>
              </a:rPr>
              <a:t>(c) </a:t>
            </a:r>
            <a:r>
              <a:rPr lang="en-US" altLang="en-US" sz="1400" dirty="0">
                <a:latin typeface="+mn-lt"/>
              </a:rPr>
              <a:t>Rate = </a:t>
            </a:r>
            <a:r>
              <a:rPr lang="en-US" altLang="en-US" sz="1400" i="1" dirty="0" smtClean="0">
                <a:latin typeface="+mn-lt"/>
              </a:rPr>
              <a:t>k</a:t>
            </a:r>
            <a:r>
              <a:rPr lang="en-US" altLang="en-US" sz="1400" dirty="0" smtClean="0">
                <a:latin typeface="+mn-lt"/>
              </a:rPr>
              <a:t>[P]</a:t>
            </a:r>
            <a:r>
              <a:rPr lang="en-US" altLang="en-US" sz="1400" baseline="30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[Q]</a:t>
            </a:r>
            <a:endParaRPr lang="en-US" alt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altLang="en-US" sz="1400" b="1" dirty="0">
                <a:latin typeface="+mn-lt"/>
              </a:rPr>
              <a:t>(d) </a:t>
            </a:r>
            <a:r>
              <a:rPr lang="en-US" altLang="en-US" sz="1400" dirty="0">
                <a:latin typeface="+mn-lt"/>
              </a:rPr>
              <a:t>Rate = </a:t>
            </a:r>
            <a:r>
              <a:rPr lang="en-US" altLang="en-US" sz="1400" i="1" dirty="0" smtClean="0">
                <a:latin typeface="+mn-lt"/>
              </a:rPr>
              <a:t>k</a:t>
            </a:r>
            <a:r>
              <a:rPr lang="en-US" altLang="en-US" sz="1400" dirty="0" smtClean="0">
                <a:latin typeface="+mn-lt"/>
              </a:rPr>
              <a:t>[P][Q]</a:t>
            </a:r>
            <a:r>
              <a:rPr lang="en-US" altLang="en-US" sz="1400" baseline="30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b="1" dirty="0">
                <a:latin typeface="+mn-lt"/>
              </a:rPr>
              <a:t>(e) </a:t>
            </a:r>
            <a:r>
              <a:rPr lang="en-US" altLang="en-US" sz="1400" dirty="0">
                <a:latin typeface="+mn-lt"/>
              </a:rPr>
              <a:t>Rate = </a:t>
            </a:r>
            <a:r>
              <a:rPr lang="en-US" altLang="en-US" sz="1400" i="1" dirty="0" smtClean="0">
                <a:latin typeface="+mn-lt"/>
              </a:rPr>
              <a:t>k</a:t>
            </a:r>
            <a:r>
              <a:rPr lang="en-US" altLang="en-US" sz="1400" dirty="0" smtClean="0">
                <a:latin typeface="+mn-lt"/>
              </a:rPr>
              <a:t>[U]</a:t>
            </a:r>
            <a:endParaRPr lang="en-US" alt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Practice Exercise 2</a:t>
            </a:r>
          </a:p>
          <a:p>
            <a:pPr marL="283464" indent="-283464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altLang="en-US" sz="1400" dirty="0" smtClean="0">
                <a:latin typeface="+mn-lt"/>
              </a:rPr>
              <a:t>The </a:t>
            </a:r>
            <a:r>
              <a:rPr lang="en-US" altLang="en-US" sz="1400" dirty="0">
                <a:latin typeface="+mn-lt"/>
              </a:rPr>
              <a:t>first step of a mechanism involving the reaction </a:t>
            </a:r>
            <a:r>
              <a:rPr lang="en-US" altLang="en-US" sz="1400" dirty="0" smtClean="0">
                <a:latin typeface="+mn-lt"/>
              </a:rPr>
              <a:t>of bromine </a:t>
            </a:r>
            <a:r>
              <a:rPr lang="en-US" altLang="en-US" sz="1400" dirty="0">
                <a:latin typeface="+mn-lt"/>
              </a:rPr>
              <a:t>is</a:t>
            </a:r>
          </a:p>
          <a:p>
            <a:pPr marL="283464" indent="-283464" eaLnBrk="0" hangingPunct="0">
              <a:spcBef>
                <a:spcPts val="0"/>
              </a:spcBef>
              <a:defRPr/>
            </a:pPr>
            <a:endParaRPr lang="en-US" altLang="en-US" sz="1400" dirty="0" smtClean="0">
              <a:latin typeface="+mn-lt"/>
            </a:endParaRPr>
          </a:p>
          <a:p>
            <a:pPr marL="283464" indent="-283464" algn="ctr" eaLnBrk="0" hangingPunct="0">
              <a:spcBef>
                <a:spcPts val="0"/>
              </a:spcBef>
              <a:defRPr/>
            </a:pPr>
            <a:r>
              <a:rPr lang="en-US" altLang="en-US" sz="1400" dirty="0" smtClean="0">
                <a:latin typeface="+mn-lt"/>
              </a:rPr>
              <a:t>Br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smtClean="0">
                <a:latin typeface="+mn-lt"/>
              </a:rPr>
              <a:t>g</a:t>
            </a:r>
            <a:r>
              <a:rPr lang="en-US" altLang="en-US" sz="1400" dirty="0" smtClean="0">
                <a:latin typeface="+mn-lt"/>
              </a:rPr>
              <a:t>)          2 Br(</a:t>
            </a:r>
            <a:r>
              <a:rPr lang="en-US" altLang="en-US" sz="1400" i="1" dirty="0" smtClean="0">
                <a:latin typeface="+mn-lt"/>
              </a:rPr>
              <a:t>g</a:t>
            </a:r>
            <a:r>
              <a:rPr lang="en-US" altLang="en-US" sz="1400" dirty="0" smtClean="0">
                <a:latin typeface="+mn-lt"/>
              </a:rPr>
              <a:t>)     (fast</a:t>
            </a:r>
            <a:r>
              <a:rPr lang="en-US" altLang="en-US" sz="1400" dirty="0">
                <a:latin typeface="+mn-lt"/>
              </a:rPr>
              <a:t>, </a:t>
            </a:r>
            <a:r>
              <a:rPr lang="en-US" altLang="en-US" sz="1400" dirty="0" smtClean="0">
                <a:latin typeface="+mn-lt"/>
              </a:rPr>
              <a:t>equilibrium)</a:t>
            </a:r>
            <a:endParaRPr lang="en-US" altLang="en-US" sz="1400" dirty="0">
              <a:latin typeface="+mn-lt"/>
            </a:endParaRPr>
          </a:p>
          <a:p>
            <a:pPr marL="283464" indent="-283464" eaLnBrk="0" hangingPunct="0">
              <a:spcBef>
                <a:spcPts val="0"/>
              </a:spcBef>
              <a:defRPr/>
            </a:pPr>
            <a:endParaRPr lang="en-US" altLang="en-US" sz="1400" dirty="0" smtClean="0">
              <a:latin typeface="+mn-lt"/>
            </a:endParaRPr>
          </a:p>
          <a:p>
            <a:pPr marL="283464" indent="-283464" eaLnBrk="0" hangingPunct="0">
              <a:spcBef>
                <a:spcPts val="0"/>
              </a:spcBef>
              <a:defRPr/>
            </a:pPr>
            <a:r>
              <a:rPr lang="en-US" altLang="en-US" sz="1400" dirty="0" smtClean="0">
                <a:latin typeface="+mn-lt"/>
              </a:rPr>
              <a:t>What </a:t>
            </a:r>
            <a:r>
              <a:rPr lang="en-US" altLang="en-US" sz="1400" dirty="0">
                <a:latin typeface="+mn-lt"/>
              </a:rPr>
              <a:t>is the expression relating the concentration of </a:t>
            </a:r>
            <a:r>
              <a:rPr lang="en-US" altLang="en-US" sz="1400" dirty="0" smtClean="0">
                <a:latin typeface="+mn-lt"/>
              </a:rPr>
              <a:t>Br(</a:t>
            </a:r>
            <a:r>
              <a:rPr lang="en-US" altLang="en-US" sz="1400" i="1" dirty="0" smtClean="0">
                <a:latin typeface="+mn-lt"/>
              </a:rPr>
              <a:t>g</a:t>
            </a:r>
            <a:r>
              <a:rPr lang="en-US" altLang="en-US" sz="1400" dirty="0" smtClean="0">
                <a:latin typeface="+mn-lt"/>
              </a:rPr>
              <a:t>) to that </a:t>
            </a:r>
            <a:r>
              <a:rPr lang="en-US" altLang="en-US" sz="1400" dirty="0">
                <a:latin typeface="+mn-lt"/>
              </a:rPr>
              <a:t>of </a:t>
            </a:r>
            <a:r>
              <a:rPr lang="en-US" altLang="en-US" sz="1400" dirty="0" smtClean="0">
                <a:latin typeface="+mn-lt"/>
              </a:rPr>
              <a:t>Br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smtClean="0">
                <a:latin typeface="+mn-lt"/>
              </a:rPr>
              <a:t>g</a:t>
            </a:r>
            <a:r>
              <a:rPr lang="en-US" altLang="en-US" sz="1400" dirty="0" smtClean="0">
                <a:latin typeface="+mn-lt"/>
              </a:rPr>
              <a:t>)?</a:t>
            </a:r>
            <a:endParaRPr lang="en-US" sz="1400" dirty="0" smtClean="0">
              <a:latin typeface="+mn-lt"/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6" y="1030001"/>
            <a:ext cx="8702138" cy="35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983384" y="2129247"/>
            <a:ext cx="419100" cy="104775"/>
          </a:xfrm>
          <a:prstGeom prst="rect">
            <a:avLst/>
          </a:prstGeom>
        </p:spPr>
      </p:pic>
      <p:pic>
        <p:nvPicPr>
          <p:cNvPr id="14" name="Picture 13" descr="15_4double arro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290" y="5076518"/>
            <a:ext cx="357124" cy="1174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614567" y="4833147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12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04031" y="5151562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–1</a:t>
            </a:r>
            <a:endParaRPr lang="en-US" sz="12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15_4double arro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127" y="2540802"/>
            <a:ext cx="357124" cy="1174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057202" y="2744355"/>
            <a:ext cx="419100" cy="1047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056369" y="2970718"/>
            <a:ext cx="419100" cy="10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95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2418" y="304800"/>
            <a:ext cx="14453" cy="5793798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0"/>
            <a:ext cx="5490889" cy="252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Formic acid (HCOOH) decomposes in the gas phase at elevated </a:t>
            </a:r>
            <a:r>
              <a:rPr lang="en-US" sz="1400" dirty="0" smtClean="0">
                <a:latin typeface="+mn-lt"/>
              </a:rPr>
              <a:t>temperatures as </a:t>
            </a:r>
            <a:r>
              <a:rPr lang="en-US" sz="1400" dirty="0">
                <a:latin typeface="+mn-lt"/>
              </a:rPr>
              <a:t>follows:</a:t>
            </a:r>
          </a:p>
          <a:p>
            <a:pPr marL="0" indent="0" algn="ctr" eaLnBrk="0" hangingPunct="0">
              <a:spcBef>
                <a:spcPts val="600"/>
              </a:spcBef>
              <a:defRPr/>
            </a:pPr>
            <a:r>
              <a:rPr lang="en-US" sz="1400" dirty="0" smtClean="0">
                <a:latin typeface="+mn-lt"/>
              </a:rPr>
              <a:t>HCOOH(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   CO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  <a:p>
            <a:pPr marL="0" indent="0" eaLnBrk="0" hangingPunct="0">
              <a:spcBef>
                <a:spcPts val="600"/>
              </a:spcBef>
              <a:defRPr/>
            </a:pPr>
            <a:r>
              <a:rPr lang="en-US" sz="1400" dirty="0">
                <a:latin typeface="+mn-lt"/>
              </a:rPr>
              <a:t>The </a:t>
            </a:r>
            <a:r>
              <a:rPr lang="en-US" sz="1400" dirty="0" err="1">
                <a:latin typeface="+mn-lt"/>
              </a:rPr>
              <a:t>uncatalyzed</a:t>
            </a:r>
            <a:r>
              <a:rPr lang="en-US" sz="1400" dirty="0">
                <a:latin typeface="+mn-lt"/>
              </a:rPr>
              <a:t> decomposition reaction is determined to be first order. </a:t>
            </a:r>
            <a:r>
              <a:rPr lang="en-US" sz="1400" dirty="0" smtClean="0">
                <a:latin typeface="+mn-lt"/>
              </a:rPr>
              <a:t>A graph </a:t>
            </a:r>
            <a:r>
              <a:rPr lang="en-US" sz="1400" dirty="0">
                <a:latin typeface="+mn-lt"/>
              </a:rPr>
              <a:t>of the partial pressure of HCOOH versus time for decomposition </a:t>
            </a:r>
            <a:r>
              <a:rPr lang="en-US" sz="1400" dirty="0" smtClean="0">
                <a:latin typeface="+mn-lt"/>
              </a:rPr>
              <a:t>at 838 </a:t>
            </a:r>
            <a:r>
              <a:rPr lang="en-US" sz="1400" dirty="0">
                <a:latin typeface="+mn-lt"/>
              </a:rPr>
              <a:t>K is shown as the red curve in Figure 14.30. When a small amount </a:t>
            </a:r>
            <a:r>
              <a:rPr lang="en-US" sz="1400" dirty="0" smtClean="0">
                <a:latin typeface="+mn-lt"/>
              </a:rPr>
              <a:t>of solid </a:t>
            </a:r>
            <a:r>
              <a:rPr lang="en-US" sz="1400" dirty="0" err="1">
                <a:latin typeface="+mn-lt"/>
              </a:rPr>
              <a:t>ZnO</a:t>
            </a:r>
            <a:r>
              <a:rPr lang="en-US" sz="1400" dirty="0">
                <a:latin typeface="+mn-lt"/>
              </a:rPr>
              <a:t> is added to the reaction chamber, the partial pressure of acid </a:t>
            </a:r>
            <a:r>
              <a:rPr lang="en-US" sz="1400" dirty="0" smtClean="0">
                <a:latin typeface="+mn-lt"/>
              </a:rPr>
              <a:t>versus time </a:t>
            </a:r>
            <a:r>
              <a:rPr lang="en-US" sz="1400" dirty="0">
                <a:latin typeface="+mn-lt"/>
              </a:rPr>
              <a:t>varies as shown by the blue curve in Figure 14.30.</a:t>
            </a: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</a:t>
            </a:r>
            <a:r>
              <a:rPr lang="en-US" sz="1400" b="1" dirty="0" smtClean="0">
                <a:latin typeface="+mn-lt"/>
              </a:rPr>
              <a:t>a)</a:t>
            </a:r>
            <a:r>
              <a:rPr lang="en-US" sz="1400" dirty="0" smtClean="0">
                <a:latin typeface="+mn-lt"/>
              </a:rPr>
              <a:t>	Estimate </a:t>
            </a:r>
            <a:r>
              <a:rPr lang="en-US" sz="1400" dirty="0">
                <a:latin typeface="+mn-lt"/>
              </a:rPr>
              <a:t>the half-life and first-order rate constant for formic </a:t>
            </a:r>
            <a:r>
              <a:rPr lang="en-US" sz="1400" dirty="0" smtClean="0">
                <a:latin typeface="+mn-lt"/>
              </a:rPr>
              <a:t>acid decomposition</a:t>
            </a:r>
            <a:r>
              <a:rPr lang="en-US" sz="1400" dirty="0">
                <a:latin typeface="+mn-lt"/>
              </a:rPr>
              <a:t>.</a:t>
            </a: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</a:t>
            </a:r>
            <a:r>
              <a:rPr lang="en-US" sz="1400" b="1" dirty="0" smtClean="0">
                <a:latin typeface="+mn-lt"/>
              </a:rPr>
              <a:t>b)</a:t>
            </a:r>
            <a:r>
              <a:rPr lang="en-US" sz="1400" dirty="0" smtClean="0">
                <a:latin typeface="+mn-lt"/>
              </a:rPr>
              <a:t>	What </a:t>
            </a:r>
            <a:r>
              <a:rPr lang="en-US" sz="1400" dirty="0">
                <a:latin typeface="+mn-lt"/>
              </a:rPr>
              <a:t>can you conclude from the effect of added </a:t>
            </a:r>
            <a:r>
              <a:rPr lang="en-US" sz="1400" dirty="0" err="1">
                <a:latin typeface="+mn-lt"/>
              </a:rPr>
              <a:t>ZnO</a:t>
            </a:r>
            <a:r>
              <a:rPr lang="en-US" sz="1400" dirty="0">
                <a:latin typeface="+mn-lt"/>
              </a:rPr>
              <a:t> on the </a:t>
            </a:r>
            <a:r>
              <a:rPr lang="en-US" sz="1400" dirty="0" smtClean="0">
                <a:latin typeface="+mn-lt"/>
              </a:rPr>
              <a:t>decomposition of </a:t>
            </a:r>
            <a:r>
              <a:rPr lang="en-US" sz="1400" dirty="0">
                <a:latin typeface="+mn-lt"/>
              </a:rPr>
              <a:t>formic acid?</a:t>
            </a: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</a:t>
            </a:r>
            <a:r>
              <a:rPr lang="en-US" sz="1400" b="1" dirty="0" smtClean="0">
                <a:latin typeface="+mn-lt"/>
              </a:rPr>
              <a:t>c)</a:t>
            </a:r>
            <a:r>
              <a:rPr lang="en-US" sz="1400" dirty="0" smtClean="0">
                <a:latin typeface="+mn-lt"/>
              </a:rPr>
              <a:t>	The </a:t>
            </a:r>
            <a:r>
              <a:rPr lang="en-US" sz="1400" dirty="0">
                <a:latin typeface="+mn-lt"/>
              </a:rPr>
              <a:t>progress of the reaction was followed by measuring the partial </a:t>
            </a:r>
            <a:r>
              <a:rPr lang="en-US" sz="1400" dirty="0" smtClean="0">
                <a:latin typeface="+mn-lt"/>
              </a:rPr>
              <a:t>pressure of </a:t>
            </a:r>
            <a:r>
              <a:rPr lang="en-US" sz="1400" dirty="0">
                <a:latin typeface="+mn-lt"/>
              </a:rPr>
              <a:t>formic acid vapor at selected times. Suppose that, instead, we </a:t>
            </a:r>
            <a:r>
              <a:rPr lang="en-US" sz="1400" dirty="0" smtClean="0">
                <a:latin typeface="+mn-lt"/>
              </a:rPr>
              <a:t>had plotted </a:t>
            </a:r>
            <a:r>
              <a:rPr lang="en-US" sz="1400" dirty="0">
                <a:latin typeface="+mn-lt"/>
              </a:rPr>
              <a:t>the concentration of formic acid in units of </a:t>
            </a:r>
            <a:r>
              <a:rPr lang="en-US" sz="1400" dirty="0" err="1" smtClean="0">
                <a:latin typeface="+mn-lt"/>
              </a:rPr>
              <a:t>mol</a:t>
            </a:r>
            <a:r>
              <a:rPr lang="en-US" sz="1400" dirty="0" smtClean="0">
                <a:latin typeface="+mn-lt"/>
              </a:rPr>
              <a:t>/L</a:t>
            </a:r>
            <a:r>
              <a:rPr lang="en-US" sz="1400" dirty="0">
                <a:latin typeface="+mn-lt"/>
              </a:rPr>
              <a:t>. What effect would this have had on the calculated value of </a:t>
            </a:r>
            <a:r>
              <a:rPr lang="en-US" sz="1400" i="1" dirty="0">
                <a:latin typeface="+mn-lt"/>
              </a:rPr>
              <a:t>k</a:t>
            </a:r>
            <a:r>
              <a:rPr lang="en-US" sz="1400" dirty="0" smtClean="0">
                <a:latin typeface="+mn-lt"/>
              </a:rPr>
              <a:t>?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Integrative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Exercise </a:t>
            </a:r>
            <a:r>
              <a:rPr lang="en-US" altLang="en-US" b="1" dirty="0">
                <a:latin typeface="Arial" charset="0"/>
              </a:rPr>
              <a:t>Putting Concepts Together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7182" y="6098598"/>
            <a:ext cx="448468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1"/>
          <a:stretch/>
        </p:blipFill>
        <p:spPr>
          <a:xfrm>
            <a:off x="5811564" y="842241"/>
            <a:ext cx="3068368" cy="26611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11564" y="3625391"/>
            <a:ext cx="3316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Figure 14.30 </a:t>
            </a:r>
            <a:r>
              <a:rPr lang="en-US" sz="1400" dirty="0"/>
              <a:t>Variation in pressure of HCOOH(</a:t>
            </a:r>
            <a:r>
              <a:rPr lang="en-US" sz="1400" i="1" dirty="0"/>
              <a:t>g</a:t>
            </a:r>
            <a:r>
              <a:rPr lang="en-US" sz="1400" dirty="0" smtClean="0"/>
              <a:t>) as </a:t>
            </a:r>
            <a:r>
              <a:rPr lang="en-US" sz="1400" dirty="0"/>
              <a:t>a function of time at 838 K.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7309" y="4340644"/>
            <a:ext cx="85626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(d)</a:t>
            </a:r>
            <a:r>
              <a:rPr lang="en-US" sz="1400" dirty="0">
                <a:latin typeface="+mn-lt"/>
              </a:rPr>
              <a:t>	The pressure of formic acid vapor at the start of the reaction is 3.00 </a:t>
            </a:r>
            <a:r>
              <a:rPr lang="en-US" sz="1400" dirty="0" smtClean="0">
                <a:latin typeface="+mn-lt"/>
              </a:rPr>
              <a:t>× </a:t>
            </a:r>
            <a:r>
              <a:rPr lang="en-US" sz="1400" dirty="0">
                <a:latin typeface="+mn-lt"/>
              </a:rPr>
              <a:t>10</a:t>
            </a:r>
            <a:r>
              <a:rPr lang="en-US" sz="1400" baseline="30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torr</a:t>
            </a:r>
            <a:r>
              <a:rPr lang="en-US" sz="1400" dirty="0">
                <a:latin typeface="+mn-lt"/>
              </a:rPr>
              <a:t>. Assuming constant temperature and ideal-gas behavior, what is the pressure in the system at the end of the reaction? If the volume of the reaction chamber is 436 cm</a:t>
            </a:r>
            <a:r>
              <a:rPr lang="en-US" sz="1400" baseline="30000" dirty="0">
                <a:latin typeface="+mn-lt"/>
              </a:rPr>
              <a:t>3</a:t>
            </a:r>
            <a:r>
              <a:rPr lang="en-US" sz="1400" dirty="0">
                <a:latin typeface="+mn-lt"/>
              </a:rPr>
              <a:t>, how many moles of gas occupy the reaction chamber at the end of the reaction?</a:t>
            </a: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(e)	</a:t>
            </a:r>
            <a:r>
              <a:rPr lang="en-US" sz="1400" dirty="0">
                <a:latin typeface="+mn-lt"/>
              </a:rPr>
              <a:t>The standard heat of formation of formic acid vapor </a:t>
            </a:r>
            <a:r>
              <a:rPr lang="en-US" sz="1400" dirty="0" smtClean="0">
                <a:latin typeface="+mn-lt"/>
              </a:rPr>
              <a:t>is          = –378.6 kJ/mol</a:t>
            </a:r>
            <a:r>
              <a:rPr lang="en-US" sz="1400" dirty="0">
                <a:latin typeface="+mn-lt"/>
              </a:rPr>
              <a:t>. Calculate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sym typeface="Symbol"/>
              </a:rPr>
              <a:t>Δ</a:t>
            </a:r>
            <a:r>
              <a:rPr lang="en-US" sz="1400" i="1" dirty="0" smtClean="0">
                <a:solidFill>
                  <a:srgbClr val="000000"/>
                </a:solidFill>
                <a:latin typeface="+mn-lt"/>
              </a:rPr>
              <a:t>H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for the overall reaction. If the activation energy 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E</a:t>
            </a:r>
            <a:r>
              <a:rPr lang="en-US" sz="1400" baseline="-25000" dirty="0" err="1" smtClean="0">
                <a:latin typeface="+mn-lt"/>
              </a:rPr>
              <a:t>a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for the reaction is 184 </a:t>
            </a:r>
            <a:r>
              <a:rPr lang="en-US" sz="1400" dirty="0" smtClean="0">
                <a:latin typeface="+mn-lt"/>
              </a:rPr>
              <a:t>kJ/</a:t>
            </a:r>
            <a:r>
              <a:rPr lang="en-US" sz="1400" dirty="0" err="1" smtClean="0">
                <a:latin typeface="+mn-lt"/>
              </a:rPr>
              <a:t>mol</a:t>
            </a:r>
            <a:r>
              <a:rPr lang="en-US" sz="1400" dirty="0">
                <a:latin typeface="+mn-lt"/>
              </a:rPr>
              <a:t>, sketch an approximate energy profile for the reaction, and label </a:t>
            </a:r>
            <a:r>
              <a:rPr lang="en-US" sz="1400" i="1" dirty="0" err="1">
                <a:latin typeface="+mn-lt"/>
              </a:rPr>
              <a:t>E</a:t>
            </a:r>
            <a:r>
              <a:rPr lang="en-US" sz="1400" baseline="-25000" dirty="0" err="1">
                <a:latin typeface="+mn-lt"/>
              </a:rPr>
              <a:t>a</a:t>
            </a:r>
            <a:r>
              <a:rPr lang="en-US" sz="1400" dirty="0" smtClean="0">
                <a:latin typeface="+mn-lt"/>
              </a:rPr>
              <a:t>, </a:t>
            </a:r>
            <a:r>
              <a:rPr lang="en-US" sz="1400" dirty="0" smtClean="0">
                <a:latin typeface="+mn-lt"/>
                <a:sym typeface="Symbol"/>
              </a:rPr>
              <a:t>Δ</a:t>
            </a:r>
            <a:r>
              <a:rPr lang="en-US" sz="1400" i="1" dirty="0" smtClean="0">
                <a:latin typeface="+mn-lt"/>
              </a:rPr>
              <a:t>H</a:t>
            </a:r>
            <a:r>
              <a:rPr lang="en-US" sz="1400" dirty="0" smtClean="0"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, </a:t>
            </a:r>
            <a:r>
              <a:rPr lang="en-US" sz="1400" dirty="0">
                <a:latin typeface="+mn-lt"/>
              </a:rPr>
              <a:t>and the transition state</a:t>
            </a:r>
            <a:r>
              <a:rPr lang="en-US" sz="1400" dirty="0" smtClean="0">
                <a:latin typeface="+mn-lt"/>
              </a:rPr>
              <a:t>.</a:t>
            </a:r>
            <a:endParaRPr lang="en-US" sz="1400" dirty="0">
              <a:latin typeface="+mn-lt"/>
            </a:endParaRPr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396875" y="5863963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637" y="5077209"/>
            <a:ext cx="349789" cy="2044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2734788" y="1367957"/>
            <a:ext cx="419100" cy="10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52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800"/>
            <a:ext cx="12722" cy="509973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0"/>
            <a:ext cx="6069109" cy="33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Integrative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Exercise </a:t>
            </a:r>
            <a:r>
              <a:rPr lang="en-US" altLang="en-US" b="1" dirty="0">
                <a:latin typeface="Arial" charset="0"/>
              </a:rPr>
              <a:t>Putting Concepts Together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7182" y="5404535"/>
            <a:ext cx="448468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396875" y="1170778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19088" y="1173998"/>
            <a:ext cx="8459787" cy="425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0" hangingPunct="0">
              <a:defRPr/>
            </a:pPr>
            <a:r>
              <a:rPr lang="en-US" sz="16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Solution</a:t>
            </a:r>
            <a:endParaRPr lang="en-US" sz="1600" b="1" dirty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  <a:p>
            <a:pPr marL="283464" indent="-283464" eaLnBrk="0" hangingPunct="0">
              <a:defRPr/>
            </a:pPr>
            <a:endParaRPr lang="en-US" altLang="en-US" sz="10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altLang="en-US" sz="1400" b="1" dirty="0" smtClean="0">
                <a:latin typeface="+mn-lt"/>
              </a:rPr>
              <a:t>(a)	</a:t>
            </a:r>
            <a:r>
              <a:rPr lang="en-US" altLang="en-US" sz="1400" dirty="0" smtClean="0">
                <a:latin typeface="+mn-lt"/>
              </a:rPr>
              <a:t>The </a:t>
            </a:r>
            <a:r>
              <a:rPr lang="en-US" altLang="en-US" sz="1400" dirty="0">
                <a:latin typeface="+mn-lt"/>
              </a:rPr>
              <a:t>initial pressure of HCOOH is 3.00 </a:t>
            </a:r>
            <a:r>
              <a:rPr lang="en-US" altLang="en-US" sz="1400" dirty="0" smtClean="0">
                <a:latin typeface="+mn-lt"/>
              </a:rPr>
              <a:t>× </a:t>
            </a:r>
            <a:r>
              <a:rPr lang="en-US" altLang="en-US" sz="1400" dirty="0">
                <a:latin typeface="+mn-lt"/>
              </a:rPr>
              <a:t>10</a:t>
            </a:r>
            <a:r>
              <a:rPr lang="en-US" altLang="en-US" sz="1400" baseline="30000" dirty="0">
                <a:latin typeface="+mn-lt"/>
              </a:rPr>
              <a:t>2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dirty="0" err="1">
                <a:latin typeface="+mn-lt"/>
              </a:rPr>
              <a:t>torr</a:t>
            </a:r>
            <a:r>
              <a:rPr lang="en-US" altLang="en-US" sz="1400" dirty="0">
                <a:latin typeface="+mn-lt"/>
              </a:rPr>
              <a:t>. On the </a:t>
            </a:r>
            <a:r>
              <a:rPr lang="en-US" altLang="en-US" sz="1400" dirty="0" smtClean="0">
                <a:latin typeface="+mn-lt"/>
              </a:rPr>
              <a:t>graph we </a:t>
            </a:r>
            <a:r>
              <a:rPr lang="en-US" altLang="en-US" sz="1400" dirty="0">
                <a:latin typeface="+mn-lt"/>
              </a:rPr>
              <a:t>move to the level at which the partial pressure of </a:t>
            </a:r>
            <a:r>
              <a:rPr lang="en-US" altLang="en-US" sz="1400" dirty="0" smtClean="0">
                <a:latin typeface="+mn-lt"/>
              </a:rPr>
              <a:t>HCOOH is </a:t>
            </a:r>
            <a:r>
              <a:rPr lang="en-US" altLang="en-US" sz="1400" dirty="0">
                <a:latin typeface="+mn-lt"/>
              </a:rPr>
              <a:t>1.50 </a:t>
            </a:r>
            <a:r>
              <a:rPr lang="en-US" altLang="en-US" sz="1400" dirty="0" smtClean="0">
                <a:latin typeface="+mn-lt"/>
              </a:rPr>
              <a:t>× </a:t>
            </a:r>
            <a:r>
              <a:rPr lang="en-US" altLang="en-US" sz="1400" dirty="0">
                <a:latin typeface="+mn-lt"/>
              </a:rPr>
              <a:t>10</a:t>
            </a:r>
            <a:r>
              <a:rPr lang="en-US" altLang="en-US" sz="1400" baseline="30000" dirty="0">
                <a:latin typeface="+mn-lt"/>
              </a:rPr>
              <a:t>2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dirty="0" err="1">
                <a:latin typeface="+mn-lt"/>
              </a:rPr>
              <a:t>torr</a:t>
            </a:r>
            <a:r>
              <a:rPr lang="en-US" altLang="en-US" sz="1400" dirty="0">
                <a:latin typeface="+mn-lt"/>
              </a:rPr>
              <a:t>, half the initial value. This corresponds to </a:t>
            </a:r>
            <a:r>
              <a:rPr lang="en-US" altLang="en-US" sz="1400" dirty="0" smtClean="0">
                <a:latin typeface="+mn-lt"/>
              </a:rPr>
              <a:t>a time </a:t>
            </a:r>
            <a:r>
              <a:rPr lang="en-US" altLang="en-US" sz="1400" dirty="0">
                <a:latin typeface="+mn-lt"/>
              </a:rPr>
              <a:t>of about 6.60 </a:t>
            </a:r>
            <a:r>
              <a:rPr lang="en-US" altLang="en-US" sz="1400" dirty="0" smtClean="0">
                <a:latin typeface="+mn-lt"/>
              </a:rPr>
              <a:t>× </a:t>
            </a:r>
            <a:r>
              <a:rPr lang="en-US" altLang="en-US" sz="1400" dirty="0">
                <a:latin typeface="+mn-lt"/>
              </a:rPr>
              <a:t>10</a:t>
            </a:r>
            <a:r>
              <a:rPr lang="en-US" altLang="en-US" sz="1400" baseline="30000" dirty="0">
                <a:latin typeface="+mn-lt"/>
              </a:rPr>
              <a:t>2</a:t>
            </a:r>
            <a:r>
              <a:rPr lang="en-US" altLang="en-US" sz="1400" dirty="0">
                <a:latin typeface="+mn-lt"/>
              </a:rPr>
              <a:t> s, which is therefore the half-life. </a:t>
            </a:r>
            <a:r>
              <a:rPr lang="en-US" altLang="en-US" sz="1400" dirty="0" smtClean="0">
                <a:latin typeface="+mn-lt"/>
              </a:rPr>
              <a:t>The first-order </a:t>
            </a:r>
            <a:r>
              <a:rPr lang="en-US" altLang="en-US" sz="1400" dirty="0">
                <a:latin typeface="+mn-lt"/>
              </a:rPr>
              <a:t>rate constant is given by Equation 14.17:</a:t>
            </a:r>
          </a:p>
          <a:p>
            <a:pPr marL="283464" indent="-283464" eaLnBrk="0" hangingPunct="0">
              <a:defRPr/>
            </a:pPr>
            <a:r>
              <a:rPr lang="en-US" altLang="en-US" sz="1400" dirty="0" smtClean="0">
                <a:latin typeface="+mn-lt"/>
              </a:rPr>
              <a:t>	</a:t>
            </a:r>
            <a:r>
              <a:rPr lang="en-US" altLang="en-US" sz="1400" i="1" dirty="0" smtClean="0">
                <a:latin typeface="+mn-lt"/>
              </a:rPr>
              <a:t>k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= </a:t>
            </a:r>
            <a:r>
              <a:rPr lang="en-US" altLang="en-US" sz="1400" dirty="0" smtClean="0">
                <a:latin typeface="+mn-lt"/>
              </a:rPr>
              <a:t>0.693/</a:t>
            </a:r>
            <a:r>
              <a:rPr lang="en-US" altLang="en-US" sz="1400" i="1" dirty="0" smtClean="0">
                <a:latin typeface="+mn-lt"/>
              </a:rPr>
              <a:t>t</a:t>
            </a:r>
            <a:r>
              <a:rPr lang="en-US" altLang="en-US" sz="1400" baseline="-25000" dirty="0" smtClean="0">
                <a:latin typeface="+mn-lt"/>
              </a:rPr>
              <a:t>1/2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= </a:t>
            </a:r>
            <a:r>
              <a:rPr lang="en-US" altLang="en-US" sz="1400" dirty="0" smtClean="0">
                <a:latin typeface="+mn-lt"/>
              </a:rPr>
              <a:t>0.693/660 </a:t>
            </a:r>
            <a:r>
              <a:rPr lang="en-US" altLang="en-US" sz="1400" dirty="0">
                <a:latin typeface="+mn-lt"/>
              </a:rPr>
              <a:t>s = 1.05 </a:t>
            </a:r>
            <a:r>
              <a:rPr lang="en-US" altLang="en-US" sz="1400" dirty="0" smtClean="0">
                <a:latin typeface="+mn-lt"/>
              </a:rPr>
              <a:t>× 10</a:t>
            </a:r>
            <a:r>
              <a:rPr lang="en-US" altLang="en-US" sz="1400" baseline="30000" dirty="0" smtClean="0">
                <a:latin typeface="+mn-lt"/>
              </a:rPr>
              <a:t>–3</a:t>
            </a:r>
            <a:r>
              <a:rPr lang="en-US" altLang="en-US" sz="1400" dirty="0" smtClean="0">
                <a:latin typeface="+mn-lt"/>
              </a:rPr>
              <a:t> s</a:t>
            </a:r>
            <a:r>
              <a:rPr lang="en-US" altLang="en-US" sz="1400" baseline="30000" dirty="0" smtClean="0">
                <a:latin typeface="+mn-lt"/>
              </a:rPr>
              <a:t>–1</a:t>
            </a:r>
            <a:r>
              <a:rPr lang="en-US" altLang="en-US" sz="1400" dirty="0" smtClean="0">
                <a:latin typeface="+mn-lt"/>
              </a:rPr>
              <a:t>.</a:t>
            </a:r>
            <a:endParaRPr lang="en-US" alt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altLang="en-US" sz="1400" b="1" dirty="0">
                <a:latin typeface="+mn-lt"/>
              </a:rPr>
              <a:t>(b) </a:t>
            </a:r>
            <a:r>
              <a:rPr lang="en-US" altLang="en-US" sz="1400" dirty="0" smtClean="0">
                <a:latin typeface="+mn-lt"/>
              </a:rPr>
              <a:t>	The </a:t>
            </a:r>
            <a:r>
              <a:rPr lang="en-US" altLang="en-US" sz="1400" dirty="0">
                <a:latin typeface="+mn-lt"/>
              </a:rPr>
              <a:t>reaction proceeds much more rapidly in the presence </a:t>
            </a:r>
            <a:r>
              <a:rPr lang="en-US" altLang="en-US" sz="1400" dirty="0" smtClean="0">
                <a:latin typeface="+mn-lt"/>
              </a:rPr>
              <a:t>of solid </a:t>
            </a:r>
            <a:r>
              <a:rPr lang="en-US" altLang="en-US" sz="1400" dirty="0" err="1">
                <a:latin typeface="+mn-lt"/>
              </a:rPr>
              <a:t>ZnO</a:t>
            </a:r>
            <a:r>
              <a:rPr lang="en-US" altLang="en-US" sz="1400" dirty="0">
                <a:latin typeface="+mn-lt"/>
              </a:rPr>
              <a:t>, so the surface of the oxide must be acting as a </a:t>
            </a:r>
            <a:r>
              <a:rPr lang="en-US" altLang="en-US" sz="1400" dirty="0" smtClean="0">
                <a:latin typeface="+mn-lt"/>
              </a:rPr>
              <a:t>catalyst for </a:t>
            </a:r>
            <a:r>
              <a:rPr lang="en-US" altLang="en-US" sz="1400" dirty="0">
                <a:latin typeface="+mn-lt"/>
              </a:rPr>
              <a:t>the decomposition of the acid. This is an example </a:t>
            </a:r>
            <a:r>
              <a:rPr lang="en-US" altLang="en-US" sz="1400" dirty="0" smtClean="0">
                <a:latin typeface="+mn-lt"/>
              </a:rPr>
              <a:t>of heterogeneous </a:t>
            </a:r>
            <a:r>
              <a:rPr lang="en-US" altLang="en-US" sz="1400" dirty="0">
                <a:latin typeface="+mn-lt"/>
              </a:rPr>
              <a:t>catalysis.</a:t>
            </a:r>
          </a:p>
          <a:p>
            <a:pPr marL="283464" indent="-283464" eaLnBrk="0" hangingPunct="0">
              <a:defRPr/>
            </a:pPr>
            <a:r>
              <a:rPr lang="en-US" altLang="en-US" sz="1400" b="1" dirty="0" smtClean="0">
                <a:latin typeface="+mn-lt"/>
              </a:rPr>
              <a:t>(c)</a:t>
            </a:r>
            <a:r>
              <a:rPr lang="en-US" altLang="en-US" sz="1400" dirty="0" smtClean="0">
                <a:latin typeface="+mn-lt"/>
              </a:rPr>
              <a:t>	If </a:t>
            </a:r>
            <a:r>
              <a:rPr lang="en-US" altLang="en-US" sz="1400" dirty="0">
                <a:latin typeface="+mn-lt"/>
              </a:rPr>
              <a:t>we had graphed the concentration of formic acid in units </a:t>
            </a:r>
            <a:r>
              <a:rPr lang="en-US" altLang="en-US" sz="1400" dirty="0" smtClean="0">
                <a:latin typeface="+mn-lt"/>
              </a:rPr>
              <a:t>of moles </a:t>
            </a:r>
            <a:r>
              <a:rPr lang="en-US" altLang="en-US" sz="1400" dirty="0">
                <a:latin typeface="+mn-lt"/>
              </a:rPr>
              <a:t>per liter, we would still have determined that the </a:t>
            </a:r>
            <a:r>
              <a:rPr lang="en-US" altLang="en-US" sz="1400" dirty="0" smtClean="0">
                <a:latin typeface="+mn-lt"/>
              </a:rPr>
              <a:t>half-life for </a:t>
            </a:r>
            <a:r>
              <a:rPr lang="en-US" altLang="en-US" sz="1400" dirty="0">
                <a:latin typeface="+mn-lt"/>
              </a:rPr>
              <a:t>decomposition is 660 s, and we would have computed </a:t>
            </a:r>
            <a:r>
              <a:rPr lang="en-US" altLang="en-US" sz="1400" dirty="0" smtClean="0">
                <a:latin typeface="+mn-lt"/>
              </a:rPr>
              <a:t>the same </a:t>
            </a:r>
            <a:r>
              <a:rPr lang="en-US" altLang="en-US" sz="1400" dirty="0">
                <a:latin typeface="+mn-lt"/>
              </a:rPr>
              <a:t>value for </a:t>
            </a:r>
            <a:r>
              <a:rPr lang="en-US" altLang="en-US" sz="1400" i="1" dirty="0">
                <a:latin typeface="+mn-lt"/>
              </a:rPr>
              <a:t>k</a:t>
            </a:r>
            <a:r>
              <a:rPr lang="en-US" altLang="en-US" sz="1400" dirty="0">
                <a:latin typeface="+mn-lt"/>
              </a:rPr>
              <a:t>. Because the units for </a:t>
            </a:r>
            <a:r>
              <a:rPr lang="en-US" altLang="en-US" sz="1400" i="1" dirty="0">
                <a:latin typeface="+mn-lt"/>
              </a:rPr>
              <a:t>k</a:t>
            </a:r>
            <a:r>
              <a:rPr lang="en-US" altLang="en-US" sz="1400" dirty="0">
                <a:latin typeface="+mn-lt"/>
              </a:rPr>
              <a:t> are </a:t>
            </a:r>
            <a:r>
              <a:rPr lang="en-US" altLang="en-US" sz="1400" dirty="0" smtClean="0">
                <a:latin typeface="+mn-lt"/>
              </a:rPr>
              <a:t>s</a:t>
            </a:r>
            <a:r>
              <a:rPr lang="en-US" altLang="en-US" sz="1400" baseline="30000" dirty="0">
                <a:latin typeface="+mn-lt"/>
              </a:rPr>
              <a:t>–1</a:t>
            </a:r>
            <a:r>
              <a:rPr lang="en-US" altLang="en-US" sz="1400" dirty="0" smtClean="0">
                <a:latin typeface="+mn-lt"/>
              </a:rPr>
              <a:t>, </a:t>
            </a:r>
            <a:r>
              <a:rPr lang="en-US" altLang="en-US" sz="1400" dirty="0">
                <a:latin typeface="+mn-lt"/>
              </a:rPr>
              <a:t>the value for k </a:t>
            </a:r>
            <a:r>
              <a:rPr lang="en-US" altLang="en-US" sz="1400" dirty="0" smtClean="0">
                <a:latin typeface="+mn-lt"/>
              </a:rPr>
              <a:t>is independent </a:t>
            </a:r>
            <a:r>
              <a:rPr lang="en-US" altLang="en-US" sz="1400" dirty="0">
                <a:latin typeface="+mn-lt"/>
              </a:rPr>
              <a:t>of the units used for concentration</a:t>
            </a:r>
            <a:r>
              <a:rPr lang="en-US" altLang="en-US" sz="1400" dirty="0" smtClean="0">
                <a:latin typeface="+mn-lt"/>
              </a:rPr>
              <a:t>.</a:t>
            </a:r>
          </a:p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(d)</a:t>
            </a:r>
            <a:r>
              <a:rPr lang="en-US" sz="1400" dirty="0" smtClean="0">
                <a:latin typeface="+mn-lt"/>
              </a:rPr>
              <a:t>	According </a:t>
            </a:r>
            <a:r>
              <a:rPr lang="en-US" sz="1400" dirty="0">
                <a:latin typeface="+mn-lt"/>
              </a:rPr>
              <a:t>to the stoichiometry of the reaction, two moles </a:t>
            </a:r>
            <a:r>
              <a:rPr lang="en-US" sz="1400" dirty="0" smtClean="0">
                <a:latin typeface="+mn-lt"/>
              </a:rPr>
              <a:t>of product </a:t>
            </a:r>
            <a:r>
              <a:rPr lang="en-US" sz="1400" dirty="0">
                <a:latin typeface="+mn-lt"/>
              </a:rPr>
              <a:t>are formed for each mole of reactant. When </a:t>
            </a:r>
            <a:r>
              <a:rPr lang="en-US" sz="1400" dirty="0" smtClean="0">
                <a:latin typeface="+mn-lt"/>
              </a:rPr>
              <a:t>reaction is </a:t>
            </a:r>
            <a:r>
              <a:rPr lang="en-US" sz="1400" dirty="0">
                <a:latin typeface="+mn-lt"/>
              </a:rPr>
              <a:t>completed, therefore, the pressure will be 600 </a:t>
            </a:r>
            <a:r>
              <a:rPr lang="en-US" sz="1400" dirty="0" err="1">
                <a:latin typeface="+mn-lt"/>
              </a:rPr>
              <a:t>torr</a:t>
            </a:r>
            <a:r>
              <a:rPr lang="en-US" sz="1400" dirty="0">
                <a:latin typeface="+mn-lt"/>
              </a:rPr>
              <a:t>, just </a:t>
            </a:r>
            <a:r>
              <a:rPr lang="en-US" sz="1400" dirty="0" smtClean="0">
                <a:latin typeface="+mn-lt"/>
              </a:rPr>
              <a:t>twice the </a:t>
            </a:r>
            <a:r>
              <a:rPr lang="en-US" sz="1400" dirty="0">
                <a:latin typeface="+mn-lt"/>
              </a:rPr>
              <a:t>initial pressure, assuming ideal-gas behavior. (Because </a:t>
            </a:r>
            <a:r>
              <a:rPr lang="en-US" sz="1400" dirty="0" smtClean="0">
                <a:latin typeface="+mn-lt"/>
              </a:rPr>
              <a:t>we are </a:t>
            </a:r>
            <a:r>
              <a:rPr lang="en-US" sz="1400" dirty="0">
                <a:latin typeface="+mn-lt"/>
              </a:rPr>
              <a:t>working at quite high temperature and fairly low gas pressure</a:t>
            </a:r>
            <a:r>
              <a:rPr lang="en-US" sz="1400" dirty="0" smtClean="0">
                <a:latin typeface="+mn-lt"/>
              </a:rPr>
              <a:t>, assuming </a:t>
            </a:r>
            <a:r>
              <a:rPr lang="en-US" sz="1400" dirty="0">
                <a:latin typeface="+mn-lt"/>
              </a:rPr>
              <a:t>ideal-gas behavior is reasonable.) The number </a:t>
            </a:r>
            <a:r>
              <a:rPr lang="en-US" sz="1400" dirty="0" smtClean="0">
                <a:latin typeface="+mn-lt"/>
              </a:rPr>
              <a:t>of moles </a:t>
            </a:r>
            <a:r>
              <a:rPr lang="en-US" sz="1400" dirty="0">
                <a:latin typeface="+mn-lt"/>
              </a:rPr>
              <a:t>of gas present can be calculated using the ideal-gas </a:t>
            </a:r>
            <a:r>
              <a:rPr lang="en-US" sz="1400" dirty="0" smtClean="0">
                <a:latin typeface="+mn-lt"/>
              </a:rPr>
              <a:t>equation           </a:t>
            </a:r>
            <a:r>
              <a:rPr lang="en-US" sz="1400" dirty="0" smtClean="0">
                <a:solidFill>
                  <a:srgbClr val="00B0F0"/>
                </a:solidFill>
                <a:latin typeface="+mn-lt"/>
              </a:rPr>
              <a:t>(</a:t>
            </a:r>
            <a:r>
              <a:rPr lang="en-US" sz="1400" dirty="0">
                <a:solidFill>
                  <a:srgbClr val="00B0F0"/>
                </a:solidFill>
                <a:latin typeface="+mn-lt"/>
              </a:rPr>
              <a:t>Section 10.4)</a:t>
            </a:r>
            <a:r>
              <a:rPr lang="en-US" sz="1400" dirty="0">
                <a:latin typeface="+mn-lt"/>
              </a:rPr>
              <a:t>:</a:t>
            </a:r>
          </a:p>
          <a:p>
            <a:pPr marL="342900" indent="-342900" eaLnBrk="0" hangingPunct="0">
              <a:buAutoNum type="alphaLcParenBoth" startAt="4"/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</p:txBody>
      </p:sp>
      <p:pic>
        <p:nvPicPr>
          <p:cNvPr id="14" name="Picture 13" descr="triple ring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35" y="4475206"/>
            <a:ext cx="352715" cy="895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507" y="4832675"/>
            <a:ext cx="4830305" cy="43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20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2418" y="304800"/>
            <a:ext cx="14453" cy="5793798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0"/>
            <a:ext cx="6069109" cy="33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Integrative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Exercise </a:t>
            </a:r>
            <a:r>
              <a:rPr lang="en-US" altLang="en-US" b="1" dirty="0">
                <a:latin typeface="Arial" charset="0"/>
              </a:rPr>
              <a:t>Putting Concepts Together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7182" y="6098598"/>
            <a:ext cx="448468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396875" y="1170778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19088" y="1173998"/>
            <a:ext cx="8459787" cy="425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0" hangingPunct="0">
              <a:defRPr/>
            </a:pPr>
            <a:r>
              <a:rPr lang="en-US" sz="1400" b="1" dirty="0">
                <a:latin typeface="+mn-lt"/>
                <a:cs typeface="Arial" pitchFamily="34" charset="0"/>
              </a:rPr>
              <a:t>(e</a:t>
            </a:r>
            <a:r>
              <a:rPr lang="en-US" sz="1400" b="1" dirty="0" smtClean="0">
                <a:latin typeface="+mn-lt"/>
                <a:cs typeface="Arial" pitchFamily="34" charset="0"/>
              </a:rPr>
              <a:t>)	</a:t>
            </a:r>
            <a:r>
              <a:rPr lang="en-US" sz="1400" dirty="0" smtClean="0">
                <a:latin typeface="+mn-lt"/>
                <a:cs typeface="Arial" pitchFamily="34" charset="0"/>
              </a:rPr>
              <a:t>We </a:t>
            </a:r>
            <a:r>
              <a:rPr lang="en-US" sz="1400" dirty="0">
                <a:latin typeface="+mn-lt"/>
                <a:cs typeface="Arial" pitchFamily="34" charset="0"/>
              </a:rPr>
              <a:t>first calculate the overall change in energy, H </a:t>
            </a:r>
            <a:r>
              <a:rPr lang="en-US" sz="1400" dirty="0" smtClean="0">
                <a:latin typeface="+mn-lt"/>
                <a:cs typeface="Arial" pitchFamily="34" charset="0"/>
              </a:rPr>
              <a:t>          </a:t>
            </a:r>
            <a:r>
              <a:rPr lang="en-US" sz="1400" dirty="0" smtClean="0">
                <a:solidFill>
                  <a:srgbClr val="00B0F0"/>
                </a:solidFill>
                <a:latin typeface="+mn-lt"/>
                <a:cs typeface="Arial" pitchFamily="34" charset="0"/>
              </a:rPr>
              <a:t>(Section 5.7 </a:t>
            </a:r>
            <a:r>
              <a:rPr lang="en-US" sz="1400" dirty="0">
                <a:solidFill>
                  <a:srgbClr val="00B0F0"/>
                </a:solidFill>
                <a:latin typeface="+mn-lt"/>
                <a:cs typeface="Arial" pitchFamily="34" charset="0"/>
              </a:rPr>
              <a:t>and Appendix C)</a:t>
            </a:r>
            <a:r>
              <a:rPr lang="en-US" sz="1400" dirty="0">
                <a:latin typeface="+mn-lt"/>
                <a:cs typeface="Arial" pitchFamily="34" charset="0"/>
              </a:rPr>
              <a:t>, as in</a:t>
            </a:r>
          </a:p>
          <a:p>
            <a:pPr eaLnBrk="0" hangingPunct="0">
              <a:defRPr/>
            </a:pPr>
            <a:endParaRPr lang="en-US" sz="1400" dirty="0" smtClean="0">
              <a:latin typeface="+mn-lt"/>
              <a:cs typeface="Arial" pitchFamily="34" charset="0"/>
            </a:endParaRPr>
          </a:p>
          <a:p>
            <a:pPr eaLnBrk="0" hangingPunct="0">
              <a:defRPr/>
            </a:pPr>
            <a:endParaRPr lang="en-US" sz="1400" dirty="0" smtClean="0">
              <a:latin typeface="+mn-lt"/>
              <a:cs typeface="Arial" pitchFamily="34" charset="0"/>
            </a:endParaRPr>
          </a:p>
          <a:p>
            <a:pPr eaLnBrk="0" hangingPunct="0">
              <a:defRPr/>
            </a:pPr>
            <a:endParaRPr lang="en-US" sz="1400" dirty="0">
              <a:latin typeface="+mn-lt"/>
              <a:cs typeface="Arial" pitchFamily="34" charset="0"/>
            </a:endParaRPr>
          </a:p>
          <a:p>
            <a:pPr eaLnBrk="0" hangingPunct="0">
              <a:defRPr/>
            </a:pPr>
            <a:endParaRPr lang="en-US" sz="1400" dirty="0" smtClean="0">
              <a:latin typeface="+mn-lt"/>
              <a:cs typeface="Arial" pitchFamily="34" charset="0"/>
            </a:endParaRPr>
          </a:p>
          <a:p>
            <a:pPr eaLnBrk="0" hangingPunct="0">
              <a:defRPr/>
            </a:pPr>
            <a:endParaRPr lang="en-US" sz="1400" dirty="0" smtClean="0">
              <a:latin typeface="+mn-lt"/>
              <a:cs typeface="Arial" pitchFamily="34" charset="0"/>
            </a:endParaRPr>
          </a:p>
          <a:p>
            <a:pPr eaLnBrk="0" hangingPunct="0">
              <a:defRPr/>
            </a:pPr>
            <a:endParaRPr lang="en-US" sz="1400" dirty="0" smtClean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  <a:cs typeface="Arial" pitchFamily="34" charset="0"/>
              </a:rPr>
              <a:t>From </a:t>
            </a:r>
            <a:r>
              <a:rPr lang="en-US" sz="1400" dirty="0">
                <a:latin typeface="+mn-lt"/>
                <a:cs typeface="Arial" pitchFamily="34" charset="0"/>
              </a:rPr>
              <a:t>this and the given value for </a:t>
            </a:r>
            <a:r>
              <a:rPr lang="en-US" sz="1400" i="1" dirty="0" err="1">
                <a:latin typeface="+mn-lt"/>
                <a:cs typeface="Arial" pitchFamily="34" charset="0"/>
              </a:rPr>
              <a:t>E</a:t>
            </a:r>
            <a:r>
              <a:rPr lang="en-US" sz="1400" baseline="-25000" dirty="0" err="1">
                <a:latin typeface="+mn-lt"/>
                <a:cs typeface="Arial" pitchFamily="34" charset="0"/>
              </a:rPr>
              <a:t>a</a:t>
            </a:r>
            <a:r>
              <a:rPr lang="en-US" sz="1400" dirty="0">
                <a:latin typeface="+mn-lt"/>
                <a:cs typeface="Arial" pitchFamily="34" charset="0"/>
              </a:rPr>
              <a:t>, we can draw an </a:t>
            </a:r>
            <a:r>
              <a:rPr lang="en-US" sz="1400" dirty="0" smtClean="0">
                <a:latin typeface="+mn-lt"/>
                <a:cs typeface="Arial" pitchFamily="34" charset="0"/>
              </a:rPr>
              <a:t>approximate energy </a:t>
            </a:r>
            <a:r>
              <a:rPr lang="en-US" sz="1400" dirty="0">
                <a:latin typeface="+mn-lt"/>
                <a:cs typeface="Arial" pitchFamily="34" charset="0"/>
              </a:rPr>
              <a:t>profile for the reaction, in analogy to Figure 14.16.</a:t>
            </a:r>
            <a:endParaRPr lang="en-US" sz="14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6"/>
          <a:stretch/>
        </p:blipFill>
        <p:spPr>
          <a:xfrm>
            <a:off x="3119691" y="3201699"/>
            <a:ext cx="2971892" cy="2730280"/>
          </a:xfrm>
          <a:prstGeom prst="rect">
            <a:avLst/>
          </a:prstGeom>
        </p:spPr>
      </p:pic>
      <p:pic>
        <p:nvPicPr>
          <p:cNvPr id="10" name="Picture 9" descr="triple ring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18" y="1302347"/>
            <a:ext cx="352715" cy="895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733" y="1708804"/>
            <a:ext cx="4345286" cy="79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75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1" y="547688"/>
            <a:ext cx="778477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651760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14.3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Relating Rates at Which Products </a:t>
            </a:r>
            <a:r>
              <a:rPr lang="en-US" altLang="en-US" b="1" dirty="0" smtClean="0">
                <a:latin typeface="Arial" charset="0"/>
              </a:rPr>
              <a:t>	Appear </a:t>
            </a:r>
            <a:r>
              <a:rPr lang="en-US" altLang="en-US" b="1" dirty="0">
                <a:latin typeface="Arial" charset="0"/>
              </a:rPr>
              <a:t>and </a:t>
            </a:r>
            <a:r>
              <a:rPr lang="en-US" altLang="en-US" b="1" dirty="0" smtClean="0">
                <a:latin typeface="Arial" charset="0"/>
              </a:rPr>
              <a:t>Reactants </a:t>
            </a:r>
            <a:r>
              <a:rPr lang="en-US" altLang="en-US" b="1" dirty="0">
                <a:latin typeface="Arial" charset="0"/>
              </a:rPr>
              <a:t>Disappear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2167360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5588533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589333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2175751"/>
            <a:ext cx="8459787" cy="99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altLang="en-US" sz="1600" b="1" dirty="0">
                <a:solidFill>
                  <a:srgbClr val="3366FF"/>
                </a:solidFill>
              </a:rPr>
              <a:t>Solution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marL="283464" indent="-283464" eaLnBrk="0" hangingPunct="0"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Analyze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We </a:t>
            </a:r>
            <a:r>
              <a:rPr lang="en-US" sz="1400" dirty="0">
                <a:latin typeface="+mn-lt"/>
              </a:rPr>
              <a:t>are given a balanced chemical equation and asked </a:t>
            </a:r>
            <a:r>
              <a:rPr lang="en-US" sz="1400" dirty="0" smtClean="0">
                <a:latin typeface="+mn-lt"/>
              </a:rPr>
              <a:t>to relate </a:t>
            </a:r>
            <a:r>
              <a:rPr lang="en-US" sz="1400" dirty="0">
                <a:latin typeface="+mn-lt"/>
              </a:rPr>
              <a:t>the rate of appearance of the product to the rate of </a:t>
            </a:r>
            <a:r>
              <a:rPr lang="en-US" sz="1400" dirty="0" smtClean="0">
                <a:latin typeface="+mn-lt"/>
              </a:rPr>
              <a:t>disappearance of </a:t>
            </a:r>
            <a:r>
              <a:rPr lang="en-US" sz="1400" dirty="0">
                <a:latin typeface="+mn-lt"/>
              </a:rPr>
              <a:t>the reactant.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Plan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can use the coefficients in the chemical equation </a:t>
            </a:r>
            <a:r>
              <a:rPr lang="en-US" sz="1400" dirty="0" smtClean="0">
                <a:latin typeface="+mn-lt"/>
              </a:rPr>
              <a:t>as shown </a:t>
            </a:r>
            <a:r>
              <a:rPr lang="en-US" sz="1400" dirty="0">
                <a:latin typeface="+mn-lt"/>
              </a:rPr>
              <a:t>in Equation 14.4 to express the relative rates of reactions</a:t>
            </a:r>
            <a:r>
              <a:rPr lang="en-US" sz="1400" dirty="0" smtClean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Solve</a:t>
            </a: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(a</a:t>
            </a:r>
            <a:r>
              <a:rPr lang="en-US" sz="1400" b="1" dirty="0" smtClean="0">
                <a:latin typeface="+mn-lt"/>
              </a:rPr>
              <a:t>)	</a:t>
            </a:r>
            <a:r>
              <a:rPr lang="en-US" sz="1400" dirty="0" smtClean="0">
                <a:latin typeface="+mn-lt"/>
              </a:rPr>
              <a:t>Using </a:t>
            </a:r>
            <a:r>
              <a:rPr lang="en-US" sz="1400" dirty="0">
                <a:latin typeface="+mn-lt"/>
              </a:rPr>
              <a:t>the coefficients in the </a:t>
            </a:r>
            <a:r>
              <a:rPr lang="en-US" sz="1400" dirty="0" smtClean="0">
                <a:latin typeface="+mn-lt"/>
              </a:rPr>
              <a:t>balanced equation </a:t>
            </a:r>
            <a:r>
              <a:rPr lang="en-US" sz="1400" dirty="0">
                <a:latin typeface="+mn-lt"/>
              </a:rPr>
              <a:t>and the relationship given </a:t>
            </a:r>
            <a:r>
              <a:rPr lang="en-US" sz="1400" dirty="0" smtClean="0">
                <a:latin typeface="+mn-lt"/>
              </a:rPr>
              <a:t>by Equation </a:t>
            </a:r>
            <a:r>
              <a:rPr lang="en-US" sz="1400" dirty="0">
                <a:latin typeface="+mn-lt"/>
              </a:rPr>
              <a:t>14.4, we have</a:t>
            </a:r>
            <a:r>
              <a:rPr lang="en-US" sz="1400" dirty="0" smtClean="0">
                <a:latin typeface="+mn-lt"/>
              </a:rPr>
              <a:t>:</a:t>
            </a: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(</a:t>
            </a:r>
            <a:r>
              <a:rPr lang="en-US" sz="1400" b="1" dirty="0">
                <a:latin typeface="+mn-lt"/>
              </a:rPr>
              <a:t>b</a:t>
            </a:r>
            <a:r>
              <a:rPr lang="en-US" sz="1400" b="1" dirty="0" smtClean="0">
                <a:latin typeface="+mn-lt"/>
              </a:rPr>
              <a:t>)	</a:t>
            </a:r>
            <a:r>
              <a:rPr lang="en-US" sz="1400" dirty="0" smtClean="0">
                <a:latin typeface="+mn-lt"/>
              </a:rPr>
              <a:t>Solving </a:t>
            </a:r>
            <a:r>
              <a:rPr lang="en-US" sz="1400" dirty="0">
                <a:latin typeface="+mn-lt"/>
              </a:rPr>
              <a:t>the equation from part (a) for </a:t>
            </a:r>
            <a:r>
              <a:rPr lang="en-US" sz="1400" dirty="0" smtClean="0">
                <a:latin typeface="+mn-lt"/>
              </a:rPr>
              <a:t>the rate </a:t>
            </a:r>
            <a:r>
              <a:rPr lang="en-US" sz="1400" dirty="0">
                <a:latin typeface="+mn-lt"/>
              </a:rPr>
              <a:t>at which 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disappears, </a:t>
            </a:r>
            <a:r>
              <a:rPr lang="en-US" sz="1400" dirty="0" smtClean="0">
                <a:latin typeface="+mn-lt"/>
              </a:rPr>
              <a:t>–</a:t>
            </a:r>
            <a:r>
              <a:rPr lang="en-US" sz="1400" dirty="0" err="1" smtClean="0">
                <a:latin typeface="+mn-lt"/>
                <a:sym typeface="Symbol"/>
              </a:rPr>
              <a:t>Δ</a:t>
            </a:r>
            <a:r>
              <a:rPr lang="en-US" sz="1400" dirty="0" smtClean="0">
                <a:latin typeface="+mn-lt"/>
                <a:sym typeface="Symbol"/>
              </a:rPr>
              <a:t>[</a:t>
            </a:r>
            <a:r>
              <a:rPr lang="en-US" sz="1400" dirty="0">
                <a:latin typeface="+mn-lt"/>
              </a:rPr>
              <a:t>O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]</a:t>
            </a:r>
            <a:r>
              <a:rPr lang="en-US" sz="1400" dirty="0" smtClean="0">
                <a:latin typeface="+mn-lt"/>
              </a:rPr>
              <a:t>/</a:t>
            </a:r>
            <a:r>
              <a:rPr lang="en-US" sz="1400" dirty="0" err="1" smtClean="0">
                <a:latin typeface="+mn-lt"/>
                <a:sym typeface="Symbol"/>
              </a:rPr>
              <a:t>Δ</a:t>
            </a:r>
            <a:r>
              <a:rPr lang="en-US" sz="1400" i="1" dirty="0" err="1" smtClean="0">
                <a:latin typeface="+mn-lt"/>
              </a:rPr>
              <a:t>t</a:t>
            </a:r>
            <a:r>
              <a:rPr lang="en-US" sz="1400" dirty="0" smtClean="0">
                <a:latin typeface="+mn-lt"/>
              </a:rPr>
              <a:t>, we </a:t>
            </a:r>
            <a:r>
              <a:rPr lang="en-US" sz="1400" dirty="0">
                <a:latin typeface="+mn-lt"/>
              </a:rPr>
              <a:t>have</a:t>
            </a:r>
            <a:r>
              <a:rPr lang="en-US" sz="1400" dirty="0" smtClean="0">
                <a:latin typeface="+mn-lt"/>
              </a:rPr>
              <a:t>:</a:t>
            </a:r>
            <a:endParaRPr lang="en-US" sz="1400" dirty="0">
              <a:latin typeface="+mn-lt"/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5" y="1030001"/>
            <a:ext cx="7578419" cy="96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</a:t>
            </a:r>
            <a:r>
              <a:rPr lang="en-US" sz="1400" b="1" dirty="0" smtClean="0">
                <a:latin typeface="+mn-lt"/>
              </a:rPr>
              <a:t>a)</a:t>
            </a:r>
            <a:r>
              <a:rPr lang="en-US" sz="1400" dirty="0" smtClean="0">
                <a:latin typeface="+mn-lt"/>
              </a:rPr>
              <a:t>	How </a:t>
            </a:r>
            <a:r>
              <a:rPr lang="en-US" sz="1400" dirty="0">
                <a:latin typeface="+mn-lt"/>
              </a:rPr>
              <a:t>is the rate at which ozone disappears related to the rate at which oxygen appears in the reaction 2 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 3 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)?</a:t>
            </a: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</a:t>
            </a:r>
            <a:r>
              <a:rPr lang="en-US" sz="1400" b="1" dirty="0" smtClean="0">
                <a:latin typeface="+mn-lt"/>
              </a:rPr>
              <a:t>b)</a:t>
            </a:r>
            <a:r>
              <a:rPr lang="en-US" sz="1400" dirty="0" smtClean="0">
                <a:latin typeface="+mn-lt"/>
              </a:rPr>
              <a:t>	If </a:t>
            </a:r>
            <a:r>
              <a:rPr lang="en-US" sz="1400" dirty="0">
                <a:latin typeface="+mn-lt"/>
              </a:rPr>
              <a:t>the rate at which 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appears, </a:t>
            </a:r>
            <a:r>
              <a:rPr lang="en-US" sz="1400" dirty="0" err="1" smtClean="0">
                <a:latin typeface="+mn-lt"/>
                <a:sym typeface="Symbol"/>
              </a:rPr>
              <a:t>Δ</a:t>
            </a:r>
            <a:r>
              <a:rPr lang="en-US" sz="1400" dirty="0" smtClean="0">
                <a:latin typeface="+mn-lt"/>
                <a:sym typeface="Symbol"/>
              </a:rPr>
              <a:t>[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]</a:t>
            </a:r>
            <a:r>
              <a:rPr lang="en-US" sz="1400" dirty="0" smtClean="0">
                <a:latin typeface="+mn-lt"/>
              </a:rPr>
              <a:t>/</a:t>
            </a:r>
            <a:r>
              <a:rPr lang="en-US" sz="1400" dirty="0" err="1" smtClean="0">
                <a:latin typeface="+mn-lt"/>
                <a:sym typeface="Symbol"/>
              </a:rPr>
              <a:t>Δ</a:t>
            </a:r>
            <a:r>
              <a:rPr lang="en-US" sz="1400" i="1" dirty="0" err="1" smtClean="0">
                <a:latin typeface="+mn-lt"/>
              </a:rPr>
              <a:t>t</a:t>
            </a:r>
            <a:r>
              <a:rPr lang="en-US" sz="1400" dirty="0">
                <a:latin typeface="+mn-lt"/>
              </a:rPr>
              <a:t>, is 6.0 </a:t>
            </a:r>
            <a:r>
              <a:rPr lang="en-US" sz="1400" dirty="0" smtClean="0">
                <a:latin typeface="+mn-lt"/>
              </a:rPr>
              <a:t>× 10</a:t>
            </a:r>
            <a:r>
              <a:rPr lang="en-US" sz="1400" baseline="30000" dirty="0" smtClean="0">
                <a:latin typeface="+mn-lt"/>
              </a:rPr>
              <a:t>–5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i="1" dirty="0" smtClean="0">
                <a:latin typeface="+mn-lt"/>
              </a:rPr>
              <a:t>M</a:t>
            </a:r>
            <a:r>
              <a:rPr lang="en-US" sz="1400" dirty="0" smtClean="0">
                <a:latin typeface="+mn-lt"/>
              </a:rPr>
              <a:t>/s </a:t>
            </a:r>
            <a:r>
              <a:rPr lang="en-US" sz="1400" dirty="0">
                <a:latin typeface="+mn-lt"/>
              </a:rPr>
              <a:t>at a particular instant, at what rate is O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dirty="0">
                <a:latin typeface="+mn-lt"/>
              </a:rPr>
              <a:t> disappearing at </a:t>
            </a:r>
            <a:r>
              <a:rPr lang="en-US" sz="1400" dirty="0" smtClean="0">
                <a:latin typeface="+mn-lt"/>
              </a:rPr>
              <a:t>this same </a:t>
            </a:r>
            <a:r>
              <a:rPr lang="en-US" sz="1400" dirty="0">
                <a:latin typeface="+mn-lt"/>
              </a:rPr>
              <a:t>time, </a:t>
            </a:r>
            <a:r>
              <a:rPr lang="en-US" sz="1400" dirty="0" smtClean="0">
                <a:latin typeface="+mn-lt"/>
              </a:rPr>
              <a:t>–</a:t>
            </a:r>
            <a:r>
              <a:rPr lang="en-US" sz="1400" dirty="0" err="1" smtClean="0">
                <a:latin typeface="+mn-lt"/>
                <a:sym typeface="Symbol"/>
              </a:rPr>
              <a:t>Δ</a:t>
            </a:r>
            <a:r>
              <a:rPr lang="en-US" sz="1400" dirty="0" smtClean="0">
                <a:latin typeface="+mn-lt"/>
                <a:sym typeface="Symbol"/>
              </a:rPr>
              <a:t>[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]</a:t>
            </a:r>
            <a:r>
              <a:rPr lang="en-US" sz="1400" dirty="0" smtClean="0">
                <a:latin typeface="+mn-lt"/>
              </a:rPr>
              <a:t>/</a:t>
            </a:r>
            <a:r>
              <a:rPr lang="en-US" sz="1400" dirty="0" err="1" smtClean="0">
                <a:latin typeface="+mn-lt"/>
                <a:sym typeface="Symbol"/>
              </a:rPr>
              <a:t>Δ</a:t>
            </a:r>
            <a:r>
              <a:rPr lang="en-US" sz="1400" i="1" dirty="0" err="1" smtClean="0">
                <a:latin typeface="+mn-lt"/>
              </a:rPr>
              <a:t>t</a:t>
            </a:r>
            <a:r>
              <a:rPr lang="en-US" sz="1400" dirty="0" smtClean="0">
                <a:latin typeface="+mn-lt"/>
              </a:rPr>
              <a:t>?</a:t>
            </a:r>
            <a:endParaRPr lang="en-US" sz="1400" dirty="0"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1885035" y="1361096"/>
            <a:ext cx="419100" cy="1047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136" y="4447720"/>
            <a:ext cx="2481493" cy="4153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878" y="5406513"/>
            <a:ext cx="4671156" cy="38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14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1" y="547688"/>
            <a:ext cx="719447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651760" algn="l"/>
              </a:tabLst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14.3</a:t>
            </a:r>
            <a:r>
              <a:rPr lang="en-US" altLang="en-US" b="1" dirty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Relating Rates at Which Products 	Appear and Reactants Disappear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29230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5588533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589333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37621"/>
            <a:ext cx="8459787" cy="99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Check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can apply a stoichiometric factor </a:t>
            </a:r>
            <a:r>
              <a:rPr lang="en-US" sz="1400" dirty="0" smtClean="0">
                <a:latin typeface="+mn-lt"/>
              </a:rPr>
              <a:t>to convert </a:t>
            </a:r>
            <a:r>
              <a:rPr lang="en-US" sz="1400" dirty="0">
                <a:latin typeface="+mn-lt"/>
              </a:rPr>
              <a:t>the O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 formation rate to the O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disappearance rate:</a:t>
            </a: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1</a:t>
            </a:r>
          </a:p>
          <a:p>
            <a:pPr marL="283464" indent="-283464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At </a:t>
            </a:r>
            <a:r>
              <a:rPr lang="en-US" sz="1400" dirty="0">
                <a:latin typeface="+mn-lt"/>
              </a:rPr>
              <a:t>a certain time in a reaction, substance A is </a:t>
            </a:r>
            <a:r>
              <a:rPr lang="en-US" sz="1400" dirty="0" smtClean="0">
                <a:latin typeface="+mn-lt"/>
              </a:rPr>
              <a:t>disappearing at </a:t>
            </a:r>
            <a:r>
              <a:rPr lang="en-US" sz="1400" dirty="0">
                <a:latin typeface="+mn-lt"/>
              </a:rPr>
              <a:t>a rate of 4.0 </a:t>
            </a:r>
            <a:r>
              <a:rPr lang="en-US" sz="1400" dirty="0" smtClean="0">
                <a:latin typeface="+mn-lt"/>
              </a:rPr>
              <a:t>× 10</a:t>
            </a:r>
            <a:r>
              <a:rPr lang="en-US" sz="1400" baseline="30000" dirty="0" smtClean="0">
                <a:latin typeface="+mn-lt"/>
              </a:rPr>
              <a:t>–2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i="1" dirty="0" smtClean="0">
                <a:latin typeface="+mn-lt"/>
              </a:rPr>
              <a:t>M</a:t>
            </a:r>
            <a:r>
              <a:rPr lang="en-US" sz="1400" dirty="0" smtClean="0">
                <a:latin typeface="+mn-lt"/>
              </a:rPr>
              <a:t>/s</a:t>
            </a:r>
            <a:r>
              <a:rPr lang="en-US" sz="1400" dirty="0">
                <a:latin typeface="+mn-lt"/>
              </a:rPr>
              <a:t>, substance B is appearing at a </a:t>
            </a:r>
            <a:r>
              <a:rPr lang="en-US" sz="1400" dirty="0" smtClean="0">
                <a:latin typeface="+mn-lt"/>
              </a:rPr>
              <a:t>rate of </a:t>
            </a:r>
            <a:r>
              <a:rPr lang="en-US" sz="1400" dirty="0">
                <a:latin typeface="+mn-lt"/>
              </a:rPr>
              <a:t>2.0 </a:t>
            </a:r>
            <a:r>
              <a:rPr lang="en-US" sz="1400" dirty="0" smtClean="0">
                <a:latin typeface="+mn-lt"/>
              </a:rPr>
              <a:t>× 10</a:t>
            </a:r>
            <a:r>
              <a:rPr lang="en-US" sz="1400" baseline="30000" dirty="0" smtClean="0">
                <a:latin typeface="+mn-lt"/>
              </a:rPr>
              <a:t>–2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i="1" dirty="0" smtClean="0">
                <a:latin typeface="+mn-lt"/>
              </a:rPr>
              <a:t>M</a:t>
            </a:r>
            <a:r>
              <a:rPr lang="en-US" sz="1400" dirty="0" smtClean="0">
                <a:latin typeface="+mn-lt"/>
              </a:rPr>
              <a:t>/s</a:t>
            </a:r>
            <a:r>
              <a:rPr lang="en-US" sz="1400" dirty="0">
                <a:latin typeface="+mn-lt"/>
              </a:rPr>
              <a:t>, and substance C is appearing at a rate </a:t>
            </a:r>
            <a:r>
              <a:rPr lang="en-US" sz="1400" dirty="0" smtClean="0">
                <a:latin typeface="+mn-lt"/>
              </a:rPr>
              <a:t>of 6.0 × 10</a:t>
            </a:r>
            <a:r>
              <a:rPr lang="en-US" sz="1400" baseline="30000" dirty="0" smtClean="0">
                <a:latin typeface="+mn-lt"/>
              </a:rPr>
              <a:t>–2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i="1" dirty="0" smtClean="0">
                <a:latin typeface="+mn-lt"/>
              </a:rPr>
              <a:t>M</a:t>
            </a:r>
            <a:r>
              <a:rPr lang="en-US" sz="1400" dirty="0" smtClean="0">
                <a:latin typeface="+mn-lt"/>
              </a:rPr>
              <a:t>/s</a:t>
            </a:r>
            <a:r>
              <a:rPr lang="en-US" sz="1400" dirty="0">
                <a:latin typeface="+mn-lt"/>
              </a:rPr>
              <a:t>. Which of the following could be the </a:t>
            </a:r>
            <a:r>
              <a:rPr lang="en-US" sz="1400" dirty="0" smtClean="0">
                <a:latin typeface="+mn-lt"/>
              </a:rPr>
              <a:t>stoichiometry for </a:t>
            </a:r>
            <a:r>
              <a:rPr lang="en-US" sz="1400" dirty="0">
                <a:latin typeface="+mn-lt"/>
              </a:rPr>
              <a:t>the reaction being studied?</a:t>
            </a: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(a) </a:t>
            </a:r>
            <a:r>
              <a:rPr lang="en-US" sz="1400" dirty="0">
                <a:latin typeface="+mn-lt"/>
              </a:rPr>
              <a:t>2 A + </a:t>
            </a:r>
            <a:r>
              <a:rPr lang="en-US" sz="1400" dirty="0" smtClean="0">
                <a:latin typeface="+mn-lt"/>
              </a:rPr>
              <a:t>B           3 </a:t>
            </a:r>
            <a:r>
              <a:rPr lang="en-US" sz="1400" dirty="0">
                <a:latin typeface="+mn-lt"/>
              </a:rPr>
              <a:t>C </a:t>
            </a:r>
            <a:r>
              <a:rPr lang="en-US" sz="1400" dirty="0" smtClean="0">
                <a:latin typeface="+mn-lt"/>
              </a:rPr>
              <a:t>    </a:t>
            </a:r>
            <a:r>
              <a:rPr lang="en-US" sz="1400" b="1" dirty="0" smtClean="0">
                <a:latin typeface="+mn-lt"/>
              </a:rPr>
              <a:t>(</a:t>
            </a:r>
            <a:r>
              <a:rPr lang="en-US" sz="1400" b="1" dirty="0">
                <a:latin typeface="+mn-lt"/>
              </a:rPr>
              <a:t>b) </a:t>
            </a:r>
            <a:r>
              <a:rPr lang="en-US" sz="1400" dirty="0" smtClean="0">
                <a:latin typeface="+mn-lt"/>
              </a:rPr>
              <a:t>A          2 </a:t>
            </a:r>
            <a:r>
              <a:rPr lang="en-US" sz="1400" dirty="0">
                <a:latin typeface="+mn-lt"/>
              </a:rPr>
              <a:t>B + 3 C</a:t>
            </a: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(c) </a:t>
            </a:r>
            <a:r>
              <a:rPr lang="en-US" sz="1400" dirty="0">
                <a:latin typeface="+mn-lt"/>
              </a:rPr>
              <a:t>2 </a:t>
            </a:r>
            <a:r>
              <a:rPr lang="en-US" sz="1400" dirty="0" smtClean="0">
                <a:latin typeface="+mn-lt"/>
              </a:rPr>
              <a:t>A           B </a:t>
            </a:r>
            <a:r>
              <a:rPr lang="en-US" sz="1400" dirty="0">
                <a:latin typeface="+mn-lt"/>
              </a:rPr>
              <a:t>+ 3 C </a:t>
            </a:r>
            <a:r>
              <a:rPr lang="en-US" sz="1400" dirty="0" smtClean="0">
                <a:latin typeface="+mn-lt"/>
              </a:rPr>
              <a:t>    </a:t>
            </a:r>
            <a:r>
              <a:rPr lang="en-US" sz="1400" b="1" dirty="0" smtClean="0">
                <a:latin typeface="+mn-lt"/>
              </a:rPr>
              <a:t>(</a:t>
            </a:r>
            <a:r>
              <a:rPr lang="en-US" sz="1400" b="1" dirty="0">
                <a:latin typeface="+mn-lt"/>
              </a:rPr>
              <a:t>d) </a:t>
            </a:r>
            <a:r>
              <a:rPr lang="en-US" sz="1400" dirty="0">
                <a:latin typeface="+mn-lt"/>
              </a:rPr>
              <a:t>4 </a:t>
            </a:r>
            <a:r>
              <a:rPr lang="en-US" sz="1400" dirty="0" smtClean="0">
                <a:latin typeface="+mn-lt"/>
              </a:rPr>
              <a:t>A           2 </a:t>
            </a:r>
            <a:r>
              <a:rPr lang="en-US" sz="1400" dirty="0">
                <a:latin typeface="+mn-lt"/>
              </a:rPr>
              <a:t>B + 3 C</a:t>
            </a: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(e) </a:t>
            </a:r>
            <a:r>
              <a:rPr lang="en-US" sz="1400" dirty="0">
                <a:latin typeface="+mn-lt"/>
              </a:rPr>
              <a:t>A + 2 </a:t>
            </a:r>
            <a:r>
              <a:rPr lang="en-US" sz="1400" dirty="0" smtClean="0">
                <a:latin typeface="+mn-lt"/>
              </a:rPr>
              <a:t>B           3 </a:t>
            </a:r>
            <a:r>
              <a:rPr lang="en-US" sz="1400" dirty="0">
                <a:latin typeface="+mn-lt"/>
              </a:rPr>
              <a:t>C</a:t>
            </a: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</a:rPr>
              <a:t>2</a:t>
            </a:r>
            <a:endParaRPr lang="en-US" sz="1600" b="1" dirty="0">
              <a:solidFill>
                <a:srgbClr val="3366FF"/>
              </a:solidFill>
            </a:endParaRPr>
          </a:p>
          <a:p>
            <a:pPr marL="283464" indent="-283464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If </a:t>
            </a:r>
            <a:r>
              <a:rPr lang="en-US" sz="1400" dirty="0">
                <a:latin typeface="+mn-lt"/>
              </a:rPr>
              <a:t>the rate of decomposition of </a:t>
            </a:r>
            <a:r>
              <a:rPr lang="en-US" sz="1400" dirty="0" smtClean="0">
                <a:latin typeface="+mn-lt"/>
              </a:rPr>
              <a:t>N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5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in the </a:t>
            </a:r>
            <a:r>
              <a:rPr lang="en-US" sz="1400" dirty="0" smtClean="0">
                <a:latin typeface="+mn-lt"/>
              </a:rPr>
              <a:t>reaction 2 N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5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 4 NO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at a particular instant </a:t>
            </a:r>
            <a:r>
              <a:rPr lang="en-US" sz="1400" dirty="0" smtClean="0">
                <a:latin typeface="+mn-lt"/>
              </a:rPr>
              <a:t>is </a:t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4.2 × 10</a:t>
            </a:r>
            <a:r>
              <a:rPr lang="en-US" sz="1400" baseline="30000" dirty="0" smtClean="0">
                <a:latin typeface="+mn-lt"/>
              </a:rPr>
              <a:t>–7</a:t>
            </a:r>
            <a:r>
              <a:rPr lang="en-US" sz="1400" i="1" dirty="0" smtClean="0">
                <a:latin typeface="+mn-lt"/>
              </a:rPr>
              <a:t>M</a:t>
            </a:r>
            <a:r>
              <a:rPr lang="en-US" sz="1400" dirty="0" smtClean="0">
                <a:latin typeface="+mn-lt"/>
              </a:rPr>
              <a:t>/s</a:t>
            </a:r>
            <a:r>
              <a:rPr lang="en-US" sz="1400" dirty="0">
                <a:latin typeface="+mn-lt"/>
              </a:rPr>
              <a:t>, what is the rate of appearance of </a:t>
            </a:r>
            <a:r>
              <a:rPr lang="en-US" sz="1400" b="1" dirty="0">
                <a:latin typeface="+mn-lt"/>
              </a:rPr>
              <a:t>(a) </a:t>
            </a:r>
            <a:r>
              <a:rPr lang="en-US" sz="1400" dirty="0" smtClean="0">
                <a:latin typeface="+mn-lt"/>
              </a:rPr>
              <a:t>NO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and </a:t>
            </a:r>
            <a:r>
              <a:rPr lang="en-US" sz="1400" b="1" dirty="0" smtClean="0">
                <a:latin typeface="+mn-lt"/>
              </a:rPr>
              <a:t>(</a:t>
            </a:r>
            <a:r>
              <a:rPr lang="en-US" sz="1400" b="1" dirty="0">
                <a:latin typeface="+mn-lt"/>
              </a:rPr>
              <a:t>b) 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at that instant?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5" y="1030001"/>
            <a:ext cx="7578419" cy="34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1246060" y="4071251"/>
            <a:ext cx="419100" cy="104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2557299" y="4074578"/>
            <a:ext cx="419100" cy="1047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926570" y="4291588"/>
            <a:ext cx="419100" cy="1047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2711539" y="4291587"/>
            <a:ext cx="419100" cy="1047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1246060" y="4500909"/>
            <a:ext cx="419100" cy="1047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870609" y="5338191"/>
            <a:ext cx="419100" cy="1047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133" y="1935081"/>
            <a:ext cx="5176646" cy="78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67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651760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14.4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Relating </a:t>
            </a:r>
            <a:r>
              <a:rPr lang="en-US" altLang="en-US" b="1" dirty="0" smtClean="0">
                <a:latin typeface="Arial" charset="0"/>
              </a:rPr>
              <a:t>a </a:t>
            </a:r>
            <a:r>
              <a:rPr lang="en-US" altLang="en-US" b="1" dirty="0">
                <a:latin typeface="Arial" charset="0"/>
              </a:rPr>
              <a:t>Rate Law to the Effect of </a:t>
            </a:r>
            <a:r>
              <a:rPr lang="en-US" altLang="en-US" b="1" dirty="0" smtClean="0">
                <a:latin typeface="Arial" charset="0"/>
              </a:rPr>
              <a:t>	Concentration </a:t>
            </a:r>
            <a:r>
              <a:rPr lang="en-US" altLang="en-US" b="1" dirty="0">
                <a:latin typeface="Arial" charset="0"/>
              </a:rPr>
              <a:t>on Rate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2784304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577582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6080622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2803712"/>
            <a:ext cx="8459787" cy="122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altLang="en-US" sz="1600" b="1" dirty="0">
                <a:solidFill>
                  <a:srgbClr val="3366FF"/>
                </a:solidFill>
              </a:rPr>
              <a:t>Solution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marL="283464" indent="-283464" eaLnBrk="0" hangingPunct="0"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Analyze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are given three boxes containing different numbers </a:t>
            </a:r>
            <a:r>
              <a:rPr lang="en-US" sz="1400" dirty="0" smtClean="0">
                <a:latin typeface="+mn-lt"/>
              </a:rPr>
              <a:t>of spheres </a:t>
            </a:r>
            <a:r>
              <a:rPr lang="en-US" sz="1400" dirty="0">
                <a:latin typeface="+mn-lt"/>
              </a:rPr>
              <a:t>representing mixtures containing different reactant concentrations</a:t>
            </a:r>
            <a:r>
              <a:rPr lang="en-US" sz="1400" dirty="0" smtClean="0">
                <a:latin typeface="+mn-lt"/>
              </a:rPr>
              <a:t>. We </a:t>
            </a:r>
            <a:r>
              <a:rPr lang="en-US" sz="1400" dirty="0">
                <a:latin typeface="+mn-lt"/>
              </a:rPr>
              <a:t>are asked to use the given rate law and the </a:t>
            </a:r>
            <a:r>
              <a:rPr lang="en-US" sz="1400" dirty="0" smtClean="0">
                <a:latin typeface="+mn-lt"/>
              </a:rPr>
              <a:t>compositions of </a:t>
            </a:r>
            <a:r>
              <a:rPr lang="en-US" sz="1400" dirty="0">
                <a:latin typeface="+mn-lt"/>
              </a:rPr>
              <a:t>the boxes to rank the mixtures in order of </a:t>
            </a:r>
            <a:r>
              <a:rPr lang="en-US" sz="1400" dirty="0" smtClean="0">
                <a:latin typeface="+mn-lt"/>
              </a:rPr>
              <a:t>increasing reaction </a:t>
            </a:r>
            <a:r>
              <a:rPr lang="en-US" sz="1400" dirty="0">
                <a:latin typeface="+mn-lt"/>
              </a:rPr>
              <a:t>rates.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Plan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Because all three boxes have the same volume, we can put </a:t>
            </a:r>
            <a:r>
              <a:rPr lang="en-US" sz="1400" dirty="0" smtClean="0">
                <a:latin typeface="+mn-lt"/>
              </a:rPr>
              <a:t>the number </a:t>
            </a:r>
            <a:r>
              <a:rPr lang="en-US" sz="1400" dirty="0">
                <a:latin typeface="+mn-lt"/>
              </a:rPr>
              <a:t>of spheres of each kind into the rate law and calculate </a:t>
            </a:r>
            <a:r>
              <a:rPr lang="en-US" sz="1400" dirty="0" smtClean="0">
                <a:latin typeface="+mn-lt"/>
              </a:rPr>
              <a:t>the rate </a:t>
            </a:r>
            <a:r>
              <a:rPr lang="en-US" sz="1400" dirty="0">
                <a:latin typeface="+mn-lt"/>
              </a:rPr>
              <a:t>for each box</a:t>
            </a:r>
            <a:r>
              <a:rPr lang="en-US" sz="1400" dirty="0" smtClean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Solve</a:t>
            </a:r>
            <a:r>
              <a:rPr lang="en-US" sz="1400" dirty="0">
                <a:latin typeface="+mn-lt"/>
              </a:rPr>
              <a:t> Box 1 contains 5 red spheres and 5 purple spheres, </a:t>
            </a:r>
            <a:r>
              <a:rPr lang="en-US" sz="1400" dirty="0" smtClean="0">
                <a:latin typeface="+mn-lt"/>
              </a:rPr>
              <a:t>giving the </a:t>
            </a:r>
            <a:r>
              <a:rPr lang="en-US" sz="1400" dirty="0">
                <a:latin typeface="+mn-lt"/>
              </a:rPr>
              <a:t>following rate:</a:t>
            </a:r>
          </a:p>
          <a:p>
            <a:pPr marL="0" indent="0" algn="ctr" eaLnBrk="0" hangingPunct="0">
              <a:spcBef>
                <a:spcPts val="1000"/>
              </a:spcBef>
              <a:defRPr/>
            </a:pPr>
            <a:r>
              <a:rPr lang="en-US" sz="1400" dirty="0" smtClean="0">
                <a:latin typeface="+mn-lt"/>
              </a:rPr>
              <a:t>Box </a:t>
            </a:r>
            <a:r>
              <a:rPr lang="en-US" sz="1400" dirty="0">
                <a:latin typeface="+mn-lt"/>
              </a:rPr>
              <a:t>1: Rate = </a:t>
            </a:r>
            <a:r>
              <a:rPr lang="en-US" sz="1400" i="1" dirty="0" smtClean="0">
                <a:latin typeface="+mn-lt"/>
              </a:rPr>
              <a:t>k</a:t>
            </a:r>
            <a:r>
              <a:rPr lang="en-US" sz="1400" dirty="0" smtClean="0">
                <a:latin typeface="+mn-lt"/>
              </a:rPr>
              <a:t>(5)(5)</a:t>
            </a:r>
            <a:r>
              <a:rPr lang="en-US" sz="1400" baseline="30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125</a:t>
            </a:r>
            <a:r>
              <a:rPr lang="en-US" sz="1400" i="1" dirty="0">
                <a:latin typeface="+mn-lt"/>
              </a:rPr>
              <a:t>k</a:t>
            </a:r>
          </a:p>
          <a:p>
            <a:pPr marL="0" indent="0" eaLnBrk="0" hangingPunct="0">
              <a:spcBef>
                <a:spcPts val="1000"/>
              </a:spcBef>
              <a:defRPr/>
            </a:pPr>
            <a:r>
              <a:rPr lang="en-US" sz="1400" dirty="0" smtClean="0">
                <a:latin typeface="+mn-lt"/>
              </a:rPr>
              <a:t>Box </a:t>
            </a:r>
            <a:r>
              <a:rPr lang="en-US" sz="1400" dirty="0">
                <a:latin typeface="+mn-lt"/>
              </a:rPr>
              <a:t>2 contains 7 red spheres and 3 purple spheres:</a:t>
            </a:r>
          </a:p>
          <a:p>
            <a:pPr marL="0" indent="0" algn="ctr" eaLnBrk="0" hangingPunct="0">
              <a:spcBef>
                <a:spcPts val="1000"/>
              </a:spcBef>
              <a:defRPr/>
            </a:pPr>
            <a:r>
              <a:rPr lang="en-US" sz="1400" dirty="0" smtClean="0">
                <a:latin typeface="+mn-lt"/>
              </a:rPr>
              <a:t>Box </a:t>
            </a:r>
            <a:r>
              <a:rPr lang="en-US" sz="1400" dirty="0">
                <a:latin typeface="+mn-lt"/>
              </a:rPr>
              <a:t>2: Rate = </a:t>
            </a:r>
            <a:r>
              <a:rPr lang="en-US" sz="1400" i="1" dirty="0" smtClean="0">
                <a:latin typeface="+mn-lt"/>
              </a:rPr>
              <a:t>k</a:t>
            </a:r>
            <a:r>
              <a:rPr lang="en-US" sz="1400" dirty="0" smtClean="0">
                <a:latin typeface="+mn-lt"/>
              </a:rPr>
              <a:t>(7)(3)</a:t>
            </a:r>
            <a:r>
              <a:rPr lang="en-US" sz="1400" baseline="30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63</a:t>
            </a:r>
            <a:r>
              <a:rPr lang="en-US" sz="1400" i="1" dirty="0">
                <a:latin typeface="+mn-lt"/>
              </a:rPr>
              <a:t>k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5" y="1030000"/>
            <a:ext cx="3535229" cy="15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Consider a reaction A + </a:t>
            </a:r>
            <a:r>
              <a:rPr lang="en-US" sz="1400" dirty="0" smtClean="0">
                <a:latin typeface="+mn-lt"/>
              </a:rPr>
              <a:t>B          C </a:t>
            </a:r>
            <a:r>
              <a:rPr lang="en-US" sz="1400" dirty="0">
                <a:latin typeface="+mn-lt"/>
              </a:rPr>
              <a:t>for </a:t>
            </a:r>
            <a:r>
              <a:rPr lang="en-US" sz="1400" dirty="0" smtClean="0">
                <a:latin typeface="+mn-lt"/>
              </a:rPr>
              <a:t>which rate </a:t>
            </a:r>
            <a:r>
              <a:rPr lang="en-US" sz="1400" dirty="0">
                <a:latin typeface="+mn-lt"/>
              </a:rPr>
              <a:t>= </a:t>
            </a:r>
            <a:r>
              <a:rPr lang="en-US" sz="1400" i="1" dirty="0" smtClean="0">
                <a:latin typeface="+mn-lt"/>
              </a:rPr>
              <a:t>k</a:t>
            </a:r>
            <a:r>
              <a:rPr lang="en-US" sz="1400" dirty="0" smtClean="0">
                <a:latin typeface="+mn-lt"/>
              </a:rPr>
              <a:t>[A][B]</a:t>
            </a:r>
            <a:r>
              <a:rPr lang="en-US" sz="1400" baseline="30000" dirty="0" smtClean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. Each of the following </a:t>
            </a:r>
            <a:r>
              <a:rPr lang="en-US" sz="1400" dirty="0" smtClean="0">
                <a:latin typeface="+mn-lt"/>
              </a:rPr>
              <a:t>boxes represents </a:t>
            </a:r>
            <a:r>
              <a:rPr lang="en-US" sz="1400" dirty="0">
                <a:latin typeface="+mn-lt"/>
              </a:rPr>
              <a:t>a reaction mixture in which A </a:t>
            </a:r>
            <a:r>
              <a:rPr lang="en-US" sz="1400" dirty="0" smtClean="0">
                <a:latin typeface="+mn-lt"/>
              </a:rPr>
              <a:t>is shown </a:t>
            </a:r>
            <a:r>
              <a:rPr lang="en-US" sz="1400" dirty="0">
                <a:latin typeface="+mn-lt"/>
              </a:rPr>
              <a:t>as red spheres and B as purple </a:t>
            </a:r>
            <a:r>
              <a:rPr lang="en-US" sz="1400" dirty="0" smtClean="0">
                <a:latin typeface="+mn-lt"/>
              </a:rPr>
              <a:t>ones. Rank </a:t>
            </a:r>
            <a:r>
              <a:rPr lang="en-US" sz="1400" dirty="0">
                <a:latin typeface="+mn-lt"/>
              </a:rPr>
              <a:t>these mixtures in order of increasing </a:t>
            </a:r>
            <a:r>
              <a:rPr lang="en-US" sz="1400" dirty="0" smtClean="0">
                <a:latin typeface="+mn-lt"/>
              </a:rPr>
              <a:t>rate of </a:t>
            </a:r>
            <a:r>
              <a:rPr lang="en-US" sz="1400" dirty="0">
                <a:latin typeface="+mn-lt"/>
              </a:rPr>
              <a:t>reaction.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6"/>
          <a:stretch/>
        </p:blipFill>
        <p:spPr>
          <a:xfrm>
            <a:off x="4230475" y="1131660"/>
            <a:ext cx="4472200" cy="1535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2274380" y="1137126"/>
            <a:ext cx="419100" cy="10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58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651760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14.4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Relating </a:t>
            </a:r>
            <a:r>
              <a:rPr lang="en-US" altLang="en-US" b="1" dirty="0" smtClean="0">
                <a:latin typeface="Arial" charset="0"/>
              </a:rPr>
              <a:t>a </a:t>
            </a:r>
            <a:r>
              <a:rPr lang="en-US" altLang="en-US" b="1" dirty="0">
                <a:latin typeface="Arial" charset="0"/>
              </a:rPr>
              <a:t>Rate Law to the Effect of </a:t>
            </a:r>
            <a:r>
              <a:rPr lang="en-US" altLang="en-US" b="1" dirty="0" smtClean="0">
                <a:latin typeface="Arial" charset="0"/>
              </a:rPr>
              <a:t>	Concentration </a:t>
            </a:r>
            <a:r>
              <a:rPr lang="en-US" altLang="en-US" b="1" dirty="0">
                <a:latin typeface="Arial" charset="0"/>
              </a:rPr>
              <a:t>on Rate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32638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532413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5628930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52046"/>
            <a:ext cx="8459787" cy="122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altLang="en-US" sz="1400" dirty="0">
                <a:latin typeface="+mn-lt"/>
              </a:rPr>
              <a:t>Box 3 contains 3 red spheres and 7 purple spheres:</a:t>
            </a:r>
          </a:p>
          <a:p>
            <a:pPr marL="283464" indent="-283464" algn="ctr" eaLnBrk="0" hangingPunct="0">
              <a:spcBef>
                <a:spcPts val="1000"/>
              </a:spcBef>
              <a:defRPr/>
            </a:pPr>
            <a:r>
              <a:rPr lang="en-US" altLang="en-US" sz="1400" dirty="0">
                <a:latin typeface="+mn-lt"/>
              </a:rPr>
              <a:t>Box 3: Rate = </a:t>
            </a:r>
            <a:r>
              <a:rPr lang="en-US" altLang="en-US" sz="1400" i="1" dirty="0" smtClean="0">
                <a:latin typeface="+mn-lt"/>
              </a:rPr>
              <a:t>k</a:t>
            </a:r>
            <a:r>
              <a:rPr lang="en-US" altLang="en-US" sz="1400" dirty="0" smtClean="0">
                <a:latin typeface="+mn-lt"/>
              </a:rPr>
              <a:t>(3)(7)</a:t>
            </a:r>
            <a:r>
              <a:rPr lang="en-US" altLang="en-US" sz="1400" baseline="30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= 147</a:t>
            </a:r>
            <a:r>
              <a:rPr lang="en-US" altLang="en-US" sz="1400" i="1" dirty="0">
                <a:latin typeface="+mn-lt"/>
              </a:rPr>
              <a:t>k</a:t>
            </a:r>
          </a:p>
          <a:p>
            <a:pPr marL="283464" indent="-283464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altLang="en-US" sz="1400" dirty="0" smtClean="0">
                <a:latin typeface="+mn-lt"/>
              </a:rPr>
              <a:t>The </a:t>
            </a:r>
            <a:r>
              <a:rPr lang="en-US" altLang="en-US" sz="1400" dirty="0">
                <a:latin typeface="+mn-lt"/>
              </a:rPr>
              <a:t>slowest rate is 63</a:t>
            </a:r>
            <a:r>
              <a:rPr lang="en-US" altLang="en-US" sz="1400" i="1" dirty="0">
                <a:latin typeface="+mn-lt"/>
              </a:rPr>
              <a:t>k</a:t>
            </a:r>
            <a:r>
              <a:rPr lang="en-US" altLang="en-US" sz="1400" dirty="0">
                <a:latin typeface="+mn-lt"/>
              </a:rPr>
              <a:t> (Box 2), and the highest is 147</a:t>
            </a:r>
            <a:r>
              <a:rPr lang="en-US" altLang="en-US" sz="1400" i="1" dirty="0">
                <a:latin typeface="+mn-lt"/>
              </a:rPr>
              <a:t>k</a:t>
            </a:r>
            <a:r>
              <a:rPr lang="en-US" altLang="en-US" sz="1400" dirty="0">
                <a:latin typeface="+mn-lt"/>
              </a:rPr>
              <a:t> (Box 3</a:t>
            </a:r>
            <a:r>
              <a:rPr lang="en-US" altLang="en-US" sz="1400" dirty="0" smtClean="0">
                <a:latin typeface="+mn-lt"/>
              </a:rPr>
              <a:t>). Thus</a:t>
            </a:r>
            <a:r>
              <a:rPr lang="en-US" altLang="en-US" sz="1400" dirty="0">
                <a:latin typeface="+mn-lt"/>
              </a:rPr>
              <a:t>, the rates vary in the order 2 </a:t>
            </a:r>
            <a:r>
              <a:rPr lang="en-US" altLang="en-US" sz="1400" dirty="0" smtClean="0">
                <a:latin typeface="+mn-lt"/>
              </a:rPr>
              <a:t>&lt; </a:t>
            </a:r>
            <a:r>
              <a:rPr lang="en-US" altLang="en-US" sz="1400" dirty="0">
                <a:latin typeface="+mn-lt"/>
              </a:rPr>
              <a:t>1 </a:t>
            </a:r>
            <a:r>
              <a:rPr lang="en-US" altLang="en-US" sz="1400" dirty="0" smtClean="0">
                <a:latin typeface="+mn-lt"/>
              </a:rPr>
              <a:t>&lt; </a:t>
            </a:r>
            <a:r>
              <a:rPr lang="en-US" altLang="en-US" sz="1400" dirty="0">
                <a:latin typeface="+mn-lt"/>
              </a:rPr>
              <a:t>3.</a:t>
            </a:r>
          </a:p>
          <a:p>
            <a:pPr marL="283464" indent="-283464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Check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Each box contains 10 spheres. The rate law indicates </a:t>
            </a:r>
            <a:r>
              <a:rPr lang="en-US" altLang="en-US" sz="1400" dirty="0" smtClean="0">
                <a:latin typeface="+mn-lt"/>
              </a:rPr>
              <a:t>that in </a:t>
            </a:r>
            <a:r>
              <a:rPr lang="en-US" altLang="en-US" sz="1400" dirty="0">
                <a:latin typeface="+mn-lt"/>
              </a:rPr>
              <a:t>this case [B] has a greater influence on rate than [A] because </a:t>
            </a:r>
            <a:r>
              <a:rPr lang="en-US" altLang="en-US" sz="1400" dirty="0" smtClean="0">
                <a:latin typeface="+mn-lt"/>
              </a:rPr>
              <a:t>B has </a:t>
            </a:r>
            <a:r>
              <a:rPr lang="en-US" altLang="en-US" sz="1400" dirty="0">
                <a:latin typeface="+mn-lt"/>
              </a:rPr>
              <a:t>a larger reaction order. Hence, the mixture with the </a:t>
            </a:r>
            <a:r>
              <a:rPr lang="en-US" altLang="en-US" sz="1400" dirty="0" smtClean="0">
                <a:latin typeface="+mn-lt"/>
              </a:rPr>
              <a:t>highest concentration </a:t>
            </a:r>
            <a:r>
              <a:rPr lang="en-US" altLang="en-US" sz="1400" dirty="0">
                <a:latin typeface="+mn-lt"/>
              </a:rPr>
              <a:t>of B (most purple spheres) should react fastest. </a:t>
            </a:r>
            <a:r>
              <a:rPr lang="en-US" altLang="en-US" sz="1400" dirty="0" smtClean="0">
                <a:latin typeface="+mn-lt"/>
              </a:rPr>
              <a:t>This analysis </a:t>
            </a:r>
            <a:r>
              <a:rPr lang="en-US" altLang="en-US" sz="1400" dirty="0">
                <a:latin typeface="+mn-lt"/>
              </a:rPr>
              <a:t>confirms the order 2 </a:t>
            </a:r>
            <a:r>
              <a:rPr lang="en-US" altLang="en-US" sz="1400" dirty="0" smtClean="0">
                <a:latin typeface="+mn-lt"/>
              </a:rPr>
              <a:t>&lt; </a:t>
            </a:r>
            <a:r>
              <a:rPr lang="en-US" altLang="en-US" sz="1400" dirty="0">
                <a:latin typeface="+mn-lt"/>
              </a:rPr>
              <a:t>1 </a:t>
            </a:r>
            <a:r>
              <a:rPr lang="en-US" altLang="en-US" sz="1400" dirty="0" smtClean="0">
                <a:latin typeface="+mn-lt"/>
              </a:rPr>
              <a:t>&lt; </a:t>
            </a:r>
            <a:r>
              <a:rPr lang="en-US" altLang="en-US" sz="1400" dirty="0">
                <a:latin typeface="+mn-lt"/>
              </a:rPr>
              <a:t>3.</a:t>
            </a:r>
          </a:p>
          <a:p>
            <a:pPr marL="283464" indent="-283464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1</a:t>
            </a: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Suppose </a:t>
            </a:r>
            <a:r>
              <a:rPr lang="en-US" altLang="en-US" sz="1400" dirty="0">
                <a:latin typeface="+mn-lt"/>
              </a:rPr>
              <a:t>the rate law for the reaction in this Sample </a:t>
            </a:r>
            <a:r>
              <a:rPr lang="en-US" altLang="en-US" sz="1400" dirty="0" smtClean="0">
                <a:latin typeface="+mn-lt"/>
              </a:rPr>
              <a:t>Exercise were </a:t>
            </a:r>
            <a:r>
              <a:rPr lang="en-US" altLang="en-US" sz="1400" dirty="0">
                <a:latin typeface="+mn-lt"/>
              </a:rPr>
              <a:t>rate = </a:t>
            </a:r>
            <a:r>
              <a:rPr lang="en-US" altLang="en-US" sz="1400" i="1" dirty="0" smtClean="0">
                <a:latin typeface="+mn-lt"/>
              </a:rPr>
              <a:t>k</a:t>
            </a:r>
            <a:r>
              <a:rPr lang="en-US" altLang="en-US" sz="1400" dirty="0" smtClean="0">
                <a:latin typeface="+mn-lt"/>
              </a:rPr>
              <a:t>[A]</a:t>
            </a:r>
            <a:r>
              <a:rPr lang="en-US" altLang="en-US" sz="1400" baseline="30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[B]. </a:t>
            </a:r>
            <a:r>
              <a:rPr lang="en-US" altLang="en-US" sz="1400" dirty="0">
                <a:latin typeface="+mn-lt"/>
              </a:rPr>
              <a:t>What would be the ordering of </a:t>
            </a:r>
            <a:r>
              <a:rPr lang="en-US" altLang="en-US" sz="1400" dirty="0" smtClean="0">
                <a:latin typeface="+mn-lt"/>
              </a:rPr>
              <a:t>the rates </a:t>
            </a:r>
            <a:r>
              <a:rPr lang="en-US" altLang="en-US" sz="1400" dirty="0">
                <a:latin typeface="+mn-lt"/>
              </a:rPr>
              <a:t>for the three mixtures shown above, from slowest </a:t>
            </a:r>
            <a:r>
              <a:rPr lang="en-US" altLang="en-US" sz="1400" dirty="0" smtClean="0">
                <a:latin typeface="+mn-lt"/>
              </a:rPr>
              <a:t>to fastest</a:t>
            </a:r>
            <a:r>
              <a:rPr lang="en-US" altLang="en-US" sz="1400" dirty="0">
                <a:latin typeface="+mn-lt"/>
              </a:rPr>
              <a:t>?</a:t>
            </a:r>
          </a:p>
          <a:p>
            <a:pPr marL="283464" indent="-283464" eaLnBrk="0" hangingPunct="0">
              <a:defRPr/>
            </a:pPr>
            <a:r>
              <a:rPr lang="en-US" altLang="en-US" sz="1400" b="1" dirty="0">
                <a:latin typeface="+mn-lt"/>
              </a:rPr>
              <a:t>(a</a:t>
            </a:r>
            <a:r>
              <a:rPr lang="en-US" altLang="en-US" sz="1400" b="1" dirty="0" smtClean="0">
                <a:latin typeface="+mn-lt"/>
              </a:rPr>
              <a:t>)</a:t>
            </a:r>
            <a:r>
              <a:rPr lang="en-US" altLang="en-US" sz="1400" dirty="0" smtClean="0">
                <a:latin typeface="+mn-lt"/>
              </a:rPr>
              <a:t>	1 </a:t>
            </a:r>
            <a:r>
              <a:rPr lang="en-US" altLang="en-US" sz="1400" dirty="0">
                <a:latin typeface="+mn-lt"/>
              </a:rPr>
              <a:t>&lt;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2 </a:t>
            </a:r>
            <a:r>
              <a:rPr lang="en-US" altLang="en-US" sz="1400" dirty="0" smtClean="0">
                <a:latin typeface="+mn-lt"/>
              </a:rPr>
              <a:t>&lt; 3     </a:t>
            </a:r>
            <a:r>
              <a:rPr lang="en-US" altLang="en-US" sz="1400" b="1" dirty="0" smtClean="0">
                <a:latin typeface="+mn-lt"/>
              </a:rPr>
              <a:t>(b)  </a:t>
            </a:r>
            <a:r>
              <a:rPr lang="en-US" altLang="en-US" sz="1400" dirty="0" smtClean="0">
                <a:latin typeface="+mn-lt"/>
              </a:rPr>
              <a:t>1 </a:t>
            </a:r>
            <a:r>
              <a:rPr lang="en-US" altLang="en-US" sz="1400" dirty="0">
                <a:latin typeface="+mn-lt"/>
              </a:rPr>
              <a:t>&lt;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3 &lt;</a:t>
            </a:r>
            <a:r>
              <a:rPr lang="en-US" altLang="en-US" sz="1400" dirty="0" smtClean="0">
                <a:latin typeface="+mn-lt"/>
              </a:rPr>
              <a:t> 2     </a:t>
            </a:r>
            <a:r>
              <a:rPr lang="en-US" altLang="en-US" sz="1400" b="1" dirty="0" smtClean="0">
                <a:latin typeface="+mn-lt"/>
              </a:rPr>
              <a:t>(c)  </a:t>
            </a:r>
            <a:r>
              <a:rPr lang="en-US" altLang="en-US" sz="1400" dirty="0" smtClean="0">
                <a:latin typeface="+mn-lt"/>
              </a:rPr>
              <a:t>3 </a:t>
            </a:r>
            <a:r>
              <a:rPr lang="en-US" altLang="en-US" sz="1400" dirty="0">
                <a:latin typeface="+mn-lt"/>
              </a:rPr>
              <a:t>&lt; </a:t>
            </a:r>
            <a:r>
              <a:rPr lang="en-US" altLang="en-US" sz="1400" dirty="0" smtClean="0">
                <a:latin typeface="+mn-lt"/>
              </a:rPr>
              <a:t>2 </a:t>
            </a:r>
            <a:r>
              <a:rPr lang="en-US" altLang="en-US" sz="1400" dirty="0">
                <a:latin typeface="+mn-lt"/>
              </a:rPr>
              <a:t>&lt;</a:t>
            </a:r>
            <a:r>
              <a:rPr lang="en-US" altLang="en-US" sz="1400" dirty="0" smtClean="0">
                <a:latin typeface="+mn-lt"/>
              </a:rPr>
              <a:t> 1     </a:t>
            </a:r>
            <a:r>
              <a:rPr lang="en-US" altLang="en-US" sz="1400" b="1" dirty="0" smtClean="0">
                <a:latin typeface="+mn-lt"/>
              </a:rPr>
              <a:t>(d)  </a:t>
            </a:r>
            <a:r>
              <a:rPr lang="en-US" altLang="en-US" sz="1400" dirty="0" smtClean="0">
                <a:latin typeface="+mn-lt"/>
              </a:rPr>
              <a:t>2 </a:t>
            </a:r>
            <a:r>
              <a:rPr lang="en-US" altLang="en-US" sz="1400" dirty="0">
                <a:latin typeface="+mn-lt"/>
              </a:rPr>
              <a:t>&lt;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1 &lt;</a:t>
            </a:r>
            <a:r>
              <a:rPr lang="en-US" altLang="en-US" sz="1400" dirty="0" smtClean="0">
                <a:latin typeface="+mn-lt"/>
              </a:rPr>
              <a:t> 3     </a:t>
            </a:r>
            <a:r>
              <a:rPr lang="en-US" altLang="en-US" sz="1400" b="1" dirty="0" smtClean="0">
                <a:latin typeface="+mn-lt"/>
              </a:rPr>
              <a:t>(e)  </a:t>
            </a:r>
            <a:r>
              <a:rPr lang="en-US" altLang="en-US" sz="1400" dirty="0" smtClean="0">
                <a:latin typeface="+mn-lt"/>
              </a:rPr>
              <a:t>3 </a:t>
            </a:r>
            <a:r>
              <a:rPr lang="en-US" altLang="en-US" sz="1400" dirty="0">
                <a:latin typeface="+mn-lt"/>
              </a:rPr>
              <a:t>&lt;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1 &lt;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2</a:t>
            </a:r>
          </a:p>
          <a:p>
            <a:pPr marL="283464" indent="-283464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</a:rPr>
              <a:t>2</a:t>
            </a:r>
            <a:endParaRPr lang="en-US" sz="1600" b="1" dirty="0">
              <a:solidFill>
                <a:srgbClr val="3366FF"/>
              </a:solidFill>
            </a:endParaRPr>
          </a:p>
          <a:p>
            <a:pPr marL="283464" indent="-283464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altLang="en-US" sz="1400" dirty="0" smtClean="0">
                <a:latin typeface="+mn-lt"/>
              </a:rPr>
              <a:t>Assuming </a:t>
            </a:r>
            <a:r>
              <a:rPr lang="en-US" altLang="en-US" sz="1400" dirty="0">
                <a:latin typeface="+mn-lt"/>
              </a:rPr>
              <a:t>that rate = </a:t>
            </a:r>
            <a:r>
              <a:rPr lang="en-US" altLang="en-US" sz="1400" i="1" dirty="0" smtClean="0">
                <a:latin typeface="+mn-lt"/>
              </a:rPr>
              <a:t>k</a:t>
            </a:r>
            <a:r>
              <a:rPr lang="en-US" altLang="en-US" sz="1400" dirty="0" smtClean="0">
                <a:latin typeface="+mn-lt"/>
              </a:rPr>
              <a:t>[A][B], </a:t>
            </a:r>
            <a:r>
              <a:rPr lang="en-US" altLang="en-US" sz="1400" dirty="0">
                <a:latin typeface="+mn-lt"/>
              </a:rPr>
              <a:t>rank the mixtures </a:t>
            </a:r>
            <a:r>
              <a:rPr lang="en-US" altLang="en-US" sz="1400" dirty="0" smtClean="0">
                <a:latin typeface="+mn-lt"/>
              </a:rPr>
              <a:t>represented in </a:t>
            </a:r>
            <a:r>
              <a:rPr lang="en-US" altLang="en-US" sz="1400" dirty="0">
                <a:latin typeface="+mn-lt"/>
              </a:rPr>
              <a:t>this Sample Exercise in order of increasing rate.</a:t>
            </a:r>
            <a:endParaRPr lang="en-US" sz="1400" i="1" dirty="0">
              <a:latin typeface="+mn-lt"/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5" y="1030001"/>
            <a:ext cx="3535229" cy="34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7877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651760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14.5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Determining Reaction Orders and Units for </a:t>
            </a:r>
            <a:r>
              <a:rPr lang="en-US" altLang="en-US" b="1" dirty="0" smtClean="0">
                <a:latin typeface="Arial" charset="0"/>
              </a:rPr>
              <a:t>	Rate </a:t>
            </a:r>
            <a:r>
              <a:rPr lang="en-US" altLang="en-US" b="1" dirty="0">
                <a:latin typeface="Arial" charset="0"/>
              </a:rPr>
              <a:t>Constants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661506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577582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6080622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669897"/>
            <a:ext cx="8824912" cy="99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altLang="en-US" sz="1600" b="1" dirty="0">
                <a:solidFill>
                  <a:srgbClr val="3366FF"/>
                </a:solidFill>
              </a:rPr>
              <a:t>Solution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marL="283464" indent="-283464" eaLnBrk="0" hangingPunct="0"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Analyze</a:t>
            </a:r>
            <a:r>
              <a:rPr lang="en-US" sz="1400" dirty="0" smtClean="0">
                <a:latin typeface="+mn-lt"/>
              </a:rPr>
              <a:t> We </a:t>
            </a:r>
            <a:r>
              <a:rPr lang="en-US" sz="1400" dirty="0">
                <a:latin typeface="+mn-lt"/>
              </a:rPr>
              <a:t>are given two rate laws and asked to express </a:t>
            </a:r>
            <a:r>
              <a:rPr lang="en-US" sz="1400" b="1" dirty="0">
                <a:latin typeface="+mn-lt"/>
              </a:rPr>
              <a:t>(a) </a:t>
            </a:r>
            <a:r>
              <a:rPr lang="en-US" sz="1400" dirty="0" smtClean="0">
                <a:latin typeface="+mn-lt"/>
              </a:rPr>
              <a:t>the overall </a:t>
            </a:r>
            <a:r>
              <a:rPr lang="en-US" sz="1400" dirty="0">
                <a:latin typeface="+mn-lt"/>
              </a:rPr>
              <a:t>reaction order for each and </a:t>
            </a:r>
            <a:r>
              <a:rPr lang="en-US" sz="1400" b="1" dirty="0">
                <a:latin typeface="+mn-lt"/>
              </a:rPr>
              <a:t>(b) </a:t>
            </a:r>
            <a:r>
              <a:rPr lang="en-US" sz="1400" dirty="0">
                <a:latin typeface="+mn-lt"/>
              </a:rPr>
              <a:t>the units for the rate </a:t>
            </a:r>
            <a:r>
              <a:rPr lang="en-US" sz="1400" dirty="0" smtClean="0">
                <a:latin typeface="+mn-lt"/>
              </a:rPr>
              <a:t>constant for </a:t>
            </a:r>
            <a:r>
              <a:rPr lang="en-US" sz="1400" dirty="0">
                <a:latin typeface="+mn-lt"/>
              </a:rPr>
              <a:t>the first reaction.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Plan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The overall reaction order is the sum of the exponents in </a:t>
            </a:r>
            <a:r>
              <a:rPr lang="en-US" sz="1400" dirty="0" smtClean="0">
                <a:latin typeface="+mn-lt"/>
              </a:rPr>
              <a:t>the rate </a:t>
            </a:r>
            <a:r>
              <a:rPr lang="en-US" sz="1400" dirty="0">
                <a:latin typeface="+mn-lt"/>
              </a:rPr>
              <a:t>law. The units for the rate constant, </a:t>
            </a:r>
            <a:r>
              <a:rPr lang="en-US" sz="1400" i="1" dirty="0">
                <a:latin typeface="+mn-lt"/>
              </a:rPr>
              <a:t>k</a:t>
            </a:r>
            <a:r>
              <a:rPr lang="en-US" sz="1400" dirty="0">
                <a:latin typeface="+mn-lt"/>
              </a:rPr>
              <a:t>, are found </a:t>
            </a:r>
            <a:r>
              <a:rPr lang="en-US" sz="1400" dirty="0" smtClean="0">
                <a:latin typeface="+mn-lt"/>
              </a:rPr>
              <a:t/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by </a:t>
            </a:r>
            <a:r>
              <a:rPr lang="en-US" sz="1400" dirty="0">
                <a:latin typeface="+mn-lt"/>
              </a:rPr>
              <a:t>using </a:t>
            </a:r>
            <a:r>
              <a:rPr lang="en-US" sz="1400" dirty="0" smtClean="0">
                <a:latin typeface="+mn-lt"/>
              </a:rPr>
              <a:t>the normal </a:t>
            </a:r>
            <a:r>
              <a:rPr lang="en-US" sz="1400" dirty="0">
                <a:latin typeface="+mn-lt"/>
              </a:rPr>
              <a:t>units for rate 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M</a:t>
            </a:r>
            <a:r>
              <a:rPr lang="en-US" sz="1400" dirty="0" smtClean="0">
                <a:latin typeface="+mn-lt"/>
              </a:rPr>
              <a:t>/s) </a:t>
            </a:r>
            <a:r>
              <a:rPr lang="en-US" sz="1400" dirty="0">
                <a:latin typeface="+mn-lt"/>
              </a:rPr>
              <a:t>and concentration (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) in the rate </a:t>
            </a:r>
            <a:r>
              <a:rPr lang="en-US" sz="1400" dirty="0" smtClean="0">
                <a:latin typeface="+mn-lt"/>
              </a:rPr>
              <a:t>law and </a:t>
            </a:r>
            <a:r>
              <a:rPr lang="en-US" sz="1400" dirty="0">
                <a:latin typeface="+mn-lt"/>
              </a:rPr>
              <a:t>applying algebra to solve for </a:t>
            </a:r>
            <a:r>
              <a:rPr lang="en-US" sz="1400" i="1" dirty="0">
                <a:latin typeface="+mn-lt"/>
              </a:rPr>
              <a:t>k</a:t>
            </a:r>
            <a:r>
              <a:rPr lang="en-US" sz="1400" dirty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Solve</a:t>
            </a:r>
            <a:endParaRPr lang="en-US" sz="1400" b="1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(a</a:t>
            </a:r>
            <a:r>
              <a:rPr lang="en-US" sz="1400" b="1" dirty="0" smtClean="0">
                <a:latin typeface="+mn-lt"/>
              </a:rPr>
              <a:t>)	</a:t>
            </a:r>
            <a:r>
              <a:rPr lang="en-US" sz="1400" dirty="0" smtClean="0">
                <a:latin typeface="+mn-lt"/>
              </a:rPr>
              <a:t>The </a:t>
            </a:r>
            <a:r>
              <a:rPr lang="en-US" sz="1400" dirty="0">
                <a:latin typeface="+mn-lt"/>
              </a:rPr>
              <a:t>rate of the reaction in Equation 14.9 is first order in </a:t>
            </a:r>
            <a:r>
              <a:rPr lang="en-US" sz="1400" dirty="0" smtClean="0">
                <a:latin typeface="+mn-lt"/>
              </a:rPr>
              <a:t>N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5</a:t>
            </a:r>
            <a:r>
              <a:rPr lang="en-US" sz="1400" dirty="0" smtClean="0">
                <a:latin typeface="+mn-lt"/>
              </a:rPr>
              <a:t> and </a:t>
            </a:r>
            <a:r>
              <a:rPr lang="en-US" sz="1400" dirty="0">
                <a:latin typeface="+mn-lt"/>
              </a:rPr>
              <a:t>first order overall. The reaction in Equation 14.11 is </a:t>
            </a:r>
            <a:r>
              <a:rPr lang="en-US" sz="1400" dirty="0" smtClean="0">
                <a:latin typeface="+mn-lt"/>
              </a:rPr>
              <a:t>first order </a:t>
            </a:r>
            <a:r>
              <a:rPr lang="en-US" sz="1400" dirty="0">
                <a:latin typeface="+mn-lt"/>
              </a:rPr>
              <a:t>in </a:t>
            </a:r>
            <a:r>
              <a:rPr lang="en-US" sz="1400" dirty="0" smtClean="0">
                <a:latin typeface="+mn-lt"/>
              </a:rPr>
              <a:t>CHCl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and one-half order in Cl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. The overall </a:t>
            </a:r>
            <a:r>
              <a:rPr lang="en-US" sz="1400" dirty="0" smtClean="0">
                <a:latin typeface="+mn-lt"/>
              </a:rPr>
              <a:t>reaction order </a:t>
            </a:r>
            <a:r>
              <a:rPr lang="en-US" sz="1400" dirty="0">
                <a:latin typeface="+mn-lt"/>
              </a:rPr>
              <a:t>is three halves.</a:t>
            </a:r>
          </a:p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(b)</a:t>
            </a:r>
            <a:r>
              <a:rPr lang="en-US" sz="1400" dirty="0" smtClean="0">
                <a:latin typeface="+mn-lt"/>
              </a:rPr>
              <a:t>	For </a:t>
            </a:r>
            <a:r>
              <a:rPr lang="en-US" sz="1400" dirty="0">
                <a:latin typeface="+mn-lt"/>
              </a:rPr>
              <a:t>the rate law for Equation 14.9, we </a:t>
            </a:r>
            <a:r>
              <a:rPr lang="en-US" sz="1400" dirty="0" smtClean="0">
                <a:latin typeface="+mn-lt"/>
              </a:rPr>
              <a:t>have </a:t>
            </a:r>
          </a:p>
          <a:p>
            <a:pPr marL="283464" indent="-283464" algn="ctr" eaLnBrk="0" hangingPunct="0">
              <a:spcBef>
                <a:spcPts val="600"/>
              </a:spcBef>
              <a:defRPr/>
            </a:pPr>
            <a:r>
              <a:rPr lang="en-US" sz="1400" dirty="0" smtClean="0">
                <a:latin typeface="+mn-lt"/>
              </a:rPr>
              <a:t>	Units </a:t>
            </a:r>
            <a:r>
              <a:rPr lang="en-US" sz="1400" dirty="0">
                <a:latin typeface="+mn-lt"/>
              </a:rPr>
              <a:t>of rate = </a:t>
            </a:r>
            <a:r>
              <a:rPr lang="en-US" sz="1400" dirty="0" smtClean="0">
                <a:latin typeface="+mn-lt"/>
              </a:rPr>
              <a:t>(units </a:t>
            </a:r>
            <a:r>
              <a:rPr lang="en-US" sz="1400" dirty="0">
                <a:latin typeface="+mn-lt"/>
              </a:rPr>
              <a:t>of rate </a:t>
            </a:r>
            <a:r>
              <a:rPr lang="en-US" sz="1400" dirty="0" smtClean="0">
                <a:latin typeface="+mn-lt"/>
              </a:rPr>
              <a:t>constant)(units </a:t>
            </a:r>
            <a:r>
              <a:rPr lang="en-US" sz="1400" dirty="0">
                <a:latin typeface="+mn-lt"/>
              </a:rPr>
              <a:t>of </a:t>
            </a:r>
            <a:r>
              <a:rPr lang="en-US" sz="1400" dirty="0" smtClean="0">
                <a:latin typeface="+mn-lt"/>
              </a:rPr>
              <a:t>concentration) </a:t>
            </a: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dirty="0" smtClean="0">
                <a:latin typeface="+mn-lt"/>
              </a:rPr>
              <a:t>	so</a:t>
            </a: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Note </a:t>
            </a:r>
            <a:r>
              <a:rPr lang="en-US" sz="1400" dirty="0">
                <a:latin typeface="+mn-lt"/>
              </a:rPr>
              <a:t>that if the reaction order changes, the units of the rate </a:t>
            </a:r>
            <a:r>
              <a:rPr lang="en-US" sz="1400" dirty="0" smtClean="0">
                <a:latin typeface="+mn-lt"/>
              </a:rPr>
              <a:t>constant change</a:t>
            </a:r>
            <a:r>
              <a:rPr lang="en-US" sz="1400" dirty="0">
                <a:latin typeface="+mn-lt"/>
              </a:rPr>
              <a:t>.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5" y="1030001"/>
            <a:ext cx="7578419" cy="56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(a</a:t>
            </a:r>
            <a:r>
              <a:rPr lang="en-US" sz="1400" b="1" dirty="0" smtClean="0">
                <a:latin typeface="+mn-lt"/>
              </a:rPr>
              <a:t>)	</a:t>
            </a:r>
            <a:r>
              <a:rPr lang="en-US" sz="1400" dirty="0" smtClean="0">
                <a:latin typeface="+mn-lt"/>
              </a:rPr>
              <a:t>What </a:t>
            </a:r>
            <a:r>
              <a:rPr lang="en-US" sz="1400" dirty="0">
                <a:latin typeface="+mn-lt"/>
              </a:rPr>
              <a:t>are the overall reaction orders for the reactions described in Equations 14.9 and 14.11?</a:t>
            </a: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(b</a:t>
            </a:r>
            <a:r>
              <a:rPr lang="en-US" sz="1400" b="1" dirty="0" smtClean="0">
                <a:latin typeface="+mn-lt"/>
              </a:rPr>
              <a:t>)	</a:t>
            </a:r>
            <a:r>
              <a:rPr lang="en-US" sz="1400" dirty="0" smtClean="0">
                <a:latin typeface="+mn-lt"/>
              </a:rPr>
              <a:t>What </a:t>
            </a:r>
            <a:r>
              <a:rPr lang="en-US" sz="1400" dirty="0">
                <a:latin typeface="+mn-lt"/>
              </a:rPr>
              <a:t>are the units of the rate constant for the rate law in Equation 14.9?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547" y="4992688"/>
            <a:ext cx="4571994" cy="38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07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MERGEFILE" val="\\.host\Shared Folders\gexinc On My Mac\Desktop\TRANSFER\47191\04 Sample Chapter.xls"/>
  <p:tag name="MMPROD_NEXTUNIQUEID" val="10009"/>
  <p:tag name="MMPROD_UIDATA" val="&lt;database version=&quot;8.0&quot;&gt;&lt;object type=&quot;1&quot; unique_id=&quot;10001&quot;&gt;&lt;object type=&quot;2&quot; unique_id=&quot;10039&quot;&gt;&lt;object type=&quot;3&quot; unique_id=&quot;10040&quot;&gt;&lt;property id=&quot;20148&quot; value=&quot;5&quot;/&gt;&lt;property id=&quot;20300&quot; value=&quot;Slide 1&quot;/&gt;&lt;property id=&quot;20307&quot; value=&quot;256&quot;/&gt;&lt;/object&gt;&lt;object type=&quot;3&quot; unique_id=&quot;10041&quot;&gt;&lt;property id=&quot;20148&quot; value=&quot;5&quot;/&gt;&lt;property id=&quot;20300&quot; value=&quot;Slide 2&quot;/&gt;&lt;property id=&quot;20307&quot; value=&quot;270&quot;/&gt;&lt;/object&gt;&lt;object type=&quot;3&quot; unique_id=&quot;10042&quot;&gt;&lt;property id=&quot;20148&quot; value=&quot;5&quot;/&gt;&lt;property id=&quot;20300&quot; value=&quot;Slide 3&quot;/&gt;&lt;property id=&quot;20307&quot; value=&quot;269&quot;/&gt;&lt;/object&gt;&lt;object type=&quot;3&quot; unique_id=&quot;10043&quot;&gt;&lt;property id=&quot;20148&quot; value=&quot;5&quot;/&gt;&lt;property id=&quot;20300&quot; value=&quot;Slide 4&quot;/&gt;&lt;property id=&quot;20307&quot; value=&quot;268&quot;/&gt;&lt;/object&gt;&lt;object type=&quot;3&quot; unique_id=&quot;10044&quot;&gt;&lt;property id=&quot;20148&quot; value=&quot;5&quot;/&gt;&lt;property id=&quot;20300&quot; value=&quot;Slide 5&quot;/&gt;&lt;property id=&quot;20307&quot; value=&quot;267&quot;/&gt;&lt;/object&gt;&lt;object type=&quot;3&quot; unique_id=&quot;10045&quot;&gt;&lt;property id=&quot;20148&quot; value=&quot;5&quot;/&gt;&lt;property id=&quot;20300&quot; value=&quot;Slide 6&quot;/&gt;&lt;property id=&quot;20307&quot; value=&quot;272&quot;/&gt;&lt;/object&gt;&lt;object type=&quot;3&quot; unique_id=&quot;10046&quot;&gt;&lt;property id=&quot;20148&quot; value=&quot;5&quot;/&gt;&lt;property id=&quot;20300&quot; value=&quot;Slide 7&quot;/&gt;&lt;property id=&quot;20307&quot; value=&quot;266&quot;/&gt;&lt;/object&gt;&lt;object type=&quot;3&quot; unique_id=&quot;10047&quot;&gt;&lt;property id=&quot;20148&quot; value=&quot;5&quot;/&gt;&lt;property id=&quot;20300&quot; value=&quot;Slide 8&quot;/&gt;&lt;property id=&quot;20307&quot; value=&quot;265&quot;/&gt;&lt;/object&gt;&lt;object type=&quot;3&quot; unique_id=&quot;10048&quot;&gt;&lt;property id=&quot;20148&quot; value=&quot;5&quot;/&gt;&lt;property id=&quot;20300&quot; value=&quot;Slide 9&quot;/&gt;&lt;property id=&quot;20307&quot; value=&quot;264&quot;/&gt;&lt;/object&gt;&lt;object type=&quot;3&quot; unique_id=&quot;10049&quot;&gt;&lt;property id=&quot;20148&quot; value=&quot;5&quot;/&gt;&lt;property id=&quot;20300&quot; value=&quot;Slide 10&quot;/&gt;&lt;property id=&quot;20307&quot; value=&quot;271&quot;/&gt;&lt;/object&gt;&lt;object type=&quot;3&quot; unique_id=&quot;10050&quot;&gt;&lt;property id=&quot;20148&quot; value=&quot;5&quot;/&gt;&lt;property id=&quot;20300&quot; value=&quot;Slide 11&quot;/&gt;&lt;property id=&quot;20307&quot; value=&quot;263&quot;/&gt;&lt;/object&gt;&lt;object type=&quot;3&quot; unique_id=&quot;10051&quot;&gt;&lt;property id=&quot;20148&quot; value=&quot;5&quot;/&gt;&lt;property id=&quot;20300&quot; value=&quot;Slide 13&quot;/&gt;&lt;property id=&quot;20307&quot; value=&quot;262&quot;/&gt;&lt;/object&gt;&lt;object type=&quot;3&quot; unique_id=&quot;10052&quot;&gt;&lt;property id=&quot;20148&quot; value=&quot;5&quot;/&gt;&lt;property id=&quot;20300&quot; value=&quot;Slide 12&quot;/&gt;&lt;property id=&quot;20307&quot; value=&quot;261&quot;/&gt;&lt;/object&gt;&lt;object type=&quot;3&quot; unique_id=&quot;11956&quot;&gt;&lt;property id=&quot;20148&quot; value=&quot;5&quot;/&gt;&lt;property id=&quot;20300&quot; value=&quot;Slide 14&quot;/&gt;&lt;property id=&quot;20307&quot; value=&quot;273&quot;/&gt;&lt;/object&gt;&lt;object type=&quot;3&quot; unique_id=&quot;11957&quot;&gt;&lt;property id=&quot;20148&quot; value=&quot;5&quot;/&gt;&lt;property id=&quot;20300&quot; value=&quot;Slide 15&quot;/&gt;&lt;property id=&quot;20307&quot; value=&quot;274&quot;/&gt;&lt;/object&gt;&lt;object type=&quot;3&quot; unique_id=&quot;12302&quot;&gt;&lt;property id=&quot;20148&quot; value=&quot;5&quot;/&gt;&lt;property id=&quot;20300&quot; value=&quot;Slide 16&quot;/&gt;&lt;property id=&quot;20307&quot; value=&quot;275&quot;/&gt;&lt;/object&gt;&lt;object type=&quot;3&quot; unique_id=&quot;12303&quot;&gt;&lt;property id=&quot;20148&quot; value=&quot;5&quot;/&gt;&lt;property id=&quot;20300&quot; value=&quot;Slide 17&quot;/&gt;&lt;property id=&quot;20307&quot; value=&quot;276&quot;/&gt;&lt;/object&gt;&lt;object type=&quot;3&quot; unique_id=&quot;12476&quot;&gt;&lt;property id=&quot;20148&quot; value=&quot;5&quot;/&gt;&lt;property id=&quot;20300&quot; value=&quot;Slide 18&quot;/&gt;&lt;property id=&quot;20307&quot; value=&quot;277&quot;/&gt;&lt;/object&gt;&lt;object type=&quot;3&quot; unique_id=&quot;12477&quot;&gt;&lt;property id=&quot;20148&quot; value=&quot;5&quot;/&gt;&lt;property id=&quot;20300&quot; value=&quot;Slide 19&quot;/&gt;&lt;property id=&quot;20307&quot; value=&quot;278&quot;/&gt;&lt;/object&gt;&lt;object type=&quot;3&quot; unique_id=&quot;12562&quot;&gt;&lt;property id=&quot;20148&quot; value=&quot;5&quot;/&gt;&lt;property id=&quot;20300&quot; value=&quot;Slide 20&quot;/&gt;&lt;property id=&quot;20307&quot; value=&quot;279&quot;/&gt;&lt;/object&gt;&lt;object type=&quot;3&quot; unique_id=&quot;12563&quot;&gt;&lt;property id=&quot;20148&quot; value=&quot;5&quot;/&gt;&lt;property id=&quot;20300&quot; value=&quot;Slide 21&quot;/&gt;&lt;property id=&quot;20307&quot; value=&quot;280&quot;/&gt;&lt;/object&gt;&lt;object type=&quot;3&quot; unique_id=&quot;12702&quot;&gt;&lt;property id=&quot;20148&quot; value=&quot;5&quot;/&gt;&lt;property id=&quot;20300&quot; value=&quot;Slide 22&quot;/&gt;&lt;property id=&quot;20307&quot; value=&quot;281&quot;/&gt;&lt;/object&gt;&lt;object type=&quot;3&quot; unique_id=&quot;12703&quot;&gt;&lt;property id=&quot;20148&quot; value=&quot;5&quot;/&gt;&lt;property id=&quot;20300&quot; value=&quot;Slide 23&quot;/&gt;&lt;property id=&quot;20307&quot; value=&quot;282&quot;/&gt;&lt;/object&gt;&lt;object type=&quot;3&quot; unique_id=&quot;12854&quot;&gt;&lt;property id=&quot;20148&quot; value=&quot;5&quot;/&gt;&lt;property id=&quot;20300&quot; value=&quot;Slide 24&quot;/&gt;&lt;property id=&quot;20307&quot; value=&quot;283&quot;/&gt;&lt;/object&gt;&lt;object type=&quot;3&quot; unique_id=&quot;12855&quot;&gt;&lt;property id=&quot;20148&quot; value=&quot;5&quot;/&gt;&lt;property id=&quot;20300&quot; value=&quot;Slide 25&quot;/&gt;&lt;property id=&quot;20307&quot; value=&quot;284&quot;/&gt;&lt;/object&gt;&lt;object type=&quot;3&quot; unique_id=&quot;13018&quot;&gt;&lt;property id=&quot;20148&quot; value=&quot;5&quot;/&gt;&lt;property id=&quot;20300&quot; value=&quot;Slide 26&quot;/&gt;&lt;property id=&quot;20307&quot; value=&quot;285&quot;/&gt;&lt;/object&gt;&lt;object type=&quot;3&quot; unique_id=&quot;13019&quot;&gt;&lt;property id=&quot;20148&quot; value=&quot;5&quot;/&gt;&lt;property id=&quot;20300&quot; value=&quot;Slide 27&quot;/&gt;&lt;property id=&quot;20307&quot; value=&quot;286&quot;/&gt;&lt;/object&gt;&lt;object type=&quot;3&quot; unique_id=&quot;13107&quot;&gt;&lt;property id=&quot;20148&quot; value=&quot;5&quot;/&gt;&lt;property id=&quot;20300&quot; value=&quot;Slide 28&quot;/&gt;&lt;property id=&quot;20307&quot; value=&quot;287&quot;/&gt;&lt;/object&gt;&lt;object type=&quot;3&quot; unique_id=&quot;13408&quot;&gt;&lt;property id=&quot;20148&quot; value=&quot;5&quot;/&gt;&lt;property id=&quot;20300&quot; value=&quot;Slide 29&quot;/&gt;&lt;property id=&quot;20307&quot; value=&quot;288&quot;/&gt;&lt;/object&gt;&lt;object type=&quot;3&quot; unique_id=&quot;13409&quot;&gt;&lt;property id=&quot;20148&quot; value=&quot;5&quot;/&gt;&lt;property id=&quot;20300&quot; value=&quot;Slide 30&quot;/&gt;&lt;property id=&quot;20307&quot; value=&quot;289&quot;/&gt;&lt;/object&gt;&lt;object type=&quot;3&quot; unique_id=&quot;13698&quot;&gt;&lt;property id=&quot;20148&quot; value=&quot;5&quot;/&gt;&lt;property id=&quot;20300&quot; value=&quot;Slide 31&quot;/&gt;&lt;property id=&quot;20307&quot; value=&quot;290&quot;/&gt;&lt;/object&gt;&lt;object type=&quot;3&quot; unique_id=&quot;13699&quot;&gt;&lt;property id=&quot;20148&quot; value=&quot;5&quot;/&gt;&lt;property id=&quot;20300&quot; value=&quot;Slide 32&quot;/&gt;&lt;property id=&quot;20307&quot; value=&quot;291&quot;/&gt;&lt;/object&gt;&lt;object type=&quot;3&quot; unique_id=&quot;13700&quot;&gt;&lt;property id=&quot;20148&quot; value=&quot;5&quot;/&gt;&lt;property id=&quot;20300&quot; value=&quot;Slide 33&quot;/&gt;&lt;property id=&quot;20307&quot; value=&quot;292&quot;/&gt;&lt;/object&gt;&lt;object type=&quot;3&quot; unique_id=&quot;14122&quot;&gt;&lt;property id=&quot;20148&quot; value=&quot;5&quot;/&gt;&lt;property id=&quot;20300&quot; value=&quot;Slide 34&quot;/&gt;&lt;property id=&quot;20307&quot; value=&quot;293&quot;/&gt;&lt;/object&gt;&lt;object type=&quot;3&quot; unique_id=&quot;14123&quot;&gt;&lt;property id=&quot;20148&quot; value=&quot;5&quot;/&gt;&lt;property id=&quot;20300&quot; value=&quot;Slide 35&quot;/&gt;&lt;property id=&quot;20307&quot; value=&quot;294&quot;/&gt;&lt;/object&gt;&lt;object type=&quot;3&quot; unique_id=&quot;14124&quot;&gt;&lt;property id=&quot;20148&quot; value=&quot;5&quot;/&gt;&lt;property id=&quot;20300&quot; value=&quot;Slide 36&quot;/&gt;&lt;property id=&quot;20307&quot; value=&quot;295&quot;/&gt;&lt;/object&gt;&lt;object type=&quot;3&quot; unique_id=&quot;14126&quot;&gt;&lt;property id=&quot;20148&quot; value=&quot;5&quot;/&gt;&lt;property id=&quot;20300&quot; value=&quot;Slide 37&quot;/&gt;&lt;property id=&quot;20307&quot; value=&quot;296&quot;/&gt;&lt;/object&gt;&lt;object type=&quot;3&quot; unique_id=&quot;14127&quot;&gt;&lt;property id=&quot;20148&quot; value=&quot;5&quot;/&gt;&lt;property id=&quot;20300&quot; value=&quot;Slide 38&quot;/&gt;&lt;property id=&quot;20307&quot; value=&quot;297&quot;/&gt;&lt;/object&gt;&lt;object type=&quot;3&quot; unique_id=&quot;14128&quot;&gt;&lt;property id=&quot;20148&quot; value=&quot;5&quot;/&gt;&lt;property id=&quot;20300&quot; value=&quot;Slide 39&quot;/&gt;&lt;property id=&quot;20307&quot; value=&quot;298&quot;/&gt;&lt;/object&gt;&lt;object type=&quot;3&quot; unique_id=&quot;14129&quot;&gt;&lt;property id=&quot;20148&quot; value=&quot;5&quot;/&gt;&lt;property id=&quot;20300&quot; value=&quot;Slide 40&quot;/&gt;&lt;property id=&quot;20307&quot; value=&quot;299&quot;/&gt;&lt;/object&gt;&lt;object type=&quot;3&quot; unique_id=&quot;14130&quot;&gt;&lt;property id=&quot;20148&quot; value=&quot;5&quot;/&gt;&lt;property id=&quot;20300&quot; value=&quot;Slide 41&quot;/&gt;&lt;property id=&quot;20307&quot; value=&quot;300&quot;/&gt;&lt;/object&gt;&lt;object type=&quot;3&quot; unique_id=&quot;14131&quot;&gt;&lt;property id=&quot;20148&quot; value=&quot;5&quot;/&gt;&lt;property id=&quot;20300&quot; value=&quot;Slide 42&quot;/&gt;&lt;property id=&quot;20307&quot; value=&quot;301&quot;/&gt;&lt;/object&gt;&lt;object type=&quot;3&quot; unique_id=&quot;14132&quot;&gt;&lt;property id=&quot;20148&quot; value=&quot;5&quot;/&gt;&lt;property id=&quot;20300&quot; value=&quot;Slide 43&quot;/&gt;&lt;property id=&quot;20307&quot; value=&quot;302&quot;/&gt;&lt;/object&gt;&lt;object type=&quot;3&quot; unique_id=&quot;14133&quot;&gt;&lt;property id=&quot;20148&quot; value=&quot;5&quot;/&gt;&lt;property id=&quot;20300&quot; value=&quot;Slide 45&quot;/&gt;&lt;property id=&quot;20307&quot; value=&quot;303&quot;/&gt;&lt;/object&gt;&lt;object type=&quot;3&quot; unique_id=&quot;14134&quot;&gt;&lt;property id=&quot;20148&quot; value=&quot;5&quot;/&gt;&lt;property id=&quot;20300&quot; value=&quot;Slide 46&quot;/&gt;&lt;property id=&quot;20307&quot; value=&quot;304&quot;/&gt;&lt;/object&gt;&lt;object type=&quot;3&quot; unique_id=&quot;14135&quot;&gt;&lt;property id=&quot;20148&quot; value=&quot;5&quot;/&gt;&lt;property id=&quot;20300&quot; value=&quot;Slide 47&quot;/&gt;&lt;property id=&quot;20307&quot; value=&quot;305&quot;/&gt;&lt;/object&gt;&lt;object type=&quot;3&quot; unique_id=&quot;14136&quot;&gt;&lt;property id=&quot;20148&quot; value=&quot;5&quot;/&gt;&lt;property id=&quot;20300&quot; value=&quot;Slide 48&quot;/&gt;&lt;property id=&quot;20307&quot; value=&quot;306&quot;/&gt;&lt;/object&gt;&lt;object type=&quot;3&quot; unique_id=&quot;14432&quot;&gt;&lt;property id=&quot;20148&quot; value=&quot;5&quot;/&gt;&lt;property id=&quot;20300&quot; value=&quot;Slide 44&quot;/&gt;&lt;property id=&quot;20307&quot; value=&quot;307&quot;/&gt;&lt;/object&gt;&lt;/object&gt;&lt;object type=&quot;8&quot; unique_id=&quot;10075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Worked_Examples">
  <a:themeElements>
    <a:clrScheme name="Worked_Exampl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orked_Examples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8000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8099" dir="2700000" algn="ctr" rotWithShape="0">
                  <a:schemeClr val="bg2">
                    <a:alpha val="74997"/>
                  </a:schemeClr>
                </a:outerShdw>
              </a:effectLst>
            </a14:hiddenEffects>
          </a:ext>
        </a:extLst>
      </a:spPr>
      <a:bodyPr wrap="none">
        <a:spAutoFit/>
      </a:bodyPr>
      <a:lstStyle>
        <a:defPPr marL="2282825" indent="-2282825">
          <a:defRPr sz="1400" dirty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2282825" marR="0" indent="-2282825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48" charset="-128"/>
          </a:defRPr>
        </a:defPPr>
      </a:lstStyle>
    </a:lnDef>
  </a:objectDefaults>
  <a:extraClrSchemeLst>
    <a:extraClrScheme>
      <a:clrScheme name="Worked_Exampl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ked_Exampl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ked_Exampl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ked_Exampl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ked_Exampl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ked_Exampl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ked_Exampl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ked_Exampl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ked_Exampl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ked_Exampl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ked_Exampl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ked_Exampl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Worked_Examples</Template>
  <TotalTime>5790</TotalTime>
  <Words>4608</Words>
  <Application>Microsoft Macintosh PowerPoint</Application>
  <PresentationFormat>On-screen Show (4:3)</PresentationFormat>
  <Paragraphs>702</Paragraphs>
  <Slides>45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Worked_Examples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GEX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gexinc</dc:creator>
  <cp:lastModifiedBy>admin</cp:lastModifiedBy>
  <cp:revision>856</cp:revision>
  <cp:lastPrinted>2017-03-23T16:03:36Z</cp:lastPrinted>
  <dcterms:created xsi:type="dcterms:W3CDTF">2013-09-13T12:48:59Z</dcterms:created>
  <dcterms:modified xsi:type="dcterms:W3CDTF">2017-08-15T20:06:11Z</dcterms:modified>
</cp:coreProperties>
</file>