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4"/>
  </p:notesMasterIdLst>
  <p:sldIdLst>
    <p:sldId id="256" r:id="rId2"/>
    <p:sldId id="342" r:id="rId3"/>
    <p:sldId id="341" r:id="rId4"/>
    <p:sldId id="344" r:id="rId5"/>
    <p:sldId id="343" r:id="rId6"/>
    <p:sldId id="257" r:id="rId7"/>
    <p:sldId id="345" r:id="rId8"/>
    <p:sldId id="346" r:id="rId9"/>
    <p:sldId id="265" r:id="rId10"/>
    <p:sldId id="266" r:id="rId11"/>
    <p:sldId id="267" r:id="rId12"/>
    <p:sldId id="337" r:id="rId13"/>
    <p:sldId id="268" r:id="rId14"/>
    <p:sldId id="272" r:id="rId15"/>
    <p:sldId id="269" r:id="rId16"/>
    <p:sldId id="340" r:id="rId17"/>
    <p:sldId id="271" r:id="rId18"/>
    <p:sldId id="273" r:id="rId19"/>
    <p:sldId id="274" r:id="rId20"/>
    <p:sldId id="275" r:id="rId21"/>
    <p:sldId id="260" r:id="rId22"/>
    <p:sldId id="261" r:id="rId23"/>
    <p:sldId id="262" r:id="rId24"/>
    <p:sldId id="263" r:id="rId25"/>
    <p:sldId id="264" r:id="rId26"/>
    <p:sldId id="276" r:id="rId27"/>
    <p:sldId id="277" r:id="rId28"/>
    <p:sldId id="278" r:id="rId29"/>
    <p:sldId id="279" r:id="rId30"/>
    <p:sldId id="280" r:id="rId31"/>
    <p:sldId id="281" r:id="rId32"/>
    <p:sldId id="282" r:id="rId33"/>
    <p:sldId id="339" r:id="rId34"/>
    <p:sldId id="283" r:id="rId35"/>
    <p:sldId id="284" r:id="rId36"/>
    <p:sldId id="285" r:id="rId37"/>
    <p:sldId id="286" r:id="rId38"/>
    <p:sldId id="349" r:id="rId39"/>
    <p:sldId id="287" r:id="rId40"/>
    <p:sldId id="347" r:id="rId41"/>
    <p:sldId id="288" r:id="rId42"/>
    <p:sldId id="348" r:id="rId43"/>
    <p:sldId id="289" r:id="rId44"/>
    <p:sldId id="290" r:id="rId45"/>
    <p:sldId id="291" r:id="rId46"/>
    <p:sldId id="292" r:id="rId47"/>
    <p:sldId id="293" r:id="rId48"/>
    <p:sldId id="294" r:id="rId49"/>
    <p:sldId id="295" r:id="rId50"/>
    <p:sldId id="297" r:id="rId51"/>
    <p:sldId id="298" r:id="rId52"/>
    <p:sldId id="299" r:id="rId53"/>
    <p:sldId id="300" r:id="rId54"/>
    <p:sldId id="301" r:id="rId55"/>
    <p:sldId id="302" r:id="rId56"/>
    <p:sldId id="351" r:id="rId57"/>
    <p:sldId id="303" r:id="rId58"/>
    <p:sldId id="304" r:id="rId59"/>
    <p:sldId id="350" r:id="rId60"/>
    <p:sldId id="306" r:id="rId61"/>
    <p:sldId id="307" r:id="rId62"/>
    <p:sldId id="352"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5" r:id="rId80"/>
    <p:sldId id="326" r:id="rId81"/>
    <p:sldId id="324" r:id="rId82"/>
    <p:sldId id="338" r:id="rId83"/>
    <p:sldId id="328" r:id="rId84"/>
    <p:sldId id="329" r:id="rId85"/>
    <p:sldId id="353" r:id="rId86"/>
    <p:sldId id="354" r:id="rId87"/>
    <p:sldId id="330" r:id="rId88"/>
    <p:sldId id="332" r:id="rId89"/>
    <p:sldId id="355" r:id="rId90"/>
    <p:sldId id="333" r:id="rId91"/>
    <p:sldId id="334" r:id="rId92"/>
    <p:sldId id="335" r:id="rId93"/>
  </p:sldIdLst>
  <p:sldSz cx="9144000" cy="6858000" type="screen4x3"/>
  <p:notesSz cx="6858000" cy="9144000"/>
  <p:defaultTextStyle>
    <a:defPPr>
      <a:defRPr lang="en-GB"/>
    </a:defPPr>
    <a:lvl1pPr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C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outlineViewPr>
    <p:cViewPr varScale="1">
      <p:scale>
        <a:sx n="170" d="200"/>
        <a:sy n="170" d="200"/>
      </p:scale>
      <p:origin x="-780" y="-8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 d="1"/>
        <a:sy n="1" d="1"/>
      </p:scale>
      <p:origin x="0" y="0"/>
    </p:cViewPr>
  </p:notesTextViewPr>
  <p:sorterViewPr>
    <p:cViewPr varScale="1">
      <p:scale>
        <a:sx n="100" d="100"/>
        <a:sy n="100" d="100"/>
      </p:scale>
      <p:origin x="0" y="24102"/>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42.xml"/><Relationship Id="rId13" Type="http://schemas.openxmlformats.org/officeDocument/2006/relationships/slide" Target="slides/slide86.xml"/><Relationship Id="rId3" Type="http://schemas.openxmlformats.org/officeDocument/2006/relationships/slide" Target="slides/slide5.xml"/><Relationship Id="rId7" Type="http://schemas.openxmlformats.org/officeDocument/2006/relationships/slide" Target="slides/slide40.xml"/><Relationship Id="rId12" Type="http://schemas.openxmlformats.org/officeDocument/2006/relationships/slide" Target="slides/slide85.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38.xml"/><Relationship Id="rId11" Type="http://schemas.openxmlformats.org/officeDocument/2006/relationships/slide" Target="slides/slide62.xml"/><Relationship Id="rId5" Type="http://schemas.openxmlformats.org/officeDocument/2006/relationships/slide" Target="slides/slide8.xml"/><Relationship Id="rId10" Type="http://schemas.openxmlformats.org/officeDocument/2006/relationships/slide" Target="slides/slide59.xml"/><Relationship Id="rId4" Type="http://schemas.openxmlformats.org/officeDocument/2006/relationships/slide" Target="slides/slide7.xml"/><Relationship Id="rId9" Type="http://schemas.openxmlformats.org/officeDocument/2006/relationships/slide" Target="slides/slide56.xml"/><Relationship Id="rId14"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123"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124"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125" name="Text Box 4"/>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126" name="Text Box 5"/>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127" name="Rectangle 6"/>
          <p:cNvSpPr>
            <a:spLocks noGrp="1" noChangeArrowheads="1"/>
          </p:cNvSpPr>
          <p:nvPr>
            <p:ph type="sldImg"/>
          </p:nvPr>
        </p:nvSpPr>
        <p:spPr bwMode="auto">
          <a:xfrm>
            <a:off x="1143000" y="685800"/>
            <a:ext cx="4567238" cy="3424238"/>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7">
            <a:extLst>
              <a:ext uri="{FF2B5EF4-FFF2-40B4-BE49-F238E27FC236}">
                <a16:creationId xmlns:a16="http://schemas.microsoft.com/office/drawing/2014/main" xmlns="" id="{F96A907A-EFEA-49D9-9F80-9BAF23F14460}"/>
              </a:ext>
            </a:extLst>
          </p:cNvPr>
          <p:cNvSpPr>
            <a:spLocks noGrp="1" noChangeArrowheads="1"/>
          </p:cNvSpPr>
          <p:nvPr>
            <p:ph type="body"/>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noProof="0"/>
          </a:p>
        </p:txBody>
      </p:sp>
      <p:sp>
        <p:nvSpPr>
          <p:cNvPr id="5129" name="Text Box 8"/>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 name="Rectangle 9">
            <a:extLst>
              <a:ext uri="{FF2B5EF4-FFF2-40B4-BE49-F238E27FC236}">
                <a16:creationId xmlns:a16="http://schemas.microsoft.com/office/drawing/2014/main" xmlns="" id="{0A1B7BC4-2EA8-497C-943C-B08168C8A91A}"/>
              </a:ext>
            </a:extLst>
          </p:cNvPr>
          <p:cNvSpPr>
            <a:spLocks noGrp="1" noChangeArrowheads="1"/>
          </p:cNvSpPr>
          <p:nvPr>
            <p:ph type="sldNum"/>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fld id="{E9EF079A-9E77-41CD-B68E-52E77EFFFCD6}" type="slidenum">
              <a:rPr lang="en-US" altLang="en-US"/>
              <a:pPr>
                <a:defRPr/>
              </a:pPr>
              <a:t>‹#›</a:t>
            </a:fld>
            <a:endParaRPr lang="en-US" altLang="en-US"/>
          </a:p>
        </p:txBody>
      </p:sp>
    </p:spTree>
    <p:extLst>
      <p:ext uri="{BB962C8B-B14F-4D97-AF65-F5344CB8AC3E}">
        <p14:creationId xmlns:p14="http://schemas.microsoft.com/office/powerpoint/2010/main" val="285771801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F915BFA1-3CC3-4B22-B53C-E1403633B465}" type="slidenum">
              <a:rPr lang="en-US" altLang="en-US" sz="1200" smtClean="0">
                <a:solidFill>
                  <a:srgbClr val="000000"/>
                </a:solidFill>
              </a:rPr>
              <a:pPr/>
              <a:t>1</a:t>
            </a:fld>
            <a:endParaRPr lang="en-US" altLang="en-US" sz="1200" smtClean="0">
              <a:solidFill>
                <a:srgbClr val="000000"/>
              </a:solidFill>
            </a:endParaRPr>
          </a:p>
        </p:txBody>
      </p:sp>
      <p:sp>
        <p:nvSpPr>
          <p:cNvPr id="717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717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D53C1624-DD79-46CC-A2A9-A73E1E1AAD0A}" type="slidenum">
              <a:rPr lang="en-US" altLang="en-US" sz="1200">
                <a:solidFill>
                  <a:srgbClr val="000000"/>
                </a:solidFill>
              </a:rPr>
              <a:pPr algn="r">
                <a:buSzPct val="100000"/>
              </a:pPr>
              <a:t>1</a:t>
            </a:fld>
            <a:endParaRPr lang="en-US" altLang="en-US" sz="1200">
              <a:solidFill>
                <a:srgbClr val="000000"/>
              </a:solidFill>
            </a:endParaRPr>
          </a:p>
        </p:txBody>
      </p:sp>
    </p:spTree>
    <p:extLst>
      <p:ext uri="{BB962C8B-B14F-4D97-AF65-F5344CB8AC3E}">
        <p14:creationId xmlns:p14="http://schemas.microsoft.com/office/powerpoint/2010/main" val="173070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9FF1D0C2-23E8-47E1-ADBA-E75F5B94BB31}" type="slidenum">
              <a:rPr lang="en-US" altLang="en-US" sz="1200" smtClean="0">
                <a:solidFill>
                  <a:srgbClr val="000000"/>
                </a:solidFill>
              </a:rPr>
              <a:pPr/>
              <a:t>16</a:t>
            </a:fld>
            <a:endParaRPr lang="en-US" altLang="en-US" sz="1200" smtClean="0">
              <a:solidFill>
                <a:srgbClr val="000000"/>
              </a:solidFill>
            </a:endParaRPr>
          </a:p>
        </p:txBody>
      </p:sp>
      <p:sp>
        <p:nvSpPr>
          <p:cNvPr id="317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429D52DA-FE9A-4028-93D9-4D2BC94DCF5E}" type="slidenum">
              <a:rPr lang="en-US" altLang="en-US" sz="1200">
                <a:solidFill>
                  <a:srgbClr val="000000"/>
                </a:solidFill>
              </a:rPr>
              <a:pPr algn="r">
                <a:buSzPct val="100000"/>
              </a:pPr>
              <a:t>16</a:t>
            </a:fld>
            <a:endParaRPr lang="en-US" altLang="en-US" sz="1200">
              <a:solidFill>
                <a:srgbClr val="000000"/>
              </a:solidFill>
            </a:endParaRPr>
          </a:p>
        </p:txBody>
      </p:sp>
      <p:sp>
        <p:nvSpPr>
          <p:cNvPr id="3174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73915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CD38A03C-44E8-41F3-80F2-97F4BB4D0B34}" type="slidenum">
              <a:rPr lang="en-US" altLang="en-US" sz="1200" smtClean="0">
                <a:solidFill>
                  <a:srgbClr val="000000"/>
                </a:solidFill>
              </a:rPr>
              <a:pPr/>
              <a:t>17</a:t>
            </a:fld>
            <a:endParaRPr lang="en-US" altLang="en-US" sz="1200" smtClean="0">
              <a:solidFill>
                <a:srgbClr val="000000"/>
              </a:solidFill>
            </a:endParaRPr>
          </a:p>
        </p:txBody>
      </p:sp>
      <p:sp>
        <p:nvSpPr>
          <p:cNvPr id="3379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0215DC47-C1C1-4885-8027-356497C0ECD6}" type="slidenum">
              <a:rPr lang="en-US" altLang="en-US" sz="1200">
                <a:solidFill>
                  <a:srgbClr val="000000"/>
                </a:solidFill>
              </a:rPr>
              <a:pPr algn="r">
                <a:buSzPct val="100000"/>
              </a:pPr>
              <a:t>17</a:t>
            </a:fld>
            <a:endParaRPr lang="en-US" altLang="en-US" sz="1200">
              <a:solidFill>
                <a:srgbClr val="000000"/>
              </a:solidFill>
            </a:endParaRPr>
          </a:p>
        </p:txBody>
      </p:sp>
      <p:sp>
        <p:nvSpPr>
          <p:cNvPr id="3379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29922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C2EEC50E-9CEB-4DD3-B3E1-191E8D79875B}" type="slidenum">
              <a:rPr lang="en-US" altLang="en-US" sz="1200" smtClean="0">
                <a:solidFill>
                  <a:srgbClr val="000000"/>
                </a:solidFill>
              </a:rPr>
              <a:pPr/>
              <a:t>18</a:t>
            </a:fld>
            <a:endParaRPr lang="en-US" altLang="en-US" sz="1200" smtClean="0">
              <a:solidFill>
                <a:srgbClr val="000000"/>
              </a:solidFill>
            </a:endParaRPr>
          </a:p>
        </p:txBody>
      </p:sp>
      <p:sp>
        <p:nvSpPr>
          <p:cNvPr id="3584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4DFCE2B3-F726-46F5-B6FA-0B89A03BF9EC}" type="slidenum">
              <a:rPr lang="en-US" altLang="en-US" sz="1200">
                <a:solidFill>
                  <a:srgbClr val="000000"/>
                </a:solidFill>
              </a:rPr>
              <a:pPr algn="r">
                <a:buSzPct val="100000"/>
              </a:pPr>
              <a:t>18</a:t>
            </a:fld>
            <a:endParaRPr lang="en-US" altLang="en-US" sz="1200">
              <a:solidFill>
                <a:srgbClr val="000000"/>
              </a:solidFill>
            </a:endParaRPr>
          </a:p>
        </p:txBody>
      </p:sp>
      <p:sp>
        <p:nvSpPr>
          <p:cNvPr id="3584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74424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21174F6F-3BD9-4441-BC2F-22DC032EE707}" type="slidenum">
              <a:rPr lang="en-US" altLang="en-US" sz="1200" smtClean="0">
                <a:solidFill>
                  <a:srgbClr val="000000"/>
                </a:solidFill>
              </a:rPr>
              <a:pPr/>
              <a:t>19</a:t>
            </a:fld>
            <a:endParaRPr lang="en-US" altLang="en-US" sz="1200" smtClean="0">
              <a:solidFill>
                <a:srgbClr val="000000"/>
              </a:solidFill>
            </a:endParaRPr>
          </a:p>
        </p:txBody>
      </p:sp>
      <p:sp>
        <p:nvSpPr>
          <p:cNvPr id="3789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BF7BDC99-31E8-4C8F-82F6-052F9DAEBA65}" type="slidenum">
              <a:rPr lang="en-US" altLang="en-US" sz="1200">
                <a:solidFill>
                  <a:srgbClr val="000000"/>
                </a:solidFill>
              </a:rPr>
              <a:pPr algn="r">
                <a:buSzPct val="100000"/>
              </a:pPr>
              <a:t>19</a:t>
            </a:fld>
            <a:endParaRPr lang="en-US" altLang="en-US" sz="1200">
              <a:solidFill>
                <a:srgbClr val="000000"/>
              </a:solidFill>
            </a:endParaRPr>
          </a:p>
        </p:txBody>
      </p:sp>
      <p:sp>
        <p:nvSpPr>
          <p:cNvPr id="3789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81523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86524F79-0DE9-4BDE-8414-50110F9E0324}" type="slidenum">
              <a:rPr lang="en-US" altLang="en-US" sz="1200" smtClean="0">
                <a:solidFill>
                  <a:srgbClr val="000000"/>
                </a:solidFill>
              </a:rPr>
              <a:pPr/>
              <a:t>20</a:t>
            </a:fld>
            <a:endParaRPr lang="en-US" altLang="en-US" sz="1200" smtClean="0">
              <a:solidFill>
                <a:srgbClr val="000000"/>
              </a:solidFill>
            </a:endParaRPr>
          </a:p>
        </p:txBody>
      </p:sp>
      <p:sp>
        <p:nvSpPr>
          <p:cNvPr id="3993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AD0FCD5B-5F9A-4B9B-AB09-AB2813DA8F94}" type="slidenum">
              <a:rPr lang="en-US" altLang="en-US" sz="1200">
                <a:solidFill>
                  <a:srgbClr val="000000"/>
                </a:solidFill>
              </a:rPr>
              <a:pPr algn="r">
                <a:buSzPct val="100000"/>
              </a:pPr>
              <a:t>20</a:t>
            </a:fld>
            <a:endParaRPr lang="en-US" altLang="en-US" sz="1200">
              <a:solidFill>
                <a:srgbClr val="000000"/>
              </a:solidFill>
            </a:endParaRPr>
          </a:p>
        </p:txBody>
      </p:sp>
      <p:sp>
        <p:nvSpPr>
          <p:cNvPr id="3994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24759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D0ADAD72-C01C-4E5D-997F-5509154D9343}" type="slidenum">
              <a:rPr lang="en-US" altLang="en-US" sz="1200" smtClean="0">
                <a:solidFill>
                  <a:srgbClr val="000000"/>
                </a:solidFill>
              </a:rPr>
              <a:pPr/>
              <a:t>21</a:t>
            </a:fld>
            <a:endParaRPr lang="en-US" altLang="en-US" sz="1200" smtClean="0">
              <a:solidFill>
                <a:srgbClr val="000000"/>
              </a:solidFill>
            </a:endParaRPr>
          </a:p>
        </p:txBody>
      </p:sp>
      <p:sp>
        <p:nvSpPr>
          <p:cNvPr id="4198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4198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C7B833F1-122D-46DC-B601-2CE935BDFAB2}" type="slidenum">
              <a:rPr lang="en-US" altLang="en-US" sz="1200">
                <a:solidFill>
                  <a:srgbClr val="000000"/>
                </a:solidFill>
              </a:rPr>
              <a:pPr algn="r">
                <a:buSzPct val="100000"/>
              </a:pPr>
              <a:t>21</a:t>
            </a:fld>
            <a:endParaRPr lang="en-US" altLang="en-US" sz="1200">
              <a:solidFill>
                <a:srgbClr val="000000"/>
              </a:solidFill>
            </a:endParaRPr>
          </a:p>
        </p:txBody>
      </p:sp>
    </p:spTree>
    <p:extLst>
      <p:ext uri="{BB962C8B-B14F-4D97-AF65-F5344CB8AC3E}">
        <p14:creationId xmlns:p14="http://schemas.microsoft.com/office/powerpoint/2010/main" val="2062662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D921F2CB-69F5-48F5-93BB-DCAD629259E1}" type="slidenum">
              <a:rPr lang="en-US" altLang="en-US" sz="1200" smtClean="0">
                <a:solidFill>
                  <a:srgbClr val="000000"/>
                </a:solidFill>
              </a:rPr>
              <a:pPr/>
              <a:t>22</a:t>
            </a:fld>
            <a:endParaRPr lang="en-US" altLang="en-US" sz="1200" smtClean="0">
              <a:solidFill>
                <a:srgbClr val="000000"/>
              </a:solidFill>
            </a:endParaRPr>
          </a:p>
        </p:txBody>
      </p:sp>
      <p:sp>
        <p:nvSpPr>
          <p:cNvPr id="4403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7816219E-5338-4F17-932E-11DC2CFD3DBF}" type="slidenum">
              <a:rPr lang="en-US" altLang="en-US" sz="1200">
                <a:solidFill>
                  <a:srgbClr val="000000"/>
                </a:solidFill>
              </a:rPr>
              <a:pPr algn="r">
                <a:buSzPct val="100000"/>
              </a:pPr>
              <a:t>22</a:t>
            </a:fld>
            <a:endParaRPr lang="en-US" altLang="en-US" sz="1200">
              <a:solidFill>
                <a:srgbClr val="000000"/>
              </a:solidFill>
            </a:endParaRPr>
          </a:p>
        </p:txBody>
      </p:sp>
      <p:sp>
        <p:nvSpPr>
          <p:cNvPr id="4403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106165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BCF7C7F6-8372-4320-8D73-6E03D029040A}" type="slidenum">
              <a:rPr lang="en-US" altLang="en-US" sz="1200" smtClean="0">
                <a:solidFill>
                  <a:srgbClr val="000000"/>
                </a:solidFill>
              </a:rPr>
              <a:pPr/>
              <a:t>23</a:t>
            </a:fld>
            <a:endParaRPr lang="en-US" altLang="en-US" sz="1200" smtClean="0">
              <a:solidFill>
                <a:srgbClr val="000000"/>
              </a:solidFill>
            </a:endParaRPr>
          </a:p>
        </p:txBody>
      </p:sp>
      <p:sp>
        <p:nvSpPr>
          <p:cNvPr id="4608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9107B998-CDBF-4383-A24C-38C642866422}" type="slidenum">
              <a:rPr lang="en-US" altLang="en-US" sz="1200">
                <a:solidFill>
                  <a:srgbClr val="000000"/>
                </a:solidFill>
              </a:rPr>
              <a:pPr algn="r">
                <a:buSzPct val="100000"/>
              </a:pPr>
              <a:t>23</a:t>
            </a:fld>
            <a:endParaRPr lang="en-US" altLang="en-US" sz="1200">
              <a:solidFill>
                <a:srgbClr val="000000"/>
              </a:solidFill>
            </a:endParaRPr>
          </a:p>
        </p:txBody>
      </p:sp>
      <p:sp>
        <p:nvSpPr>
          <p:cNvPr id="4608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75410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CCE2B07D-86CF-4467-B16F-317B595512EE}" type="slidenum">
              <a:rPr lang="en-US" altLang="en-US" sz="1200" smtClean="0">
                <a:solidFill>
                  <a:srgbClr val="000000"/>
                </a:solidFill>
              </a:rPr>
              <a:pPr/>
              <a:t>24</a:t>
            </a:fld>
            <a:endParaRPr lang="en-US" altLang="en-US" sz="1200" smtClean="0">
              <a:solidFill>
                <a:srgbClr val="000000"/>
              </a:solidFill>
            </a:endParaRPr>
          </a:p>
        </p:txBody>
      </p:sp>
      <p:sp>
        <p:nvSpPr>
          <p:cNvPr id="4813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2D0F4259-B5F9-4A9A-9DAE-28609ECED251}" type="slidenum">
              <a:rPr lang="en-US" altLang="en-US" sz="1200">
                <a:solidFill>
                  <a:srgbClr val="000000"/>
                </a:solidFill>
              </a:rPr>
              <a:pPr algn="r">
                <a:buSzPct val="100000"/>
              </a:pPr>
              <a:t>24</a:t>
            </a:fld>
            <a:endParaRPr lang="en-US" altLang="en-US" sz="1200">
              <a:solidFill>
                <a:srgbClr val="000000"/>
              </a:solidFill>
            </a:endParaRPr>
          </a:p>
        </p:txBody>
      </p:sp>
      <p:sp>
        <p:nvSpPr>
          <p:cNvPr id="4813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3"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754463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82F9F3B7-672C-4F0C-A27F-623271E71278}" type="slidenum">
              <a:rPr lang="en-US" altLang="en-US" sz="1200" smtClean="0">
                <a:solidFill>
                  <a:srgbClr val="000000"/>
                </a:solidFill>
              </a:rPr>
              <a:pPr/>
              <a:t>25</a:t>
            </a:fld>
            <a:endParaRPr lang="en-US" altLang="en-US" sz="1200" smtClean="0">
              <a:solidFill>
                <a:srgbClr val="000000"/>
              </a:solidFill>
            </a:endParaRPr>
          </a:p>
        </p:txBody>
      </p:sp>
      <p:sp>
        <p:nvSpPr>
          <p:cNvPr id="5017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37E02BB6-7CEC-4CE9-BFD2-87636AB62E5F}" type="slidenum">
              <a:rPr lang="en-US" altLang="en-US" sz="1200">
                <a:solidFill>
                  <a:srgbClr val="000000"/>
                </a:solidFill>
              </a:rPr>
              <a:pPr algn="r">
                <a:buSzPct val="100000"/>
              </a:pPr>
              <a:t>25</a:t>
            </a:fld>
            <a:endParaRPr lang="en-US" altLang="en-US" sz="1200">
              <a:solidFill>
                <a:srgbClr val="000000"/>
              </a:solidFill>
            </a:endParaRPr>
          </a:p>
        </p:txBody>
      </p:sp>
      <p:sp>
        <p:nvSpPr>
          <p:cNvPr id="5018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1"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139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48B88B74-9EE7-4254-A97D-891A7F59F950}" type="slidenum">
              <a:rPr lang="en-US" altLang="en-US" sz="1200" smtClean="0">
                <a:solidFill>
                  <a:srgbClr val="000000"/>
                </a:solidFill>
              </a:rPr>
              <a:pPr/>
              <a:t>3</a:t>
            </a:fld>
            <a:endParaRPr lang="en-US" altLang="en-US" sz="1200" smtClean="0">
              <a:solidFill>
                <a:srgbClr val="000000"/>
              </a:solidFill>
            </a:endParaRPr>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54282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3D8E1A95-25CA-4E9E-9C3B-EC764B1E6A0C}" type="slidenum">
              <a:rPr lang="en-US" altLang="en-US" sz="1200" smtClean="0">
                <a:solidFill>
                  <a:srgbClr val="000000"/>
                </a:solidFill>
              </a:rPr>
              <a:pPr/>
              <a:t>26</a:t>
            </a:fld>
            <a:endParaRPr lang="en-US" altLang="en-US" sz="1200" smtClean="0">
              <a:solidFill>
                <a:srgbClr val="000000"/>
              </a:solidFill>
            </a:endParaRPr>
          </a:p>
        </p:txBody>
      </p:sp>
      <p:sp>
        <p:nvSpPr>
          <p:cNvPr id="5222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5222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8882252D-3214-4924-9C8A-997EA4F072E3}" type="slidenum">
              <a:rPr lang="en-US" altLang="en-US" sz="1200">
                <a:solidFill>
                  <a:srgbClr val="000000"/>
                </a:solidFill>
              </a:rPr>
              <a:pPr algn="r">
                <a:buSzPct val="100000"/>
              </a:pPr>
              <a:t>26</a:t>
            </a:fld>
            <a:endParaRPr lang="en-US" altLang="en-US" sz="1200">
              <a:solidFill>
                <a:srgbClr val="000000"/>
              </a:solidFill>
            </a:endParaRPr>
          </a:p>
        </p:txBody>
      </p:sp>
    </p:spTree>
    <p:extLst>
      <p:ext uri="{BB962C8B-B14F-4D97-AF65-F5344CB8AC3E}">
        <p14:creationId xmlns:p14="http://schemas.microsoft.com/office/powerpoint/2010/main" val="2607453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E54F2E53-00D8-4068-87A4-5ECD1E010344}" type="slidenum">
              <a:rPr lang="en-US" altLang="en-US" sz="1200" smtClean="0">
                <a:solidFill>
                  <a:srgbClr val="000000"/>
                </a:solidFill>
              </a:rPr>
              <a:pPr/>
              <a:t>27</a:t>
            </a:fld>
            <a:endParaRPr lang="en-US" altLang="en-US" sz="1200" smtClean="0">
              <a:solidFill>
                <a:srgbClr val="000000"/>
              </a:solidFill>
            </a:endParaRPr>
          </a:p>
        </p:txBody>
      </p:sp>
      <p:sp>
        <p:nvSpPr>
          <p:cNvPr id="5427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5427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63E8B79B-E28A-4535-B5D8-747C35572854}" type="slidenum">
              <a:rPr lang="en-US" altLang="en-US" sz="1200">
                <a:solidFill>
                  <a:srgbClr val="000000"/>
                </a:solidFill>
              </a:rPr>
              <a:pPr algn="r">
                <a:buSzPct val="100000"/>
              </a:pPr>
              <a:t>27</a:t>
            </a:fld>
            <a:endParaRPr lang="en-US" altLang="en-US" sz="1200">
              <a:solidFill>
                <a:srgbClr val="000000"/>
              </a:solidFill>
            </a:endParaRPr>
          </a:p>
        </p:txBody>
      </p:sp>
    </p:spTree>
    <p:extLst>
      <p:ext uri="{BB962C8B-B14F-4D97-AF65-F5344CB8AC3E}">
        <p14:creationId xmlns:p14="http://schemas.microsoft.com/office/powerpoint/2010/main" val="3580202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C77439FB-7875-430C-85AD-F7025AB4D88C}" type="slidenum">
              <a:rPr lang="en-US" altLang="en-US" sz="1200" smtClean="0">
                <a:solidFill>
                  <a:srgbClr val="000000"/>
                </a:solidFill>
              </a:rPr>
              <a:pPr/>
              <a:t>28</a:t>
            </a:fld>
            <a:endParaRPr lang="en-US" altLang="en-US" sz="1200" smtClean="0">
              <a:solidFill>
                <a:srgbClr val="000000"/>
              </a:solidFill>
            </a:endParaRPr>
          </a:p>
        </p:txBody>
      </p:sp>
      <p:sp>
        <p:nvSpPr>
          <p:cNvPr id="5632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C35638B0-E274-4BD7-947D-27B2275CDE5B}" type="slidenum">
              <a:rPr lang="en-US" altLang="en-US" sz="1200">
                <a:solidFill>
                  <a:srgbClr val="000000"/>
                </a:solidFill>
              </a:rPr>
              <a:pPr algn="r">
                <a:buSzPct val="100000"/>
              </a:pPr>
              <a:t>28</a:t>
            </a:fld>
            <a:endParaRPr lang="en-US" altLang="en-US" sz="1200">
              <a:solidFill>
                <a:srgbClr val="000000"/>
              </a:solidFill>
            </a:endParaRPr>
          </a:p>
        </p:txBody>
      </p:sp>
      <p:sp>
        <p:nvSpPr>
          <p:cNvPr id="5632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5"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0008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51043189-7A88-44F6-931B-911D5DDB100B}" type="slidenum">
              <a:rPr lang="en-US" altLang="en-US" sz="1200" smtClean="0">
                <a:solidFill>
                  <a:srgbClr val="000000"/>
                </a:solidFill>
              </a:rPr>
              <a:pPr/>
              <a:t>29</a:t>
            </a:fld>
            <a:endParaRPr lang="en-US" altLang="en-US" sz="1200" smtClean="0">
              <a:solidFill>
                <a:srgbClr val="000000"/>
              </a:solidFill>
            </a:endParaRPr>
          </a:p>
        </p:txBody>
      </p:sp>
      <p:sp>
        <p:nvSpPr>
          <p:cNvPr id="5837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5837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AE56517C-52E3-4CF8-BC3E-4C1A0329078C}" type="slidenum">
              <a:rPr lang="en-US" altLang="en-US" sz="1200">
                <a:solidFill>
                  <a:srgbClr val="000000"/>
                </a:solidFill>
              </a:rPr>
              <a:pPr algn="r">
                <a:buSzPct val="100000"/>
              </a:pPr>
              <a:t>29</a:t>
            </a:fld>
            <a:endParaRPr lang="en-US" altLang="en-US" sz="1200">
              <a:solidFill>
                <a:srgbClr val="000000"/>
              </a:solidFill>
            </a:endParaRPr>
          </a:p>
        </p:txBody>
      </p:sp>
    </p:spTree>
    <p:extLst>
      <p:ext uri="{BB962C8B-B14F-4D97-AF65-F5344CB8AC3E}">
        <p14:creationId xmlns:p14="http://schemas.microsoft.com/office/powerpoint/2010/main" val="2088983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9395AD34-2525-4E73-B87C-473B089757A7}" type="slidenum">
              <a:rPr lang="en-US" altLang="en-US" sz="1200" smtClean="0">
                <a:solidFill>
                  <a:srgbClr val="000000"/>
                </a:solidFill>
              </a:rPr>
              <a:pPr/>
              <a:t>30</a:t>
            </a:fld>
            <a:endParaRPr lang="en-US" altLang="en-US" sz="1200" smtClean="0">
              <a:solidFill>
                <a:srgbClr val="000000"/>
              </a:solidFill>
            </a:endParaRPr>
          </a:p>
        </p:txBody>
      </p:sp>
      <p:sp>
        <p:nvSpPr>
          <p:cNvPr id="6041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B6385045-62DC-4D53-A9BD-4252E0FE8A7B}" type="slidenum">
              <a:rPr lang="en-US" altLang="en-US" sz="1200">
                <a:solidFill>
                  <a:srgbClr val="000000"/>
                </a:solidFill>
              </a:rPr>
              <a:pPr algn="r">
                <a:buSzPct val="100000"/>
              </a:pPr>
              <a:t>30</a:t>
            </a:fld>
            <a:endParaRPr lang="en-US" altLang="en-US" sz="1200">
              <a:solidFill>
                <a:srgbClr val="000000"/>
              </a:solidFill>
            </a:endParaRPr>
          </a:p>
        </p:txBody>
      </p:sp>
      <p:sp>
        <p:nvSpPr>
          <p:cNvPr id="6042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68835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AC55CC07-7C82-4FB7-9763-34D4B4E961EF}" type="slidenum">
              <a:rPr lang="en-US" altLang="en-US" sz="1200" smtClean="0">
                <a:solidFill>
                  <a:srgbClr val="000000"/>
                </a:solidFill>
              </a:rPr>
              <a:pPr/>
              <a:t>31</a:t>
            </a:fld>
            <a:endParaRPr lang="en-US" altLang="en-US" sz="1200" smtClean="0">
              <a:solidFill>
                <a:srgbClr val="000000"/>
              </a:solidFill>
            </a:endParaRPr>
          </a:p>
        </p:txBody>
      </p:sp>
      <p:sp>
        <p:nvSpPr>
          <p:cNvPr id="6246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6246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12E9B098-CEDA-4DB2-93AA-C1AE927C8591}" type="slidenum">
              <a:rPr lang="en-US" altLang="en-US" sz="1200">
                <a:solidFill>
                  <a:srgbClr val="000000"/>
                </a:solidFill>
              </a:rPr>
              <a:pPr algn="r">
                <a:buSzPct val="100000"/>
              </a:pPr>
              <a:t>31</a:t>
            </a:fld>
            <a:endParaRPr lang="en-US" altLang="en-US" sz="1200">
              <a:solidFill>
                <a:srgbClr val="000000"/>
              </a:solidFill>
            </a:endParaRPr>
          </a:p>
        </p:txBody>
      </p:sp>
    </p:spTree>
    <p:extLst>
      <p:ext uri="{BB962C8B-B14F-4D97-AF65-F5344CB8AC3E}">
        <p14:creationId xmlns:p14="http://schemas.microsoft.com/office/powerpoint/2010/main" val="448982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DAEC2634-124B-4BCA-9C3F-E52DBF7F9842}" type="slidenum">
              <a:rPr lang="en-US" altLang="en-US" sz="1200" smtClean="0">
                <a:solidFill>
                  <a:srgbClr val="000000"/>
                </a:solidFill>
              </a:rPr>
              <a:pPr/>
              <a:t>32</a:t>
            </a:fld>
            <a:endParaRPr lang="en-US" altLang="en-US" sz="1200" smtClean="0">
              <a:solidFill>
                <a:srgbClr val="000000"/>
              </a:solidFill>
            </a:endParaRPr>
          </a:p>
        </p:txBody>
      </p:sp>
      <p:sp>
        <p:nvSpPr>
          <p:cNvPr id="6451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6451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9939DE4D-0960-48FF-96FD-0A478484C97E}" type="slidenum">
              <a:rPr lang="en-US" altLang="en-US" sz="1200">
                <a:solidFill>
                  <a:srgbClr val="000000"/>
                </a:solidFill>
              </a:rPr>
              <a:pPr algn="r">
                <a:buSzPct val="100000"/>
              </a:pPr>
              <a:t>32</a:t>
            </a:fld>
            <a:endParaRPr lang="en-US" altLang="en-US" sz="1200">
              <a:solidFill>
                <a:srgbClr val="000000"/>
              </a:solidFill>
            </a:endParaRPr>
          </a:p>
        </p:txBody>
      </p:sp>
    </p:spTree>
    <p:extLst>
      <p:ext uri="{BB962C8B-B14F-4D97-AF65-F5344CB8AC3E}">
        <p14:creationId xmlns:p14="http://schemas.microsoft.com/office/powerpoint/2010/main" val="1887962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68C0C018-5DDC-4E10-B506-2F23E9995F48}" type="slidenum">
              <a:rPr lang="en-US" altLang="en-US" sz="1200" smtClean="0">
                <a:solidFill>
                  <a:srgbClr val="000000"/>
                </a:solidFill>
              </a:rPr>
              <a:pPr/>
              <a:t>34</a:t>
            </a:fld>
            <a:endParaRPr lang="en-US" altLang="en-US" sz="1200" smtClean="0">
              <a:solidFill>
                <a:srgbClr val="000000"/>
              </a:solidFill>
            </a:endParaRPr>
          </a:p>
        </p:txBody>
      </p:sp>
      <p:sp>
        <p:nvSpPr>
          <p:cNvPr id="6758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872E6F5C-D195-4919-BB6F-2A4CE419C375}" type="slidenum">
              <a:rPr lang="en-US" altLang="en-US" sz="1200">
                <a:solidFill>
                  <a:srgbClr val="000000"/>
                </a:solidFill>
              </a:rPr>
              <a:pPr algn="r">
                <a:buSzPct val="100000"/>
              </a:pPr>
              <a:t>34</a:t>
            </a:fld>
            <a:endParaRPr lang="en-US" altLang="en-US" sz="1200">
              <a:solidFill>
                <a:srgbClr val="000000"/>
              </a:solidFill>
            </a:endParaRPr>
          </a:p>
        </p:txBody>
      </p:sp>
      <p:sp>
        <p:nvSpPr>
          <p:cNvPr id="6758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71931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725C5068-98B7-4CE7-8474-E309B9989EBF}" type="slidenum">
              <a:rPr lang="en-US" altLang="en-US" sz="1200" smtClean="0">
                <a:solidFill>
                  <a:srgbClr val="000000"/>
                </a:solidFill>
              </a:rPr>
              <a:pPr/>
              <a:t>35</a:t>
            </a:fld>
            <a:endParaRPr lang="en-US" altLang="en-US" sz="1200" smtClean="0">
              <a:solidFill>
                <a:srgbClr val="000000"/>
              </a:solidFill>
            </a:endParaRPr>
          </a:p>
        </p:txBody>
      </p:sp>
      <p:sp>
        <p:nvSpPr>
          <p:cNvPr id="6963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6963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E364A113-15B7-41F5-9CE4-329B410F287C}" type="slidenum">
              <a:rPr lang="en-US" altLang="en-US" sz="1200">
                <a:solidFill>
                  <a:srgbClr val="000000"/>
                </a:solidFill>
              </a:rPr>
              <a:pPr algn="r">
                <a:buSzPct val="100000"/>
              </a:pPr>
              <a:t>35</a:t>
            </a:fld>
            <a:endParaRPr lang="en-US" altLang="en-US" sz="1200">
              <a:solidFill>
                <a:srgbClr val="000000"/>
              </a:solidFill>
            </a:endParaRPr>
          </a:p>
        </p:txBody>
      </p:sp>
    </p:spTree>
    <p:extLst>
      <p:ext uri="{BB962C8B-B14F-4D97-AF65-F5344CB8AC3E}">
        <p14:creationId xmlns:p14="http://schemas.microsoft.com/office/powerpoint/2010/main" val="3708474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36EC3E70-8749-4E65-A99E-703391C3602E}" type="slidenum">
              <a:rPr lang="en-US" altLang="en-US" sz="1200" smtClean="0">
                <a:solidFill>
                  <a:srgbClr val="000000"/>
                </a:solidFill>
              </a:rPr>
              <a:pPr/>
              <a:t>36</a:t>
            </a:fld>
            <a:endParaRPr lang="en-US" altLang="en-US" sz="1200" smtClean="0">
              <a:solidFill>
                <a:srgbClr val="000000"/>
              </a:solidFill>
            </a:endParaRPr>
          </a:p>
        </p:txBody>
      </p:sp>
      <p:sp>
        <p:nvSpPr>
          <p:cNvPr id="71683"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7168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5ADA2ED7-3503-4518-A2B8-7E31D32998B2}" type="slidenum">
              <a:rPr lang="en-US" altLang="en-US" sz="1200">
                <a:solidFill>
                  <a:srgbClr val="000000"/>
                </a:solidFill>
              </a:rPr>
              <a:pPr algn="r">
                <a:buSzPct val="100000"/>
              </a:pPr>
              <a:t>36</a:t>
            </a:fld>
            <a:endParaRPr lang="en-US" altLang="en-US" sz="1200">
              <a:solidFill>
                <a:srgbClr val="000000"/>
              </a:solidFill>
            </a:endParaRPr>
          </a:p>
        </p:txBody>
      </p:sp>
    </p:spTree>
    <p:extLst>
      <p:ext uri="{BB962C8B-B14F-4D97-AF65-F5344CB8AC3E}">
        <p14:creationId xmlns:p14="http://schemas.microsoft.com/office/powerpoint/2010/main" val="800550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A84C73C2-9239-4B0E-BA3A-38C6B1993425}" type="slidenum">
              <a:rPr lang="en-US" altLang="en-US" sz="1200" smtClean="0">
                <a:solidFill>
                  <a:srgbClr val="000000"/>
                </a:solidFill>
              </a:rPr>
              <a:pPr/>
              <a:t>6</a:t>
            </a:fld>
            <a:endParaRPr lang="en-US" altLang="en-US" sz="1200" smtClean="0">
              <a:solidFill>
                <a:srgbClr val="000000"/>
              </a:solidFill>
            </a:endParaRPr>
          </a:p>
        </p:txBody>
      </p:sp>
      <p:sp>
        <p:nvSpPr>
          <p:cNvPr id="1433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FDF2CAF1-8F47-4893-A63E-045C739B44D2}" type="slidenum">
              <a:rPr lang="en-US" altLang="en-US" sz="1200">
                <a:solidFill>
                  <a:srgbClr val="000000"/>
                </a:solidFill>
              </a:rPr>
              <a:pPr algn="r">
                <a:buSzPct val="100000"/>
              </a:pPr>
              <a:t>6</a:t>
            </a:fld>
            <a:endParaRPr lang="en-US" altLang="en-US" sz="1200">
              <a:solidFill>
                <a:srgbClr val="000000"/>
              </a:solidFill>
            </a:endParaRPr>
          </a:p>
        </p:txBody>
      </p:sp>
      <p:sp>
        <p:nvSpPr>
          <p:cNvPr id="1434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1"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00972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71D312AD-F894-4504-B13B-2E80E761F464}" type="slidenum">
              <a:rPr lang="en-US" altLang="en-US" sz="1200" smtClean="0">
                <a:solidFill>
                  <a:srgbClr val="000000"/>
                </a:solidFill>
              </a:rPr>
              <a:pPr/>
              <a:t>37</a:t>
            </a:fld>
            <a:endParaRPr lang="en-US" altLang="en-US" sz="1200" smtClean="0">
              <a:solidFill>
                <a:srgbClr val="000000"/>
              </a:solidFill>
            </a:endParaRPr>
          </a:p>
        </p:txBody>
      </p:sp>
      <p:sp>
        <p:nvSpPr>
          <p:cNvPr id="7373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3D5720D6-6C88-45E5-9BBE-38B9EC21C378}" type="slidenum">
              <a:rPr lang="en-US" altLang="en-US" sz="1200">
                <a:solidFill>
                  <a:srgbClr val="000000"/>
                </a:solidFill>
              </a:rPr>
              <a:pPr algn="r">
                <a:buSzPct val="100000"/>
              </a:pPr>
              <a:t>37</a:t>
            </a:fld>
            <a:endParaRPr lang="en-US" altLang="en-US" sz="1200">
              <a:solidFill>
                <a:srgbClr val="000000"/>
              </a:solidFill>
            </a:endParaRPr>
          </a:p>
        </p:txBody>
      </p:sp>
      <p:sp>
        <p:nvSpPr>
          <p:cNvPr id="7373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78125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C30772D1-1D2E-4CD4-AB57-5EE1E6066519}" type="slidenum">
              <a:rPr lang="en-US" altLang="en-US" sz="1200" smtClean="0">
                <a:solidFill>
                  <a:srgbClr val="000000"/>
                </a:solidFill>
              </a:rPr>
              <a:pPr/>
              <a:t>39</a:t>
            </a:fld>
            <a:endParaRPr lang="en-US" altLang="en-US" sz="1200" smtClean="0">
              <a:solidFill>
                <a:srgbClr val="000000"/>
              </a:solidFill>
            </a:endParaRPr>
          </a:p>
        </p:txBody>
      </p:sp>
      <p:sp>
        <p:nvSpPr>
          <p:cNvPr id="7680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B61AAB6E-1AA7-4E10-85CE-E857CFEE2F63}" type="slidenum">
              <a:rPr lang="en-US" altLang="en-US" sz="1200">
                <a:solidFill>
                  <a:srgbClr val="000000"/>
                </a:solidFill>
              </a:rPr>
              <a:pPr algn="r">
                <a:buSzPct val="100000"/>
              </a:pPr>
              <a:t>39</a:t>
            </a:fld>
            <a:endParaRPr lang="en-US" altLang="en-US" sz="1200">
              <a:solidFill>
                <a:srgbClr val="000000"/>
              </a:solidFill>
            </a:endParaRPr>
          </a:p>
        </p:txBody>
      </p:sp>
      <p:sp>
        <p:nvSpPr>
          <p:cNvPr id="7680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28280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C667D07B-78AE-4476-B951-C432C11E48F4}" type="slidenum">
              <a:rPr lang="en-US" altLang="en-US" sz="1200" smtClean="0">
                <a:solidFill>
                  <a:srgbClr val="000000"/>
                </a:solidFill>
              </a:rPr>
              <a:pPr/>
              <a:t>41</a:t>
            </a:fld>
            <a:endParaRPr lang="en-US" altLang="en-US" sz="1200" smtClean="0">
              <a:solidFill>
                <a:srgbClr val="000000"/>
              </a:solidFill>
            </a:endParaRPr>
          </a:p>
        </p:txBody>
      </p:sp>
      <p:sp>
        <p:nvSpPr>
          <p:cNvPr id="7987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9E90C527-87F4-40C2-BB03-BD408733AFF9}" type="slidenum">
              <a:rPr lang="en-US" altLang="en-US" sz="1200">
                <a:solidFill>
                  <a:srgbClr val="000000"/>
                </a:solidFill>
              </a:rPr>
              <a:pPr algn="r">
                <a:buSzPct val="100000"/>
              </a:pPr>
              <a:t>41</a:t>
            </a:fld>
            <a:endParaRPr lang="en-US" altLang="en-US" sz="1200">
              <a:solidFill>
                <a:srgbClr val="000000"/>
              </a:solidFill>
            </a:endParaRPr>
          </a:p>
        </p:txBody>
      </p:sp>
      <p:sp>
        <p:nvSpPr>
          <p:cNvPr id="7987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34570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F8CBB287-A00A-45E2-8F20-DE7BA21AC643}" type="slidenum">
              <a:rPr lang="en-US" altLang="en-US" sz="1200" smtClean="0">
                <a:solidFill>
                  <a:srgbClr val="000000"/>
                </a:solidFill>
              </a:rPr>
              <a:pPr/>
              <a:t>43</a:t>
            </a:fld>
            <a:endParaRPr lang="en-US" altLang="en-US" sz="1200" smtClean="0">
              <a:solidFill>
                <a:srgbClr val="000000"/>
              </a:solidFill>
            </a:endParaRPr>
          </a:p>
        </p:txBody>
      </p:sp>
      <p:sp>
        <p:nvSpPr>
          <p:cNvPr id="829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FCC71DF9-8177-4A81-8884-55116F19FD96}" type="slidenum">
              <a:rPr lang="en-US" altLang="en-US" sz="1200">
                <a:solidFill>
                  <a:srgbClr val="000000"/>
                </a:solidFill>
              </a:rPr>
              <a:pPr algn="r">
                <a:buSzPct val="100000"/>
              </a:pPr>
              <a:t>43</a:t>
            </a:fld>
            <a:endParaRPr lang="en-US" altLang="en-US" sz="1200">
              <a:solidFill>
                <a:srgbClr val="000000"/>
              </a:solidFill>
            </a:endParaRPr>
          </a:p>
        </p:txBody>
      </p:sp>
      <p:sp>
        <p:nvSpPr>
          <p:cNvPr id="8294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9"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24510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61C919F8-3A60-440B-9733-2F46418BF32E}" type="slidenum">
              <a:rPr lang="en-US" altLang="en-US" sz="1200" smtClean="0">
                <a:solidFill>
                  <a:srgbClr val="000000"/>
                </a:solidFill>
              </a:rPr>
              <a:pPr/>
              <a:t>44</a:t>
            </a:fld>
            <a:endParaRPr lang="en-US" altLang="en-US" sz="1200" smtClean="0">
              <a:solidFill>
                <a:srgbClr val="000000"/>
              </a:solidFill>
            </a:endParaRPr>
          </a:p>
        </p:txBody>
      </p:sp>
      <p:sp>
        <p:nvSpPr>
          <p:cNvPr id="8499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C553278D-502B-45AD-A7A7-F25EB79B897D}" type="slidenum">
              <a:rPr lang="en-US" altLang="en-US" sz="1200">
                <a:solidFill>
                  <a:srgbClr val="000000"/>
                </a:solidFill>
              </a:rPr>
              <a:pPr algn="r">
                <a:buSzPct val="100000"/>
              </a:pPr>
              <a:t>44</a:t>
            </a:fld>
            <a:endParaRPr lang="en-US" altLang="en-US" sz="1200">
              <a:solidFill>
                <a:srgbClr val="000000"/>
              </a:solidFill>
            </a:endParaRPr>
          </a:p>
        </p:txBody>
      </p:sp>
      <p:sp>
        <p:nvSpPr>
          <p:cNvPr id="8499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7"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35543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20EE40B1-B852-429C-BAE0-A76C2FBD4BC6}" type="slidenum">
              <a:rPr lang="en-US" altLang="en-US" sz="1200" smtClean="0">
                <a:solidFill>
                  <a:srgbClr val="000000"/>
                </a:solidFill>
              </a:rPr>
              <a:pPr/>
              <a:t>45</a:t>
            </a:fld>
            <a:endParaRPr lang="en-US" altLang="en-US" sz="1200" smtClean="0">
              <a:solidFill>
                <a:srgbClr val="000000"/>
              </a:solidFill>
            </a:endParaRPr>
          </a:p>
        </p:txBody>
      </p:sp>
      <p:sp>
        <p:nvSpPr>
          <p:cNvPr id="8704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7C8DD4EC-552C-4E3B-852C-BD68A3C71EFF}" type="slidenum">
              <a:rPr lang="en-US" altLang="en-US" sz="1200">
                <a:solidFill>
                  <a:srgbClr val="000000"/>
                </a:solidFill>
              </a:rPr>
              <a:pPr algn="r">
                <a:buSzPct val="100000"/>
              </a:pPr>
              <a:t>45</a:t>
            </a:fld>
            <a:endParaRPr lang="en-US" altLang="en-US" sz="1200">
              <a:solidFill>
                <a:srgbClr val="000000"/>
              </a:solidFill>
            </a:endParaRPr>
          </a:p>
        </p:txBody>
      </p:sp>
      <p:sp>
        <p:nvSpPr>
          <p:cNvPr id="8704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5"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52742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07E49108-5260-458B-BC58-120AD79CCE7A}" type="slidenum">
              <a:rPr lang="en-US" altLang="en-US" sz="1200" smtClean="0">
                <a:solidFill>
                  <a:srgbClr val="000000"/>
                </a:solidFill>
              </a:rPr>
              <a:pPr/>
              <a:t>46</a:t>
            </a:fld>
            <a:endParaRPr lang="en-US" altLang="en-US" sz="1200" smtClean="0">
              <a:solidFill>
                <a:srgbClr val="000000"/>
              </a:solidFill>
            </a:endParaRPr>
          </a:p>
        </p:txBody>
      </p:sp>
      <p:sp>
        <p:nvSpPr>
          <p:cNvPr id="8909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8909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CEB81589-79ED-4D5B-AD2F-ED391C48EC0A}" type="slidenum">
              <a:rPr lang="en-US" altLang="en-US" sz="1200">
                <a:solidFill>
                  <a:srgbClr val="000000"/>
                </a:solidFill>
              </a:rPr>
              <a:pPr algn="r">
                <a:buSzPct val="100000"/>
              </a:pPr>
              <a:t>46</a:t>
            </a:fld>
            <a:endParaRPr lang="en-US" altLang="en-US" sz="1200">
              <a:solidFill>
                <a:srgbClr val="000000"/>
              </a:solidFill>
            </a:endParaRPr>
          </a:p>
        </p:txBody>
      </p:sp>
    </p:spTree>
    <p:extLst>
      <p:ext uri="{BB962C8B-B14F-4D97-AF65-F5344CB8AC3E}">
        <p14:creationId xmlns:p14="http://schemas.microsoft.com/office/powerpoint/2010/main" val="3257065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9FED99BC-C4D3-483B-A854-D7A3A6CB3A9E}" type="slidenum">
              <a:rPr lang="en-US" altLang="en-US" sz="1200" smtClean="0">
                <a:solidFill>
                  <a:srgbClr val="000000"/>
                </a:solidFill>
              </a:rPr>
              <a:pPr/>
              <a:t>47</a:t>
            </a:fld>
            <a:endParaRPr lang="en-US" altLang="en-US" sz="1200" smtClean="0">
              <a:solidFill>
                <a:srgbClr val="000000"/>
              </a:solidFill>
            </a:endParaRPr>
          </a:p>
        </p:txBody>
      </p:sp>
      <p:sp>
        <p:nvSpPr>
          <p:cNvPr id="9113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9114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4BA35A4D-8EEF-49B3-B8A4-0EAB89EE11E1}" type="slidenum">
              <a:rPr lang="en-US" altLang="en-US" sz="1200">
                <a:solidFill>
                  <a:srgbClr val="000000"/>
                </a:solidFill>
              </a:rPr>
              <a:pPr algn="r">
                <a:buSzPct val="100000"/>
              </a:pPr>
              <a:t>47</a:t>
            </a:fld>
            <a:endParaRPr lang="en-US" altLang="en-US" sz="1200">
              <a:solidFill>
                <a:srgbClr val="000000"/>
              </a:solidFill>
            </a:endParaRPr>
          </a:p>
        </p:txBody>
      </p:sp>
    </p:spTree>
    <p:extLst>
      <p:ext uri="{BB962C8B-B14F-4D97-AF65-F5344CB8AC3E}">
        <p14:creationId xmlns:p14="http://schemas.microsoft.com/office/powerpoint/2010/main" val="1105279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5B9359EE-2132-4F9B-9FBE-5214795668A6}" type="slidenum">
              <a:rPr lang="en-US" altLang="en-US" sz="1200" smtClean="0">
                <a:solidFill>
                  <a:srgbClr val="000000"/>
                </a:solidFill>
              </a:rPr>
              <a:pPr/>
              <a:t>48</a:t>
            </a:fld>
            <a:endParaRPr lang="en-US" altLang="en-US" sz="1200" smtClean="0">
              <a:solidFill>
                <a:srgbClr val="000000"/>
              </a:solidFill>
            </a:endParaRPr>
          </a:p>
        </p:txBody>
      </p:sp>
      <p:sp>
        <p:nvSpPr>
          <p:cNvPr id="9318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3E8C6AFB-5E01-4CF8-ADD6-290FE92F058C}" type="slidenum">
              <a:rPr lang="en-US" altLang="en-US" sz="1200">
                <a:solidFill>
                  <a:srgbClr val="000000"/>
                </a:solidFill>
              </a:rPr>
              <a:pPr algn="r">
                <a:buSzPct val="100000"/>
              </a:pPr>
              <a:t>48</a:t>
            </a:fld>
            <a:endParaRPr lang="en-US" altLang="en-US" sz="1200">
              <a:solidFill>
                <a:srgbClr val="000000"/>
              </a:solidFill>
            </a:endParaRPr>
          </a:p>
        </p:txBody>
      </p:sp>
      <p:sp>
        <p:nvSpPr>
          <p:cNvPr id="9318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603004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945EF063-3557-4405-B108-D83D7AAA4B0E}" type="slidenum">
              <a:rPr lang="en-US" altLang="en-US" sz="1200" smtClean="0">
                <a:solidFill>
                  <a:srgbClr val="000000"/>
                </a:solidFill>
              </a:rPr>
              <a:pPr/>
              <a:t>49</a:t>
            </a:fld>
            <a:endParaRPr lang="en-US" altLang="en-US" sz="1200" smtClean="0">
              <a:solidFill>
                <a:srgbClr val="000000"/>
              </a:solidFill>
            </a:endParaRPr>
          </a:p>
        </p:txBody>
      </p:sp>
      <p:sp>
        <p:nvSpPr>
          <p:cNvPr id="9523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9523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EC79A486-482D-47BE-9744-D06784FA5D00}" type="slidenum">
              <a:rPr lang="en-US" altLang="en-US" sz="1200">
                <a:solidFill>
                  <a:srgbClr val="000000"/>
                </a:solidFill>
              </a:rPr>
              <a:pPr algn="r">
                <a:buSzPct val="100000"/>
              </a:pPr>
              <a:t>49</a:t>
            </a:fld>
            <a:endParaRPr lang="en-US" altLang="en-US" sz="1200">
              <a:solidFill>
                <a:srgbClr val="000000"/>
              </a:solidFill>
            </a:endParaRPr>
          </a:p>
        </p:txBody>
      </p:sp>
    </p:spTree>
    <p:extLst>
      <p:ext uri="{BB962C8B-B14F-4D97-AF65-F5344CB8AC3E}">
        <p14:creationId xmlns:p14="http://schemas.microsoft.com/office/powerpoint/2010/main" val="395539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CFB26BD8-EEA1-4375-88B6-B1B63977C9DD}" type="slidenum">
              <a:rPr lang="en-US" altLang="en-US" sz="1200" smtClean="0">
                <a:solidFill>
                  <a:srgbClr val="000000"/>
                </a:solidFill>
              </a:rPr>
              <a:pPr/>
              <a:t>9</a:t>
            </a:fld>
            <a:endParaRPr lang="en-US" altLang="en-US" sz="1200" smtClean="0">
              <a:solidFill>
                <a:srgbClr val="000000"/>
              </a:solidFill>
            </a:endParaRPr>
          </a:p>
        </p:txBody>
      </p:sp>
      <p:sp>
        <p:nvSpPr>
          <p:cNvPr id="1843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843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695CB3B9-67B3-4F85-ACFF-022DBE2E4353}" type="slidenum">
              <a:rPr lang="en-US" altLang="en-US" sz="1200">
                <a:solidFill>
                  <a:srgbClr val="000000"/>
                </a:solidFill>
              </a:rPr>
              <a:pPr algn="r">
                <a:buSzPct val="100000"/>
              </a:pPr>
              <a:t>9</a:t>
            </a:fld>
            <a:endParaRPr lang="en-US" altLang="en-US" sz="1200">
              <a:solidFill>
                <a:srgbClr val="000000"/>
              </a:solidFill>
            </a:endParaRPr>
          </a:p>
        </p:txBody>
      </p:sp>
    </p:spTree>
    <p:extLst>
      <p:ext uri="{BB962C8B-B14F-4D97-AF65-F5344CB8AC3E}">
        <p14:creationId xmlns:p14="http://schemas.microsoft.com/office/powerpoint/2010/main" val="303363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21A5E5B0-A6D6-4F6B-BDF1-2E98BBE8C559}" type="slidenum">
              <a:rPr lang="en-US" altLang="en-US" sz="1200" smtClean="0">
                <a:solidFill>
                  <a:srgbClr val="000000"/>
                </a:solidFill>
              </a:rPr>
              <a:pPr/>
              <a:t>50</a:t>
            </a:fld>
            <a:endParaRPr lang="en-US" altLang="en-US" sz="1200" smtClean="0">
              <a:solidFill>
                <a:srgbClr val="000000"/>
              </a:solidFill>
            </a:endParaRPr>
          </a:p>
        </p:txBody>
      </p:sp>
      <p:sp>
        <p:nvSpPr>
          <p:cNvPr id="9728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D03625C5-E759-4475-9B31-E51A1558040B}" type="slidenum">
              <a:rPr lang="en-US" altLang="en-US" sz="1200">
                <a:solidFill>
                  <a:srgbClr val="000000"/>
                </a:solidFill>
              </a:rPr>
              <a:pPr algn="r">
                <a:buSzPct val="100000"/>
              </a:pPr>
              <a:t>50</a:t>
            </a:fld>
            <a:endParaRPr lang="en-US" altLang="en-US" sz="1200">
              <a:solidFill>
                <a:srgbClr val="000000"/>
              </a:solidFill>
            </a:endParaRPr>
          </a:p>
        </p:txBody>
      </p:sp>
      <p:sp>
        <p:nvSpPr>
          <p:cNvPr id="9728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5"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95665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7A5C08CC-F4CA-4EA7-B624-081B2BA29236}" type="slidenum">
              <a:rPr lang="en-US" altLang="en-US" sz="1200" smtClean="0">
                <a:solidFill>
                  <a:srgbClr val="000000"/>
                </a:solidFill>
              </a:rPr>
              <a:pPr/>
              <a:t>51</a:t>
            </a:fld>
            <a:endParaRPr lang="en-US" altLang="en-US" sz="1200" smtClean="0">
              <a:solidFill>
                <a:srgbClr val="000000"/>
              </a:solidFill>
            </a:endParaRPr>
          </a:p>
        </p:txBody>
      </p:sp>
      <p:sp>
        <p:nvSpPr>
          <p:cNvPr id="9933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9933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3252302A-720A-48EA-91DE-8DC0C5823B1C}" type="slidenum">
              <a:rPr lang="en-US" altLang="en-US" sz="1200">
                <a:solidFill>
                  <a:srgbClr val="000000"/>
                </a:solidFill>
              </a:rPr>
              <a:pPr algn="r">
                <a:buSzPct val="100000"/>
              </a:pPr>
              <a:t>51</a:t>
            </a:fld>
            <a:endParaRPr lang="en-US" altLang="en-US" sz="1200">
              <a:solidFill>
                <a:srgbClr val="000000"/>
              </a:solidFill>
            </a:endParaRPr>
          </a:p>
        </p:txBody>
      </p:sp>
    </p:spTree>
    <p:extLst>
      <p:ext uri="{BB962C8B-B14F-4D97-AF65-F5344CB8AC3E}">
        <p14:creationId xmlns:p14="http://schemas.microsoft.com/office/powerpoint/2010/main" val="3988022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F8AA6CCE-E825-4918-9BFA-2AD20FC8D1A8}" type="slidenum">
              <a:rPr lang="en-US" altLang="en-US" sz="1200" smtClean="0">
                <a:solidFill>
                  <a:srgbClr val="000000"/>
                </a:solidFill>
              </a:rPr>
              <a:pPr/>
              <a:t>52</a:t>
            </a:fld>
            <a:endParaRPr lang="en-US" altLang="en-US" sz="1200" smtClean="0">
              <a:solidFill>
                <a:srgbClr val="000000"/>
              </a:solidFill>
            </a:endParaRPr>
          </a:p>
        </p:txBody>
      </p:sp>
      <p:sp>
        <p:nvSpPr>
          <p:cNvPr id="10137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0FD5EC5E-B007-4D1F-A27B-F41B9458F47C}" type="slidenum">
              <a:rPr lang="en-US" altLang="en-US" sz="1200">
                <a:solidFill>
                  <a:srgbClr val="000000"/>
                </a:solidFill>
              </a:rPr>
              <a:pPr algn="r">
                <a:buSzPct val="100000"/>
              </a:pPr>
              <a:t>52</a:t>
            </a:fld>
            <a:endParaRPr lang="en-US" altLang="en-US" sz="1200">
              <a:solidFill>
                <a:srgbClr val="000000"/>
              </a:solidFill>
            </a:endParaRPr>
          </a:p>
        </p:txBody>
      </p:sp>
      <p:sp>
        <p:nvSpPr>
          <p:cNvPr id="10138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1"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89297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3646F5FF-960A-4A1A-9C3F-F21CDEF1BECD}" type="slidenum">
              <a:rPr lang="en-US" altLang="en-US" sz="1200" smtClean="0">
                <a:solidFill>
                  <a:srgbClr val="000000"/>
                </a:solidFill>
              </a:rPr>
              <a:pPr/>
              <a:t>53</a:t>
            </a:fld>
            <a:endParaRPr lang="en-US" altLang="en-US" sz="1200" smtClean="0">
              <a:solidFill>
                <a:srgbClr val="000000"/>
              </a:solidFill>
            </a:endParaRPr>
          </a:p>
        </p:txBody>
      </p:sp>
      <p:sp>
        <p:nvSpPr>
          <p:cNvPr id="10342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BD6A1F05-A8C8-43F2-8988-67F58A44D1A6}" type="slidenum">
              <a:rPr lang="en-US" altLang="en-US" sz="1200">
                <a:solidFill>
                  <a:srgbClr val="000000"/>
                </a:solidFill>
              </a:rPr>
              <a:pPr algn="r">
                <a:buSzPct val="100000"/>
              </a:pPr>
              <a:t>53</a:t>
            </a:fld>
            <a:endParaRPr lang="en-US" altLang="en-US" sz="1200">
              <a:solidFill>
                <a:srgbClr val="000000"/>
              </a:solidFill>
            </a:endParaRPr>
          </a:p>
        </p:txBody>
      </p:sp>
      <p:sp>
        <p:nvSpPr>
          <p:cNvPr id="10342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9"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025272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0E0BC076-C700-412B-890A-E8EBC448740D}" type="slidenum">
              <a:rPr lang="en-US" altLang="en-US" sz="1200" smtClean="0">
                <a:solidFill>
                  <a:srgbClr val="000000"/>
                </a:solidFill>
              </a:rPr>
              <a:pPr/>
              <a:t>54</a:t>
            </a:fld>
            <a:endParaRPr lang="en-US" altLang="en-US" sz="1200" smtClean="0">
              <a:solidFill>
                <a:srgbClr val="000000"/>
              </a:solidFill>
            </a:endParaRPr>
          </a:p>
        </p:txBody>
      </p:sp>
      <p:sp>
        <p:nvSpPr>
          <p:cNvPr id="10547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E7124C0A-2BA2-4F1B-9C10-CB2E8ED404B1}" type="slidenum">
              <a:rPr lang="en-US" altLang="en-US" sz="1200">
                <a:solidFill>
                  <a:srgbClr val="000000"/>
                </a:solidFill>
              </a:rPr>
              <a:pPr algn="r">
                <a:buSzPct val="100000"/>
              </a:pPr>
              <a:t>54</a:t>
            </a:fld>
            <a:endParaRPr lang="en-US" altLang="en-US" sz="1200">
              <a:solidFill>
                <a:srgbClr val="000000"/>
              </a:solidFill>
            </a:endParaRPr>
          </a:p>
        </p:txBody>
      </p:sp>
      <p:sp>
        <p:nvSpPr>
          <p:cNvPr id="10547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7"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214662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C042FE0E-008E-41B0-9E94-58F42D5B1C01}" type="slidenum">
              <a:rPr lang="en-US" altLang="en-US" sz="1200" smtClean="0">
                <a:solidFill>
                  <a:srgbClr val="000000"/>
                </a:solidFill>
              </a:rPr>
              <a:pPr/>
              <a:t>55</a:t>
            </a:fld>
            <a:endParaRPr lang="en-US" altLang="en-US" sz="1200" smtClean="0">
              <a:solidFill>
                <a:srgbClr val="000000"/>
              </a:solidFill>
            </a:endParaRPr>
          </a:p>
        </p:txBody>
      </p:sp>
      <p:sp>
        <p:nvSpPr>
          <p:cNvPr id="10752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693C9395-579F-4F71-9315-53BD302408EF}" type="slidenum">
              <a:rPr lang="en-US" altLang="en-US" sz="1200">
                <a:solidFill>
                  <a:srgbClr val="000000"/>
                </a:solidFill>
              </a:rPr>
              <a:pPr algn="r">
                <a:buSzPct val="100000"/>
              </a:pPr>
              <a:t>55</a:t>
            </a:fld>
            <a:endParaRPr lang="en-US" altLang="en-US" sz="1200">
              <a:solidFill>
                <a:srgbClr val="000000"/>
              </a:solidFill>
            </a:endParaRPr>
          </a:p>
        </p:txBody>
      </p:sp>
      <p:sp>
        <p:nvSpPr>
          <p:cNvPr id="10752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5563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2D1B66FA-13CA-4454-B50F-28BED8C6D333}" type="slidenum">
              <a:rPr lang="en-US" altLang="en-US" sz="1200" smtClean="0">
                <a:solidFill>
                  <a:srgbClr val="000000"/>
                </a:solidFill>
              </a:rPr>
              <a:pPr/>
              <a:t>57</a:t>
            </a:fld>
            <a:endParaRPr lang="en-US" altLang="en-US" sz="1200" smtClean="0">
              <a:solidFill>
                <a:srgbClr val="000000"/>
              </a:solidFill>
            </a:endParaRPr>
          </a:p>
        </p:txBody>
      </p:sp>
      <p:sp>
        <p:nvSpPr>
          <p:cNvPr id="11059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9F4106A4-E358-472F-826D-1EFD3CAAD985}" type="slidenum">
              <a:rPr lang="en-US" altLang="en-US" sz="1200">
                <a:solidFill>
                  <a:srgbClr val="000000"/>
                </a:solidFill>
              </a:rPr>
              <a:pPr algn="r">
                <a:buSzPct val="100000"/>
              </a:pPr>
              <a:t>57</a:t>
            </a:fld>
            <a:endParaRPr lang="en-US" altLang="en-US" sz="1200">
              <a:solidFill>
                <a:srgbClr val="000000"/>
              </a:solidFill>
            </a:endParaRPr>
          </a:p>
        </p:txBody>
      </p:sp>
      <p:sp>
        <p:nvSpPr>
          <p:cNvPr id="11059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2237400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EB24E7A9-95E0-4E6A-A195-B8378C616D54}" type="slidenum">
              <a:rPr lang="en-US" altLang="en-US" sz="1200" smtClean="0">
                <a:solidFill>
                  <a:srgbClr val="000000"/>
                </a:solidFill>
              </a:rPr>
              <a:pPr/>
              <a:t>58</a:t>
            </a:fld>
            <a:endParaRPr lang="en-US" altLang="en-US" sz="1200" smtClean="0">
              <a:solidFill>
                <a:srgbClr val="000000"/>
              </a:solidFill>
            </a:endParaRPr>
          </a:p>
        </p:txBody>
      </p:sp>
      <p:sp>
        <p:nvSpPr>
          <p:cNvPr id="112643"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4"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1264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AD628002-E42B-44F0-89DD-AD942048A020}" type="slidenum">
              <a:rPr lang="en-US" altLang="en-US" sz="1200">
                <a:solidFill>
                  <a:srgbClr val="000000"/>
                </a:solidFill>
              </a:rPr>
              <a:pPr algn="r">
                <a:buSzPct val="100000"/>
              </a:pPr>
              <a:t>58</a:t>
            </a:fld>
            <a:endParaRPr lang="en-US" altLang="en-US" sz="1200">
              <a:solidFill>
                <a:srgbClr val="000000"/>
              </a:solidFill>
            </a:endParaRPr>
          </a:p>
        </p:txBody>
      </p:sp>
    </p:spTree>
    <p:extLst>
      <p:ext uri="{BB962C8B-B14F-4D97-AF65-F5344CB8AC3E}">
        <p14:creationId xmlns:p14="http://schemas.microsoft.com/office/powerpoint/2010/main" val="960274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F0666825-3538-43B0-8C14-F5C42FAC8411}" type="slidenum">
              <a:rPr lang="en-US" altLang="en-US" sz="1200" smtClean="0">
                <a:solidFill>
                  <a:srgbClr val="000000"/>
                </a:solidFill>
              </a:rPr>
              <a:pPr/>
              <a:t>60</a:t>
            </a:fld>
            <a:endParaRPr lang="en-US" altLang="en-US" sz="1200" smtClean="0">
              <a:solidFill>
                <a:srgbClr val="000000"/>
              </a:solidFill>
            </a:endParaRPr>
          </a:p>
        </p:txBody>
      </p:sp>
      <p:sp>
        <p:nvSpPr>
          <p:cNvPr id="11571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1571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5493D194-F4B4-4287-A6B3-4176A63524B9}" type="slidenum">
              <a:rPr lang="en-US" altLang="en-US" sz="1200">
                <a:solidFill>
                  <a:srgbClr val="000000"/>
                </a:solidFill>
              </a:rPr>
              <a:pPr algn="r">
                <a:buSzPct val="100000"/>
              </a:pPr>
              <a:t>60</a:t>
            </a:fld>
            <a:endParaRPr lang="en-US" altLang="en-US" sz="1200">
              <a:solidFill>
                <a:srgbClr val="000000"/>
              </a:solidFill>
            </a:endParaRPr>
          </a:p>
        </p:txBody>
      </p:sp>
    </p:spTree>
    <p:extLst>
      <p:ext uri="{BB962C8B-B14F-4D97-AF65-F5344CB8AC3E}">
        <p14:creationId xmlns:p14="http://schemas.microsoft.com/office/powerpoint/2010/main" val="21762540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633D667A-D696-4575-803E-599071D326FF}" type="slidenum">
              <a:rPr lang="en-US" altLang="en-US" sz="1200" smtClean="0">
                <a:solidFill>
                  <a:srgbClr val="000000"/>
                </a:solidFill>
              </a:rPr>
              <a:pPr/>
              <a:t>61</a:t>
            </a:fld>
            <a:endParaRPr lang="en-US" altLang="en-US" sz="1200" smtClean="0">
              <a:solidFill>
                <a:srgbClr val="000000"/>
              </a:solidFill>
            </a:endParaRPr>
          </a:p>
        </p:txBody>
      </p:sp>
      <p:sp>
        <p:nvSpPr>
          <p:cNvPr id="11776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10743715-2CDA-46D9-B8F8-4814608DAA6C}" type="slidenum">
              <a:rPr lang="en-US" altLang="en-US" sz="1200">
                <a:solidFill>
                  <a:srgbClr val="000000"/>
                </a:solidFill>
              </a:rPr>
              <a:pPr algn="r">
                <a:buSzPct val="100000"/>
              </a:pPr>
              <a:t>61</a:t>
            </a:fld>
            <a:endParaRPr lang="en-US" altLang="en-US" sz="1200">
              <a:solidFill>
                <a:srgbClr val="000000"/>
              </a:solidFill>
            </a:endParaRPr>
          </a:p>
        </p:txBody>
      </p:sp>
      <p:sp>
        <p:nvSpPr>
          <p:cNvPr id="11776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7547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981429B8-E2E8-4566-96E8-14200D096ED8}" type="slidenum">
              <a:rPr lang="en-US" altLang="en-US" sz="1200" smtClean="0">
                <a:solidFill>
                  <a:srgbClr val="000000"/>
                </a:solidFill>
              </a:rPr>
              <a:pPr/>
              <a:t>10</a:t>
            </a:fld>
            <a:endParaRPr lang="en-US" altLang="en-US" sz="1200" smtClean="0">
              <a:solidFill>
                <a:srgbClr val="000000"/>
              </a:solidFill>
            </a:endParaRPr>
          </a:p>
        </p:txBody>
      </p:sp>
      <p:sp>
        <p:nvSpPr>
          <p:cNvPr id="2048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9055D803-AC96-4198-8410-1AD0B79B1B2F}" type="slidenum">
              <a:rPr lang="en-US" altLang="en-US" sz="1200">
                <a:solidFill>
                  <a:srgbClr val="000000"/>
                </a:solidFill>
              </a:rPr>
              <a:pPr algn="r">
                <a:buSzPct val="100000"/>
              </a:pPr>
              <a:t>10</a:t>
            </a:fld>
            <a:endParaRPr lang="en-US" altLang="en-US" sz="1200">
              <a:solidFill>
                <a:srgbClr val="000000"/>
              </a:solidFill>
            </a:endParaRPr>
          </a:p>
        </p:txBody>
      </p:sp>
      <p:sp>
        <p:nvSpPr>
          <p:cNvPr id="2048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581341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5945D5A0-68B4-425D-9E3E-1A957407ED99}" type="slidenum">
              <a:rPr lang="en-US" altLang="en-US" sz="1200" smtClean="0">
                <a:solidFill>
                  <a:srgbClr val="000000"/>
                </a:solidFill>
              </a:rPr>
              <a:pPr/>
              <a:t>63</a:t>
            </a:fld>
            <a:endParaRPr lang="en-US" altLang="en-US" sz="1200" smtClean="0">
              <a:solidFill>
                <a:srgbClr val="000000"/>
              </a:solidFill>
            </a:endParaRPr>
          </a:p>
        </p:txBody>
      </p:sp>
      <p:sp>
        <p:nvSpPr>
          <p:cNvPr id="12083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B1B24E23-838D-471E-8C88-B07B7F2CABC5}" type="slidenum">
              <a:rPr lang="en-US" altLang="en-US" sz="1200">
                <a:solidFill>
                  <a:srgbClr val="000000"/>
                </a:solidFill>
              </a:rPr>
              <a:pPr algn="r">
                <a:buSzPct val="100000"/>
              </a:pPr>
              <a:t>63</a:t>
            </a:fld>
            <a:endParaRPr lang="en-US" altLang="en-US" sz="1200">
              <a:solidFill>
                <a:srgbClr val="000000"/>
              </a:solidFill>
            </a:endParaRPr>
          </a:p>
        </p:txBody>
      </p:sp>
      <p:sp>
        <p:nvSpPr>
          <p:cNvPr id="12083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7"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5748810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361304FA-713D-4E87-AC1D-1DC8D4388CFD}" type="slidenum">
              <a:rPr lang="en-US" altLang="en-US" sz="1200" smtClean="0">
                <a:solidFill>
                  <a:srgbClr val="000000"/>
                </a:solidFill>
              </a:rPr>
              <a:pPr/>
              <a:t>64</a:t>
            </a:fld>
            <a:endParaRPr lang="en-US" altLang="en-US" sz="1200" smtClean="0">
              <a:solidFill>
                <a:srgbClr val="000000"/>
              </a:solidFill>
            </a:endParaRPr>
          </a:p>
        </p:txBody>
      </p:sp>
      <p:sp>
        <p:nvSpPr>
          <p:cNvPr id="12288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C1990721-66B1-4F14-9ADD-8415C061CEA3}" type="slidenum">
              <a:rPr lang="en-US" altLang="en-US" sz="1200">
                <a:solidFill>
                  <a:srgbClr val="000000"/>
                </a:solidFill>
              </a:rPr>
              <a:pPr algn="r">
                <a:buSzPct val="100000"/>
              </a:pPr>
              <a:t>64</a:t>
            </a:fld>
            <a:endParaRPr lang="en-US" altLang="en-US" sz="1200">
              <a:solidFill>
                <a:srgbClr val="000000"/>
              </a:solidFill>
            </a:endParaRPr>
          </a:p>
        </p:txBody>
      </p:sp>
      <p:sp>
        <p:nvSpPr>
          <p:cNvPr id="12288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561824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CD698B6A-3B50-4B5B-87DD-CE8D4EC732EE}" type="slidenum">
              <a:rPr lang="en-US" altLang="en-US" sz="1200" smtClean="0">
                <a:solidFill>
                  <a:srgbClr val="000000"/>
                </a:solidFill>
              </a:rPr>
              <a:pPr/>
              <a:t>65</a:t>
            </a:fld>
            <a:endParaRPr lang="en-US" altLang="en-US" sz="1200" smtClean="0">
              <a:solidFill>
                <a:srgbClr val="000000"/>
              </a:solidFill>
            </a:endParaRPr>
          </a:p>
        </p:txBody>
      </p:sp>
      <p:sp>
        <p:nvSpPr>
          <p:cNvPr id="12493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735A2D05-BF6A-447A-88FD-2A93ACC58345}" type="slidenum">
              <a:rPr lang="en-US" altLang="en-US" sz="1200">
                <a:solidFill>
                  <a:srgbClr val="000000"/>
                </a:solidFill>
              </a:rPr>
              <a:pPr algn="r">
                <a:buSzPct val="100000"/>
              </a:pPr>
              <a:t>65</a:t>
            </a:fld>
            <a:endParaRPr lang="en-US" altLang="en-US" sz="1200">
              <a:solidFill>
                <a:srgbClr val="000000"/>
              </a:solidFill>
            </a:endParaRPr>
          </a:p>
        </p:txBody>
      </p:sp>
      <p:sp>
        <p:nvSpPr>
          <p:cNvPr id="12493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466511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762FAF11-19DB-4104-8A2C-9E4A4A8EA268}" type="slidenum">
              <a:rPr lang="en-US" altLang="en-US" sz="1200" smtClean="0">
                <a:solidFill>
                  <a:srgbClr val="000000"/>
                </a:solidFill>
              </a:rPr>
              <a:pPr/>
              <a:t>66</a:t>
            </a:fld>
            <a:endParaRPr lang="en-US" altLang="en-US" sz="1200" smtClean="0">
              <a:solidFill>
                <a:srgbClr val="000000"/>
              </a:solidFill>
            </a:endParaRPr>
          </a:p>
        </p:txBody>
      </p:sp>
      <p:sp>
        <p:nvSpPr>
          <p:cNvPr id="12697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8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2698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28CD5C0A-3666-4776-86FE-B7F890898677}" type="slidenum">
              <a:rPr lang="en-US" altLang="en-US" sz="1200">
                <a:solidFill>
                  <a:srgbClr val="000000"/>
                </a:solidFill>
              </a:rPr>
              <a:pPr algn="r">
                <a:buSzPct val="100000"/>
              </a:pPr>
              <a:t>66</a:t>
            </a:fld>
            <a:endParaRPr lang="en-US" altLang="en-US" sz="1200">
              <a:solidFill>
                <a:srgbClr val="000000"/>
              </a:solidFill>
            </a:endParaRPr>
          </a:p>
        </p:txBody>
      </p:sp>
    </p:spTree>
    <p:extLst>
      <p:ext uri="{BB962C8B-B14F-4D97-AF65-F5344CB8AC3E}">
        <p14:creationId xmlns:p14="http://schemas.microsoft.com/office/powerpoint/2010/main" val="4609575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226D6CD8-5005-469C-B90F-73000D250B0F}" type="slidenum">
              <a:rPr lang="en-US" altLang="en-US" sz="1200" smtClean="0">
                <a:solidFill>
                  <a:srgbClr val="000000"/>
                </a:solidFill>
              </a:rPr>
              <a:pPr/>
              <a:t>67</a:t>
            </a:fld>
            <a:endParaRPr lang="en-US" altLang="en-US" sz="1200" smtClean="0">
              <a:solidFill>
                <a:srgbClr val="000000"/>
              </a:solidFill>
            </a:endParaRPr>
          </a:p>
        </p:txBody>
      </p:sp>
      <p:sp>
        <p:nvSpPr>
          <p:cNvPr id="12902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2902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E5AB85B4-E265-4434-BA3B-FE91456AC54B}" type="slidenum">
              <a:rPr lang="en-US" altLang="en-US" sz="1200">
                <a:solidFill>
                  <a:srgbClr val="000000"/>
                </a:solidFill>
              </a:rPr>
              <a:pPr algn="r">
                <a:buSzPct val="100000"/>
              </a:pPr>
              <a:t>67</a:t>
            </a:fld>
            <a:endParaRPr lang="en-US" altLang="en-US" sz="1200">
              <a:solidFill>
                <a:srgbClr val="000000"/>
              </a:solidFill>
            </a:endParaRPr>
          </a:p>
        </p:txBody>
      </p:sp>
    </p:spTree>
    <p:extLst>
      <p:ext uri="{BB962C8B-B14F-4D97-AF65-F5344CB8AC3E}">
        <p14:creationId xmlns:p14="http://schemas.microsoft.com/office/powerpoint/2010/main" val="29739463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3E8765EF-74CF-48EA-A263-2D99D6849502}" type="slidenum">
              <a:rPr lang="en-US" altLang="en-US" sz="1200" smtClean="0">
                <a:solidFill>
                  <a:srgbClr val="000000"/>
                </a:solidFill>
              </a:rPr>
              <a:pPr/>
              <a:t>68</a:t>
            </a:fld>
            <a:endParaRPr lang="en-US" altLang="en-US" sz="1200" smtClean="0">
              <a:solidFill>
                <a:srgbClr val="000000"/>
              </a:solidFill>
            </a:endParaRPr>
          </a:p>
        </p:txBody>
      </p:sp>
      <p:sp>
        <p:nvSpPr>
          <p:cNvPr id="13107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73335FBF-DCD3-42DF-BD05-2062566AF9B0}" type="slidenum">
              <a:rPr lang="en-US" altLang="en-US" sz="1200">
                <a:solidFill>
                  <a:srgbClr val="000000"/>
                </a:solidFill>
              </a:rPr>
              <a:pPr algn="r">
                <a:buSzPct val="100000"/>
              </a:pPr>
              <a:t>68</a:t>
            </a:fld>
            <a:endParaRPr lang="en-US" altLang="en-US" sz="1200">
              <a:solidFill>
                <a:srgbClr val="000000"/>
              </a:solidFill>
            </a:endParaRPr>
          </a:p>
        </p:txBody>
      </p:sp>
      <p:sp>
        <p:nvSpPr>
          <p:cNvPr id="13107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7"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256087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74CC8A8E-0A00-48EF-89CB-BFCBAEC9FC4F}" type="slidenum">
              <a:rPr lang="en-US" altLang="en-US" sz="1200" smtClean="0">
                <a:solidFill>
                  <a:srgbClr val="000000"/>
                </a:solidFill>
              </a:rPr>
              <a:pPr/>
              <a:t>69</a:t>
            </a:fld>
            <a:endParaRPr lang="en-US" altLang="en-US" sz="1200" smtClean="0">
              <a:solidFill>
                <a:srgbClr val="000000"/>
              </a:solidFill>
            </a:endParaRPr>
          </a:p>
        </p:txBody>
      </p:sp>
      <p:sp>
        <p:nvSpPr>
          <p:cNvPr id="13312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8185CE41-EC6D-4CA8-8BCB-2CBD3DDF7703}" type="slidenum">
              <a:rPr lang="en-US" altLang="en-US" sz="1200">
                <a:solidFill>
                  <a:srgbClr val="000000"/>
                </a:solidFill>
              </a:rPr>
              <a:pPr algn="r">
                <a:buSzPct val="100000"/>
              </a:pPr>
              <a:t>69</a:t>
            </a:fld>
            <a:endParaRPr lang="en-US" altLang="en-US" sz="1200">
              <a:solidFill>
                <a:srgbClr val="000000"/>
              </a:solidFill>
            </a:endParaRPr>
          </a:p>
        </p:txBody>
      </p:sp>
      <p:sp>
        <p:nvSpPr>
          <p:cNvPr id="13312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5"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351035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436CD1D3-4890-4BEE-A72E-E6445D854ACC}" type="slidenum">
              <a:rPr lang="en-US" altLang="en-US" sz="1200" smtClean="0">
                <a:solidFill>
                  <a:srgbClr val="000000"/>
                </a:solidFill>
              </a:rPr>
              <a:pPr/>
              <a:t>70</a:t>
            </a:fld>
            <a:endParaRPr lang="en-US" altLang="en-US" sz="1200" smtClean="0">
              <a:solidFill>
                <a:srgbClr val="000000"/>
              </a:solidFill>
            </a:endParaRPr>
          </a:p>
        </p:txBody>
      </p:sp>
      <p:sp>
        <p:nvSpPr>
          <p:cNvPr id="13517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13C92895-4AF2-462B-BBF1-AD2ABCEDA27B}" type="slidenum">
              <a:rPr lang="en-US" altLang="en-US" sz="1200">
                <a:solidFill>
                  <a:srgbClr val="000000"/>
                </a:solidFill>
              </a:rPr>
              <a:pPr algn="r">
                <a:buSzPct val="100000"/>
              </a:pPr>
              <a:t>70</a:t>
            </a:fld>
            <a:endParaRPr lang="en-US" altLang="en-US" sz="1200">
              <a:solidFill>
                <a:srgbClr val="000000"/>
              </a:solidFill>
            </a:endParaRPr>
          </a:p>
        </p:txBody>
      </p:sp>
      <p:sp>
        <p:nvSpPr>
          <p:cNvPr id="13517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3"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087111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D7C0F878-60C8-4F47-BC59-80217459841E}" type="slidenum">
              <a:rPr lang="en-US" altLang="en-US" sz="1200" smtClean="0">
                <a:solidFill>
                  <a:srgbClr val="000000"/>
                </a:solidFill>
              </a:rPr>
              <a:pPr/>
              <a:t>71</a:t>
            </a:fld>
            <a:endParaRPr lang="en-US" altLang="en-US" sz="1200" smtClean="0">
              <a:solidFill>
                <a:srgbClr val="000000"/>
              </a:solidFill>
            </a:endParaRPr>
          </a:p>
        </p:txBody>
      </p:sp>
      <p:sp>
        <p:nvSpPr>
          <p:cNvPr id="13721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8A6C4AE1-76E2-4172-8593-2817AA4B8972}" type="slidenum">
              <a:rPr lang="en-US" altLang="en-US" sz="1200">
                <a:solidFill>
                  <a:srgbClr val="000000"/>
                </a:solidFill>
              </a:rPr>
              <a:pPr algn="r">
                <a:buSzPct val="100000"/>
              </a:pPr>
              <a:t>71</a:t>
            </a:fld>
            <a:endParaRPr lang="en-US" altLang="en-US" sz="1200">
              <a:solidFill>
                <a:srgbClr val="000000"/>
              </a:solidFill>
            </a:endParaRPr>
          </a:p>
        </p:txBody>
      </p:sp>
      <p:sp>
        <p:nvSpPr>
          <p:cNvPr id="13722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21"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642507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99DE164E-8350-40FA-BBD5-72CB90892BE2}" type="slidenum">
              <a:rPr lang="en-US" altLang="en-US" sz="1200" smtClean="0">
                <a:solidFill>
                  <a:srgbClr val="000000"/>
                </a:solidFill>
              </a:rPr>
              <a:pPr/>
              <a:t>72</a:t>
            </a:fld>
            <a:endParaRPr lang="en-US" altLang="en-US" sz="1200" smtClean="0">
              <a:solidFill>
                <a:srgbClr val="000000"/>
              </a:solidFill>
            </a:endParaRPr>
          </a:p>
        </p:txBody>
      </p:sp>
      <p:sp>
        <p:nvSpPr>
          <p:cNvPr id="13926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F3FB55AB-69BC-4215-A530-779C92A0090C}" type="slidenum">
              <a:rPr lang="en-US" altLang="en-US" sz="1200">
                <a:solidFill>
                  <a:srgbClr val="000000"/>
                </a:solidFill>
              </a:rPr>
              <a:pPr algn="r">
                <a:buSzPct val="100000"/>
              </a:pPr>
              <a:t>72</a:t>
            </a:fld>
            <a:endParaRPr lang="en-US" altLang="en-US" sz="1200">
              <a:solidFill>
                <a:srgbClr val="000000"/>
              </a:solidFill>
            </a:endParaRPr>
          </a:p>
        </p:txBody>
      </p:sp>
      <p:sp>
        <p:nvSpPr>
          <p:cNvPr id="13926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9"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25724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22400006-A242-4C0D-96A9-10E19B4CA596}" type="slidenum">
              <a:rPr lang="en-US" altLang="en-US" sz="1200" smtClean="0">
                <a:solidFill>
                  <a:srgbClr val="000000"/>
                </a:solidFill>
              </a:rPr>
              <a:pPr/>
              <a:t>11</a:t>
            </a:fld>
            <a:endParaRPr lang="en-US" altLang="en-US" sz="1200" smtClean="0">
              <a:solidFill>
                <a:srgbClr val="000000"/>
              </a:solidFill>
            </a:endParaRPr>
          </a:p>
        </p:txBody>
      </p:sp>
      <p:sp>
        <p:nvSpPr>
          <p:cNvPr id="2253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128D96B9-F72F-409A-B970-8CDE16E84150}" type="slidenum">
              <a:rPr lang="en-US" altLang="en-US" sz="1200">
                <a:solidFill>
                  <a:srgbClr val="000000"/>
                </a:solidFill>
              </a:rPr>
              <a:pPr algn="r">
                <a:buSzPct val="100000"/>
              </a:pPr>
              <a:t>11</a:t>
            </a:fld>
            <a:endParaRPr lang="en-US" altLang="en-US" sz="1200">
              <a:solidFill>
                <a:srgbClr val="000000"/>
              </a:solidFill>
            </a:endParaRPr>
          </a:p>
        </p:txBody>
      </p:sp>
      <p:sp>
        <p:nvSpPr>
          <p:cNvPr id="2253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3"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268248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3FE063A3-B74A-4F42-94B6-EA891D27E488}" type="slidenum">
              <a:rPr lang="en-US" altLang="en-US" sz="1200" smtClean="0">
                <a:solidFill>
                  <a:srgbClr val="000000"/>
                </a:solidFill>
              </a:rPr>
              <a:pPr/>
              <a:t>73</a:t>
            </a:fld>
            <a:endParaRPr lang="en-US" altLang="en-US" sz="1200" smtClean="0">
              <a:solidFill>
                <a:srgbClr val="000000"/>
              </a:solidFill>
            </a:endParaRPr>
          </a:p>
        </p:txBody>
      </p:sp>
      <p:sp>
        <p:nvSpPr>
          <p:cNvPr id="14131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4131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269B15D4-7CE1-48C7-B57D-8165591FC3DD}" type="slidenum">
              <a:rPr lang="en-US" altLang="en-US" sz="1200">
                <a:solidFill>
                  <a:srgbClr val="000000"/>
                </a:solidFill>
              </a:rPr>
              <a:pPr algn="r">
                <a:buSzPct val="100000"/>
              </a:pPr>
              <a:t>73</a:t>
            </a:fld>
            <a:endParaRPr lang="en-US" altLang="en-US" sz="1200">
              <a:solidFill>
                <a:srgbClr val="000000"/>
              </a:solidFill>
            </a:endParaRPr>
          </a:p>
        </p:txBody>
      </p:sp>
    </p:spTree>
    <p:extLst>
      <p:ext uri="{BB962C8B-B14F-4D97-AF65-F5344CB8AC3E}">
        <p14:creationId xmlns:p14="http://schemas.microsoft.com/office/powerpoint/2010/main" val="18247110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A618B58D-C8BB-4045-BCAC-A165BE66B689}" type="slidenum">
              <a:rPr lang="en-US" altLang="en-US" sz="1200" smtClean="0">
                <a:solidFill>
                  <a:srgbClr val="000000"/>
                </a:solidFill>
              </a:rPr>
              <a:pPr/>
              <a:t>74</a:t>
            </a:fld>
            <a:endParaRPr lang="en-US" altLang="en-US" sz="1200" smtClean="0">
              <a:solidFill>
                <a:srgbClr val="000000"/>
              </a:solidFill>
            </a:endParaRPr>
          </a:p>
        </p:txBody>
      </p:sp>
      <p:sp>
        <p:nvSpPr>
          <p:cNvPr id="14336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02A171F6-2CF3-472B-8FC9-E68CE799608A}" type="slidenum">
              <a:rPr lang="en-US" altLang="en-US" sz="1200">
                <a:solidFill>
                  <a:srgbClr val="000000"/>
                </a:solidFill>
              </a:rPr>
              <a:pPr algn="r">
                <a:buSzPct val="100000"/>
              </a:pPr>
              <a:t>74</a:t>
            </a:fld>
            <a:endParaRPr lang="en-US" altLang="en-US" sz="1200">
              <a:solidFill>
                <a:srgbClr val="000000"/>
              </a:solidFill>
            </a:endParaRPr>
          </a:p>
        </p:txBody>
      </p:sp>
      <p:sp>
        <p:nvSpPr>
          <p:cNvPr id="14336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00911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64CC2178-D560-467A-93F1-6414AC1487E9}" type="slidenum">
              <a:rPr lang="en-US" altLang="en-US" sz="1200" smtClean="0">
                <a:solidFill>
                  <a:srgbClr val="000000"/>
                </a:solidFill>
              </a:rPr>
              <a:pPr/>
              <a:t>75</a:t>
            </a:fld>
            <a:endParaRPr lang="en-US" altLang="en-US" sz="1200" smtClean="0">
              <a:solidFill>
                <a:srgbClr val="000000"/>
              </a:solidFill>
            </a:endParaRPr>
          </a:p>
        </p:txBody>
      </p:sp>
      <p:sp>
        <p:nvSpPr>
          <p:cNvPr id="14541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191BD83F-BB39-4FD5-9781-614DA47A3575}" type="slidenum">
              <a:rPr lang="en-US" altLang="en-US" sz="1200">
                <a:solidFill>
                  <a:srgbClr val="000000"/>
                </a:solidFill>
              </a:rPr>
              <a:pPr algn="r">
                <a:buSzPct val="100000"/>
              </a:pPr>
              <a:t>75</a:t>
            </a:fld>
            <a:endParaRPr lang="en-US" altLang="en-US" sz="1200">
              <a:solidFill>
                <a:srgbClr val="000000"/>
              </a:solidFill>
            </a:endParaRPr>
          </a:p>
        </p:txBody>
      </p:sp>
      <p:sp>
        <p:nvSpPr>
          <p:cNvPr id="14541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06156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5EB3C1D9-7BFF-4027-98CA-327015401526}" type="slidenum">
              <a:rPr lang="en-US" altLang="en-US" sz="1200" smtClean="0">
                <a:solidFill>
                  <a:srgbClr val="000000"/>
                </a:solidFill>
              </a:rPr>
              <a:pPr/>
              <a:t>76</a:t>
            </a:fld>
            <a:endParaRPr lang="en-US" altLang="en-US" sz="1200" smtClean="0">
              <a:solidFill>
                <a:srgbClr val="000000"/>
              </a:solidFill>
            </a:endParaRPr>
          </a:p>
        </p:txBody>
      </p:sp>
      <p:sp>
        <p:nvSpPr>
          <p:cNvPr id="14745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6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4746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81511D92-C61C-47E2-9378-FED594236A79}" type="slidenum">
              <a:rPr lang="en-US" altLang="en-US" sz="1200">
                <a:solidFill>
                  <a:srgbClr val="000000"/>
                </a:solidFill>
              </a:rPr>
              <a:pPr algn="r">
                <a:buSzPct val="100000"/>
              </a:pPr>
              <a:t>76</a:t>
            </a:fld>
            <a:endParaRPr lang="en-US" altLang="en-US" sz="1200">
              <a:solidFill>
                <a:srgbClr val="000000"/>
              </a:solidFill>
            </a:endParaRPr>
          </a:p>
        </p:txBody>
      </p:sp>
    </p:spTree>
    <p:extLst>
      <p:ext uri="{BB962C8B-B14F-4D97-AF65-F5344CB8AC3E}">
        <p14:creationId xmlns:p14="http://schemas.microsoft.com/office/powerpoint/2010/main" val="12065338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A5C1B5F3-BD37-4792-9A5B-5618F312D909}" type="slidenum">
              <a:rPr lang="en-US" altLang="en-US" sz="1200" smtClean="0">
                <a:solidFill>
                  <a:srgbClr val="000000"/>
                </a:solidFill>
              </a:rPr>
              <a:pPr/>
              <a:t>77</a:t>
            </a:fld>
            <a:endParaRPr lang="en-US" altLang="en-US" sz="1200" smtClean="0">
              <a:solidFill>
                <a:srgbClr val="000000"/>
              </a:solidFill>
            </a:endParaRPr>
          </a:p>
        </p:txBody>
      </p:sp>
      <p:sp>
        <p:nvSpPr>
          <p:cNvPr id="14950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4950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ABAE33B4-2F12-4B4F-9AFB-C266573ED418}" type="slidenum">
              <a:rPr lang="en-US" altLang="en-US" sz="1200">
                <a:solidFill>
                  <a:srgbClr val="000000"/>
                </a:solidFill>
              </a:rPr>
              <a:pPr algn="r">
                <a:buSzPct val="100000"/>
              </a:pPr>
              <a:t>77</a:t>
            </a:fld>
            <a:endParaRPr lang="en-US" altLang="en-US" sz="1200">
              <a:solidFill>
                <a:srgbClr val="000000"/>
              </a:solidFill>
            </a:endParaRPr>
          </a:p>
        </p:txBody>
      </p:sp>
    </p:spTree>
    <p:extLst>
      <p:ext uri="{BB962C8B-B14F-4D97-AF65-F5344CB8AC3E}">
        <p14:creationId xmlns:p14="http://schemas.microsoft.com/office/powerpoint/2010/main" val="3980357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8B1AF3D0-932C-484E-B56E-1BF844641AF6}" type="slidenum">
              <a:rPr lang="en-US" altLang="en-US" sz="1200" smtClean="0">
                <a:solidFill>
                  <a:srgbClr val="000000"/>
                </a:solidFill>
              </a:rPr>
              <a:pPr/>
              <a:t>78</a:t>
            </a:fld>
            <a:endParaRPr lang="en-US" altLang="en-US" sz="1200" smtClean="0">
              <a:solidFill>
                <a:srgbClr val="000000"/>
              </a:solidFill>
            </a:endParaRPr>
          </a:p>
        </p:txBody>
      </p:sp>
      <p:sp>
        <p:nvSpPr>
          <p:cNvPr id="15155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5155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C1ED32C9-458C-4CF7-BD00-18EB868AB9C2}" type="slidenum">
              <a:rPr lang="en-US" altLang="en-US" sz="1200">
                <a:solidFill>
                  <a:srgbClr val="000000"/>
                </a:solidFill>
              </a:rPr>
              <a:pPr algn="r">
                <a:buSzPct val="100000"/>
              </a:pPr>
              <a:t>78</a:t>
            </a:fld>
            <a:endParaRPr lang="en-US" altLang="en-US" sz="1200">
              <a:solidFill>
                <a:srgbClr val="000000"/>
              </a:solidFill>
            </a:endParaRPr>
          </a:p>
        </p:txBody>
      </p:sp>
    </p:spTree>
    <p:extLst>
      <p:ext uri="{BB962C8B-B14F-4D97-AF65-F5344CB8AC3E}">
        <p14:creationId xmlns:p14="http://schemas.microsoft.com/office/powerpoint/2010/main" val="29263286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EEC647EC-0236-48DB-8098-E34B30E16322}" type="slidenum">
              <a:rPr lang="en-US" altLang="en-US" sz="1200" smtClean="0">
                <a:solidFill>
                  <a:srgbClr val="000000"/>
                </a:solidFill>
              </a:rPr>
              <a:pPr/>
              <a:t>79</a:t>
            </a:fld>
            <a:endParaRPr lang="en-US" altLang="en-US" sz="1200" smtClean="0">
              <a:solidFill>
                <a:srgbClr val="000000"/>
              </a:solidFill>
            </a:endParaRPr>
          </a:p>
        </p:txBody>
      </p:sp>
      <p:sp>
        <p:nvSpPr>
          <p:cNvPr id="15360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38E3B82C-7B05-4C7C-9793-584C3385A3B6}" type="slidenum">
              <a:rPr lang="en-US" altLang="en-US" sz="1200">
                <a:solidFill>
                  <a:srgbClr val="000000"/>
                </a:solidFill>
              </a:rPr>
              <a:pPr algn="r">
                <a:buSzPct val="100000"/>
              </a:pPr>
              <a:t>79</a:t>
            </a:fld>
            <a:endParaRPr lang="en-US" altLang="en-US" sz="1200">
              <a:solidFill>
                <a:srgbClr val="000000"/>
              </a:solidFill>
            </a:endParaRPr>
          </a:p>
        </p:txBody>
      </p:sp>
      <p:sp>
        <p:nvSpPr>
          <p:cNvPr id="15360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700968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EBB5DC26-1D80-4C53-B396-F88C9608CC2C}" type="slidenum">
              <a:rPr lang="en-US" altLang="en-US" sz="1200" smtClean="0">
                <a:solidFill>
                  <a:srgbClr val="000000"/>
                </a:solidFill>
              </a:rPr>
              <a:pPr/>
              <a:t>80</a:t>
            </a:fld>
            <a:endParaRPr lang="en-US" altLang="en-US" sz="1200" smtClean="0">
              <a:solidFill>
                <a:srgbClr val="000000"/>
              </a:solidFill>
            </a:endParaRPr>
          </a:p>
        </p:txBody>
      </p:sp>
      <p:sp>
        <p:nvSpPr>
          <p:cNvPr id="15565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BA970405-F44C-4835-BAEA-EF6E312C105F}" type="slidenum">
              <a:rPr lang="en-US" altLang="en-US" sz="1200">
                <a:solidFill>
                  <a:srgbClr val="000000"/>
                </a:solidFill>
              </a:rPr>
              <a:pPr algn="r">
                <a:buSzPct val="100000"/>
              </a:pPr>
              <a:t>80</a:t>
            </a:fld>
            <a:endParaRPr lang="en-US" altLang="en-US" sz="1200">
              <a:solidFill>
                <a:srgbClr val="000000"/>
              </a:solidFill>
            </a:endParaRPr>
          </a:p>
        </p:txBody>
      </p:sp>
      <p:sp>
        <p:nvSpPr>
          <p:cNvPr id="15565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138980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7989FCF8-F81B-46F1-90CC-CE1828757A2F}" type="slidenum">
              <a:rPr lang="en-US" altLang="en-US" sz="1200" smtClean="0">
                <a:solidFill>
                  <a:srgbClr val="000000"/>
                </a:solidFill>
              </a:rPr>
              <a:pPr/>
              <a:t>81</a:t>
            </a:fld>
            <a:endParaRPr lang="en-US" altLang="en-US" sz="1200" smtClean="0">
              <a:solidFill>
                <a:srgbClr val="000000"/>
              </a:solidFill>
            </a:endParaRPr>
          </a:p>
        </p:txBody>
      </p:sp>
      <p:sp>
        <p:nvSpPr>
          <p:cNvPr id="15769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70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5770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7207EE9C-4803-43FF-B762-0DCE2432C07D}" type="slidenum">
              <a:rPr lang="en-US" altLang="en-US" sz="1200">
                <a:solidFill>
                  <a:srgbClr val="000000"/>
                </a:solidFill>
              </a:rPr>
              <a:pPr algn="r">
                <a:buSzPct val="100000"/>
              </a:pPr>
              <a:t>81</a:t>
            </a:fld>
            <a:endParaRPr lang="en-US" altLang="en-US" sz="1200">
              <a:solidFill>
                <a:srgbClr val="000000"/>
              </a:solidFill>
            </a:endParaRPr>
          </a:p>
        </p:txBody>
      </p:sp>
    </p:spTree>
    <p:extLst>
      <p:ext uri="{BB962C8B-B14F-4D97-AF65-F5344CB8AC3E}">
        <p14:creationId xmlns:p14="http://schemas.microsoft.com/office/powerpoint/2010/main" val="7198966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FDAC99A8-8C36-47BE-9A0B-98CD2C56424B}" type="slidenum">
              <a:rPr lang="en-US" altLang="en-US" sz="1200" smtClean="0">
                <a:solidFill>
                  <a:srgbClr val="000000"/>
                </a:solidFill>
              </a:rPr>
              <a:pPr/>
              <a:t>83</a:t>
            </a:fld>
            <a:endParaRPr lang="en-US" altLang="en-US" sz="1200" smtClean="0">
              <a:solidFill>
                <a:srgbClr val="000000"/>
              </a:solidFill>
            </a:endParaRPr>
          </a:p>
        </p:txBody>
      </p:sp>
      <p:sp>
        <p:nvSpPr>
          <p:cNvPr id="16077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6077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A364C764-8948-4308-877C-BBC602A28E21}" type="slidenum">
              <a:rPr lang="en-US" altLang="en-US" sz="1200">
                <a:solidFill>
                  <a:srgbClr val="000000"/>
                </a:solidFill>
              </a:rPr>
              <a:pPr algn="r">
                <a:buSzPct val="100000"/>
              </a:pPr>
              <a:t>83</a:t>
            </a:fld>
            <a:endParaRPr lang="en-US" altLang="en-US" sz="1200">
              <a:solidFill>
                <a:srgbClr val="000000"/>
              </a:solidFill>
            </a:endParaRPr>
          </a:p>
        </p:txBody>
      </p:sp>
    </p:spTree>
    <p:extLst>
      <p:ext uri="{BB962C8B-B14F-4D97-AF65-F5344CB8AC3E}">
        <p14:creationId xmlns:p14="http://schemas.microsoft.com/office/powerpoint/2010/main" val="1480883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5EFA8168-9E50-4BC8-BFBF-668772E18873}" type="slidenum">
              <a:rPr lang="en-US" altLang="en-US" sz="1200" smtClean="0">
                <a:solidFill>
                  <a:srgbClr val="000000"/>
                </a:solidFill>
              </a:rPr>
              <a:pPr/>
              <a:t>13</a:t>
            </a:fld>
            <a:endParaRPr lang="en-US" altLang="en-US" sz="1200" smtClean="0">
              <a:solidFill>
                <a:srgbClr val="000000"/>
              </a:solidFill>
            </a:endParaRPr>
          </a:p>
        </p:txBody>
      </p:sp>
      <p:sp>
        <p:nvSpPr>
          <p:cNvPr id="25603"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2560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B55267AC-20E3-4632-8CEF-9DCDE58AB45B}" type="slidenum">
              <a:rPr lang="en-US" altLang="en-US" sz="1200">
                <a:solidFill>
                  <a:srgbClr val="000000"/>
                </a:solidFill>
              </a:rPr>
              <a:pPr algn="r">
                <a:buSzPct val="100000"/>
              </a:pPr>
              <a:t>13</a:t>
            </a:fld>
            <a:endParaRPr lang="en-US" altLang="en-US" sz="1200">
              <a:solidFill>
                <a:srgbClr val="000000"/>
              </a:solidFill>
            </a:endParaRPr>
          </a:p>
        </p:txBody>
      </p:sp>
    </p:spTree>
    <p:extLst>
      <p:ext uri="{BB962C8B-B14F-4D97-AF65-F5344CB8AC3E}">
        <p14:creationId xmlns:p14="http://schemas.microsoft.com/office/powerpoint/2010/main" val="18035068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E014E13B-0FAD-4AA4-934F-9FEBEE3752DC}" type="slidenum">
              <a:rPr lang="en-US" altLang="en-US" sz="1200" smtClean="0">
                <a:solidFill>
                  <a:srgbClr val="000000"/>
                </a:solidFill>
              </a:rPr>
              <a:pPr/>
              <a:t>84</a:t>
            </a:fld>
            <a:endParaRPr lang="en-US" altLang="en-US" sz="1200" smtClean="0">
              <a:solidFill>
                <a:srgbClr val="000000"/>
              </a:solidFill>
            </a:endParaRPr>
          </a:p>
        </p:txBody>
      </p:sp>
      <p:sp>
        <p:nvSpPr>
          <p:cNvPr id="16281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6282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B90C0D99-D474-49C8-88FB-4423072FA747}" type="slidenum">
              <a:rPr lang="en-US" altLang="en-US" sz="1200">
                <a:solidFill>
                  <a:srgbClr val="000000"/>
                </a:solidFill>
              </a:rPr>
              <a:pPr algn="r">
                <a:buSzPct val="100000"/>
              </a:pPr>
              <a:t>84</a:t>
            </a:fld>
            <a:endParaRPr lang="en-US" altLang="en-US" sz="1200">
              <a:solidFill>
                <a:srgbClr val="000000"/>
              </a:solidFill>
            </a:endParaRPr>
          </a:p>
        </p:txBody>
      </p:sp>
    </p:spTree>
    <p:extLst>
      <p:ext uri="{BB962C8B-B14F-4D97-AF65-F5344CB8AC3E}">
        <p14:creationId xmlns:p14="http://schemas.microsoft.com/office/powerpoint/2010/main" val="28588887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8EF7AFAE-677D-4741-9D0B-63F0ABF7ABBC}" type="slidenum">
              <a:rPr lang="en-US" altLang="en-US" sz="1200" smtClean="0">
                <a:solidFill>
                  <a:srgbClr val="000000"/>
                </a:solidFill>
              </a:rPr>
              <a:pPr/>
              <a:t>87</a:t>
            </a:fld>
            <a:endParaRPr lang="en-US" altLang="en-US" sz="1200" smtClean="0">
              <a:solidFill>
                <a:srgbClr val="000000"/>
              </a:solidFill>
            </a:endParaRPr>
          </a:p>
        </p:txBody>
      </p:sp>
      <p:sp>
        <p:nvSpPr>
          <p:cNvPr id="16691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ACD719AE-24BC-4CB1-AFE2-4817AE2B8D16}" type="slidenum">
              <a:rPr lang="en-US" altLang="en-US" sz="1200">
                <a:solidFill>
                  <a:srgbClr val="000000"/>
                </a:solidFill>
              </a:rPr>
              <a:pPr algn="r">
                <a:buSzPct val="100000"/>
              </a:pPr>
              <a:t>87</a:t>
            </a:fld>
            <a:endParaRPr lang="en-US" altLang="en-US" sz="1200">
              <a:solidFill>
                <a:srgbClr val="000000"/>
              </a:solidFill>
            </a:endParaRPr>
          </a:p>
        </p:txBody>
      </p:sp>
      <p:sp>
        <p:nvSpPr>
          <p:cNvPr id="16691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7"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5613454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CABAA169-DDEC-4D0A-B9E8-E736FEFDB7C4}" type="slidenum">
              <a:rPr lang="en-US" altLang="en-US" sz="1200" smtClean="0">
                <a:solidFill>
                  <a:srgbClr val="000000"/>
                </a:solidFill>
              </a:rPr>
              <a:pPr/>
              <a:t>88</a:t>
            </a:fld>
            <a:endParaRPr lang="en-US" altLang="en-US" sz="1200" smtClean="0">
              <a:solidFill>
                <a:srgbClr val="000000"/>
              </a:solidFill>
            </a:endParaRPr>
          </a:p>
        </p:txBody>
      </p:sp>
      <p:sp>
        <p:nvSpPr>
          <p:cNvPr id="16896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BD43ECEE-02DD-4B6D-8713-0387B71A24BD}" type="slidenum">
              <a:rPr lang="en-US" altLang="en-US" sz="1200">
                <a:solidFill>
                  <a:srgbClr val="000000"/>
                </a:solidFill>
              </a:rPr>
              <a:pPr algn="r">
                <a:buSzPct val="100000"/>
              </a:pPr>
              <a:t>88</a:t>
            </a:fld>
            <a:endParaRPr lang="en-US" altLang="en-US" sz="1200">
              <a:solidFill>
                <a:srgbClr val="000000"/>
              </a:solidFill>
            </a:endParaRPr>
          </a:p>
        </p:txBody>
      </p:sp>
      <p:sp>
        <p:nvSpPr>
          <p:cNvPr id="16896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8965"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946868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820EC1EF-1A30-4EB9-B9C8-50A34D07A5FF}" type="slidenum">
              <a:rPr lang="en-US" altLang="en-US" sz="1200" smtClean="0">
                <a:solidFill>
                  <a:srgbClr val="000000"/>
                </a:solidFill>
              </a:rPr>
              <a:pPr/>
              <a:t>90</a:t>
            </a:fld>
            <a:endParaRPr lang="en-US" altLang="en-US" sz="1200" smtClean="0">
              <a:solidFill>
                <a:srgbClr val="000000"/>
              </a:solidFill>
            </a:endParaRPr>
          </a:p>
        </p:txBody>
      </p:sp>
      <p:sp>
        <p:nvSpPr>
          <p:cNvPr id="17203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FC46F599-B79F-4B3E-A7CA-8B69212943AB}" type="slidenum">
              <a:rPr lang="en-US" altLang="en-US" sz="1200">
                <a:solidFill>
                  <a:srgbClr val="000000"/>
                </a:solidFill>
              </a:rPr>
              <a:pPr algn="r">
                <a:buSzPct val="100000"/>
              </a:pPr>
              <a:t>90</a:t>
            </a:fld>
            <a:endParaRPr lang="en-US" altLang="en-US" sz="1200">
              <a:solidFill>
                <a:srgbClr val="000000"/>
              </a:solidFill>
            </a:endParaRPr>
          </a:p>
        </p:txBody>
      </p:sp>
      <p:sp>
        <p:nvSpPr>
          <p:cNvPr id="17203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2296455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C021EEB6-A275-4D67-888E-3F0C9AF43F16}" type="slidenum">
              <a:rPr lang="en-US" altLang="en-US" sz="1200" smtClean="0">
                <a:solidFill>
                  <a:srgbClr val="000000"/>
                </a:solidFill>
              </a:rPr>
              <a:pPr/>
              <a:t>91</a:t>
            </a:fld>
            <a:endParaRPr lang="en-US" altLang="en-US" sz="1200" smtClean="0">
              <a:solidFill>
                <a:srgbClr val="000000"/>
              </a:solidFill>
            </a:endParaRPr>
          </a:p>
        </p:txBody>
      </p:sp>
      <p:sp>
        <p:nvSpPr>
          <p:cNvPr id="17408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E8C51E8B-43A4-4385-9462-D1109B6C9752}" type="slidenum">
              <a:rPr lang="en-US" altLang="en-US" sz="1200">
                <a:solidFill>
                  <a:srgbClr val="000000"/>
                </a:solidFill>
              </a:rPr>
              <a:pPr algn="r">
                <a:buSzPct val="100000"/>
              </a:pPr>
              <a:t>91</a:t>
            </a:fld>
            <a:endParaRPr lang="en-US" altLang="en-US" sz="1200">
              <a:solidFill>
                <a:srgbClr val="000000"/>
              </a:solidFill>
            </a:endParaRPr>
          </a:p>
        </p:txBody>
      </p:sp>
      <p:sp>
        <p:nvSpPr>
          <p:cNvPr id="17408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08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461754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9D79E282-6813-49C9-A4A2-294B7652046A}" type="slidenum">
              <a:rPr lang="en-US" altLang="en-US" sz="1200" smtClean="0">
                <a:solidFill>
                  <a:srgbClr val="000000"/>
                </a:solidFill>
              </a:rPr>
              <a:pPr/>
              <a:t>92</a:t>
            </a:fld>
            <a:endParaRPr lang="en-US" altLang="en-US" sz="1200" smtClean="0">
              <a:solidFill>
                <a:srgbClr val="000000"/>
              </a:solidFill>
            </a:endParaRPr>
          </a:p>
        </p:txBody>
      </p:sp>
      <p:sp>
        <p:nvSpPr>
          <p:cNvPr id="17613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5FC68108-0DC7-4C8D-BF78-B365483D1283}" type="slidenum">
              <a:rPr lang="en-US" altLang="en-US" sz="1200">
                <a:solidFill>
                  <a:srgbClr val="000000"/>
                </a:solidFill>
              </a:rPr>
              <a:pPr algn="r">
                <a:buSzPct val="100000"/>
              </a:pPr>
              <a:t>92</a:t>
            </a:fld>
            <a:endParaRPr lang="en-US" altLang="en-US" sz="1200">
              <a:solidFill>
                <a:srgbClr val="000000"/>
              </a:solidFill>
            </a:endParaRPr>
          </a:p>
        </p:txBody>
      </p:sp>
      <p:sp>
        <p:nvSpPr>
          <p:cNvPr id="17613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613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30456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0434101A-A86D-4B50-A11C-08BCE44C9832}" type="slidenum">
              <a:rPr lang="en-US" altLang="en-US" sz="1200" smtClean="0">
                <a:solidFill>
                  <a:srgbClr val="000000"/>
                </a:solidFill>
              </a:rPr>
              <a:pPr/>
              <a:t>14</a:t>
            </a:fld>
            <a:endParaRPr lang="en-US" altLang="en-US" sz="1200" smtClean="0">
              <a:solidFill>
                <a:srgbClr val="000000"/>
              </a:solidFill>
            </a:endParaRPr>
          </a:p>
        </p:txBody>
      </p:sp>
      <p:sp>
        <p:nvSpPr>
          <p:cNvPr id="2765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2765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951F7570-F46E-4D7E-BB94-F2A399F25D0D}" type="slidenum">
              <a:rPr lang="en-US" altLang="en-US" sz="1200">
                <a:solidFill>
                  <a:srgbClr val="000000"/>
                </a:solidFill>
              </a:rPr>
              <a:pPr algn="r">
                <a:buSzPct val="100000"/>
              </a:pPr>
              <a:t>14</a:t>
            </a:fld>
            <a:endParaRPr lang="en-US" altLang="en-US" sz="1200">
              <a:solidFill>
                <a:srgbClr val="000000"/>
              </a:solidFill>
            </a:endParaRPr>
          </a:p>
        </p:txBody>
      </p:sp>
    </p:spTree>
    <p:extLst>
      <p:ext uri="{BB962C8B-B14F-4D97-AF65-F5344CB8AC3E}">
        <p14:creationId xmlns:p14="http://schemas.microsoft.com/office/powerpoint/2010/main" val="204682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9"/>
          <p:cNvSpPr>
            <a:spLocks noGrp="1" noChangeArrowheads="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fld id="{FE0482CD-42C3-4CA7-BFB1-126E018D186F}" type="slidenum">
              <a:rPr lang="en-US" altLang="en-US" sz="1200" smtClean="0">
                <a:solidFill>
                  <a:srgbClr val="000000"/>
                </a:solidFill>
              </a:rPr>
              <a:pPr/>
              <a:t>15</a:t>
            </a:fld>
            <a:endParaRPr lang="en-US" altLang="en-US" sz="1200" smtClean="0">
              <a:solidFill>
                <a:srgbClr val="000000"/>
              </a:solidFill>
            </a:endParaRPr>
          </a:p>
        </p:txBody>
      </p:sp>
      <p:sp>
        <p:nvSpPr>
          <p:cNvPr id="2969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D8B89974-9B3C-4B0E-AD1F-BA7208B8E1A0}" type="slidenum">
              <a:rPr lang="en-US" altLang="en-US" sz="1200">
                <a:solidFill>
                  <a:srgbClr val="000000"/>
                </a:solidFill>
              </a:rPr>
              <a:pPr algn="r">
                <a:buSzPct val="100000"/>
              </a:pPr>
              <a:t>15</a:t>
            </a:fld>
            <a:endParaRPr lang="en-US" altLang="en-US" sz="1200">
              <a:solidFill>
                <a:srgbClr val="000000"/>
              </a:solidFill>
            </a:endParaRPr>
          </a:p>
        </p:txBody>
      </p:sp>
      <p:sp>
        <p:nvSpPr>
          <p:cNvPr id="2970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68103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xmlns="" id="{1E16D2D6-FB68-47EC-A2CA-6F1F46280F87}"/>
              </a:ext>
            </a:extLst>
          </p:cNvPr>
          <p:cNvSpPr>
            <a:spLocks noGrp="1" noChangeArrowheads="1"/>
          </p:cNvSpPr>
          <p:nvPr>
            <p:ph type="sldNum" idx="10"/>
          </p:nvPr>
        </p:nvSpPr>
        <p:spPr>
          <a:ln/>
        </p:spPr>
        <p:txBody>
          <a:bodyPr/>
          <a:lstStyle>
            <a:lvl1pPr>
              <a:defRPr/>
            </a:lvl1pPr>
          </a:lstStyle>
          <a:p>
            <a:pPr>
              <a:defRPr/>
            </a:pPr>
            <a:fld id="{F09C24C1-30F0-4720-AF9C-8072CCC25D77}" type="slidenum">
              <a:rPr lang="en-US" altLang="en-US"/>
              <a:pPr>
                <a:defRPr/>
              </a:pPr>
              <a:t>‹#›</a:t>
            </a:fld>
            <a:endParaRPr lang="en-US" altLang="en-US"/>
          </a:p>
        </p:txBody>
      </p:sp>
    </p:spTree>
    <p:extLst>
      <p:ext uri="{BB962C8B-B14F-4D97-AF65-F5344CB8AC3E}">
        <p14:creationId xmlns:p14="http://schemas.microsoft.com/office/powerpoint/2010/main" val="1365529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1E16D2D6-FB68-47EC-A2CA-6F1F46280F87}"/>
              </a:ext>
            </a:extLst>
          </p:cNvPr>
          <p:cNvSpPr>
            <a:spLocks noGrp="1" noChangeArrowheads="1"/>
          </p:cNvSpPr>
          <p:nvPr>
            <p:ph type="sldNum" idx="10"/>
          </p:nvPr>
        </p:nvSpPr>
        <p:spPr>
          <a:ln/>
        </p:spPr>
        <p:txBody>
          <a:bodyPr/>
          <a:lstStyle>
            <a:lvl1pPr>
              <a:defRPr/>
            </a:lvl1pPr>
          </a:lstStyle>
          <a:p>
            <a:pPr>
              <a:defRPr/>
            </a:pPr>
            <a:fld id="{6A36873F-CBD5-4756-8472-087D473DA174}" type="slidenum">
              <a:rPr lang="en-US" altLang="en-US"/>
              <a:pPr>
                <a:defRPr/>
              </a:pPr>
              <a:t>‹#›</a:t>
            </a:fld>
            <a:endParaRPr lang="en-US" altLang="en-US"/>
          </a:p>
        </p:txBody>
      </p:sp>
    </p:spTree>
    <p:extLst>
      <p:ext uri="{BB962C8B-B14F-4D97-AF65-F5344CB8AC3E}">
        <p14:creationId xmlns:p14="http://schemas.microsoft.com/office/powerpoint/2010/main" val="2704656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609600"/>
            <a:ext cx="1941513" cy="5481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3725" cy="5481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1E16D2D6-FB68-47EC-A2CA-6F1F46280F87}"/>
              </a:ext>
            </a:extLst>
          </p:cNvPr>
          <p:cNvSpPr>
            <a:spLocks noGrp="1" noChangeArrowheads="1"/>
          </p:cNvSpPr>
          <p:nvPr>
            <p:ph type="sldNum" idx="10"/>
          </p:nvPr>
        </p:nvSpPr>
        <p:spPr>
          <a:ln/>
        </p:spPr>
        <p:txBody>
          <a:bodyPr/>
          <a:lstStyle>
            <a:lvl1pPr>
              <a:defRPr/>
            </a:lvl1pPr>
          </a:lstStyle>
          <a:p>
            <a:pPr>
              <a:defRPr/>
            </a:pPr>
            <a:fld id="{B625CF32-D24D-40F5-A21A-1ACD27FD086E}" type="slidenum">
              <a:rPr lang="en-US" altLang="en-US"/>
              <a:pPr>
                <a:defRPr/>
              </a:pPr>
              <a:t>‹#›</a:t>
            </a:fld>
            <a:endParaRPr lang="en-US" altLang="en-US"/>
          </a:p>
        </p:txBody>
      </p:sp>
    </p:spTree>
    <p:extLst>
      <p:ext uri="{BB962C8B-B14F-4D97-AF65-F5344CB8AC3E}">
        <p14:creationId xmlns:p14="http://schemas.microsoft.com/office/powerpoint/2010/main" val="256160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baseline="0">
                <a:latin typeface="Times New Roman" panose="02020603050405020304" pitchFamily="18" charset="0"/>
              </a:defRPr>
            </a:lvl1pPr>
          </a:lstStyle>
          <a:p>
            <a:r>
              <a:rPr lang="en-US" dirty="0"/>
              <a:t>Click to edit Master title style</a:t>
            </a:r>
          </a:p>
        </p:txBody>
      </p:sp>
      <p:sp>
        <p:nvSpPr>
          <p:cNvPr id="9" name="Content Placeholder 8"/>
          <p:cNvSpPr>
            <a:spLocks noGrp="1"/>
          </p:cNvSpPr>
          <p:nvPr>
            <p:ph sz="quarter" idx="13"/>
          </p:nvPr>
        </p:nvSpPr>
        <p:spPr>
          <a:xfrm>
            <a:off x="457200" y="1600200"/>
            <a:ext cx="8229600" cy="457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p:cNvPr>
          <p:cNvSpPr>
            <a:spLocks noGrp="1"/>
          </p:cNvSpPr>
          <p:nvPr>
            <p:ph sz="quarter" idx="14"/>
          </p:nvPr>
        </p:nvSpPr>
        <p:spPr>
          <a:xfrm>
            <a:off x="457200" y="2133600"/>
            <a:ext cx="8229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p:cNvPr>
          <p:cNvSpPr>
            <a:spLocks noGrp="1"/>
          </p:cNvSpPr>
          <p:nvPr>
            <p:ph sz="quarter" idx="15"/>
          </p:nvPr>
        </p:nvSpPr>
        <p:spPr>
          <a:xfrm>
            <a:off x="457200" y="2667000"/>
            <a:ext cx="82296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p:cNvPr>
          <p:cNvSpPr>
            <a:spLocks noGrp="1"/>
          </p:cNvSpPr>
          <p:nvPr>
            <p:ph sz="quarter" idx="16"/>
          </p:nvPr>
        </p:nvSpPr>
        <p:spPr>
          <a:xfrm>
            <a:off x="457200" y="3124200"/>
            <a:ext cx="8229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p:cNvPr>
          <p:cNvSpPr>
            <a:spLocks noGrp="1"/>
          </p:cNvSpPr>
          <p:nvPr>
            <p:ph sz="quarter" idx="17"/>
          </p:nvPr>
        </p:nvSpPr>
        <p:spPr>
          <a:xfrm>
            <a:off x="457200" y="3733800"/>
            <a:ext cx="8229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p:cNvPr>
          <p:cNvSpPr>
            <a:spLocks noGrp="1"/>
          </p:cNvSpPr>
          <p:nvPr>
            <p:ph sz="quarter" idx="18"/>
          </p:nvPr>
        </p:nvSpPr>
        <p:spPr>
          <a:xfrm>
            <a:off x="457200" y="4343400"/>
            <a:ext cx="8229600" cy="30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p:cNvPr>
          <p:cNvSpPr>
            <a:spLocks noGrp="1"/>
          </p:cNvSpPr>
          <p:nvPr>
            <p:ph sz="quarter" idx="19"/>
          </p:nvPr>
        </p:nvSpPr>
        <p:spPr>
          <a:xfrm>
            <a:off x="457200" y="4800600"/>
            <a:ext cx="82296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p:cNvPr>
          <p:cNvSpPr>
            <a:spLocks noGrp="1"/>
          </p:cNvSpPr>
          <p:nvPr>
            <p:ph sz="quarter" idx="20"/>
          </p:nvPr>
        </p:nvSpPr>
        <p:spPr>
          <a:xfrm>
            <a:off x="457200" y="5334000"/>
            <a:ext cx="82296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p:cNvPr>
          <p:cNvSpPr>
            <a:spLocks noGrp="1"/>
          </p:cNvSpPr>
          <p:nvPr>
            <p:ph sz="quarter" idx="21"/>
          </p:nvPr>
        </p:nvSpPr>
        <p:spPr>
          <a:xfrm>
            <a:off x="457200" y="5715000"/>
            <a:ext cx="8229600" cy="30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xmlns="" id="{ACFD7F6B-9EA0-44AA-B418-3ED94BE44F28}"/>
              </a:ext>
            </a:extLst>
          </p:cNvPr>
          <p:cNvSpPr>
            <a:spLocks noGrp="1"/>
          </p:cNvSpPr>
          <p:nvPr>
            <p:ph type="ftr" sz="quarter" idx="22"/>
          </p:nvPr>
        </p:nvSpPr>
        <p:spPr>
          <a:xfrm>
            <a:off x="93663" y="6172200"/>
            <a:ext cx="8596312" cy="234950"/>
          </a:xfrm>
          <a:prstGeom prst="rect">
            <a:avLst/>
          </a:prstGeom>
        </p:spPr>
        <p:txBody>
          <a:bodyPr/>
          <a:lstStyle>
            <a:lvl1pPr>
              <a:defRPr/>
            </a:lvl1pPr>
          </a:lstStyle>
          <a:p>
            <a:pPr>
              <a:defRPr/>
            </a:pPr>
            <a:endParaRPr lang="en-US"/>
          </a:p>
        </p:txBody>
      </p:sp>
      <p:sp>
        <p:nvSpPr>
          <p:cNvPr id="15" name="Date Placeholder 3">
            <a:extLst>
              <a:ext uri="{FF2B5EF4-FFF2-40B4-BE49-F238E27FC236}">
                <a16:creationId xmlns:a16="http://schemas.microsoft.com/office/drawing/2014/main" xmlns="" id="{673DE5D3-6508-49A6-842E-B021395D153F}"/>
              </a:ext>
            </a:extLst>
          </p:cNvPr>
          <p:cNvSpPr>
            <a:spLocks noGrp="1"/>
          </p:cNvSpPr>
          <p:nvPr>
            <p:ph type="dt" sz="half" idx="23"/>
          </p:nvPr>
        </p:nvSpPr>
        <p:spPr>
          <a:xfrm>
            <a:off x="6335713" y="112713"/>
            <a:ext cx="2133600" cy="182562"/>
          </a:xfrm>
          <a:prstGeom prst="rect">
            <a:avLst/>
          </a:prstGeom>
        </p:spPr>
        <p:txBody>
          <a:bodyPr/>
          <a:lstStyle>
            <a:lvl1pPr>
              <a:defRPr/>
            </a:lvl1pPr>
          </a:lstStyle>
          <a:p>
            <a:pPr>
              <a:defRPr/>
            </a:pPr>
            <a:fld id="{F07EFD69-8E9A-4C7D-932D-642D44305672}" type="datetimeFigureOut">
              <a:rPr lang="en-US"/>
              <a:pPr>
                <a:defRPr/>
              </a:pPr>
              <a:t>8/7/2020</a:t>
            </a:fld>
            <a:endParaRPr lang="en-US" dirty="0"/>
          </a:p>
        </p:txBody>
      </p:sp>
      <p:sp>
        <p:nvSpPr>
          <p:cNvPr id="16" name="Slide Number Placeholder 5">
            <a:extLst>
              <a:ext uri="{FF2B5EF4-FFF2-40B4-BE49-F238E27FC236}">
                <a16:creationId xmlns:a16="http://schemas.microsoft.com/office/drawing/2014/main" xmlns="" id="{4D4CEA54-1285-44B5-93F6-3901A67B9CD1}"/>
              </a:ext>
            </a:extLst>
          </p:cNvPr>
          <p:cNvSpPr>
            <a:spLocks noGrp="1"/>
          </p:cNvSpPr>
          <p:nvPr>
            <p:ph type="sldNum" sz="quarter" idx="24"/>
          </p:nvPr>
        </p:nvSpPr>
        <p:spPr/>
        <p:txBody>
          <a:bodyPr/>
          <a:lstStyle>
            <a:lvl1pPr>
              <a:defRPr/>
            </a:lvl1pPr>
          </a:lstStyle>
          <a:p>
            <a:pPr>
              <a:defRPr/>
            </a:pPr>
            <a:fld id="{1CB37880-F8D2-4A6D-ABBC-B6213C48BCE6}" type="slidenum">
              <a:rPr lang="en-US" altLang="en-US"/>
              <a:pPr>
                <a:defRPr/>
              </a:pPr>
              <a:t>‹#›</a:t>
            </a:fld>
            <a:endParaRPr lang="en-US" altLang="en-US"/>
          </a:p>
        </p:txBody>
      </p:sp>
    </p:spTree>
    <p:extLst>
      <p:ext uri="{BB962C8B-B14F-4D97-AF65-F5344CB8AC3E}">
        <p14:creationId xmlns:p14="http://schemas.microsoft.com/office/powerpoint/2010/main" val="2826004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568932"/>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xmlns="" id="{3B4FC1FD-F019-4875-83E3-A5C5F7757DE1}"/>
              </a:ext>
            </a:extLst>
          </p:cNvPr>
          <p:cNvSpPr>
            <a:spLocks noGrp="1"/>
          </p:cNvSpPr>
          <p:nvPr>
            <p:ph type="ftr" sz="quarter" idx="15"/>
          </p:nvPr>
        </p:nvSpPr>
        <p:spPr>
          <a:xfrm>
            <a:off x="93663" y="6172200"/>
            <a:ext cx="8596312" cy="234950"/>
          </a:xfrm>
          <a:prstGeom prst="rect">
            <a:avLst/>
          </a:prstGeom>
        </p:spPr>
        <p:txBody>
          <a:bodyPr/>
          <a:lstStyle>
            <a:lvl1pPr>
              <a:defRPr/>
            </a:lvl1pPr>
          </a:lstStyle>
          <a:p>
            <a:pPr>
              <a:defRPr/>
            </a:pPr>
            <a:endParaRPr lang="en-US"/>
          </a:p>
        </p:txBody>
      </p:sp>
      <p:sp>
        <p:nvSpPr>
          <p:cNvPr id="9" name="Date Placeholder 3">
            <a:extLst>
              <a:ext uri="{FF2B5EF4-FFF2-40B4-BE49-F238E27FC236}">
                <a16:creationId xmlns:a16="http://schemas.microsoft.com/office/drawing/2014/main" xmlns="" id="{467FBCCA-BED7-4269-8326-3082B8291510}"/>
              </a:ext>
            </a:extLst>
          </p:cNvPr>
          <p:cNvSpPr>
            <a:spLocks noGrp="1"/>
          </p:cNvSpPr>
          <p:nvPr>
            <p:ph type="dt" sz="half" idx="16"/>
          </p:nvPr>
        </p:nvSpPr>
        <p:spPr>
          <a:xfrm>
            <a:off x="6335713" y="112713"/>
            <a:ext cx="2133600" cy="182562"/>
          </a:xfrm>
          <a:prstGeom prst="rect">
            <a:avLst/>
          </a:prstGeom>
        </p:spPr>
        <p:txBody>
          <a:bodyPr/>
          <a:lstStyle>
            <a:lvl1pPr>
              <a:defRPr/>
            </a:lvl1pPr>
          </a:lstStyle>
          <a:p>
            <a:pPr>
              <a:defRPr/>
            </a:pPr>
            <a:fld id="{A0A535DC-961E-42FA-AEFF-CFB78A056DFA}" type="datetimeFigureOut">
              <a:rPr lang="en-US"/>
              <a:pPr>
                <a:defRPr/>
              </a:pPr>
              <a:t>8/7/2020</a:t>
            </a:fld>
            <a:endParaRPr lang="en-US" dirty="0"/>
          </a:p>
        </p:txBody>
      </p:sp>
      <p:sp>
        <p:nvSpPr>
          <p:cNvPr id="11" name="Slide Number Placeholder 5">
            <a:extLst>
              <a:ext uri="{FF2B5EF4-FFF2-40B4-BE49-F238E27FC236}">
                <a16:creationId xmlns:a16="http://schemas.microsoft.com/office/drawing/2014/main" xmlns="" id="{1D2A3189-5DAF-432C-9B65-E820C320D78A}"/>
              </a:ext>
            </a:extLst>
          </p:cNvPr>
          <p:cNvSpPr>
            <a:spLocks noGrp="1"/>
          </p:cNvSpPr>
          <p:nvPr>
            <p:ph type="sldNum" sz="quarter" idx="17"/>
          </p:nvPr>
        </p:nvSpPr>
        <p:spPr/>
        <p:txBody>
          <a:bodyPr/>
          <a:lstStyle>
            <a:lvl1pPr>
              <a:defRPr/>
            </a:lvl1pPr>
          </a:lstStyle>
          <a:p>
            <a:pPr>
              <a:defRPr/>
            </a:pPr>
            <a:fld id="{1789A5AC-7FA1-4188-BB1E-5FEB6F79E882}" type="slidenum">
              <a:rPr lang="en-US" altLang="en-US"/>
              <a:pPr>
                <a:defRPr/>
              </a:pPr>
              <a:t>‹#›</a:t>
            </a:fld>
            <a:endParaRPr lang="en-US" altLang="en-US"/>
          </a:p>
        </p:txBody>
      </p:sp>
    </p:spTree>
    <p:extLst>
      <p:ext uri="{BB962C8B-B14F-4D97-AF65-F5344CB8AC3E}">
        <p14:creationId xmlns:p14="http://schemas.microsoft.com/office/powerpoint/2010/main" val="3836208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p:cNvPr>
          <p:cNvSpPr>
            <a:spLocks noGrp="1"/>
          </p:cNvSpPr>
          <p:nvPr>
            <p:ph sz="quarter" idx="13"/>
          </p:nvPr>
        </p:nvSpPr>
        <p:spPr>
          <a:xfrm>
            <a:off x="457200" y="22860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p:cNvPr>
          <p:cNvSpPr>
            <a:spLocks noGrp="1"/>
          </p:cNvSpPr>
          <p:nvPr>
            <p:ph sz="quarter" idx="14"/>
          </p:nvPr>
        </p:nvSpPr>
        <p:spPr>
          <a:xfrm>
            <a:off x="457200" y="30480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p:cNvPr>
          <p:cNvSpPr>
            <a:spLocks noGrp="1"/>
          </p:cNvSpPr>
          <p:nvPr>
            <p:ph sz="quarter" idx="15"/>
          </p:nvPr>
        </p:nvSpPr>
        <p:spPr>
          <a:xfrm>
            <a:off x="457200" y="3886200"/>
            <a:ext cx="82296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p:cNvPr>
          <p:cNvSpPr>
            <a:spLocks noGrp="1"/>
          </p:cNvSpPr>
          <p:nvPr>
            <p:ph sz="quarter" idx="16"/>
          </p:nvPr>
        </p:nvSpPr>
        <p:spPr>
          <a:xfrm>
            <a:off x="457200" y="4572000"/>
            <a:ext cx="8229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p:cNvPr>
          <p:cNvSpPr>
            <a:spLocks noGrp="1"/>
          </p:cNvSpPr>
          <p:nvPr>
            <p:ph sz="quarter" idx="17"/>
          </p:nvPr>
        </p:nvSpPr>
        <p:spPr>
          <a:xfrm>
            <a:off x="457200" y="5334000"/>
            <a:ext cx="8229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xmlns="" id="{C0BEEF4A-C8DE-4F01-B7DE-46EE349CDB5E}"/>
              </a:ext>
            </a:extLst>
          </p:cNvPr>
          <p:cNvSpPr>
            <a:spLocks noGrp="1"/>
          </p:cNvSpPr>
          <p:nvPr>
            <p:ph type="ftr" sz="quarter" idx="18"/>
          </p:nvPr>
        </p:nvSpPr>
        <p:spPr>
          <a:xfrm>
            <a:off x="93663" y="6172200"/>
            <a:ext cx="8596312" cy="234950"/>
          </a:xfrm>
          <a:prstGeom prst="rect">
            <a:avLst/>
          </a:prstGeom>
        </p:spPr>
        <p:txBody>
          <a:bodyPr/>
          <a:lstStyle>
            <a:lvl1pPr>
              <a:defRPr/>
            </a:lvl1pPr>
          </a:lstStyle>
          <a:p>
            <a:pPr>
              <a:defRPr/>
            </a:pPr>
            <a:endParaRPr lang="en-US"/>
          </a:p>
        </p:txBody>
      </p:sp>
      <p:sp>
        <p:nvSpPr>
          <p:cNvPr id="11" name="Date Placeholder 3">
            <a:extLst>
              <a:ext uri="{FF2B5EF4-FFF2-40B4-BE49-F238E27FC236}">
                <a16:creationId xmlns:a16="http://schemas.microsoft.com/office/drawing/2014/main" xmlns="" id="{F7F1C889-840C-4006-8B97-D33241AE9CC7}"/>
              </a:ext>
            </a:extLst>
          </p:cNvPr>
          <p:cNvSpPr>
            <a:spLocks noGrp="1"/>
          </p:cNvSpPr>
          <p:nvPr>
            <p:ph type="dt" sz="half" idx="19"/>
          </p:nvPr>
        </p:nvSpPr>
        <p:spPr>
          <a:xfrm>
            <a:off x="6335713" y="112713"/>
            <a:ext cx="2133600" cy="182562"/>
          </a:xfrm>
          <a:prstGeom prst="rect">
            <a:avLst/>
          </a:prstGeom>
        </p:spPr>
        <p:txBody>
          <a:bodyPr/>
          <a:lstStyle>
            <a:lvl1pPr>
              <a:defRPr/>
            </a:lvl1pPr>
          </a:lstStyle>
          <a:p>
            <a:pPr>
              <a:defRPr/>
            </a:pPr>
            <a:fld id="{CACCA7B2-10E9-4F0E-A9E3-22F624A58B18}" type="datetimeFigureOut">
              <a:rPr lang="en-US"/>
              <a:pPr>
                <a:defRPr/>
              </a:pPr>
              <a:t>8/7/2020</a:t>
            </a:fld>
            <a:endParaRPr lang="en-US" dirty="0"/>
          </a:p>
        </p:txBody>
      </p:sp>
      <p:sp>
        <p:nvSpPr>
          <p:cNvPr id="12" name="Slide Number Placeholder 5">
            <a:extLst>
              <a:ext uri="{FF2B5EF4-FFF2-40B4-BE49-F238E27FC236}">
                <a16:creationId xmlns:a16="http://schemas.microsoft.com/office/drawing/2014/main" xmlns="" id="{70578430-4E53-4AF4-83E1-60215E482B4A}"/>
              </a:ext>
            </a:extLst>
          </p:cNvPr>
          <p:cNvSpPr>
            <a:spLocks noGrp="1"/>
          </p:cNvSpPr>
          <p:nvPr>
            <p:ph type="sldNum" sz="quarter" idx="20"/>
          </p:nvPr>
        </p:nvSpPr>
        <p:spPr/>
        <p:txBody>
          <a:bodyPr/>
          <a:lstStyle>
            <a:lvl1pPr>
              <a:defRPr/>
            </a:lvl1pPr>
          </a:lstStyle>
          <a:p>
            <a:pPr>
              <a:defRPr/>
            </a:pPr>
            <a:fld id="{CFC7854A-E1C4-4D21-8430-22F2B40BA1D0}" type="slidenum">
              <a:rPr lang="en-US" altLang="en-US"/>
              <a:pPr>
                <a:defRPr/>
              </a:pPr>
              <a:t>‹#›</a:t>
            </a:fld>
            <a:endParaRPr lang="en-US" altLang="en-US"/>
          </a:p>
        </p:txBody>
      </p:sp>
    </p:spTree>
    <p:extLst>
      <p:ext uri="{BB962C8B-B14F-4D97-AF65-F5344CB8AC3E}">
        <p14:creationId xmlns:p14="http://schemas.microsoft.com/office/powerpoint/2010/main" val="372892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1E16D2D6-FB68-47EC-A2CA-6F1F46280F87}"/>
              </a:ext>
            </a:extLst>
          </p:cNvPr>
          <p:cNvSpPr>
            <a:spLocks noGrp="1" noChangeArrowheads="1"/>
          </p:cNvSpPr>
          <p:nvPr>
            <p:ph type="sldNum" idx="10"/>
          </p:nvPr>
        </p:nvSpPr>
        <p:spPr>
          <a:ln/>
        </p:spPr>
        <p:txBody>
          <a:bodyPr/>
          <a:lstStyle>
            <a:lvl1pPr>
              <a:defRPr/>
            </a:lvl1pPr>
          </a:lstStyle>
          <a:p>
            <a:pPr>
              <a:defRPr/>
            </a:pPr>
            <a:fld id="{255911FB-5454-4558-BBCD-F5C336A0A501}" type="slidenum">
              <a:rPr lang="en-US" altLang="en-US"/>
              <a:pPr>
                <a:defRPr/>
              </a:pPr>
              <a:t>‹#›</a:t>
            </a:fld>
            <a:endParaRPr lang="en-US" altLang="en-US"/>
          </a:p>
        </p:txBody>
      </p:sp>
    </p:spTree>
    <p:extLst>
      <p:ext uri="{BB962C8B-B14F-4D97-AF65-F5344CB8AC3E}">
        <p14:creationId xmlns:p14="http://schemas.microsoft.com/office/powerpoint/2010/main" val="393042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xmlns="" id="{1E16D2D6-FB68-47EC-A2CA-6F1F46280F87}"/>
              </a:ext>
            </a:extLst>
          </p:cNvPr>
          <p:cNvSpPr>
            <a:spLocks noGrp="1" noChangeArrowheads="1"/>
          </p:cNvSpPr>
          <p:nvPr>
            <p:ph type="sldNum" idx="10"/>
          </p:nvPr>
        </p:nvSpPr>
        <p:spPr>
          <a:ln/>
        </p:spPr>
        <p:txBody>
          <a:bodyPr/>
          <a:lstStyle>
            <a:lvl1pPr>
              <a:defRPr/>
            </a:lvl1pPr>
          </a:lstStyle>
          <a:p>
            <a:pPr>
              <a:defRPr/>
            </a:pPr>
            <a:fld id="{25CC041A-2F97-4967-BEA0-80033D2B4BE9}" type="slidenum">
              <a:rPr lang="en-US" altLang="en-US"/>
              <a:pPr>
                <a:defRPr/>
              </a:pPr>
              <a:t>‹#›</a:t>
            </a:fld>
            <a:endParaRPr lang="en-US" altLang="en-US"/>
          </a:p>
        </p:txBody>
      </p:sp>
    </p:spTree>
    <p:extLst>
      <p:ext uri="{BB962C8B-B14F-4D97-AF65-F5344CB8AC3E}">
        <p14:creationId xmlns:p14="http://schemas.microsoft.com/office/powerpoint/2010/main" val="220894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06825"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81200"/>
            <a:ext cx="3808413"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xmlns="" id="{1E16D2D6-FB68-47EC-A2CA-6F1F46280F87}"/>
              </a:ext>
            </a:extLst>
          </p:cNvPr>
          <p:cNvSpPr>
            <a:spLocks noGrp="1" noChangeArrowheads="1"/>
          </p:cNvSpPr>
          <p:nvPr>
            <p:ph type="sldNum" idx="10"/>
          </p:nvPr>
        </p:nvSpPr>
        <p:spPr>
          <a:ln/>
        </p:spPr>
        <p:txBody>
          <a:bodyPr/>
          <a:lstStyle>
            <a:lvl1pPr>
              <a:defRPr/>
            </a:lvl1pPr>
          </a:lstStyle>
          <a:p>
            <a:pPr>
              <a:defRPr/>
            </a:pPr>
            <a:fld id="{26990C89-A0DA-4970-9D88-00F4137E91CB}" type="slidenum">
              <a:rPr lang="en-US" altLang="en-US"/>
              <a:pPr>
                <a:defRPr/>
              </a:pPr>
              <a:t>‹#›</a:t>
            </a:fld>
            <a:endParaRPr lang="en-US" altLang="en-US"/>
          </a:p>
        </p:txBody>
      </p:sp>
    </p:spTree>
    <p:extLst>
      <p:ext uri="{BB962C8B-B14F-4D97-AF65-F5344CB8AC3E}">
        <p14:creationId xmlns:p14="http://schemas.microsoft.com/office/powerpoint/2010/main" val="379570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xmlns="" id="{1E16D2D6-FB68-47EC-A2CA-6F1F46280F87}"/>
              </a:ext>
            </a:extLst>
          </p:cNvPr>
          <p:cNvSpPr>
            <a:spLocks noGrp="1" noChangeArrowheads="1"/>
          </p:cNvSpPr>
          <p:nvPr>
            <p:ph type="sldNum" idx="10"/>
          </p:nvPr>
        </p:nvSpPr>
        <p:spPr>
          <a:ln/>
        </p:spPr>
        <p:txBody>
          <a:bodyPr/>
          <a:lstStyle>
            <a:lvl1pPr>
              <a:defRPr/>
            </a:lvl1pPr>
          </a:lstStyle>
          <a:p>
            <a:pPr>
              <a:defRPr/>
            </a:pPr>
            <a:fld id="{CE34756E-10D3-4C12-A7CC-702CBBC3C120}" type="slidenum">
              <a:rPr lang="en-US" altLang="en-US"/>
              <a:pPr>
                <a:defRPr/>
              </a:pPr>
              <a:t>‹#›</a:t>
            </a:fld>
            <a:endParaRPr lang="en-US" altLang="en-US"/>
          </a:p>
        </p:txBody>
      </p:sp>
    </p:spTree>
    <p:extLst>
      <p:ext uri="{BB962C8B-B14F-4D97-AF65-F5344CB8AC3E}">
        <p14:creationId xmlns:p14="http://schemas.microsoft.com/office/powerpoint/2010/main" val="234246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xmlns="" id="{1E16D2D6-FB68-47EC-A2CA-6F1F46280F87}"/>
              </a:ext>
            </a:extLst>
          </p:cNvPr>
          <p:cNvSpPr>
            <a:spLocks noGrp="1" noChangeArrowheads="1"/>
          </p:cNvSpPr>
          <p:nvPr>
            <p:ph type="sldNum" idx="10"/>
          </p:nvPr>
        </p:nvSpPr>
        <p:spPr>
          <a:ln/>
        </p:spPr>
        <p:txBody>
          <a:bodyPr/>
          <a:lstStyle>
            <a:lvl1pPr>
              <a:defRPr/>
            </a:lvl1pPr>
          </a:lstStyle>
          <a:p>
            <a:pPr>
              <a:defRPr/>
            </a:pPr>
            <a:fld id="{E6A4026D-437C-4AD4-AAD0-AC5E1800C3C1}" type="slidenum">
              <a:rPr lang="en-US" altLang="en-US"/>
              <a:pPr>
                <a:defRPr/>
              </a:pPr>
              <a:t>‹#›</a:t>
            </a:fld>
            <a:endParaRPr lang="en-US" altLang="en-US"/>
          </a:p>
        </p:txBody>
      </p:sp>
    </p:spTree>
    <p:extLst>
      <p:ext uri="{BB962C8B-B14F-4D97-AF65-F5344CB8AC3E}">
        <p14:creationId xmlns:p14="http://schemas.microsoft.com/office/powerpoint/2010/main" val="17618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1E16D2D6-FB68-47EC-A2CA-6F1F46280F87}"/>
              </a:ext>
            </a:extLst>
          </p:cNvPr>
          <p:cNvSpPr>
            <a:spLocks noGrp="1" noChangeArrowheads="1"/>
          </p:cNvSpPr>
          <p:nvPr>
            <p:ph type="sldNum" idx="10"/>
          </p:nvPr>
        </p:nvSpPr>
        <p:spPr>
          <a:ln/>
        </p:spPr>
        <p:txBody>
          <a:bodyPr/>
          <a:lstStyle>
            <a:lvl1pPr>
              <a:defRPr/>
            </a:lvl1pPr>
          </a:lstStyle>
          <a:p>
            <a:pPr>
              <a:defRPr/>
            </a:pPr>
            <a:fld id="{1F5295C0-06D9-4B04-858E-AAA6A610DD17}" type="slidenum">
              <a:rPr lang="en-US" altLang="en-US"/>
              <a:pPr>
                <a:defRPr/>
              </a:pPr>
              <a:t>‹#›</a:t>
            </a:fld>
            <a:endParaRPr lang="en-US" altLang="en-US"/>
          </a:p>
        </p:txBody>
      </p:sp>
    </p:spTree>
    <p:extLst>
      <p:ext uri="{BB962C8B-B14F-4D97-AF65-F5344CB8AC3E}">
        <p14:creationId xmlns:p14="http://schemas.microsoft.com/office/powerpoint/2010/main" val="426401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xmlns="" id="{1E16D2D6-FB68-47EC-A2CA-6F1F46280F87}"/>
              </a:ext>
            </a:extLst>
          </p:cNvPr>
          <p:cNvSpPr>
            <a:spLocks noGrp="1" noChangeArrowheads="1"/>
          </p:cNvSpPr>
          <p:nvPr>
            <p:ph type="sldNum" idx="10"/>
          </p:nvPr>
        </p:nvSpPr>
        <p:spPr>
          <a:ln/>
        </p:spPr>
        <p:txBody>
          <a:bodyPr/>
          <a:lstStyle>
            <a:lvl1pPr>
              <a:defRPr/>
            </a:lvl1pPr>
          </a:lstStyle>
          <a:p>
            <a:pPr>
              <a:defRPr/>
            </a:pPr>
            <a:fld id="{306BFC56-BD9F-458D-961D-AFB07342C4FD}" type="slidenum">
              <a:rPr lang="en-US" altLang="en-US"/>
              <a:pPr>
                <a:defRPr/>
              </a:pPr>
              <a:t>‹#›</a:t>
            </a:fld>
            <a:endParaRPr lang="en-US" altLang="en-US"/>
          </a:p>
        </p:txBody>
      </p:sp>
    </p:spTree>
    <p:extLst>
      <p:ext uri="{BB962C8B-B14F-4D97-AF65-F5344CB8AC3E}">
        <p14:creationId xmlns:p14="http://schemas.microsoft.com/office/powerpoint/2010/main" val="77304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xmlns="" id="{1E16D2D6-FB68-47EC-A2CA-6F1F46280F87}"/>
              </a:ext>
            </a:extLst>
          </p:cNvPr>
          <p:cNvSpPr>
            <a:spLocks noGrp="1" noChangeArrowheads="1"/>
          </p:cNvSpPr>
          <p:nvPr>
            <p:ph type="sldNum" idx="10"/>
          </p:nvPr>
        </p:nvSpPr>
        <p:spPr>
          <a:ln/>
        </p:spPr>
        <p:txBody>
          <a:bodyPr/>
          <a:lstStyle>
            <a:lvl1pPr>
              <a:defRPr/>
            </a:lvl1pPr>
          </a:lstStyle>
          <a:p>
            <a:pPr>
              <a:defRPr/>
            </a:pPr>
            <a:fld id="{627B1304-1DAD-4764-9283-163A291ED46A}" type="slidenum">
              <a:rPr lang="en-US" altLang="en-US"/>
              <a:pPr>
                <a:defRPr/>
              </a:pPr>
              <a:t>‹#›</a:t>
            </a:fld>
            <a:endParaRPr lang="en-US" altLang="en-US"/>
          </a:p>
        </p:txBody>
      </p:sp>
    </p:spTree>
    <p:extLst>
      <p:ext uri="{BB962C8B-B14F-4D97-AF65-F5344CB8AC3E}">
        <p14:creationId xmlns:p14="http://schemas.microsoft.com/office/powerpoint/2010/main" val="355157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609600"/>
            <a:ext cx="7767638"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685800" y="1981200"/>
            <a:ext cx="7767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8" name="Text Box 3"/>
          <p:cNvSpPr txBox="1">
            <a:spLocks noChangeArrowheads="1"/>
          </p:cNvSpPr>
          <p:nvPr/>
        </p:nvSpPr>
        <p:spPr bwMode="auto">
          <a:xfrm>
            <a:off x="685800" y="6248400"/>
            <a:ext cx="1905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29" name="Text Box 4"/>
          <p:cNvSpPr txBox="1">
            <a:spLocks noChangeArrowheads="1"/>
          </p:cNvSpPr>
          <p:nvPr/>
        </p:nvSpPr>
        <p:spPr bwMode="auto">
          <a:xfrm>
            <a:off x="3124200" y="624840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a:extLst>
              <a:ext uri="{FF2B5EF4-FFF2-40B4-BE49-F238E27FC236}">
                <a16:creationId xmlns:a16="http://schemas.microsoft.com/office/drawing/2014/main" xmlns="" id="{1E16D2D6-FB68-47EC-A2CA-6F1F46280F87}"/>
              </a:ext>
            </a:extLst>
          </p:cNvPr>
          <p:cNvSpPr>
            <a:spLocks noGrp="1" noChangeArrowheads="1"/>
          </p:cNvSpPr>
          <p:nvPr>
            <p:ph type="sldNum"/>
          </p:nvPr>
        </p:nvSpPr>
        <p:spPr bwMode="auto">
          <a:xfrm>
            <a:off x="6553200" y="6248400"/>
            <a:ext cx="190023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fld id="{F7A3D387-B283-4D05-B40C-E2AE175FC9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Microsoft_Excel_Chart1.xls"/><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13.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28.jpeg"/><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7.wmf"/><Relationship Id="rId5" Type="http://schemas.openxmlformats.org/officeDocument/2006/relationships/oleObject" Target="../embeddings/oleObject7.bin"/><Relationship Id="rId4" Type="http://schemas.openxmlformats.org/officeDocument/2006/relationships/image" Target="../media/image26.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30.wmf"/><Relationship Id="rId5" Type="http://schemas.openxmlformats.org/officeDocument/2006/relationships/oleObject" Target="../embeddings/oleObject9.bin"/><Relationship Id="rId4" Type="http://schemas.openxmlformats.org/officeDocument/2006/relationships/image" Target="../media/image29.wmf"/><Relationship Id="rId9" Type="http://schemas.openxmlformats.org/officeDocument/2006/relationships/image" Target="../media/image32.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image" Target="../media/image34.wmf"/><Relationship Id="rId5" Type="http://schemas.openxmlformats.org/officeDocument/2006/relationships/oleObject" Target="../embeddings/oleObject12.bin"/><Relationship Id="rId4" Type="http://schemas.openxmlformats.org/officeDocument/2006/relationships/image" Target="../media/image33.wmf"/><Relationship Id="rId9" Type="http://schemas.openxmlformats.org/officeDocument/2006/relationships/image" Target="../media/image3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58.wmf"/><Relationship Id="rId4" Type="http://schemas.openxmlformats.org/officeDocument/2006/relationships/oleObject" Target="../embeddings/oleObject14.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58.wmf"/><Relationship Id="rId4" Type="http://schemas.openxmlformats.org/officeDocument/2006/relationships/oleObject" Target="../embeddings/oleObject15.bin"/></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77.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76.wmf"/><Relationship Id="rId4" Type="http://schemas.openxmlformats.org/officeDocument/2006/relationships/oleObject" Target="../embeddings/oleObject16.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slides/_rels/slide8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8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xmlns="" id="{4DAE046A-B3E0-49F3-BF96-38508BAC2F87}"/>
              </a:ext>
            </a:extLst>
          </p:cNvPr>
          <p:cNvSpPr txBox="1">
            <a:spLocks noChangeArrowheads="1"/>
          </p:cNvSpPr>
          <p:nvPr/>
        </p:nvSpPr>
        <p:spPr bwMode="auto">
          <a:xfrm>
            <a:off x="1436688" y="415925"/>
            <a:ext cx="5426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lgn="ctr">
              <a:buSzPct val="100000"/>
              <a:defRPr/>
            </a:pPr>
            <a:r>
              <a:rPr lang="en-US" b="1" dirty="0">
                <a:effectLst>
                  <a:outerShdw blurRad="38100" dist="38100" dir="2700000" algn="tl">
                    <a:srgbClr val="C0C0C0"/>
                  </a:outerShdw>
                </a:effectLst>
              </a:rPr>
              <a:t>RATES OF REACTION GOALS</a:t>
            </a:r>
          </a:p>
        </p:txBody>
      </p:sp>
      <p:sp>
        <p:nvSpPr>
          <p:cNvPr id="2051" name="Text Box 2">
            <a:extLst>
              <a:ext uri="{FF2B5EF4-FFF2-40B4-BE49-F238E27FC236}">
                <a16:creationId xmlns:a16="http://schemas.microsoft.com/office/drawing/2014/main" xmlns="" id="{783853F3-2727-4D9F-8756-6710A195E98A}"/>
              </a:ext>
            </a:extLst>
          </p:cNvPr>
          <p:cNvSpPr txBox="1">
            <a:spLocks noChangeArrowheads="1"/>
          </p:cNvSpPr>
          <p:nvPr/>
        </p:nvSpPr>
        <p:spPr bwMode="auto">
          <a:xfrm>
            <a:off x="381000" y="1106488"/>
            <a:ext cx="8305800" cy="489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icrosoft YaHei"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icrosoft YaHei"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icrosoft YaHei"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icrosoft YaHei"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icrosoft YaHei" pitchFamily="34" charset="-122"/>
              </a:defRPr>
            </a:lvl9pPr>
          </a:lstStyle>
          <a:p>
            <a:pPr>
              <a:buSzPct val="100000"/>
              <a:defRPr/>
            </a:pPr>
            <a:r>
              <a:rPr lang="en-US" altLang="en-US" b="1" u="sng" dirty="0">
                <a:solidFill>
                  <a:srgbClr val="3333CC"/>
                </a:solidFill>
                <a:latin typeface="Arial" charset="0"/>
              </a:rPr>
              <a:t>CHEMICAL KINETICS</a:t>
            </a:r>
            <a:r>
              <a:rPr lang="en-US" altLang="en-US" b="1" dirty="0">
                <a:solidFill>
                  <a:srgbClr val="3333CC"/>
                </a:solidFill>
                <a:latin typeface="Arial" charset="0"/>
              </a:rPr>
              <a:t>:</a:t>
            </a:r>
          </a:p>
          <a:p>
            <a:pPr>
              <a:buSzPct val="100000"/>
              <a:defRPr/>
            </a:pPr>
            <a:endParaRPr lang="en-US" altLang="en-US" b="1" dirty="0">
              <a:solidFill>
                <a:schemeClr val="accent6">
                  <a:lumMod val="75000"/>
                </a:schemeClr>
              </a:solidFill>
              <a:effectLst>
                <a:outerShdw blurRad="38100" dist="38100" dir="2700000" algn="tl">
                  <a:srgbClr val="000000">
                    <a:alpha val="43137"/>
                  </a:srgbClr>
                </a:outerShdw>
              </a:effectLst>
              <a:latin typeface="Arial" charset="0"/>
            </a:endParaRPr>
          </a:p>
          <a:p>
            <a:pPr>
              <a:buSzPct val="100000"/>
              <a:defRPr/>
            </a:pPr>
            <a:r>
              <a:rPr lang="en-US" altLang="en-US" b="1" dirty="0">
                <a:solidFill>
                  <a:schemeClr val="accent6">
                    <a:lumMod val="75000"/>
                  </a:schemeClr>
                </a:solidFill>
                <a:effectLst>
                  <a:outerShdw blurRad="38100" dist="38100" dir="2700000" algn="tl">
                    <a:srgbClr val="000000">
                      <a:alpha val="43137"/>
                    </a:srgbClr>
                  </a:outerShdw>
                </a:effectLst>
                <a:latin typeface="Arial" charset="0"/>
              </a:rPr>
              <a:t>1	-  STUDY REACTION RATES</a:t>
            </a:r>
          </a:p>
          <a:p>
            <a:pPr>
              <a:buSzPct val="100000"/>
              <a:defRPr/>
            </a:pPr>
            <a:r>
              <a:rPr lang="en-US" altLang="en-US" b="1" dirty="0">
                <a:solidFill>
                  <a:schemeClr val="accent6">
                    <a:lumMod val="75000"/>
                  </a:schemeClr>
                </a:solidFill>
                <a:effectLst>
                  <a:outerShdw blurRad="38100" dist="38100" dir="2700000" algn="tl">
                    <a:srgbClr val="000000">
                      <a:alpha val="43137"/>
                    </a:srgbClr>
                  </a:outerShdw>
                </a:effectLst>
                <a:latin typeface="Arial" charset="0"/>
              </a:rPr>
              <a:t>2	-  HOW THESE RATES CHANGE DEPEND ON</a:t>
            </a:r>
          </a:p>
          <a:p>
            <a:pPr>
              <a:buSzPct val="100000"/>
              <a:defRPr/>
            </a:pPr>
            <a:r>
              <a:rPr lang="en-US" altLang="en-US" b="1" dirty="0">
                <a:solidFill>
                  <a:schemeClr val="accent6">
                    <a:lumMod val="75000"/>
                  </a:schemeClr>
                </a:solidFill>
                <a:effectLst>
                  <a:outerShdw blurRad="38100" dist="38100" dir="2700000" algn="tl">
                    <a:srgbClr val="000000">
                      <a:alpha val="43137"/>
                    </a:srgbClr>
                  </a:outerShdw>
                </a:effectLst>
                <a:latin typeface="Arial" charset="0"/>
              </a:rPr>
              <a:t>	         CONDITIONS</a:t>
            </a:r>
          </a:p>
          <a:p>
            <a:pPr>
              <a:buSzPct val="100000"/>
              <a:defRPr/>
            </a:pPr>
            <a:r>
              <a:rPr lang="en-US" altLang="en-US" b="1" dirty="0">
                <a:solidFill>
                  <a:schemeClr val="accent6">
                    <a:lumMod val="75000"/>
                  </a:schemeClr>
                </a:solidFill>
                <a:effectLst>
                  <a:outerShdw blurRad="38100" dist="38100" dir="2700000" algn="tl">
                    <a:srgbClr val="000000">
                      <a:alpha val="43137"/>
                    </a:srgbClr>
                  </a:outerShdw>
                </a:effectLst>
                <a:latin typeface="Arial" charset="0"/>
              </a:rPr>
              <a:t>3	-  DESCRIBES MOLECULAR EVENTS THAT </a:t>
            </a:r>
          </a:p>
          <a:p>
            <a:pPr>
              <a:buSzPct val="100000"/>
              <a:defRPr/>
            </a:pPr>
            <a:r>
              <a:rPr lang="en-US" altLang="en-US" b="1" dirty="0">
                <a:solidFill>
                  <a:schemeClr val="accent6">
                    <a:lumMod val="75000"/>
                  </a:schemeClr>
                </a:solidFill>
                <a:effectLst>
                  <a:outerShdw blurRad="38100" dist="38100" dir="2700000" algn="tl">
                    <a:srgbClr val="000000">
                      <a:alpha val="43137"/>
                    </a:srgbClr>
                  </a:outerShdw>
                </a:effectLst>
                <a:latin typeface="Arial" charset="0"/>
              </a:rPr>
              <a:t>	         OCCUR DURING THE REACTION</a:t>
            </a:r>
            <a:r>
              <a:rPr lang="en-US" altLang="en-US" b="1" dirty="0">
                <a:solidFill>
                  <a:srgbClr val="000000"/>
                </a:solidFill>
                <a:latin typeface="Arial" charset="0"/>
              </a:rPr>
              <a:t>.</a:t>
            </a:r>
          </a:p>
          <a:p>
            <a:pPr>
              <a:buSzPct val="100000"/>
              <a:defRPr/>
            </a:pPr>
            <a:endParaRPr lang="en-US" altLang="en-US" b="1" dirty="0">
              <a:solidFill>
                <a:srgbClr val="000000"/>
              </a:solidFill>
              <a:latin typeface="Arial" charset="0"/>
            </a:endParaRPr>
          </a:p>
          <a:p>
            <a:pPr>
              <a:buSzPct val="100000"/>
              <a:defRPr/>
            </a:pPr>
            <a:r>
              <a:rPr lang="en-US" altLang="en-US" b="1" u="sng" dirty="0">
                <a:solidFill>
                  <a:schemeClr val="tx1"/>
                </a:solidFill>
                <a:latin typeface="Arial" panose="020B0604020202020204" pitchFamily="34" charset="0"/>
                <a:cs typeface="Arial" panose="020B0604020202020204" pitchFamily="34" charset="0"/>
              </a:rPr>
              <a:t>FACTORS AFFECTING REACTION RATES</a:t>
            </a:r>
            <a:r>
              <a:rPr lang="en-US" altLang="en-US" b="1" dirty="0">
                <a:solidFill>
                  <a:schemeClr val="tx1"/>
                </a:solidFill>
                <a:latin typeface="Arial" panose="020B0604020202020204" pitchFamily="34" charset="0"/>
                <a:cs typeface="Arial" panose="020B0604020202020204" pitchFamily="34" charset="0"/>
              </a:rPr>
              <a:t>:</a:t>
            </a:r>
          </a:p>
          <a:p>
            <a:pPr marL="429768" indent="-429768">
              <a:buFontTx/>
              <a:buAutoNum type="arabicParenR"/>
              <a:defRPr/>
            </a:pPr>
            <a:r>
              <a:rPr lang="en-US" altLang="en-US" dirty="0">
                <a:solidFill>
                  <a:schemeClr val="tx1"/>
                </a:solidFill>
                <a:latin typeface="Arial" panose="020B0604020202020204" pitchFamily="34" charset="0"/>
                <a:cs typeface="Arial" panose="020B0604020202020204" pitchFamily="34" charset="0"/>
              </a:rPr>
              <a:t>Physical state of the reactants (</a:t>
            </a:r>
            <a:r>
              <a:rPr lang="en-US" altLang="en-US" b="1" dirty="0">
                <a:solidFill>
                  <a:schemeClr val="tx1"/>
                </a:solidFill>
                <a:latin typeface="Arial" panose="020B0604020202020204" pitchFamily="34" charset="0"/>
                <a:cs typeface="Arial" panose="020B0604020202020204" pitchFamily="34" charset="0"/>
              </a:rPr>
              <a:t>SURFACE AREA</a:t>
            </a:r>
            <a:r>
              <a:rPr lang="en-US" altLang="en-US" dirty="0">
                <a:solidFill>
                  <a:schemeClr val="tx1"/>
                </a:solidFill>
                <a:latin typeface="Arial" panose="020B0604020202020204" pitchFamily="34" charset="0"/>
                <a:cs typeface="Arial" panose="020B0604020202020204" pitchFamily="34" charset="0"/>
              </a:rPr>
              <a:t>)</a:t>
            </a:r>
          </a:p>
          <a:p>
            <a:pPr marL="429768" indent="-429768">
              <a:buFontTx/>
              <a:buAutoNum type="arabicParenR"/>
              <a:defRPr/>
            </a:pPr>
            <a:r>
              <a:rPr lang="en-US" altLang="en-US" dirty="0">
                <a:solidFill>
                  <a:schemeClr val="tx1"/>
                </a:solidFill>
                <a:latin typeface="Arial" panose="020B0604020202020204" pitchFamily="34" charset="0"/>
                <a:cs typeface="Arial" panose="020B0604020202020204" pitchFamily="34" charset="0"/>
              </a:rPr>
              <a:t>Reactant concentrations</a:t>
            </a:r>
          </a:p>
          <a:p>
            <a:pPr marL="429768" indent="-429768">
              <a:buFontTx/>
              <a:buAutoNum type="arabicParenR"/>
              <a:defRPr/>
            </a:pPr>
            <a:r>
              <a:rPr lang="en-US" altLang="en-US" dirty="0">
                <a:solidFill>
                  <a:schemeClr val="tx1"/>
                </a:solidFill>
                <a:latin typeface="Arial" panose="020B0604020202020204" pitchFamily="34" charset="0"/>
                <a:cs typeface="Arial" panose="020B0604020202020204" pitchFamily="34" charset="0"/>
              </a:rPr>
              <a:t>Reaction temperature</a:t>
            </a:r>
          </a:p>
          <a:p>
            <a:pPr marL="429768" indent="-429768">
              <a:buFontTx/>
              <a:buAutoNum type="arabicParenR"/>
              <a:defRPr/>
            </a:pPr>
            <a:r>
              <a:rPr lang="en-US" altLang="en-US" dirty="0">
                <a:solidFill>
                  <a:schemeClr val="tx1"/>
                </a:solidFill>
                <a:latin typeface="Arial" panose="020B0604020202020204" pitchFamily="34" charset="0"/>
                <a:cs typeface="Arial" panose="020B0604020202020204" pitchFamily="34" charset="0"/>
              </a:rPr>
              <a:t>Presence of a catalyst</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304800" y="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Reaction Rate and Stoichiometry</a:t>
            </a:r>
          </a:p>
        </p:txBody>
      </p:sp>
      <p:sp>
        <p:nvSpPr>
          <p:cNvPr id="19459" name="Text Box 2"/>
          <p:cNvSpPr txBox="1">
            <a:spLocks noChangeArrowheads="1"/>
          </p:cNvSpPr>
          <p:nvPr/>
        </p:nvSpPr>
        <p:spPr bwMode="auto">
          <a:xfrm>
            <a:off x="138113" y="914400"/>
            <a:ext cx="8763000" cy="466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700"/>
              </a:spcBef>
              <a:buClr>
                <a:srgbClr val="000000"/>
              </a:buClr>
              <a:buSzPct val="100000"/>
              <a:buFont typeface="Times New Roman" panose="02020603050405020304" pitchFamily="18" charset="0"/>
              <a:buChar char="•"/>
            </a:pPr>
            <a:r>
              <a:rPr lang="en-US" altLang="en-US" sz="2800">
                <a:solidFill>
                  <a:srgbClr val="000000"/>
                </a:solidFill>
              </a:rPr>
              <a:t>in most reactions, the coefficients of the balanced equation are not all the same</a:t>
            </a:r>
          </a:p>
          <a:p>
            <a:pPr algn="ctr">
              <a:lnSpc>
                <a:spcPct val="90000"/>
              </a:lnSpc>
              <a:spcBef>
                <a:spcPts val="700"/>
              </a:spcBef>
              <a:buSzPct val="100000"/>
            </a:pPr>
            <a:r>
              <a:rPr lang="en-US" altLang="en-US" sz="2800">
                <a:solidFill>
                  <a:srgbClr val="3333CC"/>
                </a:solidFill>
              </a:rPr>
              <a:t>H</a:t>
            </a:r>
            <a:r>
              <a:rPr lang="en-US" altLang="en-US" sz="2800" baseline="-25000">
                <a:solidFill>
                  <a:srgbClr val="3333CC"/>
                </a:solidFill>
              </a:rPr>
              <a:t>2 (</a:t>
            </a:r>
            <a:r>
              <a:rPr lang="en-US" altLang="en-US" sz="2800" i="1" baseline="-25000">
                <a:solidFill>
                  <a:srgbClr val="3333CC"/>
                </a:solidFill>
              </a:rPr>
              <a:t>g</a:t>
            </a:r>
            <a:r>
              <a:rPr lang="en-US" altLang="en-US" sz="2800" baseline="-25000">
                <a:solidFill>
                  <a:srgbClr val="3333CC"/>
                </a:solidFill>
              </a:rPr>
              <a:t>)</a:t>
            </a:r>
            <a:r>
              <a:rPr lang="en-US" altLang="en-US" sz="2800">
                <a:solidFill>
                  <a:srgbClr val="3333CC"/>
                </a:solidFill>
              </a:rPr>
              <a:t> + I</a:t>
            </a:r>
            <a:r>
              <a:rPr lang="en-US" altLang="en-US" sz="2800" baseline="-25000">
                <a:solidFill>
                  <a:srgbClr val="3333CC"/>
                </a:solidFill>
              </a:rPr>
              <a:t>2 (</a:t>
            </a:r>
            <a:r>
              <a:rPr lang="en-US" altLang="en-US" sz="2800" i="1" baseline="-25000">
                <a:solidFill>
                  <a:srgbClr val="3333CC"/>
                </a:solidFill>
              </a:rPr>
              <a:t>g</a:t>
            </a:r>
            <a:r>
              <a:rPr lang="en-US" altLang="en-US" sz="2800" baseline="-25000">
                <a:solidFill>
                  <a:srgbClr val="3333CC"/>
                </a:solidFill>
              </a:rPr>
              <a:t>)</a:t>
            </a:r>
            <a:r>
              <a:rPr lang="en-US" altLang="en-US" sz="2800">
                <a:solidFill>
                  <a:srgbClr val="3333CC"/>
                </a:solidFill>
              </a:rPr>
              <a:t> </a:t>
            </a:r>
            <a:r>
              <a:rPr lang="en-US" altLang="en-US" sz="2800">
                <a:solidFill>
                  <a:srgbClr val="3333CC"/>
                </a:solidFill>
                <a:latin typeface="Symbol" panose="05050102010706020507" pitchFamily="18" charset="2"/>
              </a:rPr>
              <a:t></a:t>
            </a:r>
            <a:r>
              <a:rPr lang="en-US" altLang="en-US" sz="2800">
                <a:solidFill>
                  <a:srgbClr val="3333CC"/>
                </a:solidFill>
              </a:rPr>
              <a:t> 2 HI</a:t>
            </a:r>
            <a:r>
              <a:rPr lang="en-US" altLang="en-US" sz="2800" baseline="-25000">
                <a:solidFill>
                  <a:srgbClr val="3333CC"/>
                </a:solidFill>
              </a:rPr>
              <a:t>(</a:t>
            </a:r>
            <a:r>
              <a:rPr lang="en-US" altLang="en-US" sz="2800" i="1" baseline="-25000">
                <a:solidFill>
                  <a:srgbClr val="3333CC"/>
                </a:solidFill>
              </a:rPr>
              <a:t>g</a:t>
            </a:r>
            <a:r>
              <a:rPr lang="en-US" altLang="en-US" sz="2800" baseline="-25000">
                <a:solidFill>
                  <a:srgbClr val="3333CC"/>
                </a:solidFill>
              </a:rPr>
              <a:t>)</a:t>
            </a:r>
          </a:p>
          <a:p>
            <a:pPr>
              <a:lnSpc>
                <a:spcPct val="90000"/>
              </a:lnSpc>
              <a:spcBef>
                <a:spcPts val="700"/>
              </a:spcBef>
              <a:buClr>
                <a:srgbClr val="000000"/>
              </a:buClr>
              <a:buSzPct val="100000"/>
              <a:buFont typeface="Times New Roman" panose="02020603050405020304" pitchFamily="18" charset="0"/>
              <a:buChar char="•"/>
            </a:pPr>
            <a:r>
              <a:rPr lang="en-US" altLang="en-US" sz="2800">
                <a:solidFill>
                  <a:srgbClr val="000000"/>
                </a:solidFill>
              </a:rPr>
              <a:t>for these reactions, the change in the number of molecules of one substance is a multiple of the change in the number of molecules of another</a:t>
            </a:r>
          </a:p>
          <a:p>
            <a:pPr lvl="1">
              <a:lnSpc>
                <a:spcPct val="90000"/>
              </a:lnSpc>
              <a:spcBef>
                <a:spcPts val="600"/>
              </a:spcBef>
              <a:buClr>
                <a:srgbClr val="000000"/>
              </a:buClr>
              <a:buSzPct val="100000"/>
              <a:buFont typeface="Times New Roman" panose="02020603050405020304" pitchFamily="18" charset="0"/>
              <a:buChar char="–"/>
            </a:pPr>
            <a:r>
              <a:rPr lang="en-US" altLang="en-US">
                <a:solidFill>
                  <a:srgbClr val="000000"/>
                </a:solidFill>
              </a:rPr>
              <a:t>for the above reaction, for every 1 mole of H</a:t>
            </a:r>
            <a:r>
              <a:rPr lang="en-US" altLang="en-US" baseline="-25000">
                <a:solidFill>
                  <a:srgbClr val="000000"/>
                </a:solidFill>
              </a:rPr>
              <a:t>2</a:t>
            </a:r>
            <a:r>
              <a:rPr lang="en-US" altLang="en-US">
                <a:solidFill>
                  <a:srgbClr val="000000"/>
                </a:solidFill>
              </a:rPr>
              <a:t> used, 1 mole of I</a:t>
            </a:r>
            <a:r>
              <a:rPr lang="en-US" altLang="en-US" baseline="-25000">
                <a:solidFill>
                  <a:srgbClr val="000000"/>
                </a:solidFill>
              </a:rPr>
              <a:t>2</a:t>
            </a:r>
            <a:r>
              <a:rPr lang="en-US" altLang="en-US">
                <a:solidFill>
                  <a:srgbClr val="000000"/>
                </a:solidFill>
              </a:rPr>
              <a:t> will also be used and 2 moles of HI made</a:t>
            </a:r>
          </a:p>
          <a:p>
            <a:pPr lvl="1">
              <a:lnSpc>
                <a:spcPct val="90000"/>
              </a:lnSpc>
              <a:spcBef>
                <a:spcPts val="600"/>
              </a:spcBef>
              <a:buClr>
                <a:srgbClr val="000000"/>
              </a:buClr>
              <a:buSzPct val="100000"/>
              <a:buFont typeface="Times New Roman" panose="02020603050405020304" pitchFamily="18" charset="0"/>
              <a:buChar char="–"/>
            </a:pPr>
            <a:r>
              <a:rPr lang="en-US" altLang="en-US">
                <a:solidFill>
                  <a:srgbClr val="000000"/>
                </a:solidFill>
              </a:rPr>
              <a:t>therefore the rate of change will be different</a:t>
            </a:r>
          </a:p>
          <a:p>
            <a:pPr>
              <a:lnSpc>
                <a:spcPct val="90000"/>
              </a:lnSpc>
              <a:spcBef>
                <a:spcPts val="700"/>
              </a:spcBef>
              <a:buClr>
                <a:srgbClr val="000000"/>
              </a:buClr>
              <a:buSzPct val="100000"/>
              <a:buFont typeface="Times New Roman" panose="02020603050405020304" pitchFamily="18" charset="0"/>
              <a:buChar char="•"/>
            </a:pPr>
            <a:r>
              <a:rPr lang="en-US" altLang="en-US" sz="2800">
                <a:solidFill>
                  <a:srgbClr val="000000"/>
                </a:solidFill>
              </a:rPr>
              <a:t>in order to be consistent, the change in the concentration of each substance is multiplied by 1/coefficient</a:t>
            </a:r>
          </a:p>
        </p:txBody>
      </p:sp>
      <p:graphicFrame>
        <p:nvGraphicFramePr>
          <p:cNvPr id="2" name="Object 3"/>
          <p:cNvGraphicFramePr>
            <a:graphicFrameLocks noChangeAspect="1"/>
          </p:cNvGraphicFramePr>
          <p:nvPr/>
        </p:nvGraphicFramePr>
        <p:xfrm>
          <a:off x="1600200" y="5580063"/>
          <a:ext cx="5461000" cy="955675"/>
        </p:xfrm>
        <a:graphic>
          <a:graphicData uri="http://schemas.openxmlformats.org/presentationml/2006/ole">
            <mc:AlternateContent xmlns:mc="http://schemas.openxmlformats.org/markup-compatibility/2006">
              <mc:Choice xmlns:v="urn:schemas-microsoft-com:vml" Requires="v">
                <p:oleObj spid="_x0000_s19461" r:id="rId4" imgW="491424" imgH="431734" progId="">
                  <p:embed/>
                </p:oleObj>
              </mc:Choice>
              <mc:Fallback>
                <p:oleObj r:id="rId4" imgW="491424" imgH="43173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5580063"/>
                        <a:ext cx="5461000" cy="955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wipe(left)">
                                      <p:cBhvr additive="repl">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1">
            <a:extLst>
              <a:ext uri="{FF2B5EF4-FFF2-40B4-BE49-F238E27FC236}">
                <a16:creationId xmlns:a16="http://schemas.microsoft.com/office/drawing/2014/main" xmlns="" id="{86C8FDF3-1C40-4BB8-B576-2EB40BA634E8}"/>
              </a:ext>
            </a:extLst>
          </p:cNvPr>
          <p:cNvSpPr txBox="1">
            <a:spLocks noChangeArrowheads="1"/>
          </p:cNvSpPr>
          <p:nvPr/>
        </p:nvSpPr>
        <p:spPr bwMode="auto">
          <a:xfrm>
            <a:off x="685800" y="762000"/>
            <a:ext cx="6399213"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a:buSzPct val="100000"/>
              <a:defRPr/>
            </a:pPr>
            <a:r>
              <a:rPr lang="en-US" sz="2000" b="1" dirty="0">
                <a:solidFill>
                  <a:schemeClr val="accent6">
                    <a:lumMod val="75000"/>
                  </a:schemeClr>
                </a:solidFill>
                <a:latin typeface="Arial" charset="0"/>
              </a:rPr>
              <a:t>In general, for the linear approach, for the reaction:</a:t>
            </a:r>
          </a:p>
        </p:txBody>
      </p:sp>
      <p:grpSp>
        <p:nvGrpSpPr>
          <p:cNvPr id="21507" name="Group 2"/>
          <p:cNvGrpSpPr>
            <a:grpSpLocks/>
          </p:cNvGrpSpPr>
          <p:nvPr/>
        </p:nvGrpSpPr>
        <p:grpSpPr bwMode="auto">
          <a:xfrm>
            <a:off x="2439988" y="1600200"/>
            <a:ext cx="3771900" cy="396875"/>
            <a:chOff x="1537" y="1008"/>
            <a:chExt cx="2376" cy="250"/>
          </a:xfrm>
        </p:grpSpPr>
        <p:sp>
          <p:nvSpPr>
            <p:cNvPr id="21550" name="Text Box 3"/>
            <p:cNvSpPr txBox="1">
              <a:spLocks noChangeArrowheads="1"/>
            </p:cNvSpPr>
            <p:nvPr/>
          </p:nvSpPr>
          <p:spPr bwMode="auto">
            <a:xfrm>
              <a:off x="1537" y="1008"/>
              <a:ext cx="237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Arial" panose="020B0604020202020204" pitchFamily="34" charset="0"/>
                </a:rPr>
                <a:t>aA    +    bB            cC    +    dD</a:t>
              </a:r>
            </a:p>
          </p:txBody>
        </p:sp>
        <p:sp>
          <p:nvSpPr>
            <p:cNvPr id="21551" name="Line 4"/>
            <p:cNvSpPr>
              <a:spLocks noChangeShapeType="1"/>
            </p:cNvSpPr>
            <p:nvPr/>
          </p:nvSpPr>
          <p:spPr bwMode="auto">
            <a:xfrm>
              <a:off x="2554" y="1133"/>
              <a:ext cx="381" cy="0"/>
            </a:xfrm>
            <a:prstGeom prst="line">
              <a:avLst/>
            </a:prstGeom>
            <a:noFill/>
            <a:ln w="1908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3316" name="Group 5"/>
          <p:cNvGrpSpPr>
            <a:grpSpLocks/>
          </p:cNvGrpSpPr>
          <p:nvPr/>
        </p:nvGrpSpPr>
        <p:grpSpPr bwMode="auto">
          <a:xfrm>
            <a:off x="533400" y="2438400"/>
            <a:ext cx="8377238" cy="1595438"/>
            <a:chOff x="336" y="1536"/>
            <a:chExt cx="5277" cy="1005"/>
          </a:xfrm>
        </p:grpSpPr>
        <p:sp>
          <p:nvSpPr>
            <p:cNvPr id="21511" name="Rectangle 6"/>
            <p:cNvSpPr>
              <a:spLocks noChangeArrowheads="1"/>
            </p:cNvSpPr>
            <p:nvPr/>
          </p:nvSpPr>
          <p:spPr bwMode="auto">
            <a:xfrm>
              <a:off x="336" y="1536"/>
              <a:ext cx="5277" cy="1005"/>
            </a:xfrm>
            <a:prstGeom prst="rect">
              <a:avLst/>
            </a:prstGeom>
            <a:gradFill rotWithShape="0">
              <a:gsLst>
                <a:gs pos="0">
                  <a:srgbClr val="FFFF66"/>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nvGrpSpPr>
            <p:cNvPr id="21512" name="Group 7"/>
            <p:cNvGrpSpPr>
              <a:grpSpLocks/>
            </p:cNvGrpSpPr>
            <p:nvPr/>
          </p:nvGrpSpPr>
          <p:grpSpPr bwMode="auto">
            <a:xfrm>
              <a:off x="549" y="1767"/>
              <a:ext cx="4851" cy="546"/>
              <a:chOff x="549" y="1767"/>
              <a:chExt cx="4851" cy="546"/>
            </a:xfrm>
          </p:grpSpPr>
          <p:sp>
            <p:nvSpPr>
              <p:cNvPr id="21513" name="Text Box 8"/>
              <p:cNvSpPr txBox="1">
                <a:spLocks noChangeArrowheads="1"/>
              </p:cNvSpPr>
              <p:nvPr/>
            </p:nvSpPr>
            <p:spPr bwMode="auto">
              <a:xfrm>
                <a:off x="549" y="1915"/>
                <a:ext cx="59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Arial" panose="020B0604020202020204" pitchFamily="34" charset="0"/>
                  </a:rPr>
                  <a:t>rate = </a:t>
                </a:r>
              </a:p>
            </p:txBody>
          </p:sp>
          <p:grpSp>
            <p:nvGrpSpPr>
              <p:cNvPr id="21514" name="Group 9"/>
              <p:cNvGrpSpPr>
                <a:grpSpLocks/>
              </p:cNvGrpSpPr>
              <p:nvPr/>
            </p:nvGrpSpPr>
            <p:grpSpPr bwMode="auto">
              <a:xfrm>
                <a:off x="1354" y="1775"/>
                <a:ext cx="285" cy="531"/>
                <a:chOff x="1354" y="1775"/>
                <a:chExt cx="285" cy="531"/>
              </a:xfrm>
            </p:grpSpPr>
            <p:sp>
              <p:nvSpPr>
                <p:cNvPr id="21547" name="Text Box 10"/>
                <p:cNvSpPr txBox="1">
                  <a:spLocks noChangeArrowheads="1"/>
                </p:cNvSpPr>
                <p:nvPr/>
              </p:nvSpPr>
              <p:spPr bwMode="auto">
                <a:xfrm>
                  <a:off x="1396" y="1775"/>
                  <a:ext cx="20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Arial" panose="020B0604020202020204" pitchFamily="34" charset="0"/>
                    </a:rPr>
                    <a:t>1</a:t>
                  </a:r>
                </a:p>
              </p:txBody>
            </p:sp>
            <p:sp>
              <p:nvSpPr>
                <p:cNvPr id="21548" name="Text Box 11"/>
                <p:cNvSpPr txBox="1">
                  <a:spLocks noChangeArrowheads="1"/>
                </p:cNvSpPr>
                <p:nvPr/>
              </p:nvSpPr>
              <p:spPr bwMode="auto">
                <a:xfrm>
                  <a:off x="1396" y="2056"/>
                  <a:ext cx="20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Arial" panose="020B0604020202020204" pitchFamily="34" charset="0"/>
                    </a:rPr>
                    <a:t>a</a:t>
                  </a:r>
                </a:p>
              </p:txBody>
            </p:sp>
            <p:sp>
              <p:nvSpPr>
                <p:cNvPr id="21549" name="Line 12"/>
                <p:cNvSpPr>
                  <a:spLocks noChangeShapeType="1"/>
                </p:cNvSpPr>
                <p:nvPr/>
              </p:nvSpPr>
              <p:spPr bwMode="auto">
                <a:xfrm>
                  <a:off x="1354" y="2040"/>
                  <a:ext cx="285"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1515" name="Text Box 13"/>
              <p:cNvSpPr txBox="1">
                <a:spLocks noChangeArrowheads="1"/>
              </p:cNvSpPr>
              <p:nvPr/>
            </p:nvSpPr>
            <p:spPr bwMode="auto">
              <a:xfrm>
                <a:off x="1164" y="1915"/>
                <a:ext cx="16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a:t>
                </a:r>
              </a:p>
            </p:txBody>
          </p:sp>
          <p:sp>
            <p:nvSpPr>
              <p:cNvPr id="21516" name="Text Box 14"/>
              <p:cNvSpPr txBox="1">
                <a:spLocks noChangeArrowheads="1"/>
              </p:cNvSpPr>
              <p:nvPr/>
            </p:nvSpPr>
            <p:spPr bwMode="auto">
              <a:xfrm>
                <a:off x="2087" y="1915"/>
                <a:ext cx="3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  -</a:t>
                </a:r>
              </a:p>
            </p:txBody>
          </p:sp>
          <p:grpSp>
            <p:nvGrpSpPr>
              <p:cNvPr id="21517" name="Group 15"/>
              <p:cNvGrpSpPr>
                <a:grpSpLocks/>
              </p:cNvGrpSpPr>
              <p:nvPr/>
            </p:nvGrpSpPr>
            <p:grpSpPr bwMode="auto">
              <a:xfrm>
                <a:off x="1659" y="1767"/>
                <a:ext cx="435" cy="546"/>
                <a:chOff x="1659" y="1767"/>
                <a:chExt cx="435" cy="546"/>
              </a:xfrm>
            </p:grpSpPr>
            <p:sp>
              <p:nvSpPr>
                <p:cNvPr id="21544" name="Text Box 16"/>
                <p:cNvSpPr txBox="1">
                  <a:spLocks noChangeArrowheads="1"/>
                </p:cNvSpPr>
                <p:nvPr/>
              </p:nvSpPr>
              <p:spPr bwMode="auto">
                <a:xfrm>
                  <a:off x="1659" y="1767"/>
                  <a:ext cx="43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Symbol" panose="05050102010706020507" pitchFamily="18" charset="2"/>
                    </a:rPr>
                    <a:t></a:t>
                  </a:r>
                  <a:r>
                    <a:rPr lang="en-US" altLang="en-US" sz="2000" b="1">
                      <a:solidFill>
                        <a:srgbClr val="000000"/>
                      </a:solidFill>
                      <a:latin typeface="Arial" panose="020B0604020202020204" pitchFamily="34" charset="0"/>
                    </a:rPr>
                    <a:t>[A]</a:t>
                  </a:r>
                </a:p>
              </p:txBody>
            </p:sp>
            <p:sp>
              <p:nvSpPr>
                <p:cNvPr id="21545" name="Text Box 17"/>
                <p:cNvSpPr txBox="1">
                  <a:spLocks noChangeArrowheads="1"/>
                </p:cNvSpPr>
                <p:nvPr/>
              </p:nvSpPr>
              <p:spPr bwMode="auto">
                <a:xfrm>
                  <a:off x="1744" y="2063"/>
                  <a:ext cx="26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Symbol" panose="05050102010706020507" pitchFamily="18" charset="2"/>
                    </a:rPr>
                    <a:t></a:t>
                  </a:r>
                  <a:r>
                    <a:rPr lang="en-US" altLang="en-US" sz="2000" b="1">
                      <a:solidFill>
                        <a:srgbClr val="000000"/>
                      </a:solidFill>
                      <a:latin typeface="Arial" panose="020B0604020202020204" pitchFamily="34" charset="0"/>
                    </a:rPr>
                    <a:t>t</a:t>
                  </a:r>
                </a:p>
              </p:txBody>
            </p:sp>
            <p:sp>
              <p:nvSpPr>
                <p:cNvPr id="21546" name="Line 18"/>
                <p:cNvSpPr>
                  <a:spLocks noChangeShapeType="1"/>
                </p:cNvSpPr>
                <p:nvPr/>
              </p:nvSpPr>
              <p:spPr bwMode="auto">
                <a:xfrm>
                  <a:off x="1711" y="2029"/>
                  <a:ext cx="333"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1518" name="Group 19"/>
              <p:cNvGrpSpPr>
                <a:grpSpLocks/>
              </p:cNvGrpSpPr>
              <p:nvPr/>
            </p:nvGrpSpPr>
            <p:grpSpPr bwMode="auto">
              <a:xfrm>
                <a:off x="2470" y="1774"/>
                <a:ext cx="285" cy="531"/>
                <a:chOff x="2470" y="1774"/>
                <a:chExt cx="285" cy="531"/>
              </a:xfrm>
            </p:grpSpPr>
            <p:sp>
              <p:nvSpPr>
                <p:cNvPr id="21541" name="Text Box 20"/>
                <p:cNvSpPr txBox="1">
                  <a:spLocks noChangeArrowheads="1"/>
                </p:cNvSpPr>
                <p:nvPr/>
              </p:nvSpPr>
              <p:spPr bwMode="auto">
                <a:xfrm>
                  <a:off x="2511" y="1774"/>
                  <a:ext cx="20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Arial" panose="020B0604020202020204" pitchFamily="34" charset="0"/>
                    </a:rPr>
                    <a:t>1</a:t>
                  </a:r>
                </a:p>
              </p:txBody>
            </p:sp>
            <p:sp>
              <p:nvSpPr>
                <p:cNvPr id="21542" name="Text Box 21"/>
                <p:cNvSpPr txBox="1">
                  <a:spLocks noChangeArrowheads="1"/>
                </p:cNvSpPr>
                <p:nvPr/>
              </p:nvSpPr>
              <p:spPr bwMode="auto">
                <a:xfrm>
                  <a:off x="2513" y="2055"/>
                  <a:ext cx="211"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Arial" panose="020B0604020202020204" pitchFamily="34" charset="0"/>
                    </a:rPr>
                    <a:t>b</a:t>
                  </a:r>
                </a:p>
              </p:txBody>
            </p:sp>
            <p:sp>
              <p:nvSpPr>
                <p:cNvPr id="21543" name="Line 22"/>
                <p:cNvSpPr>
                  <a:spLocks noChangeShapeType="1"/>
                </p:cNvSpPr>
                <p:nvPr/>
              </p:nvSpPr>
              <p:spPr bwMode="auto">
                <a:xfrm>
                  <a:off x="2470" y="2039"/>
                  <a:ext cx="285"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1519" name="Group 23"/>
              <p:cNvGrpSpPr>
                <a:grpSpLocks/>
              </p:cNvGrpSpPr>
              <p:nvPr/>
            </p:nvGrpSpPr>
            <p:grpSpPr bwMode="auto">
              <a:xfrm>
                <a:off x="2775" y="1767"/>
                <a:ext cx="435" cy="546"/>
                <a:chOff x="2775" y="1767"/>
                <a:chExt cx="435" cy="546"/>
              </a:xfrm>
            </p:grpSpPr>
            <p:sp>
              <p:nvSpPr>
                <p:cNvPr id="21538" name="Text Box 24"/>
                <p:cNvSpPr txBox="1">
                  <a:spLocks noChangeArrowheads="1"/>
                </p:cNvSpPr>
                <p:nvPr/>
              </p:nvSpPr>
              <p:spPr bwMode="auto">
                <a:xfrm>
                  <a:off x="2775" y="1767"/>
                  <a:ext cx="43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Symbol" panose="05050102010706020507" pitchFamily="18" charset="2"/>
                    </a:rPr>
                    <a:t></a:t>
                  </a:r>
                  <a:r>
                    <a:rPr lang="en-US" altLang="en-US" sz="2000" b="1">
                      <a:solidFill>
                        <a:srgbClr val="000000"/>
                      </a:solidFill>
                      <a:latin typeface="Arial" panose="020B0604020202020204" pitchFamily="34" charset="0"/>
                    </a:rPr>
                    <a:t>[B]</a:t>
                  </a:r>
                </a:p>
              </p:txBody>
            </p:sp>
            <p:sp>
              <p:nvSpPr>
                <p:cNvPr id="21539" name="Text Box 25"/>
                <p:cNvSpPr txBox="1">
                  <a:spLocks noChangeArrowheads="1"/>
                </p:cNvSpPr>
                <p:nvPr/>
              </p:nvSpPr>
              <p:spPr bwMode="auto">
                <a:xfrm>
                  <a:off x="2860" y="2063"/>
                  <a:ext cx="26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Symbol" panose="05050102010706020507" pitchFamily="18" charset="2"/>
                    </a:rPr>
                    <a:t></a:t>
                  </a:r>
                  <a:r>
                    <a:rPr lang="en-US" altLang="en-US" sz="2000" b="1">
                      <a:solidFill>
                        <a:srgbClr val="000000"/>
                      </a:solidFill>
                      <a:latin typeface="Arial" panose="020B0604020202020204" pitchFamily="34" charset="0"/>
                    </a:rPr>
                    <a:t>t</a:t>
                  </a:r>
                </a:p>
              </p:txBody>
            </p:sp>
            <p:sp>
              <p:nvSpPr>
                <p:cNvPr id="21540" name="Line 26"/>
                <p:cNvSpPr>
                  <a:spLocks noChangeShapeType="1"/>
                </p:cNvSpPr>
                <p:nvPr/>
              </p:nvSpPr>
              <p:spPr bwMode="auto">
                <a:xfrm>
                  <a:off x="2827" y="2029"/>
                  <a:ext cx="333"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1520" name="Group 27"/>
              <p:cNvGrpSpPr>
                <a:grpSpLocks/>
              </p:cNvGrpSpPr>
              <p:nvPr/>
            </p:nvGrpSpPr>
            <p:grpSpPr bwMode="auto">
              <a:xfrm>
                <a:off x="3526" y="1774"/>
                <a:ext cx="285" cy="531"/>
                <a:chOff x="3526" y="1774"/>
                <a:chExt cx="285" cy="531"/>
              </a:xfrm>
            </p:grpSpPr>
            <p:sp>
              <p:nvSpPr>
                <p:cNvPr id="21535" name="Text Box 28"/>
                <p:cNvSpPr txBox="1">
                  <a:spLocks noChangeArrowheads="1"/>
                </p:cNvSpPr>
                <p:nvPr/>
              </p:nvSpPr>
              <p:spPr bwMode="auto">
                <a:xfrm>
                  <a:off x="3568" y="1774"/>
                  <a:ext cx="20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Arial" panose="020B0604020202020204" pitchFamily="34" charset="0"/>
                    </a:rPr>
                    <a:t>1</a:t>
                  </a:r>
                </a:p>
              </p:txBody>
            </p:sp>
            <p:sp>
              <p:nvSpPr>
                <p:cNvPr id="21536" name="Text Box 29"/>
                <p:cNvSpPr txBox="1">
                  <a:spLocks noChangeArrowheads="1"/>
                </p:cNvSpPr>
                <p:nvPr/>
              </p:nvSpPr>
              <p:spPr bwMode="auto">
                <a:xfrm>
                  <a:off x="3568" y="2055"/>
                  <a:ext cx="20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Arial" panose="020B0604020202020204" pitchFamily="34" charset="0"/>
                    </a:rPr>
                    <a:t>c</a:t>
                  </a:r>
                </a:p>
              </p:txBody>
            </p:sp>
            <p:sp>
              <p:nvSpPr>
                <p:cNvPr id="21537" name="Line 30"/>
                <p:cNvSpPr>
                  <a:spLocks noChangeShapeType="1"/>
                </p:cNvSpPr>
                <p:nvPr/>
              </p:nvSpPr>
              <p:spPr bwMode="auto">
                <a:xfrm>
                  <a:off x="3526" y="2039"/>
                  <a:ext cx="285"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1521" name="Group 31"/>
              <p:cNvGrpSpPr>
                <a:grpSpLocks/>
              </p:cNvGrpSpPr>
              <p:nvPr/>
            </p:nvGrpSpPr>
            <p:grpSpPr bwMode="auto">
              <a:xfrm>
                <a:off x="3831" y="1767"/>
                <a:ext cx="435" cy="546"/>
                <a:chOff x="3831" y="1767"/>
                <a:chExt cx="435" cy="546"/>
              </a:xfrm>
            </p:grpSpPr>
            <p:sp>
              <p:nvSpPr>
                <p:cNvPr id="21532" name="Text Box 32"/>
                <p:cNvSpPr txBox="1">
                  <a:spLocks noChangeArrowheads="1"/>
                </p:cNvSpPr>
                <p:nvPr/>
              </p:nvSpPr>
              <p:spPr bwMode="auto">
                <a:xfrm>
                  <a:off x="3831" y="1767"/>
                  <a:ext cx="43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Symbol" panose="05050102010706020507" pitchFamily="18" charset="2"/>
                    </a:rPr>
                    <a:t></a:t>
                  </a:r>
                  <a:r>
                    <a:rPr lang="en-US" altLang="en-US" sz="2000" b="1">
                      <a:solidFill>
                        <a:srgbClr val="000000"/>
                      </a:solidFill>
                      <a:latin typeface="Arial" panose="020B0604020202020204" pitchFamily="34" charset="0"/>
                    </a:rPr>
                    <a:t>[C]</a:t>
                  </a:r>
                </a:p>
              </p:txBody>
            </p:sp>
            <p:sp>
              <p:nvSpPr>
                <p:cNvPr id="21533" name="Text Box 33"/>
                <p:cNvSpPr txBox="1">
                  <a:spLocks noChangeArrowheads="1"/>
                </p:cNvSpPr>
                <p:nvPr/>
              </p:nvSpPr>
              <p:spPr bwMode="auto">
                <a:xfrm>
                  <a:off x="3916" y="2063"/>
                  <a:ext cx="26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Symbol" panose="05050102010706020507" pitchFamily="18" charset="2"/>
                    </a:rPr>
                    <a:t></a:t>
                  </a:r>
                  <a:r>
                    <a:rPr lang="en-US" altLang="en-US" sz="2000" b="1">
                      <a:solidFill>
                        <a:srgbClr val="000000"/>
                      </a:solidFill>
                      <a:latin typeface="Arial" panose="020B0604020202020204" pitchFamily="34" charset="0"/>
                    </a:rPr>
                    <a:t>t</a:t>
                  </a:r>
                </a:p>
              </p:txBody>
            </p:sp>
            <p:sp>
              <p:nvSpPr>
                <p:cNvPr id="21534" name="Line 34"/>
                <p:cNvSpPr>
                  <a:spLocks noChangeShapeType="1"/>
                </p:cNvSpPr>
                <p:nvPr/>
              </p:nvSpPr>
              <p:spPr bwMode="auto">
                <a:xfrm>
                  <a:off x="3883" y="2029"/>
                  <a:ext cx="333"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1522" name="Text Box 35"/>
              <p:cNvSpPr txBox="1">
                <a:spLocks noChangeArrowheads="1"/>
              </p:cNvSpPr>
              <p:nvPr/>
            </p:nvSpPr>
            <p:spPr bwMode="auto">
              <a:xfrm>
                <a:off x="3141" y="1915"/>
                <a:ext cx="38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  +</a:t>
                </a:r>
              </a:p>
            </p:txBody>
          </p:sp>
          <p:grpSp>
            <p:nvGrpSpPr>
              <p:cNvPr id="21523" name="Group 36"/>
              <p:cNvGrpSpPr>
                <a:grpSpLocks/>
              </p:cNvGrpSpPr>
              <p:nvPr/>
            </p:nvGrpSpPr>
            <p:grpSpPr bwMode="auto">
              <a:xfrm>
                <a:off x="4659" y="1775"/>
                <a:ext cx="285" cy="531"/>
                <a:chOff x="4659" y="1775"/>
                <a:chExt cx="285" cy="531"/>
              </a:xfrm>
            </p:grpSpPr>
            <p:sp>
              <p:nvSpPr>
                <p:cNvPr id="21529" name="Text Box 37"/>
                <p:cNvSpPr txBox="1">
                  <a:spLocks noChangeArrowheads="1"/>
                </p:cNvSpPr>
                <p:nvPr/>
              </p:nvSpPr>
              <p:spPr bwMode="auto">
                <a:xfrm>
                  <a:off x="4701" y="1775"/>
                  <a:ext cx="20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Arial" panose="020B0604020202020204" pitchFamily="34" charset="0"/>
                    </a:rPr>
                    <a:t>1</a:t>
                  </a:r>
                </a:p>
              </p:txBody>
            </p:sp>
            <p:sp>
              <p:nvSpPr>
                <p:cNvPr id="21530" name="Text Box 38"/>
                <p:cNvSpPr txBox="1">
                  <a:spLocks noChangeArrowheads="1"/>
                </p:cNvSpPr>
                <p:nvPr/>
              </p:nvSpPr>
              <p:spPr bwMode="auto">
                <a:xfrm>
                  <a:off x="4702" y="2056"/>
                  <a:ext cx="211"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Arial" panose="020B0604020202020204" pitchFamily="34" charset="0"/>
                    </a:rPr>
                    <a:t>d</a:t>
                  </a:r>
                </a:p>
              </p:txBody>
            </p:sp>
            <p:sp>
              <p:nvSpPr>
                <p:cNvPr id="21531" name="Line 39"/>
                <p:cNvSpPr>
                  <a:spLocks noChangeShapeType="1"/>
                </p:cNvSpPr>
                <p:nvPr/>
              </p:nvSpPr>
              <p:spPr bwMode="auto">
                <a:xfrm>
                  <a:off x="4659" y="2040"/>
                  <a:ext cx="285"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1524" name="Group 40"/>
              <p:cNvGrpSpPr>
                <a:grpSpLocks/>
              </p:cNvGrpSpPr>
              <p:nvPr/>
            </p:nvGrpSpPr>
            <p:grpSpPr bwMode="auto">
              <a:xfrm>
                <a:off x="4964" y="1767"/>
                <a:ext cx="435" cy="546"/>
                <a:chOff x="4964" y="1767"/>
                <a:chExt cx="435" cy="546"/>
              </a:xfrm>
            </p:grpSpPr>
            <p:sp>
              <p:nvSpPr>
                <p:cNvPr id="21526" name="Text Box 41"/>
                <p:cNvSpPr txBox="1">
                  <a:spLocks noChangeArrowheads="1"/>
                </p:cNvSpPr>
                <p:nvPr/>
              </p:nvSpPr>
              <p:spPr bwMode="auto">
                <a:xfrm>
                  <a:off x="4964" y="1767"/>
                  <a:ext cx="43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Symbol" panose="05050102010706020507" pitchFamily="18" charset="2"/>
                    </a:rPr>
                    <a:t></a:t>
                  </a:r>
                  <a:r>
                    <a:rPr lang="en-US" altLang="en-US" sz="2000" b="1">
                      <a:solidFill>
                        <a:srgbClr val="000000"/>
                      </a:solidFill>
                      <a:latin typeface="Arial" panose="020B0604020202020204" pitchFamily="34" charset="0"/>
                    </a:rPr>
                    <a:t>[D]</a:t>
                  </a:r>
                </a:p>
              </p:txBody>
            </p:sp>
            <p:sp>
              <p:nvSpPr>
                <p:cNvPr id="21527" name="Text Box 42"/>
                <p:cNvSpPr txBox="1">
                  <a:spLocks noChangeArrowheads="1"/>
                </p:cNvSpPr>
                <p:nvPr/>
              </p:nvSpPr>
              <p:spPr bwMode="auto">
                <a:xfrm>
                  <a:off x="5049" y="2063"/>
                  <a:ext cx="26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Symbol" panose="05050102010706020507" pitchFamily="18" charset="2"/>
                    </a:rPr>
                    <a:t></a:t>
                  </a:r>
                  <a:r>
                    <a:rPr lang="en-US" altLang="en-US" sz="2000" b="1">
                      <a:solidFill>
                        <a:srgbClr val="000000"/>
                      </a:solidFill>
                      <a:latin typeface="Arial" panose="020B0604020202020204" pitchFamily="34" charset="0"/>
                    </a:rPr>
                    <a:t>t</a:t>
                  </a:r>
                </a:p>
              </p:txBody>
            </p:sp>
            <p:sp>
              <p:nvSpPr>
                <p:cNvPr id="21528" name="Line 43"/>
                <p:cNvSpPr>
                  <a:spLocks noChangeShapeType="1"/>
                </p:cNvSpPr>
                <p:nvPr/>
              </p:nvSpPr>
              <p:spPr bwMode="auto">
                <a:xfrm>
                  <a:off x="5016" y="2029"/>
                  <a:ext cx="333"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1525" name="Text Box 44"/>
              <p:cNvSpPr txBox="1">
                <a:spLocks noChangeArrowheads="1"/>
              </p:cNvSpPr>
              <p:nvPr/>
            </p:nvSpPr>
            <p:spPr bwMode="auto">
              <a:xfrm>
                <a:off x="4274" y="1915"/>
                <a:ext cx="38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  +</a:t>
                </a:r>
              </a:p>
            </p:txBody>
          </p:sp>
        </p:grpSp>
      </p:grpSp>
      <p:sp>
        <p:nvSpPr>
          <p:cNvPr id="13317" name="Text Box 45">
            <a:extLst>
              <a:ext uri="{FF2B5EF4-FFF2-40B4-BE49-F238E27FC236}">
                <a16:creationId xmlns:a16="http://schemas.microsoft.com/office/drawing/2014/main" xmlns="" id="{772B6840-8B69-405E-8862-1D663864588A}"/>
              </a:ext>
            </a:extLst>
          </p:cNvPr>
          <p:cNvSpPr txBox="1">
            <a:spLocks noChangeArrowheads="1"/>
          </p:cNvSpPr>
          <p:nvPr/>
        </p:nvSpPr>
        <p:spPr bwMode="auto">
          <a:xfrm>
            <a:off x="817563" y="4354513"/>
            <a:ext cx="8115300" cy="1017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a:buSzPct val="100000"/>
              <a:defRPr/>
            </a:pPr>
            <a:r>
              <a:rPr lang="en-US" sz="2000" b="1" dirty="0">
                <a:solidFill>
                  <a:schemeClr val="accent6">
                    <a:lumMod val="75000"/>
                  </a:schemeClr>
                </a:solidFill>
                <a:latin typeface="Arial" charset="0"/>
              </a:rPr>
              <a:t>The numerical value of the rate depends upon the substance that</a:t>
            </a:r>
          </a:p>
          <a:p>
            <a:pPr>
              <a:buSzPct val="100000"/>
              <a:defRPr/>
            </a:pPr>
            <a:r>
              <a:rPr lang="en-US" sz="2000" b="1" dirty="0">
                <a:solidFill>
                  <a:schemeClr val="accent6">
                    <a:lumMod val="75000"/>
                  </a:schemeClr>
                </a:solidFill>
                <a:latin typeface="Arial" charset="0"/>
              </a:rPr>
              <a:t>serves as the reference.  The rest is relative to the balanced </a:t>
            </a:r>
          </a:p>
          <a:p>
            <a:pPr>
              <a:buSzPct val="100000"/>
              <a:defRPr/>
            </a:pPr>
            <a:r>
              <a:rPr lang="en-US" sz="2000" b="1" dirty="0">
                <a:solidFill>
                  <a:schemeClr val="accent6">
                    <a:lumMod val="75000"/>
                  </a:schemeClr>
                </a:solidFill>
                <a:latin typeface="Arial" charset="0"/>
              </a:rPr>
              <a:t>chemical equation.</a:t>
            </a:r>
          </a:p>
        </p:txBody>
      </p:sp>
      <p:sp>
        <p:nvSpPr>
          <p:cNvPr id="13318" name="Text Box 46"/>
          <p:cNvSpPr txBox="1">
            <a:spLocks noChangeArrowheads="1"/>
          </p:cNvSpPr>
          <p:nvPr/>
        </p:nvSpPr>
        <p:spPr bwMode="auto">
          <a:xfrm>
            <a:off x="838200" y="5562600"/>
            <a:ext cx="79248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800" b="1">
                <a:solidFill>
                  <a:srgbClr val="000000"/>
                </a:solidFill>
              </a:rPr>
              <a:t>Q.  2H</a:t>
            </a:r>
            <a:r>
              <a:rPr lang="en-US" altLang="en-US" sz="2800" b="1" baseline="-25000">
                <a:solidFill>
                  <a:srgbClr val="000000"/>
                </a:solidFill>
              </a:rPr>
              <a:t>2</a:t>
            </a:r>
            <a:r>
              <a:rPr lang="en-US" altLang="en-US" sz="2800" b="1">
                <a:solidFill>
                  <a:srgbClr val="000000"/>
                </a:solidFill>
              </a:rPr>
              <a:t>O</a:t>
            </a:r>
            <a:r>
              <a:rPr lang="en-US" altLang="en-US" sz="2800" b="1" baseline="-25000">
                <a:solidFill>
                  <a:srgbClr val="000000"/>
                </a:solidFill>
              </a:rPr>
              <a:t>2</a:t>
            </a:r>
            <a:r>
              <a:rPr lang="en-US" altLang="en-US" sz="2800" b="1">
                <a:solidFill>
                  <a:srgbClr val="000000"/>
                </a:solidFill>
              </a:rPr>
              <a:t>  </a:t>
            </a:r>
            <a:r>
              <a:rPr lang="en-US" altLang="en-US" sz="2800" b="1">
                <a:solidFill>
                  <a:srgbClr val="000000"/>
                </a:solidFill>
                <a:latin typeface="Symbol" panose="05050102010706020507" pitchFamily="18" charset="2"/>
              </a:rPr>
              <a:t></a:t>
            </a:r>
            <a:r>
              <a:rPr lang="en-US" altLang="en-US" sz="2800" b="1">
                <a:solidFill>
                  <a:srgbClr val="000000"/>
                </a:solidFill>
              </a:rPr>
              <a:t>   2H</a:t>
            </a:r>
            <a:r>
              <a:rPr lang="en-US" altLang="en-US" sz="2800" b="1" baseline="-25000">
                <a:solidFill>
                  <a:srgbClr val="000000"/>
                </a:solidFill>
              </a:rPr>
              <a:t>2</a:t>
            </a:r>
            <a:r>
              <a:rPr lang="en-US" altLang="en-US" sz="2800" b="1">
                <a:solidFill>
                  <a:srgbClr val="000000"/>
                </a:solidFill>
              </a:rPr>
              <a:t>O + O</a:t>
            </a:r>
            <a:r>
              <a:rPr lang="en-US" altLang="en-US" sz="2800" b="1" baseline="-25000">
                <a:solidFill>
                  <a:srgbClr val="000000"/>
                </a:solidFill>
              </a:rPr>
              <a:t>2                             </a:t>
            </a:r>
            <a:r>
              <a:rPr lang="en-US" altLang="en-US" sz="2800" b="1">
                <a:solidFill>
                  <a:srgbClr val="000000"/>
                </a:solidFill>
              </a:rPr>
              <a:t>R = ?</a:t>
            </a:r>
            <a:r>
              <a:rPr lang="en-US" altLang="en-US" b="1">
                <a:solidFill>
                  <a:srgbClr val="000000"/>
                </a:solidFill>
              </a:rPr>
              <a:t>  </a:t>
            </a:r>
          </a:p>
          <a:p>
            <a:pPr>
              <a:buSzPct val="100000"/>
            </a:pPr>
            <a:endParaRPr lang="en-US" altLang="en-US" b="1">
              <a:solidFill>
                <a:srgbClr val="000000"/>
              </a:solidFill>
            </a:endParaRP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xmlns="" id="{2A7ADEBF-7688-47DD-9526-34006AF136C3}"/>
              </a:ext>
            </a:extLst>
          </p:cNvPr>
          <p:cNvSpPr txBox="1">
            <a:spLocks noChangeArrowheads="1"/>
          </p:cNvSpPr>
          <p:nvPr/>
        </p:nvSpPr>
        <p:spPr bwMode="auto">
          <a:xfrm>
            <a:off x="381000" y="533400"/>
            <a:ext cx="83820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b="1" dirty="0">
                <a:solidFill>
                  <a:srgbClr val="A50021"/>
                </a:solidFill>
              </a:rPr>
              <a:t> </a:t>
            </a:r>
            <a:r>
              <a:rPr lang="en-US" altLang="en-US" b="1" dirty="0">
                <a:solidFill>
                  <a:srgbClr val="A50021"/>
                </a:solidFill>
                <a:latin typeface="Arial" panose="020B0604020202020204" pitchFamily="34" charset="0"/>
              </a:rPr>
              <a:t>CHEMICAL KINETICS: A Linear Approach</a:t>
            </a:r>
            <a:endParaRPr lang="en-US" altLang="en-US" b="1" dirty="0">
              <a:latin typeface="Arial" panose="020B0604020202020204" pitchFamily="34" charset="0"/>
            </a:endParaRPr>
          </a:p>
          <a:p>
            <a:pPr>
              <a:defRPr/>
            </a:pPr>
            <a:endParaRPr lang="en-US" altLang="en-US" b="1" dirty="0">
              <a:solidFill>
                <a:schemeClr val="tx1"/>
              </a:solidFill>
              <a:latin typeface="Arial" panose="020B0604020202020204" pitchFamily="34" charset="0"/>
            </a:endParaRPr>
          </a:p>
          <a:p>
            <a:pPr>
              <a:defRPr/>
            </a:pPr>
            <a:r>
              <a:rPr lang="en-US" altLang="en-US" b="1" dirty="0">
                <a:solidFill>
                  <a:schemeClr val="tx1"/>
                </a:solidFill>
                <a:latin typeface="Arial" panose="020B0604020202020204" pitchFamily="34" charset="0"/>
              </a:rPr>
              <a:t>The study of reaction rates is the study of reactant</a:t>
            </a:r>
          </a:p>
          <a:p>
            <a:pPr>
              <a:defRPr/>
            </a:pPr>
            <a:r>
              <a:rPr lang="en-US" altLang="en-US" b="1" dirty="0">
                <a:solidFill>
                  <a:schemeClr val="tx1"/>
                </a:solidFill>
                <a:latin typeface="Arial" panose="020B0604020202020204" pitchFamily="34" charset="0"/>
              </a:rPr>
              <a:t>(and/or product) concentrations as a function of time.</a:t>
            </a:r>
          </a:p>
          <a:p>
            <a:pPr>
              <a:defRPr/>
            </a:pPr>
            <a:endParaRPr lang="en-US" altLang="en-US" b="1" dirty="0">
              <a:solidFill>
                <a:schemeClr val="tx1"/>
              </a:solidFill>
              <a:latin typeface="Arial" panose="020B0604020202020204" pitchFamily="34" charset="0"/>
            </a:endParaRPr>
          </a:p>
          <a:p>
            <a:pPr>
              <a:defRPr/>
            </a:pPr>
            <a:r>
              <a:rPr lang="en-US" altLang="en-US" b="1" dirty="0">
                <a:latin typeface="Arial" panose="020B0604020202020204" pitchFamily="34" charset="0"/>
              </a:rPr>
              <a:t>	</a:t>
            </a:r>
            <a:r>
              <a:rPr lang="en-US" altLang="en-US" b="1" dirty="0">
                <a:solidFill>
                  <a:srgbClr val="9900CC"/>
                </a:solidFill>
                <a:latin typeface="Arial" panose="020B0604020202020204" pitchFamily="34" charset="0"/>
              </a:rPr>
              <a:t>For example:  Given </a:t>
            </a:r>
            <a:r>
              <a:rPr lang="pt-BR" dirty="0">
                <a:solidFill>
                  <a:srgbClr val="7030A0"/>
                </a:solidFill>
                <a:effectLst>
                  <a:outerShdw blurRad="38100" dist="38100" dir="2700000" algn="tl">
                    <a:srgbClr val="000000">
                      <a:alpha val="43137"/>
                    </a:srgbClr>
                  </a:outerShdw>
                </a:effectLst>
              </a:rPr>
              <a:t>2 NH</a:t>
            </a:r>
            <a:r>
              <a:rPr lang="pt-BR" baseline="-25000" dirty="0">
                <a:solidFill>
                  <a:srgbClr val="7030A0"/>
                </a:solidFill>
                <a:effectLst>
                  <a:outerShdw blurRad="38100" dist="38100" dir="2700000" algn="tl">
                    <a:srgbClr val="000000">
                      <a:alpha val="43137"/>
                    </a:srgbClr>
                  </a:outerShdw>
                </a:effectLst>
              </a:rPr>
              <a:t>3</a:t>
            </a:r>
            <a:r>
              <a:rPr lang="pt-BR" dirty="0">
                <a:solidFill>
                  <a:srgbClr val="7030A0"/>
                </a:solidFill>
                <a:effectLst>
                  <a:outerShdw blurRad="38100" dist="38100" dir="2700000" algn="tl">
                    <a:srgbClr val="000000">
                      <a:alpha val="43137"/>
                    </a:srgbClr>
                  </a:outerShdw>
                </a:effectLst>
              </a:rPr>
              <a:t> + 2 O</a:t>
            </a:r>
            <a:r>
              <a:rPr lang="pt-BR" baseline="-25000" dirty="0">
                <a:solidFill>
                  <a:srgbClr val="7030A0"/>
                </a:solidFill>
                <a:effectLst>
                  <a:outerShdw blurRad="38100" dist="38100" dir="2700000" algn="tl">
                    <a:srgbClr val="000000">
                      <a:alpha val="43137"/>
                    </a:srgbClr>
                  </a:outerShdw>
                </a:effectLst>
              </a:rPr>
              <a:t>2</a:t>
            </a:r>
            <a:r>
              <a:rPr lang="pt-BR" dirty="0">
                <a:solidFill>
                  <a:srgbClr val="7030A0"/>
                </a:solidFill>
                <a:effectLst>
                  <a:outerShdw blurRad="38100" dist="38100" dir="2700000" algn="tl">
                    <a:srgbClr val="000000">
                      <a:alpha val="43137"/>
                    </a:srgbClr>
                  </a:outerShdw>
                </a:effectLst>
              </a:rPr>
              <a:t> → N</a:t>
            </a:r>
            <a:r>
              <a:rPr lang="pt-BR" baseline="-25000" dirty="0">
                <a:solidFill>
                  <a:srgbClr val="7030A0"/>
                </a:solidFill>
                <a:effectLst>
                  <a:outerShdw blurRad="38100" dist="38100" dir="2700000" algn="tl">
                    <a:srgbClr val="000000">
                      <a:alpha val="43137"/>
                    </a:srgbClr>
                  </a:outerShdw>
                </a:effectLst>
              </a:rPr>
              <a:t>2</a:t>
            </a:r>
            <a:r>
              <a:rPr lang="pt-BR" dirty="0">
                <a:solidFill>
                  <a:srgbClr val="7030A0"/>
                </a:solidFill>
                <a:effectLst>
                  <a:outerShdw blurRad="38100" dist="38100" dir="2700000" algn="tl">
                    <a:srgbClr val="000000">
                      <a:alpha val="43137"/>
                    </a:srgbClr>
                  </a:outerShdw>
                </a:effectLst>
              </a:rPr>
              <a:t>O + 3 H</a:t>
            </a:r>
            <a:r>
              <a:rPr lang="pt-BR" baseline="-25000" dirty="0">
                <a:solidFill>
                  <a:srgbClr val="7030A0"/>
                </a:solidFill>
                <a:effectLst>
                  <a:outerShdw blurRad="38100" dist="38100" dir="2700000" algn="tl">
                    <a:srgbClr val="000000">
                      <a:alpha val="43137"/>
                    </a:srgbClr>
                  </a:outerShdw>
                </a:effectLst>
              </a:rPr>
              <a:t>2</a:t>
            </a:r>
            <a:r>
              <a:rPr lang="pt-BR" dirty="0">
                <a:solidFill>
                  <a:srgbClr val="7030A0"/>
                </a:solidFill>
                <a:effectLst>
                  <a:outerShdw blurRad="38100" dist="38100" dir="2700000" algn="tl">
                    <a:srgbClr val="000000">
                      <a:alpha val="43137"/>
                    </a:srgbClr>
                  </a:outerShdw>
                </a:effectLst>
              </a:rPr>
              <a:t>O </a:t>
            </a:r>
            <a:r>
              <a:rPr lang="en-US" altLang="en-US" b="1" dirty="0">
                <a:solidFill>
                  <a:srgbClr val="9900CC"/>
                </a:solidFill>
                <a:latin typeface="Arial" panose="020B0604020202020204" pitchFamily="34" charset="0"/>
                <a:sym typeface="Symbol" panose="05050102010706020507" pitchFamily="18" charset="2"/>
              </a:rPr>
              <a:t>the rate of disappearance of oxygen is related how to the rate of formation of water?  Give the linear rate law.</a:t>
            </a:r>
          </a:p>
          <a:p>
            <a:pPr>
              <a:defRPr/>
            </a:pPr>
            <a:endParaRPr lang="en-US" altLang="en-US" b="1" dirty="0">
              <a:solidFill>
                <a:srgbClr val="9900CC"/>
              </a:solidFill>
              <a:latin typeface="Arial" panose="020B0604020202020204" pitchFamily="34" charset="0"/>
              <a:sym typeface="Symbol" panose="05050102010706020507" pitchFamily="18" charset="2"/>
            </a:endParaRPr>
          </a:p>
          <a:p>
            <a:pPr>
              <a:defRPr/>
            </a:pPr>
            <a:r>
              <a:rPr lang="en-US" altLang="en-US" b="1" dirty="0">
                <a:solidFill>
                  <a:schemeClr val="tx1"/>
                </a:solidFill>
                <a:latin typeface="Arial" panose="020B0604020202020204" pitchFamily="34" charset="0"/>
                <a:sym typeface="Symbol" panose="05050102010706020507" pitchFamily="18" charset="2"/>
              </a:rPr>
              <a:t>The linear rate law is dependent on stoichiometry.</a:t>
            </a:r>
          </a:p>
          <a:p>
            <a:pPr>
              <a:defRPr/>
            </a:pPr>
            <a:endParaRPr lang="en-US" altLang="en-US" b="1" dirty="0">
              <a:latin typeface="Arial" panose="020B0604020202020204" pitchFamily="34" charset="0"/>
              <a:sym typeface="Symbol" panose="05050102010706020507" pitchFamily="18" charset="2"/>
            </a:endParaRPr>
          </a:p>
          <a:p>
            <a:pPr>
              <a:defRPr/>
            </a:pPr>
            <a:r>
              <a:rPr lang="en-US" altLang="en-US" b="1" dirty="0">
                <a:latin typeface="Arial" panose="020B0604020202020204" pitchFamily="34" charset="0"/>
                <a:sym typeface="Symbol" panose="05050102010706020507" pitchFamily="18" charset="2"/>
              </a:rPr>
              <a:t>	</a:t>
            </a:r>
            <a:r>
              <a:rPr lang="en-US" altLang="en-US" b="1" dirty="0">
                <a:solidFill>
                  <a:srgbClr val="9900CC"/>
                </a:solidFill>
                <a:latin typeface="Arial" panose="020B0604020202020204" pitchFamily="34" charset="0"/>
                <a:sym typeface="Symbol" panose="05050102010706020507" pitchFamily="18" charset="2"/>
              </a:rPr>
              <a:t>For example:  If the rate of appearance of N</a:t>
            </a:r>
            <a:r>
              <a:rPr lang="en-US" altLang="en-US" b="1" baseline="-25000" dirty="0">
                <a:solidFill>
                  <a:srgbClr val="9900CC"/>
                </a:solidFill>
                <a:latin typeface="Arial" panose="020B0604020202020204" pitchFamily="34" charset="0"/>
                <a:sym typeface="Symbol" panose="05050102010706020507" pitchFamily="18" charset="2"/>
              </a:rPr>
              <a:t>2</a:t>
            </a:r>
            <a:r>
              <a:rPr lang="en-US" altLang="en-US" b="1" dirty="0">
                <a:solidFill>
                  <a:srgbClr val="9900CC"/>
                </a:solidFill>
                <a:latin typeface="Arial" panose="020B0604020202020204" pitchFamily="34" charset="0"/>
                <a:sym typeface="Symbol" panose="05050102010706020507" pitchFamily="18" charset="2"/>
              </a:rPr>
              <a:t>O is</a:t>
            </a:r>
          </a:p>
          <a:p>
            <a:pPr>
              <a:defRPr/>
            </a:pPr>
            <a:r>
              <a:rPr lang="en-US" altLang="en-US" b="1" dirty="0">
                <a:solidFill>
                  <a:srgbClr val="9900CC"/>
                </a:solidFill>
                <a:latin typeface="Arial" panose="020B0604020202020204" pitchFamily="34" charset="0"/>
                <a:sym typeface="Symbol" panose="05050102010706020507" pitchFamily="18" charset="2"/>
              </a:rPr>
              <a:t>	</a:t>
            </a:r>
            <a:r>
              <a:rPr lang="en-US" altLang="en-US" b="1" u="sng" dirty="0">
                <a:solidFill>
                  <a:srgbClr val="9900CC"/>
                </a:solidFill>
                <a:latin typeface="Arial" panose="020B0604020202020204" pitchFamily="34" charset="0"/>
                <a:sym typeface="Symbol" panose="05050102010706020507" pitchFamily="18" charset="2"/>
              </a:rPr>
              <a:t>[N</a:t>
            </a:r>
            <a:r>
              <a:rPr lang="en-US" altLang="en-US" b="1" u="sng" baseline="-25000" dirty="0">
                <a:solidFill>
                  <a:srgbClr val="9900CC"/>
                </a:solidFill>
                <a:latin typeface="Arial" panose="020B0604020202020204" pitchFamily="34" charset="0"/>
                <a:sym typeface="Symbol" panose="05050102010706020507" pitchFamily="18" charset="2"/>
              </a:rPr>
              <a:t>2</a:t>
            </a:r>
            <a:r>
              <a:rPr lang="en-US" altLang="en-US" b="1" u="sng" dirty="0">
                <a:solidFill>
                  <a:srgbClr val="9900CC"/>
                </a:solidFill>
                <a:latin typeface="Arial" panose="020B0604020202020204" pitchFamily="34" charset="0"/>
                <a:sym typeface="Symbol" panose="05050102010706020507" pitchFamily="18" charset="2"/>
              </a:rPr>
              <a:t>O]  </a:t>
            </a:r>
            <a:r>
              <a:rPr lang="en-US" altLang="en-US" b="1" dirty="0">
                <a:solidFill>
                  <a:srgbClr val="9900CC"/>
                </a:solidFill>
                <a:latin typeface="Arial" panose="020B0604020202020204" pitchFamily="34" charset="0"/>
                <a:sym typeface="Symbol" panose="05050102010706020507" pitchFamily="18" charset="2"/>
              </a:rPr>
              <a:t>=  7.0 x 10</a:t>
            </a:r>
            <a:r>
              <a:rPr lang="en-US" altLang="en-US" b="1" baseline="30000" dirty="0">
                <a:solidFill>
                  <a:srgbClr val="9900CC"/>
                </a:solidFill>
                <a:latin typeface="Arial" panose="020B0604020202020204" pitchFamily="34" charset="0"/>
                <a:sym typeface="Symbol" panose="05050102010706020507" pitchFamily="18" charset="2"/>
              </a:rPr>
              <a:t>-3</a:t>
            </a:r>
            <a:r>
              <a:rPr lang="en-US" altLang="en-US" b="1" dirty="0">
                <a:solidFill>
                  <a:srgbClr val="9900CC"/>
                </a:solidFill>
                <a:latin typeface="Arial" panose="020B0604020202020204" pitchFamily="34" charset="0"/>
                <a:sym typeface="Symbol" panose="05050102010706020507" pitchFamily="18" charset="2"/>
              </a:rPr>
              <a:t> M/s at a particular instant,</a:t>
            </a:r>
          </a:p>
          <a:p>
            <a:pPr>
              <a:defRPr/>
            </a:pPr>
            <a:r>
              <a:rPr lang="en-US" altLang="en-US" b="1" dirty="0">
                <a:solidFill>
                  <a:srgbClr val="9900CC"/>
                </a:solidFill>
                <a:latin typeface="Arial" panose="020B0604020202020204" pitchFamily="34" charset="0"/>
                <a:sym typeface="Symbol" panose="05050102010706020507" pitchFamily="18" charset="2"/>
              </a:rPr>
              <a:t>           t           what is the value of the rate of </a:t>
            </a:r>
          </a:p>
          <a:p>
            <a:pPr>
              <a:defRPr/>
            </a:pPr>
            <a:r>
              <a:rPr lang="en-US" altLang="en-US" b="1" dirty="0">
                <a:solidFill>
                  <a:srgbClr val="9900CC"/>
                </a:solidFill>
                <a:latin typeface="Arial" panose="020B0604020202020204" pitchFamily="34" charset="0"/>
                <a:sym typeface="Symbol" panose="05050102010706020507" pitchFamily="18" charset="2"/>
              </a:rPr>
              <a:t>	                  disappearance of NH</a:t>
            </a:r>
            <a:r>
              <a:rPr lang="en-US" altLang="en-US" b="1" baseline="-25000" dirty="0">
                <a:solidFill>
                  <a:srgbClr val="9900CC"/>
                </a:solidFill>
                <a:latin typeface="Arial" panose="020B0604020202020204" pitchFamily="34" charset="0"/>
                <a:sym typeface="Symbol" panose="05050102010706020507" pitchFamily="18" charset="2"/>
              </a:rPr>
              <a:t>3</a:t>
            </a:r>
            <a:r>
              <a:rPr lang="en-US" altLang="en-US" b="1" dirty="0">
                <a:solidFill>
                  <a:srgbClr val="9900CC"/>
                </a:solidFill>
                <a:latin typeface="Arial" panose="020B0604020202020204" pitchFamily="34" charset="0"/>
                <a:sym typeface="Symbol" panose="05050102010706020507" pitchFamily="18" charset="2"/>
              </a:rPr>
              <a:t> at the same time?</a:t>
            </a:r>
            <a:r>
              <a:rPr lang="en-US" altLang="en-US" b="1" dirty="0">
                <a:latin typeface="Arial" panose="020B0604020202020204" pitchFamily="34" charset="0"/>
                <a:sym typeface="Symbol" panose="05050102010706020507" pitchFamily="18" charset="2"/>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xmlns="" id="{053EBE7B-9372-4C89-8F54-F18D8EF5274B}"/>
              </a:ext>
            </a:extLst>
          </p:cNvPr>
          <p:cNvSpPr txBox="1">
            <a:spLocks noChangeArrowheads="1"/>
          </p:cNvSpPr>
          <p:nvPr/>
        </p:nvSpPr>
        <p:spPr bwMode="auto">
          <a:xfrm>
            <a:off x="381000" y="228600"/>
            <a:ext cx="8610600" cy="494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algn="ctr">
              <a:buSzPct val="100000"/>
              <a:defRPr/>
            </a:pPr>
            <a:r>
              <a:rPr lang="en-US" b="1" dirty="0">
                <a:solidFill>
                  <a:schemeClr val="accent6">
                    <a:lumMod val="75000"/>
                  </a:schemeClr>
                </a:solidFill>
              </a:rPr>
              <a:t>Lecture Questions about the linear approach</a:t>
            </a:r>
            <a:endParaRPr lang="en-US" b="1" u="sng" dirty="0">
              <a:solidFill>
                <a:schemeClr val="accent6">
                  <a:lumMod val="75000"/>
                </a:schemeClr>
              </a:solidFill>
              <a:latin typeface="Arial" charset="0"/>
            </a:endParaRPr>
          </a:p>
          <a:p>
            <a:pPr>
              <a:buSzPct val="100000"/>
              <a:defRPr/>
            </a:pPr>
            <a:endParaRPr lang="en-US" b="1" dirty="0">
              <a:solidFill>
                <a:srgbClr val="000000"/>
              </a:solidFill>
              <a:latin typeface="Arial" charset="0"/>
            </a:endParaRPr>
          </a:p>
          <a:p>
            <a:pPr>
              <a:buSzPct val="100000"/>
              <a:defRPr/>
            </a:pPr>
            <a:r>
              <a:rPr lang="en-US" b="1" dirty="0">
                <a:solidFill>
                  <a:schemeClr val="tx1"/>
                </a:solidFill>
                <a:latin typeface="Arial" charset="0"/>
              </a:rPr>
              <a:t>1.	</a:t>
            </a:r>
            <a:r>
              <a:rPr lang="en-US" sz="2200" b="1" dirty="0">
                <a:solidFill>
                  <a:schemeClr val="tx1"/>
                </a:solidFill>
                <a:latin typeface="Arial" charset="0"/>
              </a:rPr>
              <a:t>How is the rate of disappearance of ozone related</a:t>
            </a:r>
          </a:p>
          <a:p>
            <a:pPr>
              <a:buSzPct val="100000"/>
              <a:defRPr/>
            </a:pPr>
            <a:r>
              <a:rPr lang="en-US" sz="2200" b="1" dirty="0">
                <a:solidFill>
                  <a:schemeClr val="tx1"/>
                </a:solidFill>
                <a:latin typeface="Arial" charset="0"/>
              </a:rPr>
              <a:t>	to the rate of appearance of oxygen in the following</a:t>
            </a:r>
          </a:p>
          <a:p>
            <a:pPr>
              <a:buSzPct val="100000"/>
              <a:defRPr/>
            </a:pPr>
            <a:r>
              <a:rPr lang="en-US" sz="2200" b="1" dirty="0">
                <a:solidFill>
                  <a:schemeClr val="tx1"/>
                </a:solidFill>
                <a:latin typeface="Arial" charset="0"/>
              </a:rPr>
              <a:t>	equation</a:t>
            </a:r>
            <a:r>
              <a:rPr lang="en-US" b="1" dirty="0">
                <a:solidFill>
                  <a:schemeClr val="tx1"/>
                </a:solidFill>
                <a:latin typeface="Arial" charset="0"/>
              </a:rPr>
              <a:t>:      </a:t>
            </a:r>
            <a:r>
              <a:rPr lang="en-US" sz="2000" b="1" dirty="0">
                <a:solidFill>
                  <a:schemeClr val="tx1"/>
                </a:solidFill>
                <a:latin typeface="Arial" charset="0"/>
              </a:rPr>
              <a:t>  </a:t>
            </a:r>
            <a:r>
              <a:rPr lang="en-US" sz="2000" b="1" dirty="0">
                <a:solidFill>
                  <a:srgbClr val="003399"/>
                </a:solidFill>
                <a:latin typeface="Arial" charset="0"/>
              </a:rPr>
              <a:t>2O</a:t>
            </a:r>
            <a:r>
              <a:rPr lang="en-US" sz="2000" b="1" baseline="-25000" dirty="0">
                <a:solidFill>
                  <a:srgbClr val="003399"/>
                </a:solidFill>
                <a:latin typeface="Arial" charset="0"/>
              </a:rPr>
              <a:t>3(g)</a:t>
            </a:r>
            <a:r>
              <a:rPr lang="en-US" sz="2000" b="1" dirty="0">
                <a:solidFill>
                  <a:srgbClr val="003399"/>
                </a:solidFill>
                <a:latin typeface="Arial" charset="0"/>
              </a:rPr>
              <a:t>  </a:t>
            </a:r>
            <a:r>
              <a:rPr lang="en-US" sz="2000" b="1" dirty="0">
                <a:solidFill>
                  <a:srgbClr val="003399"/>
                </a:solidFill>
                <a:latin typeface="Symbol" pitchFamily="16" charset="2"/>
              </a:rPr>
              <a:t></a:t>
            </a:r>
            <a:r>
              <a:rPr lang="en-US" sz="2000" b="1" dirty="0">
                <a:solidFill>
                  <a:srgbClr val="003399"/>
                </a:solidFill>
                <a:latin typeface="Arial" charset="0"/>
              </a:rPr>
              <a:t> 3O</a:t>
            </a:r>
            <a:r>
              <a:rPr lang="en-US" sz="2000" b="1" baseline="-25000" dirty="0">
                <a:solidFill>
                  <a:srgbClr val="003399"/>
                </a:solidFill>
                <a:latin typeface="Arial" charset="0"/>
              </a:rPr>
              <a:t>2(g)</a:t>
            </a:r>
          </a:p>
          <a:p>
            <a:pPr>
              <a:buSzPct val="100000"/>
              <a:defRPr/>
            </a:pPr>
            <a:endParaRPr lang="en-US" sz="2000" b="1" baseline="-25000" dirty="0">
              <a:solidFill>
                <a:srgbClr val="000000"/>
              </a:solidFill>
              <a:latin typeface="Arial" charset="0"/>
            </a:endParaRPr>
          </a:p>
          <a:p>
            <a:pPr>
              <a:buSzPct val="100000"/>
              <a:defRPr/>
            </a:pPr>
            <a:r>
              <a:rPr lang="en-US" sz="2000" b="1" baseline="-25000" dirty="0">
                <a:solidFill>
                  <a:srgbClr val="3399FF"/>
                </a:solidFill>
                <a:latin typeface="Arial" charset="0"/>
              </a:rPr>
              <a:t>	</a:t>
            </a:r>
          </a:p>
          <a:p>
            <a:pPr>
              <a:buSzPct val="100000"/>
              <a:defRPr/>
            </a:pPr>
            <a:endParaRPr lang="en-US" sz="2000" b="1" baseline="-25000" dirty="0">
              <a:solidFill>
                <a:srgbClr val="3399FF"/>
              </a:solidFill>
              <a:latin typeface="Arial" charset="0"/>
            </a:endParaRPr>
          </a:p>
          <a:p>
            <a:pPr>
              <a:buSzPct val="100000"/>
              <a:defRPr/>
            </a:pPr>
            <a:endParaRPr lang="en-US" sz="2000" b="1" baseline="-25000" dirty="0">
              <a:solidFill>
                <a:srgbClr val="3399FF"/>
              </a:solidFill>
              <a:latin typeface="Arial" charset="0"/>
            </a:endParaRPr>
          </a:p>
          <a:p>
            <a:pPr>
              <a:buSzPct val="100000"/>
              <a:defRPr/>
            </a:pPr>
            <a:endParaRPr lang="en-US" b="1" dirty="0">
              <a:solidFill>
                <a:srgbClr val="000000"/>
              </a:solidFill>
              <a:latin typeface="Arial" charset="0"/>
            </a:endParaRPr>
          </a:p>
          <a:p>
            <a:pPr>
              <a:buSzPct val="100000"/>
              <a:defRPr/>
            </a:pPr>
            <a:r>
              <a:rPr lang="en-US" b="1" dirty="0">
                <a:solidFill>
                  <a:srgbClr val="000000"/>
                </a:solidFill>
                <a:latin typeface="Arial" charset="0"/>
              </a:rPr>
              <a:t>2.	</a:t>
            </a:r>
            <a:r>
              <a:rPr lang="en-US" sz="1800" b="1" dirty="0">
                <a:solidFill>
                  <a:srgbClr val="000000"/>
                </a:solidFill>
                <a:latin typeface="Arial" charset="0"/>
              </a:rPr>
              <a:t>If the rate of appearance of O</a:t>
            </a:r>
            <a:r>
              <a:rPr lang="en-US" sz="1800" b="1" baseline="-25000" dirty="0">
                <a:solidFill>
                  <a:srgbClr val="000000"/>
                </a:solidFill>
                <a:latin typeface="Arial" charset="0"/>
              </a:rPr>
              <a:t>2</a:t>
            </a:r>
            <a:r>
              <a:rPr lang="en-US" sz="1800" b="1" dirty="0">
                <a:solidFill>
                  <a:srgbClr val="000000"/>
                </a:solidFill>
                <a:latin typeface="Arial" charset="0"/>
              </a:rPr>
              <a:t>;  </a:t>
            </a:r>
            <a:r>
              <a:rPr lang="en-US" sz="1800" b="1" u="sng" dirty="0">
                <a:solidFill>
                  <a:srgbClr val="000000"/>
                </a:solidFill>
                <a:latin typeface="Symbol" pitchFamily="16" charset="2"/>
              </a:rPr>
              <a:t></a:t>
            </a:r>
            <a:r>
              <a:rPr lang="en-US" sz="1800" b="1" u="sng" dirty="0">
                <a:solidFill>
                  <a:srgbClr val="000000"/>
                </a:solidFill>
                <a:latin typeface="Arial" charset="0"/>
              </a:rPr>
              <a:t>[O</a:t>
            </a:r>
            <a:r>
              <a:rPr lang="en-US" sz="1800" b="1" u="sng" baseline="-25000" dirty="0">
                <a:solidFill>
                  <a:srgbClr val="000000"/>
                </a:solidFill>
                <a:latin typeface="Arial" charset="0"/>
              </a:rPr>
              <a:t>2</a:t>
            </a:r>
            <a:r>
              <a:rPr lang="en-US" sz="1800" b="1" dirty="0">
                <a:solidFill>
                  <a:srgbClr val="000000"/>
                </a:solidFill>
                <a:latin typeface="Arial" charset="0"/>
              </a:rPr>
              <a:t>] = 6 x 10</a:t>
            </a:r>
            <a:r>
              <a:rPr lang="en-US" sz="1800" b="1" baseline="30000" dirty="0">
                <a:solidFill>
                  <a:srgbClr val="000000"/>
                </a:solidFill>
                <a:latin typeface="Arial" charset="0"/>
              </a:rPr>
              <a:t>-5</a:t>
            </a:r>
            <a:r>
              <a:rPr lang="en-US" sz="1800" b="1" dirty="0">
                <a:solidFill>
                  <a:srgbClr val="000000"/>
                </a:solidFill>
                <a:latin typeface="Arial" charset="0"/>
              </a:rPr>
              <a:t> M/s</a:t>
            </a:r>
          </a:p>
          <a:p>
            <a:pPr>
              <a:buSzPct val="100000"/>
              <a:defRPr/>
            </a:pPr>
            <a:r>
              <a:rPr lang="en-US" sz="1800" b="1" dirty="0">
                <a:solidFill>
                  <a:srgbClr val="000000"/>
                </a:solidFill>
                <a:latin typeface="Arial" charset="0"/>
              </a:rPr>
              <a:t>                                                                </a:t>
            </a:r>
            <a:r>
              <a:rPr lang="en-US" sz="1800" b="1" dirty="0">
                <a:solidFill>
                  <a:srgbClr val="000000"/>
                </a:solidFill>
                <a:latin typeface="Symbol" pitchFamily="16" charset="2"/>
              </a:rPr>
              <a:t></a:t>
            </a:r>
            <a:r>
              <a:rPr lang="en-US" sz="1800" b="1" dirty="0">
                <a:solidFill>
                  <a:srgbClr val="000000"/>
                </a:solidFill>
                <a:latin typeface="Arial" charset="0"/>
              </a:rPr>
              <a:t>t</a:t>
            </a:r>
          </a:p>
          <a:p>
            <a:pPr>
              <a:buSzPct val="100000"/>
              <a:defRPr/>
            </a:pPr>
            <a:r>
              <a:rPr lang="en-US" sz="1800" b="1" dirty="0">
                <a:solidFill>
                  <a:srgbClr val="000000"/>
                </a:solidFill>
                <a:latin typeface="Arial" charset="0"/>
              </a:rPr>
              <a:t>at a particular instant, what is the value of the rate of disappearance of O</a:t>
            </a:r>
            <a:r>
              <a:rPr lang="en-US" sz="1800" b="1" baseline="-25000" dirty="0">
                <a:solidFill>
                  <a:srgbClr val="000000"/>
                </a:solidFill>
                <a:latin typeface="Arial" charset="0"/>
              </a:rPr>
              <a:t>3</a:t>
            </a:r>
            <a:r>
              <a:rPr lang="en-US" sz="1800" b="1" dirty="0">
                <a:solidFill>
                  <a:srgbClr val="000000"/>
                </a:solidFill>
                <a:latin typeface="Arial" charset="0"/>
              </a:rPr>
              <a:t>;</a:t>
            </a:r>
          </a:p>
          <a:p>
            <a:pPr>
              <a:buSzPct val="100000"/>
              <a:defRPr/>
            </a:pPr>
            <a:r>
              <a:rPr lang="en-US" sz="1800" b="1" dirty="0">
                <a:solidFill>
                  <a:srgbClr val="000000"/>
                </a:solidFill>
                <a:latin typeface="Arial" charset="0"/>
              </a:rPr>
              <a:t> - </a:t>
            </a:r>
            <a:r>
              <a:rPr lang="en-US" sz="1800" b="1" u="sng" dirty="0">
                <a:solidFill>
                  <a:srgbClr val="000000"/>
                </a:solidFill>
                <a:latin typeface="Symbol" pitchFamily="16" charset="2"/>
              </a:rPr>
              <a:t></a:t>
            </a:r>
            <a:r>
              <a:rPr lang="en-US" sz="1800" b="1" u="sng" dirty="0">
                <a:solidFill>
                  <a:srgbClr val="000000"/>
                </a:solidFill>
                <a:latin typeface="Arial" charset="0"/>
              </a:rPr>
              <a:t>[O</a:t>
            </a:r>
            <a:r>
              <a:rPr lang="en-US" sz="1800" b="1" u="sng" baseline="-25000" dirty="0">
                <a:solidFill>
                  <a:srgbClr val="000000"/>
                </a:solidFill>
                <a:latin typeface="Arial" charset="0"/>
              </a:rPr>
              <a:t>3</a:t>
            </a:r>
            <a:r>
              <a:rPr lang="en-US" sz="1800" b="1" dirty="0">
                <a:solidFill>
                  <a:srgbClr val="000000"/>
                </a:solidFill>
                <a:latin typeface="Arial" charset="0"/>
              </a:rPr>
              <a:t>] at the same time?</a:t>
            </a:r>
          </a:p>
          <a:p>
            <a:pPr>
              <a:buSzPct val="100000"/>
              <a:defRPr/>
            </a:pPr>
            <a:r>
              <a:rPr lang="en-US" sz="1800" b="1" dirty="0">
                <a:solidFill>
                  <a:srgbClr val="000000"/>
                </a:solidFill>
                <a:latin typeface="Arial" charset="0"/>
              </a:rPr>
              <a:t>    </a:t>
            </a:r>
            <a:r>
              <a:rPr lang="en-US" sz="1800" b="1" dirty="0">
                <a:solidFill>
                  <a:srgbClr val="000000"/>
                </a:solidFill>
                <a:latin typeface="Symbol" pitchFamily="16" charset="2"/>
              </a:rPr>
              <a:t></a:t>
            </a:r>
            <a:r>
              <a:rPr lang="en-US" sz="1800" b="1" dirty="0">
                <a:solidFill>
                  <a:srgbClr val="000000"/>
                </a:solidFill>
                <a:latin typeface="Arial" charset="0"/>
              </a:rPr>
              <a:t>t </a:t>
            </a:r>
          </a:p>
          <a:p>
            <a:pPr>
              <a:buSzPct val="100000"/>
              <a:defRPr/>
            </a:pPr>
            <a:r>
              <a:rPr lang="en-US" b="1" dirty="0">
                <a:solidFill>
                  <a:srgbClr val="9900CC"/>
                </a:solidFill>
                <a:latin typeface="Arial" charset="0"/>
              </a:rPr>
              <a:t>	</a:t>
            </a:r>
            <a:endParaRPr lang="en-US" sz="2200" b="1" dirty="0">
              <a:solidFill>
                <a:srgbClr val="CC0099"/>
              </a:solidFill>
              <a:latin typeface="Arial"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304800" y="457200"/>
            <a:ext cx="8305800" cy="499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b="1">
                <a:solidFill>
                  <a:srgbClr val="000000"/>
                </a:solidFill>
                <a:latin typeface="Arial" panose="020B0604020202020204" pitchFamily="34" charset="0"/>
              </a:rPr>
              <a:t>Workshop # 1</a:t>
            </a:r>
          </a:p>
          <a:p>
            <a:pPr>
              <a:buSzPct val="100000"/>
            </a:pPr>
            <a:endParaRPr lang="en-US" altLang="en-US" b="1">
              <a:solidFill>
                <a:srgbClr val="000000"/>
              </a:solidFill>
              <a:latin typeface="Arial" panose="020B0604020202020204" pitchFamily="34" charset="0"/>
            </a:endParaRPr>
          </a:p>
          <a:p>
            <a:pPr>
              <a:buSzPct val="100000"/>
            </a:pPr>
            <a:r>
              <a:rPr lang="en-US" altLang="en-US" sz="2800" b="1">
                <a:solidFill>
                  <a:srgbClr val="006666"/>
                </a:solidFill>
                <a:latin typeface="Arial" panose="020B0604020202020204" pitchFamily="34" charset="0"/>
              </a:rPr>
              <a:t>The decomposition of N</a:t>
            </a:r>
            <a:r>
              <a:rPr lang="en-US" altLang="en-US" sz="2800" b="1" baseline="-25000">
                <a:solidFill>
                  <a:srgbClr val="006666"/>
                </a:solidFill>
                <a:latin typeface="Arial" panose="020B0604020202020204" pitchFamily="34" charset="0"/>
              </a:rPr>
              <a:t>2</a:t>
            </a:r>
            <a:r>
              <a:rPr lang="en-US" altLang="en-US" sz="2800" b="1">
                <a:solidFill>
                  <a:srgbClr val="006666"/>
                </a:solidFill>
                <a:latin typeface="Arial" panose="020B0604020202020204" pitchFamily="34" charset="0"/>
              </a:rPr>
              <a:t>O</a:t>
            </a:r>
            <a:r>
              <a:rPr lang="en-US" altLang="en-US" sz="2800" b="1" baseline="-25000">
                <a:solidFill>
                  <a:srgbClr val="006666"/>
                </a:solidFill>
                <a:latin typeface="Arial" panose="020B0604020202020204" pitchFamily="34" charset="0"/>
              </a:rPr>
              <a:t>5</a:t>
            </a:r>
            <a:r>
              <a:rPr lang="en-US" altLang="en-US" sz="2800" b="1">
                <a:solidFill>
                  <a:srgbClr val="006666"/>
                </a:solidFill>
                <a:latin typeface="Arial" panose="020B0604020202020204" pitchFamily="34" charset="0"/>
              </a:rPr>
              <a:t>, proceeds </a:t>
            </a:r>
          </a:p>
          <a:p>
            <a:pPr>
              <a:buSzPct val="100000"/>
            </a:pPr>
            <a:r>
              <a:rPr lang="en-US" altLang="en-US" sz="2800" b="1">
                <a:solidFill>
                  <a:srgbClr val="006666"/>
                </a:solidFill>
                <a:latin typeface="Arial" panose="020B0604020202020204" pitchFamily="34" charset="0"/>
              </a:rPr>
              <a:t>	</a:t>
            </a:r>
          </a:p>
          <a:p>
            <a:pPr>
              <a:buSzPct val="100000"/>
            </a:pPr>
            <a:r>
              <a:rPr lang="en-US" altLang="en-US" sz="2800" b="1">
                <a:solidFill>
                  <a:srgbClr val="006666"/>
                </a:solidFill>
                <a:latin typeface="Arial" panose="020B0604020202020204" pitchFamily="34" charset="0"/>
              </a:rPr>
              <a:t>	</a:t>
            </a:r>
            <a:r>
              <a:rPr lang="en-US" altLang="en-US" sz="2800" b="1">
                <a:solidFill>
                  <a:srgbClr val="800080"/>
                </a:solidFill>
                <a:latin typeface="Arial" panose="020B0604020202020204" pitchFamily="34" charset="0"/>
              </a:rPr>
              <a:t>2N</a:t>
            </a:r>
            <a:r>
              <a:rPr lang="en-US" altLang="en-US" sz="2800" b="1" baseline="-25000">
                <a:solidFill>
                  <a:srgbClr val="800080"/>
                </a:solidFill>
                <a:latin typeface="Arial" panose="020B0604020202020204" pitchFamily="34" charset="0"/>
              </a:rPr>
              <a:t>2</a:t>
            </a:r>
            <a:r>
              <a:rPr lang="en-US" altLang="en-US" sz="2800" b="1">
                <a:solidFill>
                  <a:srgbClr val="800080"/>
                </a:solidFill>
                <a:latin typeface="Arial" panose="020B0604020202020204" pitchFamily="34" charset="0"/>
              </a:rPr>
              <a:t>O</a:t>
            </a:r>
            <a:r>
              <a:rPr lang="en-US" altLang="en-US" sz="2800" b="1" baseline="-25000">
                <a:solidFill>
                  <a:srgbClr val="800080"/>
                </a:solidFill>
                <a:latin typeface="Arial" panose="020B0604020202020204" pitchFamily="34" charset="0"/>
              </a:rPr>
              <a:t>5</a:t>
            </a:r>
            <a:r>
              <a:rPr lang="en-US" altLang="en-US" sz="2800" b="1">
                <a:solidFill>
                  <a:srgbClr val="800080"/>
                </a:solidFill>
                <a:latin typeface="Arial" panose="020B0604020202020204" pitchFamily="34" charset="0"/>
              </a:rPr>
              <a:t> </a:t>
            </a:r>
            <a:r>
              <a:rPr lang="en-US" altLang="en-US" sz="2800" b="1" baseline="-25000">
                <a:solidFill>
                  <a:srgbClr val="800080"/>
                </a:solidFill>
                <a:latin typeface="Arial" panose="020B0604020202020204" pitchFamily="34" charset="0"/>
              </a:rPr>
              <a:t>(g)</a:t>
            </a:r>
            <a:r>
              <a:rPr lang="en-US" altLang="en-US" sz="2800" b="1">
                <a:solidFill>
                  <a:srgbClr val="800080"/>
                </a:solidFill>
                <a:latin typeface="Arial" panose="020B0604020202020204" pitchFamily="34" charset="0"/>
              </a:rPr>
              <a:t> </a:t>
            </a:r>
            <a:r>
              <a:rPr lang="en-US" altLang="en-US" sz="2800" b="1">
                <a:solidFill>
                  <a:srgbClr val="800080"/>
                </a:solidFill>
                <a:latin typeface="Symbol" panose="05050102010706020507" pitchFamily="18" charset="2"/>
              </a:rPr>
              <a:t></a:t>
            </a:r>
            <a:r>
              <a:rPr lang="en-US" altLang="en-US" sz="2800" b="1">
                <a:solidFill>
                  <a:srgbClr val="800080"/>
                </a:solidFill>
                <a:latin typeface="Arial" panose="020B0604020202020204" pitchFamily="34" charset="0"/>
              </a:rPr>
              <a:t>  4NO</a:t>
            </a:r>
            <a:r>
              <a:rPr lang="en-US" altLang="en-US" sz="2800" b="1" baseline="-25000">
                <a:solidFill>
                  <a:srgbClr val="800080"/>
                </a:solidFill>
                <a:latin typeface="Arial" panose="020B0604020202020204" pitchFamily="34" charset="0"/>
              </a:rPr>
              <a:t>2(g)</a:t>
            </a:r>
            <a:r>
              <a:rPr lang="en-US" altLang="en-US" sz="2800" b="1">
                <a:solidFill>
                  <a:srgbClr val="800080"/>
                </a:solidFill>
                <a:latin typeface="Arial" panose="020B0604020202020204" pitchFamily="34" charset="0"/>
              </a:rPr>
              <a:t>  +  O</a:t>
            </a:r>
            <a:r>
              <a:rPr lang="en-US" altLang="en-US" sz="2800" b="1" baseline="-25000">
                <a:solidFill>
                  <a:srgbClr val="800080"/>
                </a:solidFill>
                <a:latin typeface="Arial" panose="020B0604020202020204" pitchFamily="34" charset="0"/>
              </a:rPr>
              <a:t>2(g)</a:t>
            </a:r>
          </a:p>
          <a:p>
            <a:pPr>
              <a:buSzPct val="100000"/>
            </a:pPr>
            <a:endParaRPr lang="en-US" altLang="en-US" sz="2800" b="1" baseline="-25000">
              <a:solidFill>
                <a:srgbClr val="006666"/>
              </a:solidFill>
              <a:latin typeface="Arial" panose="020B0604020202020204" pitchFamily="34" charset="0"/>
            </a:endParaRPr>
          </a:p>
          <a:p>
            <a:pPr>
              <a:buSzPct val="100000"/>
            </a:pPr>
            <a:r>
              <a:rPr lang="en-US" altLang="en-US" sz="2800" b="1">
                <a:solidFill>
                  <a:srgbClr val="006666"/>
                </a:solidFill>
                <a:latin typeface="Arial" panose="020B0604020202020204" pitchFamily="34" charset="0"/>
              </a:rPr>
              <a:t>If the rate of decomposition of N</a:t>
            </a:r>
            <a:r>
              <a:rPr lang="en-US" altLang="en-US" sz="2800" b="1" baseline="-25000">
                <a:solidFill>
                  <a:srgbClr val="006666"/>
                </a:solidFill>
                <a:latin typeface="Arial" panose="020B0604020202020204" pitchFamily="34" charset="0"/>
              </a:rPr>
              <a:t>2</a:t>
            </a:r>
            <a:r>
              <a:rPr lang="en-US" altLang="en-US" sz="2800" b="1">
                <a:solidFill>
                  <a:srgbClr val="006666"/>
                </a:solidFill>
                <a:latin typeface="Arial" panose="020B0604020202020204" pitchFamily="34" charset="0"/>
              </a:rPr>
              <a:t>O</a:t>
            </a:r>
            <a:r>
              <a:rPr lang="en-US" altLang="en-US" sz="2800" b="1" baseline="-25000">
                <a:solidFill>
                  <a:srgbClr val="006666"/>
                </a:solidFill>
                <a:latin typeface="Arial" panose="020B0604020202020204" pitchFamily="34" charset="0"/>
              </a:rPr>
              <a:t>5 </a:t>
            </a:r>
            <a:r>
              <a:rPr lang="en-US" altLang="en-US" sz="2800" b="1">
                <a:solidFill>
                  <a:srgbClr val="006666"/>
                </a:solidFill>
                <a:latin typeface="Arial" panose="020B0604020202020204" pitchFamily="34" charset="0"/>
              </a:rPr>
              <a:t>at a particular instant in a reaction vessel is 4.2 x 10</a:t>
            </a:r>
            <a:r>
              <a:rPr lang="en-US" altLang="en-US" sz="2800" b="1" baseline="30000">
                <a:solidFill>
                  <a:srgbClr val="006666"/>
                </a:solidFill>
                <a:latin typeface="Arial" panose="020B0604020202020204" pitchFamily="34" charset="0"/>
              </a:rPr>
              <a:t>-7</a:t>
            </a:r>
            <a:r>
              <a:rPr lang="en-US" altLang="en-US" sz="2800" b="1">
                <a:solidFill>
                  <a:srgbClr val="006666"/>
                </a:solidFill>
                <a:latin typeface="Arial" panose="020B0604020202020204" pitchFamily="34" charset="0"/>
              </a:rPr>
              <a:t> M/s, what is the rate of appearance of NO</a:t>
            </a:r>
            <a:r>
              <a:rPr lang="en-US" altLang="en-US" sz="2800" b="1" baseline="-25000">
                <a:solidFill>
                  <a:srgbClr val="006666"/>
                </a:solidFill>
                <a:latin typeface="Arial" panose="020B0604020202020204" pitchFamily="34" charset="0"/>
              </a:rPr>
              <a:t>2</a:t>
            </a:r>
            <a:r>
              <a:rPr lang="en-US" altLang="en-US" sz="2800" b="1">
                <a:solidFill>
                  <a:srgbClr val="006666"/>
                </a:solidFill>
                <a:latin typeface="Arial" panose="020B0604020202020204" pitchFamily="34" charset="0"/>
              </a:rPr>
              <a:t>?</a:t>
            </a:r>
          </a:p>
          <a:p>
            <a:pPr>
              <a:buSzPct val="100000"/>
            </a:pPr>
            <a:r>
              <a:rPr lang="en-US" altLang="en-US" sz="2800" b="1">
                <a:solidFill>
                  <a:srgbClr val="006666"/>
                </a:solidFill>
                <a:latin typeface="Arial" panose="020B0604020202020204" pitchFamily="34" charset="0"/>
              </a:rPr>
              <a:t>			   </a:t>
            </a:r>
          </a:p>
          <a:p>
            <a:pPr>
              <a:buSzPct val="100000"/>
            </a:pPr>
            <a:r>
              <a:rPr lang="en-US" altLang="en-US" sz="2800" b="1">
                <a:solidFill>
                  <a:srgbClr val="006666"/>
                </a:solidFill>
                <a:latin typeface="Arial" panose="020B0604020202020204" pitchFamily="34" charset="0"/>
              </a:rPr>
              <a:t>What is the rate of appearance of O</a:t>
            </a:r>
            <a:r>
              <a:rPr lang="en-US" altLang="en-US" sz="2800" b="1" baseline="-25000">
                <a:solidFill>
                  <a:srgbClr val="006666"/>
                </a:solidFill>
                <a:latin typeface="Arial" panose="020B0604020202020204" pitchFamily="34" charset="0"/>
              </a:rPr>
              <a:t>2</a:t>
            </a:r>
            <a:r>
              <a:rPr lang="en-US" altLang="en-US" sz="2800" b="1">
                <a:solidFill>
                  <a:srgbClr val="006666"/>
                </a:solidFill>
                <a:latin typeface="Arial" panose="020B0604020202020204" pitchFamily="34" charset="0"/>
              </a:rPr>
              <a:t>?</a:t>
            </a:r>
          </a:p>
          <a:p>
            <a:pPr>
              <a:buSzPct val="100000"/>
            </a:pPr>
            <a:endParaRPr lang="en-US" altLang="en-US" sz="2800" b="1">
              <a:solidFill>
                <a:srgbClr val="006666"/>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723900" y="4572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Average Rate: </a:t>
            </a:r>
            <a:r>
              <a:rPr lang="en-US" altLang="en-US" sz="3200">
                <a:solidFill>
                  <a:srgbClr val="000000"/>
                </a:solidFill>
              </a:rPr>
              <a:t>A closer look</a:t>
            </a:r>
          </a:p>
        </p:txBody>
      </p:sp>
      <p:sp>
        <p:nvSpPr>
          <p:cNvPr id="15363" name="Text Box 2">
            <a:extLst>
              <a:ext uri="{FF2B5EF4-FFF2-40B4-BE49-F238E27FC236}">
                <a16:creationId xmlns:a16="http://schemas.microsoft.com/office/drawing/2014/main" xmlns="" id="{EAADDCF3-75ED-4733-9CEC-AFB3AEC48C44}"/>
              </a:ext>
            </a:extLst>
          </p:cNvPr>
          <p:cNvSpPr txBox="1">
            <a:spLocks noChangeArrowheads="1"/>
          </p:cNvSpPr>
          <p:nvPr/>
        </p:nvSpPr>
        <p:spPr bwMode="auto">
          <a:xfrm>
            <a:off x="279400" y="1646238"/>
            <a:ext cx="86106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9pPr>
          </a:lstStyle>
          <a:p>
            <a:pPr>
              <a:spcBef>
                <a:spcPts val="800"/>
              </a:spcBef>
              <a:buClr>
                <a:srgbClr val="000000"/>
              </a:buClr>
              <a:buSzPct val="100000"/>
              <a:buFont typeface="Times New Roman" pitchFamily="16" charset="0"/>
              <a:buChar char="•"/>
              <a:defRPr/>
            </a:pPr>
            <a:r>
              <a:rPr lang="en-US" sz="3600" dirty="0">
                <a:solidFill>
                  <a:srgbClr val="000000"/>
                </a:solidFill>
              </a:rPr>
              <a:t>the average rate is the change in measured concentrations in any particular time period</a:t>
            </a:r>
          </a:p>
          <a:p>
            <a:pPr lvl="1">
              <a:spcBef>
                <a:spcPts val="700"/>
              </a:spcBef>
              <a:buClr>
                <a:srgbClr val="000000"/>
              </a:buClr>
              <a:buSzPct val="100000"/>
              <a:buFont typeface="Times New Roman" pitchFamily="16" charset="0"/>
              <a:buChar char="–"/>
              <a:defRPr/>
            </a:pPr>
            <a:r>
              <a:rPr lang="en-US" sz="3600" b="1" dirty="0">
                <a:solidFill>
                  <a:schemeClr val="accent6">
                    <a:lumMod val="75000"/>
                  </a:schemeClr>
                </a:solidFill>
                <a:effectLst>
                  <a:outerShdw blurRad="38100" dist="38100" dir="2700000" algn="tl">
                    <a:srgbClr val="000000">
                      <a:alpha val="43137"/>
                    </a:srgbClr>
                  </a:outerShdw>
                </a:effectLst>
              </a:rPr>
              <a:t>linear </a:t>
            </a:r>
            <a:r>
              <a:rPr lang="en-US" sz="3600" dirty="0">
                <a:solidFill>
                  <a:srgbClr val="000000"/>
                </a:solidFill>
              </a:rPr>
              <a:t>approximation of a curve</a:t>
            </a:r>
          </a:p>
          <a:p>
            <a:pPr lvl="1">
              <a:spcBef>
                <a:spcPts val="700"/>
              </a:spcBef>
              <a:buClr>
                <a:srgbClr val="000000"/>
              </a:buClr>
              <a:buSzPct val="100000"/>
              <a:buFont typeface="Times New Roman" pitchFamily="16" charset="0"/>
              <a:buChar char="–"/>
              <a:defRPr/>
            </a:pPr>
            <a:endParaRPr lang="en-US" sz="3600" dirty="0">
              <a:solidFill>
                <a:srgbClr val="000000"/>
              </a:solidFill>
            </a:endParaRPr>
          </a:p>
          <a:p>
            <a:pPr>
              <a:spcBef>
                <a:spcPts val="800"/>
              </a:spcBef>
              <a:buClr>
                <a:srgbClr val="000000"/>
              </a:buClr>
              <a:buSzPct val="100000"/>
              <a:buFont typeface="Times New Roman" pitchFamily="16" charset="0"/>
              <a:buChar char="•"/>
              <a:defRPr/>
            </a:pPr>
            <a:r>
              <a:rPr lang="en-US" sz="3600" dirty="0">
                <a:solidFill>
                  <a:srgbClr val="000000"/>
                </a:solidFill>
              </a:rPr>
              <a:t>the larger the time interval, the more the average rate deviates from the instantaneous rate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B49737D1-DDC0-4548-80C9-22793F12B5E6}" type="slidenum">
              <a:rPr lang="en-US" altLang="en-US" sz="1400">
                <a:solidFill>
                  <a:srgbClr val="000000"/>
                </a:solidFill>
              </a:rPr>
              <a:pPr algn="r">
                <a:buSzPct val="100000"/>
              </a:pPr>
              <a:t>16</a:t>
            </a:fld>
            <a:endParaRPr lang="en-US" altLang="en-US" sz="1400">
              <a:solidFill>
                <a:srgbClr val="000000"/>
              </a:solidFill>
            </a:endParaRPr>
          </a:p>
        </p:txBody>
      </p:sp>
      <p:pic>
        <p:nvPicPr>
          <p:cNvPr id="307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0"/>
            <a:ext cx="63246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4" name="Text Box 3"/>
          <p:cNvSpPr txBox="1">
            <a:spLocks noChangeArrowheads="1"/>
          </p:cNvSpPr>
          <p:nvPr/>
        </p:nvSpPr>
        <p:spPr bwMode="auto">
          <a:xfrm>
            <a:off x="1458913" y="152400"/>
            <a:ext cx="5397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sz="2800">
                <a:solidFill>
                  <a:srgbClr val="000000"/>
                </a:solidFill>
              </a:rPr>
              <a:t>H</a:t>
            </a:r>
            <a:r>
              <a:rPr lang="en-US" altLang="en-US" sz="2800" baseline="-25000">
                <a:solidFill>
                  <a:srgbClr val="000000"/>
                </a:solidFill>
              </a:rPr>
              <a:t>2</a:t>
            </a:r>
          </a:p>
        </p:txBody>
      </p:sp>
      <p:sp>
        <p:nvSpPr>
          <p:cNvPr id="30725" name="Text Box 4"/>
          <p:cNvSpPr txBox="1">
            <a:spLocks noChangeArrowheads="1"/>
          </p:cNvSpPr>
          <p:nvPr/>
        </p:nvSpPr>
        <p:spPr bwMode="auto">
          <a:xfrm>
            <a:off x="3209925" y="152400"/>
            <a:ext cx="40322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sz="2800">
                <a:solidFill>
                  <a:srgbClr val="FFFF00"/>
                </a:solidFill>
              </a:rPr>
              <a:t>I</a:t>
            </a:r>
            <a:r>
              <a:rPr lang="en-US" altLang="en-US" sz="2800" baseline="-25000">
                <a:solidFill>
                  <a:srgbClr val="FFFF00"/>
                </a:solidFill>
              </a:rPr>
              <a:t>2</a:t>
            </a:r>
          </a:p>
        </p:txBody>
      </p:sp>
      <p:sp>
        <p:nvSpPr>
          <p:cNvPr id="30726" name="Text Box 5"/>
          <p:cNvSpPr txBox="1">
            <a:spLocks noChangeArrowheads="1"/>
          </p:cNvSpPr>
          <p:nvPr/>
        </p:nvSpPr>
        <p:spPr bwMode="auto">
          <a:xfrm>
            <a:off x="6175375" y="533400"/>
            <a:ext cx="5556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sz="2800">
                <a:solidFill>
                  <a:srgbClr val="CCCCFF"/>
                </a:solidFill>
              </a:rPr>
              <a:t>HI</a:t>
            </a:r>
          </a:p>
        </p:txBody>
      </p:sp>
      <p:graphicFrame>
        <p:nvGraphicFramePr>
          <p:cNvPr id="2" name="Group 6">
            <a:extLst>
              <a:ext uri="{FF2B5EF4-FFF2-40B4-BE49-F238E27FC236}">
                <a16:creationId xmlns:a16="http://schemas.microsoft.com/office/drawing/2014/main" xmlns="" id="{39CEE85D-45AA-4EB4-8841-1F5B6708E654}"/>
              </a:ext>
            </a:extLst>
          </p:cNvPr>
          <p:cNvGraphicFramePr>
            <a:graphicFrameLocks noGrp="1"/>
          </p:cNvGraphicFramePr>
          <p:nvPr/>
        </p:nvGraphicFramePr>
        <p:xfrm>
          <a:off x="141288" y="766763"/>
          <a:ext cx="7416800" cy="6032500"/>
        </p:xfrm>
        <a:graphic>
          <a:graphicData uri="http://schemas.openxmlformats.org/drawingml/2006/table">
            <a:tbl>
              <a:tblPr/>
              <a:tblGrid>
                <a:gridCol w="1223963">
                  <a:extLst>
                    <a:ext uri="{9D8B030D-6E8A-4147-A177-3AD203B41FA5}">
                      <a16:colId xmlns:a16="http://schemas.microsoft.com/office/drawing/2014/main" xmlns="" val="20000"/>
                    </a:ext>
                  </a:extLst>
                </a:gridCol>
                <a:gridCol w="1133475">
                  <a:extLst>
                    <a:ext uri="{9D8B030D-6E8A-4147-A177-3AD203B41FA5}">
                      <a16:colId xmlns:a16="http://schemas.microsoft.com/office/drawing/2014/main" xmlns="" val="20001"/>
                    </a:ext>
                  </a:extLst>
                </a:gridCol>
                <a:gridCol w="1133475">
                  <a:extLst>
                    <a:ext uri="{9D8B030D-6E8A-4147-A177-3AD203B41FA5}">
                      <a16:colId xmlns:a16="http://schemas.microsoft.com/office/drawing/2014/main" xmlns="" val="20002"/>
                    </a:ext>
                  </a:extLst>
                </a:gridCol>
                <a:gridCol w="1957387">
                  <a:extLst>
                    <a:ext uri="{9D8B030D-6E8A-4147-A177-3AD203B41FA5}">
                      <a16:colId xmlns:a16="http://schemas.microsoft.com/office/drawing/2014/main" xmlns="" val="20003"/>
                    </a:ext>
                  </a:extLst>
                </a:gridCol>
                <a:gridCol w="1968500">
                  <a:extLst>
                    <a:ext uri="{9D8B030D-6E8A-4147-A177-3AD203B41FA5}">
                      <a16:colId xmlns:a16="http://schemas.microsoft.com/office/drawing/2014/main" xmlns="" val="20004"/>
                    </a:ext>
                  </a:extLst>
                </a:gridCol>
              </a:tblGrid>
              <a:tr h="469192">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dirty="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Avg. Rate, M/s</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Avg. Rate, M/s</a:t>
                      </a:r>
                    </a:p>
                  </a:txBody>
                  <a:tcPr marL="0" marR="0" marT="87632"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402202">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Time (s)</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[H</a:t>
                      </a:r>
                      <a:r>
                        <a:rPr kumimoji="0" lang="en-US" sz="2400" b="0" i="0" u="none" strike="noStrike" cap="none" normalizeH="0" baseline="-30000">
                          <a:ln>
                            <a:noFill/>
                          </a:ln>
                          <a:solidFill>
                            <a:srgbClr val="000000"/>
                          </a:solidFill>
                          <a:effectLst/>
                          <a:latin typeface="Times New Roman" pitchFamily="16" charset="0"/>
                          <a:ea typeface="Microsoft YaHei" charset="-122"/>
                          <a:cs typeface="Times New Roman" pitchFamily="16" charset="0"/>
                        </a:rPr>
                        <a:t>2</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 M</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[HI], M</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t>
                      </a:r>
                      <a:r>
                        <a:rPr kumimoji="0" lang="en-US" sz="2400" b="0" i="0" u="none" strike="noStrike" cap="none" normalizeH="0" baseline="0">
                          <a:ln>
                            <a:noFill/>
                          </a:ln>
                          <a:solidFill>
                            <a:srgbClr val="000000"/>
                          </a:solidFill>
                          <a:effectLst/>
                          <a:latin typeface="Symbol" pitchFamily="16" charset="2"/>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[H</a:t>
                      </a:r>
                      <a:r>
                        <a:rPr kumimoji="0" lang="en-US" sz="2400" b="0" i="0" u="none" strike="noStrike" cap="none" normalizeH="0" baseline="-30000">
                          <a:ln>
                            <a:noFill/>
                          </a:ln>
                          <a:solidFill>
                            <a:srgbClr val="000000"/>
                          </a:solidFill>
                          <a:effectLst/>
                          <a:latin typeface="Times New Roman" pitchFamily="16" charset="0"/>
                          <a:ea typeface="Microsoft YaHei" charset="-122"/>
                          <a:cs typeface="Times New Roman" pitchFamily="16" charset="0"/>
                        </a:rPr>
                        <a:t>2</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t>
                      </a:r>
                      <a:r>
                        <a:rPr kumimoji="0" lang="en-US" sz="2400" b="0" i="0" u="none" strike="noStrike" cap="none" normalizeH="0" baseline="0">
                          <a:ln>
                            <a:noFill/>
                          </a:ln>
                          <a:solidFill>
                            <a:srgbClr val="000000"/>
                          </a:solidFill>
                          <a:effectLst/>
                          <a:latin typeface="Symbol" pitchFamily="16" charset="2"/>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t</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1/2 </a:t>
                      </a:r>
                      <a:r>
                        <a:rPr kumimoji="0" lang="en-US" sz="2400" b="0" i="0" u="none" strike="noStrike" cap="none" normalizeH="0" baseline="0">
                          <a:ln>
                            <a:noFill/>
                          </a:ln>
                          <a:solidFill>
                            <a:srgbClr val="000000"/>
                          </a:solidFill>
                          <a:effectLst/>
                          <a:latin typeface="Symbol" pitchFamily="16" charset="2"/>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[HI]/</a:t>
                      </a:r>
                      <a:r>
                        <a:rPr kumimoji="0" lang="en-US" sz="2400" b="0" i="0" u="none" strike="noStrike" cap="none" normalizeH="0" baseline="0">
                          <a:ln>
                            <a:noFill/>
                          </a:ln>
                          <a:solidFill>
                            <a:srgbClr val="000000"/>
                          </a:solidFill>
                          <a:effectLst/>
                          <a:latin typeface="Symbol" pitchFamily="16" charset="2"/>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t</a:t>
                      </a:r>
                    </a:p>
                  </a:txBody>
                  <a:tcPr marL="0" marR="0" marT="87632"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469192">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0.000</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1.000</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469192">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10.000</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0.819</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469192">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20.000</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0.670</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469192">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30.000</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0.549</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469192">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40.000</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0.449</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6"/>
                  </a:ext>
                </a:extLst>
              </a:tr>
              <a:tr h="469192">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50.000</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0.368</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7"/>
                  </a:ext>
                </a:extLst>
              </a:tr>
              <a:tr h="469192">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60.000</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0.301</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8"/>
                  </a:ext>
                </a:extLst>
              </a:tr>
              <a:tr h="469192">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70.000</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0.247</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9"/>
                  </a:ext>
                </a:extLst>
              </a:tr>
              <a:tr h="469192">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80.000</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0.202</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0"/>
                  </a:ext>
                </a:extLst>
              </a:tr>
              <a:tr h="469192">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90.000</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0.165</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1"/>
                  </a:ext>
                </a:extLst>
              </a:tr>
              <a:tr h="469192">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100.000</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0.135</a:t>
                      </a:r>
                    </a:p>
                  </a:txBody>
                  <a:tcPr marL="0" marR="0" marT="87632"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dirty="0">
                        <a:ln>
                          <a:noFill/>
                        </a:ln>
                        <a:solidFill>
                          <a:srgbClr val="000000"/>
                        </a:solidFill>
                        <a:effectLst/>
                        <a:latin typeface="Times New Roman" pitchFamily="16" charset="0"/>
                        <a:ea typeface="Microsoft YaHei" charset="-122"/>
                      </a:endParaRPr>
                    </a:p>
                  </a:txBody>
                  <a:tcPr marL="0" marR="0" marT="10223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2"/>
                  </a:ext>
                </a:extLst>
              </a:tr>
            </a:tbl>
          </a:graphicData>
        </a:graphic>
      </p:graphicFrame>
      <p:graphicFrame>
        <p:nvGraphicFramePr>
          <p:cNvPr id="17480" name="Group 72">
            <a:extLst>
              <a:ext uri="{FF2B5EF4-FFF2-40B4-BE49-F238E27FC236}">
                <a16:creationId xmlns:a16="http://schemas.microsoft.com/office/drawing/2014/main" xmlns="" id="{33E30F69-419F-4184-A56B-707FBBD91300}"/>
              </a:ext>
            </a:extLst>
          </p:cNvPr>
          <p:cNvGraphicFramePr>
            <a:graphicFrameLocks noGrp="1"/>
          </p:cNvGraphicFramePr>
          <p:nvPr/>
        </p:nvGraphicFramePr>
        <p:xfrm>
          <a:off x="141288" y="766763"/>
          <a:ext cx="7416800" cy="6046787"/>
        </p:xfrm>
        <a:graphic>
          <a:graphicData uri="http://schemas.openxmlformats.org/drawingml/2006/table">
            <a:tbl>
              <a:tblPr/>
              <a:tblGrid>
                <a:gridCol w="1223962">
                  <a:extLst>
                    <a:ext uri="{9D8B030D-6E8A-4147-A177-3AD203B41FA5}">
                      <a16:colId xmlns:a16="http://schemas.microsoft.com/office/drawing/2014/main" xmlns="" val="20000"/>
                    </a:ext>
                  </a:extLst>
                </a:gridCol>
                <a:gridCol w="1133476">
                  <a:extLst>
                    <a:ext uri="{9D8B030D-6E8A-4147-A177-3AD203B41FA5}">
                      <a16:colId xmlns:a16="http://schemas.microsoft.com/office/drawing/2014/main" xmlns="" val="20001"/>
                    </a:ext>
                  </a:extLst>
                </a:gridCol>
                <a:gridCol w="1133476">
                  <a:extLst>
                    <a:ext uri="{9D8B030D-6E8A-4147-A177-3AD203B41FA5}">
                      <a16:colId xmlns:a16="http://schemas.microsoft.com/office/drawing/2014/main" xmlns="" val="20002"/>
                    </a:ext>
                  </a:extLst>
                </a:gridCol>
                <a:gridCol w="1957386">
                  <a:extLst>
                    <a:ext uri="{9D8B030D-6E8A-4147-A177-3AD203B41FA5}">
                      <a16:colId xmlns:a16="http://schemas.microsoft.com/office/drawing/2014/main" xmlns="" val="20003"/>
                    </a:ext>
                  </a:extLst>
                </a:gridCol>
                <a:gridCol w="1968500">
                  <a:extLst>
                    <a:ext uri="{9D8B030D-6E8A-4147-A177-3AD203B41FA5}">
                      <a16:colId xmlns:a16="http://schemas.microsoft.com/office/drawing/2014/main" xmlns="" val="20004"/>
                    </a:ext>
                  </a:extLst>
                </a:gridCol>
              </a:tblGrid>
              <a:tr h="469219">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dirty="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Avg. Rate, M/s</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Avg. Rate, M/s</a:t>
                      </a:r>
                    </a:p>
                  </a:txBody>
                  <a:tcPr marL="0" marR="0" marT="8764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416158">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Time (s)</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[H</a:t>
                      </a:r>
                      <a:r>
                        <a:rPr kumimoji="0" lang="en-US" sz="2400" b="0" i="0" u="none" strike="noStrike" cap="none" normalizeH="0" baseline="-30000" dirty="0">
                          <a:ln>
                            <a:noFill/>
                          </a:ln>
                          <a:solidFill>
                            <a:srgbClr val="000000"/>
                          </a:solidFill>
                          <a:effectLst/>
                          <a:latin typeface="Times New Roman" pitchFamily="16" charset="0"/>
                          <a:ea typeface="Microsoft YaHei" charset="-122"/>
                          <a:cs typeface="Times New Roman" pitchFamily="16" charset="0"/>
                        </a:rPr>
                        <a:t>2</a:t>
                      </a: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 M</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[HI], M</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t>
                      </a:r>
                      <a:r>
                        <a:rPr kumimoji="0" lang="en-US" sz="2400" b="0" i="0" u="none" strike="noStrike" cap="none" normalizeH="0" baseline="0">
                          <a:ln>
                            <a:noFill/>
                          </a:ln>
                          <a:solidFill>
                            <a:srgbClr val="000000"/>
                          </a:solidFill>
                          <a:effectLst/>
                          <a:latin typeface="Symbol" pitchFamily="16" charset="2"/>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[H</a:t>
                      </a:r>
                      <a:r>
                        <a:rPr kumimoji="0" lang="en-US" sz="2400" b="0" i="0" u="none" strike="noStrike" cap="none" normalizeH="0" baseline="-30000">
                          <a:ln>
                            <a:noFill/>
                          </a:ln>
                          <a:solidFill>
                            <a:srgbClr val="000000"/>
                          </a:solidFill>
                          <a:effectLst/>
                          <a:latin typeface="Times New Roman" pitchFamily="16" charset="0"/>
                          <a:ea typeface="Microsoft YaHei" charset="-122"/>
                          <a:cs typeface="Times New Roman" pitchFamily="16" charset="0"/>
                        </a:rPr>
                        <a:t>2</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t>
                      </a:r>
                      <a:r>
                        <a:rPr kumimoji="0" lang="en-US" sz="2400" b="0" i="0" u="none" strike="noStrike" cap="none" normalizeH="0" baseline="0">
                          <a:ln>
                            <a:noFill/>
                          </a:ln>
                          <a:solidFill>
                            <a:srgbClr val="000000"/>
                          </a:solidFill>
                          <a:effectLst/>
                          <a:latin typeface="Symbol" pitchFamily="16" charset="2"/>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t</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1/2 </a:t>
                      </a:r>
                      <a:r>
                        <a:rPr kumimoji="0" lang="en-US" sz="2400" b="0" i="0" u="none" strike="noStrike" cap="none" normalizeH="0" baseline="0">
                          <a:ln>
                            <a:noFill/>
                          </a:ln>
                          <a:solidFill>
                            <a:srgbClr val="000000"/>
                          </a:solidFill>
                          <a:effectLst/>
                          <a:latin typeface="Symbol" pitchFamily="16" charset="2"/>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[HI]/</a:t>
                      </a:r>
                      <a:r>
                        <a:rPr kumimoji="0" lang="en-US" sz="2400" b="0" i="0" u="none" strike="noStrike" cap="none" normalizeH="0" baseline="0">
                          <a:ln>
                            <a:noFill/>
                          </a:ln>
                          <a:solidFill>
                            <a:srgbClr val="000000"/>
                          </a:solidFill>
                          <a:effectLst/>
                          <a:latin typeface="Symbol" pitchFamily="16" charset="2"/>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t</a:t>
                      </a:r>
                    </a:p>
                  </a:txBody>
                  <a:tcPr marL="0" marR="0" marT="8764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469219">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0.000</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1.000</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0.000</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469219">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10.000</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0.819</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0.362</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469219">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20.000</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0.670</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0.660</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469219">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30.000</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0.549</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0.902</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469219">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40.000</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0.449</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1.102</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6"/>
                  </a:ext>
                </a:extLst>
              </a:tr>
              <a:tr h="469219">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50.000</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0.368</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1.264</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7"/>
                  </a:ext>
                </a:extLst>
              </a:tr>
              <a:tr h="469219">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60.000</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0.301</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1.398</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8"/>
                  </a:ext>
                </a:extLst>
              </a:tr>
              <a:tr h="469219">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70.000</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0.247</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1.506</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9"/>
                  </a:ext>
                </a:extLst>
              </a:tr>
              <a:tr h="469219">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80.000</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0.202</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1.596</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0"/>
                  </a:ext>
                </a:extLst>
              </a:tr>
              <a:tr h="469219">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90.000</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0.165</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1.670</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1"/>
                  </a:ext>
                </a:extLst>
              </a:tr>
              <a:tr h="469219">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100.000</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0.135</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1.730</a:t>
                      </a:r>
                    </a:p>
                  </a:txBody>
                  <a:tcPr marL="0" marR="0" marT="87649"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dirty="0">
                        <a:ln>
                          <a:noFill/>
                        </a:ln>
                        <a:solidFill>
                          <a:srgbClr val="000000"/>
                        </a:solidFill>
                        <a:effectLst/>
                        <a:latin typeface="Times New Roman" pitchFamily="16" charset="0"/>
                        <a:ea typeface="Microsoft YaHei" charset="-122"/>
                      </a:endParaRPr>
                    </a:p>
                  </a:txBody>
                  <a:tcPr marL="0" marR="0" marT="102257"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2"/>
                  </a:ext>
                </a:extLst>
              </a:tr>
            </a:tbl>
          </a:graphicData>
        </a:graphic>
      </p:graphicFrame>
      <p:sp>
        <p:nvSpPr>
          <p:cNvPr id="17546" name="Text Box 138"/>
          <p:cNvSpPr txBox="1">
            <a:spLocks noChangeArrowheads="1"/>
          </p:cNvSpPr>
          <p:nvPr/>
        </p:nvSpPr>
        <p:spPr bwMode="auto">
          <a:xfrm>
            <a:off x="4953000" y="1828800"/>
            <a:ext cx="3886200"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3333CC"/>
                </a:solidFill>
              </a:rPr>
              <a:t>Stoichiometry tells us that for every 1 mole/L of H</a:t>
            </a:r>
            <a:r>
              <a:rPr lang="en-US" altLang="en-US" baseline="-25000">
                <a:solidFill>
                  <a:srgbClr val="3333CC"/>
                </a:solidFill>
              </a:rPr>
              <a:t>2</a:t>
            </a:r>
            <a:r>
              <a:rPr lang="en-US" altLang="en-US">
                <a:solidFill>
                  <a:srgbClr val="3333CC"/>
                </a:solidFill>
              </a:rPr>
              <a:t> used, </a:t>
            </a:r>
          </a:p>
          <a:p>
            <a:pPr eaLnBrk="1" hangingPunct="1">
              <a:buSzPct val="100000"/>
            </a:pPr>
            <a:r>
              <a:rPr lang="en-US" altLang="en-US">
                <a:solidFill>
                  <a:srgbClr val="3333CC"/>
                </a:solidFill>
              </a:rPr>
              <a:t>2 moles/L of HI are made.</a:t>
            </a:r>
          </a:p>
        </p:txBody>
      </p:sp>
      <p:sp>
        <p:nvSpPr>
          <p:cNvPr id="17547" name="Text Box 139"/>
          <p:cNvSpPr txBox="1">
            <a:spLocks noChangeArrowheads="1"/>
          </p:cNvSpPr>
          <p:nvPr/>
        </p:nvSpPr>
        <p:spPr bwMode="auto">
          <a:xfrm>
            <a:off x="4953000" y="3048000"/>
            <a:ext cx="4038600" cy="197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3333CC"/>
                </a:solidFill>
              </a:rPr>
              <a:t>Assuming a 1 L container, at 10 s, we used 0.181 moles of H</a:t>
            </a:r>
            <a:r>
              <a:rPr lang="en-US" altLang="en-US" baseline="-25000">
                <a:solidFill>
                  <a:srgbClr val="3333CC"/>
                </a:solidFill>
              </a:rPr>
              <a:t>2</a:t>
            </a:r>
            <a:r>
              <a:rPr lang="en-US" altLang="en-US">
                <a:solidFill>
                  <a:srgbClr val="3333CC"/>
                </a:solidFill>
              </a:rPr>
              <a:t>.  Therefore the amount of HI made is 2(0.181 moles) = 0.362 moles</a:t>
            </a:r>
          </a:p>
        </p:txBody>
      </p:sp>
      <p:sp>
        <p:nvSpPr>
          <p:cNvPr id="17548" name="Text Box 140">
            <a:extLst>
              <a:ext uri="{FF2B5EF4-FFF2-40B4-BE49-F238E27FC236}">
                <a16:creationId xmlns:a16="http://schemas.microsoft.com/office/drawing/2014/main" xmlns="" id="{A243D4E2-5FC3-47C6-9EF0-BD88AB80DB6D}"/>
              </a:ext>
            </a:extLst>
          </p:cNvPr>
          <p:cNvSpPr txBox="1">
            <a:spLocks noChangeArrowheads="1"/>
          </p:cNvSpPr>
          <p:nvPr/>
        </p:nvSpPr>
        <p:spPr bwMode="auto">
          <a:xfrm>
            <a:off x="4953000" y="4953000"/>
            <a:ext cx="3886200" cy="160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eaLnBrk="1" hangingPunct="1">
              <a:buSzPct val="100000"/>
              <a:defRPr/>
            </a:pPr>
            <a:r>
              <a:rPr lang="en-US" dirty="0">
                <a:solidFill>
                  <a:schemeClr val="accent6">
                    <a:lumMod val="75000"/>
                  </a:schemeClr>
                </a:solidFill>
              </a:rPr>
              <a:t>At 60 s, we used 0.699 moles of H</a:t>
            </a:r>
            <a:r>
              <a:rPr lang="en-US" baseline="-25000" dirty="0">
                <a:solidFill>
                  <a:schemeClr val="accent6">
                    <a:lumMod val="75000"/>
                  </a:schemeClr>
                </a:solidFill>
              </a:rPr>
              <a:t>2</a:t>
            </a:r>
            <a:r>
              <a:rPr lang="en-US" dirty="0">
                <a:solidFill>
                  <a:schemeClr val="accent6">
                    <a:lumMod val="75000"/>
                  </a:schemeClr>
                </a:solidFill>
              </a:rPr>
              <a:t>.  Therefore the amount of HI made is 2(0.699 moles) = 1.398 moles</a:t>
            </a:r>
          </a:p>
        </p:txBody>
      </p:sp>
      <p:graphicFrame>
        <p:nvGraphicFramePr>
          <p:cNvPr id="17549" name="Group 141">
            <a:extLst>
              <a:ext uri="{FF2B5EF4-FFF2-40B4-BE49-F238E27FC236}">
                <a16:creationId xmlns:a16="http://schemas.microsoft.com/office/drawing/2014/main" xmlns="" id="{B6184C8C-F46D-4A5C-B9F1-E79E4E6B944A}"/>
              </a:ext>
            </a:extLst>
          </p:cNvPr>
          <p:cNvGraphicFramePr>
            <a:graphicFrameLocks noGrp="1"/>
          </p:cNvGraphicFramePr>
          <p:nvPr/>
        </p:nvGraphicFramePr>
        <p:xfrm>
          <a:off x="139700" y="755650"/>
          <a:ext cx="5457825" cy="6045200"/>
        </p:xfrm>
        <a:graphic>
          <a:graphicData uri="http://schemas.openxmlformats.org/drawingml/2006/table">
            <a:tbl>
              <a:tblPr/>
              <a:tblGrid>
                <a:gridCol w="1216796">
                  <a:extLst>
                    <a:ext uri="{9D8B030D-6E8A-4147-A177-3AD203B41FA5}">
                      <a16:colId xmlns:a16="http://schemas.microsoft.com/office/drawing/2014/main" xmlns="" val="20000"/>
                    </a:ext>
                  </a:extLst>
                </a:gridCol>
                <a:gridCol w="1137952">
                  <a:extLst>
                    <a:ext uri="{9D8B030D-6E8A-4147-A177-3AD203B41FA5}">
                      <a16:colId xmlns:a16="http://schemas.microsoft.com/office/drawing/2014/main" xmlns="" val="20001"/>
                    </a:ext>
                  </a:extLst>
                </a:gridCol>
                <a:gridCol w="1139548">
                  <a:extLst>
                    <a:ext uri="{9D8B030D-6E8A-4147-A177-3AD203B41FA5}">
                      <a16:colId xmlns:a16="http://schemas.microsoft.com/office/drawing/2014/main" xmlns="" val="20002"/>
                    </a:ext>
                  </a:extLst>
                </a:gridCol>
                <a:gridCol w="1963529">
                  <a:extLst>
                    <a:ext uri="{9D8B030D-6E8A-4147-A177-3AD203B41FA5}">
                      <a16:colId xmlns:a16="http://schemas.microsoft.com/office/drawing/2014/main" xmlns="" val="20003"/>
                    </a:ext>
                  </a:extLst>
                </a:gridCol>
              </a:tblGrid>
              <a:tr h="469261">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dirty="0">
                        <a:ln>
                          <a:noFill/>
                        </a:ln>
                        <a:solidFill>
                          <a:srgbClr val="000000"/>
                        </a:solidFill>
                        <a:effectLst/>
                        <a:latin typeface="Times New Roman" pitchFamily="16" charset="0"/>
                        <a:ea typeface="Microsoft YaHei" charset="-122"/>
                      </a:endParaRPr>
                    </a:p>
                  </a:txBody>
                  <a:tcPr marL="0" marR="0" marT="102294"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dirty="0">
                        <a:ln>
                          <a:noFill/>
                        </a:ln>
                        <a:solidFill>
                          <a:srgbClr val="000000"/>
                        </a:solidFill>
                        <a:effectLst/>
                        <a:latin typeface="Times New Roman" pitchFamily="16" charset="0"/>
                        <a:ea typeface="Microsoft YaHei" charset="-122"/>
                      </a:endParaRPr>
                    </a:p>
                  </a:txBody>
                  <a:tcPr marL="0" marR="0" marT="102294"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94"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Avg. Rate, M/s</a:t>
                      </a:r>
                    </a:p>
                  </a:txBody>
                  <a:tcPr marL="0" marR="0" marT="8768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462431">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Time (s)</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[H</a:t>
                      </a:r>
                      <a:r>
                        <a:rPr kumimoji="0" lang="en-US" sz="2400" b="0" i="0" u="none" strike="noStrike" cap="none" normalizeH="0" baseline="-30000" dirty="0">
                          <a:ln>
                            <a:noFill/>
                          </a:ln>
                          <a:solidFill>
                            <a:srgbClr val="000000"/>
                          </a:solidFill>
                          <a:effectLst/>
                          <a:latin typeface="Times New Roman" pitchFamily="16" charset="0"/>
                          <a:ea typeface="Microsoft YaHei" charset="-122"/>
                          <a:cs typeface="Times New Roman" pitchFamily="16" charset="0"/>
                        </a:rPr>
                        <a:t>2</a:t>
                      </a: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 M</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[HI], M</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t>
                      </a:r>
                      <a:r>
                        <a:rPr kumimoji="0" lang="en-US" sz="2400" b="0" i="0" u="none" strike="noStrike" cap="none" normalizeH="0" baseline="0">
                          <a:ln>
                            <a:noFill/>
                          </a:ln>
                          <a:solidFill>
                            <a:srgbClr val="000000"/>
                          </a:solidFill>
                          <a:effectLst/>
                          <a:latin typeface="Symbol" pitchFamily="16" charset="2"/>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[H</a:t>
                      </a:r>
                      <a:r>
                        <a:rPr kumimoji="0" lang="en-US" sz="2400" b="0" i="0" u="none" strike="noStrike" cap="none" normalizeH="0" baseline="-30000">
                          <a:ln>
                            <a:noFill/>
                          </a:ln>
                          <a:solidFill>
                            <a:srgbClr val="000000"/>
                          </a:solidFill>
                          <a:effectLst/>
                          <a:latin typeface="Times New Roman" pitchFamily="16" charset="0"/>
                          <a:ea typeface="Microsoft YaHei" charset="-122"/>
                          <a:cs typeface="Times New Roman" pitchFamily="16" charset="0"/>
                        </a:rPr>
                        <a:t>2</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t>
                      </a:r>
                      <a:r>
                        <a:rPr kumimoji="0" lang="en-US" sz="2400" b="0" i="0" u="none" strike="noStrike" cap="none" normalizeH="0" baseline="0">
                          <a:ln>
                            <a:noFill/>
                          </a:ln>
                          <a:solidFill>
                            <a:srgbClr val="000000"/>
                          </a:solidFill>
                          <a:effectLst/>
                          <a:latin typeface="Symbol" pitchFamily="16" charset="2"/>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t</a:t>
                      </a:r>
                    </a:p>
                  </a:txBody>
                  <a:tcPr marL="0" marR="0" marT="8768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489196">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0.000</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1.000</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0.000</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94"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462431">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10.000</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0.819</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0.362</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0.0181</a:t>
                      </a:r>
                    </a:p>
                  </a:txBody>
                  <a:tcPr marL="0" marR="0" marT="8768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462431">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20.000</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0.670</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0.660</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0.0149</a:t>
                      </a:r>
                    </a:p>
                  </a:txBody>
                  <a:tcPr marL="0" marR="0" marT="8768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462431">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30.000</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0.549</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0.902</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0.0121</a:t>
                      </a:r>
                    </a:p>
                  </a:txBody>
                  <a:tcPr marL="0" marR="0" marT="8768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462431">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40.000</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0.449</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1.102</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0.0100</a:t>
                      </a:r>
                    </a:p>
                  </a:txBody>
                  <a:tcPr marL="0" marR="0" marT="8768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6"/>
                  </a:ext>
                </a:extLst>
              </a:tr>
              <a:tr h="462431">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50.000</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0.368</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1.264</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0.0081</a:t>
                      </a:r>
                    </a:p>
                  </a:txBody>
                  <a:tcPr marL="0" marR="0" marT="8768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7"/>
                  </a:ext>
                </a:extLst>
              </a:tr>
              <a:tr h="462431">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60.000</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0.301</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1.398</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0.0067</a:t>
                      </a:r>
                    </a:p>
                  </a:txBody>
                  <a:tcPr marL="0" marR="0" marT="8768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8"/>
                  </a:ext>
                </a:extLst>
              </a:tr>
              <a:tr h="462431">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70.000</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0.247</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1.506</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0.0054</a:t>
                      </a:r>
                    </a:p>
                  </a:txBody>
                  <a:tcPr marL="0" marR="0" marT="8768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9"/>
                  </a:ext>
                </a:extLst>
              </a:tr>
              <a:tr h="462431">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80.000</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0.202</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1.596</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0.0045</a:t>
                      </a:r>
                    </a:p>
                  </a:txBody>
                  <a:tcPr marL="0" marR="0" marT="8768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0"/>
                  </a:ext>
                </a:extLst>
              </a:tr>
              <a:tr h="462431">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90.000</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0.165</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1.670</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0.0037</a:t>
                      </a:r>
                    </a:p>
                  </a:txBody>
                  <a:tcPr marL="0" marR="0" marT="8768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1"/>
                  </a:ext>
                </a:extLst>
              </a:tr>
              <a:tr h="462431">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100.000</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0.135</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1.730</a:t>
                      </a:r>
                    </a:p>
                  </a:txBody>
                  <a:tcPr marL="0" marR="0" marT="87681"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0.0030</a:t>
                      </a:r>
                    </a:p>
                  </a:txBody>
                  <a:tcPr marL="0" marR="0" marT="8768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2"/>
                  </a:ext>
                </a:extLst>
              </a:tr>
            </a:tbl>
          </a:graphicData>
        </a:graphic>
      </p:graphicFrame>
      <p:sp>
        <p:nvSpPr>
          <p:cNvPr id="17602" name="Text Box 194"/>
          <p:cNvSpPr txBox="1">
            <a:spLocks noChangeArrowheads="1"/>
          </p:cNvSpPr>
          <p:nvPr/>
        </p:nvSpPr>
        <p:spPr bwMode="auto">
          <a:xfrm>
            <a:off x="6537325" y="1905000"/>
            <a:ext cx="2606675"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3333CC"/>
                </a:solidFill>
              </a:rPr>
              <a:t>The average rate is the change in the concentration in a given time period.</a:t>
            </a:r>
          </a:p>
        </p:txBody>
      </p:sp>
      <p:sp>
        <p:nvSpPr>
          <p:cNvPr id="17603" name="Text Box 195"/>
          <p:cNvSpPr txBox="1">
            <a:spLocks noChangeArrowheads="1"/>
          </p:cNvSpPr>
          <p:nvPr/>
        </p:nvSpPr>
        <p:spPr bwMode="auto">
          <a:xfrm>
            <a:off x="6537325" y="3581400"/>
            <a:ext cx="2606675"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3333CC"/>
                </a:solidFill>
              </a:rPr>
              <a:t>In the first 10 s, the </a:t>
            </a:r>
            <a:r>
              <a:rPr lang="en-US" altLang="en-US">
                <a:solidFill>
                  <a:srgbClr val="3333CC"/>
                </a:solidFill>
                <a:latin typeface="Symbol" panose="05050102010706020507" pitchFamily="18" charset="2"/>
              </a:rPr>
              <a:t></a:t>
            </a:r>
            <a:r>
              <a:rPr lang="en-US" altLang="en-US">
                <a:solidFill>
                  <a:srgbClr val="3333CC"/>
                </a:solidFill>
              </a:rPr>
              <a:t>[H</a:t>
            </a:r>
            <a:r>
              <a:rPr lang="en-US" altLang="en-US" baseline="-25000">
                <a:solidFill>
                  <a:srgbClr val="3333CC"/>
                </a:solidFill>
              </a:rPr>
              <a:t>2</a:t>
            </a:r>
            <a:r>
              <a:rPr lang="en-US" altLang="en-US">
                <a:solidFill>
                  <a:srgbClr val="3333CC"/>
                </a:solidFill>
              </a:rPr>
              <a:t>] is -0.181 M, so the rate is </a:t>
            </a:r>
          </a:p>
        </p:txBody>
      </p:sp>
      <p:graphicFrame>
        <p:nvGraphicFramePr>
          <p:cNvPr id="17604" name="Object 196"/>
          <p:cNvGraphicFramePr>
            <a:graphicFrameLocks noChangeAspect="1"/>
          </p:cNvGraphicFramePr>
          <p:nvPr/>
        </p:nvGraphicFramePr>
        <p:xfrm>
          <a:off x="6781800" y="4835525"/>
          <a:ext cx="1447800" cy="1144588"/>
        </p:xfrm>
        <a:graphic>
          <a:graphicData uri="http://schemas.openxmlformats.org/presentationml/2006/ole">
            <mc:AlternateContent xmlns:mc="http://schemas.openxmlformats.org/markup-compatibility/2006">
              <mc:Choice xmlns:v="urn:schemas-microsoft-com:vml" Requires="v">
                <p:oleObj spid="_x0000_s30984" r:id="rId5" imgW="491416" imgH="491416" progId="">
                  <p:embed/>
                </p:oleObj>
              </mc:Choice>
              <mc:Fallback>
                <p:oleObj r:id="rId5" imgW="491416" imgH="491416" progId="">
                  <p:embed/>
                  <p:pic>
                    <p:nvPicPr>
                      <p:cNvPr id="0" name="Object 1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835525"/>
                        <a:ext cx="1447800" cy="1144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605" name="Group 197">
            <a:extLst>
              <a:ext uri="{FF2B5EF4-FFF2-40B4-BE49-F238E27FC236}">
                <a16:creationId xmlns:a16="http://schemas.microsoft.com/office/drawing/2014/main" xmlns="" id="{7B048617-B63C-466E-B377-A1E12289431D}"/>
              </a:ext>
            </a:extLst>
          </p:cNvPr>
          <p:cNvGraphicFramePr>
            <a:graphicFrameLocks noGrp="1"/>
          </p:cNvGraphicFramePr>
          <p:nvPr/>
        </p:nvGraphicFramePr>
        <p:xfrm>
          <a:off x="139700" y="750888"/>
          <a:ext cx="7416800" cy="6048375"/>
        </p:xfrm>
        <a:graphic>
          <a:graphicData uri="http://schemas.openxmlformats.org/drawingml/2006/table">
            <a:tbl>
              <a:tblPr/>
              <a:tblGrid>
                <a:gridCol w="1223963">
                  <a:extLst>
                    <a:ext uri="{9D8B030D-6E8A-4147-A177-3AD203B41FA5}">
                      <a16:colId xmlns:a16="http://schemas.microsoft.com/office/drawing/2014/main" xmlns="" val="20000"/>
                    </a:ext>
                  </a:extLst>
                </a:gridCol>
                <a:gridCol w="1133475">
                  <a:extLst>
                    <a:ext uri="{9D8B030D-6E8A-4147-A177-3AD203B41FA5}">
                      <a16:colId xmlns:a16="http://schemas.microsoft.com/office/drawing/2014/main" xmlns="" val="20001"/>
                    </a:ext>
                  </a:extLst>
                </a:gridCol>
                <a:gridCol w="1133475">
                  <a:extLst>
                    <a:ext uri="{9D8B030D-6E8A-4147-A177-3AD203B41FA5}">
                      <a16:colId xmlns:a16="http://schemas.microsoft.com/office/drawing/2014/main" xmlns="" val="20002"/>
                    </a:ext>
                  </a:extLst>
                </a:gridCol>
                <a:gridCol w="1957387">
                  <a:extLst>
                    <a:ext uri="{9D8B030D-6E8A-4147-A177-3AD203B41FA5}">
                      <a16:colId xmlns:a16="http://schemas.microsoft.com/office/drawing/2014/main" xmlns="" val="20003"/>
                    </a:ext>
                  </a:extLst>
                </a:gridCol>
                <a:gridCol w="1968500">
                  <a:extLst>
                    <a:ext uri="{9D8B030D-6E8A-4147-A177-3AD203B41FA5}">
                      <a16:colId xmlns:a16="http://schemas.microsoft.com/office/drawing/2014/main" xmlns="" val="20004"/>
                    </a:ext>
                  </a:extLst>
                </a:gridCol>
              </a:tblGrid>
              <a:tr h="476457">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dirty="0">
                        <a:ln>
                          <a:noFill/>
                        </a:ln>
                        <a:solidFill>
                          <a:srgbClr val="000000"/>
                        </a:solidFill>
                        <a:effectLst/>
                        <a:latin typeface="Times New Roman" pitchFamily="16" charset="0"/>
                        <a:ea typeface="Microsoft YaHei" charset="-122"/>
                      </a:endParaRPr>
                    </a:p>
                  </a:txBody>
                  <a:tcPr marL="0" marR="0" marT="102295"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95"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dirty="0">
                        <a:ln>
                          <a:noFill/>
                        </a:ln>
                        <a:solidFill>
                          <a:srgbClr val="000000"/>
                        </a:solidFill>
                        <a:effectLst/>
                        <a:latin typeface="Times New Roman" pitchFamily="16" charset="0"/>
                        <a:ea typeface="Microsoft YaHei" charset="-122"/>
                      </a:endParaRPr>
                    </a:p>
                  </a:txBody>
                  <a:tcPr marL="0" marR="0" marT="102295"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Avg. Rate, M/s</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Avg. Rate, M/s</a:t>
                      </a:r>
                    </a:p>
                  </a:txBody>
                  <a:tcPr marL="0" marR="0" marT="87682"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463224">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Time (s)</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[H</a:t>
                      </a:r>
                      <a:r>
                        <a:rPr kumimoji="0" lang="en-US" sz="2400" b="0" i="0" u="none" strike="noStrike" cap="none" normalizeH="0" baseline="-30000">
                          <a:ln>
                            <a:noFill/>
                          </a:ln>
                          <a:solidFill>
                            <a:srgbClr val="000000"/>
                          </a:solidFill>
                          <a:effectLst/>
                          <a:latin typeface="Times New Roman" pitchFamily="16" charset="0"/>
                          <a:ea typeface="Microsoft YaHei" charset="-122"/>
                          <a:cs typeface="Times New Roman" pitchFamily="16" charset="0"/>
                        </a:rPr>
                        <a:t>2</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 M</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[HI], M</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t>
                      </a:r>
                      <a:r>
                        <a:rPr kumimoji="0" lang="en-US" sz="2400" b="0" i="0" u="none" strike="noStrike" cap="none" normalizeH="0" baseline="0">
                          <a:ln>
                            <a:noFill/>
                          </a:ln>
                          <a:solidFill>
                            <a:srgbClr val="000000"/>
                          </a:solidFill>
                          <a:effectLst/>
                          <a:latin typeface="Symbol" pitchFamily="16" charset="2"/>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[H</a:t>
                      </a:r>
                      <a:r>
                        <a:rPr kumimoji="0" lang="en-US" sz="2400" b="0" i="0" u="none" strike="noStrike" cap="none" normalizeH="0" baseline="-30000">
                          <a:ln>
                            <a:noFill/>
                          </a:ln>
                          <a:solidFill>
                            <a:srgbClr val="000000"/>
                          </a:solidFill>
                          <a:effectLst/>
                          <a:latin typeface="Times New Roman" pitchFamily="16" charset="0"/>
                          <a:ea typeface="Microsoft YaHei" charset="-122"/>
                          <a:cs typeface="Times New Roman" pitchFamily="16" charset="0"/>
                        </a:rPr>
                        <a:t>2</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t>
                      </a:r>
                      <a:r>
                        <a:rPr kumimoji="0" lang="en-US" sz="2400" b="0" i="0" u="none" strike="noStrike" cap="none" normalizeH="0" baseline="0">
                          <a:ln>
                            <a:noFill/>
                          </a:ln>
                          <a:solidFill>
                            <a:srgbClr val="000000"/>
                          </a:solidFill>
                          <a:effectLst/>
                          <a:latin typeface="Symbol" pitchFamily="16" charset="2"/>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t</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1/2 </a:t>
                      </a:r>
                      <a:r>
                        <a:rPr kumimoji="0" lang="en-US" sz="2400" b="0" i="0" u="none" strike="noStrike" cap="none" normalizeH="0" baseline="0">
                          <a:ln>
                            <a:noFill/>
                          </a:ln>
                          <a:solidFill>
                            <a:srgbClr val="000000"/>
                          </a:solidFill>
                          <a:effectLst/>
                          <a:latin typeface="Symbol" pitchFamily="16" charset="2"/>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[HI]/</a:t>
                      </a:r>
                      <a:r>
                        <a:rPr kumimoji="0" lang="en-US" sz="2400" b="0" i="0" u="none" strike="noStrike" cap="none" normalizeH="0" baseline="0">
                          <a:ln>
                            <a:noFill/>
                          </a:ln>
                          <a:solidFill>
                            <a:srgbClr val="000000"/>
                          </a:solidFill>
                          <a:effectLst/>
                          <a:latin typeface="Symbol" pitchFamily="16" charset="2"/>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t</a:t>
                      </a:r>
                    </a:p>
                  </a:txBody>
                  <a:tcPr marL="0" marR="0" marT="87682"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476457">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0.000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1.000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95" marB="0"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8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a:ln>
                          <a:noFill/>
                        </a:ln>
                        <a:solidFill>
                          <a:srgbClr val="000000"/>
                        </a:solidFill>
                        <a:effectLst/>
                        <a:latin typeface="Times New Roman" pitchFamily="16" charset="0"/>
                        <a:ea typeface="Microsoft YaHei" charset="-122"/>
                      </a:endParaRPr>
                    </a:p>
                  </a:txBody>
                  <a:tcPr marL="0" marR="0" marT="102295"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463224">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10.000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0.819</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0.362</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0.0181</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0.0181</a:t>
                      </a:r>
                    </a:p>
                  </a:txBody>
                  <a:tcPr marL="0" marR="0" marT="87682"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463224">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20.000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0.670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0.660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0.0149</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0.0149</a:t>
                      </a:r>
                    </a:p>
                  </a:txBody>
                  <a:tcPr marL="0" marR="0" marT="87682"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463224">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30.000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0.549</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0.902</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0.0121</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0.0121</a:t>
                      </a:r>
                    </a:p>
                  </a:txBody>
                  <a:tcPr marL="0" marR="0" marT="87682"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463224">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40.000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0.449</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1.102</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0.0100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0.0100</a:t>
                      </a:r>
                    </a:p>
                  </a:txBody>
                  <a:tcPr marL="0" marR="0" marT="87682"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6"/>
                  </a:ext>
                </a:extLst>
              </a:tr>
              <a:tr h="463224">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50.000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0.368</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1.264</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0.0081</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0.0081</a:t>
                      </a:r>
                    </a:p>
                  </a:txBody>
                  <a:tcPr marL="0" marR="0" marT="87682"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7"/>
                  </a:ext>
                </a:extLst>
              </a:tr>
              <a:tr h="463224">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60.000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0.301</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1.398</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0.0067</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0.0067</a:t>
                      </a:r>
                    </a:p>
                  </a:txBody>
                  <a:tcPr marL="0" marR="0" marT="87682"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8"/>
                  </a:ext>
                </a:extLst>
              </a:tr>
              <a:tr h="463224">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70.000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0.247</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1.506</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0.0054</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0.0054</a:t>
                      </a:r>
                    </a:p>
                  </a:txBody>
                  <a:tcPr marL="0" marR="0" marT="87682"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9"/>
                  </a:ext>
                </a:extLst>
              </a:tr>
              <a:tr h="463224">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80.000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0.202</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1.596</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0.0045</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0.0045</a:t>
                      </a:r>
                    </a:p>
                  </a:txBody>
                  <a:tcPr marL="0" marR="0" marT="87682"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0"/>
                  </a:ext>
                </a:extLst>
              </a:tr>
              <a:tr h="463224">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90.000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0.165</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1.670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0.0037</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0.0037</a:t>
                      </a:r>
                    </a:p>
                  </a:txBody>
                  <a:tcPr marL="0" marR="0" marT="87682"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1"/>
                  </a:ext>
                </a:extLst>
              </a:tr>
              <a:tr h="463224">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100.000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0.135</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1.730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0.0030</a:t>
                      </a:r>
                    </a:p>
                  </a:txBody>
                  <a:tcPr marL="0" marR="0" marT="87682"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0" fontAlgn="base" latinLnBrk="0" hangingPunct="0">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0.0030</a:t>
                      </a:r>
                    </a:p>
                  </a:txBody>
                  <a:tcPr marL="0" marR="0" marT="87682"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2"/>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17546"/>
                                        </p:tgtEl>
                                        <p:attrNameLst>
                                          <p:attrName>style.visibility</p:attrName>
                                        </p:attrNameLst>
                                      </p:cBhvr>
                                      <p:to>
                                        <p:strVal val="visible"/>
                                      </p:to>
                                    </p:set>
                                    <p:animEffect transition="in" filter="dissolve">
                                      <p:cBhvr additive="repl">
                                        <p:cTn id="7" dur="500"/>
                                        <p:tgtEl>
                                          <p:spTgt spid="17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17547"/>
                                        </p:tgtEl>
                                        <p:attrNameLst>
                                          <p:attrName>style.visibility</p:attrName>
                                        </p:attrNameLst>
                                      </p:cBhvr>
                                      <p:to>
                                        <p:strVal val="visible"/>
                                      </p:to>
                                    </p:set>
                                    <p:animEffect transition="in" filter="dissolve">
                                      <p:cBhvr additive="repl">
                                        <p:cTn id="12" dur="500"/>
                                        <p:tgtEl>
                                          <p:spTgt spid="175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17548"/>
                                        </p:tgtEl>
                                        <p:attrNameLst>
                                          <p:attrName>style.visibility</p:attrName>
                                        </p:attrNameLst>
                                      </p:cBhvr>
                                      <p:to>
                                        <p:strVal val="visible"/>
                                      </p:to>
                                    </p:set>
                                    <p:animEffect transition="in" filter="dissolve">
                                      <p:cBhvr additive="repl">
                                        <p:cTn id="17" dur="500"/>
                                        <p:tgtEl>
                                          <p:spTgt spid="175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17480"/>
                                        </p:tgtEl>
                                        <p:attrNameLst>
                                          <p:attrName>style.visibility</p:attrName>
                                        </p:attrNameLst>
                                      </p:cBhvr>
                                      <p:to>
                                        <p:strVal val="visible"/>
                                      </p:to>
                                    </p:set>
                                    <p:animEffect transition="in" filter="dissolve">
                                      <p:cBhvr additive="repl">
                                        <p:cTn id="22" dur="500"/>
                                        <p:tgtEl>
                                          <p:spTgt spid="174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xit" fill="hold" nodeType="clickEffect">
                                  <p:stCondLst>
                                    <p:cond delay="0"/>
                                  </p:stCondLst>
                                  <p:childTnLst>
                                    <p:animEffect transition="out" filter="dissolve">
                                      <p:cBhvr additive="repl">
                                        <p:cTn id="26" dur="500"/>
                                        <p:tgtEl>
                                          <p:spTgt spid="17546"/>
                                        </p:tgtEl>
                                      </p:cBhvr>
                                    </p:animEffect>
                                    <p:set>
                                      <p:cBhvr additive="repl">
                                        <p:cTn id="27" dur="1" fill="hold">
                                          <p:stCondLst>
                                            <p:cond delay="0"/>
                                          </p:stCondLst>
                                        </p:cTn>
                                        <p:tgtEl>
                                          <p:spTgt spid="17546"/>
                                        </p:tgtEl>
                                        <p:attrNameLst>
                                          <p:attrName>style.visibility</p:attrName>
                                        </p:attrNameLst>
                                      </p:cBhvr>
                                      <p:to>
                                        <p:strVal val="hidden"/>
                                      </p:to>
                                    </p:set>
                                  </p:childTnLst>
                                </p:cTn>
                              </p:par>
                              <p:par>
                                <p:cTn id="28" presetID="9" presetClass="exit" fill="hold" nodeType="withEffect">
                                  <p:stCondLst>
                                    <p:cond delay="0"/>
                                  </p:stCondLst>
                                  <p:childTnLst>
                                    <p:animEffect transition="out" filter="dissolve">
                                      <p:cBhvr additive="repl">
                                        <p:cTn id="29" dur="500"/>
                                        <p:tgtEl>
                                          <p:spTgt spid="17547"/>
                                        </p:tgtEl>
                                      </p:cBhvr>
                                    </p:animEffect>
                                    <p:set>
                                      <p:cBhvr additive="repl">
                                        <p:cTn id="30" dur="1" fill="hold">
                                          <p:stCondLst>
                                            <p:cond delay="0"/>
                                          </p:stCondLst>
                                        </p:cTn>
                                        <p:tgtEl>
                                          <p:spTgt spid="17547"/>
                                        </p:tgtEl>
                                        <p:attrNameLst>
                                          <p:attrName>style.visibility</p:attrName>
                                        </p:attrNameLst>
                                      </p:cBhvr>
                                      <p:to>
                                        <p:strVal val="hidden"/>
                                      </p:to>
                                    </p:set>
                                  </p:childTnLst>
                                </p:cTn>
                              </p:par>
                              <p:par>
                                <p:cTn id="31" presetID="9" presetClass="exit" fill="hold" nodeType="withEffect">
                                  <p:stCondLst>
                                    <p:cond delay="0"/>
                                  </p:stCondLst>
                                  <p:childTnLst>
                                    <p:animEffect transition="out" filter="dissolve">
                                      <p:cBhvr additive="repl">
                                        <p:cTn id="32" dur="500"/>
                                        <p:tgtEl>
                                          <p:spTgt spid="17548"/>
                                        </p:tgtEl>
                                      </p:cBhvr>
                                    </p:animEffect>
                                    <p:set>
                                      <p:cBhvr additive="repl">
                                        <p:cTn id="33" dur="1" fill="hold">
                                          <p:stCondLst>
                                            <p:cond delay="0"/>
                                          </p:stCondLst>
                                        </p:cTn>
                                        <p:tgtEl>
                                          <p:spTgt spid="17548"/>
                                        </p:tgtEl>
                                        <p:attrNameLst>
                                          <p:attrName>style.visibility</p:attrName>
                                        </p:attrNameLst>
                                      </p:cBhvr>
                                      <p:to>
                                        <p:strVal val="hidden"/>
                                      </p:to>
                                    </p:set>
                                  </p:childTnLst>
                                </p:cTn>
                              </p:par>
                            </p:childTnLst>
                          </p:cTn>
                        </p:par>
                        <p:par>
                          <p:cTn id="34" fill="hold" nodeType="afterGroup">
                            <p:stCondLst>
                              <p:cond delay="500"/>
                            </p:stCondLst>
                            <p:childTnLst>
                              <p:par>
                                <p:cTn id="35" presetID="9" presetClass="entr" fill="hold" nodeType="afterEffect">
                                  <p:stCondLst>
                                    <p:cond delay="0"/>
                                  </p:stCondLst>
                                  <p:childTnLst>
                                    <p:set>
                                      <p:cBhvr additive="repl">
                                        <p:cTn id="36" dur="1" fill="hold">
                                          <p:stCondLst>
                                            <p:cond delay="0"/>
                                          </p:stCondLst>
                                        </p:cTn>
                                        <p:tgtEl>
                                          <p:spTgt spid="17602"/>
                                        </p:tgtEl>
                                        <p:attrNameLst>
                                          <p:attrName>style.visibility</p:attrName>
                                        </p:attrNameLst>
                                      </p:cBhvr>
                                      <p:to>
                                        <p:strVal val="visible"/>
                                      </p:to>
                                    </p:set>
                                    <p:animEffect transition="in" filter="dissolve">
                                      <p:cBhvr additive="repl">
                                        <p:cTn id="37" dur="500"/>
                                        <p:tgtEl>
                                          <p:spTgt spid="176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fill="hold" nodeType="clickEffect">
                                  <p:stCondLst>
                                    <p:cond delay="0"/>
                                  </p:stCondLst>
                                  <p:childTnLst>
                                    <p:set>
                                      <p:cBhvr additive="repl">
                                        <p:cTn id="41" dur="1" fill="hold">
                                          <p:stCondLst>
                                            <p:cond delay="0"/>
                                          </p:stCondLst>
                                        </p:cTn>
                                        <p:tgtEl>
                                          <p:spTgt spid="17603"/>
                                        </p:tgtEl>
                                        <p:attrNameLst>
                                          <p:attrName>style.visibility</p:attrName>
                                        </p:attrNameLst>
                                      </p:cBhvr>
                                      <p:to>
                                        <p:strVal val="visible"/>
                                      </p:to>
                                    </p:set>
                                    <p:animEffect transition="in" filter="dissolve">
                                      <p:cBhvr additive="repl">
                                        <p:cTn id="42" dur="500"/>
                                        <p:tgtEl>
                                          <p:spTgt spid="17603"/>
                                        </p:tgtEl>
                                      </p:cBhvr>
                                    </p:animEffect>
                                  </p:childTnLst>
                                </p:cTn>
                              </p:par>
                              <p:par>
                                <p:cTn id="43" presetID="9" presetClass="entr" fill="hold" nodeType="withEffect">
                                  <p:stCondLst>
                                    <p:cond delay="0"/>
                                  </p:stCondLst>
                                  <p:childTnLst>
                                    <p:set>
                                      <p:cBhvr additive="repl">
                                        <p:cTn id="44" dur="1" fill="hold">
                                          <p:stCondLst>
                                            <p:cond delay="0"/>
                                          </p:stCondLst>
                                        </p:cTn>
                                        <p:tgtEl>
                                          <p:spTgt spid="17604"/>
                                        </p:tgtEl>
                                        <p:attrNameLst>
                                          <p:attrName>style.visibility</p:attrName>
                                        </p:attrNameLst>
                                      </p:cBhvr>
                                      <p:to>
                                        <p:strVal val="visible"/>
                                      </p:to>
                                    </p:set>
                                    <p:animEffect transition="in" filter="dissolve">
                                      <p:cBhvr additive="repl">
                                        <p:cTn id="45" dur="500"/>
                                        <p:tgtEl>
                                          <p:spTgt spid="1760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fill="hold" nodeType="clickEffect">
                                  <p:stCondLst>
                                    <p:cond delay="0"/>
                                  </p:stCondLst>
                                  <p:childTnLst>
                                    <p:set>
                                      <p:cBhvr additive="repl">
                                        <p:cTn id="49" dur="1" fill="hold">
                                          <p:stCondLst>
                                            <p:cond delay="0"/>
                                          </p:stCondLst>
                                        </p:cTn>
                                        <p:tgtEl>
                                          <p:spTgt spid="17549"/>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xit" fill="hold" nodeType="clickEffect">
                                  <p:stCondLst>
                                    <p:cond delay="0"/>
                                  </p:stCondLst>
                                  <p:childTnLst>
                                    <p:animEffect transition="out" filter="dissolve">
                                      <p:cBhvr additive="repl">
                                        <p:cTn id="53" dur="500"/>
                                        <p:tgtEl>
                                          <p:spTgt spid="17602"/>
                                        </p:tgtEl>
                                      </p:cBhvr>
                                    </p:animEffect>
                                    <p:set>
                                      <p:cBhvr additive="repl">
                                        <p:cTn id="54" dur="1" fill="hold">
                                          <p:stCondLst>
                                            <p:cond delay="0"/>
                                          </p:stCondLst>
                                        </p:cTn>
                                        <p:tgtEl>
                                          <p:spTgt spid="17602"/>
                                        </p:tgtEl>
                                        <p:attrNameLst>
                                          <p:attrName>style.visibility</p:attrName>
                                        </p:attrNameLst>
                                      </p:cBhvr>
                                      <p:to>
                                        <p:strVal val="hidden"/>
                                      </p:to>
                                    </p:set>
                                  </p:childTnLst>
                                </p:cTn>
                              </p:par>
                              <p:par>
                                <p:cTn id="55" presetID="9" presetClass="exit" fill="hold" nodeType="withEffect">
                                  <p:stCondLst>
                                    <p:cond delay="0"/>
                                  </p:stCondLst>
                                  <p:childTnLst>
                                    <p:animEffect transition="out" filter="dissolve">
                                      <p:cBhvr additive="repl">
                                        <p:cTn id="56" dur="500"/>
                                        <p:tgtEl>
                                          <p:spTgt spid="17603"/>
                                        </p:tgtEl>
                                      </p:cBhvr>
                                    </p:animEffect>
                                    <p:set>
                                      <p:cBhvr additive="repl">
                                        <p:cTn id="57" dur="1" fill="hold">
                                          <p:stCondLst>
                                            <p:cond delay="0"/>
                                          </p:stCondLst>
                                        </p:cTn>
                                        <p:tgtEl>
                                          <p:spTgt spid="17603"/>
                                        </p:tgtEl>
                                        <p:attrNameLst>
                                          <p:attrName>style.visibility</p:attrName>
                                        </p:attrNameLst>
                                      </p:cBhvr>
                                      <p:to>
                                        <p:strVal val="hidden"/>
                                      </p:to>
                                    </p:set>
                                  </p:childTnLst>
                                </p:cTn>
                              </p:par>
                              <p:par>
                                <p:cTn id="58" presetID="9" presetClass="exit" fill="hold" nodeType="withEffect">
                                  <p:stCondLst>
                                    <p:cond delay="0"/>
                                  </p:stCondLst>
                                  <p:childTnLst>
                                    <p:animEffect transition="out" filter="dissolve">
                                      <p:cBhvr additive="repl">
                                        <p:cTn id="59" dur="500"/>
                                        <p:tgtEl>
                                          <p:spTgt spid="17604"/>
                                        </p:tgtEl>
                                      </p:cBhvr>
                                    </p:animEffect>
                                    <p:set>
                                      <p:cBhvr additive="repl">
                                        <p:cTn id="60" dur="1" fill="hold">
                                          <p:stCondLst>
                                            <p:cond delay="0"/>
                                          </p:stCondLst>
                                        </p:cTn>
                                        <p:tgtEl>
                                          <p:spTgt spid="17604"/>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fill="hold" nodeType="clickEffect">
                                  <p:stCondLst>
                                    <p:cond delay="0"/>
                                  </p:stCondLst>
                                  <p:childTnLst>
                                    <p:set>
                                      <p:cBhvr additive="repl">
                                        <p:cTn id="64" dur="1" fill="hold">
                                          <p:stCondLst>
                                            <p:cond delay="0"/>
                                          </p:stCondLst>
                                        </p:cTn>
                                        <p:tgtEl>
                                          <p:spTgt spid="17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32770" name="Object 1"/>
          <p:cNvGraphicFramePr>
            <a:graphicFrameLocks noChangeAspect="1"/>
          </p:cNvGraphicFramePr>
          <p:nvPr/>
        </p:nvGraphicFramePr>
        <p:xfrm>
          <a:off x="0" y="228600"/>
          <a:ext cx="9144000" cy="6340475"/>
        </p:xfrm>
        <a:graphic>
          <a:graphicData uri="http://schemas.openxmlformats.org/presentationml/2006/ole">
            <mc:AlternateContent xmlns:mc="http://schemas.openxmlformats.org/markup-compatibility/2006">
              <mc:Choice xmlns:v="urn:schemas-microsoft-com:vml" Requires="v">
                <p:oleObj spid="_x0000_s32781" r:id="rId5" imgW="7086600" imgH="5172151" progId="">
                  <p:embed/>
                </p:oleObj>
              </mc:Choice>
              <mc:Fallback>
                <p:oleObj r:id="rId5" imgW="7086600" imgH="5172151" progId="">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8600"/>
                        <a:ext cx="9144000" cy="6340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Line 2"/>
          <p:cNvSpPr>
            <a:spLocks noChangeShapeType="1"/>
          </p:cNvSpPr>
          <p:nvPr/>
        </p:nvSpPr>
        <p:spPr bwMode="auto">
          <a:xfrm>
            <a:off x="1035050" y="3352800"/>
            <a:ext cx="687388" cy="441325"/>
          </a:xfrm>
          <a:prstGeom prst="line">
            <a:avLst/>
          </a:prstGeom>
          <a:noFill/>
          <a:ln w="57240">
            <a:solidFill>
              <a:srgbClr val="B2B2B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35" name="Text Box 3">
            <a:extLst>
              <a:ext uri="{FF2B5EF4-FFF2-40B4-BE49-F238E27FC236}">
                <a16:creationId xmlns:a16="http://schemas.microsoft.com/office/drawing/2014/main" xmlns="" id="{AFACD705-C3B2-4DFE-B84C-31C849ABB289}"/>
              </a:ext>
            </a:extLst>
          </p:cNvPr>
          <p:cNvSpPr txBox="1">
            <a:spLocks noChangeArrowheads="1"/>
          </p:cNvSpPr>
          <p:nvPr/>
        </p:nvSpPr>
        <p:spPr bwMode="auto">
          <a:xfrm>
            <a:off x="1295400" y="914400"/>
            <a:ext cx="3352800" cy="197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eaLnBrk="1" hangingPunct="1">
              <a:buSzPct val="100000"/>
              <a:defRPr/>
            </a:pPr>
            <a:r>
              <a:rPr lang="en-US" dirty="0">
                <a:solidFill>
                  <a:schemeClr val="accent6">
                    <a:lumMod val="75000"/>
                  </a:schemeClr>
                </a:solidFill>
              </a:rPr>
              <a:t>average rate in a given time period = </a:t>
            </a:r>
            <a:r>
              <a:rPr lang="en-US" dirty="0">
                <a:solidFill>
                  <a:schemeClr val="accent6">
                    <a:lumMod val="75000"/>
                  </a:schemeClr>
                </a:solidFill>
                <a:latin typeface="Symbol" pitchFamily="16" charset="2"/>
              </a:rPr>
              <a:t></a:t>
            </a:r>
            <a:r>
              <a:rPr lang="en-US" dirty="0">
                <a:solidFill>
                  <a:schemeClr val="accent6">
                    <a:lumMod val="75000"/>
                  </a:schemeClr>
                </a:solidFill>
              </a:rPr>
              <a:t> slope of the line connecting the [H</a:t>
            </a:r>
            <a:r>
              <a:rPr lang="en-US" baseline="-25000" dirty="0">
                <a:solidFill>
                  <a:schemeClr val="accent6">
                    <a:lumMod val="75000"/>
                  </a:schemeClr>
                </a:solidFill>
              </a:rPr>
              <a:t>2</a:t>
            </a:r>
            <a:r>
              <a:rPr lang="en-US" dirty="0">
                <a:solidFill>
                  <a:schemeClr val="accent6">
                    <a:lumMod val="75000"/>
                  </a:schemeClr>
                </a:solidFill>
              </a:rPr>
              <a:t>] points; and ½ +slope of the line for [HI]</a:t>
            </a:r>
          </a:p>
        </p:txBody>
      </p:sp>
      <p:sp>
        <p:nvSpPr>
          <p:cNvPr id="18436" name="Line 4"/>
          <p:cNvSpPr>
            <a:spLocks noChangeShapeType="1"/>
          </p:cNvSpPr>
          <p:nvPr/>
        </p:nvSpPr>
        <p:spPr bwMode="auto">
          <a:xfrm flipV="1">
            <a:off x="1066800" y="4902200"/>
            <a:ext cx="685800" cy="923925"/>
          </a:xfrm>
          <a:prstGeom prst="line">
            <a:avLst/>
          </a:prstGeom>
          <a:noFill/>
          <a:ln w="38160">
            <a:solidFill>
              <a:srgbClr val="B2B2B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37" name="Line 5"/>
          <p:cNvSpPr>
            <a:spLocks noChangeShapeType="1"/>
          </p:cNvSpPr>
          <p:nvPr/>
        </p:nvSpPr>
        <p:spPr bwMode="auto">
          <a:xfrm>
            <a:off x="1066800" y="3352800"/>
            <a:ext cx="2790825" cy="1339850"/>
          </a:xfrm>
          <a:prstGeom prst="line">
            <a:avLst/>
          </a:prstGeom>
          <a:noFill/>
          <a:ln w="57240">
            <a:solidFill>
              <a:srgbClr val="B2B2B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38" name="Line 6"/>
          <p:cNvSpPr>
            <a:spLocks noChangeShapeType="1"/>
          </p:cNvSpPr>
          <p:nvPr/>
        </p:nvSpPr>
        <p:spPr bwMode="auto">
          <a:xfrm flipV="1">
            <a:off x="1020763" y="3119438"/>
            <a:ext cx="2835275" cy="2692400"/>
          </a:xfrm>
          <a:prstGeom prst="line">
            <a:avLst/>
          </a:prstGeom>
          <a:noFill/>
          <a:ln w="38160">
            <a:solidFill>
              <a:srgbClr val="B2B2B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39" name="Line 7"/>
          <p:cNvSpPr>
            <a:spLocks noChangeShapeType="1"/>
          </p:cNvSpPr>
          <p:nvPr/>
        </p:nvSpPr>
        <p:spPr bwMode="auto">
          <a:xfrm>
            <a:off x="990600" y="3352800"/>
            <a:ext cx="5715000" cy="1981200"/>
          </a:xfrm>
          <a:prstGeom prst="line">
            <a:avLst/>
          </a:prstGeom>
          <a:noFill/>
          <a:ln w="57240">
            <a:solidFill>
              <a:srgbClr val="B2B2B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40" name="Line 8"/>
          <p:cNvSpPr>
            <a:spLocks noChangeShapeType="1"/>
          </p:cNvSpPr>
          <p:nvPr/>
        </p:nvSpPr>
        <p:spPr bwMode="auto">
          <a:xfrm flipV="1">
            <a:off x="1020763" y="1884363"/>
            <a:ext cx="5640387" cy="3957637"/>
          </a:xfrm>
          <a:prstGeom prst="line">
            <a:avLst/>
          </a:prstGeom>
          <a:noFill/>
          <a:ln w="38160">
            <a:solidFill>
              <a:srgbClr val="B2B2B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41" name="Text Box 9">
            <a:extLst>
              <a:ext uri="{FF2B5EF4-FFF2-40B4-BE49-F238E27FC236}">
                <a16:creationId xmlns:a16="http://schemas.microsoft.com/office/drawing/2014/main" xmlns="" id="{9CDF2F52-3E93-4A5C-9EA5-77B8A9F7552A}"/>
              </a:ext>
            </a:extLst>
          </p:cNvPr>
          <p:cNvSpPr txBox="1">
            <a:spLocks noChangeArrowheads="1"/>
          </p:cNvSpPr>
          <p:nvPr/>
        </p:nvSpPr>
        <p:spPr bwMode="auto">
          <a:xfrm>
            <a:off x="5011738" y="2971800"/>
            <a:ext cx="3141662"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eaLnBrk="1" hangingPunct="1">
              <a:buSzPct val="100000"/>
              <a:defRPr/>
            </a:pPr>
            <a:r>
              <a:rPr lang="en-US" dirty="0">
                <a:solidFill>
                  <a:schemeClr val="accent6">
                    <a:lumMod val="75000"/>
                  </a:schemeClr>
                </a:solidFill>
              </a:rPr>
              <a:t>the average rate for the first 10 s is 0.0181 M/s</a:t>
            </a:r>
          </a:p>
        </p:txBody>
      </p:sp>
      <p:sp>
        <p:nvSpPr>
          <p:cNvPr id="18442" name="Text Box 10">
            <a:extLst>
              <a:ext uri="{FF2B5EF4-FFF2-40B4-BE49-F238E27FC236}">
                <a16:creationId xmlns:a16="http://schemas.microsoft.com/office/drawing/2014/main" xmlns="" id="{F5FC89FE-8899-4067-B518-323D1D9C0171}"/>
              </a:ext>
            </a:extLst>
          </p:cNvPr>
          <p:cNvSpPr txBox="1">
            <a:spLocks noChangeArrowheads="1"/>
          </p:cNvSpPr>
          <p:nvPr/>
        </p:nvSpPr>
        <p:spPr bwMode="auto">
          <a:xfrm>
            <a:off x="5011738" y="2968625"/>
            <a:ext cx="3141662"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eaLnBrk="1" hangingPunct="1">
              <a:buSzPct val="100000"/>
              <a:defRPr/>
            </a:pPr>
            <a:r>
              <a:rPr lang="en-US" dirty="0">
                <a:solidFill>
                  <a:schemeClr val="accent6">
                    <a:lumMod val="75000"/>
                  </a:schemeClr>
                </a:solidFill>
              </a:rPr>
              <a:t>the average rate for the first 40 s is 0.0150 M/s</a:t>
            </a:r>
          </a:p>
        </p:txBody>
      </p:sp>
      <p:sp>
        <p:nvSpPr>
          <p:cNvPr id="18443" name="Text Box 11"/>
          <p:cNvSpPr txBox="1">
            <a:spLocks noChangeArrowheads="1"/>
          </p:cNvSpPr>
          <p:nvPr/>
        </p:nvSpPr>
        <p:spPr bwMode="auto">
          <a:xfrm>
            <a:off x="5011738" y="2971800"/>
            <a:ext cx="3141662"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3333CC"/>
                </a:solidFill>
              </a:rPr>
              <a:t>the average rate for the first 80 s is 0.0108 M/s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18435"/>
                                        </p:tgtEl>
                                        <p:attrNameLst>
                                          <p:attrName>style.visibility</p:attrName>
                                        </p:attrNameLst>
                                      </p:cBhvr>
                                      <p:to>
                                        <p:strVal val="visible"/>
                                      </p:to>
                                    </p:set>
                                    <p:animEffect transition="in" filter="wipe(left)">
                                      <p:cBhvr additive="repl">
                                        <p:cTn id="7" dur="500"/>
                                        <p:tgtEl>
                                          <p:spTgt spid="18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additive="repl">
                                        <p:cTn id="11" dur="1" fill="hold">
                                          <p:stCondLst>
                                            <p:cond delay="0"/>
                                          </p:stCondLst>
                                        </p:cTn>
                                        <p:tgtEl>
                                          <p:spTgt spid="2"/>
                                        </p:tgtEl>
                                        <p:attrNameLst>
                                          <p:attrName>style.visibility</p:attrName>
                                        </p:attrNameLst>
                                      </p:cBhvr>
                                      <p:to>
                                        <p:strVal val="visible"/>
                                      </p:to>
                                    </p:set>
                                    <p:animEffect transition="in" filter="wipe(left)">
                                      <p:cBhvr additive="repl">
                                        <p:cTn id="12" dur="500"/>
                                        <p:tgtEl>
                                          <p:spTgt spid="2"/>
                                        </p:tgtEl>
                                      </p:cBhvr>
                                    </p:animEffect>
                                  </p:childTnLst>
                                </p:cTn>
                              </p:par>
                              <p:par>
                                <p:cTn id="13" presetID="22" presetClass="entr" presetSubtype="8" fill="hold" grpId="0" nodeType="withEffect">
                                  <p:stCondLst>
                                    <p:cond delay="0"/>
                                  </p:stCondLst>
                                  <p:childTnLst>
                                    <p:set>
                                      <p:cBhvr additive="repl">
                                        <p:cTn id="14" dur="1" fill="hold">
                                          <p:stCondLst>
                                            <p:cond delay="0"/>
                                          </p:stCondLst>
                                        </p:cTn>
                                        <p:tgtEl>
                                          <p:spTgt spid="18436"/>
                                        </p:tgtEl>
                                        <p:attrNameLst>
                                          <p:attrName>style.visibility</p:attrName>
                                        </p:attrNameLst>
                                      </p:cBhvr>
                                      <p:to>
                                        <p:strVal val="visible"/>
                                      </p:to>
                                    </p:set>
                                    <p:animEffect transition="in" filter="wipe(left)">
                                      <p:cBhvr additive="repl">
                                        <p:cTn id="15" dur="500"/>
                                        <p:tgtEl>
                                          <p:spTgt spid="184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fill="hold" nodeType="clickEffect">
                                  <p:stCondLst>
                                    <p:cond delay="0"/>
                                  </p:stCondLst>
                                  <p:childTnLst>
                                    <p:set>
                                      <p:cBhvr additive="repl">
                                        <p:cTn id="19" dur="1" fill="hold">
                                          <p:stCondLst>
                                            <p:cond delay="0"/>
                                          </p:stCondLst>
                                        </p:cTn>
                                        <p:tgtEl>
                                          <p:spTgt spid="18441"/>
                                        </p:tgtEl>
                                        <p:attrNameLst>
                                          <p:attrName>style.visibility</p:attrName>
                                        </p:attrNameLst>
                                      </p:cBhvr>
                                      <p:to>
                                        <p:strVal val="visible"/>
                                      </p:to>
                                    </p:set>
                                    <p:animEffect transition="in" filter="dissolve">
                                      <p:cBhvr additive="repl">
                                        <p:cTn id="20" dur="500"/>
                                        <p:tgtEl>
                                          <p:spTgt spid="184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xit" fill="hold" nodeType="clickEffect">
                                  <p:stCondLst>
                                    <p:cond delay="0"/>
                                  </p:stCondLst>
                                  <p:childTnLst>
                                    <p:animEffect transition="out" filter="dissolve">
                                      <p:cBhvr additive="repl">
                                        <p:cTn id="24" dur="500"/>
                                        <p:tgtEl>
                                          <p:spTgt spid="18441"/>
                                        </p:tgtEl>
                                      </p:cBhvr>
                                    </p:animEffect>
                                    <p:set>
                                      <p:cBhvr additive="repl">
                                        <p:cTn id="25" dur="1" fill="hold">
                                          <p:stCondLst>
                                            <p:cond delay="0"/>
                                          </p:stCondLst>
                                        </p:cTn>
                                        <p:tgtEl>
                                          <p:spTgt spid="18441"/>
                                        </p:tgtEl>
                                        <p:attrNameLst>
                                          <p:attrName>style.visibility</p:attrName>
                                        </p:attrNameLst>
                                      </p:cBhvr>
                                      <p:to>
                                        <p:strVal val="hidden"/>
                                      </p:to>
                                    </p:se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additive="repl">
                                        <p:cTn id="28" dur="1" fill="hold">
                                          <p:stCondLst>
                                            <p:cond delay="0"/>
                                          </p:stCondLst>
                                        </p:cTn>
                                        <p:tgtEl>
                                          <p:spTgt spid="18437"/>
                                        </p:tgtEl>
                                        <p:attrNameLst>
                                          <p:attrName>style.visibility</p:attrName>
                                        </p:attrNameLst>
                                      </p:cBhvr>
                                      <p:to>
                                        <p:strVal val="visible"/>
                                      </p:to>
                                    </p:set>
                                    <p:animEffect transition="in" filter="wipe(left)">
                                      <p:cBhvr additive="repl">
                                        <p:cTn id="29" dur="500"/>
                                        <p:tgtEl>
                                          <p:spTgt spid="18437"/>
                                        </p:tgtEl>
                                      </p:cBhvr>
                                    </p:animEffect>
                                  </p:childTnLst>
                                </p:cTn>
                              </p:par>
                              <p:par>
                                <p:cTn id="30" presetID="22" presetClass="entr" presetSubtype="8" fill="hold" grpId="0" nodeType="withEffect">
                                  <p:stCondLst>
                                    <p:cond delay="0"/>
                                  </p:stCondLst>
                                  <p:childTnLst>
                                    <p:set>
                                      <p:cBhvr additive="repl">
                                        <p:cTn id="31" dur="1" fill="hold">
                                          <p:stCondLst>
                                            <p:cond delay="0"/>
                                          </p:stCondLst>
                                        </p:cTn>
                                        <p:tgtEl>
                                          <p:spTgt spid="18438"/>
                                        </p:tgtEl>
                                        <p:attrNameLst>
                                          <p:attrName>style.visibility</p:attrName>
                                        </p:attrNameLst>
                                      </p:cBhvr>
                                      <p:to>
                                        <p:strVal val="visible"/>
                                      </p:to>
                                    </p:set>
                                    <p:animEffect transition="in" filter="wipe(left)">
                                      <p:cBhvr additive="repl">
                                        <p:cTn id="32" dur="500"/>
                                        <p:tgtEl>
                                          <p:spTgt spid="1843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fill="hold" nodeType="clickEffect">
                                  <p:stCondLst>
                                    <p:cond delay="0"/>
                                  </p:stCondLst>
                                  <p:childTnLst>
                                    <p:set>
                                      <p:cBhvr additive="repl">
                                        <p:cTn id="36" dur="1" fill="hold">
                                          <p:stCondLst>
                                            <p:cond delay="0"/>
                                          </p:stCondLst>
                                        </p:cTn>
                                        <p:tgtEl>
                                          <p:spTgt spid="18442"/>
                                        </p:tgtEl>
                                        <p:attrNameLst>
                                          <p:attrName>style.visibility</p:attrName>
                                        </p:attrNameLst>
                                      </p:cBhvr>
                                      <p:to>
                                        <p:strVal val="visible"/>
                                      </p:to>
                                    </p:set>
                                    <p:animEffect transition="in" filter="dissolve">
                                      <p:cBhvr additive="repl">
                                        <p:cTn id="37" dur="500"/>
                                        <p:tgtEl>
                                          <p:spTgt spid="184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xit" fill="hold" nodeType="clickEffect">
                                  <p:stCondLst>
                                    <p:cond delay="0"/>
                                  </p:stCondLst>
                                  <p:childTnLst>
                                    <p:animEffect transition="out" filter="dissolve">
                                      <p:cBhvr additive="repl">
                                        <p:cTn id="41" dur="500"/>
                                        <p:tgtEl>
                                          <p:spTgt spid="18442"/>
                                        </p:tgtEl>
                                      </p:cBhvr>
                                    </p:animEffect>
                                    <p:set>
                                      <p:cBhvr additive="repl">
                                        <p:cTn id="42" dur="1" fill="hold">
                                          <p:stCondLst>
                                            <p:cond delay="0"/>
                                          </p:stCondLst>
                                        </p:cTn>
                                        <p:tgtEl>
                                          <p:spTgt spid="18442"/>
                                        </p:tgtEl>
                                        <p:attrNameLst>
                                          <p:attrName>style.visibility</p:attrName>
                                        </p:attrNameLst>
                                      </p:cBhvr>
                                      <p:to>
                                        <p:strVal val="hidden"/>
                                      </p:to>
                                    </p:set>
                                  </p:childTnLst>
                                </p:cTn>
                              </p:par>
                            </p:childTnLst>
                          </p:cTn>
                        </p:par>
                        <p:par>
                          <p:cTn id="43" fill="hold" nodeType="afterGroup">
                            <p:stCondLst>
                              <p:cond delay="500"/>
                            </p:stCondLst>
                            <p:childTnLst>
                              <p:par>
                                <p:cTn id="44" presetID="22" presetClass="entr" presetSubtype="8" fill="hold" grpId="0" nodeType="afterEffect">
                                  <p:stCondLst>
                                    <p:cond delay="0"/>
                                  </p:stCondLst>
                                  <p:childTnLst>
                                    <p:set>
                                      <p:cBhvr additive="repl">
                                        <p:cTn id="45" dur="1" fill="hold">
                                          <p:stCondLst>
                                            <p:cond delay="0"/>
                                          </p:stCondLst>
                                        </p:cTn>
                                        <p:tgtEl>
                                          <p:spTgt spid="18439"/>
                                        </p:tgtEl>
                                        <p:attrNameLst>
                                          <p:attrName>style.visibility</p:attrName>
                                        </p:attrNameLst>
                                      </p:cBhvr>
                                      <p:to>
                                        <p:strVal val="visible"/>
                                      </p:to>
                                    </p:set>
                                    <p:animEffect transition="in" filter="wipe(left)">
                                      <p:cBhvr additive="repl">
                                        <p:cTn id="46" dur="500"/>
                                        <p:tgtEl>
                                          <p:spTgt spid="18439"/>
                                        </p:tgtEl>
                                      </p:cBhvr>
                                    </p:animEffect>
                                  </p:childTnLst>
                                </p:cTn>
                              </p:par>
                              <p:par>
                                <p:cTn id="47" presetID="22" presetClass="entr" presetSubtype="8" fill="hold" grpId="0" nodeType="withEffect">
                                  <p:stCondLst>
                                    <p:cond delay="0"/>
                                  </p:stCondLst>
                                  <p:childTnLst>
                                    <p:set>
                                      <p:cBhvr additive="repl">
                                        <p:cTn id="48" dur="1" fill="hold">
                                          <p:stCondLst>
                                            <p:cond delay="0"/>
                                          </p:stCondLst>
                                        </p:cTn>
                                        <p:tgtEl>
                                          <p:spTgt spid="18440"/>
                                        </p:tgtEl>
                                        <p:attrNameLst>
                                          <p:attrName>style.visibility</p:attrName>
                                        </p:attrNameLst>
                                      </p:cBhvr>
                                      <p:to>
                                        <p:strVal val="visible"/>
                                      </p:to>
                                    </p:set>
                                    <p:animEffect transition="in" filter="wipe(left)">
                                      <p:cBhvr additive="repl">
                                        <p:cTn id="49" dur="500"/>
                                        <p:tgtEl>
                                          <p:spTgt spid="1844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fill="hold" nodeType="clickEffect">
                                  <p:stCondLst>
                                    <p:cond delay="0"/>
                                  </p:stCondLst>
                                  <p:childTnLst>
                                    <p:set>
                                      <p:cBhvr additive="repl">
                                        <p:cTn id="53" dur="1" fill="hold">
                                          <p:stCondLst>
                                            <p:cond delay="0"/>
                                          </p:stCondLst>
                                        </p:cTn>
                                        <p:tgtEl>
                                          <p:spTgt spid="18443"/>
                                        </p:tgtEl>
                                        <p:attrNameLst>
                                          <p:attrName>style.visibility</p:attrName>
                                        </p:attrNameLst>
                                      </p:cBhvr>
                                      <p:to>
                                        <p:strVal val="visible"/>
                                      </p:to>
                                    </p:set>
                                    <p:animEffect transition="in" filter="dissolve">
                                      <p:cBhvr additive="repl">
                                        <p:cTn id="54" dur="500"/>
                                        <p:tgtEl>
                                          <p:spTgt spid="1844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xit" fill="hold" nodeType="clickEffect">
                                  <p:stCondLst>
                                    <p:cond delay="0"/>
                                  </p:stCondLst>
                                  <p:childTnLst>
                                    <p:animEffect transition="out" filter="dissolve">
                                      <p:cBhvr additive="repl">
                                        <p:cTn id="58" dur="500"/>
                                        <p:tgtEl>
                                          <p:spTgt spid="18443"/>
                                        </p:tgtEl>
                                      </p:cBhvr>
                                    </p:animEffect>
                                    <p:set>
                                      <p:cBhvr additive="repl">
                                        <p:cTn id="59" dur="1" fill="hold">
                                          <p:stCondLst>
                                            <p:cond delay="0"/>
                                          </p:stCondLst>
                                        </p:cTn>
                                        <p:tgtEl>
                                          <p:spTgt spid="184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436" grpId="0" animBg="1"/>
      <p:bldP spid="18437" grpId="0" animBg="1"/>
      <p:bldP spid="18438" grpId="0" animBg="1"/>
      <p:bldP spid="18439" grpId="0" animBg="1"/>
      <p:bldP spid="184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Instantaneous Rate: </a:t>
            </a:r>
            <a:r>
              <a:rPr lang="en-US" altLang="en-US" sz="3200">
                <a:solidFill>
                  <a:srgbClr val="000000"/>
                </a:solidFill>
              </a:rPr>
              <a:t>A closer look</a:t>
            </a:r>
          </a:p>
        </p:txBody>
      </p:sp>
      <p:sp>
        <p:nvSpPr>
          <p:cNvPr id="19459" name="Text Box 2">
            <a:extLst>
              <a:ext uri="{FF2B5EF4-FFF2-40B4-BE49-F238E27FC236}">
                <a16:creationId xmlns:a16="http://schemas.microsoft.com/office/drawing/2014/main" xmlns="" id="{567921D7-3D85-4B34-92F6-BC11B7744366}"/>
              </a:ext>
            </a:extLst>
          </p:cNvPr>
          <p:cNvSpPr txBox="1">
            <a:spLocks noChangeArrowheads="1"/>
          </p:cNvSpPr>
          <p:nvPr/>
        </p:nvSpPr>
        <p:spPr bwMode="auto">
          <a:xfrm>
            <a:off x="685800" y="1752600"/>
            <a:ext cx="8153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9pPr>
          </a:lstStyle>
          <a:p>
            <a:pPr>
              <a:spcBef>
                <a:spcPts val="800"/>
              </a:spcBef>
              <a:buClr>
                <a:srgbClr val="000000"/>
              </a:buClr>
              <a:buSzPct val="100000"/>
              <a:buFont typeface="Times New Roman" pitchFamily="16" charset="0"/>
              <a:buChar char="•"/>
              <a:defRPr/>
            </a:pPr>
            <a:r>
              <a:rPr lang="en-US" sz="3200" dirty="0">
                <a:solidFill>
                  <a:srgbClr val="000000"/>
                </a:solidFill>
              </a:rPr>
              <a:t>the instantaneous rate is the change in concentration at any one particular time</a:t>
            </a:r>
          </a:p>
          <a:p>
            <a:pPr lvl="1">
              <a:spcBef>
                <a:spcPts val="700"/>
              </a:spcBef>
              <a:buClr>
                <a:srgbClr val="000000"/>
              </a:buClr>
              <a:buSzPct val="100000"/>
              <a:buFont typeface="Times New Roman" pitchFamily="16" charset="0"/>
              <a:buChar char="–"/>
              <a:defRPr/>
            </a:pPr>
            <a:r>
              <a:rPr lang="en-US" sz="3200" dirty="0">
                <a:solidFill>
                  <a:schemeClr val="accent6">
                    <a:lumMod val="75000"/>
                  </a:schemeClr>
                </a:solidFill>
                <a:effectLst>
                  <a:outerShdw blurRad="38100" dist="38100" dir="2700000" algn="tl">
                    <a:srgbClr val="000000">
                      <a:alpha val="43137"/>
                    </a:srgbClr>
                  </a:outerShdw>
                </a:effectLst>
              </a:rPr>
              <a:t>slope</a:t>
            </a:r>
            <a:r>
              <a:rPr lang="en-US" sz="3200" dirty="0">
                <a:solidFill>
                  <a:srgbClr val="000000"/>
                </a:solidFill>
              </a:rPr>
              <a:t> at one point of a curve</a:t>
            </a:r>
          </a:p>
          <a:p>
            <a:pPr lvl="1">
              <a:spcBef>
                <a:spcPts val="700"/>
              </a:spcBef>
              <a:buClr>
                <a:srgbClr val="000000"/>
              </a:buClr>
              <a:buSzPct val="100000"/>
              <a:buFont typeface="Times New Roman" pitchFamily="16" charset="0"/>
              <a:buChar char="–"/>
              <a:defRPr/>
            </a:pPr>
            <a:endParaRPr lang="en-US" sz="3200" dirty="0">
              <a:solidFill>
                <a:srgbClr val="000000"/>
              </a:solidFill>
            </a:endParaRPr>
          </a:p>
          <a:p>
            <a:pPr>
              <a:spcBef>
                <a:spcPts val="800"/>
              </a:spcBef>
              <a:buClr>
                <a:srgbClr val="000000"/>
              </a:buClr>
              <a:buSzPct val="100000"/>
              <a:buFont typeface="Times New Roman" pitchFamily="16" charset="0"/>
              <a:buChar char="•"/>
              <a:defRPr/>
            </a:pPr>
            <a:r>
              <a:rPr lang="en-US" sz="3200" dirty="0">
                <a:solidFill>
                  <a:srgbClr val="000000"/>
                </a:solidFill>
              </a:rPr>
              <a:t>determined by taking the slope of a line tangent to the curve at that particular point</a:t>
            </a:r>
          </a:p>
          <a:p>
            <a:pPr lvl="1">
              <a:spcBef>
                <a:spcPts val="700"/>
              </a:spcBef>
              <a:buClr>
                <a:srgbClr val="000000"/>
              </a:buClr>
              <a:buSzPct val="100000"/>
              <a:buFont typeface="Times New Roman" pitchFamily="16" charset="0"/>
              <a:buChar char="–"/>
              <a:defRPr/>
            </a:pPr>
            <a:r>
              <a:rPr lang="en-US" sz="3200" dirty="0">
                <a:solidFill>
                  <a:schemeClr val="accent6">
                    <a:lumMod val="75000"/>
                  </a:schemeClr>
                </a:solidFill>
                <a:effectLst>
                  <a:outerShdw blurRad="38100" dist="38100" dir="2700000" algn="tl">
                    <a:srgbClr val="000000">
                      <a:alpha val="43137"/>
                    </a:srgbClr>
                  </a:outerShdw>
                </a:effectLst>
              </a:rPr>
              <a:t>first derivative </a:t>
            </a:r>
            <a:r>
              <a:rPr lang="en-US" sz="3200" dirty="0">
                <a:solidFill>
                  <a:srgbClr val="000000"/>
                </a:solidFill>
              </a:rPr>
              <a:t>of the function</a:t>
            </a:r>
          </a:p>
          <a:p>
            <a:pPr lvl="2">
              <a:spcBef>
                <a:spcPts val="600"/>
              </a:spcBef>
              <a:buClr>
                <a:srgbClr val="000000"/>
              </a:buClr>
              <a:buSzPct val="100000"/>
              <a:buFont typeface="Times New Roman" pitchFamily="16" charset="0"/>
              <a:buChar char="•"/>
              <a:defRPr/>
            </a:pPr>
            <a:r>
              <a:rPr lang="en-US" sz="3200" dirty="0">
                <a:solidFill>
                  <a:srgbClr val="000000"/>
                </a:solidFill>
              </a:rPr>
              <a:t>for you calculus fans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03AA0320-73C5-490D-A560-D02F2630F715}" type="slidenum">
              <a:rPr lang="en-US" altLang="en-US" sz="1400">
                <a:solidFill>
                  <a:srgbClr val="000000"/>
                </a:solidFill>
              </a:rPr>
              <a:pPr algn="r">
                <a:buSzPct val="100000"/>
              </a:pPr>
              <a:t>19</a:t>
            </a:fld>
            <a:endParaRPr lang="en-US" altLang="en-US" sz="1400">
              <a:solidFill>
                <a:srgbClr val="000000"/>
              </a:solidFill>
            </a:endParaRPr>
          </a:p>
        </p:txBody>
      </p:sp>
      <p:sp>
        <p:nvSpPr>
          <p:cNvPr id="36867" name="Text Box 2"/>
          <p:cNvSpPr txBox="1">
            <a:spLocks noChangeArrowheads="1"/>
          </p:cNvSpPr>
          <p:nvPr/>
        </p:nvSpPr>
        <p:spPr bwMode="auto">
          <a:xfrm>
            <a:off x="304800" y="304800"/>
            <a:ext cx="6324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H</a:t>
            </a:r>
            <a:r>
              <a:rPr lang="en-US" altLang="en-US" sz="4400" baseline="-25000">
                <a:solidFill>
                  <a:srgbClr val="000000"/>
                </a:solidFill>
              </a:rPr>
              <a:t>2 (</a:t>
            </a:r>
            <a:r>
              <a:rPr lang="en-US" altLang="en-US" sz="4400" i="1" baseline="-25000">
                <a:solidFill>
                  <a:srgbClr val="000000"/>
                </a:solidFill>
              </a:rPr>
              <a:t>g</a:t>
            </a:r>
            <a:r>
              <a:rPr lang="en-US" altLang="en-US" sz="4400" baseline="-25000">
                <a:solidFill>
                  <a:srgbClr val="000000"/>
                </a:solidFill>
              </a:rPr>
              <a:t>)</a:t>
            </a:r>
            <a:r>
              <a:rPr lang="en-US" altLang="en-US" sz="4400">
                <a:solidFill>
                  <a:srgbClr val="000000"/>
                </a:solidFill>
              </a:rPr>
              <a:t> + I</a:t>
            </a:r>
            <a:r>
              <a:rPr lang="en-US" altLang="en-US" sz="4400" baseline="-25000">
                <a:solidFill>
                  <a:srgbClr val="000000"/>
                </a:solidFill>
              </a:rPr>
              <a:t>2 (</a:t>
            </a:r>
            <a:r>
              <a:rPr lang="en-US" altLang="en-US" sz="4400" i="1" baseline="-25000">
                <a:solidFill>
                  <a:srgbClr val="000000"/>
                </a:solidFill>
              </a:rPr>
              <a:t>g</a:t>
            </a:r>
            <a:r>
              <a:rPr lang="en-US" altLang="en-US" sz="4400" baseline="-25000">
                <a:solidFill>
                  <a:srgbClr val="000000"/>
                </a:solidFill>
              </a:rPr>
              <a:t>)</a:t>
            </a:r>
            <a:r>
              <a:rPr lang="en-US" altLang="en-US" sz="4400">
                <a:solidFill>
                  <a:srgbClr val="000000"/>
                </a:solidFill>
              </a:rPr>
              <a:t> </a:t>
            </a:r>
            <a:r>
              <a:rPr lang="en-US" altLang="en-US" sz="4400">
                <a:solidFill>
                  <a:srgbClr val="000000"/>
                </a:solidFill>
                <a:latin typeface="Symbol" panose="05050102010706020507" pitchFamily="18" charset="2"/>
              </a:rPr>
              <a:t></a:t>
            </a:r>
            <a:r>
              <a:rPr lang="en-US" altLang="en-US" sz="4400">
                <a:solidFill>
                  <a:srgbClr val="000000"/>
                </a:solidFill>
              </a:rPr>
              <a:t> 2 HI</a:t>
            </a:r>
            <a:r>
              <a:rPr lang="en-US" altLang="en-US" sz="4400" baseline="-25000">
                <a:solidFill>
                  <a:srgbClr val="000000"/>
                </a:solidFill>
              </a:rPr>
              <a:t> (</a:t>
            </a:r>
            <a:r>
              <a:rPr lang="en-US" altLang="en-US" sz="4400" i="1" baseline="-25000">
                <a:solidFill>
                  <a:srgbClr val="000000"/>
                </a:solidFill>
              </a:rPr>
              <a:t>g</a:t>
            </a:r>
            <a:r>
              <a:rPr lang="en-US" altLang="en-US" sz="4400" baseline="-25000">
                <a:solidFill>
                  <a:srgbClr val="000000"/>
                </a:solidFill>
              </a:rPr>
              <a:t>)</a:t>
            </a:r>
            <a:r>
              <a:rPr lang="en-US" altLang="en-US" sz="4400">
                <a:solidFill>
                  <a:srgbClr val="000000"/>
                </a:solidFill>
              </a:rPr>
              <a:t> </a:t>
            </a:r>
          </a:p>
        </p:txBody>
      </p:sp>
      <p:pic>
        <p:nvPicPr>
          <p:cNvPr id="368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28750"/>
            <a:ext cx="5791200" cy="5200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8" name="Text Box 4"/>
          <p:cNvSpPr txBox="1">
            <a:spLocks noChangeArrowheads="1"/>
          </p:cNvSpPr>
          <p:nvPr/>
        </p:nvSpPr>
        <p:spPr bwMode="auto">
          <a:xfrm>
            <a:off x="6461125" y="914400"/>
            <a:ext cx="2682875"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b="1">
                <a:solidFill>
                  <a:srgbClr val="3333CC"/>
                </a:solidFill>
              </a:rPr>
              <a:t>Using [H</a:t>
            </a:r>
            <a:r>
              <a:rPr lang="en-US" altLang="en-US" b="1" baseline="-25000">
                <a:solidFill>
                  <a:srgbClr val="3333CC"/>
                </a:solidFill>
              </a:rPr>
              <a:t>2</a:t>
            </a:r>
            <a:r>
              <a:rPr lang="en-US" altLang="en-US" b="1">
                <a:solidFill>
                  <a:srgbClr val="3333CC"/>
                </a:solidFill>
              </a:rPr>
              <a:t>], the instantaneous rate at 50 s is:</a:t>
            </a:r>
          </a:p>
        </p:txBody>
      </p:sp>
      <p:graphicFrame>
        <p:nvGraphicFramePr>
          <p:cNvPr id="21509" name="Object 5"/>
          <p:cNvGraphicFramePr>
            <a:graphicFrameLocks noChangeAspect="1"/>
          </p:cNvGraphicFramePr>
          <p:nvPr/>
        </p:nvGraphicFramePr>
        <p:xfrm>
          <a:off x="6553200" y="2092325"/>
          <a:ext cx="1981200" cy="1230313"/>
        </p:xfrm>
        <a:graphic>
          <a:graphicData uri="http://schemas.openxmlformats.org/presentationml/2006/ole">
            <mc:AlternateContent xmlns:mc="http://schemas.openxmlformats.org/markup-compatibility/2006">
              <mc:Choice xmlns:v="urn:schemas-microsoft-com:vml" Requires="v">
                <p:oleObj spid="_x0000_s36873" r:id="rId5" imgW="491457" imgH="491457" progId="">
                  <p:embed/>
                </p:oleObj>
              </mc:Choice>
              <mc:Fallback>
                <p:oleObj r:id="rId5" imgW="491457" imgH="491457"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2092325"/>
                        <a:ext cx="1981200" cy="1230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0" name="Text Box 6"/>
          <p:cNvSpPr txBox="1">
            <a:spLocks noChangeArrowheads="1"/>
          </p:cNvSpPr>
          <p:nvPr/>
        </p:nvSpPr>
        <p:spPr bwMode="auto">
          <a:xfrm>
            <a:off x="6461125" y="3733800"/>
            <a:ext cx="268287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b="1">
                <a:solidFill>
                  <a:srgbClr val="3333CC"/>
                </a:solidFill>
              </a:rPr>
              <a:t>Using [HI], the instantaneous rate at 50 s is:</a:t>
            </a:r>
          </a:p>
        </p:txBody>
      </p:sp>
      <p:graphicFrame>
        <p:nvGraphicFramePr>
          <p:cNvPr id="21511" name="Object 7"/>
          <p:cNvGraphicFramePr>
            <a:graphicFrameLocks noChangeAspect="1"/>
          </p:cNvGraphicFramePr>
          <p:nvPr/>
        </p:nvGraphicFramePr>
        <p:xfrm>
          <a:off x="6508750" y="4868863"/>
          <a:ext cx="2070100" cy="1317625"/>
        </p:xfrm>
        <a:graphic>
          <a:graphicData uri="http://schemas.openxmlformats.org/presentationml/2006/ole">
            <mc:AlternateContent xmlns:mc="http://schemas.openxmlformats.org/markup-compatibility/2006">
              <mc:Choice xmlns:v="urn:schemas-microsoft-com:vml" Requires="v">
                <p:oleObj spid="_x0000_s36874" r:id="rId7" imgW="491432" imgH="491432" progId="">
                  <p:embed/>
                </p:oleObj>
              </mc:Choice>
              <mc:Fallback>
                <p:oleObj r:id="rId7" imgW="491432" imgH="491432" progId="">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8750" y="4868863"/>
                        <a:ext cx="2070100" cy="1317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21508"/>
                                        </p:tgtEl>
                                        <p:attrNameLst>
                                          <p:attrName>style.visibility</p:attrName>
                                        </p:attrNameLst>
                                      </p:cBhvr>
                                      <p:to>
                                        <p:strVal val="visible"/>
                                      </p:to>
                                    </p:set>
                                    <p:animEffect transition="in" filter="dissolve">
                                      <p:cBhvr additive="repl">
                                        <p:cTn id="7" dur="500"/>
                                        <p:tgtEl>
                                          <p:spTgt spid="21508"/>
                                        </p:tgtEl>
                                      </p:cBhvr>
                                    </p:animEffect>
                                  </p:childTnLst>
                                </p:cTn>
                              </p:par>
                              <p:par>
                                <p:cTn id="8" presetID="9" presetClass="entr" fill="hold" nodeType="withEffect">
                                  <p:stCondLst>
                                    <p:cond delay="0"/>
                                  </p:stCondLst>
                                  <p:childTnLst>
                                    <p:set>
                                      <p:cBhvr additive="repl">
                                        <p:cTn id="9" dur="1" fill="hold">
                                          <p:stCondLst>
                                            <p:cond delay="0"/>
                                          </p:stCondLst>
                                        </p:cTn>
                                        <p:tgtEl>
                                          <p:spTgt spid="21509"/>
                                        </p:tgtEl>
                                        <p:attrNameLst>
                                          <p:attrName>style.visibility</p:attrName>
                                        </p:attrNameLst>
                                      </p:cBhvr>
                                      <p:to>
                                        <p:strVal val="visible"/>
                                      </p:to>
                                    </p:set>
                                    <p:animEffect transition="in" filter="dissolve">
                                      <p:cBhvr additive="repl">
                                        <p:cTn id="10" dur="500"/>
                                        <p:tgtEl>
                                          <p:spTgt spid="2150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fill="hold" nodeType="clickEffect">
                                  <p:stCondLst>
                                    <p:cond delay="0"/>
                                  </p:stCondLst>
                                  <p:childTnLst>
                                    <p:set>
                                      <p:cBhvr additive="repl">
                                        <p:cTn id="14" dur="1" fill="hold">
                                          <p:stCondLst>
                                            <p:cond delay="0"/>
                                          </p:stCondLst>
                                        </p:cTn>
                                        <p:tgtEl>
                                          <p:spTgt spid="21510"/>
                                        </p:tgtEl>
                                        <p:attrNameLst>
                                          <p:attrName>style.visibility</p:attrName>
                                        </p:attrNameLst>
                                      </p:cBhvr>
                                      <p:to>
                                        <p:strVal val="visible"/>
                                      </p:to>
                                    </p:set>
                                    <p:animEffect transition="in" filter="dissolve">
                                      <p:cBhvr additive="repl">
                                        <p:cTn id="15" dur="500"/>
                                        <p:tgtEl>
                                          <p:spTgt spid="21510"/>
                                        </p:tgtEl>
                                      </p:cBhvr>
                                    </p:animEffect>
                                  </p:childTnLst>
                                </p:cTn>
                              </p:par>
                              <p:par>
                                <p:cTn id="16" presetID="9" presetClass="entr" fill="hold" nodeType="withEffect">
                                  <p:stCondLst>
                                    <p:cond delay="0"/>
                                  </p:stCondLst>
                                  <p:childTnLst>
                                    <p:set>
                                      <p:cBhvr additive="repl">
                                        <p:cTn id="17" dur="1" fill="hold">
                                          <p:stCondLst>
                                            <p:cond delay="0"/>
                                          </p:stCondLst>
                                        </p:cTn>
                                        <p:tgtEl>
                                          <p:spTgt spid="21511"/>
                                        </p:tgtEl>
                                        <p:attrNameLst>
                                          <p:attrName>style.visibility</p:attrName>
                                        </p:attrNameLst>
                                      </p:cBhvr>
                                      <p:to>
                                        <p:strVal val="visible"/>
                                      </p:to>
                                    </p:set>
                                    <p:animEffect transition="in" filter="dissolve">
                                      <p:cBhvr additive="repl">
                                        <p:cTn id="18"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0C6120-8955-47CC-A423-C73332AAB8AC}"/>
              </a:ext>
            </a:extLst>
          </p:cNvPr>
          <p:cNvSpPr>
            <a:spLocks noGrp="1"/>
          </p:cNvSpPr>
          <p:nvPr>
            <p:ph type="title"/>
          </p:nvPr>
        </p:nvSpPr>
        <p:spPr>
          <a:xfrm>
            <a:off x="762000" y="381000"/>
            <a:ext cx="7767638" cy="1138238"/>
          </a:xfrm>
        </p:spPr>
        <p:txBody>
          <a:bodyPr/>
          <a:lstStyle/>
          <a:p>
            <a:pPr>
              <a:defRPr/>
            </a:pPr>
            <a:r>
              <a:rPr lang="en-US" altLang="en-US" b="1" u="sng" dirty="0">
                <a:solidFill>
                  <a:schemeClr val="accent6">
                    <a:lumMod val="75000"/>
                  </a:schemeClr>
                </a:solidFill>
              </a:rPr>
              <a:t>Physical State of the Reactants</a:t>
            </a:r>
            <a:endParaRPr lang="en-US" b="1" u="sng" dirty="0">
              <a:solidFill>
                <a:schemeClr val="accent6">
                  <a:lumMod val="75000"/>
                </a:schemeClr>
              </a:solidFill>
            </a:endParaRPr>
          </a:p>
        </p:txBody>
      </p:sp>
      <p:sp>
        <p:nvSpPr>
          <p:cNvPr id="3" name="Content Placeholder 2">
            <a:extLst>
              <a:ext uri="{FF2B5EF4-FFF2-40B4-BE49-F238E27FC236}">
                <a16:creationId xmlns:a16="http://schemas.microsoft.com/office/drawing/2014/main" xmlns="" id="{8E75D1D8-2475-4D5C-BC40-5035840AA7CB}"/>
              </a:ext>
            </a:extLst>
          </p:cNvPr>
          <p:cNvSpPr>
            <a:spLocks noGrp="1"/>
          </p:cNvSpPr>
          <p:nvPr>
            <p:ph idx="1"/>
          </p:nvPr>
        </p:nvSpPr>
        <p:spPr>
          <a:xfrm>
            <a:off x="304800" y="1447800"/>
            <a:ext cx="8534400" cy="5105400"/>
          </a:xfrm>
        </p:spPr>
        <p:txBody>
          <a:bodyPr/>
          <a:lstStyle/>
          <a:p>
            <a:pPr>
              <a:defRPr/>
            </a:pPr>
            <a:r>
              <a:rPr lang="en-US" altLang="en-US" dirty="0"/>
              <a:t>The more readily the reactants collide, the more rapidly they react.</a:t>
            </a:r>
          </a:p>
          <a:p>
            <a:pPr>
              <a:defRPr/>
            </a:pPr>
            <a:endParaRPr lang="en-US" altLang="en-US" sz="1050" dirty="0"/>
          </a:p>
          <a:p>
            <a:pPr>
              <a:defRPr/>
            </a:pPr>
            <a:r>
              <a:rPr lang="en-US" altLang="en-US" dirty="0"/>
              <a:t>Homogeneous reactions (all gases or liquids) are often faster.</a:t>
            </a:r>
          </a:p>
          <a:p>
            <a:pPr>
              <a:defRPr/>
            </a:pPr>
            <a:endParaRPr lang="en-US" altLang="en-US" sz="1000" dirty="0"/>
          </a:p>
          <a:p>
            <a:pPr>
              <a:defRPr/>
            </a:pPr>
            <a:r>
              <a:rPr lang="en-US" altLang="en-US" dirty="0"/>
              <a:t>Heterogeneous reactions that involve solids are slower; the faster of these reactions occurs if the surface area is increased; that is, a fine powder reacts faster than a pellet or tablet.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0"/>
            <a:ext cx="4578350" cy="464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Text Box 2"/>
          <p:cNvSpPr txBox="1">
            <a:spLocks noChangeArrowheads="1"/>
          </p:cNvSpPr>
          <p:nvPr/>
        </p:nvSpPr>
        <p:spPr bwMode="auto">
          <a:xfrm>
            <a:off x="685800" y="685800"/>
            <a:ext cx="815340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000000"/>
                </a:solidFill>
                <a:latin typeface="Arial" panose="020B0604020202020204" pitchFamily="34" charset="0"/>
              </a:rPr>
              <a:t>The concentrations of O</a:t>
            </a:r>
            <a:r>
              <a:rPr lang="en-US" altLang="en-US" sz="2000" b="1" baseline="-25000">
                <a:solidFill>
                  <a:srgbClr val="000000"/>
                </a:solidFill>
                <a:latin typeface="Arial" panose="020B0604020202020204" pitchFamily="34" charset="0"/>
              </a:rPr>
              <a:t>3</a:t>
            </a:r>
            <a:r>
              <a:rPr lang="en-US" altLang="en-US" sz="2000" b="1">
                <a:solidFill>
                  <a:srgbClr val="000000"/>
                </a:solidFill>
                <a:latin typeface="Arial" panose="020B0604020202020204" pitchFamily="34" charset="0"/>
              </a:rPr>
              <a:t> vs. time during its reaction with C</a:t>
            </a:r>
            <a:r>
              <a:rPr lang="en-US" altLang="en-US" sz="2000" b="1" baseline="-25000">
                <a:solidFill>
                  <a:srgbClr val="000000"/>
                </a:solidFill>
                <a:latin typeface="Arial" panose="020B0604020202020204" pitchFamily="34" charset="0"/>
              </a:rPr>
              <a:t>2</a:t>
            </a:r>
            <a:r>
              <a:rPr lang="en-US" altLang="en-US" sz="2000" b="1">
                <a:solidFill>
                  <a:srgbClr val="000000"/>
                </a:solidFill>
                <a:latin typeface="Arial" panose="020B0604020202020204" pitchFamily="34" charset="0"/>
              </a:rPr>
              <a:t>H</a:t>
            </a:r>
            <a:r>
              <a:rPr lang="en-US" altLang="en-US" sz="2000" b="1" baseline="-25000">
                <a:solidFill>
                  <a:srgbClr val="000000"/>
                </a:solidFill>
                <a:latin typeface="Arial" panose="020B0604020202020204" pitchFamily="34" charset="0"/>
              </a:rPr>
              <a:t>4</a:t>
            </a:r>
          </a:p>
        </p:txBody>
      </p:sp>
      <p:pic>
        <p:nvPicPr>
          <p:cNvPr id="389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076325"/>
            <a:ext cx="8458200" cy="563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8917" name="Group 4"/>
          <p:cNvGrpSpPr>
            <a:grpSpLocks/>
          </p:cNvGrpSpPr>
          <p:nvPr/>
        </p:nvGrpSpPr>
        <p:grpSpPr bwMode="auto">
          <a:xfrm>
            <a:off x="1168400" y="2363788"/>
            <a:ext cx="1900238" cy="985837"/>
            <a:chOff x="553" y="1491"/>
            <a:chExt cx="1197" cy="621"/>
          </a:xfrm>
        </p:grpSpPr>
        <p:sp>
          <p:nvSpPr>
            <p:cNvPr id="38935" name="Rectangle 5"/>
            <p:cNvSpPr>
              <a:spLocks noChangeArrowheads="1"/>
            </p:cNvSpPr>
            <p:nvPr/>
          </p:nvSpPr>
          <p:spPr bwMode="auto">
            <a:xfrm>
              <a:off x="553" y="1491"/>
              <a:ext cx="1197" cy="621"/>
            </a:xfrm>
            <a:prstGeom prst="rect">
              <a:avLst/>
            </a:prstGeom>
            <a:gradFill rotWithShape="0">
              <a:gsLst>
                <a:gs pos="0">
                  <a:srgbClr val="FFFFFF"/>
                </a:gs>
                <a:gs pos="100000">
                  <a:srgbClr val="FFE957">
                    <a:alpha val="60999"/>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nvGrpSpPr>
            <p:cNvPr id="38936" name="Group 6"/>
            <p:cNvGrpSpPr>
              <a:grpSpLocks/>
            </p:cNvGrpSpPr>
            <p:nvPr/>
          </p:nvGrpSpPr>
          <p:grpSpPr bwMode="auto">
            <a:xfrm>
              <a:off x="687" y="1550"/>
              <a:ext cx="929" cy="489"/>
              <a:chOff x="687" y="1550"/>
              <a:chExt cx="929" cy="489"/>
            </a:xfrm>
          </p:grpSpPr>
          <p:sp>
            <p:nvSpPr>
              <p:cNvPr id="38937" name="Text Box 7"/>
              <p:cNvSpPr txBox="1">
                <a:spLocks noChangeArrowheads="1"/>
              </p:cNvSpPr>
              <p:nvPr/>
            </p:nvSpPr>
            <p:spPr bwMode="auto">
              <a:xfrm>
                <a:off x="687" y="1645"/>
                <a:ext cx="16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a:t>
                </a:r>
              </a:p>
            </p:txBody>
          </p:sp>
          <p:grpSp>
            <p:nvGrpSpPr>
              <p:cNvPr id="38938" name="Group 8"/>
              <p:cNvGrpSpPr>
                <a:grpSpLocks/>
              </p:cNvGrpSpPr>
              <p:nvPr/>
            </p:nvGrpSpPr>
            <p:grpSpPr bwMode="auto">
              <a:xfrm>
                <a:off x="921" y="1550"/>
                <a:ext cx="695" cy="489"/>
                <a:chOff x="921" y="1550"/>
                <a:chExt cx="695" cy="489"/>
              </a:xfrm>
            </p:grpSpPr>
            <p:sp>
              <p:nvSpPr>
                <p:cNvPr id="38939" name="Text Box 9"/>
                <p:cNvSpPr txBox="1">
                  <a:spLocks noChangeArrowheads="1"/>
                </p:cNvSpPr>
                <p:nvPr/>
              </p:nvSpPr>
              <p:spPr bwMode="auto">
                <a:xfrm>
                  <a:off x="931" y="1550"/>
                  <a:ext cx="680"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Symbol" panose="05050102010706020507" pitchFamily="18" charset="2"/>
                    </a:rPr>
                    <a:t></a:t>
                  </a:r>
                  <a:r>
                    <a:rPr lang="en-US" altLang="en-US" sz="2000">
                      <a:solidFill>
                        <a:srgbClr val="000000"/>
                      </a:solidFill>
                      <a:latin typeface="Arial" panose="020B0604020202020204" pitchFamily="34" charset="0"/>
                    </a:rPr>
                    <a:t> [C</a:t>
                  </a:r>
                  <a:r>
                    <a:rPr lang="en-US" altLang="en-US" sz="2000" baseline="-25000">
                      <a:solidFill>
                        <a:srgbClr val="000000"/>
                      </a:solidFill>
                      <a:latin typeface="Arial" panose="020B0604020202020204" pitchFamily="34" charset="0"/>
                    </a:rPr>
                    <a:t>2</a:t>
                  </a:r>
                  <a:r>
                    <a:rPr lang="en-US" altLang="en-US" sz="2000">
                      <a:solidFill>
                        <a:srgbClr val="000000"/>
                      </a:solidFill>
                      <a:latin typeface="Arial" panose="020B0604020202020204" pitchFamily="34" charset="0"/>
                    </a:rPr>
                    <a:t>H</a:t>
                  </a:r>
                  <a:r>
                    <a:rPr lang="en-US" altLang="en-US" sz="2000" baseline="-25000">
                      <a:solidFill>
                        <a:srgbClr val="000000"/>
                      </a:solidFill>
                      <a:latin typeface="Arial" panose="020B0604020202020204" pitchFamily="34" charset="0"/>
                    </a:rPr>
                    <a:t>4</a:t>
                  </a:r>
                  <a:r>
                    <a:rPr lang="en-US" altLang="en-US" sz="2000">
                      <a:solidFill>
                        <a:srgbClr val="000000"/>
                      </a:solidFill>
                      <a:latin typeface="Arial" panose="020B0604020202020204" pitchFamily="34" charset="0"/>
                    </a:rPr>
                    <a:t>]</a:t>
                  </a:r>
                </a:p>
              </p:txBody>
            </p:sp>
            <p:sp>
              <p:nvSpPr>
                <p:cNvPr id="38940" name="Text Box 10"/>
                <p:cNvSpPr txBox="1">
                  <a:spLocks noChangeArrowheads="1"/>
                </p:cNvSpPr>
                <p:nvPr/>
              </p:nvSpPr>
              <p:spPr bwMode="auto">
                <a:xfrm>
                  <a:off x="1142" y="1789"/>
                  <a:ext cx="25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Symbol" panose="05050102010706020507" pitchFamily="18" charset="2"/>
                    </a:rPr>
                    <a:t></a:t>
                  </a:r>
                  <a:r>
                    <a:rPr lang="en-US" altLang="en-US" sz="2000">
                      <a:solidFill>
                        <a:srgbClr val="000000"/>
                      </a:solidFill>
                      <a:latin typeface="Arial" panose="020B0604020202020204" pitchFamily="34" charset="0"/>
                    </a:rPr>
                    <a:t>t</a:t>
                  </a:r>
                </a:p>
              </p:txBody>
            </p:sp>
            <p:sp>
              <p:nvSpPr>
                <p:cNvPr id="38941" name="Line 11"/>
                <p:cNvSpPr>
                  <a:spLocks noChangeShapeType="1"/>
                </p:cNvSpPr>
                <p:nvPr/>
              </p:nvSpPr>
              <p:spPr bwMode="auto">
                <a:xfrm>
                  <a:off x="921" y="1808"/>
                  <a:ext cx="695"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38918" name="Text Box 12"/>
          <p:cNvSpPr txBox="1">
            <a:spLocks noChangeArrowheads="1"/>
          </p:cNvSpPr>
          <p:nvPr/>
        </p:nvSpPr>
        <p:spPr bwMode="auto">
          <a:xfrm>
            <a:off x="120650" y="2605088"/>
            <a:ext cx="941388"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Arial" panose="020B0604020202020204" pitchFamily="34" charset="0"/>
              </a:rPr>
              <a:t>rate</a:t>
            </a:r>
            <a:r>
              <a:rPr lang="en-US" altLang="en-US" sz="2000">
                <a:solidFill>
                  <a:srgbClr val="000000"/>
                </a:solidFill>
                <a:latin typeface="Arial" panose="020B0604020202020204" pitchFamily="34" charset="0"/>
              </a:rPr>
              <a:t> = </a:t>
            </a:r>
          </a:p>
        </p:txBody>
      </p:sp>
      <p:grpSp>
        <p:nvGrpSpPr>
          <p:cNvPr id="38919" name="Group 13"/>
          <p:cNvGrpSpPr>
            <a:grpSpLocks/>
          </p:cNvGrpSpPr>
          <p:nvPr/>
        </p:nvGrpSpPr>
        <p:grpSpPr bwMode="auto">
          <a:xfrm>
            <a:off x="1374775" y="3681413"/>
            <a:ext cx="1443038" cy="833437"/>
            <a:chOff x="675" y="2208"/>
            <a:chExt cx="909" cy="525"/>
          </a:xfrm>
        </p:grpSpPr>
        <p:sp>
          <p:nvSpPr>
            <p:cNvPr id="38929" name="Rectangle 14"/>
            <p:cNvSpPr>
              <a:spLocks noChangeArrowheads="1"/>
            </p:cNvSpPr>
            <p:nvPr/>
          </p:nvSpPr>
          <p:spPr bwMode="auto">
            <a:xfrm>
              <a:off x="675" y="2208"/>
              <a:ext cx="909" cy="525"/>
            </a:xfrm>
            <a:prstGeom prst="rect">
              <a:avLst/>
            </a:prstGeom>
            <a:gradFill rotWithShape="0">
              <a:gsLst>
                <a:gs pos="0">
                  <a:srgbClr val="FFFFFF"/>
                </a:gs>
                <a:gs pos="100000">
                  <a:srgbClr val="FF9218">
                    <a:alpha val="53998"/>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nvGrpSpPr>
            <p:cNvPr id="38930" name="Group 15"/>
            <p:cNvGrpSpPr>
              <a:grpSpLocks/>
            </p:cNvGrpSpPr>
            <p:nvPr/>
          </p:nvGrpSpPr>
          <p:grpSpPr bwMode="auto">
            <a:xfrm>
              <a:off x="742" y="2219"/>
              <a:ext cx="775" cy="489"/>
              <a:chOff x="742" y="2219"/>
              <a:chExt cx="775" cy="489"/>
            </a:xfrm>
          </p:grpSpPr>
          <p:sp>
            <p:nvSpPr>
              <p:cNvPr id="38931" name="Text Box 16"/>
              <p:cNvSpPr txBox="1">
                <a:spLocks noChangeArrowheads="1"/>
              </p:cNvSpPr>
              <p:nvPr/>
            </p:nvSpPr>
            <p:spPr bwMode="auto">
              <a:xfrm>
                <a:off x="742" y="2314"/>
                <a:ext cx="16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a:t>
                </a:r>
              </a:p>
            </p:txBody>
          </p:sp>
          <p:sp>
            <p:nvSpPr>
              <p:cNvPr id="38932" name="Text Box 17"/>
              <p:cNvSpPr txBox="1">
                <a:spLocks noChangeArrowheads="1"/>
              </p:cNvSpPr>
              <p:nvPr/>
            </p:nvSpPr>
            <p:spPr bwMode="auto">
              <a:xfrm>
                <a:off x="986" y="2219"/>
                <a:ext cx="520"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Symbol" panose="05050102010706020507" pitchFamily="18" charset="2"/>
                  </a:rPr>
                  <a:t></a:t>
                </a:r>
                <a:r>
                  <a:rPr lang="en-US" altLang="en-US" sz="2000">
                    <a:solidFill>
                      <a:srgbClr val="000000"/>
                    </a:solidFill>
                    <a:latin typeface="Arial" panose="020B0604020202020204" pitchFamily="34" charset="0"/>
                  </a:rPr>
                  <a:t> [O</a:t>
                </a:r>
                <a:r>
                  <a:rPr lang="en-US" altLang="en-US" sz="2000" baseline="-25000">
                    <a:solidFill>
                      <a:srgbClr val="000000"/>
                    </a:solidFill>
                    <a:latin typeface="Arial" panose="020B0604020202020204" pitchFamily="34" charset="0"/>
                  </a:rPr>
                  <a:t>3</a:t>
                </a:r>
                <a:r>
                  <a:rPr lang="en-US" altLang="en-US" sz="2000">
                    <a:solidFill>
                      <a:srgbClr val="000000"/>
                    </a:solidFill>
                    <a:latin typeface="Arial" panose="020B0604020202020204" pitchFamily="34" charset="0"/>
                  </a:rPr>
                  <a:t>]</a:t>
                </a:r>
              </a:p>
            </p:txBody>
          </p:sp>
          <p:sp>
            <p:nvSpPr>
              <p:cNvPr id="38933" name="Text Box 18"/>
              <p:cNvSpPr txBox="1">
                <a:spLocks noChangeArrowheads="1"/>
              </p:cNvSpPr>
              <p:nvPr/>
            </p:nvSpPr>
            <p:spPr bwMode="auto">
              <a:xfrm>
                <a:off x="1120" y="2458"/>
                <a:ext cx="25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Symbol" panose="05050102010706020507" pitchFamily="18" charset="2"/>
                  </a:rPr>
                  <a:t></a:t>
                </a:r>
                <a:r>
                  <a:rPr lang="en-US" altLang="en-US" sz="2000">
                    <a:solidFill>
                      <a:srgbClr val="000000"/>
                    </a:solidFill>
                    <a:latin typeface="Arial" panose="020B0604020202020204" pitchFamily="34" charset="0"/>
                  </a:rPr>
                  <a:t>t</a:t>
                </a:r>
              </a:p>
            </p:txBody>
          </p:sp>
          <p:sp>
            <p:nvSpPr>
              <p:cNvPr id="38934" name="Line 19"/>
              <p:cNvSpPr>
                <a:spLocks noChangeShapeType="1"/>
              </p:cNvSpPr>
              <p:nvPr/>
            </p:nvSpPr>
            <p:spPr bwMode="auto">
              <a:xfrm>
                <a:off x="976" y="2477"/>
                <a:ext cx="541"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38920" name="Text Box 20"/>
          <p:cNvSpPr txBox="1">
            <a:spLocks noChangeArrowheads="1"/>
          </p:cNvSpPr>
          <p:nvPr/>
        </p:nvSpPr>
        <p:spPr bwMode="auto">
          <a:xfrm>
            <a:off x="381000" y="3814763"/>
            <a:ext cx="430213"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3600" b="1">
                <a:solidFill>
                  <a:srgbClr val="000000"/>
                </a:solidFill>
                <a:latin typeface="Arial" panose="020B0604020202020204" pitchFamily="34" charset="0"/>
              </a:rPr>
              <a:t>=</a:t>
            </a:r>
          </a:p>
        </p:txBody>
      </p:sp>
      <p:grpSp>
        <p:nvGrpSpPr>
          <p:cNvPr id="38921" name="Group 13"/>
          <p:cNvGrpSpPr>
            <a:grpSpLocks/>
          </p:cNvGrpSpPr>
          <p:nvPr/>
        </p:nvGrpSpPr>
        <p:grpSpPr bwMode="auto">
          <a:xfrm>
            <a:off x="1357313" y="4984750"/>
            <a:ext cx="1443037" cy="833438"/>
            <a:chOff x="675" y="2208"/>
            <a:chExt cx="909" cy="525"/>
          </a:xfrm>
        </p:grpSpPr>
        <p:sp>
          <p:nvSpPr>
            <p:cNvPr id="38923" name="Rectangle 14"/>
            <p:cNvSpPr>
              <a:spLocks noChangeArrowheads="1"/>
            </p:cNvSpPr>
            <p:nvPr/>
          </p:nvSpPr>
          <p:spPr bwMode="auto">
            <a:xfrm>
              <a:off x="675" y="2208"/>
              <a:ext cx="909" cy="525"/>
            </a:xfrm>
            <a:prstGeom prst="rect">
              <a:avLst/>
            </a:prstGeom>
            <a:gradFill rotWithShape="0">
              <a:gsLst>
                <a:gs pos="0">
                  <a:srgbClr val="FFFFFF"/>
                </a:gs>
                <a:gs pos="100000">
                  <a:srgbClr val="FF9218">
                    <a:alpha val="53998"/>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nvGrpSpPr>
            <p:cNvPr id="38924" name="Group 15"/>
            <p:cNvGrpSpPr>
              <a:grpSpLocks/>
            </p:cNvGrpSpPr>
            <p:nvPr/>
          </p:nvGrpSpPr>
          <p:grpSpPr bwMode="auto">
            <a:xfrm>
              <a:off x="742" y="2219"/>
              <a:ext cx="776" cy="489"/>
              <a:chOff x="742" y="2219"/>
              <a:chExt cx="776" cy="489"/>
            </a:xfrm>
          </p:grpSpPr>
          <p:sp>
            <p:nvSpPr>
              <p:cNvPr id="38925" name="Text Box 16"/>
              <p:cNvSpPr txBox="1">
                <a:spLocks noChangeArrowheads="1"/>
              </p:cNvSpPr>
              <p:nvPr/>
            </p:nvSpPr>
            <p:spPr bwMode="auto">
              <a:xfrm>
                <a:off x="742" y="2314"/>
                <a:ext cx="208" cy="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a:t>
                </a:r>
              </a:p>
            </p:txBody>
          </p:sp>
          <p:sp>
            <p:nvSpPr>
              <p:cNvPr id="38926" name="Text Box 17"/>
              <p:cNvSpPr txBox="1">
                <a:spLocks noChangeArrowheads="1"/>
              </p:cNvSpPr>
              <p:nvPr/>
            </p:nvSpPr>
            <p:spPr bwMode="auto">
              <a:xfrm>
                <a:off x="986" y="2219"/>
                <a:ext cx="532" cy="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Symbol" panose="05050102010706020507" pitchFamily="18" charset="2"/>
                  </a:rPr>
                  <a:t></a:t>
                </a:r>
                <a:r>
                  <a:rPr lang="en-US" altLang="en-US" sz="2000">
                    <a:solidFill>
                      <a:srgbClr val="000000"/>
                    </a:solidFill>
                    <a:latin typeface="Arial" panose="020B0604020202020204" pitchFamily="34" charset="0"/>
                  </a:rPr>
                  <a:t> [O</a:t>
                </a:r>
                <a:r>
                  <a:rPr lang="en-US" altLang="en-US" sz="2000" baseline="-25000">
                    <a:solidFill>
                      <a:srgbClr val="000000"/>
                    </a:solidFill>
                    <a:latin typeface="Arial" panose="020B0604020202020204" pitchFamily="34" charset="0"/>
                  </a:rPr>
                  <a:t>2</a:t>
                </a:r>
                <a:r>
                  <a:rPr lang="en-US" altLang="en-US" sz="2000">
                    <a:solidFill>
                      <a:srgbClr val="000000"/>
                    </a:solidFill>
                    <a:latin typeface="Arial" panose="020B0604020202020204" pitchFamily="34" charset="0"/>
                  </a:rPr>
                  <a:t>]</a:t>
                </a:r>
              </a:p>
            </p:txBody>
          </p:sp>
          <p:sp>
            <p:nvSpPr>
              <p:cNvPr id="38927" name="Text Box 18"/>
              <p:cNvSpPr txBox="1">
                <a:spLocks noChangeArrowheads="1"/>
              </p:cNvSpPr>
              <p:nvPr/>
            </p:nvSpPr>
            <p:spPr bwMode="auto">
              <a:xfrm>
                <a:off x="1120" y="2458"/>
                <a:ext cx="25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Symbol" panose="05050102010706020507" pitchFamily="18" charset="2"/>
                  </a:rPr>
                  <a:t></a:t>
                </a:r>
                <a:r>
                  <a:rPr lang="en-US" altLang="en-US" sz="2000">
                    <a:solidFill>
                      <a:srgbClr val="000000"/>
                    </a:solidFill>
                    <a:latin typeface="Arial" panose="020B0604020202020204" pitchFamily="34" charset="0"/>
                  </a:rPr>
                  <a:t>t</a:t>
                </a:r>
              </a:p>
            </p:txBody>
          </p:sp>
          <p:sp>
            <p:nvSpPr>
              <p:cNvPr id="38928" name="Line 19"/>
              <p:cNvSpPr>
                <a:spLocks noChangeShapeType="1"/>
              </p:cNvSpPr>
              <p:nvPr/>
            </p:nvSpPr>
            <p:spPr bwMode="auto">
              <a:xfrm>
                <a:off x="976" y="2477"/>
                <a:ext cx="541"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38922" name="Text Box 20"/>
          <p:cNvSpPr txBox="1">
            <a:spLocks noChangeArrowheads="1"/>
          </p:cNvSpPr>
          <p:nvPr/>
        </p:nvSpPr>
        <p:spPr bwMode="auto">
          <a:xfrm>
            <a:off x="377825" y="4981575"/>
            <a:ext cx="4286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3600" b="1">
                <a:solidFill>
                  <a:srgbClr val="000000"/>
                </a:solidFill>
                <a:latin typeface="Arial" panose="020B0604020202020204" pitchFamily="34" charset="0"/>
              </a:rPr>
              <a:t>=</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a:extLst>
              <a:ext uri="{FF2B5EF4-FFF2-40B4-BE49-F238E27FC236}">
                <a16:creationId xmlns:a16="http://schemas.microsoft.com/office/drawing/2014/main" xmlns="" id="{33B7897F-2655-4C4F-9B0D-C0659C56D746}"/>
              </a:ext>
            </a:extLst>
          </p:cNvPr>
          <p:cNvSpPr txBox="1">
            <a:spLocks noChangeArrowheads="1"/>
          </p:cNvSpPr>
          <p:nvPr/>
        </p:nvSpPr>
        <p:spPr bwMode="auto">
          <a:xfrm>
            <a:off x="304800" y="269875"/>
            <a:ext cx="8610600" cy="544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algn="ctr">
              <a:buSzPct val="100000"/>
              <a:defRPr/>
            </a:pPr>
            <a:r>
              <a:rPr lang="en-US" sz="2800" b="1" dirty="0">
                <a:solidFill>
                  <a:srgbClr val="990033"/>
                </a:solidFill>
                <a:effectLst>
                  <a:outerShdw blurRad="38100" dist="38100" dir="2700000" algn="tl">
                    <a:srgbClr val="000000">
                      <a:alpha val="43137"/>
                    </a:srgbClr>
                  </a:outerShdw>
                </a:effectLst>
                <a:latin typeface="Arial" charset="0"/>
              </a:rPr>
              <a:t>EXPERIMENTAL DETERMINATION OF THE RATE</a:t>
            </a:r>
          </a:p>
          <a:p>
            <a:pPr algn="ctr">
              <a:buSzPct val="100000"/>
              <a:defRPr/>
            </a:pPr>
            <a:endParaRPr lang="en-US" sz="3200" b="1" dirty="0">
              <a:solidFill>
                <a:srgbClr val="990033"/>
              </a:solidFill>
              <a:latin typeface="Arial" charset="0"/>
            </a:endParaRPr>
          </a:p>
          <a:p>
            <a:pPr algn="ctr">
              <a:buSzPct val="100000"/>
              <a:defRPr/>
            </a:pPr>
            <a:r>
              <a:rPr lang="en-US" sz="3200" b="1" dirty="0">
                <a:solidFill>
                  <a:srgbClr val="990033"/>
                </a:solidFill>
                <a:latin typeface="Arial" charset="0"/>
              </a:rPr>
              <a:t>(Techniques we use to determine the rate)</a:t>
            </a:r>
          </a:p>
          <a:p>
            <a:pPr>
              <a:buSzPct val="100000"/>
              <a:defRPr/>
            </a:pPr>
            <a:endParaRPr lang="en-US" sz="3200" b="1" dirty="0">
              <a:solidFill>
                <a:srgbClr val="000000"/>
              </a:solidFill>
              <a:latin typeface="Arial" charset="0"/>
            </a:endParaRPr>
          </a:p>
          <a:p>
            <a:pPr>
              <a:buSzPct val="100000"/>
              <a:defRPr/>
            </a:pPr>
            <a:r>
              <a:rPr lang="en-US" sz="3200" b="1" dirty="0">
                <a:solidFill>
                  <a:srgbClr val="000000"/>
                </a:solidFill>
                <a:latin typeface="Arial" charset="0"/>
              </a:rPr>
              <a:t>1. Calculate [P] as Rx proceeds (slow Rx)</a:t>
            </a:r>
          </a:p>
          <a:p>
            <a:pPr>
              <a:buSzPct val="100000"/>
              <a:defRPr/>
            </a:pPr>
            <a:endParaRPr lang="en-US" sz="3200" b="1" dirty="0">
              <a:solidFill>
                <a:srgbClr val="000000"/>
              </a:solidFill>
              <a:latin typeface="Arial" charset="0"/>
            </a:endParaRPr>
          </a:p>
          <a:p>
            <a:pPr>
              <a:buSzPct val="100000"/>
              <a:defRPr/>
            </a:pPr>
            <a:r>
              <a:rPr lang="en-US" sz="3200" b="1" dirty="0">
                <a:solidFill>
                  <a:srgbClr val="000000"/>
                </a:solidFill>
                <a:latin typeface="Arial" charset="0"/>
              </a:rPr>
              <a:t>2. If a Gas, use </a:t>
            </a:r>
            <a:r>
              <a:rPr lang="en-US" sz="3200" b="1" dirty="0">
                <a:solidFill>
                  <a:srgbClr val="000000"/>
                </a:solidFill>
                <a:latin typeface="Symbol" pitchFamily="16" charset="2"/>
              </a:rPr>
              <a:t></a:t>
            </a:r>
            <a:r>
              <a:rPr lang="en-US" sz="3200" b="1" dirty="0">
                <a:solidFill>
                  <a:srgbClr val="000000"/>
                </a:solidFill>
                <a:latin typeface="Arial" charset="0"/>
              </a:rPr>
              <a:t>P (manometer)</a:t>
            </a:r>
          </a:p>
          <a:p>
            <a:pPr>
              <a:buSzPct val="100000"/>
              <a:defRPr/>
            </a:pPr>
            <a:endParaRPr lang="en-US" sz="3200" b="1" dirty="0">
              <a:solidFill>
                <a:srgbClr val="000000"/>
              </a:solidFill>
              <a:latin typeface="Arial" charset="0"/>
            </a:endParaRPr>
          </a:p>
          <a:p>
            <a:pPr>
              <a:buSzPct val="100000"/>
              <a:defRPr/>
            </a:pPr>
            <a:r>
              <a:rPr lang="en-US" sz="3200" b="1" dirty="0">
                <a:solidFill>
                  <a:srgbClr val="000000"/>
                </a:solidFill>
                <a:latin typeface="Arial" charset="0"/>
              </a:rPr>
              <a:t>3. </a:t>
            </a:r>
            <a:r>
              <a:rPr lang="en-US" sz="3200" b="1" dirty="0" err="1">
                <a:solidFill>
                  <a:srgbClr val="000000"/>
                </a:solidFill>
                <a:latin typeface="Arial" charset="0"/>
              </a:rPr>
              <a:t>Colorimetry</a:t>
            </a:r>
            <a:r>
              <a:rPr lang="en-US" sz="3200" b="1" dirty="0">
                <a:solidFill>
                  <a:srgbClr val="000000"/>
                </a:solidFill>
                <a:latin typeface="Arial" charset="0"/>
              </a:rPr>
              <a:t> uses Beer’s law: </a:t>
            </a:r>
          </a:p>
          <a:p>
            <a:pPr>
              <a:buSzPct val="100000"/>
              <a:defRPr/>
            </a:pPr>
            <a:r>
              <a:rPr lang="en-US" sz="3200" b="1" dirty="0">
                <a:solidFill>
                  <a:srgbClr val="000000"/>
                </a:solidFill>
                <a:latin typeface="Arial" charset="0"/>
              </a:rPr>
              <a:t>			A= -Log 1/T (100%)     &amp;        A=</a:t>
            </a:r>
            <a:r>
              <a:rPr lang="en-US" sz="3200" b="1" dirty="0" err="1">
                <a:solidFill>
                  <a:srgbClr val="000000"/>
                </a:solidFill>
                <a:latin typeface="Symbol" panose="05050102010706020507" pitchFamily="18" charset="2"/>
              </a:rPr>
              <a:t>e</a:t>
            </a:r>
            <a:r>
              <a:rPr lang="en-US" sz="3200" b="1" dirty="0" err="1">
                <a:solidFill>
                  <a:srgbClr val="000000"/>
                </a:solidFill>
                <a:latin typeface="Arial" charset="0"/>
              </a:rPr>
              <a:t>cl</a:t>
            </a:r>
            <a:endParaRPr lang="en-US" sz="3200" b="1" dirty="0">
              <a:solidFill>
                <a:srgbClr val="000000"/>
              </a:solidFill>
              <a:latin typeface="Arial" charset="0"/>
            </a:endParaRPr>
          </a:p>
          <a:p>
            <a:pPr>
              <a:buSzPct val="100000"/>
              <a:defRPr/>
            </a:pPr>
            <a:endParaRPr lang="en-US" sz="3200" b="1" dirty="0">
              <a:solidFill>
                <a:srgbClr val="000000"/>
              </a:solidFill>
              <a:latin typeface="Arial"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705350"/>
            <a:ext cx="6451600" cy="195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1" name="Text Box 2"/>
          <p:cNvSpPr txBox="1">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Continuous Monitoring Method</a:t>
            </a:r>
          </a:p>
        </p:txBody>
      </p:sp>
      <p:sp>
        <p:nvSpPr>
          <p:cNvPr id="43012" name="Text Box 3"/>
          <p:cNvSpPr txBox="1">
            <a:spLocks noChangeArrowheads="1"/>
          </p:cNvSpPr>
          <p:nvPr/>
        </p:nvSpPr>
        <p:spPr bwMode="auto">
          <a:xfrm>
            <a:off x="304800" y="1066800"/>
            <a:ext cx="84582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80000"/>
              </a:lnSpc>
              <a:spcBef>
                <a:spcPts val="700"/>
              </a:spcBef>
              <a:buClr>
                <a:srgbClr val="CCCCFF"/>
              </a:buClr>
              <a:buSzPct val="100000"/>
              <a:buFont typeface="Times New Roman" panose="02020603050405020304" pitchFamily="18" charset="0"/>
              <a:buChar char="•"/>
            </a:pPr>
            <a:r>
              <a:rPr lang="en-US" altLang="en-US" sz="2800" b="1">
                <a:solidFill>
                  <a:srgbClr val="C00000"/>
                </a:solidFill>
              </a:rPr>
              <a:t>polarimetry</a:t>
            </a:r>
            <a:r>
              <a:rPr lang="en-US" altLang="en-US" sz="2800">
                <a:solidFill>
                  <a:srgbClr val="000000"/>
                </a:solidFill>
              </a:rPr>
              <a:t> – measuring the change in the degree of rotation of plane-polarized light caused by one of the components over time</a:t>
            </a:r>
          </a:p>
          <a:p>
            <a:pPr>
              <a:lnSpc>
                <a:spcPct val="80000"/>
              </a:lnSpc>
              <a:spcBef>
                <a:spcPts val="700"/>
              </a:spcBef>
              <a:buClr>
                <a:srgbClr val="CCCCFF"/>
              </a:buClr>
              <a:buSzPct val="100000"/>
              <a:buFont typeface="Times New Roman" panose="02020603050405020304" pitchFamily="18" charset="0"/>
              <a:buChar char="•"/>
            </a:pPr>
            <a:r>
              <a:rPr lang="en-US" altLang="en-US" sz="2800" b="1">
                <a:solidFill>
                  <a:srgbClr val="C00000"/>
                </a:solidFill>
              </a:rPr>
              <a:t>spectrophotometry</a:t>
            </a:r>
            <a:r>
              <a:rPr lang="en-US" altLang="en-US" sz="2800">
                <a:solidFill>
                  <a:srgbClr val="000000"/>
                </a:solidFill>
              </a:rPr>
              <a:t> – measuring the amount of light of a particular wavelength absorbed by one component over time</a:t>
            </a:r>
          </a:p>
          <a:p>
            <a:pPr lvl="1">
              <a:lnSpc>
                <a:spcPct val="80000"/>
              </a:lnSpc>
              <a:spcBef>
                <a:spcPts val="600"/>
              </a:spcBef>
              <a:buClr>
                <a:srgbClr val="000000"/>
              </a:buClr>
              <a:buSzPct val="100000"/>
              <a:buFont typeface="Times New Roman" panose="02020603050405020304" pitchFamily="18" charset="0"/>
              <a:buChar char="–"/>
            </a:pPr>
            <a:r>
              <a:rPr lang="en-US" altLang="en-US">
                <a:solidFill>
                  <a:srgbClr val="000000"/>
                </a:solidFill>
              </a:rPr>
              <a:t>the component absorbs its complimentary color</a:t>
            </a:r>
          </a:p>
          <a:p>
            <a:pPr>
              <a:lnSpc>
                <a:spcPct val="80000"/>
              </a:lnSpc>
              <a:spcBef>
                <a:spcPts val="700"/>
              </a:spcBef>
              <a:buClr>
                <a:srgbClr val="CCCCFF"/>
              </a:buClr>
              <a:buSzPct val="100000"/>
              <a:buFont typeface="Times New Roman" panose="02020603050405020304" pitchFamily="18" charset="0"/>
              <a:buChar char="•"/>
            </a:pPr>
            <a:r>
              <a:rPr lang="en-US" altLang="en-US" sz="2800" b="1">
                <a:solidFill>
                  <a:srgbClr val="C00000"/>
                </a:solidFill>
              </a:rPr>
              <a:t>total pressure</a:t>
            </a:r>
            <a:r>
              <a:rPr lang="en-US" altLang="en-US" sz="2800">
                <a:solidFill>
                  <a:srgbClr val="C00000"/>
                </a:solidFill>
              </a:rPr>
              <a:t> </a:t>
            </a:r>
            <a:r>
              <a:rPr lang="en-US" altLang="en-US" sz="2800">
                <a:solidFill>
                  <a:srgbClr val="000000"/>
                </a:solidFill>
              </a:rPr>
              <a:t>– the total pressure of a gas mixture is stoichiometrically related to partial pressures of the gases in the reaction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5562600" cy="3776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048000"/>
            <a:ext cx="2459038" cy="287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0" name="Text Box 3"/>
          <p:cNvSpPr txBox="1">
            <a:spLocks noChangeArrowheads="1"/>
          </p:cNvSpPr>
          <p:nvPr/>
        </p:nvSpPr>
        <p:spPr bwMode="auto">
          <a:xfrm>
            <a:off x="457200" y="304800"/>
            <a:ext cx="2743200" cy="368300"/>
          </a:xfrm>
          <a:prstGeom prst="rect">
            <a:avLst/>
          </a:prstGeom>
          <a:solidFill>
            <a:srgbClr val="CC99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i="1">
                <a:solidFill>
                  <a:srgbClr val="5918BB"/>
                </a:solidFill>
              </a:rPr>
              <a:t>Tools of the Laboratory</a:t>
            </a:r>
          </a:p>
        </p:txBody>
      </p:sp>
      <p:sp>
        <p:nvSpPr>
          <p:cNvPr id="45061" name="Text Box 4"/>
          <p:cNvSpPr txBox="1">
            <a:spLocks noChangeArrowheads="1"/>
          </p:cNvSpPr>
          <p:nvPr/>
        </p:nvSpPr>
        <p:spPr bwMode="auto">
          <a:xfrm>
            <a:off x="1458913" y="1160463"/>
            <a:ext cx="57912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C00000"/>
                </a:solidFill>
                <a:latin typeface="Arial" panose="020B0604020202020204" pitchFamily="34" charset="0"/>
              </a:rPr>
              <a:t>Spectrophotometric monitoring of a reaction.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wipe(left)">
                                      <p:cBhvr additive="repl">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4570413" cy="2982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586163"/>
            <a:ext cx="4570413" cy="2965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8" name="Text Box 3"/>
          <p:cNvSpPr txBox="1">
            <a:spLocks noChangeArrowheads="1"/>
          </p:cNvSpPr>
          <p:nvPr/>
        </p:nvSpPr>
        <p:spPr bwMode="auto">
          <a:xfrm>
            <a:off x="5257800" y="1143000"/>
            <a:ext cx="35814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C00000"/>
                </a:solidFill>
                <a:latin typeface="Arial" panose="020B0604020202020204" pitchFamily="34" charset="0"/>
              </a:rPr>
              <a:t>Conductometric monitoring of a reaction</a:t>
            </a:r>
          </a:p>
        </p:txBody>
      </p:sp>
      <p:sp>
        <p:nvSpPr>
          <p:cNvPr id="47109" name="Text Box 4"/>
          <p:cNvSpPr txBox="1">
            <a:spLocks noChangeArrowheads="1"/>
          </p:cNvSpPr>
          <p:nvPr/>
        </p:nvSpPr>
        <p:spPr bwMode="auto">
          <a:xfrm>
            <a:off x="228600" y="4572000"/>
            <a:ext cx="35814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C00000"/>
                </a:solidFill>
                <a:latin typeface="Arial" panose="020B0604020202020204" pitchFamily="34" charset="0"/>
              </a:rPr>
              <a:t>Manometric monitoring of a reaction</a:t>
            </a:r>
          </a:p>
        </p:txBody>
      </p:sp>
      <p:sp>
        <p:nvSpPr>
          <p:cNvPr id="47110" name="Text Box 5"/>
          <p:cNvSpPr txBox="1">
            <a:spLocks noChangeArrowheads="1"/>
          </p:cNvSpPr>
          <p:nvPr/>
        </p:nvSpPr>
        <p:spPr bwMode="auto">
          <a:xfrm>
            <a:off x="457200" y="304800"/>
            <a:ext cx="2743200" cy="368300"/>
          </a:xfrm>
          <a:prstGeom prst="rect">
            <a:avLst/>
          </a:prstGeom>
          <a:solidFill>
            <a:srgbClr val="CC99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i="1">
                <a:solidFill>
                  <a:srgbClr val="5918BB"/>
                </a:solidFill>
              </a:rPr>
              <a:t>Tools of the Laboratory</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91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159250"/>
            <a:ext cx="4267200" cy="2698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5" name="Text Box 2"/>
          <p:cNvSpPr txBox="1">
            <a:spLocks noChangeArrowheads="1"/>
          </p:cNvSpPr>
          <p:nvPr/>
        </p:nvSpPr>
        <p:spPr bwMode="auto">
          <a:xfrm>
            <a:off x="304800" y="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Sampling Method</a:t>
            </a:r>
          </a:p>
        </p:txBody>
      </p:sp>
      <p:sp>
        <p:nvSpPr>
          <p:cNvPr id="49156" name="Text Box 3"/>
          <p:cNvSpPr txBox="1">
            <a:spLocks noChangeArrowheads="1"/>
          </p:cNvSpPr>
          <p:nvPr/>
        </p:nvSpPr>
        <p:spPr bwMode="auto">
          <a:xfrm>
            <a:off x="228600" y="914400"/>
            <a:ext cx="8534400"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700"/>
              </a:spcBef>
              <a:buClr>
                <a:srgbClr val="CCCCFF"/>
              </a:buClr>
              <a:buSzPct val="100000"/>
              <a:buFont typeface="Times New Roman" panose="02020603050405020304" pitchFamily="18" charset="0"/>
              <a:buChar char="•"/>
            </a:pPr>
            <a:r>
              <a:rPr lang="en-US" altLang="en-US" sz="2800" b="1">
                <a:solidFill>
                  <a:srgbClr val="C00000"/>
                </a:solidFill>
              </a:rPr>
              <a:t>gas chromatography</a:t>
            </a:r>
            <a:r>
              <a:rPr lang="en-US" altLang="en-US" sz="2800">
                <a:solidFill>
                  <a:srgbClr val="C00000"/>
                </a:solidFill>
              </a:rPr>
              <a:t> </a:t>
            </a:r>
            <a:r>
              <a:rPr lang="en-US" altLang="en-US" sz="2800">
                <a:solidFill>
                  <a:srgbClr val="000000"/>
                </a:solidFill>
              </a:rPr>
              <a:t>can measure the concentrations of various components in a mixture</a:t>
            </a:r>
          </a:p>
          <a:p>
            <a:pPr lvl="1">
              <a:spcBef>
                <a:spcPts val="600"/>
              </a:spcBef>
              <a:buClr>
                <a:srgbClr val="000000"/>
              </a:buClr>
              <a:buSzPct val="100000"/>
              <a:buFont typeface="Times New Roman" panose="02020603050405020304" pitchFamily="18" charset="0"/>
              <a:buChar char="–"/>
            </a:pPr>
            <a:r>
              <a:rPr lang="en-US" altLang="en-US">
                <a:solidFill>
                  <a:srgbClr val="000000"/>
                </a:solidFill>
              </a:rPr>
              <a:t>for samples that have volatile components </a:t>
            </a:r>
          </a:p>
          <a:p>
            <a:pPr lvl="1">
              <a:spcBef>
                <a:spcPts val="600"/>
              </a:spcBef>
              <a:buClr>
                <a:srgbClr val="000000"/>
              </a:buClr>
              <a:buSzPct val="100000"/>
              <a:buFont typeface="Times New Roman" panose="02020603050405020304" pitchFamily="18" charset="0"/>
              <a:buChar char="–"/>
            </a:pPr>
            <a:r>
              <a:rPr lang="en-US" altLang="en-US">
                <a:solidFill>
                  <a:srgbClr val="000000"/>
                </a:solidFill>
              </a:rPr>
              <a:t>separates mixture by adherence to a surface</a:t>
            </a:r>
          </a:p>
          <a:p>
            <a:pPr>
              <a:spcBef>
                <a:spcPts val="700"/>
              </a:spcBef>
              <a:buClr>
                <a:srgbClr val="000000"/>
              </a:buClr>
              <a:buSzPct val="100000"/>
              <a:buFont typeface="Times New Roman" panose="02020603050405020304" pitchFamily="18" charset="0"/>
              <a:buChar char="•"/>
            </a:pPr>
            <a:r>
              <a:rPr lang="en-US" altLang="en-US" sz="2800">
                <a:solidFill>
                  <a:srgbClr val="000000"/>
                </a:solidFill>
              </a:rPr>
              <a:t>drawing off periodic </a:t>
            </a:r>
            <a:r>
              <a:rPr lang="en-US" altLang="en-US" sz="2800" b="1">
                <a:solidFill>
                  <a:srgbClr val="C00000"/>
                </a:solidFill>
              </a:rPr>
              <a:t>aliquots</a:t>
            </a:r>
            <a:r>
              <a:rPr lang="en-US" altLang="en-US" sz="2800">
                <a:solidFill>
                  <a:srgbClr val="000000"/>
                </a:solidFill>
              </a:rPr>
              <a:t> from the mixture and doing quantitative analysis </a:t>
            </a:r>
          </a:p>
          <a:p>
            <a:pPr lvl="1">
              <a:spcBef>
                <a:spcPts val="600"/>
              </a:spcBef>
              <a:buClr>
                <a:srgbClr val="000000"/>
              </a:buClr>
              <a:buSzPct val="100000"/>
              <a:buFont typeface="Times New Roman" panose="02020603050405020304" pitchFamily="18" charset="0"/>
              <a:buChar char="–"/>
            </a:pPr>
            <a:r>
              <a:rPr lang="en-US" altLang="en-US">
                <a:solidFill>
                  <a:srgbClr val="000000"/>
                </a:solidFill>
              </a:rPr>
              <a:t>titration for one of the components</a:t>
            </a:r>
          </a:p>
          <a:p>
            <a:pPr lvl="1">
              <a:spcBef>
                <a:spcPts val="600"/>
              </a:spcBef>
              <a:buClr>
                <a:srgbClr val="000000"/>
              </a:buClr>
              <a:buSzPct val="100000"/>
              <a:buFont typeface="Times New Roman" panose="02020603050405020304" pitchFamily="18" charset="0"/>
              <a:buChar char="–"/>
            </a:pPr>
            <a:r>
              <a:rPr lang="en-US" altLang="en-US">
                <a:solidFill>
                  <a:srgbClr val="000000"/>
                </a:solidFill>
              </a:rPr>
              <a:t>gravimetric analysis</a:t>
            </a:r>
          </a:p>
          <a:p>
            <a:pPr lvl="1">
              <a:spcBef>
                <a:spcPts val="600"/>
              </a:spcBef>
              <a:buSzPct val="100000"/>
            </a:pPr>
            <a:endParaRPr lang="en-US" altLang="en-US">
              <a:solidFill>
                <a:srgbClr val="000000"/>
              </a:solidFill>
            </a:endParaRPr>
          </a:p>
          <a:p>
            <a:pPr lvl="1">
              <a:spcBef>
                <a:spcPts val="600"/>
              </a:spcBef>
              <a:buSzPct val="100000"/>
            </a:pPr>
            <a:endParaRPr lang="en-US" altLang="en-US">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xmlns="" id="{7FC144DB-58C5-4A51-8656-C4FFDF5D4040}"/>
              </a:ext>
            </a:extLst>
          </p:cNvPr>
          <p:cNvSpPr txBox="1">
            <a:spLocks noChangeArrowheads="1"/>
          </p:cNvSpPr>
          <p:nvPr/>
        </p:nvSpPr>
        <p:spPr bwMode="auto">
          <a:xfrm>
            <a:off x="304800" y="269875"/>
            <a:ext cx="8610600" cy="624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algn="ctr">
              <a:buSzPct val="100000"/>
              <a:buFont typeface="Times New Roman" pitchFamily="16" charset="0"/>
              <a:buNone/>
              <a:defRPr/>
            </a:pPr>
            <a:r>
              <a:rPr lang="en-US" sz="2800" b="1" u="sng" dirty="0">
                <a:solidFill>
                  <a:schemeClr val="accent6">
                    <a:lumMod val="75000"/>
                  </a:schemeClr>
                </a:solidFill>
                <a:effectLst>
                  <a:outerShdw blurRad="38100" dist="38100" dir="2700000" algn="tl">
                    <a:srgbClr val="000000">
                      <a:alpha val="43137"/>
                    </a:srgbClr>
                  </a:outerShdw>
                </a:effectLst>
              </a:rPr>
              <a:t>RATES OF REACTION: A nonlinear approach</a:t>
            </a:r>
          </a:p>
          <a:p>
            <a:pPr algn="ctr">
              <a:buSzPct val="100000"/>
              <a:buFont typeface="Times New Roman" pitchFamily="16" charset="0"/>
              <a:buNone/>
              <a:defRPr/>
            </a:pPr>
            <a:r>
              <a:rPr lang="en-US" sz="2800" b="1" dirty="0">
                <a:solidFill>
                  <a:schemeClr val="accent6">
                    <a:lumMod val="75000"/>
                  </a:schemeClr>
                </a:solidFill>
                <a:effectLst>
                  <a:outerShdw blurRad="38100" dist="38100" dir="2700000" algn="tl">
                    <a:srgbClr val="000000">
                      <a:alpha val="43137"/>
                    </a:srgbClr>
                  </a:outerShdw>
                </a:effectLst>
              </a:rPr>
              <a:t>HOW CAN YOU PREDICT RATES AT ANY TIME – OVER A LONG PERIOD OF TIME?</a:t>
            </a:r>
          </a:p>
          <a:p>
            <a:pPr algn="ctr">
              <a:buSzPct val="100000"/>
              <a:defRPr/>
            </a:pPr>
            <a:endParaRPr lang="en-US" sz="2800" b="1" dirty="0">
              <a:solidFill>
                <a:srgbClr val="000000"/>
              </a:solidFill>
              <a:latin typeface="Arial" charset="0"/>
            </a:endParaRPr>
          </a:p>
          <a:p>
            <a:pPr algn="ctr">
              <a:buSzPct val="100000"/>
              <a:defRPr/>
            </a:pPr>
            <a:r>
              <a:rPr lang="en-US" sz="3600" b="1" dirty="0">
                <a:solidFill>
                  <a:srgbClr val="990033"/>
                </a:solidFill>
                <a:latin typeface="Arial" charset="0"/>
              </a:rPr>
              <a:t>RATE LAW</a:t>
            </a:r>
          </a:p>
          <a:p>
            <a:pPr>
              <a:buSzPct val="100000"/>
              <a:defRPr/>
            </a:pPr>
            <a:r>
              <a:rPr lang="en-US" sz="2800" b="1" dirty="0">
                <a:solidFill>
                  <a:srgbClr val="990033"/>
                </a:solidFill>
                <a:latin typeface="Arial" charset="0"/>
              </a:rPr>
              <a:t>DEPENDENCE OF RATE ON CONCENTRATION</a:t>
            </a:r>
          </a:p>
          <a:p>
            <a:pPr algn="ctr">
              <a:buSzPct val="100000"/>
              <a:defRPr/>
            </a:pPr>
            <a:endParaRPr lang="en-US" sz="3600" b="1" dirty="0">
              <a:solidFill>
                <a:srgbClr val="000000"/>
              </a:solidFill>
              <a:latin typeface="Arial" charset="0"/>
            </a:endParaRPr>
          </a:p>
          <a:p>
            <a:pPr>
              <a:buSzPct val="100000"/>
              <a:defRPr/>
            </a:pPr>
            <a:r>
              <a:rPr lang="en-US" sz="3600" b="1" dirty="0">
                <a:solidFill>
                  <a:srgbClr val="000000"/>
                </a:solidFill>
                <a:latin typeface="Arial" charset="0"/>
              </a:rPr>
              <a:t>An equation that relates the Reaction to the [reactants] or to a [catalyst] raised to a power</a:t>
            </a:r>
          </a:p>
          <a:p>
            <a:pPr>
              <a:buSzPct val="100000"/>
              <a:defRPr/>
            </a:pPr>
            <a:r>
              <a:rPr lang="en-US" sz="3600" b="1" dirty="0">
                <a:solidFill>
                  <a:srgbClr val="FF5050"/>
                </a:solidFill>
                <a:latin typeface="Arial" charset="0"/>
              </a:rPr>
              <a:t>		</a:t>
            </a:r>
          </a:p>
          <a:p>
            <a:pPr algn="ctr">
              <a:buSzPct val="100000"/>
              <a:defRPr/>
            </a:pPr>
            <a:r>
              <a:rPr lang="en-US" sz="3600" b="1" dirty="0">
                <a:solidFill>
                  <a:srgbClr val="FF5050"/>
                </a:solidFill>
                <a:latin typeface="Arial" charset="0"/>
              </a:rPr>
              <a:t>		</a:t>
            </a:r>
            <a:r>
              <a:rPr lang="en-US" sz="4400" b="1" dirty="0">
                <a:solidFill>
                  <a:srgbClr val="C00000"/>
                </a:solidFill>
              </a:rPr>
              <a:t>Rate = k [H</a:t>
            </a:r>
            <a:r>
              <a:rPr lang="en-US" sz="4400" b="1" baseline="-25000" dirty="0">
                <a:solidFill>
                  <a:srgbClr val="C00000"/>
                </a:solidFill>
              </a:rPr>
              <a:t>2</a:t>
            </a:r>
            <a:r>
              <a:rPr lang="en-US" sz="4400" b="1" dirty="0">
                <a:solidFill>
                  <a:srgbClr val="C00000"/>
                </a:solidFill>
              </a:rPr>
              <a:t>]</a:t>
            </a:r>
            <a:r>
              <a:rPr lang="en-US" sz="4400" b="1" baseline="30000" dirty="0">
                <a:solidFill>
                  <a:srgbClr val="C00000"/>
                </a:solidFill>
              </a:rPr>
              <a:t>n </a:t>
            </a:r>
            <a:r>
              <a:rPr lang="en-US" sz="4400" b="1" dirty="0">
                <a:solidFill>
                  <a:srgbClr val="C00000"/>
                </a:solidFill>
              </a:rPr>
              <a:t>[I</a:t>
            </a:r>
            <a:r>
              <a:rPr lang="en-US" sz="4400" b="1" baseline="-25000" dirty="0">
                <a:solidFill>
                  <a:srgbClr val="C00000"/>
                </a:solidFill>
              </a:rPr>
              <a:t>2</a:t>
            </a:r>
            <a:r>
              <a:rPr lang="en-US" sz="4400" b="1" dirty="0">
                <a:solidFill>
                  <a:srgbClr val="C00000"/>
                </a:solidFill>
              </a:rPr>
              <a:t>]</a:t>
            </a:r>
            <a:r>
              <a:rPr lang="en-US" sz="4400" b="1" baseline="30000" dirty="0">
                <a:solidFill>
                  <a:srgbClr val="C00000"/>
                </a:solidFill>
              </a:rPr>
              <a:t>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xmlns="" id="{A15FAE17-0EA7-436E-8E6A-459AEA4DEDEC}"/>
              </a:ext>
            </a:extLst>
          </p:cNvPr>
          <p:cNvSpPr txBox="1">
            <a:spLocks noChangeArrowheads="1"/>
          </p:cNvSpPr>
          <p:nvPr/>
        </p:nvSpPr>
        <p:spPr bwMode="auto">
          <a:xfrm>
            <a:off x="339725" y="304800"/>
            <a:ext cx="8610600" cy="637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a:buSzPct val="100000"/>
              <a:defRPr/>
            </a:pPr>
            <a:r>
              <a:rPr lang="en-US" b="1" dirty="0">
                <a:solidFill>
                  <a:srgbClr val="660033"/>
                </a:solidFill>
              </a:rPr>
              <a:t>                     </a:t>
            </a:r>
            <a:r>
              <a:rPr lang="en-US" b="1" u="sng" dirty="0">
                <a:solidFill>
                  <a:schemeClr val="accent6">
                    <a:lumMod val="75000"/>
                  </a:schemeClr>
                </a:solidFill>
                <a:latin typeface="Arial" charset="0"/>
              </a:rPr>
              <a:t>RATE LAW (RATE EQUATION)</a:t>
            </a:r>
          </a:p>
          <a:p>
            <a:pPr>
              <a:buSzPct val="100000"/>
              <a:defRPr/>
            </a:pPr>
            <a:endParaRPr lang="en-US" sz="3200" b="1" u="sng" dirty="0">
              <a:solidFill>
                <a:srgbClr val="000000"/>
              </a:solidFill>
              <a:latin typeface="Arial" charset="0"/>
            </a:endParaRPr>
          </a:p>
          <a:p>
            <a:pPr>
              <a:buSzPct val="100000"/>
              <a:defRPr/>
            </a:pPr>
            <a:r>
              <a:rPr lang="en-US" sz="3200" b="1" dirty="0">
                <a:solidFill>
                  <a:srgbClr val="000000"/>
                </a:solidFill>
                <a:latin typeface="Arial" charset="0"/>
              </a:rPr>
              <a:t>R = k [A]</a:t>
            </a:r>
            <a:r>
              <a:rPr lang="en-US" sz="3200" b="1" baseline="30000" dirty="0">
                <a:solidFill>
                  <a:srgbClr val="000000"/>
                </a:solidFill>
                <a:latin typeface="Arial" charset="0"/>
              </a:rPr>
              <a:t>m</a:t>
            </a:r>
            <a:r>
              <a:rPr lang="en-US" sz="3200" b="1" dirty="0">
                <a:solidFill>
                  <a:srgbClr val="000000"/>
                </a:solidFill>
                <a:latin typeface="Arial" charset="0"/>
              </a:rPr>
              <a:t> [B]</a:t>
            </a:r>
            <a:r>
              <a:rPr lang="en-US" sz="3200" b="1" baseline="30000" dirty="0">
                <a:solidFill>
                  <a:srgbClr val="000000"/>
                </a:solidFill>
                <a:latin typeface="Arial" charset="0"/>
              </a:rPr>
              <a:t>n</a:t>
            </a:r>
            <a:r>
              <a:rPr lang="en-US" sz="3200" b="1" dirty="0">
                <a:solidFill>
                  <a:srgbClr val="000000"/>
                </a:solidFill>
                <a:latin typeface="Arial" charset="0"/>
              </a:rPr>
              <a:t>….</a:t>
            </a:r>
          </a:p>
          <a:p>
            <a:pPr>
              <a:buSzPct val="100000"/>
              <a:defRPr/>
            </a:pPr>
            <a:r>
              <a:rPr lang="en-US" sz="3200" b="1" dirty="0">
                <a:solidFill>
                  <a:srgbClr val="000000"/>
                </a:solidFill>
                <a:latin typeface="Arial" charset="0"/>
              </a:rPr>
              <a:t>    </a:t>
            </a:r>
            <a:r>
              <a:rPr lang="en-US" b="1" dirty="0">
                <a:solidFill>
                  <a:srgbClr val="000000"/>
                </a:solidFill>
                <a:latin typeface="Arial" charset="0"/>
              </a:rPr>
              <a:t>For </a:t>
            </a:r>
            <a:r>
              <a:rPr lang="en-US" b="1" dirty="0" err="1">
                <a:solidFill>
                  <a:srgbClr val="000000"/>
                </a:solidFill>
                <a:latin typeface="Arial" charset="0"/>
              </a:rPr>
              <a:t>aA</a:t>
            </a:r>
            <a:r>
              <a:rPr lang="en-US" b="1" dirty="0">
                <a:solidFill>
                  <a:srgbClr val="000000"/>
                </a:solidFill>
                <a:latin typeface="Arial" charset="0"/>
              </a:rPr>
              <a:t> + </a:t>
            </a:r>
            <a:r>
              <a:rPr lang="en-US" b="1" dirty="0" err="1">
                <a:solidFill>
                  <a:srgbClr val="000000"/>
                </a:solidFill>
                <a:latin typeface="Arial" charset="0"/>
              </a:rPr>
              <a:t>bB</a:t>
            </a:r>
            <a:r>
              <a:rPr lang="en-US" b="1" dirty="0">
                <a:solidFill>
                  <a:srgbClr val="000000"/>
                </a:solidFill>
                <a:latin typeface="Arial" charset="0"/>
              </a:rPr>
              <a:t> + …. =  </a:t>
            </a:r>
            <a:r>
              <a:rPr lang="en-US" b="1" dirty="0" err="1">
                <a:solidFill>
                  <a:srgbClr val="000000"/>
                </a:solidFill>
                <a:latin typeface="Arial" charset="0"/>
              </a:rPr>
              <a:t>cC</a:t>
            </a:r>
            <a:r>
              <a:rPr lang="en-US" b="1" dirty="0">
                <a:solidFill>
                  <a:srgbClr val="000000"/>
                </a:solidFill>
                <a:latin typeface="Arial" charset="0"/>
              </a:rPr>
              <a:t> + </a:t>
            </a:r>
            <a:r>
              <a:rPr lang="en-US" b="1" dirty="0" err="1">
                <a:solidFill>
                  <a:srgbClr val="000000"/>
                </a:solidFill>
                <a:latin typeface="Arial" charset="0"/>
              </a:rPr>
              <a:t>dD</a:t>
            </a:r>
            <a:r>
              <a:rPr lang="en-US" b="1" dirty="0">
                <a:solidFill>
                  <a:srgbClr val="000000"/>
                </a:solidFill>
                <a:latin typeface="Arial" charset="0"/>
              </a:rPr>
              <a:t> +….</a:t>
            </a:r>
          </a:p>
          <a:p>
            <a:pPr>
              <a:buSzPct val="100000"/>
              <a:defRPr/>
            </a:pPr>
            <a:endParaRPr lang="en-US" b="1" dirty="0">
              <a:solidFill>
                <a:srgbClr val="000000"/>
              </a:solidFill>
              <a:latin typeface="Arial" charset="0"/>
            </a:endParaRPr>
          </a:p>
          <a:p>
            <a:pPr>
              <a:buSzPct val="100000"/>
              <a:defRPr/>
            </a:pPr>
            <a:r>
              <a:rPr lang="en-US" sz="2800" b="1" dirty="0">
                <a:solidFill>
                  <a:schemeClr val="tx1"/>
                </a:solidFill>
                <a:latin typeface="Arial" charset="0"/>
              </a:rPr>
              <a:t>k</a:t>
            </a:r>
            <a:r>
              <a:rPr lang="en-US" sz="2800" b="1" dirty="0">
                <a:solidFill>
                  <a:srgbClr val="003399"/>
                </a:solidFill>
                <a:latin typeface="Arial" charset="0"/>
              </a:rPr>
              <a:t> = rate constant (at constant temperature; </a:t>
            </a:r>
          </a:p>
          <a:p>
            <a:pPr>
              <a:buSzPct val="100000"/>
              <a:defRPr/>
            </a:pPr>
            <a:r>
              <a:rPr lang="en-US" sz="2800" b="1" dirty="0">
                <a:solidFill>
                  <a:srgbClr val="003399"/>
                </a:solidFill>
                <a:latin typeface="Arial" charset="0"/>
              </a:rPr>
              <a:t>	the rate constant does not change as the</a:t>
            </a:r>
          </a:p>
          <a:p>
            <a:pPr>
              <a:buSzPct val="100000"/>
              <a:defRPr/>
            </a:pPr>
            <a:r>
              <a:rPr lang="en-US" sz="2800" b="1" dirty="0">
                <a:solidFill>
                  <a:srgbClr val="003399"/>
                </a:solidFill>
                <a:latin typeface="Arial" charset="0"/>
              </a:rPr>
              <a:t>	reaction proceeds.)</a:t>
            </a:r>
          </a:p>
          <a:p>
            <a:pPr>
              <a:buSzPct val="100000"/>
              <a:defRPr/>
            </a:pPr>
            <a:endParaRPr lang="en-US" sz="2800" b="1" dirty="0">
              <a:solidFill>
                <a:srgbClr val="000000"/>
              </a:solidFill>
              <a:latin typeface="Arial" charset="0"/>
            </a:endParaRPr>
          </a:p>
          <a:p>
            <a:pPr>
              <a:buSzPct val="100000"/>
              <a:defRPr/>
            </a:pPr>
            <a:r>
              <a:rPr lang="en-US" sz="2800" b="1" dirty="0">
                <a:solidFill>
                  <a:schemeClr val="tx1"/>
                </a:solidFill>
                <a:latin typeface="Arial" charset="0"/>
              </a:rPr>
              <a:t>m</a:t>
            </a:r>
            <a:r>
              <a:rPr lang="en-US" sz="2800" b="1" dirty="0">
                <a:solidFill>
                  <a:srgbClr val="800000"/>
                </a:solidFill>
                <a:latin typeface="Arial" charset="0"/>
              </a:rPr>
              <a:t>, </a:t>
            </a:r>
            <a:r>
              <a:rPr lang="en-US" sz="2800" b="1" dirty="0">
                <a:solidFill>
                  <a:schemeClr val="tx1"/>
                </a:solidFill>
                <a:latin typeface="Arial" charset="0"/>
              </a:rPr>
              <a:t>n</a:t>
            </a:r>
            <a:r>
              <a:rPr lang="en-US" sz="2800" b="1" dirty="0">
                <a:solidFill>
                  <a:srgbClr val="800000"/>
                </a:solidFill>
                <a:latin typeface="Arial" charset="0"/>
              </a:rPr>
              <a:t> = reaction orders (describes how the rate is affected by reactant concentration)</a:t>
            </a:r>
          </a:p>
          <a:p>
            <a:pPr>
              <a:buSzPct val="100000"/>
              <a:defRPr/>
            </a:pPr>
            <a:endParaRPr lang="en-US" b="1" dirty="0">
              <a:solidFill>
                <a:srgbClr val="006600"/>
              </a:solidFill>
              <a:latin typeface="Arial" charset="0"/>
            </a:endParaRPr>
          </a:p>
          <a:p>
            <a:pPr>
              <a:buSzPct val="100000"/>
              <a:defRPr/>
            </a:pPr>
            <a:r>
              <a:rPr lang="en-US" b="1" dirty="0">
                <a:solidFill>
                  <a:srgbClr val="006600"/>
                </a:solidFill>
                <a:effectLst>
                  <a:outerShdw blurRad="38100" dist="38100" dir="2700000" algn="tl">
                    <a:srgbClr val="000000">
                      <a:alpha val="43137"/>
                    </a:srgbClr>
                  </a:outerShdw>
                </a:effectLst>
                <a:latin typeface="Arial" charset="0"/>
              </a:rPr>
              <a:t>	note:  a &amp; b are not related to m &amp; n</a:t>
            </a:r>
          </a:p>
          <a:p>
            <a:pPr>
              <a:buSzPct val="100000"/>
              <a:defRPr/>
            </a:pPr>
            <a:endParaRPr lang="en-US" b="1" dirty="0">
              <a:solidFill>
                <a:schemeClr val="accent1">
                  <a:lumMod val="50000"/>
                </a:schemeClr>
              </a:solidFill>
              <a:latin typeface="Arial" charset="0"/>
            </a:endParaRPr>
          </a:p>
          <a:p>
            <a:pPr>
              <a:buSzPct val="100000"/>
              <a:defRPr/>
            </a:pPr>
            <a:r>
              <a:rPr lang="en-US" b="1" dirty="0">
                <a:solidFill>
                  <a:schemeClr val="accent1">
                    <a:lumMod val="50000"/>
                  </a:schemeClr>
                </a:solidFill>
                <a:effectLst>
                  <a:outerShdw blurRad="38100" dist="38100" dir="2700000" algn="tl">
                    <a:srgbClr val="000000">
                      <a:alpha val="43137"/>
                    </a:srgbClr>
                  </a:outerShdw>
                </a:effectLst>
                <a:latin typeface="Arial" charset="0"/>
              </a:rPr>
              <a:t>	note:  R, k, &amp; m/n are all found experimentally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838200" y="685800"/>
            <a:ext cx="7696200" cy="735013"/>
          </a:xfrm>
          <a:prstGeom prst="rect">
            <a:avLst/>
          </a:prstGeom>
          <a:gradFill rotWithShape="0">
            <a:gsLst>
              <a:gs pos="0">
                <a:srgbClr val="FFFFFF"/>
              </a:gs>
              <a:gs pos="100000">
                <a:srgbClr val="FF9218"/>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50"/>
              </a:spcBef>
              <a:buSzPct val="100000"/>
            </a:pPr>
            <a:r>
              <a:rPr lang="en-US" altLang="en-US" sz="2000" b="1">
                <a:solidFill>
                  <a:srgbClr val="000000"/>
                </a:solidFill>
                <a:latin typeface="Arial" panose="020B0604020202020204" pitchFamily="34" charset="0"/>
              </a:rPr>
              <a:t>Units of the Rate Constant </a:t>
            </a:r>
            <a:r>
              <a:rPr lang="en-US" altLang="en-US" sz="2000" b="1" i="1">
                <a:solidFill>
                  <a:srgbClr val="000000"/>
                </a:solidFill>
                <a:latin typeface="Arial" panose="020B0604020202020204" pitchFamily="34" charset="0"/>
              </a:rPr>
              <a:t>k</a:t>
            </a:r>
            <a:r>
              <a:rPr lang="en-US" altLang="en-US" sz="2000" b="1">
                <a:solidFill>
                  <a:srgbClr val="000000"/>
                </a:solidFill>
                <a:latin typeface="Arial" panose="020B0604020202020204" pitchFamily="34" charset="0"/>
              </a:rPr>
              <a:t> for Several Overall </a:t>
            </a:r>
          </a:p>
          <a:p>
            <a:pPr algn="r">
              <a:spcBef>
                <a:spcPts val="250"/>
              </a:spcBef>
              <a:buSzPct val="100000"/>
            </a:pPr>
            <a:r>
              <a:rPr lang="en-US" altLang="en-US" sz="2000" b="1">
                <a:solidFill>
                  <a:srgbClr val="000000"/>
                </a:solidFill>
                <a:latin typeface="Arial" panose="020B0604020202020204" pitchFamily="34" charset="0"/>
              </a:rPr>
              <a:t>Reaction Orders</a:t>
            </a:r>
          </a:p>
        </p:txBody>
      </p:sp>
      <p:sp>
        <p:nvSpPr>
          <p:cNvPr id="55299" name="Text Box 2"/>
          <p:cNvSpPr txBox="1">
            <a:spLocks noChangeArrowheads="1"/>
          </p:cNvSpPr>
          <p:nvPr/>
        </p:nvSpPr>
        <p:spPr bwMode="auto">
          <a:xfrm>
            <a:off x="1295400" y="1981200"/>
            <a:ext cx="2667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Overall Reaction Order</a:t>
            </a:r>
          </a:p>
        </p:txBody>
      </p:sp>
      <p:sp>
        <p:nvSpPr>
          <p:cNvPr id="55300" name="Text Box 3"/>
          <p:cNvSpPr txBox="1">
            <a:spLocks noChangeArrowheads="1"/>
          </p:cNvSpPr>
          <p:nvPr/>
        </p:nvSpPr>
        <p:spPr bwMode="auto">
          <a:xfrm>
            <a:off x="4724400" y="1981200"/>
            <a:ext cx="2667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Units of </a:t>
            </a:r>
            <a:r>
              <a:rPr lang="en-US" altLang="en-US" sz="1800" b="1" i="1">
                <a:solidFill>
                  <a:srgbClr val="000000"/>
                </a:solidFill>
                <a:latin typeface="Arial" panose="020B0604020202020204" pitchFamily="34" charset="0"/>
              </a:rPr>
              <a:t>k</a:t>
            </a:r>
            <a:r>
              <a:rPr lang="en-US" altLang="en-US" sz="1800" b="1">
                <a:solidFill>
                  <a:srgbClr val="000000"/>
                </a:solidFill>
                <a:latin typeface="Arial" panose="020B0604020202020204" pitchFamily="34" charset="0"/>
              </a:rPr>
              <a:t> (t in seconds)</a:t>
            </a:r>
          </a:p>
        </p:txBody>
      </p:sp>
      <p:sp>
        <p:nvSpPr>
          <p:cNvPr id="55301" name="Line 4"/>
          <p:cNvSpPr>
            <a:spLocks noChangeShapeType="1"/>
          </p:cNvSpPr>
          <p:nvPr/>
        </p:nvSpPr>
        <p:spPr bwMode="auto">
          <a:xfrm>
            <a:off x="990600" y="2438400"/>
            <a:ext cx="6781800" cy="1588"/>
          </a:xfrm>
          <a:prstGeom prst="line">
            <a:avLst/>
          </a:prstGeom>
          <a:noFill/>
          <a:ln w="28440">
            <a:solidFill>
              <a:srgbClr val="FF921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5302" name="Group 5"/>
          <p:cNvGrpSpPr>
            <a:grpSpLocks/>
          </p:cNvGrpSpPr>
          <p:nvPr/>
        </p:nvGrpSpPr>
        <p:grpSpPr bwMode="auto">
          <a:xfrm>
            <a:off x="2209800" y="2743200"/>
            <a:ext cx="5253038" cy="366713"/>
            <a:chOff x="1392" y="1728"/>
            <a:chExt cx="3309" cy="231"/>
          </a:xfrm>
        </p:grpSpPr>
        <p:sp>
          <p:nvSpPr>
            <p:cNvPr id="55312" name="Text Box 6"/>
            <p:cNvSpPr txBox="1">
              <a:spLocks noChangeArrowheads="1"/>
            </p:cNvSpPr>
            <p:nvPr/>
          </p:nvSpPr>
          <p:spPr bwMode="auto">
            <a:xfrm>
              <a:off x="1392" y="1728"/>
              <a:ext cx="18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0</a:t>
              </a:r>
            </a:p>
          </p:txBody>
        </p:sp>
        <p:sp>
          <p:nvSpPr>
            <p:cNvPr id="55313" name="Text Box 7"/>
            <p:cNvSpPr txBox="1">
              <a:spLocks noChangeArrowheads="1"/>
            </p:cNvSpPr>
            <p:nvPr/>
          </p:nvSpPr>
          <p:spPr bwMode="auto">
            <a:xfrm>
              <a:off x="2928" y="1728"/>
              <a:ext cx="17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SzPct val="100000"/>
              </a:pPr>
              <a:r>
                <a:rPr lang="en-US" altLang="en-US" sz="1800">
                  <a:solidFill>
                    <a:srgbClr val="000000"/>
                  </a:solidFill>
                  <a:latin typeface="Arial" panose="020B0604020202020204" pitchFamily="34" charset="0"/>
                </a:rPr>
                <a:t>mol/L*s   (or  mol L</a:t>
              </a:r>
              <a:r>
                <a:rPr lang="en-US" altLang="en-US" sz="1800" baseline="30000">
                  <a:solidFill>
                    <a:srgbClr val="000000"/>
                  </a:solidFill>
                  <a:latin typeface="Arial" panose="020B0604020202020204" pitchFamily="34" charset="0"/>
                </a:rPr>
                <a:t>-1</a:t>
              </a:r>
              <a:r>
                <a:rPr lang="en-US" altLang="en-US" sz="1800">
                  <a:solidFill>
                    <a:srgbClr val="000000"/>
                  </a:solidFill>
                  <a:latin typeface="Arial" panose="020B0604020202020204" pitchFamily="34" charset="0"/>
                </a:rPr>
                <a:t> s</a:t>
              </a:r>
              <a:r>
                <a:rPr lang="en-US" altLang="en-US" sz="1800" baseline="30000">
                  <a:solidFill>
                    <a:srgbClr val="000000"/>
                  </a:solidFill>
                  <a:latin typeface="Arial" panose="020B0604020202020204" pitchFamily="34" charset="0"/>
                </a:rPr>
                <a:t>-1</a:t>
              </a:r>
              <a:r>
                <a:rPr lang="en-US" altLang="en-US" sz="1800">
                  <a:solidFill>
                    <a:srgbClr val="000000"/>
                  </a:solidFill>
                  <a:latin typeface="Arial" panose="020B0604020202020204" pitchFamily="34" charset="0"/>
                </a:rPr>
                <a:t>)</a:t>
              </a:r>
            </a:p>
          </p:txBody>
        </p:sp>
      </p:grpSp>
      <p:grpSp>
        <p:nvGrpSpPr>
          <p:cNvPr id="55303" name="Group 8"/>
          <p:cNvGrpSpPr>
            <a:grpSpLocks/>
          </p:cNvGrpSpPr>
          <p:nvPr/>
        </p:nvGrpSpPr>
        <p:grpSpPr bwMode="auto">
          <a:xfrm>
            <a:off x="2209800" y="3581400"/>
            <a:ext cx="4567238" cy="366713"/>
            <a:chOff x="1392" y="2256"/>
            <a:chExt cx="2877" cy="231"/>
          </a:xfrm>
        </p:grpSpPr>
        <p:sp>
          <p:nvSpPr>
            <p:cNvPr id="55310" name="Text Box 9"/>
            <p:cNvSpPr txBox="1">
              <a:spLocks noChangeArrowheads="1"/>
            </p:cNvSpPr>
            <p:nvPr/>
          </p:nvSpPr>
          <p:spPr bwMode="auto">
            <a:xfrm>
              <a:off x="1392" y="2256"/>
              <a:ext cx="18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1</a:t>
              </a:r>
            </a:p>
          </p:txBody>
        </p:sp>
        <p:sp>
          <p:nvSpPr>
            <p:cNvPr id="55311" name="Text Box 10"/>
            <p:cNvSpPr txBox="1">
              <a:spLocks noChangeArrowheads="1"/>
            </p:cNvSpPr>
            <p:nvPr/>
          </p:nvSpPr>
          <p:spPr bwMode="auto">
            <a:xfrm>
              <a:off x="2928" y="2256"/>
              <a:ext cx="134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SzPct val="100000"/>
              </a:pPr>
              <a:r>
                <a:rPr lang="en-US" altLang="en-US" sz="1800">
                  <a:solidFill>
                    <a:srgbClr val="000000"/>
                  </a:solidFill>
                  <a:latin typeface="Arial" panose="020B0604020202020204" pitchFamily="34" charset="0"/>
                </a:rPr>
                <a:t>1/s  (or  s</a:t>
              </a:r>
              <a:r>
                <a:rPr lang="en-US" altLang="en-US" sz="1800" baseline="30000">
                  <a:solidFill>
                    <a:srgbClr val="000000"/>
                  </a:solidFill>
                  <a:latin typeface="Arial" panose="020B0604020202020204" pitchFamily="34" charset="0"/>
                </a:rPr>
                <a:t>-1</a:t>
              </a:r>
              <a:r>
                <a:rPr lang="en-US" altLang="en-US" sz="1800">
                  <a:solidFill>
                    <a:srgbClr val="000000"/>
                  </a:solidFill>
                  <a:latin typeface="Arial" panose="020B0604020202020204" pitchFamily="34" charset="0"/>
                </a:rPr>
                <a:t>)</a:t>
              </a:r>
            </a:p>
          </p:txBody>
        </p:sp>
      </p:grpSp>
      <p:grpSp>
        <p:nvGrpSpPr>
          <p:cNvPr id="55304" name="Group 11"/>
          <p:cNvGrpSpPr>
            <a:grpSpLocks/>
          </p:cNvGrpSpPr>
          <p:nvPr/>
        </p:nvGrpSpPr>
        <p:grpSpPr bwMode="auto">
          <a:xfrm>
            <a:off x="2209800" y="4419600"/>
            <a:ext cx="5481638" cy="366713"/>
            <a:chOff x="1392" y="2784"/>
            <a:chExt cx="3453" cy="231"/>
          </a:xfrm>
        </p:grpSpPr>
        <p:sp>
          <p:nvSpPr>
            <p:cNvPr id="55308" name="Text Box 12"/>
            <p:cNvSpPr txBox="1">
              <a:spLocks noChangeArrowheads="1"/>
            </p:cNvSpPr>
            <p:nvPr/>
          </p:nvSpPr>
          <p:spPr bwMode="auto">
            <a:xfrm>
              <a:off x="1392" y="2784"/>
              <a:ext cx="18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2</a:t>
              </a:r>
            </a:p>
          </p:txBody>
        </p:sp>
        <p:sp>
          <p:nvSpPr>
            <p:cNvPr id="55309" name="Text Box 13"/>
            <p:cNvSpPr txBox="1">
              <a:spLocks noChangeArrowheads="1"/>
            </p:cNvSpPr>
            <p:nvPr/>
          </p:nvSpPr>
          <p:spPr bwMode="auto">
            <a:xfrm>
              <a:off x="2928" y="2784"/>
              <a:ext cx="191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SzPct val="100000"/>
              </a:pPr>
              <a:r>
                <a:rPr lang="en-US" altLang="en-US" sz="1800">
                  <a:solidFill>
                    <a:srgbClr val="000000"/>
                  </a:solidFill>
                  <a:latin typeface="Arial" panose="020B0604020202020204" pitchFamily="34" charset="0"/>
                </a:rPr>
                <a:t>L/mol*s   (or L mol </a:t>
              </a:r>
              <a:r>
                <a:rPr lang="en-US" altLang="en-US" sz="1800" baseline="30000">
                  <a:solidFill>
                    <a:srgbClr val="000000"/>
                  </a:solidFill>
                  <a:latin typeface="Arial" panose="020B0604020202020204" pitchFamily="34" charset="0"/>
                </a:rPr>
                <a:t>-1</a:t>
              </a:r>
              <a:r>
                <a:rPr lang="en-US" altLang="en-US" sz="1800">
                  <a:solidFill>
                    <a:srgbClr val="000000"/>
                  </a:solidFill>
                  <a:latin typeface="Arial" panose="020B0604020202020204" pitchFamily="34" charset="0"/>
                </a:rPr>
                <a:t> s</a:t>
              </a:r>
              <a:r>
                <a:rPr lang="en-US" altLang="en-US" sz="1800" baseline="30000">
                  <a:solidFill>
                    <a:srgbClr val="000000"/>
                  </a:solidFill>
                  <a:latin typeface="Arial" panose="020B0604020202020204" pitchFamily="34" charset="0"/>
                </a:rPr>
                <a:t>-1</a:t>
              </a:r>
              <a:r>
                <a:rPr lang="en-US" altLang="en-US" sz="1800">
                  <a:solidFill>
                    <a:srgbClr val="000000"/>
                  </a:solidFill>
                  <a:latin typeface="Arial" panose="020B0604020202020204" pitchFamily="34" charset="0"/>
                </a:rPr>
                <a:t>)</a:t>
              </a:r>
            </a:p>
          </p:txBody>
        </p:sp>
      </p:grpSp>
      <p:grpSp>
        <p:nvGrpSpPr>
          <p:cNvPr id="55305" name="Group 14"/>
          <p:cNvGrpSpPr>
            <a:grpSpLocks/>
          </p:cNvGrpSpPr>
          <p:nvPr/>
        </p:nvGrpSpPr>
        <p:grpSpPr bwMode="auto">
          <a:xfrm>
            <a:off x="2209800" y="5257800"/>
            <a:ext cx="5786438" cy="366713"/>
            <a:chOff x="1392" y="3312"/>
            <a:chExt cx="3645" cy="231"/>
          </a:xfrm>
        </p:grpSpPr>
        <p:sp>
          <p:nvSpPr>
            <p:cNvPr id="55306" name="Text Box 15"/>
            <p:cNvSpPr txBox="1">
              <a:spLocks noChangeArrowheads="1"/>
            </p:cNvSpPr>
            <p:nvPr/>
          </p:nvSpPr>
          <p:spPr bwMode="auto">
            <a:xfrm>
              <a:off x="1392" y="3312"/>
              <a:ext cx="18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3</a:t>
              </a:r>
            </a:p>
          </p:txBody>
        </p:sp>
        <p:sp>
          <p:nvSpPr>
            <p:cNvPr id="55307" name="Text Box 16"/>
            <p:cNvSpPr txBox="1">
              <a:spLocks noChangeArrowheads="1"/>
            </p:cNvSpPr>
            <p:nvPr/>
          </p:nvSpPr>
          <p:spPr bwMode="auto">
            <a:xfrm>
              <a:off x="2928" y="3312"/>
              <a:ext cx="210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SzPct val="100000"/>
              </a:pPr>
              <a:r>
                <a:rPr lang="en-US" altLang="en-US" sz="1800">
                  <a:solidFill>
                    <a:srgbClr val="000000"/>
                  </a:solidFill>
                  <a:latin typeface="Arial" panose="020B0604020202020204" pitchFamily="34" charset="0"/>
                </a:rPr>
                <a:t>L</a:t>
              </a:r>
              <a:r>
                <a:rPr lang="en-US" altLang="en-US" sz="1800" baseline="30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 / mol</a:t>
              </a:r>
              <a:r>
                <a:rPr lang="en-US" altLang="en-US" sz="1800" baseline="30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 *s   (or L</a:t>
              </a:r>
              <a:r>
                <a:rPr lang="en-US" altLang="en-US" sz="1800" baseline="30000">
                  <a:solidFill>
                    <a:srgbClr val="000000"/>
                  </a:solidFill>
                  <a:latin typeface="Arial" panose="020B0604020202020204" pitchFamily="34" charset="0"/>
                </a:rPr>
                <a:t>2 </a:t>
              </a:r>
              <a:r>
                <a:rPr lang="en-US" altLang="en-US" sz="1800">
                  <a:solidFill>
                    <a:srgbClr val="000000"/>
                  </a:solidFill>
                  <a:latin typeface="Arial" panose="020B0604020202020204" pitchFamily="34" charset="0"/>
                </a:rPr>
                <a:t>mol</a:t>
              </a:r>
              <a:r>
                <a:rPr lang="en-US" altLang="en-US" sz="1800" baseline="30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 s</a:t>
              </a:r>
              <a:r>
                <a:rPr lang="en-US" altLang="en-US" sz="1800" baseline="30000">
                  <a:solidFill>
                    <a:srgbClr val="000000"/>
                  </a:solidFill>
                  <a:latin typeface="Arial" panose="020B0604020202020204" pitchFamily="34" charset="0"/>
                </a:rPr>
                <a:t>-1</a:t>
              </a:r>
              <a:r>
                <a:rPr lang="en-US" altLang="en-US" sz="1800">
                  <a:solidFill>
                    <a:srgbClr val="000000"/>
                  </a:solidFill>
                  <a:latin typeface="Arial" panose="020B0604020202020204" pitchFamily="34" charset="0"/>
                </a:rPr>
                <a:t>)</a:t>
              </a: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a:extLst>
              <a:ext uri="{FF2B5EF4-FFF2-40B4-BE49-F238E27FC236}">
                <a16:creationId xmlns:a16="http://schemas.microsoft.com/office/drawing/2014/main" xmlns="" id="{66F6D317-E3C2-4DE7-89BE-134D8EC6E533}"/>
              </a:ext>
            </a:extLst>
          </p:cNvPr>
          <p:cNvSpPr txBox="1">
            <a:spLocks noChangeArrowheads="1"/>
          </p:cNvSpPr>
          <p:nvPr/>
        </p:nvSpPr>
        <p:spPr bwMode="auto">
          <a:xfrm>
            <a:off x="304800" y="200025"/>
            <a:ext cx="8534400" cy="637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a:buSzPct val="100000"/>
              <a:defRPr/>
            </a:pPr>
            <a:r>
              <a:rPr lang="en-US" b="1" dirty="0">
                <a:solidFill>
                  <a:schemeClr val="accent6">
                    <a:lumMod val="75000"/>
                  </a:schemeClr>
                </a:solidFill>
              </a:rPr>
              <a:t>                              </a:t>
            </a:r>
            <a:r>
              <a:rPr lang="en-US" b="1" u="sng" dirty="0">
                <a:solidFill>
                  <a:schemeClr val="accent6">
                    <a:lumMod val="75000"/>
                  </a:schemeClr>
                </a:solidFill>
              </a:rPr>
              <a:t>REACTION ORDER</a:t>
            </a:r>
          </a:p>
          <a:p>
            <a:pPr>
              <a:buSzPct val="100000"/>
              <a:defRPr/>
            </a:pPr>
            <a:r>
              <a:rPr lang="en-US" b="1" dirty="0">
                <a:solidFill>
                  <a:srgbClr val="000000"/>
                </a:solidFill>
              </a:rPr>
              <a:t>1.  What are the overall reaction orders for:</a:t>
            </a:r>
          </a:p>
          <a:p>
            <a:pPr>
              <a:buSzPct val="100000"/>
              <a:defRPr/>
            </a:pPr>
            <a:r>
              <a:rPr lang="en-US" b="1" dirty="0">
                <a:solidFill>
                  <a:schemeClr val="accent6">
                    <a:lumMod val="75000"/>
                  </a:schemeClr>
                </a:solidFill>
              </a:rPr>
              <a:t>	A.  2N</a:t>
            </a:r>
            <a:r>
              <a:rPr lang="en-US" b="1" baseline="-25000" dirty="0">
                <a:solidFill>
                  <a:schemeClr val="accent6">
                    <a:lumMod val="75000"/>
                  </a:schemeClr>
                </a:solidFill>
              </a:rPr>
              <a:t>2</a:t>
            </a:r>
            <a:r>
              <a:rPr lang="en-US" b="1" dirty="0">
                <a:solidFill>
                  <a:schemeClr val="accent6">
                    <a:lumMod val="75000"/>
                  </a:schemeClr>
                </a:solidFill>
              </a:rPr>
              <a:t>O</a:t>
            </a:r>
            <a:r>
              <a:rPr lang="en-US" b="1" baseline="-25000" dirty="0">
                <a:solidFill>
                  <a:schemeClr val="accent6">
                    <a:lumMod val="75000"/>
                  </a:schemeClr>
                </a:solidFill>
              </a:rPr>
              <a:t>5(g)</a:t>
            </a:r>
            <a:r>
              <a:rPr lang="en-US" b="1" dirty="0">
                <a:solidFill>
                  <a:schemeClr val="accent6">
                    <a:lumMod val="75000"/>
                  </a:schemeClr>
                </a:solidFill>
              </a:rPr>
              <a:t> </a:t>
            </a:r>
            <a:r>
              <a:rPr lang="en-US" b="1" dirty="0">
                <a:solidFill>
                  <a:schemeClr val="accent6">
                    <a:lumMod val="75000"/>
                  </a:schemeClr>
                </a:solidFill>
                <a:latin typeface="Symbol" pitchFamily="16" charset="2"/>
              </a:rPr>
              <a:t></a:t>
            </a:r>
            <a:r>
              <a:rPr lang="en-US" b="1" dirty="0">
                <a:solidFill>
                  <a:schemeClr val="accent6">
                    <a:lumMod val="75000"/>
                  </a:schemeClr>
                </a:solidFill>
              </a:rPr>
              <a:t> 4NO</a:t>
            </a:r>
            <a:r>
              <a:rPr lang="en-US" b="1" baseline="-25000" dirty="0">
                <a:solidFill>
                  <a:schemeClr val="accent6">
                    <a:lumMod val="75000"/>
                  </a:schemeClr>
                </a:solidFill>
              </a:rPr>
              <a:t>2(g)</a:t>
            </a:r>
            <a:r>
              <a:rPr lang="en-US" b="1" dirty="0">
                <a:solidFill>
                  <a:schemeClr val="accent6">
                    <a:lumMod val="75000"/>
                  </a:schemeClr>
                </a:solidFill>
              </a:rPr>
              <a:t> + O</a:t>
            </a:r>
            <a:r>
              <a:rPr lang="en-US" b="1" baseline="-25000" dirty="0">
                <a:solidFill>
                  <a:schemeClr val="accent6">
                    <a:lumMod val="75000"/>
                  </a:schemeClr>
                </a:solidFill>
              </a:rPr>
              <a:t> 2 (g)</a:t>
            </a:r>
            <a:r>
              <a:rPr lang="en-US" b="1" dirty="0">
                <a:solidFill>
                  <a:schemeClr val="accent6">
                    <a:lumMod val="75000"/>
                  </a:schemeClr>
                </a:solidFill>
              </a:rPr>
              <a:t> </a:t>
            </a:r>
          </a:p>
          <a:p>
            <a:pPr>
              <a:buSzPct val="100000"/>
              <a:defRPr/>
            </a:pPr>
            <a:r>
              <a:rPr lang="en-US" b="1" dirty="0">
                <a:solidFill>
                  <a:schemeClr val="accent6">
                    <a:lumMod val="75000"/>
                  </a:schemeClr>
                </a:solidFill>
              </a:rPr>
              <a:t>	</a:t>
            </a:r>
            <a:endParaRPr lang="en-US" sz="1200" b="1" dirty="0">
              <a:solidFill>
                <a:schemeClr val="accent6">
                  <a:lumMod val="75000"/>
                </a:schemeClr>
              </a:solidFill>
            </a:endParaRPr>
          </a:p>
          <a:p>
            <a:pPr>
              <a:buSzPct val="100000"/>
              <a:defRPr/>
            </a:pPr>
            <a:r>
              <a:rPr lang="en-US" b="1" dirty="0">
                <a:solidFill>
                  <a:schemeClr val="accent6">
                    <a:lumMod val="75000"/>
                  </a:schemeClr>
                </a:solidFill>
              </a:rPr>
              <a:t>B.  CHCl</a:t>
            </a:r>
            <a:r>
              <a:rPr lang="en-US" b="1" baseline="-25000" dirty="0">
                <a:solidFill>
                  <a:schemeClr val="accent6">
                    <a:lumMod val="75000"/>
                  </a:schemeClr>
                </a:solidFill>
              </a:rPr>
              <a:t>3(g)</a:t>
            </a:r>
            <a:r>
              <a:rPr lang="en-US" b="1" dirty="0">
                <a:solidFill>
                  <a:schemeClr val="accent6">
                    <a:lumMod val="75000"/>
                  </a:schemeClr>
                </a:solidFill>
              </a:rPr>
              <a:t> + Cl</a:t>
            </a:r>
            <a:r>
              <a:rPr lang="en-US" b="1" baseline="-25000" dirty="0">
                <a:solidFill>
                  <a:schemeClr val="accent6">
                    <a:lumMod val="75000"/>
                  </a:schemeClr>
                </a:solidFill>
              </a:rPr>
              <a:t>2(g)</a:t>
            </a:r>
            <a:r>
              <a:rPr lang="en-US" b="1" dirty="0">
                <a:solidFill>
                  <a:schemeClr val="accent6">
                    <a:lumMod val="75000"/>
                  </a:schemeClr>
                </a:solidFill>
              </a:rPr>
              <a:t> </a:t>
            </a:r>
            <a:r>
              <a:rPr lang="en-US" b="1" dirty="0">
                <a:solidFill>
                  <a:schemeClr val="accent6">
                    <a:lumMod val="75000"/>
                  </a:schemeClr>
                </a:solidFill>
                <a:latin typeface="Symbol" pitchFamily="16" charset="2"/>
              </a:rPr>
              <a:t></a:t>
            </a:r>
            <a:r>
              <a:rPr lang="en-US" b="1" dirty="0">
                <a:solidFill>
                  <a:schemeClr val="accent6">
                    <a:lumMod val="75000"/>
                  </a:schemeClr>
                </a:solidFill>
              </a:rPr>
              <a:t>  CCl</a:t>
            </a:r>
            <a:r>
              <a:rPr lang="en-US" b="1" baseline="-25000" dirty="0">
                <a:solidFill>
                  <a:schemeClr val="accent6">
                    <a:lumMod val="75000"/>
                  </a:schemeClr>
                </a:solidFill>
              </a:rPr>
              <a:t>4(g)</a:t>
            </a:r>
            <a:r>
              <a:rPr lang="en-US" b="1" dirty="0">
                <a:solidFill>
                  <a:schemeClr val="accent6">
                    <a:lumMod val="75000"/>
                  </a:schemeClr>
                </a:solidFill>
              </a:rPr>
              <a:t> + </a:t>
            </a:r>
            <a:r>
              <a:rPr lang="en-US" b="1" dirty="0" err="1">
                <a:solidFill>
                  <a:schemeClr val="accent6">
                    <a:lumMod val="75000"/>
                  </a:schemeClr>
                </a:solidFill>
              </a:rPr>
              <a:t>HCl</a:t>
            </a:r>
            <a:r>
              <a:rPr lang="en-US" b="1" baseline="-25000" dirty="0">
                <a:solidFill>
                  <a:schemeClr val="accent6">
                    <a:lumMod val="75000"/>
                  </a:schemeClr>
                </a:solidFill>
              </a:rPr>
              <a:t>(g)</a:t>
            </a:r>
            <a:r>
              <a:rPr lang="en-US" b="1" dirty="0">
                <a:solidFill>
                  <a:schemeClr val="accent6">
                    <a:lumMod val="75000"/>
                  </a:schemeClr>
                </a:solidFill>
              </a:rPr>
              <a:t>  </a:t>
            </a:r>
            <a:r>
              <a:rPr lang="en-US" b="1" dirty="0">
                <a:solidFill>
                  <a:srgbClr val="990033"/>
                </a:solidFill>
              </a:rPr>
              <a:t>	                  		 </a:t>
            </a:r>
          </a:p>
          <a:p>
            <a:pPr>
              <a:buSzPct val="100000"/>
              <a:defRPr/>
            </a:pPr>
            <a:endParaRPr lang="en-US" b="1" dirty="0">
              <a:solidFill>
                <a:srgbClr val="990033"/>
              </a:solidFill>
            </a:endParaRPr>
          </a:p>
          <a:p>
            <a:pPr>
              <a:buSzPct val="100000"/>
              <a:defRPr/>
            </a:pPr>
            <a:r>
              <a:rPr lang="en-US" b="1" dirty="0">
                <a:solidFill>
                  <a:srgbClr val="000000"/>
                </a:solidFill>
              </a:rPr>
              <a:t>The overall reaction order is the sum of the powers to which</a:t>
            </a:r>
          </a:p>
          <a:p>
            <a:pPr>
              <a:buSzPct val="100000"/>
              <a:defRPr/>
            </a:pPr>
            <a:r>
              <a:rPr lang="en-US" b="1" dirty="0">
                <a:solidFill>
                  <a:srgbClr val="000000"/>
                </a:solidFill>
              </a:rPr>
              <a:t>     all the [reactants] are used in the rate law.</a:t>
            </a:r>
          </a:p>
          <a:p>
            <a:pPr>
              <a:buSzPct val="100000"/>
              <a:defRPr/>
            </a:pPr>
            <a:r>
              <a:rPr lang="en-US" b="1" dirty="0">
                <a:solidFill>
                  <a:srgbClr val="990033"/>
                </a:solidFill>
              </a:rPr>
              <a:t>	</a:t>
            </a:r>
          </a:p>
          <a:p>
            <a:pPr>
              <a:buSzPct val="100000"/>
              <a:defRPr/>
            </a:pPr>
            <a:endParaRPr lang="en-US" b="1" dirty="0">
              <a:solidFill>
                <a:srgbClr val="990033"/>
              </a:solidFill>
            </a:endParaRPr>
          </a:p>
          <a:p>
            <a:pPr>
              <a:buSzPct val="100000"/>
              <a:defRPr/>
            </a:pPr>
            <a:endParaRPr lang="en-US" b="1" dirty="0">
              <a:solidFill>
                <a:srgbClr val="990033"/>
              </a:solidFill>
            </a:endParaRPr>
          </a:p>
          <a:p>
            <a:pPr>
              <a:buSzPct val="100000"/>
              <a:defRPr/>
            </a:pPr>
            <a:r>
              <a:rPr lang="en-US" b="1" dirty="0">
                <a:solidFill>
                  <a:srgbClr val="000000"/>
                </a:solidFill>
              </a:rPr>
              <a:t>2.  What are the usual units of the rate constant for the rate </a:t>
            </a:r>
          </a:p>
          <a:p>
            <a:pPr>
              <a:buSzPct val="100000"/>
              <a:defRPr/>
            </a:pPr>
            <a:r>
              <a:rPr lang="en-US" b="1" dirty="0">
                <a:solidFill>
                  <a:srgbClr val="000000"/>
                </a:solidFill>
              </a:rPr>
              <a:t>     law for a?  Units of rate = (units of k) (units of [ ])</a:t>
            </a:r>
          </a:p>
          <a:p>
            <a:pPr>
              <a:buSzPct val="100000"/>
              <a:defRPr/>
            </a:pPr>
            <a:r>
              <a:rPr lang="en-US" b="1" dirty="0">
                <a:solidFill>
                  <a:srgbClr val="000000"/>
                </a:solidFill>
              </a:rPr>
              <a:t>	</a:t>
            </a:r>
          </a:p>
          <a:p>
            <a:pPr>
              <a:buSzPct val="100000"/>
              <a:defRPr/>
            </a:pPr>
            <a:endParaRPr lang="en-US" b="1" dirty="0">
              <a:solidFill>
                <a:srgbClr val="000000"/>
              </a:solidFill>
            </a:endParaRPr>
          </a:p>
          <a:p>
            <a:pPr>
              <a:buSzPct val="100000"/>
              <a:defRPr/>
            </a:pPr>
            <a:r>
              <a:rPr lang="en-US" b="1" dirty="0">
                <a:solidFill>
                  <a:srgbClr val="000000"/>
                </a:solidFill>
              </a:rPr>
              <a:t>	Q:  what is the reaction order of H</a:t>
            </a:r>
            <a:r>
              <a:rPr lang="en-US" b="1" baseline="-25000" dirty="0">
                <a:solidFill>
                  <a:srgbClr val="000000"/>
                </a:solidFill>
              </a:rPr>
              <a:t>2</a:t>
            </a:r>
            <a:r>
              <a:rPr lang="en-US" b="1" dirty="0">
                <a:solidFill>
                  <a:srgbClr val="000000"/>
                </a:solidFill>
              </a:rPr>
              <a:t> &amp; units for k?</a:t>
            </a:r>
          </a:p>
          <a:p>
            <a:pPr>
              <a:buSzPct val="100000"/>
              <a:defRPr/>
            </a:pPr>
            <a:r>
              <a:rPr lang="en-US" b="1" dirty="0">
                <a:solidFill>
                  <a:srgbClr val="3333FF"/>
                </a:solidFill>
              </a:rPr>
              <a:t>	            H</a:t>
            </a:r>
            <a:r>
              <a:rPr lang="en-US" b="1" baseline="-25000" dirty="0">
                <a:solidFill>
                  <a:srgbClr val="3333FF"/>
                </a:solidFill>
              </a:rPr>
              <a:t>2(g)</a:t>
            </a:r>
            <a:r>
              <a:rPr lang="en-US" b="1" dirty="0">
                <a:solidFill>
                  <a:srgbClr val="3333FF"/>
                </a:solidFill>
              </a:rPr>
              <a:t> + I</a:t>
            </a:r>
            <a:r>
              <a:rPr lang="en-US" b="1" baseline="-25000" dirty="0">
                <a:solidFill>
                  <a:srgbClr val="3333FF"/>
                </a:solidFill>
              </a:rPr>
              <a:t>2(g)</a:t>
            </a:r>
            <a:r>
              <a:rPr lang="en-US" b="1" dirty="0">
                <a:solidFill>
                  <a:srgbClr val="3333FF"/>
                </a:solidFill>
              </a:rPr>
              <a:t> </a:t>
            </a:r>
            <a:r>
              <a:rPr lang="en-US" b="1" dirty="0">
                <a:solidFill>
                  <a:srgbClr val="3333FF"/>
                </a:solidFill>
                <a:latin typeface="Symbol" pitchFamily="16" charset="2"/>
              </a:rPr>
              <a:t></a:t>
            </a:r>
            <a:r>
              <a:rPr lang="en-US" b="1" dirty="0">
                <a:solidFill>
                  <a:srgbClr val="3333FF"/>
                </a:solidFill>
              </a:rPr>
              <a:t> 2HI</a:t>
            </a:r>
            <a:r>
              <a:rPr lang="en-US" b="1" baseline="-25000" dirty="0">
                <a:solidFill>
                  <a:srgbClr val="3333FF"/>
                </a:solidFill>
              </a:rPr>
              <a:t>(g)</a:t>
            </a:r>
            <a:r>
              <a:rPr lang="en-US" b="1" dirty="0">
                <a:solidFill>
                  <a:srgbClr val="3333FF"/>
                </a:solidFill>
              </a:rPr>
              <a:t>   R=k [H</a:t>
            </a:r>
            <a:r>
              <a:rPr lang="en-US" b="1" baseline="-25000" dirty="0">
                <a:solidFill>
                  <a:srgbClr val="3333FF"/>
                </a:solidFill>
              </a:rPr>
              <a:t>2</a:t>
            </a:r>
            <a:r>
              <a:rPr lang="en-US" b="1" dirty="0">
                <a:solidFill>
                  <a:srgbClr val="3333FF"/>
                </a:solidFill>
              </a:rPr>
              <a:t>][I</a:t>
            </a:r>
            <a:r>
              <a:rPr lang="en-US" b="1" baseline="-25000" dirty="0">
                <a:solidFill>
                  <a:srgbClr val="3333FF"/>
                </a:solidFill>
              </a:rPr>
              <a:t>2</a:t>
            </a:r>
            <a:r>
              <a:rPr lang="en-US" b="1" dirty="0">
                <a:solidFill>
                  <a:srgbClr val="3333FF"/>
                </a:solidFill>
              </a:rPr>
              <a:t>]</a:t>
            </a:r>
          </a:p>
        </p:txBody>
      </p:sp>
      <p:sp>
        <p:nvSpPr>
          <p:cNvPr id="2" name="TextBox 1"/>
          <p:cNvSpPr txBox="1">
            <a:spLocks noChangeArrowheads="1"/>
          </p:cNvSpPr>
          <p:nvPr/>
        </p:nvSpPr>
        <p:spPr bwMode="auto">
          <a:xfrm>
            <a:off x="4686300" y="935038"/>
            <a:ext cx="2503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b="1">
                <a:solidFill>
                  <a:srgbClr val="990033"/>
                </a:solidFill>
              </a:rPr>
              <a:t>R = k[N</a:t>
            </a:r>
            <a:r>
              <a:rPr lang="en-US" altLang="en-US" b="1" baseline="-25000">
                <a:solidFill>
                  <a:srgbClr val="990033"/>
                </a:solidFill>
              </a:rPr>
              <a:t>2</a:t>
            </a:r>
            <a:r>
              <a:rPr lang="en-US" altLang="en-US" b="1">
                <a:solidFill>
                  <a:srgbClr val="990033"/>
                </a:solidFill>
              </a:rPr>
              <a:t>O</a:t>
            </a:r>
            <a:r>
              <a:rPr lang="en-US" altLang="en-US" b="1" baseline="-25000">
                <a:solidFill>
                  <a:srgbClr val="990033"/>
                </a:solidFill>
              </a:rPr>
              <a:t>5</a:t>
            </a:r>
            <a:r>
              <a:rPr lang="en-US" altLang="en-US" b="1">
                <a:solidFill>
                  <a:srgbClr val="990033"/>
                </a:solidFill>
              </a:rPr>
              <a:t>]</a:t>
            </a:r>
          </a:p>
        </p:txBody>
      </p:sp>
      <p:sp>
        <p:nvSpPr>
          <p:cNvPr id="5" name="TextBox 4"/>
          <p:cNvSpPr txBox="1">
            <a:spLocks noChangeArrowheads="1"/>
          </p:cNvSpPr>
          <p:nvPr/>
        </p:nvSpPr>
        <p:spPr bwMode="auto">
          <a:xfrm>
            <a:off x="5481638" y="1681163"/>
            <a:ext cx="2862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b="1">
                <a:solidFill>
                  <a:srgbClr val="990033"/>
                </a:solidFill>
              </a:rPr>
              <a:t>R=k[CHCl</a:t>
            </a:r>
            <a:r>
              <a:rPr lang="en-US" altLang="en-US" b="1" baseline="-25000">
                <a:solidFill>
                  <a:srgbClr val="990033"/>
                </a:solidFill>
              </a:rPr>
              <a:t>3</a:t>
            </a:r>
            <a:r>
              <a:rPr lang="en-US" altLang="en-US" b="1">
                <a:solidFill>
                  <a:srgbClr val="990033"/>
                </a:solidFill>
              </a:rPr>
              <a:t>] [Cl</a:t>
            </a:r>
            <a:r>
              <a:rPr lang="en-US" altLang="en-US" b="1" baseline="-25000">
                <a:solidFill>
                  <a:srgbClr val="990033"/>
                </a:solidFill>
              </a:rPr>
              <a:t>2</a:t>
            </a:r>
            <a:r>
              <a:rPr lang="en-US" altLang="en-US" b="1">
                <a:solidFill>
                  <a:srgbClr val="990033"/>
                </a:solidFill>
              </a:rPr>
              <a:t>] </a:t>
            </a:r>
            <a:r>
              <a:rPr lang="en-US" altLang="en-US" b="1" baseline="30000">
                <a:solidFill>
                  <a:srgbClr val="990033"/>
                </a:solidFill>
              </a:rPr>
              <a:t>1/2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0" y="1001713"/>
            <a:ext cx="4011613"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990600"/>
            <a:ext cx="40163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5"/>
          <p:cNvSpPr txBox="1">
            <a:spLocks noChangeArrowheads="1"/>
          </p:cNvSpPr>
          <p:nvPr/>
        </p:nvSpPr>
        <p:spPr bwMode="auto">
          <a:xfrm>
            <a:off x="2286000" y="358775"/>
            <a:ext cx="541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C00000"/>
                </a:solidFill>
                <a:latin typeface="Arial" panose="020B0604020202020204" pitchFamily="34" charset="0"/>
              </a:rPr>
              <a:t>The effect of surface area on reaction 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67587"/>
                                        </p:tgtEl>
                                      </p:cBhvr>
                                    </p:animEffect>
                                    <p:set>
                                      <p:cBhvr>
                                        <p:cTn id="7" dur="1" fill="hold">
                                          <p:stCondLst>
                                            <p:cond delay="499"/>
                                          </p:stCondLst>
                                        </p:cTn>
                                        <p:tgtEl>
                                          <p:spTgt spid="67587"/>
                                        </p:tgtEl>
                                        <p:attrNameLst>
                                          <p:attrName>style.visibility</p:attrName>
                                        </p:attrNameLst>
                                      </p:cBhvr>
                                      <p:to>
                                        <p:strVal val="hidden"/>
                                      </p:to>
                                    </p:se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67586"/>
                                        </p:tgtEl>
                                        <p:attrNameLst>
                                          <p:attrName>style.visibility</p:attrName>
                                        </p:attrNameLst>
                                      </p:cBhvr>
                                      <p:to>
                                        <p:strVal val="visible"/>
                                      </p:to>
                                    </p:set>
                                    <p:animEffect transition="in" filter="dissolve">
                                      <p:cBhvr>
                                        <p:cTn id="11" dur="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762000" y="298450"/>
            <a:ext cx="77724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000">
                <a:solidFill>
                  <a:srgbClr val="000000"/>
                </a:solidFill>
              </a:rPr>
              <a:t>Determining the Rate Law</a:t>
            </a:r>
          </a:p>
        </p:txBody>
      </p:sp>
      <p:sp>
        <p:nvSpPr>
          <p:cNvPr id="27650" name="Text Box 2"/>
          <p:cNvSpPr txBox="1">
            <a:spLocks noChangeArrowheads="1"/>
          </p:cNvSpPr>
          <p:nvPr/>
        </p:nvSpPr>
        <p:spPr bwMode="auto">
          <a:xfrm>
            <a:off x="76200" y="838200"/>
            <a:ext cx="8839200" cy="603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800"/>
              </a:spcBef>
              <a:buClr>
                <a:srgbClr val="000000"/>
              </a:buClr>
              <a:buSzPct val="100000"/>
              <a:buFont typeface="Times New Roman" panose="02020603050405020304" pitchFamily="18" charset="0"/>
              <a:buChar char="•"/>
            </a:pPr>
            <a:r>
              <a:rPr lang="en-US" altLang="en-US" sz="3200">
                <a:solidFill>
                  <a:srgbClr val="000000"/>
                </a:solidFill>
              </a:rPr>
              <a:t>can only be determined experimentally</a:t>
            </a:r>
          </a:p>
          <a:p>
            <a:pPr>
              <a:spcBef>
                <a:spcPts val="800"/>
              </a:spcBef>
              <a:buClr>
                <a:srgbClr val="CC0099"/>
              </a:buClr>
              <a:buSzPct val="100000"/>
              <a:buFont typeface="Times New Roman" panose="02020603050405020304" pitchFamily="18" charset="0"/>
              <a:buChar char="•"/>
            </a:pPr>
            <a:r>
              <a:rPr lang="en-US" altLang="en-US" sz="3200" b="1">
                <a:solidFill>
                  <a:srgbClr val="CC0099"/>
                </a:solidFill>
              </a:rPr>
              <a:t>initial rate method</a:t>
            </a:r>
          </a:p>
          <a:p>
            <a:pPr lvl="1">
              <a:spcBef>
                <a:spcPts val="700"/>
              </a:spcBef>
              <a:buClr>
                <a:srgbClr val="000000"/>
              </a:buClr>
              <a:buSzPct val="100000"/>
              <a:buFont typeface="Times New Roman" panose="02020603050405020304" pitchFamily="18" charset="0"/>
              <a:buChar char="–"/>
            </a:pPr>
            <a:r>
              <a:rPr lang="en-US" altLang="en-US" sz="2800">
                <a:solidFill>
                  <a:srgbClr val="000000"/>
                </a:solidFill>
              </a:rPr>
              <a:t>by comparing effect on the rate of changing the initial concentration of reactants one at a time</a:t>
            </a:r>
          </a:p>
          <a:p>
            <a:pPr>
              <a:spcBef>
                <a:spcPts val="800"/>
              </a:spcBef>
              <a:buClr>
                <a:srgbClr val="CC0099"/>
              </a:buClr>
              <a:buSzPct val="100000"/>
              <a:buFont typeface="Times New Roman" panose="02020603050405020304" pitchFamily="18" charset="0"/>
              <a:buChar char="•"/>
            </a:pPr>
            <a:r>
              <a:rPr lang="en-US" altLang="en-US" sz="3200" b="1">
                <a:solidFill>
                  <a:srgbClr val="CC0099"/>
                </a:solidFill>
              </a:rPr>
              <a:t>graphically</a:t>
            </a:r>
          </a:p>
          <a:p>
            <a:pPr lvl="1">
              <a:spcBef>
                <a:spcPts val="700"/>
              </a:spcBef>
              <a:buClr>
                <a:srgbClr val="000000"/>
              </a:buClr>
              <a:buSzPct val="100000"/>
              <a:buFont typeface="Times New Roman" panose="02020603050405020304" pitchFamily="18" charset="0"/>
              <a:buNone/>
            </a:pPr>
            <a:endParaRPr lang="en-US" altLang="en-US" sz="3200" b="1">
              <a:solidFill>
                <a:srgbClr val="CC0099"/>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animEffect transition="in" filter="wipe(right)">
                                      <p:cBhvr additive="repl">
                                        <p:cTn id="7" dur="500"/>
                                        <p:tgtEl>
                                          <p:spTgt spid="27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additive="repl">
                                        <p:cTn id="11" dur="1" fill="hold">
                                          <p:stCondLst>
                                            <p:cond delay="0"/>
                                          </p:stCondLst>
                                        </p:cTn>
                                        <p:tgtEl>
                                          <p:spTgt spid="27650">
                                            <p:txEl>
                                              <p:pRg st="1" end="1"/>
                                            </p:txEl>
                                          </p:spTgt>
                                        </p:tgtEl>
                                        <p:attrNameLst>
                                          <p:attrName>style.visibility</p:attrName>
                                        </p:attrNameLst>
                                      </p:cBhvr>
                                      <p:to>
                                        <p:strVal val="visible"/>
                                      </p:to>
                                    </p:set>
                                    <p:animEffect transition="in" filter="wipe(right)">
                                      <p:cBhvr additive="repl">
                                        <p:cTn id="12" dur="500"/>
                                        <p:tgtEl>
                                          <p:spTgt spid="27650">
                                            <p:txEl>
                                              <p:pRg st="1" end="1"/>
                                            </p:txEl>
                                          </p:spTgt>
                                        </p:tgtEl>
                                      </p:cBhvr>
                                    </p:animEffect>
                                  </p:childTnLst>
                                </p:cTn>
                              </p:par>
                              <p:par>
                                <p:cTn id="13" presetID="22" presetClass="entr" presetSubtype="2" fill="hold" nodeType="withEffect">
                                  <p:stCondLst>
                                    <p:cond delay="0"/>
                                  </p:stCondLst>
                                  <p:childTnLst>
                                    <p:set>
                                      <p:cBhvr additive="repl">
                                        <p:cTn id="14" dur="1" fill="hold">
                                          <p:stCondLst>
                                            <p:cond delay="0"/>
                                          </p:stCondLst>
                                        </p:cTn>
                                        <p:tgtEl>
                                          <p:spTgt spid="27650">
                                            <p:txEl>
                                              <p:pRg st="2" end="2"/>
                                            </p:txEl>
                                          </p:spTgt>
                                        </p:tgtEl>
                                        <p:attrNameLst>
                                          <p:attrName>style.visibility</p:attrName>
                                        </p:attrNameLst>
                                      </p:cBhvr>
                                      <p:to>
                                        <p:strVal val="visible"/>
                                      </p:to>
                                    </p:set>
                                    <p:animEffect transition="in" filter="wipe(right)">
                                      <p:cBhvr additive="repl">
                                        <p:cTn id="15" dur="500"/>
                                        <p:tgtEl>
                                          <p:spTgt spid="27650">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additive="repl">
                                        <p:cTn id="19" dur="1" fill="hold">
                                          <p:stCondLst>
                                            <p:cond delay="0"/>
                                          </p:stCondLst>
                                        </p:cTn>
                                        <p:tgtEl>
                                          <p:spTgt spid="27650">
                                            <p:txEl>
                                              <p:pRg st="3" end="3"/>
                                            </p:txEl>
                                          </p:spTgt>
                                        </p:tgtEl>
                                        <p:attrNameLst>
                                          <p:attrName>style.visibility</p:attrName>
                                        </p:attrNameLst>
                                      </p:cBhvr>
                                      <p:to>
                                        <p:strVal val="visible"/>
                                      </p:to>
                                    </p:set>
                                    <p:animEffect transition="in" filter="wipe(right)">
                                      <p:cBhvr additive="repl">
                                        <p:cTn id="20" dur="500"/>
                                        <p:tgtEl>
                                          <p:spTgt spid="27650">
                                            <p:txEl>
                                              <p:pRg st="3" end="3"/>
                                            </p:txEl>
                                          </p:spTgt>
                                        </p:tgtEl>
                                      </p:cBhvr>
                                    </p:animEffect>
                                  </p:childTnLst>
                                </p:cTn>
                              </p:par>
                              <p:par>
                                <p:cTn id="21" presetID="22" presetClass="entr" presetSubtype="2" fill="hold" nodeType="withEffect">
                                  <p:stCondLst>
                                    <p:cond delay="0"/>
                                  </p:stCondLst>
                                  <p:childTnLst>
                                    <p:set>
                                      <p:cBhvr additive="repl">
                                        <p:cTn id="22" dur="1" fill="hold">
                                          <p:stCondLst>
                                            <p:cond delay="0"/>
                                          </p:stCondLst>
                                        </p:cTn>
                                        <p:tgtEl>
                                          <p:spTgt spid="27650">
                                            <p:txEl>
                                              <p:pRg st="4" end="4"/>
                                            </p:txEl>
                                          </p:spTgt>
                                        </p:tgtEl>
                                        <p:attrNameLst>
                                          <p:attrName>style.visibility</p:attrName>
                                        </p:attrNameLst>
                                      </p:cBhvr>
                                      <p:to>
                                        <p:strVal val="visible"/>
                                      </p:to>
                                    </p:set>
                                    <p:animEffect transition="in" filter="wipe(right)">
                                      <p:cBhvr additive="repl">
                                        <p:cTn id="23" dur="500"/>
                                        <p:tgtEl>
                                          <p:spTgt spid="276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228600" y="381000"/>
            <a:ext cx="8763000" cy="598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marL="741363" indent="-28257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800" b="1">
                <a:solidFill>
                  <a:schemeClr val="tx1"/>
                </a:solidFill>
              </a:rPr>
              <a:t>Example 1.  A particular reaction was found to depend on the concentration of the hydrogen ion, [H+].  The initial rates varied as a function of [H+] as follows:</a:t>
            </a:r>
          </a:p>
          <a:p>
            <a:pPr lvl="1">
              <a:buSzPct val="100000"/>
            </a:pPr>
            <a:r>
              <a:rPr lang="en-US" altLang="en-US" sz="2800" b="1">
                <a:solidFill>
                  <a:schemeClr val="tx1"/>
                </a:solidFill>
              </a:rPr>
              <a:t>	</a:t>
            </a:r>
            <a:r>
              <a:rPr lang="en-US" altLang="en-US" sz="2800" b="1" u="sng">
                <a:solidFill>
                  <a:schemeClr val="tx1"/>
                </a:solidFill>
              </a:rPr>
              <a:t>[H+]</a:t>
            </a:r>
            <a:r>
              <a:rPr lang="en-US" altLang="en-US" sz="2800" b="1">
                <a:solidFill>
                  <a:schemeClr val="tx1"/>
                </a:solidFill>
              </a:rPr>
              <a:t>			    			 </a:t>
            </a:r>
            <a:r>
              <a:rPr lang="en-US" altLang="en-US" sz="2800" b="1" u="sng">
                <a:solidFill>
                  <a:schemeClr val="tx1"/>
                </a:solidFill>
              </a:rPr>
              <a:t> R</a:t>
            </a:r>
          </a:p>
          <a:p>
            <a:pPr>
              <a:buSzPct val="100000"/>
            </a:pPr>
            <a:r>
              <a:rPr lang="en-US" altLang="en-US" sz="2800" b="1">
                <a:solidFill>
                  <a:schemeClr val="tx1"/>
                </a:solidFill>
              </a:rPr>
              <a:t>		0.0500					6.4 x 10</a:t>
            </a:r>
            <a:r>
              <a:rPr lang="en-US" altLang="en-US" sz="2800" b="1" baseline="30000">
                <a:solidFill>
                  <a:schemeClr val="tx1"/>
                </a:solidFill>
              </a:rPr>
              <a:t>-7</a:t>
            </a:r>
          </a:p>
          <a:p>
            <a:pPr>
              <a:buSzPct val="100000"/>
            </a:pPr>
            <a:r>
              <a:rPr lang="en-US" altLang="en-US" sz="2800" b="1">
                <a:solidFill>
                  <a:schemeClr val="tx1"/>
                </a:solidFill>
              </a:rPr>
              <a:t>		0.1000					3.2 x 10</a:t>
            </a:r>
            <a:r>
              <a:rPr lang="en-US" altLang="en-US" sz="2800" b="1" baseline="30000">
                <a:solidFill>
                  <a:schemeClr val="tx1"/>
                </a:solidFill>
              </a:rPr>
              <a:t>-7</a:t>
            </a:r>
          </a:p>
          <a:p>
            <a:pPr>
              <a:buSzPct val="100000"/>
            </a:pPr>
            <a:r>
              <a:rPr lang="en-US" altLang="en-US" sz="2800" b="1">
                <a:solidFill>
                  <a:schemeClr val="tx1"/>
                </a:solidFill>
              </a:rPr>
              <a:t>		0.2000					1.6 x 10</a:t>
            </a:r>
            <a:r>
              <a:rPr lang="en-US" altLang="en-US" sz="2800" b="1" baseline="30000">
                <a:solidFill>
                  <a:schemeClr val="tx1"/>
                </a:solidFill>
              </a:rPr>
              <a:t>-7</a:t>
            </a:r>
          </a:p>
          <a:p>
            <a:pPr>
              <a:buSzPct val="100000"/>
            </a:pPr>
            <a:endParaRPr lang="en-US" altLang="en-US" sz="2800" b="1" baseline="30000">
              <a:solidFill>
                <a:schemeClr val="tx1"/>
              </a:solidFill>
            </a:endParaRPr>
          </a:p>
          <a:p>
            <a:pPr>
              <a:buSzPct val="100000"/>
            </a:pPr>
            <a:r>
              <a:rPr lang="en-US" altLang="en-US" sz="2800" b="1">
                <a:solidFill>
                  <a:schemeClr val="tx1"/>
                </a:solidFill>
              </a:rPr>
              <a:t>	a.  What is the order of the reaction in [H+]</a:t>
            </a:r>
          </a:p>
          <a:p>
            <a:pPr>
              <a:buSzPct val="100000"/>
            </a:pPr>
            <a:endParaRPr lang="en-US" altLang="en-US" sz="2800" b="1">
              <a:solidFill>
                <a:schemeClr val="tx1"/>
              </a:solidFill>
            </a:endParaRPr>
          </a:p>
          <a:p>
            <a:pPr>
              <a:buSzPct val="100000"/>
              <a:buFont typeface="Times New Roman" panose="02020603050405020304" pitchFamily="18" charset="0"/>
              <a:buNone/>
            </a:pPr>
            <a:r>
              <a:rPr lang="en-US" altLang="en-US" sz="2800" b="1">
                <a:solidFill>
                  <a:srgbClr val="006666"/>
                </a:solidFill>
              </a:rPr>
              <a:t>	b.  Determine the magnitude of the rate constant.</a:t>
            </a:r>
          </a:p>
          <a:p>
            <a:pPr>
              <a:buSzPct val="100000"/>
            </a:pPr>
            <a:endParaRPr lang="en-US" altLang="en-US" sz="2800" b="1">
              <a:solidFill>
                <a:schemeClr val="tx1"/>
              </a:solidFill>
            </a:endParaRPr>
          </a:p>
          <a:p>
            <a:pPr>
              <a:buSzPct val="100000"/>
            </a:pPr>
            <a:r>
              <a:rPr lang="en-US" altLang="en-US" sz="2800" b="1">
                <a:solidFill>
                  <a:schemeClr val="tx1"/>
                </a:solidFill>
              </a:rPr>
              <a:t>c.  Predict the initial reaction rate when  [H+] = 0.400M</a:t>
            </a:r>
          </a:p>
          <a:p>
            <a:pPr>
              <a:buSzPct val="100000"/>
            </a:pPr>
            <a:endParaRPr lang="en-US" altLang="en-US" sz="2800" b="1">
              <a:solidFill>
                <a:srgbClr val="336699"/>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a:extLst>
              <a:ext uri="{FF2B5EF4-FFF2-40B4-BE49-F238E27FC236}">
                <a16:creationId xmlns:a16="http://schemas.microsoft.com/office/drawing/2014/main" xmlns="" id="{83919DDC-3410-45D9-9887-723A3EE958B9}"/>
              </a:ext>
            </a:extLst>
          </p:cNvPr>
          <p:cNvSpPr txBox="1">
            <a:spLocks noChangeArrowheads="1"/>
          </p:cNvSpPr>
          <p:nvPr/>
        </p:nvSpPr>
        <p:spPr bwMode="auto">
          <a:xfrm>
            <a:off x="549275" y="381000"/>
            <a:ext cx="8137525" cy="5141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a:buSzPct val="100000"/>
              <a:defRPr/>
            </a:pPr>
            <a:r>
              <a:rPr lang="en-US" b="1" dirty="0">
                <a:solidFill>
                  <a:schemeClr val="accent6">
                    <a:lumMod val="75000"/>
                  </a:schemeClr>
                </a:solidFill>
                <a:effectLst>
                  <a:outerShdw blurRad="38100" dist="38100" dir="2700000" algn="tl">
                    <a:srgbClr val="000000">
                      <a:alpha val="43137"/>
                    </a:srgbClr>
                  </a:outerShdw>
                </a:effectLst>
              </a:rPr>
              <a:t>                          </a:t>
            </a:r>
            <a:r>
              <a:rPr lang="en-US" b="1" u="sng" dirty="0">
                <a:solidFill>
                  <a:schemeClr val="accent6">
                    <a:lumMod val="75000"/>
                  </a:schemeClr>
                </a:solidFill>
                <a:effectLst>
                  <a:outerShdw blurRad="38100" dist="38100" dir="2700000" algn="tl">
                    <a:srgbClr val="000000">
                      <a:alpha val="43137"/>
                    </a:srgbClr>
                  </a:outerShdw>
                </a:effectLst>
              </a:rPr>
              <a:t>INITIAL RATE METHOD</a:t>
            </a:r>
          </a:p>
          <a:p>
            <a:pPr>
              <a:buSzPct val="100000"/>
              <a:defRPr/>
            </a:pPr>
            <a:endParaRPr lang="en-US" b="1" dirty="0">
              <a:solidFill>
                <a:schemeClr val="accent6">
                  <a:lumMod val="75000"/>
                </a:schemeClr>
              </a:solidFill>
            </a:endParaRPr>
          </a:p>
          <a:p>
            <a:pPr>
              <a:buSzPct val="100000"/>
              <a:defRPr/>
            </a:pPr>
            <a:r>
              <a:rPr lang="en-US" b="1" dirty="0">
                <a:solidFill>
                  <a:schemeClr val="accent6">
                    <a:lumMod val="75000"/>
                  </a:schemeClr>
                </a:solidFill>
              </a:rPr>
              <a:t>2.  The initial rate of a reaction A+ B →C was measured for several  different starting concentrations of A &amp; B</a:t>
            </a:r>
          </a:p>
          <a:p>
            <a:pPr>
              <a:buSzPct val="100000"/>
              <a:defRPr/>
            </a:pPr>
            <a:endParaRPr lang="en-US" b="1" dirty="0">
              <a:solidFill>
                <a:schemeClr val="accent6">
                  <a:lumMod val="75000"/>
                </a:schemeClr>
              </a:solidFill>
            </a:endParaRPr>
          </a:p>
          <a:p>
            <a:pPr>
              <a:buSzPct val="100000"/>
              <a:defRPr/>
            </a:pPr>
            <a:r>
              <a:rPr lang="en-US" b="1" u="sng" dirty="0">
                <a:solidFill>
                  <a:schemeClr val="accent6">
                    <a:lumMod val="75000"/>
                  </a:schemeClr>
                </a:solidFill>
              </a:rPr>
              <a:t>trial</a:t>
            </a:r>
            <a:r>
              <a:rPr lang="en-US" b="1" dirty="0">
                <a:solidFill>
                  <a:schemeClr val="accent6">
                    <a:lumMod val="75000"/>
                  </a:schemeClr>
                </a:solidFill>
              </a:rPr>
              <a:t>		  </a:t>
            </a:r>
            <a:r>
              <a:rPr lang="en-US" b="1" u="sng" dirty="0">
                <a:solidFill>
                  <a:schemeClr val="accent6">
                    <a:lumMod val="75000"/>
                  </a:schemeClr>
                </a:solidFill>
              </a:rPr>
              <a:t>[A]</a:t>
            </a:r>
            <a:r>
              <a:rPr lang="en-US" b="1" dirty="0">
                <a:solidFill>
                  <a:schemeClr val="accent6">
                    <a:lumMod val="75000"/>
                  </a:schemeClr>
                </a:solidFill>
              </a:rPr>
              <a:t>		  </a:t>
            </a:r>
            <a:r>
              <a:rPr lang="en-US" b="1" u="sng" dirty="0">
                <a:solidFill>
                  <a:schemeClr val="accent6">
                    <a:lumMod val="75000"/>
                  </a:schemeClr>
                </a:solidFill>
              </a:rPr>
              <a:t>[B]</a:t>
            </a:r>
            <a:r>
              <a:rPr lang="en-US" b="1" dirty="0">
                <a:solidFill>
                  <a:schemeClr val="accent6">
                    <a:lumMod val="75000"/>
                  </a:schemeClr>
                </a:solidFill>
              </a:rPr>
              <a:t>		</a:t>
            </a:r>
            <a:r>
              <a:rPr lang="en-US" b="1" u="sng" dirty="0">
                <a:solidFill>
                  <a:schemeClr val="accent6">
                    <a:lumMod val="75000"/>
                  </a:schemeClr>
                </a:solidFill>
              </a:rPr>
              <a:t>R(m/s)</a:t>
            </a:r>
          </a:p>
          <a:p>
            <a:pPr>
              <a:buSzPct val="100000"/>
              <a:defRPr/>
            </a:pPr>
            <a:r>
              <a:rPr lang="en-US" b="1" dirty="0">
                <a:solidFill>
                  <a:schemeClr val="accent6">
                    <a:lumMod val="75000"/>
                  </a:schemeClr>
                </a:solidFill>
              </a:rPr>
              <a:t>  1			0.100		0.100		4 x 10</a:t>
            </a:r>
            <a:r>
              <a:rPr lang="en-US" b="1" baseline="30000" dirty="0">
                <a:solidFill>
                  <a:schemeClr val="accent6">
                    <a:lumMod val="75000"/>
                  </a:schemeClr>
                </a:solidFill>
              </a:rPr>
              <a:t>-5</a:t>
            </a:r>
          </a:p>
          <a:p>
            <a:pPr>
              <a:buSzPct val="100000"/>
              <a:defRPr/>
            </a:pPr>
            <a:r>
              <a:rPr lang="en-US" b="1" dirty="0">
                <a:solidFill>
                  <a:schemeClr val="accent6">
                    <a:lumMod val="75000"/>
                  </a:schemeClr>
                </a:solidFill>
              </a:rPr>
              <a:t>  2			0.100		0.200		4 x 10</a:t>
            </a:r>
            <a:r>
              <a:rPr lang="en-US" b="1" baseline="30000" dirty="0">
                <a:solidFill>
                  <a:schemeClr val="accent6">
                    <a:lumMod val="75000"/>
                  </a:schemeClr>
                </a:solidFill>
              </a:rPr>
              <a:t>-5</a:t>
            </a:r>
          </a:p>
          <a:p>
            <a:pPr>
              <a:buSzPct val="100000"/>
              <a:defRPr/>
            </a:pPr>
            <a:r>
              <a:rPr lang="en-US" b="1" dirty="0">
                <a:solidFill>
                  <a:schemeClr val="accent6">
                    <a:lumMod val="75000"/>
                  </a:schemeClr>
                </a:solidFill>
              </a:rPr>
              <a:t>  3			0.200		0.100		16 x 10</a:t>
            </a:r>
            <a:r>
              <a:rPr lang="en-US" b="1" baseline="30000" dirty="0">
                <a:solidFill>
                  <a:schemeClr val="accent6">
                    <a:lumMod val="75000"/>
                  </a:schemeClr>
                </a:solidFill>
              </a:rPr>
              <a:t>-5</a:t>
            </a:r>
          </a:p>
          <a:p>
            <a:pPr>
              <a:buSzPct val="100000"/>
              <a:defRPr/>
            </a:pPr>
            <a:endParaRPr lang="en-US" b="1" baseline="30000" dirty="0">
              <a:solidFill>
                <a:srgbClr val="000000"/>
              </a:solidFill>
            </a:endParaRPr>
          </a:p>
          <a:p>
            <a:pPr>
              <a:buSzPct val="100000"/>
              <a:defRPr/>
            </a:pPr>
            <a:r>
              <a:rPr lang="en-US" b="1" dirty="0">
                <a:solidFill>
                  <a:schemeClr val="accent2">
                    <a:lumMod val="75000"/>
                  </a:schemeClr>
                </a:solidFill>
              </a:rPr>
              <a:t>	a.  Determine the rate law for the reaction</a:t>
            </a:r>
          </a:p>
          <a:p>
            <a:pPr>
              <a:buSzPct val="100000"/>
              <a:defRPr/>
            </a:pPr>
            <a:endParaRPr lang="en-US" b="1" dirty="0">
              <a:solidFill>
                <a:schemeClr val="accent2">
                  <a:lumMod val="75000"/>
                </a:schemeClr>
              </a:solidFill>
            </a:endParaRPr>
          </a:p>
          <a:p>
            <a:pPr>
              <a:buSzPct val="100000"/>
              <a:defRPr/>
            </a:pPr>
            <a:r>
              <a:rPr lang="en-US" b="1" dirty="0">
                <a:solidFill>
                  <a:schemeClr val="accent2">
                    <a:lumMod val="75000"/>
                  </a:schemeClr>
                </a:solidFill>
              </a:rPr>
              <a:t>	b.  Determine the rate of the reaction when  [A] = 0.030M &amp; [B] = 0.100M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38" name="TextBox 1"/>
          <p:cNvSpPr txBox="1">
            <a:spLocks noChangeArrowheads="1"/>
          </p:cNvSpPr>
          <p:nvPr/>
        </p:nvSpPr>
        <p:spPr bwMode="auto">
          <a:xfrm>
            <a:off x="2133600" y="190500"/>
            <a:ext cx="3932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a:solidFill>
                  <a:schemeClr val="tx1"/>
                </a:solidFill>
              </a:rPr>
              <a:t>Workshop # 2</a:t>
            </a:r>
          </a:p>
        </p:txBody>
      </p:sp>
      <p:graphicFrame>
        <p:nvGraphicFramePr>
          <p:cNvPr id="3" name="Table 2">
            <a:extLst>
              <a:ext uri="{FF2B5EF4-FFF2-40B4-BE49-F238E27FC236}">
                <a16:creationId xmlns:a16="http://schemas.microsoft.com/office/drawing/2014/main" xmlns="" id="{0ABEC8A8-C7ED-405E-80E1-9DA4918376C2}"/>
              </a:ext>
            </a:extLst>
          </p:cNvPr>
          <p:cNvGraphicFramePr>
            <a:graphicFrameLocks noGrp="1"/>
          </p:cNvGraphicFramePr>
          <p:nvPr/>
        </p:nvGraphicFramePr>
        <p:xfrm>
          <a:off x="609600" y="1173163"/>
          <a:ext cx="6673850" cy="1970087"/>
        </p:xfrm>
        <a:graphic>
          <a:graphicData uri="http://schemas.openxmlformats.org/drawingml/2006/table">
            <a:tbl>
              <a:tblPr/>
              <a:tblGrid>
                <a:gridCol w="1668463">
                  <a:extLst>
                    <a:ext uri="{9D8B030D-6E8A-4147-A177-3AD203B41FA5}">
                      <a16:colId xmlns:a16="http://schemas.microsoft.com/office/drawing/2014/main" xmlns="" val="20000"/>
                    </a:ext>
                  </a:extLst>
                </a:gridCol>
                <a:gridCol w="1668463">
                  <a:extLst>
                    <a:ext uri="{9D8B030D-6E8A-4147-A177-3AD203B41FA5}">
                      <a16:colId xmlns:a16="http://schemas.microsoft.com/office/drawing/2014/main" xmlns="" val="20001"/>
                    </a:ext>
                  </a:extLst>
                </a:gridCol>
                <a:gridCol w="1668463">
                  <a:extLst>
                    <a:ext uri="{9D8B030D-6E8A-4147-A177-3AD203B41FA5}">
                      <a16:colId xmlns:a16="http://schemas.microsoft.com/office/drawing/2014/main" xmlns="" val="20002"/>
                    </a:ext>
                  </a:extLst>
                </a:gridCol>
                <a:gridCol w="1668463">
                  <a:extLst>
                    <a:ext uri="{9D8B030D-6E8A-4147-A177-3AD203B41FA5}">
                      <a16:colId xmlns:a16="http://schemas.microsoft.com/office/drawing/2014/main" xmlns="" val="20003"/>
                    </a:ext>
                  </a:extLst>
                </a:gridCol>
              </a:tblGrid>
              <a:tr h="735502">
                <a:tc>
                  <a:txBody>
                    <a:bodyPr/>
                    <a:lstStyle/>
                    <a:p>
                      <a:pPr algn="ctr"/>
                      <a:r>
                        <a:rPr lang="en-US" sz="1400" dirty="0"/>
                        <a:t>Exp.</a:t>
                      </a:r>
                    </a:p>
                  </a:txBody>
                  <a:tcPr marL="47625" marR="47625" marT="47609" marB="47609" anchor="ctr">
                    <a:lnL>
                      <a:noFill/>
                    </a:lnL>
                    <a:lnR>
                      <a:noFill/>
                    </a:lnR>
                    <a:lnT>
                      <a:noFill/>
                    </a:lnT>
                    <a:lnB>
                      <a:noFill/>
                    </a:lnB>
                  </a:tcPr>
                </a:tc>
                <a:tc>
                  <a:txBody>
                    <a:bodyPr/>
                    <a:lstStyle/>
                    <a:p>
                      <a:pPr algn="ctr"/>
                      <a:r>
                        <a:rPr lang="en-US" sz="1400" dirty="0"/>
                        <a:t>Initial A</a:t>
                      </a:r>
                      <a:br>
                        <a:rPr lang="en-US" sz="1400" dirty="0"/>
                      </a:br>
                      <a:r>
                        <a:rPr lang="en-US" sz="1400" dirty="0"/>
                        <a:t>(</a:t>
                      </a:r>
                      <a:r>
                        <a:rPr lang="en-US" sz="1400" dirty="0" err="1"/>
                        <a:t>mol</a:t>
                      </a:r>
                      <a:r>
                        <a:rPr lang="en-US" sz="1400" dirty="0"/>
                        <a:t>/L)</a:t>
                      </a:r>
                    </a:p>
                  </a:txBody>
                  <a:tcPr marL="47625" marR="47625" marT="47609" marB="47609" anchor="ctr">
                    <a:lnL>
                      <a:noFill/>
                    </a:lnL>
                    <a:lnR>
                      <a:noFill/>
                    </a:lnR>
                    <a:lnT>
                      <a:noFill/>
                    </a:lnT>
                    <a:lnB>
                      <a:noFill/>
                    </a:lnB>
                  </a:tcPr>
                </a:tc>
                <a:tc>
                  <a:txBody>
                    <a:bodyPr/>
                    <a:lstStyle/>
                    <a:p>
                      <a:pPr algn="ctr"/>
                      <a:r>
                        <a:rPr lang="en-US" sz="1400"/>
                        <a:t>Initial B</a:t>
                      </a:r>
                      <a:br>
                        <a:rPr lang="en-US" sz="1400"/>
                      </a:br>
                      <a:r>
                        <a:rPr lang="en-US" sz="1400"/>
                        <a:t>(mol/L)</a:t>
                      </a:r>
                    </a:p>
                  </a:txBody>
                  <a:tcPr marL="47625" marR="47625" marT="47609" marB="47609" anchor="ctr">
                    <a:lnL>
                      <a:noFill/>
                    </a:lnL>
                    <a:lnR>
                      <a:noFill/>
                    </a:lnR>
                    <a:lnT>
                      <a:noFill/>
                    </a:lnT>
                    <a:lnB>
                      <a:noFill/>
                    </a:lnB>
                  </a:tcPr>
                </a:tc>
                <a:tc>
                  <a:txBody>
                    <a:bodyPr/>
                    <a:lstStyle/>
                    <a:p>
                      <a:pPr algn="ctr"/>
                      <a:r>
                        <a:rPr lang="en-US" sz="1400"/>
                        <a:t>Init. Rate of Formation</a:t>
                      </a:r>
                      <a:br>
                        <a:rPr lang="en-US" sz="1400"/>
                      </a:br>
                      <a:r>
                        <a:rPr lang="en-US" sz="1400"/>
                        <a:t>of C (M min</a:t>
                      </a:r>
                      <a:r>
                        <a:rPr lang="en-US" sz="1400" baseline="30000"/>
                        <a:t>-1</a:t>
                      </a:r>
                      <a:r>
                        <a:rPr lang="en-US" sz="1400"/>
                        <a:t>) </a:t>
                      </a:r>
                    </a:p>
                  </a:txBody>
                  <a:tcPr marL="47625" marR="47625" marT="47609" marB="47609" anchor="ctr">
                    <a:lnL>
                      <a:noFill/>
                    </a:lnL>
                    <a:lnR>
                      <a:noFill/>
                    </a:lnR>
                    <a:lnT>
                      <a:noFill/>
                    </a:lnT>
                    <a:lnB>
                      <a:noFill/>
                    </a:lnB>
                  </a:tcPr>
                </a:tc>
                <a:extLst>
                  <a:ext uri="{0D108BD9-81ED-4DB2-BD59-A6C34878D82A}">
                    <a16:rowId xmlns:a16="http://schemas.microsoft.com/office/drawing/2014/main" xmlns="" val="10000"/>
                  </a:ext>
                </a:extLst>
              </a:tr>
              <a:tr h="308646">
                <a:tc>
                  <a:txBody>
                    <a:bodyPr/>
                    <a:lstStyle/>
                    <a:p>
                      <a:pPr algn="ctr"/>
                      <a:r>
                        <a:rPr lang="en-US" sz="1400"/>
                        <a:t>1</a:t>
                      </a:r>
                    </a:p>
                  </a:txBody>
                  <a:tcPr marL="47625" marR="47625" marT="47609" marB="47609" anchor="ctr">
                    <a:lnL>
                      <a:noFill/>
                    </a:lnL>
                    <a:lnR>
                      <a:noFill/>
                    </a:lnR>
                    <a:lnT>
                      <a:noFill/>
                    </a:lnT>
                    <a:lnB>
                      <a:noFill/>
                    </a:lnB>
                  </a:tcPr>
                </a:tc>
                <a:tc>
                  <a:txBody>
                    <a:bodyPr/>
                    <a:lstStyle/>
                    <a:p>
                      <a:pPr algn="ctr"/>
                      <a:r>
                        <a:rPr lang="en-US" sz="1400" dirty="0"/>
                        <a:t>0.10</a:t>
                      </a:r>
                    </a:p>
                  </a:txBody>
                  <a:tcPr marL="47625" marR="47625" marT="47609" marB="47609" anchor="ctr">
                    <a:lnL>
                      <a:noFill/>
                    </a:lnL>
                    <a:lnR>
                      <a:noFill/>
                    </a:lnR>
                    <a:lnT>
                      <a:noFill/>
                    </a:lnT>
                    <a:lnB>
                      <a:noFill/>
                    </a:lnB>
                  </a:tcPr>
                </a:tc>
                <a:tc>
                  <a:txBody>
                    <a:bodyPr/>
                    <a:lstStyle/>
                    <a:p>
                      <a:pPr algn="ctr"/>
                      <a:r>
                        <a:rPr lang="en-US" sz="1400" dirty="0"/>
                        <a:t>0.10</a:t>
                      </a:r>
                    </a:p>
                  </a:txBody>
                  <a:tcPr marL="47625" marR="47625" marT="47609" marB="47609" anchor="ctr">
                    <a:lnL>
                      <a:noFill/>
                    </a:lnL>
                    <a:lnR>
                      <a:noFill/>
                    </a:lnR>
                    <a:lnT>
                      <a:noFill/>
                    </a:lnT>
                    <a:lnB>
                      <a:noFill/>
                    </a:lnB>
                  </a:tcPr>
                </a:tc>
                <a:tc>
                  <a:txBody>
                    <a:bodyPr/>
                    <a:lstStyle/>
                    <a:p>
                      <a:pPr algn="ctr"/>
                      <a:r>
                        <a:rPr lang="en-US" sz="1400"/>
                        <a:t>3.0 x 10</a:t>
                      </a:r>
                      <a:r>
                        <a:rPr lang="en-US" sz="1400" baseline="30000"/>
                        <a:t>-4</a:t>
                      </a:r>
                      <a:r>
                        <a:rPr lang="en-US" sz="1400"/>
                        <a:t> </a:t>
                      </a:r>
                    </a:p>
                  </a:txBody>
                  <a:tcPr marL="47625" marR="47625" marT="47609" marB="47609" anchor="ctr">
                    <a:lnL>
                      <a:noFill/>
                    </a:lnL>
                    <a:lnR>
                      <a:noFill/>
                    </a:lnR>
                    <a:lnT>
                      <a:noFill/>
                    </a:lnT>
                    <a:lnB>
                      <a:noFill/>
                    </a:lnB>
                  </a:tcPr>
                </a:tc>
                <a:extLst>
                  <a:ext uri="{0D108BD9-81ED-4DB2-BD59-A6C34878D82A}">
                    <a16:rowId xmlns:a16="http://schemas.microsoft.com/office/drawing/2014/main" xmlns="" val="10001"/>
                  </a:ext>
                </a:extLst>
              </a:tr>
              <a:tr h="308646">
                <a:tc>
                  <a:txBody>
                    <a:bodyPr/>
                    <a:lstStyle/>
                    <a:p>
                      <a:pPr algn="ctr"/>
                      <a:r>
                        <a:rPr lang="en-US" sz="1400"/>
                        <a:t>2</a:t>
                      </a:r>
                    </a:p>
                  </a:txBody>
                  <a:tcPr marL="47625" marR="47625" marT="47609" marB="47609" anchor="ctr">
                    <a:lnL>
                      <a:noFill/>
                    </a:lnL>
                    <a:lnR>
                      <a:noFill/>
                    </a:lnR>
                    <a:lnT>
                      <a:noFill/>
                    </a:lnT>
                    <a:lnB>
                      <a:noFill/>
                    </a:lnB>
                  </a:tcPr>
                </a:tc>
                <a:tc>
                  <a:txBody>
                    <a:bodyPr/>
                    <a:lstStyle/>
                    <a:p>
                      <a:pPr algn="ctr"/>
                      <a:r>
                        <a:rPr lang="en-US" sz="1400" dirty="0"/>
                        <a:t>0.30</a:t>
                      </a:r>
                    </a:p>
                  </a:txBody>
                  <a:tcPr marL="47625" marR="47625" marT="47609" marB="47609" anchor="ctr">
                    <a:lnL>
                      <a:noFill/>
                    </a:lnL>
                    <a:lnR>
                      <a:noFill/>
                    </a:lnR>
                    <a:lnT>
                      <a:noFill/>
                    </a:lnT>
                    <a:lnB>
                      <a:noFill/>
                    </a:lnB>
                  </a:tcPr>
                </a:tc>
                <a:tc>
                  <a:txBody>
                    <a:bodyPr/>
                    <a:lstStyle/>
                    <a:p>
                      <a:pPr algn="ctr"/>
                      <a:r>
                        <a:rPr lang="en-US" sz="1400"/>
                        <a:t>0.30</a:t>
                      </a:r>
                    </a:p>
                  </a:txBody>
                  <a:tcPr marL="47625" marR="47625" marT="47609" marB="47609" anchor="ctr">
                    <a:lnL>
                      <a:noFill/>
                    </a:lnL>
                    <a:lnR>
                      <a:noFill/>
                    </a:lnR>
                    <a:lnT>
                      <a:noFill/>
                    </a:lnT>
                    <a:lnB>
                      <a:noFill/>
                    </a:lnB>
                  </a:tcPr>
                </a:tc>
                <a:tc>
                  <a:txBody>
                    <a:bodyPr/>
                    <a:lstStyle/>
                    <a:p>
                      <a:pPr algn="ctr"/>
                      <a:r>
                        <a:rPr lang="en-US" sz="1400"/>
                        <a:t>9.0 x 10</a:t>
                      </a:r>
                      <a:r>
                        <a:rPr lang="en-US" sz="1400" baseline="30000"/>
                        <a:t>-4</a:t>
                      </a:r>
                      <a:r>
                        <a:rPr lang="en-US" sz="1400"/>
                        <a:t> </a:t>
                      </a:r>
                    </a:p>
                  </a:txBody>
                  <a:tcPr marL="47625" marR="47625" marT="47609" marB="47609" anchor="ctr">
                    <a:lnL>
                      <a:noFill/>
                    </a:lnL>
                    <a:lnR>
                      <a:noFill/>
                    </a:lnR>
                    <a:lnT>
                      <a:noFill/>
                    </a:lnT>
                    <a:lnB>
                      <a:noFill/>
                    </a:lnB>
                  </a:tcPr>
                </a:tc>
                <a:extLst>
                  <a:ext uri="{0D108BD9-81ED-4DB2-BD59-A6C34878D82A}">
                    <a16:rowId xmlns:a16="http://schemas.microsoft.com/office/drawing/2014/main" xmlns="" val="10002"/>
                  </a:ext>
                </a:extLst>
              </a:tr>
              <a:tr h="308646">
                <a:tc>
                  <a:txBody>
                    <a:bodyPr/>
                    <a:lstStyle/>
                    <a:p>
                      <a:pPr algn="ctr"/>
                      <a:r>
                        <a:rPr lang="en-US" sz="1400"/>
                        <a:t>3</a:t>
                      </a:r>
                    </a:p>
                  </a:txBody>
                  <a:tcPr marL="47625" marR="47625" marT="47609" marB="47609" anchor="ctr">
                    <a:lnL>
                      <a:noFill/>
                    </a:lnL>
                    <a:lnR>
                      <a:noFill/>
                    </a:lnR>
                    <a:lnT>
                      <a:noFill/>
                    </a:lnT>
                    <a:lnB>
                      <a:noFill/>
                    </a:lnB>
                  </a:tcPr>
                </a:tc>
                <a:tc>
                  <a:txBody>
                    <a:bodyPr/>
                    <a:lstStyle/>
                    <a:p>
                      <a:pPr algn="ctr"/>
                      <a:r>
                        <a:rPr lang="en-US" sz="1400"/>
                        <a:t>0.10</a:t>
                      </a:r>
                    </a:p>
                  </a:txBody>
                  <a:tcPr marL="47625" marR="47625" marT="47609" marB="47609" anchor="ctr">
                    <a:lnL>
                      <a:noFill/>
                    </a:lnL>
                    <a:lnR>
                      <a:noFill/>
                    </a:lnR>
                    <a:lnT>
                      <a:noFill/>
                    </a:lnT>
                    <a:lnB>
                      <a:noFill/>
                    </a:lnB>
                  </a:tcPr>
                </a:tc>
                <a:tc>
                  <a:txBody>
                    <a:bodyPr/>
                    <a:lstStyle/>
                    <a:p>
                      <a:pPr algn="ctr"/>
                      <a:r>
                        <a:rPr lang="en-US" sz="1400"/>
                        <a:t>0.30</a:t>
                      </a:r>
                    </a:p>
                  </a:txBody>
                  <a:tcPr marL="47625" marR="47625" marT="47609" marB="47609" anchor="ctr">
                    <a:lnL>
                      <a:noFill/>
                    </a:lnL>
                    <a:lnR>
                      <a:noFill/>
                    </a:lnR>
                    <a:lnT>
                      <a:noFill/>
                    </a:lnT>
                    <a:lnB>
                      <a:noFill/>
                    </a:lnB>
                  </a:tcPr>
                </a:tc>
                <a:tc>
                  <a:txBody>
                    <a:bodyPr/>
                    <a:lstStyle/>
                    <a:p>
                      <a:pPr algn="ctr"/>
                      <a:r>
                        <a:rPr lang="en-US" sz="1400"/>
                        <a:t>3.0 x 10</a:t>
                      </a:r>
                      <a:r>
                        <a:rPr lang="en-US" sz="1400" baseline="30000"/>
                        <a:t>-4</a:t>
                      </a:r>
                      <a:r>
                        <a:rPr lang="en-US" sz="1400"/>
                        <a:t> </a:t>
                      </a:r>
                    </a:p>
                  </a:txBody>
                  <a:tcPr marL="47625" marR="47625" marT="47609" marB="47609" anchor="ctr">
                    <a:lnL>
                      <a:noFill/>
                    </a:lnL>
                    <a:lnR>
                      <a:noFill/>
                    </a:lnR>
                    <a:lnT>
                      <a:noFill/>
                    </a:lnT>
                    <a:lnB>
                      <a:noFill/>
                    </a:lnB>
                  </a:tcPr>
                </a:tc>
                <a:extLst>
                  <a:ext uri="{0D108BD9-81ED-4DB2-BD59-A6C34878D82A}">
                    <a16:rowId xmlns:a16="http://schemas.microsoft.com/office/drawing/2014/main" xmlns="" val="10003"/>
                  </a:ext>
                </a:extLst>
              </a:tr>
              <a:tr h="308646">
                <a:tc>
                  <a:txBody>
                    <a:bodyPr/>
                    <a:lstStyle/>
                    <a:p>
                      <a:pPr algn="ctr"/>
                      <a:r>
                        <a:rPr lang="en-US" sz="1400"/>
                        <a:t>4</a:t>
                      </a:r>
                    </a:p>
                  </a:txBody>
                  <a:tcPr marL="47625" marR="47625" marT="47609" marB="47609" anchor="ctr">
                    <a:lnL>
                      <a:noFill/>
                    </a:lnL>
                    <a:lnR>
                      <a:noFill/>
                    </a:lnR>
                    <a:lnT>
                      <a:noFill/>
                    </a:lnT>
                    <a:lnB>
                      <a:noFill/>
                    </a:lnB>
                  </a:tcPr>
                </a:tc>
                <a:tc>
                  <a:txBody>
                    <a:bodyPr/>
                    <a:lstStyle/>
                    <a:p>
                      <a:pPr algn="ctr"/>
                      <a:r>
                        <a:rPr lang="en-US" sz="1400"/>
                        <a:t>0.20</a:t>
                      </a:r>
                    </a:p>
                  </a:txBody>
                  <a:tcPr marL="47625" marR="47625" marT="47609" marB="47609" anchor="ctr">
                    <a:lnL>
                      <a:noFill/>
                    </a:lnL>
                    <a:lnR>
                      <a:noFill/>
                    </a:lnR>
                    <a:lnT>
                      <a:noFill/>
                    </a:lnT>
                    <a:lnB>
                      <a:noFill/>
                    </a:lnB>
                  </a:tcPr>
                </a:tc>
                <a:tc>
                  <a:txBody>
                    <a:bodyPr/>
                    <a:lstStyle/>
                    <a:p>
                      <a:pPr algn="ctr"/>
                      <a:r>
                        <a:rPr lang="en-US" sz="1400"/>
                        <a:t>0.40</a:t>
                      </a:r>
                    </a:p>
                  </a:txBody>
                  <a:tcPr marL="47625" marR="47625" marT="47609" marB="47609" anchor="ctr">
                    <a:lnL>
                      <a:noFill/>
                    </a:lnL>
                    <a:lnR>
                      <a:noFill/>
                    </a:lnR>
                    <a:lnT>
                      <a:noFill/>
                    </a:lnT>
                    <a:lnB>
                      <a:noFill/>
                    </a:lnB>
                  </a:tcPr>
                </a:tc>
                <a:tc>
                  <a:txBody>
                    <a:bodyPr/>
                    <a:lstStyle/>
                    <a:p>
                      <a:pPr algn="ctr"/>
                      <a:r>
                        <a:rPr lang="en-US" sz="1400" dirty="0"/>
                        <a:t>6.0 x 10</a:t>
                      </a:r>
                      <a:r>
                        <a:rPr lang="en-US" sz="1400" baseline="30000" dirty="0"/>
                        <a:t>-4</a:t>
                      </a:r>
                      <a:r>
                        <a:rPr lang="en-US" sz="1400" dirty="0"/>
                        <a:t> </a:t>
                      </a:r>
                    </a:p>
                  </a:txBody>
                  <a:tcPr marL="47625" marR="47625" marT="47609" marB="47609" anchor="ctr">
                    <a:lnL>
                      <a:noFill/>
                    </a:lnL>
                    <a:lnR>
                      <a:noFill/>
                    </a:lnR>
                    <a:lnT>
                      <a:noFill/>
                    </a:lnT>
                    <a:lnB>
                      <a:noFill/>
                    </a:lnB>
                  </a:tcPr>
                </a:tc>
                <a:extLst>
                  <a:ext uri="{0D108BD9-81ED-4DB2-BD59-A6C34878D82A}">
                    <a16:rowId xmlns:a16="http://schemas.microsoft.com/office/drawing/2014/main" xmlns="" val="10004"/>
                  </a:ext>
                </a:extLst>
              </a:tr>
            </a:tbl>
          </a:graphicData>
        </a:graphic>
      </p:graphicFrame>
      <p:sp>
        <p:nvSpPr>
          <p:cNvPr id="65560" name="Rectangle 1"/>
          <p:cNvSpPr>
            <a:spLocks noChangeArrowheads="1"/>
          </p:cNvSpPr>
          <p:nvPr/>
        </p:nvSpPr>
        <p:spPr bwMode="auto">
          <a:xfrm>
            <a:off x="300038" y="693738"/>
            <a:ext cx="8458200" cy="523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rgbClr val="000000"/>
              </a:buClr>
              <a:buSzPct val="100000"/>
              <a:buFont typeface="Times New Roman" panose="02020603050405020304" pitchFamily="18" charset="0"/>
              <a:buNone/>
            </a:pPr>
            <a:r>
              <a:rPr lang="en-GB" altLang="en-US" sz="1400" b="1">
                <a:solidFill>
                  <a:schemeClr val="tx1"/>
                </a:solidFill>
              </a:rPr>
              <a:t>Problem #1:</a:t>
            </a:r>
            <a:r>
              <a:rPr lang="en-GB" altLang="en-US" sz="1400">
                <a:solidFill>
                  <a:schemeClr val="tx1"/>
                </a:solidFill>
              </a:rPr>
              <a:t> Rate data were obtained for following reaction:   A + 2B ---&gt; C + 2D </a:t>
            </a:r>
          </a:p>
          <a:p>
            <a:r>
              <a:rPr lang="en-GB" altLang="en-US" sz="1400">
                <a:solidFill>
                  <a:schemeClr val="tx1"/>
                </a:solidFill>
              </a:rPr>
              <a:t>What is the rate law expression for this reaction? </a:t>
            </a:r>
          </a:p>
        </p:txBody>
      </p:sp>
      <p:graphicFrame>
        <p:nvGraphicFramePr>
          <p:cNvPr id="5" name="Table 4">
            <a:extLst>
              <a:ext uri="{FF2B5EF4-FFF2-40B4-BE49-F238E27FC236}">
                <a16:creationId xmlns:a16="http://schemas.microsoft.com/office/drawing/2014/main" xmlns="" id="{E47FA3E2-9E85-4305-832F-59C8B40381FD}"/>
              </a:ext>
            </a:extLst>
          </p:cNvPr>
          <p:cNvGraphicFramePr>
            <a:graphicFrameLocks noGrp="1"/>
          </p:cNvGraphicFramePr>
          <p:nvPr/>
        </p:nvGraphicFramePr>
        <p:xfrm>
          <a:off x="381000" y="4286250"/>
          <a:ext cx="7767638" cy="2027238"/>
        </p:xfrm>
        <a:graphic>
          <a:graphicData uri="http://schemas.openxmlformats.org/drawingml/2006/table">
            <a:tbl>
              <a:tblPr/>
              <a:tblGrid>
                <a:gridCol w="1941909">
                  <a:extLst>
                    <a:ext uri="{9D8B030D-6E8A-4147-A177-3AD203B41FA5}">
                      <a16:colId xmlns:a16="http://schemas.microsoft.com/office/drawing/2014/main" xmlns="" val="20000"/>
                    </a:ext>
                  </a:extLst>
                </a:gridCol>
                <a:gridCol w="1941909">
                  <a:extLst>
                    <a:ext uri="{9D8B030D-6E8A-4147-A177-3AD203B41FA5}">
                      <a16:colId xmlns:a16="http://schemas.microsoft.com/office/drawing/2014/main" xmlns="" val="20001"/>
                    </a:ext>
                  </a:extLst>
                </a:gridCol>
                <a:gridCol w="1941909">
                  <a:extLst>
                    <a:ext uri="{9D8B030D-6E8A-4147-A177-3AD203B41FA5}">
                      <a16:colId xmlns:a16="http://schemas.microsoft.com/office/drawing/2014/main" xmlns="" val="20002"/>
                    </a:ext>
                  </a:extLst>
                </a:gridCol>
                <a:gridCol w="1941909">
                  <a:extLst>
                    <a:ext uri="{9D8B030D-6E8A-4147-A177-3AD203B41FA5}">
                      <a16:colId xmlns:a16="http://schemas.microsoft.com/office/drawing/2014/main" xmlns="" val="20003"/>
                    </a:ext>
                  </a:extLst>
                </a:gridCol>
              </a:tblGrid>
              <a:tr h="918354">
                <a:tc>
                  <a:txBody>
                    <a:bodyPr/>
                    <a:lstStyle/>
                    <a:p>
                      <a:pPr algn="ctr"/>
                      <a:r>
                        <a:rPr lang="en-US" sz="1400" dirty="0"/>
                        <a:t>Exp.</a:t>
                      </a:r>
                    </a:p>
                  </a:txBody>
                  <a:tcPr marL="47625" marR="47625" marT="47632" marB="47632" anchor="ctr">
                    <a:lnL>
                      <a:noFill/>
                    </a:lnL>
                    <a:lnR>
                      <a:noFill/>
                    </a:lnR>
                    <a:lnT>
                      <a:noFill/>
                    </a:lnT>
                    <a:lnB>
                      <a:noFill/>
                    </a:lnB>
                  </a:tcPr>
                </a:tc>
                <a:tc>
                  <a:txBody>
                    <a:bodyPr/>
                    <a:lstStyle/>
                    <a:p>
                      <a:pPr algn="ctr"/>
                      <a:r>
                        <a:rPr lang="en-US" sz="1400" dirty="0"/>
                        <a:t>Initial A</a:t>
                      </a:r>
                      <a:br>
                        <a:rPr lang="en-US" sz="1400" dirty="0"/>
                      </a:br>
                      <a:r>
                        <a:rPr lang="en-US" sz="1400" dirty="0"/>
                        <a:t>(</a:t>
                      </a:r>
                      <a:r>
                        <a:rPr lang="en-US" sz="1400" dirty="0" err="1"/>
                        <a:t>mol</a:t>
                      </a:r>
                      <a:r>
                        <a:rPr lang="en-US" sz="1400" dirty="0"/>
                        <a:t>/L)</a:t>
                      </a:r>
                    </a:p>
                  </a:txBody>
                  <a:tcPr marL="47625" marR="47625" marT="47632" marB="47632" anchor="ctr">
                    <a:lnL>
                      <a:noFill/>
                    </a:lnL>
                    <a:lnR>
                      <a:noFill/>
                    </a:lnR>
                    <a:lnT>
                      <a:noFill/>
                    </a:lnT>
                    <a:lnB>
                      <a:noFill/>
                    </a:lnB>
                  </a:tcPr>
                </a:tc>
                <a:tc>
                  <a:txBody>
                    <a:bodyPr/>
                    <a:lstStyle/>
                    <a:p>
                      <a:pPr algn="ctr"/>
                      <a:r>
                        <a:rPr lang="en-US" sz="1400"/>
                        <a:t>Initial B</a:t>
                      </a:r>
                      <a:br>
                        <a:rPr lang="en-US" sz="1400"/>
                      </a:br>
                      <a:r>
                        <a:rPr lang="en-US" sz="1400"/>
                        <a:t>(mol/L)</a:t>
                      </a:r>
                    </a:p>
                  </a:txBody>
                  <a:tcPr marL="47625" marR="47625" marT="47632" marB="47632" anchor="ctr">
                    <a:lnL>
                      <a:noFill/>
                    </a:lnL>
                    <a:lnR>
                      <a:noFill/>
                    </a:lnR>
                    <a:lnT>
                      <a:noFill/>
                    </a:lnT>
                    <a:lnB>
                      <a:noFill/>
                    </a:lnB>
                  </a:tcPr>
                </a:tc>
                <a:tc>
                  <a:txBody>
                    <a:bodyPr/>
                    <a:lstStyle/>
                    <a:p>
                      <a:pPr algn="ctr"/>
                      <a:r>
                        <a:rPr lang="en-US" sz="1400"/>
                        <a:t>Init. Rate of Formation</a:t>
                      </a:r>
                      <a:br>
                        <a:rPr lang="en-US" sz="1400"/>
                      </a:br>
                      <a:r>
                        <a:rPr lang="en-US" sz="1400"/>
                        <a:t>of products (M s</a:t>
                      </a:r>
                      <a:r>
                        <a:rPr lang="en-US" sz="1400" baseline="30000"/>
                        <a:t>-1</a:t>
                      </a:r>
                      <a:r>
                        <a:rPr lang="en-US" sz="1400"/>
                        <a:t>) </a:t>
                      </a:r>
                    </a:p>
                  </a:txBody>
                  <a:tcPr marL="47625" marR="47625" marT="47632" marB="47632" anchor="ctr">
                    <a:lnL>
                      <a:noFill/>
                    </a:lnL>
                    <a:lnR>
                      <a:noFill/>
                    </a:lnR>
                    <a:lnT>
                      <a:noFill/>
                    </a:lnT>
                    <a:lnB>
                      <a:noFill/>
                    </a:lnB>
                  </a:tcPr>
                </a:tc>
                <a:extLst>
                  <a:ext uri="{0D108BD9-81ED-4DB2-BD59-A6C34878D82A}">
                    <a16:rowId xmlns:a16="http://schemas.microsoft.com/office/drawing/2014/main" xmlns="" val="10000"/>
                  </a:ext>
                </a:extLst>
              </a:tr>
              <a:tr h="369628">
                <a:tc>
                  <a:txBody>
                    <a:bodyPr/>
                    <a:lstStyle/>
                    <a:p>
                      <a:pPr algn="ctr"/>
                      <a:r>
                        <a:rPr lang="en-US" sz="1400"/>
                        <a:t>1</a:t>
                      </a:r>
                    </a:p>
                  </a:txBody>
                  <a:tcPr marL="47625" marR="47625" marT="47632" marB="47632" anchor="ctr">
                    <a:lnL>
                      <a:noFill/>
                    </a:lnL>
                    <a:lnR>
                      <a:noFill/>
                    </a:lnR>
                    <a:lnT>
                      <a:noFill/>
                    </a:lnT>
                    <a:lnB>
                      <a:noFill/>
                    </a:lnB>
                  </a:tcPr>
                </a:tc>
                <a:tc>
                  <a:txBody>
                    <a:bodyPr/>
                    <a:lstStyle/>
                    <a:p>
                      <a:pPr algn="ctr"/>
                      <a:r>
                        <a:rPr lang="en-US" sz="1400" dirty="0"/>
                        <a:t>0.040</a:t>
                      </a:r>
                    </a:p>
                  </a:txBody>
                  <a:tcPr marL="47625" marR="47625" marT="47632" marB="47632" anchor="ctr">
                    <a:lnL>
                      <a:noFill/>
                    </a:lnL>
                    <a:lnR>
                      <a:noFill/>
                    </a:lnR>
                    <a:lnT>
                      <a:noFill/>
                    </a:lnT>
                    <a:lnB>
                      <a:noFill/>
                    </a:lnB>
                  </a:tcPr>
                </a:tc>
                <a:tc>
                  <a:txBody>
                    <a:bodyPr/>
                    <a:lstStyle/>
                    <a:p>
                      <a:pPr algn="ctr"/>
                      <a:r>
                        <a:rPr lang="en-US" sz="1400" dirty="0"/>
                        <a:t>0.040</a:t>
                      </a:r>
                    </a:p>
                  </a:txBody>
                  <a:tcPr marL="47625" marR="47625" marT="47632" marB="47632" anchor="ctr">
                    <a:lnL>
                      <a:noFill/>
                    </a:lnL>
                    <a:lnR>
                      <a:noFill/>
                    </a:lnR>
                    <a:lnT>
                      <a:noFill/>
                    </a:lnT>
                    <a:lnB>
                      <a:noFill/>
                    </a:lnB>
                  </a:tcPr>
                </a:tc>
                <a:tc>
                  <a:txBody>
                    <a:bodyPr/>
                    <a:lstStyle/>
                    <a:p>
                      <a:pPr algn="ctr"/>
                      <a:r>
                        <a:rPr lang="en-US" sz="1400"/>
                        <a:t>9.6 x 10</a:t>
                      </a:r>
                      <a:r>
                        <a:rPr lang="en-US" sz="1400" baseline="30000"/>
                        <a:t>-6</a:t>
                      </a:r>
                      <a:r>
                        <a:rPr lang="en-US" sz="1400"/>
                        <a:t> </a:t>
                      </a:r>
                    </a:p>
                  </a:txBody>
                  <a:tcPr marL="47625" marR="47625" marT="47632" marB="47632" anchor="ctr">
                    <a:lnL>
                      <a:noFill/>
                    </a:lnL>
                    <a:lnR>
                      <a:noFill/>
                    </a:lnR>
                    <a:lnT>
                      <a:noFill/>
                    </a:lnT>
                    <a:lnB>
                      <a:noFill/>
                    </a:lnB>
                  </a:tcPr>
                </a:tc>
                <a:extLst>
                  <a:ext uri="{0D108BD9-81ED-4DB2-BD59-A6C34878D82A}">
                    <a16:rowId xmlns:a16="http://schemas.microsoft.com/office/drawing/2014/main" xmlns="" val="10001"/>
                  </a:ext>
                </a:extLst>
              </a:tr>
              <a:tr h="369628">
                <a:tc>
                  <a:txBody>
                    <a:bodyPr/>
                    <a:lstStyle/>
                    <a:p>
                      <a:pPr algn="ctr"/>
                      <a:r>
                        <a:rPr lang="en-US" sz="1400"/>
                        <a:t>2</a:t>
                      </a:r>
                    </a:p>
                  </a:txBody>
                  <a:tcPr marL="47625" marR="47625" marT="47632" marB="47632" anchor="ctr">
                    <a:lnL>
                      <a:noFill/>
                    </a:lnL>
                    <a:lnR>
                      <a:noFill/>
                    </a:lnR>
                    <a:lnT>
                      <a:noFill/>
                    </a:lnT>
                    <a:lnB>
                      <a:noFill/>
                    </a:lnB>
                  </a:tcPr>
                </a:tc>
                <a:tc>
                  <a:txBody>
                    <a:bodyPr/>
                    <a:lstStyle/>
                    <a:p>
                      <a:pPr algn="ctr"/>
                      <a:r>
                        <a:rPr lang="en-US" sz="1400" dirty="0"/>
                        <a:t>0.080</a:t>
                      </a:r>
                    </a:p>
                  </a:txBody>
                  <a:tcPr marL="47625" marR="47625" marT="47632" marB="47632" anchor="ctr">
                    <a:lnL>
                      <a:noFill/>
                    </a:lnL>
                    <a:lnR>
                      <a:noFill/>
                    </a:lnR>
                    <a:lnT>
                      <a:noFill/>
                    </a:lnT>
                    <a:lnB>
                      <a:noFill/>
                    </a:lnB>
                  </a:tcPr>
                </a:tc>
                <a:tc>
                  <a:txBody>
                    <a:bodyPr/>
                    <a:lstStyle/>
                    <a:p>
                      <a:pPr algn="ctr"/>
                      <a:r>
                        <a:rPr lang="en-US" sz="1400" dirty="0"/>
                        <a:t>0.040</a:t>
                      </a:r>
                    </a:p>
                  </a:txBody>
                  <a:tcPr marL="47625" marR="47625" marT="47632" marB="47632" anchor="ctr">
                    <a:lnL>
                      <a:noFill/>
                    </a:lnL>
                    <a:lnR>
                      <a:noFill/>
                    </a:lnR>
                    <a:lnT>
                      <a:noFill/>
                    </a:lnT>
                    <a:lnB>
                      <a:noFill/>
                    </a:lnB>
                  </a:tcPr>
                </a:tc>
                <a:tc>
                  <a:txBody>
                    <a:bodyPr/>
                    <a:lstStyle/>
                    <a:p>
                      <a:pPr algn="ctr"/>
                      <a:r>
                        <a:rPr lang="en-US" sz="1400"/>
                        <a:t>1.92 x 10</a:t>
                      </a:r>
                      <a:r>
                        <a:rPr lang="en-US" sz="1400" baseline="30000"/>
                        <a:t>-5</a:t>
                      </a:r>
                      <a:r>
                        <a:rPr lang="en-US" sz="1400"/>
                        <a:t> </a:t>
                      </a:r>
                    </a:p>
                  </a:txBody>
                  <a:tcPr marL="47625" marR="47625" marT="47632" marB="47632" anchor="ctr">
                    <a:lnL>
                      <a:noFill/>
                    </a:lnL>
                    <a:lnR>
                      <a:noFill/>
                    </a:lnR>
                    <a:lnT>
                      <a:noFill/>
                    </a:lnT>
                    <a:lnB>
                      <a:noFill/>
                    </a:lnB>
                  </a:tcPr>
                </a:tc>
                <a:extLst>
                  <a:ext uri="{0D108BD9-81ED-4DB2-BD59-A6C34878D82A}">
                    <a16:rowId xmlns:a16="http://schemas.microsoft.com/office/drawing/2014/main" xmlns="" val="10002"/>
                  </a:ext>
                </a:extLst>
              </a:tr>
              <a:tr h="369628">
                <a:tc>
                  <a:txBody>
                    <a:bodyPr/>
                    <a:lstStyle/>
                    <a:p>
                      <a:pPr algn="ctr"/>
                      <a:r>
                        <a:rPr lang="en-US" sz="1400"/>
                        <a:t>3</a:t>
                      </a:r>
                    </a:p>
                  </a:txBody>
                  <a:tcPr marL="47625" marR="47625" marT="47632" marB="47632" anchor="ctr">
                    <a:lnL>
                      <a:noFill/>
                    </a:lnL>
                    <a:lnR>
                      <a:noFill/>
                    </a:lnR>
                    <a:lnT>
                      <a:noFill/>
                    </a:lnT>
                    <a:lnB>
                      <a:noFill/>
                    </a:lnB>
                  </a:tcPr>
                </a:tc>
                <a:tc>
                  <a:txBody>
                    <a:bodyPr/>
                    <a:lstStyle/>
                    <a:p>
                      <a:pPr algn="ctr"/>
                      <a:r>
                        <a:rPr lang="en-US" sz="1400"/>
                        <a:t>0.080</a:t>
                      </a:r>
                    </a:p>
                  </a:txBody>
                  <a:tcPr marL="47625" marR="47625" marT="47632" marB="47632" anchor="ctr">
                    <a:lnL>
                      <a:noFill/>
                    </a:lnL>
                    <a:lnR>
                      <a:noFill/>
                    </a:lnR>
                    <a:lnT>
                      <a:noFill/>
                    </a:lnT>
                    <a:lnB>
                      <a:noFill/>
                    </a:lnB>
                  </a:tcPr>
                </a:tc>
                <a:tc>
                  <a:txBody>
                    <a:bodyPr/>
                    <a:lstStyle/>
                    <a:p>
                      <a:pPr algn="ctr"/>
                      <a:r>
                        <a:rPr lang="en-US" sz="1400" dirty="0"/>
                        <a:t>0.020</a:t>
                      </a:r>
                    </a:p>
                  </a:txBody>
                  <a:tcPr marL="47625" marR="47625" marT="47632" marB="47632" anchor="ctr">
                    <a:lnL>
                      <a:noFill/>
                    </a:lnL>
                    <a:lnR>
                      <a:noFill/>
                    </a:lnR>
                    <a:lnT>
                      <a:noFill/>
                    </a:lnT>
                    <a:lnB>
                      <a:noFill/>
                    </a:lnB>
                  </a:tcPr>
                </a:tc>
                <a:tc>
                  <a:txBody>
                    <a:bodyPr/>
                    <a:lstStyle/>
                    <a:p>
                      <a:pPr algn="ctr"/>
                      <a:r>
                        <a:rPr lang="en-US" sz="1400" dirty="0"/>
                        <a:t>9.6 x 10</a:t>
                      </a:r>
                      <a:r>
                        <a:rPr lang="en-US" sz="1400" baseline="30000" dirty="0"/>
                        <a:t>-6</a:t>
                      </a:r>
                      <a:r>
                        <a:rPr lang="en-US" sz="1400" dirty="0"/>
                        <a:t> </a:t>
                      </a:r>
                    </a:p>
                  </a:txBody>
                  <a:tcPr marL="47625" marR="47625" marT="47632" marB="47632" anchor="ctr">
                    <a:lnL>
                      <a:noFill/>
                    </a:lnL>
                    <a:lnR>
                      <a:noFill/>
                    </a:lnR>
                    <a:lnT>
                      <a:noFill/>
                    </a:lnT>
                    <a:lnB>
                      <a:noFill/>
                    </a:lnB>
                  </a:tcPr>
                </a:tc>
                <a:extLst>
                  <a:ext uri="{0D108BD9-81ED-4DB2-BD59-A6C34878D82A}">
                    <a16:rowId xmlns:a16="http://schemas.microsoft.com/office/drawing/2014/main" xmlns="" val="10003"/>
                  </a:ext>
                </a:extLst>
              </a:tr>
            </a:tbl>
          </a:graphicData>
        </a:graphic>
      </p:graphicFrame>
      <p:sp>
        <p:nvSpPr>
          <p:cNvPr id="65578" name="Rectangle 2"/>
          <p:cNvSpPr>
            <a:spLocks noChangeArrowheads="1"/>
          </p:cNvSpPr>
          <p:nvPr/>
        </p:nvSpPr>
        <p:spPr bwMode="auto">
          <a:xfrm>
            <a:off x="119063" y="3341688"/>
            <a:ext cx="8796337" cy="9540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rgbClr val="000000"/>
              </a:buClr>
              <a:buSzPct val="100000"/>
              <a:buFont typeface="Times New Roman" panose="02020603050405020304" pitchFamily="18" charset="0"/>
              <a:buNone/>
            </a:pPr>
            <a:r>
              <a:rPr lang="en-GB" altLang="en-US" sz="1400" b="1">
                <a:solidFill>
                  <a:schemeClr val="tx1"/>
                </a:solidFill>
              </a:rPr>
              <a:t>Problem #2:</a:t>
            </a:r>
            <a:r>
              <a:rPr lang="en-GB" altLang="en-US" sz="1400">
                <a:solidFill>
                  <a:schemeClr val="tx1"/>
                </a:solidFill>
              </a:rPr>
              <a:t> The following data were obtained for the chemical reaction: A + B ---&gt; products </a:t>
            </a:r>
          </a:p>
          <a:p>
            <a:r>
              <a:rPr lang="en-GB" altLang="en-US" sz="1400">
                <a:solidFill>
                  <a:schemeClr val="tx1"/>
                </a:solidFill>
              </a:rPr>
              <a:t>	(a) Determine the rate law for this reaction. </a:t>
            </a:r>
            <a:br>
              <a:rPr lang="en-GB" altLang="en-US" sz="1400">
                <a:solidFill>
                  <a:schemeClr val="tx1"/>
                </a:solidFill>
              </a:rPr>
            </a:br>
            <a:r>
              <a:rPr lang="en-GB" altLang="en-US" sz="1400">
                <a:solidFill>
                  <a:schemeClr val="tx1"/>
                </a:solidFill>
              </a:rPr>
              <a:t>	(b) Find the rate constant. </a:t>
            </a:r>
            <a:br>
              <a:rPr lang="en-GB" altLang="en-US" sz="1400">
                <a:solidFill>
                  <a:schemeClr val="tx1"/>
                </a:solidFill>
              </a:rPr>
            </a:br>
            <a:r>
              <a:rPr lang="en-GB" altLang="en-US" sz="1400">
                <a:solidFill>
                  <a:schemeClr val="tx1"/>
                </a:solidFill>
              </a:rPr>
              <a:t>	(c) What is the initial rate of reaction when [A]</a:t>
            </a:r>
            <a:r>
              <a:rPr lang="en-GB" altLang="en-US" sz="1400" baseline="-30000">
                <a:solidFill>
                  <a:schemeClr val="tx1"/>
                </a:solidFill>
              </a:rPr>
              <a:t>o</a:t>
            </a:r>
            <a:r>
              <a:rPr lang="en-GB" altLang="en-US" sz="1400">
                <a:solidFill>
                  <a:schemeClr val="tx1"/>
                </a:solidFill>
              </a:rPr>
              <a:t> = 0.12 M and [B]</a:t>
            </a:r>
            <a:r>
              <a:rPr lang="en-GB" altLang="en-US" sz="1400" baseline="-30000">
                <a:solidFill>
                  <a:schemeClr val="tx1"/>
                </a:solidFill>
              </a:rPr>
              <a:t>o</a:t>
            </a:r>
            <a:r>
              <a:rPr lang="en-GB" altLang="en-US" sz="1400">
                <a:solidFill>
                  <a:schemeClr val="tx1"/>
                </a:solidFill>
              </a:rPr>
              <a:t> = 0.015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762000" y="0"/>
            <a:ext cx="77724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000">
                <a:solidFill>
                  <a:srgbClr val="000000"/>
                </a:solidFill>
              </a:rPr>
              <a:t>Determining the Rate Law</a:t>
            </a:r>
          </a:p>
        </p:txBody>
      </p:sp>
      <p:sp>
        <p:nvSpPr>
          <p:cNvPr id="30722" name="Text Box 2"/>
          <p:cNvSpPr txBox="1">
            <a:spLocks noChangeArrowheads="1"/>
          </p:cNvSpPr>
          <p:nvPr/>
        </p:nvSpPr>
        <p:spPr bwMode="auto">
          <a:xfrm>
            <a:off x="88900" y="690563"/>
            <a:ext cx="9067800" cy="6037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800"/>
              </a:spcBef>
              <a:buClr>
                <a:srgbClr val="000000"/>
              </a:buClr>
              <a:buSzPct val="100000"/>
              <a:buFont typeface="Times New Roman" panose="02020603050405020304" pitchFamily="18" charset="0"/>
              <a:buChar char="•"/>
            </a:pPr>
            <a:r>
              <a:rPr lang="en-US" altLang="en-US" sz="3200">
                <a:solidFill>
                  <a:srgbClr val="000000"/>
                </a:solidFill>
              </a:rPr>
              <a:t>can only be determined experimentally</a:t>
            </a:r>
          </a:p>
          <a:p>
            <a:pPr>
              <a:spcBef>
                <a:spcPts val="800"/>
              </a:spcBef>
              <a:buClr>
                <a:srgbClr val="CC0099"/>
              </a:buClr>
              <a:buSzPct val="100000"/>
              <a:buFont typeface="Times New Roman" panose="02020603050405020304" pitchFamily="18" charset="0"/>
              <a:buChar char="•"/>
            </a:pPr>
            <a:r>
              <a:rPr lang="en-US" altLang="en-US" sz="3200" b="1">
                <a:solidFill>
                  <a:srgbClr val="CC0099"/>
                </a:solidFill>
              </a:rPr>
              <a:t>initial rate method</a:t>
            </a:r>
          </a:p>
          <a:p>
            <a:pPr lvl="1">
              <a:spcBef>
                <a:spcPts val="700"/>
              </a:spcBef>
              <a:buClr>
                <a:srgbClr val="000000"/>
              </a:buClr>
              <a:buSzPct val="100000"/>
              <a:buFont typeface="Times New Roman" panose="02020603050405020304" pitchFamily="18" charset="0"/>
              <a:buChar char="–"/>
            </a:pPr>
            <a:r>
              <a:rPr lang="en-US" altLang="en-US" sz="2800">
                <a:solidFill>
                  <a:srgbClr val="000000"/>
                </a:solidFill>
              </a:rPr>
              <a:t>by comparing effect on the rate of changing the initial concentration of reactants one at a time</a:t>
            </a:r>
          </a:p>
          <a:p>
            <a:pPr>
              <a:spcBef>
                <a:spcPts val="800"/>
              </a:spcBef>
              <a:buClr>
                <a:srgbClr val="CC0099"/>
              </a:buClr>
              <a:buSzPct val="100000"/>
              <a:buFont typeface="Times New Roman" panose="02020603050405020304" pitchFamily="18" charset="0"/>
              <a:buChar char="•"/>
            </a:pPr>
            <a:r>
              <a:rPr lang="en-US" altLang="en-US" sz="3200" b="1">
                <a:solidFill>
                  <a:srgbClr val="CC0099"/>
                </a:solidFill>
              </a:rPr>
              <a:t>graphically</a:t>
            </a:r>
          </a:p>
          <a:p>
            <a:pPr lvl="1">
              <a:spcBef>
                <a:spcPts val="700"/>
              </a:spcBef>
              <a:buClr>
                <a:srgbClr val="000000"/>
              </a:buClr>
              <a:buSzPct val="100000"/>
              <a:buFont typeface="Times New Roman" panose="02020603050405020304" pitchFamily="18" charset="0"/>
              <a:buChar char="–"/>
            </a:pPr>
            <a:r>
              <a:rPr lang="en-US" altLang="en-US" sz="2800">
                <a:solidFill>
                  <a:srgbClr val="000000"/>
                </a:solidFill>
              </a:rPr>
              <a:t>rate = slope of curve [A] vs. time</a:t>
            </a:r>
          </a:p>
          <a:p>
            <a:pPr lvl="1">
              <a:spcBef>
                <a:spcPts val="700"/>
              </a:spcBef>
              <a:buClr>
                <a:srgbClr val="000000"/>
              </a:buClr>
              <a:buSzPct val="100000"/>
              <a:buFont typeface="Times New Roman" panose="02020603050405020304" pitchFamily="18" charset="0"/>
              <a:buChar char="–"/>
            </a:pPr>
            <a:r>
              <a:rPr lang="en-US" altLang="en-US" sz="2800">
                <a:solidFill>
                  <a:srgbClr val="000000"/>
                </a:solidFill>
              </a:rPr>
              <a:t>if graph [A] vs time is straight line, then exponent on A in rate law is 0, rate constant = -slope</a:t>
            </a:r>
          </a:p>
          <a:p>
            <a:pPr lvl="1">
              <a:spcBef>
                <a:spcPts val="700"/>
              </a:spcBef>
              <a:buClr>
                <a:srgbClr val="000000"/>
              </a:buClr>
              <a:buSzPct val="100000"/>
              <a:buFont typeface="Times New Roman" panose="02020603050405020304" pitchFamily="18" charset="0"/>
              <a:buChar char="–"/>
            </a:pPr>
            <a:r>
              <a:rPr lang="en-US" altLang="en-US" sz="2800">
                <a:solidFill>
                  <a:srgbClr val="000000"/>
                </a:solidFill>
              </a:rPr>
              <a:t>if graph ln[A] vs time is straight line, then exponent on A in rate law is 1, rate constant = -slope</a:t>
            </a:r>
          </a:p>
          <a:p>
            <a:pPr lvl="1">
              <a:spcBef>
                <a:spcPts val="700"/>
              </a:spcBef>
              <a:buClr>
                <a:srgbClr val="000000"/>
              </a:buClr>
              <a:buSzPct val="100000"/>
              <a:buFont typeface="Times New Roman" panose="02020603050405020304" pitchFamily="18" charset="0"/>
              <a:buChar char="–"/>
            </a:pPr>
            <a:r>
              <a:rPr lang="en-US" altLang="en-US" sz="2800">
                <a:solidFill>
                  <a:srgbClr val="000000"/>
                </a:solidFill>
              </a:rPr>
              <a:t>if graph 1/[A] vs time is straight line, exponent on A in rate law is 2, rate constant = slope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additive="repl">
                                        <p:cTn id="6" dur="1" fill="hold">
                                          <p:stCondLst>
                                            <p:cond delay="0"/>
                                          </p:stCondLst>
                                        </p:cTn>
                                        <p:tgtEl>
                                          <p:spTgt spid="30722">
                                            <p:txEl>
                                              <p:pRg st="0" end="0"/>
                                            </p:txEl>
                                          </p:spTgt>
                                        </p:tgtEl>
                                        <p:attrNameLst>
                                          <p:attrName>style.visibility</p:attrName>
                                        </p:attrNameLst>
                                      </p:cBhvr>
                                      <p:to>
                                        <p:strVal val="visible"/>
                                      </p:to>
                                    </p:set>
                                    <p:animEffect transition="in" filter="wipe(right)">
                                      <p:cBhvr additive="repl">
                                        <p:cTn id="7" dur="500"/>
                                        <p:tgtEl>
                                          <p:spTgt spid="30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additive="repl">
                                        <p:cTn id="11" dur="1" fill="hold">
                                          <p:stCondLst>
                                            <p:cond delay="0"/>
                                          </p:stCondLst>
                                        </p:cTn>
                                        <p:tgtEl>
                                          <p:spTgt spid="30722">
                                            <p:txEl>
                                              <p:pRg st="1" end="1"/>
                                            </p:txEl>
                                          </p:spTgt>
                                        </p:tgtEl>
                                        <p:attrNameLst>
                                          <p:attrName>style.visibility</p:attrName>
                                        </p:attrNameLst>
                                      </p:cBhvr>
                                      <p:to>
                                        <p:strVal val="visible"/>
                                      </p:to>
                                    </p:set>
                                    <p:animEffect transition="in" filter="wipe(right)">
                                      <p:cBhvr additive="repl">
                                        <p:cTn id="12" dur="500"/>
                                        <p:tgtEl>
                                          <p:spTgt spid="30722">
                                            <p:txEl>
                                              <p:pRg st="1" end="1"/>
                                            </p:txEl>
                                          </p:spTgt>
                                        </p:tgtEl>
                                      </p:cBhvr>
                                    </p:animEffect>
                                  </p:childTnLst>
                                </p:cTn>
                              </p:par>
                              <p:par>
                                <p:cTn id="13" presetID="22" presetClass="entr" presetSubtype="2" fill="hold" nodeType="withEffect">
                                  <p:stCondLst>
                                    <p:cond delay="0"/>
                                  </p:stCondLst>
                                  <p:childTnLst>
                                    <p:set>
                                      <p:cBhvr additive="repl">
                                        <p:cTn id="14" dur="1" fill="hold">
                                          <p:stCondLst>
                                            <p:cond delay="0"/>
                                          </p:stCondLst>
                                        </p:cTn>
                                        <p:tgtEl>
                                          <p:spTgt spid="30722">
                                            <p:txEl>
                                              <p:pRg st="2" end="2"/>
                                            </p:txEl>
                                          </p:spTgt>
                                        </p:tgtEl>
                                        <p:attrNameLst>
                                          <p:attrName>style.visibility</p:attrName>
                                        </p:attrNameLst>
                                      </p:cBhvr>
                                      <p:to>
                                        <p:strVal val="visible"/>
                                      </p:to>
                                    </p:set>
                                    <p:animEffect transition="in" filter="wipe(right)">
                                      <p:cBhvr additive="repl">
                                        <p:cTn id="15" dur="500"/>
                                        <p:tgtEl>
                                          <p:spTgt spid="3072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additive="repl">
                                        <p:cTn id="19" dur="1" fill="hold">
                                          <p:stCondLst>
                                            <p:cond delay="0"/>
                                          </p:stCondLst>
                                        </p:cTn>
                                        <p:tgtEl>
                                          <p:spTgt spid="30722">
                                            <p:txEl>
                                              <p:pRg st="3" end="3"/>
                                            </p:txEl>
                                          </p:spTgt>
                                        </p:tgtEl>
                                        <p:attrNameLst>
                                          <p:attrName>style.visibility</p:attrName>
                                        </p:attrNameLst>
                                      </p:cBhvr>
                                      <p:to>
                                        <p:strVal val="visible"/>
                                      </p:to>
                                    </p:set>
                                    <p:animEffect transition="in" filter="wipe(right)">
                                      <p:cBhvr additive="repl">
                                        <p:cTn id="20" dur="500"/>
                                        <p:tgtEl>
                                          <p:spTgt spid="30722">
                                            <p:txEl>
                                              <p:pRg st="3" end="3"/>
                                            </p:txEl>
                                          </p:spTgt>
                                        </p:tgtEl>
                                      </p:cBhvr>
                                    </p:animEffect>
                                  </p:childTnLst>
                                </p:cTn>
                              </p:par>
                              <p:par>
                                <p:cTn id="21" presetID="22" presetClass="entr" presetSubtype="2" fill="hold" nodeType="withEffect">
                                  <p:stCondLst>
                                    <p:cond delay="0"/>
                                  </p:stCondLst>
                                  <p:childTnLst>
                                    <p:set>
                                      <p:cBhvr additive="repl">
                                        <p:cTn id="22" dur="1" fill="hold">
                                          <p:stCondLst>
                                            <p:cond delay="0"/>
                                          </p:stCondLst>
                                        </p:cTn>
                                        <p:tgtEl>
                                          <p:spTgt spid="30722">
                                            <p:txEl>
                                              <p:pRg st="4" end="4"/>
                                            </p:txEl>
                                          </p:spTgt>
                                        </p:tgtEl>
                                        <p:attrNameLst>
                                          <p:attrName>style.visibility</p:attrName>
                                        </p:attrNameLst>
                                      </p:cBhvr>
                                      <p:to>
                                        <p:strVal val="visible"/>
                                      </p:to>
                                    </p:set>
                                    <p:animEffect transition="in" filter="wipe(right)">
                                      <p:cBhvr additive="repl">
                                        <p:cTn id="23" dur="500"/>
                                        <p:tgtEl>
                                          <p:spTgt spid="30722">
                                            <p:txEl>
                                              <p:pRg st="4" end="4"/>
                                            </p:txEl>
                                          </p:spTgt>
                                        </p:tgtEl>
                                      </p:cBhvr>
                                    </p:animEffect>
                                  </p:childTnLst>
                                </p:cTn>
                              </p:par>
                              <p:par>
                                <p:cTn id="24" presetID="22" presetClass="entr" presetSubtype="2" fill="hold" nodeType="withEffect">
                                  <p:stCondLst>
                                    <p:cond delay="0"/>
                                  </p:stCondLst>
                                  <p:childTnLst>
                                    <p:set>
                                      <p:cBhvr additive="repl">
                                        <p:cTn id="25" dur="1" fill="hold">
                                          <p:stCondLst>
                                            <p:cond delay="0"/>
                                          </p:stCondLst>
                                        </p:cTn>
                                        <p:tgtEl>
                                          <p:spTgt spid="30722">
                                            <p:txEl>
                                              <p:pRg st="5" end="5"/>
                                            </p:txEl>
                                          </p:spTgt>
                                        </p:tgtEl>
                                        <p:attrNameLst>
                                          <p:attrName>style.visibility</p:attrName>
                                        </p:attrNameLst>
                                      </p:cBhvr>
                                      <p:to>
                                        <p:strVal val="visible"/>
                                      </p:to>
                                    </p:set>
                                    <p:animEffect transition="in" filter="wipe(right)">
                                      <p:cBhvr additive="repl">
                                        <p:cTn id="26" dur="500"/>
                                        <p:tgtEl>
                                          <p:spTgt spid="30722">
                                            <p:txEl>
                                              <p:pRg st="5" end="5"/>
                                            </p:txEl>
                                          </p:spTgt>
                                        </p:tgtEl>
                                      </p:cBhvr>
                                    </p:animEffect>
                                  </p:childTnLst>
                                </p:cTn>
                              </p:par>
                              <p:par>
                                <p:cTn id="27" presetID="22" presetClass="entr" presetSubtype="2" fill="hold" nodeType="withEffect">
                                  <p:stCondLst>
                                    <p:cond delay="0"/>
                                  </p:stCondLst>
                                  <p:childTnLst>
                                    <p:set>
                                      <p:cBhvr additive="repl">
                                        <p:cTn id="28" dur="1" fill="hold">
                                          <p:stCondLst>
                                            <p:cond delay="0"/>
                                          </p:stCondLst>
                                        </p:cTn>
                                        <p:tgtEl>
                                          <p:spTgt spid="30722">
                                            <p:txEl>
                                              <p:pRg st="6" end="6"/>
                                            </p:txEl>
                                          </p:spTgt>
                                        </p:tgtEl>
                                        <p:attrNameLst>
                                          <p:attrName>style.visibility</p:attrName>
                                        </p:attrNameLst>
                                      </p:cBhvr>
                                      <p:to>
                                        <p:strVal val="visible"/>
                                      </p:to>
                                    </p:set>
                                    <p:animEffect transition="in" filter="wipe(right)">
                                      <p:cBhvr additive="repl">
                                        <p:cTn id="29" dur="500"/>
                                        <p:tgtEl>
                                          <p:spTgt spid="30722">
                                            <p:txEl>
                                              <p:pRg st="6" end="6"/>
                                            </p:txEl>
                                          </p:spTgt>
                                        </p:tgtEl>
                                      </p:cBhvr>
                                    </p:animEffect>
                                  </p:childTnLst>
                                </p:cTn>
                              </p:par>
                              <p:par>
                                <p:cTn id="30" presetID="22" presetClass="entr" presetSubtype="2" fill="hold" nodeType="withEffect">
                                  <p:stCondLst>
                                    <p:cond delay="0"/>
                                  </p:stCondLst>
                                  <p:childTnLst>
                                    <p:set>
                                      <p:cBhvr additive="repl">
                                        <p:cTn id="31" dur="1" fill="hold">
                                          <p:stCondLst>
                                            <p:cond delay="0"/>
                                          </p:stCondLst>
                                        </p:cTn>
                                        <p:tgtEl>
                                          <p:spTgt spid="30722">
                                            <p:txEl>
                                              <p:pRg st="7" end="7"/>
                                            </p:txEl>
                                          </p:spTgt>
                                        </p:tgtEl>
                                        <p:attrNameLst>
                                          <p:attrName>style.visibility</p:attrName>
                                        </p:attrNameLst>
                                      </p:cBhvr>
                                      <p:to>
                                        <p:strVal val="visible"/>
                                      </p:to>
                                    </p:set>
                                    <p:animEffect transition="in" filter="wipe(right)">
                                      <p:cBhvr additive="repl">
                                        <p:cTn id="32" dur="500"/>
                                        <p:tgtEl>
                                          <p:spTgt spid="307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a:extLst>
              <a:ext uri="{FF2B5EF4-FFF2-40B4-BE49-F238E27FC236}">
                <a16:creationId xmlns:a16="http://schemas.microsoft.com/office/drawing/2014/main" xmlns="" id="{EF01F9AA-7580-4216-B0D1-B6C3AD02433B}"/>
              </a:ext>
            </a:extLst>
          </p:cNvPr>
          <p:cNvSpPr txBox="1">
            <a:spLocks noChangeArrowheads="1"/>
          </p:cNvSpPr>
          <p:nvPr/>
        </p:nvSpPr>
        <p:spPr bwMode="auto">
          <a:xfrm>
            <a:off x="304800" y="457200"/>
            <a:ext cx="8375650" cy="551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algn="ctr">
              <a:buSzPct val="100000"/>
              <a:defRPr/>
            </a:pPr>
            <a:r>
              <a:rPr lang="en-US" sz="3600" b="1" dirty="0">
                <a:solidFill>
                  <a:srgbClr val="000000"/>
                </a:solidFill>
                <a:effectLst>
                  <a:outerShdw blurRad="38100" dist="38100" dir="2700000" algn="tl">
                    <a:srgbClr val="000000">
                      <a:alpha val="43137"/>
                    </a:srgbClr>
                  </a:outerShdw>
                </a:effectLst>
                <a:latin typeface="Arial" charset="0"/>
              </a:rPr>
              <a:t>HOW DOES CONCENTRATION CHANGE WITH TIME?</a:t>
            </a:r>
          </a:p>
          <a:p>
            <a:pPr>
              <a:buSzPct val="100000"/>
              <a:defRPr/>
            </a:pPr>
            <a:endParaRPr lang="en-US" sz="2800" b="1" dirty="0">
              <a:solidFill>
                <a:srgbClr val="000000"/>
              </a:solidFill>
              <a:latin typeface="Arial" charset="0"/>
            </a:endParaRPr>
          </a:p>
          <a:p>
            <a:pPr>
              <a:buSzPct val="100000"/>
              <a:defRPr/>
            </a:pPr>
            <a:r>
              <a:rPr lang="en-US" sz="2800" b="1" dirty="0">
                <a:solidFill>
                  <a:srgbClr val="000000"/>
                </a:solidFill>
                <a:latin typeface="Arial" charset="0"/>
              </a:rPr>
              <a:t>                               A </a:t>
            </a:r>
            <a:r>
              <a:rPr lang="en-US" sz="2800" b="1" dirty="0">
                <a:solidFill>
                  <a:srgbClr val="000000"/>
                </a:solidFill>
                <a:latin typeface="Symbol" pitchFamily="16" charset="2"/>
              </a:rPr>
              <a:t></a:t>
            </a:r>
            <a:r>
              <a:rPr lang="en-US" sz="2800" b="1" dirty="0">
                <a:solidFill>
                  <a:srgbClr val="000000"/>
                </a:solidFill>
                <a:latin typeface="Arial" charset="0"/>
              </a:rPr>
              <a:t> B + C</a:t>
            </a:r>
          </a:p>
          <a:p>
            <a:pPr>
              <a:buSzPct val="100000"/>
              <a:defRPr/>
            </a:pPr>
            <a:endParaRPr lang="en-US" sz="2800" b="1" dirty="0">
              <a:solidFill>
                <a:srgbClr val="000000"/>
              </a:solidFill>
              <a:latin typeface="Arial" charset="0"/>
            </a:endParaRPr>
          </a:p>
          <a:p>
            <a:pPr>
              <a:buSzPct val="100000"/>
              <a:defRPr/>
            </a:pPr>
            <a:r>
              <a:rPr lang="en-US" sz="2800" b="1" dirty="0">
                <a:solidFill>
                  <a:srgbClr val="000000"/>
                </a:solidFill>
                <a:latin typeface="Arial" charset="0"/>
              </a:rPr>
              <a:t>                      R = k [A] is the rate law</a:t>
            </a:r>
          </a:p>
          <a:p>
            <a:pPr>
              <a:buSzPct val="100000"/>
              <a:defRPr/>
            </a:pPr>
            <a:r>
              <a:rPr lang="en-US" sz="2800" b="1" dirty="0">
                <a:solidFill>
                  <a:srgbClr val="000000"/>
                </a:solidFill>
                <a:latin typeface="Arial" charset="0"/>
              </a:rPr>
              <a:t>	</a:t>
            </a:r>
          </a:p>
          <a:p>
            <a:pPr>
              <a:buSzPct val="100000"/>
              <a:defRPr/>
            </a:pPr>
            <a:r>
              <a:rPr lang="en-US" sz="2800" b="1" dirty="0">
                <a:solidFill>
                  <a:srgbClr val="000000"/>
                </a:solidFill>
                <a:latin typeface="Arial" charset="0"/>
              </a:rPr>
              <a:t> so the rate of decomposition of A can be written as:</a:t>
            </a:r>
          </a:p>
          <a:p>
            <a:pPr>
              <a:buSzPct val="100000"/>
              <a:defRPr/>
            </a:pPr>
            <a:endParaRPr lang="en-US" sz="2800" b="1" dirty="0">
              <a:solidFill>
                <a:srgbClr val="000000"/>
              </a:solidFill>
              <a:latin typeface="Arial" charset="0"/>
            </a:endParaRPr>
          </a:p>
          <a:p>
            <a:pPr>
              <a:buSzPct val="100000"/>
              <a:defRPr/>
            </a:pPr>
            <a:r>
              <a:rPr lang="en-US" sz="2800" b="1" dirty="0">
                <a:solidFill>
                  <a:srgbClr val="000000"/>
                </a:solidFill>
                <a:latin typeface="Arial" charset="0"/>
              </a:rPr>
              <a:t>                                 </a:t>
            </a:r>
            <a:r>
              <a:rPr lang="en-US" sz="2800" b="1" u="sng" dirty="0">
                <a:solidFill>
                  <a:srgbClr val="000000"/>
                </a:solidFill>
                <a:latin typeface="Arial" charset="0"/>
              </a:rPr>
              <a:t>-d [A]</a:t>
            </a:r>
            <a:r>
              <a:rPr lang="en-US" sz="2800" b="1" dirty="0">
                <a:solidFill>
                  <a:srgbClr val="000000"/>
                </a:solidFill>
                <a:latin typeface="Arial" charset="0"/>
              </a:rPr>
              <a:t>     =   k [A]</a:t>
            </a:r>
          </a:p>
          <a:p>
            <a:pPr>
              <a:buSzPct val="100000"/>
              <a:defRPr/>
            </a:pPr>
            <a:r>
              <a:rPr lang="en-US" sz="2800" b="1" dirty="0">
                <a:solidFill>
                  <a:srgbClr val="000000"/>
                </a:solidFill>
                <a:latin typeface="Arial" charset="0"/>
              </a:rPr>
              <a:t>                                    </a:t>
            </a:r>
            <a:r>
              <a:rPr lang="en-US" sz="2800" b="1" dirty="0" err="1">
                <a:solidFill>
                  <a:srgbClr val="000000"/>
                </a:solidFill>
                <a:latin typeface="Arial" charset="0"/>
              </a:rPr>
              <a:t>dt</a:t>
            </a:r>
            <a:endParaRPr lang="en-US" sz="2800" b="1" dirty="0">
              <a:solidFill>
                <a:srgbClr val="000000"/>
              </a:solidFill>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1371600" y="390525"/>
            <a:ext cx="6400800" cy="578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b="1">
                <a:solidFill>
                  <a:srgbClr val="000000"/>
                </a:solidFill>
              </a:rPr>
              <a:t>            </a:t>
            </a:r>
            <a:r>
              <a:rPr lang="en-US" altLang="en-US" b="1" u="sng">
                <a:solidFill>
                  <a:srgbClr val="000000"/>
                </a:solidFill>
                <a:latin typeface="Arial" panose="020B0604020202020204" pitchFamily="34" charset="0"/>
              </a:rPr>
              <a:t>INTEGRATED RATE LAWS</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First-order reaction:  A </a:t>
            </a:r>
            <a:r>
              <a:rPr lang="en-US" altLang="en-US" b="1">
                <a:solidFill>
                  <a:srgbClr val="000000"/>
                </a:solidFill>
                <a:latin typeface="Symbol" panose="05050102010706020507" pitchFamily="18" charset="2"/>
              </a:rPr>
              <a:t></a:t>
            </a:r>
            <a:r>
              <a:rPr lang="en-US" altLang="en-US" b="1">
                <a:solidFill>
                  <a:srgbClr val="000000"/>
                </a:solidFill>
                <a:latin typeface="Arial" panose="020B0604020202020204" pitchFamily="34" charset="0"/>
              </a:rPr>
              <a:t> B   R = k[A]</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	l</a:t>
            </a:r>
            <a:r>
              <a:rPr lang="en-US" altLang="en-US" b="1">
                <a:solidFill>
                  <a:srgbClr val="0099CC"/>
                </a:solidFill>
                <a:latin typeface="Arial" panose="020B0604020202020204" pitchFamily="34" charset="0"/>
              </a:rPr>
              <a:t>n      </a:t>
            </a:r>
            <a:r>
              <a:rPr lang="en-US" altLang="en-US" b="1" u="sng">
                <a:solidFill>
                  <a:srgbClr val="0099CC"/>
                </a:solidFill>
                <a:latin typeface="Arial" panose="020B0604020202020204" pitchFamily="34" charset="0"/>
              </a:rPr>
              <a:t>[A]</a:t>
            </a:r>
            <a:r>
              <a:rPr lang="en-US" altLang="en-US" b="1" u="sng" baseline="-25000">
                <a:solidFill>
                  <a:srgbClr val="0099CC"/>
                </a:solidFill>
                <a:latin typeface="Arial" panose="020B0604020202020204" pitchFamily="34" charset="0"/>
              </a:rPr>
              <a:t>t</a:t>
            </a:r>
            <a:r>
              <a:rPr lang="en-US" altLang="en-US" b="1">
                <a:solidFill>
                  <a:srgbClr val="0099CC"/>
                </a:solidFill>
                <a:latin typeface="Arial" panose="020B0604020202020204" pitchFamily="34" charset="0"/>
              </a:rPr>
              <a:t>  = -kt</a:t>
            </a:r>
          </a:p>
          <a:p>
            <a:pPr>
              <a:buSzPct val="100000"/>
            </a:pPr>
            <a:r>
              <a:rPr lang="en-US" altLang="en-US" b="1">
                <a:solidFill>
                  <a:srgbClr val="000000"/>
                </a:solidFill>
                <a:latin typeface="Arial" panose="020B0604020202020204" pitchFamily="34" charset="0"/>
              </a:rPr>
              <a:t>         </a:t>
            </a:r>
            <a:r>
              <a:rPr lang="en-US" altLang="en-US" b="1">
                <a:solidFill>
                  <a:srgbClr val="0099CC"/>
                </a:solidFill>
                <a:latin typeface="Arial" panose="020B0604020202020204" pitchFamily="34" charset="0"/>
              </a:rPr>
              <a:t>[A]</a:t>
            </a:r>
            <a:r>
              <a:rPr lang="en-US" altLang="en-US" b="1" baseline="-25000">
                <a:solidFill>
                  <a:srgbClr val="0099CC"/>
                </a:solidFill>
                <a:latin typeface="Arial" panose="020B0604020202020204" pitchFamily="34" charset="0"/>
              </a:rPr>
              <a:t>o</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Second-order reaction:  R = k[A]</a:t>
            </a:r>
            <a:r>
              <a:rPr lang="en-US" altLang="en-US" b="1" baseline="30000">
                <a:solidFill>
                  <a:srgbClr val="000000"/>
                </a:solidFill>
                <a:latin typeface="Arial" panose="020B0604020202020204" pitchFamily="34" charset="0"/>
              </a:rPr>
              <a:t>2</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       	 </a:t>
            </a:r>
            <a:r>
              <a:rPr lang="en-US" altLang="en-US" b="1" u="sng">
                <a:solidFill>
                  <a:srgbClr val="0099CC"/>
                </a:solidFill>
                <a:latin typeface="Arial" panose="020B0604020202020204" pitchFamily="34" charset="0"/>
              </a:rPr>
              <a:t>1 </a:t>
            </a:r>
            <a:r>
              <a:rPr lang="en-US" altLang="en-US" b="1">
                <a:solidFill>
                  <a:srgbClr val="0099CC"/>
                </a:solidFill>
                <a:latin typeface="Arial" panose="020B0604020202020204" pitchFamily="34" charset="0"/>
              </a:rPr>
              <a:t>    -   </a:t>
            </a:r>
            <a:r>
              <a:rPr lang="en-US" altLang="en-US" b="1" u="sng">
                <a:solidFill>
                  <a:srgbClr val="0099CC"/>
                </a:solidFill>
                <a:latin typeface="Arial" panose="020B0604020202020204" pitchFamily="34" charset="0"/>
              </a:rPr>
              <a:t> 1 </a:t>
            </a:r>
            <a:r>
              <a:rPr lang="en-US" altLang="en-US" b="1">
                <a:solidFill>
                  <a:srgbClr val="0099CC"/>
                </a:solidFill>
                <a:latin typeface="Arial" panose="020B0604020202020204" pitchFamily="34" charset="0"/>
              </a:rPr>
              <a:t>   =  +kt</a:t>
            </a:r>
          </a:p>
          <a:p>
            <a:pPr>
              <a:buSzPct val="100000"/>
            </a:pPr>
            <a:r>
              <a:rPr lang="en-US" altLang="en-US" b="1">
                <a:solidFill>
                  <a:srgbClr val="000000"/>
                </a:solidFill>
                <a:latin typeface="Arial" panose="020B0604020202020204" pitchFamily="34" charset="0"/>
              </a:rPr>
              <a:t>           </a:t>
            </a:r>
            <a:r>
              <a:rPr lang="en-US" altLang="en-US" b="1">
                <a:solidFill>
                  <a:srgbClr val="0099CC"/>
                </a:solidFill>
                <a:latin typeface="Arial" panose="020B0604020202020204" pitchFamily="34" charset="0"/>
              </a:rPr>
              <a:t>[A]</a:t>
            </a:r>
            <a:r>
              <a:rPr lang="en-US" altLang="en-US" b="1" baseline="-25000">
                <a:solidFill>
                  <a:srgbClr val="0099CC"/>
                </a:solidFill>
                <a:latin typeface="Arial" panose="020B0604020202020204" pitchFamily="34" charset="0"/>
              </a:rPr>
              <a:t>t</a:t>
            </a:r>
            <a:r>
              <a:rPr lang="en-US" altLang="en-US" b="1">
                <a:solidFill>
                  <a:srgbClr val="0099CC"/>
                </a:solidFill>
                <a:latin typeface="Arial" panose="020B0604020202020204" pitchFamily="34" charset="0"/>
              </a:rPr>
              <a:t>      [A]</a:t>
            </a:r>
            <a:r>
              <a:rPr lang="en-US" altLang="en-US" b="1" baseline="-25000">
                <a:solidFill>
                  <a:srgbClr val="0099CC"/>
                </a:solidFill>
                <a:latin typeface="Arial" panose="020B0604020202020204" pitchFamily="34" charset="0"/>
              </a:rPr>
              <a:t>o</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Zero-order reaction:  R = k</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      	 </a:t>
            </a:r>
            <a:r>
              <a:rPr lang="en-US" altLang="en-US" b="1">
                <a:solidFill>
                  <a:srgbClr val="0099CC"/>
                </a:solidFill>
                <a:latin typeface="Arial" panose="020B0604020202020204" pitchFamily="34" charset="0"/>
              </a:rPr>
              <a:t>[A]</a:t>
            </a:r>
            <a:r>
              <a:rPr lang="en-US" altLang="en-US" b="1" baseline="-25000">
                <a:solidFill>
                  <a:srgbClr val="0099CC"/>
                </a:solidFill>
                <a:latin typeface="Arial" panose="020B0604020202020204" pitchFamily="34" charset="0"/>
              </a:rPr>
              <a:t>t</a:t>
            </a:r>
            <a:r>
              <a:rPr lang="en-US" altLang="en-US" b="1">
                <a:solidFill>
                  <a:srgbClr val="0099CC"/>
                </a:solidFill>
                <a:latin typeface="Arial" panose="020B0604020202020204" pitchFamily="34" charset="0"/>
              </a:rPr>
              <a:t> - [A]</a:t>
            </a:r>
            <a:r>
              <a:rPr lang="en-US" altLang="en-US" b="1" baseline="-25000">
                <a:solidFill>
                  <a:srgbClr val="0099CC"/>
                </a:solidFill>
                <a:latin typeface="Arial" panose="020B0604020202020204" pitchFamily="34" charset="0"/>
              </a:rPr>
              <a:t>o</a:t>
            </a:r>
            <a:r>
              <a:rPr lang="en-US" altLang="en-US" b="1">
                <a:solidFill>
                  <a:srgbClr val="0099CC"/>
                </a:solidFill>
                <a:latin typeface="Arial" panose="020B0604020202020204" pitchFamily="34" charset="0"/>
              </a:rPr>
              <a:t> =  -kt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762000" y="0"/>
            <a:ext cx="7772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Zero Order Reactions</a:t>
            </a:r>
          </a:p>
        </p:txBody>
      </p:sp>
      <p:sp>
        <p:nvSpPr>
          <p:cNvPr id="33794" name="Text Box 2">
            <a:extLst>
              <a:ext uri="{FF2B5EF4-FFF2-40B4-BE49-F238E27FC236}">
                <a16:creationId xmlns:a16="http://schemas.microsoft.com/office/drawing/2014/main" xmlns="" id="{CEA78057-508C-4DCE-BA4C-4B3F7BD7C401}"/>
              </a:ext>
            </a:extLst>
          </p:cNvPr>
          <p:cNvSpPr txBox="1">
            <a:spLocks noChangeArrowheads="1"/>
          </p:cNvSpPr>
          <p:nvPr/>
        </p:nvSpPr>
        <p:spPr bwMode="auto">
          <a:xfrm>
            <a:off x="914400" y="685800"/>
            <a:ext cx="6781800" cy="337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9pPr>
          </a:lstStyle>
          <a:p>
            <a:pPr>
              <a:lnSpc>
                <a:spcPct val="90000"/>
              </a:lnSpc>
              <a:spcBef>
                <a:spcPts val="700"/>
              </a:spcBef>
              <a:buClr>
                <a:srgbClr val="000000"/>
              </a:buClr>
              <a:buSzPct val="100000"/>
              <a:buFont typeface="Times New Roman" pitchFamily="16" charset="0"/>
              <a:buChar char="•"/>
              <a:defRPr/>
            </a:pPr>
            <a:r>
              <a:rPr lang="en-US" sz="2800" dirty="0">
                <a:solidFill>
                  <a:srgbClr val="000000"/>
                </a:solidFill>
              </a:rPr>
              <a:t>Rate = </a:t>
            </a:r>
            <a:r>
              <a:rPr lang="en-US" sz="2800" i="1" dirty="0">
                <a:solidFill>
                  <a:srgbClr val="000000"/>
                </a:solidFill>
              </a:rPr>
              <a:t>k</a:t>
            </a:r>
            <a:r>
              <a:rPr lang="en-US" sz="2800" dirty="0">
                <a:solidFill>
                  <a:srgbClr val="000000"/>
                </a:solidFill>
              </a:rPr>
              <a:t>[A]</a:t>
            </a:r>
            <a:r>
              <a:rPr lang="en-US" sz="2800" baseline="30000" dirty="0">
                <a:solidFill>
                  <a:srgbClr val="000000"/>
                </a:solidFill>
              </a:rPr>
              <a:t>0</a:t>
            </a:r>
            <a:r>
              <a:rPr lang="en-US" sz="2800" dirty="0">
                <a:solidFill>
                  <a:srgbClr val="000000"/>
                </a:solidFill>
              </a:rPr>
              <a:t> = </a:t>
            </a:r>
            <a:r>
              <a:rPr lang="en-US" sz="2800" i="1" dirty="0">
                <a:solidFill>
                  <a:srgbClr val="000000"/>
                </a:solidFill>
              </a:rPr>
              <a:t>k</a:t>
            </a:r>
          </a:p>
          <a:p>
            <a:pPr lvl="1">
              <a:lnSpc>
                <a:spcPct val="90000"/>
              </a:lnSpc>
              <a:spcBef>
                <a:spcPts val="700"/>
              </a:spcBef>
              <a:buClr>
                <a:srgbClr val="CCCCFF"/>
              </a:buClr>
              <a:buSzPct val="100000"/>
              <a:buFont typeface="Times New Roman" pitchFamily="16" charset="0"/>
              <a:buChar char="–"/>
              <a:defRPr/>
            </a:pPr>
            <a:r>
              <a:rPr lang="en-US" sz="2800" b="1" dirty="0">
                <a:solidFill>
                  <a:schemeClr val="accent2">
                    <a:lumMod val="75000"/>
                  </a:schemeClr>
                </a:solidFill>
              </a:rPr>
              <a:t>constant rate reactions</a:t>
            </a:r>
          </a:p>
          <a:p>
            <a:pPr>
              <a:lnSpc>
                <a:spcPct val="90000"/>
              </a:lnSpc>
              <a:spcBef>
                <a:spcPts val="700"/>
              </a:spcBef>
              <a:buClr>
                <a:srgbClr val="000000"/>
              </a:buClr>
              <a:buSzPct val="100000"/>
              <a:buFont typeface="Times New Roman" pitchFamily="16" charset="0"/>
              <a:buChar char="•"/>
              <a:defRPr/>
            </a:pPr>
            <a:r>
              <a:rPr lang="en-US" sz="2800" dirty="0">
                <a:solidFill>
                  <a:srgbClr val="000000"/>
                </a:solidFill>
              </a:rPr>
              <a:t>[A] = -</a:t>
            </a:r>
            <a:r>
              <a:rPr lang="en-US" sz="2800" i="1" dirty="0" err="1">
                <a:solidFill>
                  <a:srgbClr val="000000"/>
                </a:solidFill>
              </a:rPr>
              <a:t>k</a:t>
            </a:r>
            <a:r>
              <a:rPr lang="en-US" sz="2800" dirty="0" err="1">
                <a:solidFill>
                  <a:srgbClr val="000000"/>
                </a:solidFill>
              </a:rPr>
              <a:t>t</a:t>
            </a:r>
            <a:r>
              <a:rPr lang="en-US" sz="2800" dirty="0">
                <a:solidFill>
                  <a:srgbClr val="000000"/>
                </a:solidFill>
              </a:rPr>
              <a:t> + [A]</a:t>
            </a:r>
            <a:r>
              <a:rPr lang="en-US" sz="2800" baseline="-25000" dirty="0">
                <a:solidFill>
                  <a:srgbClr val="000000"/>
                </a:solidFill>
              </a:rPr>
              <a:t>0</a:t>
            </a:r>
          </a:p>
          <a:p>
            <a:pPr>
              <a:lnSpc>
                <a:spcPct val="90000"/>
              </a:lnSpc>
              <a:spcBef>
                <a:spcPts val="700"/>
              </a:spcBef>
              <a:buClr>
                <a:srgbClr val="000000"/>
              </a:buClr>
              <a:buSzPct val="100000"/>
              <a:buFont typeface="Times New Roman" pitchFamily="16" charset="0"/>
              <a:buChar char="•"/>
              <a:defRPr/>
            </a:pPr>
            <a:r>
              <a:rPr lang="en-US" sz="2800" dirty="0">
                <a:solidFill>
                  <a:srgbClr val="000000"/>
                </a:solidFill>
              </a:rPr>
              <a:t>graph of [A] vs. time is straight line with </a:t>
            </a:r>
            <a:r>
              <a:rPr lang="en-US" sz="2800" b="1" dirty="0">
                <a:solidFill>
                  <a:schemeClr val="accent2">
                    <a:lumMod val="75000"/>
                  </a:schemeClr>
                </a:solidFill>
              </a:rPr>
              <a:t>slope = -</a:t>
            </a:r>
            <a:r>
              <a:rPr lang="en-US" sz="2800" b="1" i="1" dirty="0">
                <a:solidFill>
                  <a:schemeClr val="accent2">
                    <a:lumMod val="75000"/>
                  </a:schemeClr>
                </a:solidFill>
              </a:rPr>
              <a:t>k</a:t>
            </a:r>
            <a:r>
              <a:rPr lang="en-US" sz="2800" b="1" dirty="0">
                <a:solidFill>
                  <a:schemeClr val="accent2">
                    <a:lumMod val="75000"/>
                  </a:schemeClr>
                </a:solidFill>
              </a:rPr>
              <a:t> </a:t>
            </a:r>
            <a:r>
              <a:rPr lang="en-US" sz="2800" b="1" dirty="0">
                <a:solidFill>
                  <a:srgbClr val="000000"/>
                </a:solidFill>
              </a:rPr>
              <a:t>and y-intercept = [A]</a:t>
            </a:r>
            <a:r>
              <a:rPr lang="en-US" sz="2800" b="1" baseline="-25000" dirty="0">
                <a:solidFill>
                  <a:srgbClr val="000000"/>
                </a:solidFill>
              </a:rPr>
              <a:t>0</a:t>
            </a:r>
          </a:p>
          <a:p>
            <a:pPr>
              <a:lnSpc>
                <a:spcPct val="90000"/>
              </a:lnSpc>
              <a:spcBef>
                <a:spcPts val="700"/>
              </a:spcBef>
              <a:buClr>
                <a:srgbClr val="CCCCFF"/>
              </a:buClr>
              <a:buSzPct val="100000"/>
              <a:buFont typeface="Times New Roman" pitchFamily="16" charset="0"/>
              <a:buChar char="•"/>
              <a:defRPr/>
            </a:pPr>
            <a:r>
              <a:rPr lang="en-US" sz="2800" b="1" dirty="0">
                <a:solidFill>
                  <a:schemeClr val="accent2">
                    <a:lumMod val="75000"/>
                  </a:schemeClr>
                </a:solidFill>
              </a:rPr>
              <a:t>t</a:t>
            </a:r>
            <a:r>
              <a:rPr lang="en-US" sz="2800" b="1" baseline="-25000" dirty="0">
                <a:solidFill>
                  <a:schemeClr val="accent2">
                    <a:lumMod val="75000"/>
                  </a:schemeClr>
                </a:solidFill>
              </a:rPr>
              <a:t> ½</a:t>
            </a:r>
            <a:r>
              <a:rPr lang="en-US" sz="2800" b="1" dirty="0">
                <a:solidFill>
                  <a:schemeClr val="accent2">
                    <a:lumMod val="75000"/>
                  </a:schemeClr>
                </a:solidFill>
              </a:rPr>
              <a:t> = [A</a:t>
            </a:r>
            <a:r>
              <a:rPr lang="en-US" sz="2800" b="1" baseline="-25000" dirty="0">
                <a:solidFill>
                  <a:schemeClr val="accent2">
                    <a:lumMod val="75000"/>
                  </a:schemeClr>
                </a:solidFill>
              </a:rPr>
              <a:t>0</a:t>
            </a:r>
            <a:r>
              <a:rPr lang="en-US" sz="2800" b="1" dirty="0">
                <a:solidFill>
                  <a:schemeClr val="accent2">
                    <a:lumMod val="75000"/>
                  </a:schemeClr>
                </a:solidFill>
              </a:rPr>
              <a:t>]/2k</a:t>
            </a:r>
          </a:p>
          <a:p>
            <a:pPr>
              <a:lnSpc>
                <a:spcPct val="90000"/>
              </a:lnSpc>
              <a:spcBef>
                <a:spcPts val="700"/>
              </a:spcBef>
              <a:buClr>
                <a:srgbClr val="000000"/>
              </a:buClr>
              <a:buSzPct val="100000"/>
              <a:buFont typeface="Times New Roman" pitchFamily="16" charset="0"/>
              <a:buChar char="•"/>
              <a:defRPr/>
            </a:pPr>
            <a:r>
              <a:rPr lang="en-US" sz="2800" b="1" dirty="0">
                <a:solidFill>
                  <a:srgbClr val="000000"/>
                </a:solidFill>
              </a:rPr>
              <a:t>when Rate = M/sec, </a:t>
            </a:r>
            <a:r>
              <a:rPr lang="en-US" sz="2800" b="1" i="1" dirty="0">
                <a:solidFill>
                  <a:srgbClr val="000000"/>
                </a:solidFill>
              </a:rPr>
              <a:t>k</a:t>
            </a:r>
            <a:r>
              <a:rPr lang="en-US" sz="2800" b="1" dirty="0">
                <a:solidFill>
                  <a:srgbClr val="000000"/>
                </a:solidFill>
              </a:rPr>
              <a:t> = M/sec</a:t>
            </a:r>
          </a:p>
        </p:txBody>
      </p:sp>
      <p:grpSp>
        <p:nvGrpSpPr>
          <p:cNvPr id="72708" name="Group 3"/>
          <p:cNvGrpSpPr>
            <a:grpSpLocks/>
          </p:cNvGrpSpPr>
          <p:nvPr/>
        </p:nvGrpSpPr>
        <p:grpSpPr bwMode="auto">
          <a:xfrm>
            <a:off x="2894013" y="4038600"/>
            <a:ext cx="3298825" cy="2457450"/>
            <a:chOff x="1823" y="2544"/>
            <a:chExt cx="2078" cy="1548"/>
          </a:xfrm>
        </p:grpSpPr>
        <p:sp>
          <p:nvSpPr>
            <p:cNvPr id="72709" name="Line 4"/>
            <p:cNvSpPr>
              <a:spLocks noChangeShapeType="1"/>
            </p:cNvSpPr>
            <p:nvPr/>
          </p:nvSpPr>
          <p:spPr bwMode="auto">
            <a:xfrm>
              <a:off x="2237" y="2544"/>
              <a:ext cx="0" cy="1218"/>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710" name="Line 5"/>
            <p:cNvSpPr>
              <a:spLocks noChangeShapeType="1"/>
            </p:cNvSpPr>
            <p:nvPr/>
          </p:nvSpPr>
          <p:spPr bwMode="auto">
            <a:xfrm>
              <a:off x="2237" y="3765"/>
              <a:ext cx="1664" cy="0"/>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711" name="Line 6"/>
            <p:cNvSpPr>
              <a:spLocks noChangeShapeType="1"/>
            </p:cNvSpPr>
            <p:nvPr/>
          </p:nvSpPr>
          <p:spPr bwMode="auto">
            <a:xfrm>
              <a:off x="2237" y="2659"/>
              <a:ext cx="1623" cy="874"/>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712" name="Rectangle 7"/>
            <p:cNvSpPr>
              <a:spLocks noChangeArrowheads="1"/>
            </p:cNvSpPr>
            <p:nvPr/>
          </p:nvSpPr>
          <p:spPr bwMode="auto">
            <a:xfrm>
              <a:off x="1906" y="2555"/>
              <a:ext cx="383" cy="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rPr>
                <a:t>[A]</a:t>
              </a:r>
              <a:r>
                <a:rPr lang="en-US" altLang="en-US" sz="2000" baseline="-25000">
                  <a:solidFill>
                    <a:srgbClr val="000000"/>
                  </a:solidFill>
                </a:rPr>
                <a:t>0</a:t>
              </a:r>
            </a:p>
          </p:txBody>
        </p:sp>
        <p:sp>
          <p:nvSpPr>
            <p:cNvPr id="72713" name="Rectangle 8"/>
            <p:cNvSpPr>
              <a:spLocks noChangeArrowheads="1"/>
            </p:cNvSpPr>
            <p:nvPr/>
          </p:nvSpPr>
          <p:spPr bwMode="auto">
            <a:xfrm>
              <a:off x="1823" y="2943"/>
              <a:ext cx="470" cy="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3200">
                  <a:solidFill>
                    <a:srgbClr val="000000"/>
                  </a:solidFill>
                </a:rPr>
                <a:t>[A]</a:t>
              </a:r>
            </a:p>
          </p:txBody>
        </p:sp>
        <p:sp>
          <p:nvSpPr>
            <p:cNvPr id="72714" name="Rectangle 9"/>
            <p:cNvSpPr>
              <a:spLocks noChangeArrowheads="1"/>
            </p:cNvSpPr>
            <p:nvPr/>
          </p:nvSpPr>
          <p:spPr bwMode="auto">
            <a:xfrm>
              <a:off x="2698" y="3768"/>
              <a:ext cx="510" cy="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800">
                  <a:solidFill>
                    <a:srgbClr val="000000"/>
                  </a:solidFill>
                </a:rPr>
                <a:t>time</a:t>
              </a:r>
            </a:p>
          </p:txBody>
        </p:sp>
        <p:sp>
          <p:nvSpPr>
            <p:cNvPr id="72715" name="Rectangle 10"/>
            <p:cNvSpPr>
              <a:spLocks noChangeArrowheads="1"/>
            </p:cNvSpPr>
            <p:nvPr/>
          </p:nvSpPr>
          <p:spPr bwMode="auto">
            <a:xfrm rot="1560000">
              <a:off x="2775" y="2843"/>
              <a:ext cx="1053" cy="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800">
                  <a:solidFill>
                    <a:srgbClr val="000000"/>
                  </a:solidFill>
                </a:rPr>
                <a:t>slope = - </a:t>
              </a:r>
              <a:r>
                <a:rPr lang="en-US" altLang="en-US" sz="2800" i="1">
                  <a:solidFill>
                    <a:srgbClr val="000000"/>
                  </a:solidFill>
                </a:rPr>
                <a:t>k</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additive="repl">
                                        <p:cTn id="6" dur="1" fill="hold">
                                          <p:stCondLst>
                                            <p:cond delay="0"/>
                                          </p:stCondLst>
                                        </p:cTn>
                                        <p:tgtEl>
                                          <p:spTgt spid="33794">
                                            <p:txEl>
                                              <p:pRg st="0" end="0"/>
                                            </p:txEl>
                                          </p:spTgt>
                                        </p:tgtEl>
                                        <p:attrNameLst>
                                          <p:attrName>style.visibility</p:attrName>
                                        </p:attrNameLst>
                                      </p:cBhvr>
                                      <p:to>
                                        <p:strVal val="visible"/>
                                      </p:to>
                                    </p:set>
                                    <p:animEffect transition="in" filter="wipe(right)">
                                      <p:cBhvr additive="repl">
                                        <p:cTn id="7" dur="500"/>
                                        <p:tgtEl>
                                          <p:spTgt spid="33794">
                                            <p:txEl>
                                              <p:pRg st="0" end="0"/>
                                            </p:txEl>
                                          </p:spTgt>
                                        </p:tgtEl>
                                      </p:cBhvr>
                                    </p:animEffect>
                                  </p:childTnLst>
                                </p:cTn>
                              </p:par>
                              <p:par>
                                <p:cTn id="8" presetID="22" presetClass="entr" presetSubtype="2" fill="hold" nodeType="withEffect">
                                  <p:stCondLst>
                                    <p:cond delay="0"/>
                                  </p:stCondLst>
                                  <p:childTnLst>
                                    <p:set>
                                      <p:cBhvr additive="repl">
                                        <p:cTn id="9" dur="1" fill="hold">
                                          <p:stCondLst>
                                            <p:cond delay="0"/>
                                          </p:stCondLst>
                                        </p:cTn>
                                        <p:tgtEl>
                                          <p:spTgt spid="33794">
                                            <p:txEl>
                                              <p:pRg st="1" end="1"/>
                                            </p:txEl>
                                          </p:spTgt>
                                        </p:tgtEl>
                                        <p:attrNameLst>
                                          <p:attrName>style.visibility</p:attrName>
                                        </p:attrNameLst>
                                      </p:cBhvr>
                                      <p:to>
                                        <p:strVal val="visible"/>
                                      </p:to>
                                    </p:set>
                                    <p:animEffect transition="in" filter="wipe(right)">
                                      <p:cBhvr additive="repl">
                                        <p:cTn id="10" dur="500"/>
                                        <p:tgtEl>
                                          <p:spTgt spid="3379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additive="repl">
                                        <p:cTn id="14" dur="1" fill="hold">
                                          <p:stCondLst>
                                            <p:cond delay="0"/>
                                          </p:stCondLst>
                                        </p:cTn>
                                        <p:tgtEl>
                                          <p:spTgt spid="33794">
                                            <p:txEl>
                                              <p:pRg st="2" end="2"/>
                                            </p:txEl>
                                          </p:spTgt>
                                        </p:tgtEl>
                                        <p:attrNameLst>
                                          <p:attrName>style.visibility</p:attrName>
                                        </p:attrNameLst>
                                      </p:cBhvr>
                                      <p:to>
                                        <p:strVal val="visible"/>
                                      </p:to>
                                    </p:set>
                                    <p:animEffect transition="in" filter="wipe(right)">
                                      <p:cBhvr additive="repl">
                                        <p:cTn id="15" dur="500"/>
                                        <p:tgtEl>
                                          <p:spTgt spid="33794">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additive="repl">
                                        <p:cTn id="19" dur="1" fill="hold">
                                          <p:stCondLst>
                                            <p:cond delay="0"/>
                                          </p:stCondLst>
                                        </p:cTn>
                                        <p:tgtEl>
                                          <p:spTgt spid="33794">
                                            <p:txEl>
                                              <p:pRg st="3" end="3"/>
                                            </p:txEl>
                                          </p:spTgt>
                                        </p:tgtEl>
                                        <p:attrNameLst>
                                          <p:attrName>style.visibility</p:attrName>
                                        </p:attrNameLst>
                                      </p:cBhvr>
                                      <p:to>
                                        <p:strVal val="visible"/>
                                      </p:to>
                                    </p:set>
                                    <p:animEffect transition="in" filter="wipe(right)">
                                      <p:cBhvr additive="repl">
                                        <p:cTn id="20" dur="500"/>
                                        <p:tgtEl>
                                          <p:spTgt spid="33794">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additive="repl">
                                        <p:cTn id="24" dur="1" fill="hold">
                                          <p:stCondLst>
                                            <p:cond delay="0"/>
                                          </p:stCondLst>
                                        </p:cTn>
                                        <p:tgtEl>
                                          <p:spTgt spid="33794">
                                            <p:txEl>
                                              <p:pRg st="4" end="4"/>
                                            </p:txEl>
                                          </p:spTgt>
                                        </p:tgtEl>
                                        <p:attrNameLst>
                                          <p:attrName>style.visibility</p:attrName>
                                        </p:attrNameLst>
                                      </p:cBhvr>
                                      <p:to>
                                        <p:strVal val="visible"/>
                                      </p:to>
                                    </p:set>
                                    <p:animEffect transition="in" filter="wipe(right)">
                                      <p:cBhvr additive="repl">
                                        <p:cTn id="25" dur="500"/>
                                        <p:tgtEl>
                                          <p:spTgt spid="33794">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additive="repl">
                                        <p:cTn id="29" dur="1" fill="hold">
                                          <p:stCondLst>
                                            <p:cond delay="0"/>
                                          </p:stCondLst>
                                        </p:cTn>
                                        <p:tgtEl>
                                          <p:spTgt spid="33794">
                                            <p:txEl>
                                              <p:pRg st="5" end="5"/>
                                            </p:txEl>
                                          </p:spTgt>
                                        </p:tgtEl>
                                        <p:attrNameLst>
                                          <p:attrName>style.visibility</p:attrName>
                                        </p:attrNameLst>
                                      </p:cBhvr>
                                      <p:to>
                                        <p:strVal val="visible"/>
                                      </p:to>
                                    </p:set>
                                    <p:animEffect transition="in" filter="wipe(right)">
                                      <p:cBhvr additive="repl">
                                        <p:cTn id="30" dur="500"/>
                                        <p:tgtEl>
                                          <p:spTgt spid="337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noChangeArrowheads="1"/>
          </p:cNvSpPr>
          <p:nvPr>
            <p:ph type="title"/>
          </p:nvPr>
        </p:nvSpPr>
        <p:spPr/>
        <p:txBody>
          <a:bodyPr/>
          <a:lstStyle/>
          <a:p>
            <a:r>
              <a:rPr lang="en-US" altLang="en-US" smtClean="0"/>
              <a:t>Zero-Order Reactions</a:t>
            </a:r>
          </a:p>
        </p:txBody>
      </p:sp>
      <p:sp>
        <p:nvSpPr>
          <p:cNvPr id="74755" name="Content Placeholder 2"/>
          <p:cNvSpPr>
            <a:spLocks noGrp="1" noChangeArrowheads="1"/>
          </p:cNvSpPr>
          <p:nvPr>
            <p:ph idx="1"/>
          </p:nvPr>
        </p:nvSpPr>
        <p:spPr>
          <a:xfrm>
            <a:off x="457200" y="1568450"/>
            <a:ext cx="4633913" cy="1250950"/>
          </a:xfrm>
        </p:spPr>
        <p:txBody>
          <a:bodyPr/>
          <a:lstStyle/>
          <a:p>
            <a:r>
              <a:rPr lang="en-US" altLang="en-US" sz="2600" smtClean="0"/>
              <a:t>Occasionally, rate is </a:t>
            </a:r>
            <a:r>
              <a:rPr lang="en-US" altLang="en-US" sz="2600" b="1" smtClean="0"/>
              <a:t>independent</a:t>
            </a:r>
            <a:r>
              <a:rPr lang="en-US" altLang="en-US" sz="2600" smtClean="0"/>
              <a:t> of the concentration of the reactant:</a:t>
            </a:r>
          </a:p>
        </p:txBody>
      </p:sp>
      <p:graphicFrame>
        <p:nvGraphicFramePr>
          <p:cNvPr id="74756" name="Object 6" descr="Rate = k"/>
          <p:cNvGraphicFramePr>
            <a:graphicFrameLocks noChangeAspect="1"/>
          </p:cNvGraphicFramePr>
          <p:nvPr/>
        </p:nvGraphicFramePr>
        <p:xfrm>
          <a:off x="1892300" y="2971800"/>
          <a:ext cx="1257300" cy="304800"/>
        </p:xfrm>
        <a:graphic>
          <a:graphicData uri="http://schemas.openxmlformats.org/presentationml/2006/ole">
            <mc:AlternateContent xmlns:mc="http://schemas.openxmlformats.org/markup-compatibility/2006">
              <mc:Choice xmlns:v="urn:schemas-microsoft-com:vml" Requires="v">
                <p:oleObj spid="_x0000_s74761" name="Equation" r:id="rId3" imgW="1256755" imgH="304668" progId="Equation.DSMT4">
                  <p:embed/>
                </p:oleObj>
              </mc:Choice>
              <mc:Fallback>
                <p:oleObj name="Equation" r:id="rId3" imgW="1256755" imgH="304668" progId="Equation.DSMT4">
                  <p:embed/>
                  <p:pic>
                    <p:nvPicPr>
                      <p:cNvPr id="0" name="Object 6" descr="Rate = 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2971800"/>
                        <a:ext cx="1257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57" name="Content Placeholder 3"/>
          <p:cNvSpPr>
            <a:spLocks noGrp="1" noChangeArrowheads="1"/>
          </p:cNvSpPr>
          <p:nvPr>
            <p:ph idx="13"/>
          </p:nvPr>
        </p:nvSpPr>
        <p:spPr>
          <a:xfrm>
            <a:off x="457200" y="3429000"/>
            <a:ext cx="4633913" cy="1752600"/>
          </a:xfrm>
        </p:spPr>
        <p:txBody>
          <a:bodyPr/>
          <a:lstStyle/>
          <a:p>
            <a:r>
              <a:rPr lang="en-US" altLang="en-US" sz="2600" smtClean="0"/>
              <a:t>These are </a:t>
            </a:r>
            <a:r>
              <a:rPr lang="en-US" altLang="en-US" sz="2600" b="1" smtClean="0"/>
              <a:t>zero-order </a:t>
            </a:r>
            <a:r>
              <a:rPr lang="en-US" altLang="en-US" sz="2600" smtClean="0"/>
              <a:t>reactions.</a:t>
            </a:r>
          </a:p>
          <a:p>
            <a:r>
              <a:rPr lang="en-US" altLang="en-US" sz="2600" smtClean="0"/>
              <a:t>These reactions are linear in concentration.</a:t>
            </a:r>
          </a:p>
        </p:txBody>
      </p:sp>
      <p:sp>
        <p:nvSpPr>
          <p:cNvPr id="74758" name="Content Placeholder 4"/>
          <p:cNvSpPr>
            <a:spLocks noGrp="1" noChangeArrowheads="1"/>
          </p:cNvSpPr>
          <p:nvPr>
            <p:ph sz="quarter" idx="14"/>
          </p:nvPr>
        </p:nvSpPr>
        <p:spPr>
          <a:xfrm>
            <a:off x="471488" y="5461000"/>
            <a:ext cx="290512" cy="558800"/>
          </a:xfrm>
        </p:spPr>
        <p:txBody>
          <a:bodyPr/>
          <a:lstStyle/>
          <a:p>
            <a:pPr marL="0" indent="0"/>
            <a:r>
              <a:rPr lang="en-US" altLang="en-US" sz="2600" smtClean="0"/>
              <a:t> </a:t>
            </a:r>
          </a:p>
        </p:txBody>
      </p:sp>
      <p:graphicFrame>
        <p:nvGraphicFramePr>
          <p:cNvPr id="74759" name="Object 7" descr="The concentration of Ay sub t = negative k t plus the concentration of Ay naught"/>
          <p:cNvGraphicFramePr>
            <a:graphicFrameLocks noChangeAspect="1"/>
          </p:cNvGraphicFramePr>
          <p:nvPr/>
        </p:nvGraphicFramePr>
        <p:xfrm>
          <a:off x="771525" y="5419725"/>
          <a:ext cx="2311400" cy="482600"/>
        </p:xfrm>
        <a:graphic>
          <a:graphicData uri="http://schemas.openxmlformats.org/presentationml/2006/ole">
            <mc:AlternateContent xmlns:mc="http://schemas.openxmlformats.org/markup-compatibility/2006">
              <mc:Choice xmlns:v="urn:schemas-microsoft-com:vml" Requires="v">
                <p:oleObj spid="_x0000_s74762" name="Equation" r:id="rId5" imgW="2311400" imgH="482600" progId="Equation.DSMT4">
                  <p:embed/>
                </p:oleObj>
              </mc:Choice>
              <mc:Fallback>
                <p:oleObj name="Equation" r:id="rId5" imgW="2311400" imgH="482600" progId="Equation.DSMT4">
                  <p:embed/>
                  <p:pic>
                    <p:nvPicPr>
                      <p:cNvPr id="0" name="Object 7" descr="The concentration of Ay sub t = negative k t plus the concentration of Ay naugh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 y="5419725"/>
                        <a:ext cx="2311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4760" name="Picture 5" descr="A graph shows zero order and first order reactions. The zero order reaction declines linearly and the first order reaction is a concave curve. A graph has time on the x-axis and concentration of Ay on the y-axis. Both axes are unscaled. Two curves are plotted, one for a zero-order reaction and one for a first order reaction. Both begin high on the y-axis at the initial time at a concentration of A sub 0. From there, the zero order reaction declines steeply and linearly with slope equal to negative k times t until it contacts the x-axis. The first order reaction declines with a concave shape and does not contact the x-axis."/>
          <p:cNvPicPr>
            <a:picLocks noChangeAspect="1"/>
          </p:cNvPicPr>
          <p:nvPr/>
        </p:nvPicPr>
        <p:blipFill>
          <a:blip r:embed="rId7">
            <a:extLst>
              <a:ext uri="{28A0092B-C50C-407E-A947-70E740481C1C}">
                <a14:useLocalDpi xmlns:a14="http://schemas.microsoft.com/office/drawing/2010/main" val="0"/>
              </a:ext>
            </a:extLst>
          </a:blip>
          <a:srcRect b="2370"/>
          <a:stretch>
            <a:fillRect/>
          </a:stretch>
        </p:blipFill>
        <p:spPr bwMode="auto">
          <a:xfrm>
            <a:off x="4876800" y="1905000"/>
            <a:ext cx="3992563"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685800" y="1524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First Order Reactions</a:t>
            </a:r>
          </a:p>
        </p:txBody>
      </p:sp>
      <p:sp>
        <p:nvSpPr>
          <p:cNvPr id="34818" name="Text Box 2">
            <a:extLst>
              <a:ext uri="{FF2B5EF4-FFF2-40B4-BE49-F238E27FC236}">
                <a16:creationId xmlns:a16="http://schemas.microsoft.com/office/drawing/2014/main" xmlns="" id="{78DA0014-C5D6-434F-9DFB-CB9CB5981424}"/>
              </a:ext>
            </a:extLst>
          </p:cNvPr>
          <p:cNvSpPr txBox="1">
            <a:spLocks noChangeArrowheads="1"/>
          </p:cNvSpPr>
          <p:nvPr/>
        </p:nvSpPr>
        <p:spPr bwMode="auto">
          <a:xfrm>
            <a:off x="304800" y="1219200"/>
            <a:ext cx="83820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9pPr>
          </a:lstStyle>
          <a:p>
            <a:pPr>
              <a:lnSpc>
                <a:spcPct val="90000"/>
              </a:lnSpc>
              <a:spcBef>
                <a:spcPts val="800"/>
              </a:spcBef>
              <a:buClr>
                <a:srgbClr val="000000"/>
              </a:buClr>
              <a:buSzPct val="100000"/>
              <a:buFont typeface="Times New Roman" pitchFamily="16" charset="0"/>
              <a:buChar char="•"/>
              <a:defRPr/>
            </a:pPr>
            <a:r>
              <a:rPr lang="en-US" sz="3200" dirty="0">
                <a:solidFill>
                  <a:srgbClr val="000000"/>
                </a:solidFill>
              </a:rPr>
              <a:t>Rate = </a:t>
            </a:r>
            <a:r>
              <a:rPr lang="en-US" sz="3200" i="1" dirty="0">
                <a:solidFill>
                  <a:srgbClr val="000000"/>
                </a:solidFill>
              </a:rPr>
              <a:t>k</a:t>
            </a:r>
            <a:r>
              <a:rPr lang="en-US" sz="3200" dirty="0">
                <a:solidFill>
                  <a:srgbClr val="000000"/>
                </a:solidFill>
              </a:rPr>
              <a:t>[A]</a:t>
            </a:r>
          </a:p>
          <a:p>
            <a:pPr>
              <a:lnSpc>
                <a:spcPct val="90000"/>
              </a:lnSpc>
              <a:spcBef>
                <a:spcPts val="800"/>
              </a:spcBef>
              <a:buClr>
                <a:srgbClr val="000000"/>
              </a:buClr>
              <a:buSzPct val="100000"/>
              <a:buFont typeface="Times New Roman" pitchFamily="16" charset="0"/>
              <a:buChar char="•"/>
              <a:defRPr/>
            </a:pPr>
            <a:r>
              <a:rPr lang="en-US" sz="3200" dirty="0" err="1">
                <a:solidFill>
                  <a:srgbClr val="000000"/>
                </a:solidFill>
              </a:rPr>
              <a:t>ln</a:t>
            </a:r>
            <a:r>
              <a:rPr lang="en-US" sz="3200" dirty="0">
                <a:solidFill>
                  <a:srgbClr val="000000"/>
                </a:solidFill>
              </a:rPr>
              <a:t>[A] = -</a:t>
            </a:r>
            <a:r>
              <a:rPr lang="en-US" sz="3200" i="1" dirty="0" err="1">
                <a:solidFill>
                  <a:srgbClr val="000000"/>
                </a:solidFill>
              </a:rPr>
              <a:t>k</a:t>
            </a:r>
            <a:r>
              <a:rPr lang="en-US" sz="3200" dirty="0" err="1">
                <a:solidFill>
                  <a:srgbClr val="000000"/>
                </a:solidFill>
              </a:rPr>
              <a:t>t</a:t>
            </a:r>
            <a:r>
              <a:rPr lang="en-US" sz="3200" dirty="0">
                <a:solidFill>
                  <a:srgbClr val="000000"/>
                </a:solidFill>
              </a:rPr>
              <a:t> + </a:t>
            </a:r>
            <a:r>
              <a:rPr lang="en-US" sz="3200" dirty="0" err="1">
                <a:solidFill>
                  <a:srgbClr val="000000"/>
                </a:solidFill>
              </a:rPr>
              <a:t>ln</a:t>
            </a:r>
            <a:r>
              <a:rPr lang="en-US" sz="3200" dirty="0">
                <a:solidFill>
                  <a:srgbClr val="000000"/>
                </a:solidFill>
              </a:rPr>
              <a:t>[A]</a:t>
            </a:r>
            <a:r>
              <a:rPr lang="en-US" sz="3200" baseline="-25000" dirty="0">
                <a:solidFill>
                  <a:srgbClr val="000000"/>
                </a:solidFill>
              </a:rPr>
              <a:t>0</a:t>
            </a:r>
            <a:r>
              <a:rPr lang="en-US" sz="3200" dirty="0">
                <a:solidFill>
                  <a:srgbClr val="000000"/>
                </a:solidFill>
              </a:rPr>
              <a:t> </a:t>
            </a:r>
          </a:p>
          <a:p>
            <a:pPr>
              <a:lnSpc>
                <a:spcPct val="90000"/>
              </a:lnSpc>
              <a:spcBef>
                <a:spcPts val="800"/>
              </a:spcBef>
              <a:buClr>
                <a:srgbClr val="000000"/>
              </a:buClr>
              <a:buSzPct val="100000"/>
              <a:buFont typeface="Times New Roman" pitchFamily="16" charset="0"/>
              <a:buChar char="•"/>
              <a:defRPr/>
            </a:pPr>
            <a:r>
              <a:rPr lang="en-US" sz="3200" dirty="0">
                <a:solidFill>
                  <a:srgbClr val="000000"/>
                </a:solidFill>
              </a:rPr>
              <a:t>graph </a:t>
            </a:r>
            <a:r>
              <a:rPr lang="en-US" sz="3200" dirty="0" err="1">
                <a:solidFill>
                  <a:srgbClr val="000000"/>
                </a:solidFill>
              </a:rPr>
              <a:t>ln</a:t>
            </a:r>
            <a:r>
              <a:rPr lang="en-US" sz="3200" dirty="0">
                <a:solidFill>
                  <a:srgbClr val="000000"/>
                </a:solidFill>
              </a:rPr>
              <a:t>[A] vs. time gives straight line with </a:t>
            </a:r>
            <a:r>
              <a:rPr lang="en-US" sz="3200" b="1" dirty="0">
                <a:solidFill>
                  <a:srgbClr val="000000"/>
                </a:solidFill>
              </a:rPr>
              <a:t>slope = -</a:t>
            </a:r>
            <a:r>
              <a:rPr lang="en-US" sz="3200" b="1" i="1" dirty="0">
                <a:solidFill>
                  <a:srgbClr val="000000"/>
                </a:solidFill>
              </a:rPr>
              <a:t>k</a:t>
            </a:r>
            <a:r>
              <a:rPr lang="en-US" sz="3200" b="1" dirty="0">
                <a:solidFill>
                  <a:srgbClr val="000000"/>
                </a:solidFill>
              </a:rPr>
              <a:t> </a:t>
            </a:r>
            <a:r>
              <a:rPr lang="en-US" sz="3200" dirty="0">
                <a:solidFill>
                  <a:srgbClr val="000000"/>
                </a:solidFill>
              </a:rPr>
              <a:t>and </a:t>
            </a:r>
            <a:r>
              <a:rPr lang="en-US" sz="3200" b="1" dirty="0">
                <a:solidFill>
                  <a:srgbClr val="000000"/>
                </a:solidFill>
              </a:rPr>
              <a:t>y-intercept = </a:t>
            </a:r>
            <a:r>
              <a:rPr lang="en-US" sz="3200" b="1" dirty="0" err="1">
                <a:solidFill>
                  <a:srgbClr val="000000"/>
                </a:solidFill>
              </a:rPr>
              <a:t>ln</a:t>
            </a:r>
            <a:r>
              <a:rPr lang="en-US" sz="3200" b="1" dirty="0">
                <a:solidFill>
                  <a:srgbClr val="000000"/>
                </a:solidFill>
              </a:rPr>
              <a:t>[A]</a:t>
            </a:r>
            <a:r>
              <a:rPr lang="en-US" sz="3200" b="1" baseline="-25000" dirty="0">
                <a:solidFill>
                  <a:srgbClr val="000000"/>
                </a:solidFill>
              </a:rPr>
              <a:t>0</a:t>
            </a:r>
          </a:p>
          <a:p>
            <a:pPr lvl="1">
              <a:lnSpc>
                <a:spcPct val="90000"/>
              </a:lnSpc>
              <a:spcBef>
                <a:spcPts val="700"/>
              </a:spcBef>
              <a:buClr>
                <a:srgbClr val="000000"/>
              </a:buClr>
              <a:buSzPct val="100000"/>
              <a:buFont typeface="Times New Roman" pitchFamily="16" charset="0"/>
              <a:buChar char="–"/>
              <a:defRPr/>
            </a:pPr>
            <a:r>
              <a:rPr lang="en-US" sz="2800" dirty="0">
                <a:solidFill>
                  <a:schemeClr val="accent2">
                    <a:lumMod val="75000"/>
                  </a:schemeClr>
                </a:solidFill>
              </a:rPr>
              <a:t>used to determine the rate constant</a:t>
            </a:r>
          </a:p>
          <a:p>
            <a:pPr>
              <a:lnSpc>
                <a:spcPct val="90000"/>
              </a:lnSpc>
              <a:spcBef>
                <a:spcPts val="800"/>
              </a:spcBef>
              <a:buClr>
                <a:srgbClr val="CCCCFF"/>
              </a:buClr>
              <a:buSzPct val="100000"/>
              <a:buFont typeface="Times New Roman" pitchFamily="16" charset="0"/>
              <a:buChar char="•"/>
              <a:defRPr/>
            </a:pPr>
            <a:r>
              <a:rPr lang="en-US" sz="3200" b="1" dirty="0">
                <a:solidFill>
                  <a:schemeClr val="accent2">
                    <a:lumMod val="75000"/>
                  </a:schemeClr>
                </a:solidFill>
              </a:rPr>
              <a:t>t</a:t>
            </a:r>
            <a:r>
              <a:rPr lang="en-US" sz="3200" b="1" baseline="-25000" dirty="0">
                <a:solidFill>
                  <a:schemeClr val="accent2">
                    <a:lumMod val="75000"/>
                  </a:schemeClr>
                </a:solidFill>
              </a:rPr>
              <a:t>½</a:t>
            </a:r>
            <a:r>
              <a:rPr lang="en-US" sz="3200" b="1" dirty="0">
                <a:solidFill>
                  <a:schemeClr val="accent2">
                    <a:lumMod val="75000"/>
                  </a:schemeClr>
                </a:solidFill>
              </a:rPr>
              <a:t> = 0.693/</a:t>
            </a:r>
            <a:r>
              <a:rPr lang="en-US" sz="3200" b="1" i="1" dirty="0">
                <a:solidFill>
                  <a:schemeClr val="accent2">
                    <a:lumMod val="75000"/>
                  </a:schemeClr>
                </a:solidFill>
              </a:rPr>
              <a:t>k</a:t>
            </a:r>
          </a:p>
          <a:p>
            <a:pPr>
              <a:lnSpc>
                <a:spcPct val="90000"/>
              </a:lnSpc>
              <a:spcBef>
                <a:spcPts val="800"/>
              </a:spcBef>
              <a:buClr>
                <a:srgbClr val="CCCCFF"/>
              </a:buClr>
              <a:buSzPct val="100000"/>
              <a:buFont typeface="Times New Roman" pitchFamily="16" charset="0"/>
              <a:buChar char="•"/>
              <a:defRPr/>
            </a:pPr>
            <a:r>
              <a:rPr lang="en-US" sz="3200" b="1" dirty="0">
                <a:solidFill>
                  <a:schemeClr val="accent2">
                    <a:lumMod val="75000"/>
                  </a:schemeClr>
                </a:solidFill>
              </a:rPr>
              <a:t>the half-life of a first order reaction is constant</a:t>
            </a:r>
          </a:p>
          <a:p>
            <a:pPr>
              <a:lnSpc>
                <a:spcPct val="90000"/>
              </a:lnSpc>
              <a:spcBef>
                <a:spcPts val="800"/>
              </a:spcBef>
              <a:buClr>
                <a:srgbClr val="000000"/>
              </a:buClr>
              <a:buSzPct val="100000"/>
              <a:buFont typeface="Times New Roman" pitchFamily="16" charset="0"/>
              <a:buChar char="•"/>
              <a:defRPr/>
            </a:pPr>
            <a:r>
              <a:rPr lang="en-US" sz="3200" b="1" dirty="0">
                <a:solidFill>
                  <a:srgbClr val="000000"/>
                </a:solidFill>
              </a:rPr>
              <a:t>the when Rate = M/sec, </a:t>
            </a:r>
            <a:r>
              <a:rPr lang="en-US" sz="3200" b="1" i="1" dirty="0">
                <a:solidFill>
                  <a:srgbClr val="000000"/>
                </a:solidFill>
              </a:rPr>
              <a:t>k</a:t>
            </a:r>
            <a:r>
              <a:rPr lang="en-US" sz="3200" b="1" dirty="0">
                <a:solidFill>
                  <a:srgbClr val="000000"/>
                </a:solidFill>
              </a:rPr>
              <a:t> = sec</a:t>
            </a:r>
            <a:r>
              <a:rPr lang="en-US" sz="3200" b="1" baseline="30000" dirty="0">
                <a:solidFill>
                  <a:srgbClr val="000000"/>
                </a:solidFill>
              </a:rPr>
              <a:t>-1</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additive="repl">
                                        <p:cTn id="6" dur="1" fill="hold">
                                          <p:stCondLst>
                                            <p:cond delay="0"/>
                                          </p:stCondLst>
                                        </p:cTn>
                                        <p:tgtEl>
                                          <p:spTgt spid="34818">
                                            <p:txEl>
                                              <p:pRg st="0" end="0"/>
                                            </p:txEl>
                                          </p:spTgt>
                                        </p:tgtEl>
                                        <p:attrNameLst>
                                          <p:attrName>style.visibility</p:attrName>
                                        </p:attrNameLst>
                                      </p:cBhvr>
                                      <p:to>
                                        <p:strVal val="visible"/>
                                      </p:to>
                                    </p:set>
                                    <p:animEffect transition="in" filter="wipe(right)">
                                      <p:cBhvr additive="repl">
                                        <p:cTn id="7" dur="500"/>
                                        <p:tgtEl>
                                          <p:spTgt spid="34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additive="repl">
                                        <p:cTn id="11" dur="1" fill="hold">
                                          <p:stCondLst>
                                            <p:cond delay="0"/>
                                          </p:stCondLst>
                                        </p:cTn>
                                        <p:tgtEl>
                                          <p:spTgt spid="34818">
                                            <p:txEl>
                                              <p:pRg st="1" end="1"/>
                                            </p:txEl>
                                          </p:spTgt>
                                        </p:tgtEl>
                                        <p:attrNameLst>
                                          <p:attrName>style.visibility</p:attrName>
                                        </p:attrNameLst>
                                      </p:cBhvr>
                                      <p:to>
                                        <p:strVal val="visible"/>
                                      </p:to>
                                    </p:set>
                                    <p:animEffect transition="in" filter="wipe(right)">
                                      <p:cBhvr additive="repl">
                                        <p:cTn id="12" dur="500"/>
                                        <p:tgtEl>
                                          <p:spTgt spid="348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additive="repl">
                                        <p:cTn id="16" dur="1" fill="hold">
                                          <p:stCondLst>
                                            <p:cond delay="0"/>
                                          </p:stCondLst>
                                        </p:cTn>
                                        <p:tgtEl>
                                          <p:spTgt spid="34818">
                                            <p:txEl>
                                              <p:pRg st="2" end="2"/>
                                            </p:txEl>
                                          </p:spTgt>
                                        </p:tgtEl>
                                        <p:attrNameLst>
                                          <p:attrName>style.visibility</p:attrName>
                                        </p:attrNameLst>
                                      </p:cBhvr>
                                      <p:to>
                                        <p:strVal val="visible"/>
                                      </p:to>
                                    </p:set>
                                    <p:animEffect transition="in" filter="wipe(right)">
                                      <p:cBhvr additive="repl">
                                        <p:cTn id="17" dur="500"/>
                                        <p:tgtEl>
                                          <p:spTgt spid="34818">
                                            <p:txEl>
                                              <p:pRg st="2" end="2"/>
                                            </p:txEl>
                                          </p:spTgt>
                                        </p:tgtEl>
                                      </p:cBhvr>
                                    </p:animEffect>
                                  </p:childTnLst>
                                </p:cTn>
                              </p:par>
                              <p:par>
                                <p:cTn id="18" presetID="22" presetClass="entr" presetSubtype="2" fill="hold" nodeType="withEffect">
                                  <p:stCondLst>
                                    <p:cond delay="0"/>
                                  </p:stCondLst>
                                  <p:childTnLst>
                                    <p:set>
                                      <p:cBhvr additive="repl">
                                        <p:cTn id="19" dur="1" fill="hold">
                                          <p:stCondLst>
                                            <p:cond delay="0"/>
                                          </p:stCondLst>
                                        </p:cTn>
                                        <p:tgtEl>
                                          <p:spTgt spid="34818">
                                            <p:txEl>
                                              <p:pRg st="3" end="3"/>
                                            </p:txEl>
                                          </p:spTgt>
                                        </p:tgtEl>
                                        <p:attrNameLst>
                                          <p:attrName>style.visibility</p:attrName>
                                        </p:attrNameLst>
                                      </p:cBhvr>
                                      <p:to>
                                        <p:strVal val="visible"/>
                                      </p:to>
                                    </p:set>
                                    <p:animEffect transition="in" filter="wipe(right)">
                                      <p:cBhvr additive="repl">
                                        <p:cTn id="20" dur="500"/>
                                        <p:tgtEl>
                                          <p:spTgt spid="34818">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additive="repl">
                                        <p:cTn id="24" dur="1" fill="hold">
                                          <p:stCondLst>
                                            <p:cond delay="0"/>
                                          </p:stCondLst>
                                        </p:cTn>
                                        <p:tgtEl>
                                          <p:spTgt spid="34818">
                                            <p:txEl>
                                              <p:pRg st="4" end="4"/>
                                            </p:txEl>
                                          </p:spTgt>
                                        </p:tgtEl>
                                        <p:attrNameLst>
                                          <p:attrName>style.visibility</p:attrName>
                                        </p:attrNameLst>
                                      </p:cBhvr>
                                      <p:to>
                                        <p:strVal val="visible"/>
                                      </p:to>
                                    </p:set>
                                    <p:animEffect transition="in" filter="wipe(right)">
                                      <p:cBhvr additive="repl">
                                        <p:cTn id="25" dur="500"/>
                                        <p:tgtEl>
                                          <p:spTgt spid="34818">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additive="repl">
                                        <p:cTn id="29" dur="1" fill="hold">
                                          <p:stCondLst>
                                            <p:cond delay="0"/>
                                          </p:stCondLst>
                                        </p:cTn>
                                        <p:tgtEl>
                                          <p:spTgt spid="34818">
                                            <p:txEl>
                                              <p:pRg st="5" end="5"/>
                                            </p:txEl>
                                          </p:spTgt>
                                        </p:tgtEl>
                                        <p:attrNameLst>
                                          <p:attrName>style.visibility</p:attrName>
                                        </p:attrNameLst>
                                      </p:cBhvr>
                                      <p:to>
                                        <p:strVal val="visible"/>
                                      </p:to>
                                    </p:set>
                                    <p:animEffect transition="in" filter="wipe(right)">
                                      <p:cBhvr additive="repl">
                                        <p:cTn id="30" dur="500"/>
                                        <p:tgtEl>
                                          <p:spTgt spid="34818">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additive="repl">
                                        <p:cTn id="34" dur="1" fill="hold">
                                          <p:stCondLst>
                                            <p:cond delay="0"/>
                                          </p:stCondLst>
                                        </p:cTn>
                                        <p:tgtEl>
                                          <p:spTgt spid="34818">
                                            <p:txEl>
                                              <p:pRg st="6" end="6"/>
                                            </p:txEl>
                                          </p:spTgt>
                                        </p:tgtEl>
                                        <p:attrNameLst>
                                          <p:attrName>style.visibility</p:attrName>
                                        </p:attrNameLst>
                                      </p:cBhvr>
                                      <p:to>
                                        <p:strVal val="visible"/>
                                      </p:to>
                                    </p:set>
                                    <p:animEffect transition="in" filter="wipe(right)">
                                      <p:cBhvr additive="repl">
                                        <p:cTn id="35" dur="500"/>
                                        <p:tgtEl>
                                          <p:spTgt spid="348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A6653A-C318-4BF2-B129-7BC70C6ED4AF}"/>
              </a:ext>
            </a:extLst>
          </p:cNvPr>
          <p:cNvSpPr>
            <a:spLocks noGrp="1"/>
          </p:cNvSpPr>
          <p:nvPr>
            <p:ph type="title"/>
          </p:nvPr>
        </p:nvSpPr>
        <p:spPr>
          <a:xfrm>
            <a:off x="685800" y="381000"/>
            <a:ext cx="7767638" cy="1138238"/>
          </a:xfrm>
        </p:spPr>
        <p:txBody>
          <a:bodyPr/>
          <a:lstStyle/>
          <a:p>
            <a:pPr>
              <a:defRPr/>
            </a:pPr>
            <a:r>
              <a:rPr lang="en-US" altLang="en-US" b="1" u="sng" dirty="0">
                <a:solidFill>
                  <a:schemeClr val="accent6">
                    <a:lumMod val="75000"/>
                  </a:schemeClr>
                </a:solidFill>
              </a:rPr>
              <a:t>Temperature</a:t>
            </a:r>
            <a:endParaRPr lang="en-US" b="1" u="sng" dirty="0">
              <a:solidFill>
                <a:schemeClr val="accent6">
                  <a:lumMod val="75000"/>
                </a:schemeClr>
              </a:solidFill>
            </a:endParaRPr>
          </a:p>
        </p:txBody>
      </p:sp>
      <p:sp>
        <p:nvSpPr>
          <p:cNvPr id="11267" name="Content Placeholder 2"/>
          <p:cNvSpPr>
            <a:spLocks noGrp="1" noChangeArrowheads="1"/>
          </p:cNvSpPr>
          <p:nvPr>
            <p:ph idx="1"/>
          </p:nvPr>
        </p:nvSpPr>
        <p:spPr>
          <a:xfrm>
            <a:off x="457200" y="1524000"/>
            <a:ext cx="8382000" cy="4648200"/>
          </a:xfrm>
        </p:spPr>
        <p:txBody>
          <a:bodyPr/>
          <a:lstStyle/>
          <a:p>
            <a:r>
              <a:rPr lang="en-US" altLang="en-US" smtClean="0"/>
              <a:t>Reaction rate generally increases with increased temperature.</a:t>
            </a:r>
          </a:p>
          <a:p>
            <a:endParaRPr lang="en-US" altLang="en-US" sz="1000" smtClean="0"/>
          </a:p>
          <a:p>
            <a:r>
              <a:rPr lang="en-US" altLang="en-US" smtClean="0"/>
              <a:t>Kinetic energy of molecules is related to temperature.</a:t>
            </a:r>
          </a:p>
          <a:p>
            <a:endParaRPr lang="en-US" altLang="en-US" sz="1000" smtClean="0"/>
          </a:p>
          <a:p>
            <a:r>
              <a:rPr lang="en-US" altLang="en-US" smtClean="0"/>
              <a:t>At higher temperatures, molecules move more quickly, increasing numbers of collisions and the energy the molecules possess during the collisions.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noChangeArrowheads="1"/>
          </p:cNvSpPr>
          <p:nvPr>
            <p:ph type="title"/>
          </p:nvPr>
        </p:nvSpPr>
        <p:spPr/>
        <p:txBody>
          <a:bodyPr/>
          <a:lstStyle/>
          <a:p>
            <a:r>
              <a:rPr lang="en-US" altLang="en-US" smtClean="0"/>
              <a:t>Evidence That Conversion of Methyl Isonitrile to Acetonitrile</a:t>
            </a:r>
          </a:p>
        </p:txBody>
      </p:sp>
      <p:sp>
        <p:nvSpPr>
          <p:cNvPr id="77827" name="Content Placeholder 2"/>
          <p:cNvSpPr>
            <a:spLocks noGrp="1" noChangeArrowheads="1"/>
          </p:cNvSpPr>
          <p:nvPr>
            <p:ph idx="1"/>
          </p:nvPr>
        </p:nvSpPr>
        <p:spPr>
          <a:xfrm>
            <a:off x="457200" y="1568450"/>
            <a:ext cx="8229600" cy="488950"/>
          </a:xfrm>
        </p:spPr>
        <p:txBody>
          <a:bodyPr/>
          <a:lstStyle/>
          <a:p>
            <a:r>
              <a:rPr lang="en-US" altLang="en-US" sz="2600" smtClean="0"/>
              <a:t>The equation for the reaction:</a:t>
            </a:r>
          </a:p>
        </p:txBody>
      </p:sp>
      <p:graphicFrame>
        <p:nvGraphicFramePr>
          <p:cNvPr id="77828" name="Object 6" descr="C H 3 N C yields C H 3 C N"/>
          <p:cNvGraphicFramePr>
            <a:graphicFrameLocks noChangeAspect="1"/>
          </p:cNvGraphicFramePr>
          <p:nvPr/>
        </p:nvGraphicFramePr>
        <p:xfrm>
          <a:off x="3048000" y="2311400"/>
          <a:ext cx="2616200" cy="431800"/>
        </p:xfrm>
        <a:graphic>
          <a:graphicData uri="http://schemas.openxmlformats.org/presentationml/2006/ole">
            <mc:AlternateContent xmlns:mc="http://schemas.openxmlformats.org/markup-compatibility/2006">
              <mc:Choice xmlns:v="urn:schemas-microsoft-com:vml" Requires="v">
                <p:oleObj spid="_x0000_s77834" name="Equation" r:id="rId3" imgW="2616200" imgH="431800" progId="Equation.DSMT4">
                  <p:embed/>
                </p:oleObj>
              </mc:Choice>
              <mc:Fallback>
                <p:oleObj name="Equation" r:id="rId3" imgW="2616200" imgH="431800" progId="Equation.DSMT4">
                  <p:embed/>
                  <p:pic>
                    <p:nvPicPr>
                      <p:cNvPr id="0" name="Object 6" descr="C H 3 N C yields C H 3 C 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311400"/>
                        <a:ext cx="2616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29" name="Content Placeholder 3"/>
          <p:cNvSpPr>
            <a:spLocks noGrp="1" noChangeArrowheads="1"/>
          </p:cNvSpPr>
          <p:nvPr>
            <p:ph idx="13"/>
          </p:nvPr>
        </p:nvSpPr>
        <p:spPr>
          <a:xfrm>
            <a:off x="457200" y="3048000"/>
            <a:ext cx="4114800" cy="457200"/>
          </a:xfrm>
        </p:spPr>
        <p:txBody>
          <a:bodyPr/>
          <a:lstStyle/>
          <a:p>
            <a:r>
              <a:rPr lang="en-US" altLang="en-US" sz="2600" smtClean="0">
                <a:cs typeface="Arial" panose="020B0604020202020204" pitchFamily="34" charset="0"/>
              </a:rPr>
              <a:t>It is first order. The plot of</a:t>
            </a:r>
            <a:endParaRPr lang="en-US" altLang="en-US" sz="2600" smtClean="0"/>
          </a:p>
        </p:txBody>
      </p:sp>
      <p:graphicFrame>
        <p:nvGraphicFramePr>
          <p:cNvPr id="77830" name="Object 5" descr="Natural log of the concentration of C H 3 C N"/>
          <p:cNvGraphicFramePr>
            <a:graphicFrameLocks noChangeAspect="1"/>
          </p:cNvGraphicFramePr>
          <p:nvPr/>
        </p:nvGraphicFramePr>
        <p:xfrm>
          <a:off x="4554538" y="3052763"/>
          <a:ext cx="1631950" cy="485775"/>
        </p:xfrm>
        <a:graphic>
          <a:graphicData uri="http://schemas.openxmlformats.org/presentationml/2006/ole">
            <mc:AlternateContent xmlns:mc="http://schemas.openxmlformats.org/markup-compatibility/2006">
              <mc:Choice xmlns:v="urn:schemas-microsoft-com:vml" Requires="v">
                <p:oleObj spid="_x0000_s77835" name="Equation" r:id="rId5" imgW="1663700" imgH="495300" progId="Equation.DSMT4">
                  <p:embed/>
                </p:oleObj>
              </mc:Choice>
              <mc:Fallback>
                <p:oleObj name="Equation" r:id="rId5" imgW="1663700" imgH="495300" progId="Equation.DSMT4">
                  <p:embed/>
                  <p:pic>
                    <p:nvPicPr>
                      <p:cNvPr id="0" name="Object 5" descr="Natural log of the concentration of C H 3 C 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4538" y="3052763"/>
                        <a:ext cx="16319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1" name="Content Placeholder 4"/>
          <p:cNvSpPr>
            <a:spLocks noGrp="1" noChangeArrowheads="1"/>
          </p:cNvSpPr>
          <p:nvPr>
            <p:ph sz="quarter" idx="14"/>
          </p:nvPr>
        </p:nvSpPr>
        <p:spPr>
          <a:xfrm>
            <a:off x="6278563" y="3051175"/>
            <a:ext cx="2590800" cy="454025"/>
          </a:xfrm>
        </p:spPr>
        <p:txBody>
          <a:bodyPr/>
          <a:lstStyle/>
          <a:p>
            <a:pPr marL="0" indent="0"/>
            <a:r>
              <a:rPr lang="en-US" altLang="en-US" sz="2600" smtClean="0">
                <a:cs typeface="Arial" panose="020B0604020202020204" pitchFamily="34" charset="0"/>
              </a:rPr>
              <a:t>vs. time is linear.</a:t>
            </a:r>
            <a:endParaRPr lang="en-US" altLang="en-US" sz="2600" smtClean="0"/>
          </a:p>
        </p:txBody>
      </p:sp>
      <p:graphicFrame>
        <p:nvGraphicFramePr>
          <p:cNvPr id="77832" name="Object 7" descr="Rate = k times the concentration of C H 3 N C"/>
          <p:cNvGraphicFramePr>
            <a:graphicFrameLocks noChangeAspect="1"/>
          </p:cNvGraphicFramePr>
          <p:nvPr/>
        </p:nvGraphicFramePr>
        <p:xfrm>
          <a:off x="3124200" y="3657600"/>
          <a:ext cx="2654300" cy="495300"/>
        </p:xfrm>
        <a:graphic>
          <a:graphicData uri="http://schemas.openxmlformats.org/presentationml/2006/ole">
            <mc:AlternateContent xmlns:mc="http://schemas.openxmlformats.org/markup-compatibility/2006">
              <mc:Choice xmlns:v="urn:schemas-microsoft-com:vml" Requires="v">
                <p:oleObj spid="_x0000_s77836" name="Equation" r:id="rId7" imgW="2654300" imgH="495300" progId="Equation.DSMT4">
                  <p:embed/>
                </p:oleObj>
              </mc:Choice>
              <mc:Fallback>
                <p:oleObj name="Equation" r:id="rId7" imgW="2654300" imgH="495300" progId="Equation.DSMT4">
                  <p:embed/>
                  <p:pic>
                    <p:nvPicPr>
                      <p:cNvPr id="0" name="Object 7" descr="Rate = k times the concentration of C H 3 N 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3657600"/>
                        <a:ext cx="2654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7833" name="Picture 8" descr="Two graphs show that the pressure of C H 3, N C declines over time with a slight curve, while the natural log of the pressure for C H 3, N C declines linearly. Both graphs have time in seconds on the x-axis, ranging from 0 to 30,000 with intervals of 10,000. Graph ay has pressure of C H 3, N C, torr, on the y-axis, ranging from 0 to 160 with intervals of 20. Graph b has natural log of the pressure for C H 3, N C on the y-axis, ranging from 3.4 to 5.2 with an interval of 0.2. The graphs are both described in the following list; values are approximate. The following list provides the Time, seconds, Graph ay Pressure of C H 3, N C, torr, and Graph b Natural log of the pressure for C H 3, N C for the data. Item 1. Time, 0. Graph ay, 150. Graph b, 5. Item 2. Time, 5,000. Graph ay, 118. Graph b, 4.8. Item 3. Time, 10,000. Graph ay, 90. Graph b, 4.5. Item 4. Time, 15,000. Graph ay, 70. Graph b, 4.2. Item 5. Time, 20,000. Graph ay, 57. Graph b, 4. Item 6. Time, 25,000. Graph ay, 40. Graph b, 3.7. Item 7. Time, 30,000. Graph ay, 35. Graph b, 3.5. "/>
          <p:cNvPicPr>
            <a:picLocks noChangeAspect="1"/>
          </p:cNvPicPr>
          <p:nvPr/>
        </p:nvPicPr>
        <p:blipFill>
          <a:blip r:embed="rId9">
            <a:extLst>
              <a:ext uri="{28A0092B-C50C-407E-A947-70E740481C1C}">
                <a14:useLocalDpi xmlns:a14="http://schemas.microsoft.com/office/drawing/2010/main" val="0"/>
              </a:ext>
            </a:extLst>
          </a:blip>
          <a:srcRect b="4633"/>
          <a:stretch>
            <a:fillRect/>
          </a:stretch>
        </p:blipFill>
        <p:spPr bwMode="auto">
          <a:xfrm>
            <a:off x="1905000" y="4267200"/>
            <a:ext cx="55626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685800" y="1524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Second Order Reactions</a:t>
            </a:r>
          </a:p>
        </p:txBody>
      </p:sp>
      <p:sp>
        <p:nvSpPr>
          <p:cNvPr id="35842" name="Text Box 2">
            <a:extLst>
              <a:ext uri="{FF2B5EF4-FFF2-40B4-BE49-F238E27FC236}">
                <a16:creationId xmlns:a16="http://schemas.microsoft.com/office/drawing/2014/main" xmlns="" id="{52527C3B-9152-482F-AF90-4C6A9A1068A4}"/>
              </a:ext>
            </a:extLst>
          </p:cNvPr>
          <p:cNvSpPr txBox="1">
            <a:spLocks noChangeArrowheads="1"/>
          </p:cNvSpPr>
          <p:nvPr/>
        </p:nvSpPr>
        <p:spPr bwMode="auto">
          <a:xfrm>
            <a:off x="685800" y="1219200"/>
            <a:ext cx="77724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itchFamily="16" charset="0"/>
                <a:ea typeface="Microsoft YaHei" charset="-122"/>
              </a:defRPr>
            </a:lvl9pPr>
          </a:lstStyle>
          <a:p>
            <a:pPr>
              <a:spcBef>
                <a:spcPts val="800"/>
              </a:spcBef>
              <a:buClr>
                <a:srgbClr val="000000"/>
              </a:buClr>
              <a:buSzPct val="100000"/>
              <a:buFont typeface="Times New Roman" pitchFamily="16" charset="0"/>
              <a:buChar char="•"/>
              <a:defRPr/>
            </a:pPr>
            <a:r>
              <a:rPr lang="en-US" sz="3200" dirty="0">
                <a:solidFill>
                  <a:srgbClr val="000000"/>
                </a:solidFill>
              </a:rPr>
              <a:t>Rate = </a:t>
            </a:r>
            <a:r>
              <a:rPr lang="en-US" sz="3200" i="1" dirty="0">
                <a:solidFill>
                  <a:srgbClr val="000000"/>
                </a:solidFill>
              </a:rPr>
              <a:t>k</a:t>
            </a:r>
            <a:r>
              <a:rPr lang="en-US" sz="3200" dirty="0">
                <a:solidFill>
                  <a:srgbClr val="000000"/>
                </a:solidFill>
              </a:rPr>
              <a:t>[A]</a:t>
            </a:r>
            <a:r>
              <a:rPr lang="en-US" sz="3200" baseline="30000" dirty="0">
                <a:solidFill>
                  <a:srgbClr val="000000"/>
                </a:solidFill>
              </a:rPr>
              <a:t>2</a:t>
            </a:r>
          </a:p>
          <a:p>
            <a:pPr>
              <a:spcBef>
                <a:spcPts val="800"/>
              </a:spcBef>
              <a:buClr>
                <a:srgbClr val="000000"/>
              </a:buClr>
              <a:buSzPct val="100000"/>
              <a:buFont typeface="Times New Roman" pitchFamily="16" charset="0"/>
              <a:buChar char="•"/>
              <a:defRPr/>
            </a:pPr>
            <a:r>
              <a:rPr lang="en-US" sz="3200" dirty="0">
                <a:solidFill>
                  <a:srgbClr val="000000"/>
                </a:solidFill>
              </a:rPr>
              <a:t>1/[A] = </a:t>
            </a:r>
            <a:r>
              <a:rPr lang="en-US" sz="3200" i="1" dirty="0" err="1">
                <a:solidFill>
                  <a:srgbClr val="000000"/>
                </a:solidFill>
              </a:rPr>
              <a:t>k</a:t>
            </a:r>
            <a:r>
              <a:rPr lang="en-US" sz="3200" dirty="0" err="1">
                <a:solidFill>
                  <a:srgbClr val="000000"/>
                </a:solidFill>
              </a:rPr>
              <a:t>t</a:t>
            </a:r>
            <a:r>
              <a:rPr lang="en-US" sz="3200" dirty="0">
                <a:solidFill>
                  <a:srgbClr val="000000"/>
                </a:solidFill>
              </a:rPr>
              <a:t> + 1/[A]</a:t>
            </a:r>
            <a:r>
              <a:rPr lang="en-US" sz="3200" baseline="-25000" dirty="0">
                <a:solidFill>
                  <a:srgbClr val="000000"/>
                </a:solidFill>
              </a:rPr>
              <a:t>0</a:t>
            </a:r>
            <a:r>
              <a:rPr lang="en-US" sz="3200" dirty="0">
                <a:solidFill>
                  <a:srgbClr val="000000"/>
                </a:solidFill>
              </a:rPr>
              <a:t> </a:t>
            </a:r>
          </a:p>
          <a:p>
            <a:pPr>
              <a:spcBef>
                <a:spcPts val="800"/>
              </a:spcBef>
              <a:buClr>
                <a:srgbClr val="000000"/>
              </a:buClr>
              <a:buSzPct val="100000"/>
              <a:buFont typeface="Times New Roman" pitchFamily="16" charset="0"/>
              <a:buChar char="•"/>
              <a:defRPr/>
            </a:pPr>
            <a:r>
              <a:rPr lang="en-US" sz="3200" dirty="0">
                <a:solidFill>
                  <a:srgbClr val="000000"/>
                </a:solidFill>
              </a:rPr>
              <a:t>graph 1/[A] vs. time gives straight line with </a:t>
            </a:r>
            <a:r>
              <a:rPr lang="en-US" sz="3200" b="1" dirty="0">
                <a:solidFill>
                  <a:schemeClr val="accent2">
                    <a:lumMod val="75000"/>
                  </a:schemeClr>
                </a:solidFill>
              </a:rPr>
              <a:t>slope = </a:t>
            </a:r>
            <a:r>
              <a:rPr lang="en-US" sz="3200" b="1" i="1" dirty="0">
                <a:solidFill>
                  <a:schemeClr val="accent2">
                    <a:lumMod val="75000"/>
                  </a:schemeClr>
                </a:solidFill>
              </a:rPr>
              <a:t>k</a:t>
            </a:r>
            <a:r>
              <a:rPr lang="en-US" sz="3200" b="1" dirty="0">
                <a:solidFill>
                  <a:schemeClr val="accent2">
                    <a:lumMod val="75000"/>
                  </a:schemeClr>
                </a:solidFill>
              </a:rPr>
              <a:t> </a:t>
            </a:r>
            <a:r>
              <a:rPr lang="en-US" sz="3200" dirty="0">
                <a:solidFill>
                  <a:srgbClr val="000000"/>
                </a:solidFill>
              </a:rPr>
              <a:t>and </a:t>
            </a:r>
            <a:r>
              <a:rPr lang="en-US" sz="3200" b="1" dirty="0">
                <a:solidFill>
                  <a:srgbClr val="000000"/>
                </a:solidFill>
              </a:rPr>
              <a:t>y-intercept = 1/[A]</a:t>
            </a:r>
            <a:r>
              <a:rPr lang="en-US" sz="3200" b="1" baseline="-25000" dirty="0">
                <a:solidFill>
                  <a:srgbClr val="000000"/>
                </a:solidFill>
              </a:rPr>
              <a:t>0</a:t>
            </a:r>
          </a:p>
          <a:p>
            <a:pPr lvl="1">
              <a:spcBef>
                <a:spcPts val="700"/>
              </a:spcBef>
              <a:buClr>
                <a:srgbClr val="000000"/>
              </a:buClr>
              <a:buSzPct val="100000"/>
              <a:buFont typeface="Times New Roman" pitchFamily="16" charset="0"/>
              <a:buChar char="–"/>
              <a:defRPr/>
            </a:pPr>
            <a:r>
              <a:rPr lang="en-US" sz="2800" dirty="0">
                <a:solidFill>
                  <a:srgbClr val="000000"/>
                </a:solidFill>
              </a:rPr>
              <a:t>used to determine the rate constant</a:t>
            </a:r>
          </a:p>
          <a:p>
            <a:pPr>
              <a:spcBef>
                <a:spcPts val="800"/>
              </a:spcBef>
              <a:buClr>
                <a:srgbClr val="CCCCFF"/>
              </a:buClr>
              <a:buSzPct val="100000"/>
              <a:buFont typeface="Times New Roman" pitchFamily="16" charset="0"/>
              <a:buChar char="•"/>
              <a:defRPr/>
            </a:pPr>
            <a:r>
              <a:rPr lang="en-US" sz="3200" b="1" dirty="0">
                <a:solidFill>
                  <a:schemeClr val="accent2">
                    <a:lumMod val="75000"/>
                  </a:schemeClr>
                </a:solidFill>
              </a:rPr>
              <a:t>t</a:t>
            </a:r>
            <a:r>
              <a:rPr lang="en-US" sz="3200" b="1" baseline="-25000" dirty="0">
                <a:solidFill>
                  <a:schemeClr val="accent2">
                    <a:lumMod val="75000"/>
                  </a:schemeClr>
                </a:solidFill>
              </a:rPr>
              <a:t>½</a:t>
            </a:r>
            <a:r>
              <a:rPr lang="en-US" sz="3200" b="1" dirty="0">
                <a:solidFill>
                  <a:schemeClr val="accent2">
                    <a:lumMod val="75000"/>
                  </a:schemeClr>
                </a:solidFill>
              </a:rPr>
              <a:t> = 1/(k[A</a:t>
            </a:r>
            <a:r>
              <a:rPr lang="en-US" sz="3200" b="1" baseline="-25000" dirty="0">
                <a:solidFill>
                  <a:schemeClr val="accent2">
                    <a:lumMod val="75000"/>
                  </a:schemeClr>
                </a:solidFill>
              </a:rPr>
              <a:t>0</a:t>
            </a:r>
            <a:r>
              <a:rPr lang="en-US" sz="3200" b="1" dirty="0">
                <a:solidFill>
                  <a:schemeClr val="accent2">
                    <a:lumMod val="75000"/>
                  </a:schemeClr>
                </a:solidFill>
              </a:rPr>
              <a:t>])</a:t>
            </a:r>
          </a:p>
          <a:p>
            <a:pPr>
              <a:spcBef>
                <a:spcPts val="800"/>
              </a:spcBef>
              <a:buClr>
                <a:srgbClr val="000000"/>
              </a:buClr>
              <a:buSzPct val="100000"/>
              <a:buFont typeface="Times New Roman" pitchFamily="16" charset="0"/>
              <a:buChar char="•"/>
              <a:defRPr/>
            </a:pPr>
            <a:r>
              <a:rPr lang="en-US" sz="3200" b="1" dirty="0">
                <a:solidFill>
                  <a:srgbClr val="000000"/>
                </a:solidFill>
              </a:rPr>
              <a:t>when Rate = M/sec, </a:t>
            </a:r>
            <a:r>
              <a:rPr lang="en-US" sz="3200" b="1" i="1" dirty="0">
                <a:solidFill>
                  <a:srgbClr val="000000"/>
                </a:solidFill>
              </a:rPr>
              <a:t>k</a:t>
            </a:r>
            <a:r>
              <a:rPr lang="en-US" sz="3200" b="1" dirty="0">
                <a:solidFill>
                  <a:srgbClr val="000000"/>
                </a:solidFill>
              </a:rPr>
              <a:t> = M</a:t>
            </a:r>
            <a:r>
              <a:rPr lang="en-US" sz="3200" b="1" baseline="30000" dirty="0">
                <a:solidFill>
                  <a:srgbClr val="000000"/>
                </a:solidFill>
              </a:rPr>
              <a:t>-1</a:t>
            </a:r>
            <a:r>
              <a:rPr lang="en-US" sz="3200" b="1" dirty="0">
                <a:solidFill>
                  <a:srgbClr val="000000"/>
                </a:solidFill>
                <a:latin typeface="Arial" charset="0"/>
                <a:cs typeface="Times New Roman" pitchFamily="16" charset="0"/>
              </a:rPr>
              <a:t>∙</a:t>
            </a:r>
            <a:r>
              <a:rPr lang="en-US" sz="3200" b="1" dirty="0">
                <a:solidFill>
                  <a:srgbClr val="000000"/>
                </a:solidFill>
              </a:rPr>
              <a:t>sec</a:t>
            </a:r>
            <a:r>
              <a:rPr lang="en-US" sz="3200" b="1" baseline="30000" dirty="0">
                <a:solidFill>
                  <a:srgbClr val="000000"/>
                </a:solidFill>
              </a:rPr>
              <a:t>-1</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additive="repl">
                                        <p:cTn id="6" dur="1" fill="hold">
                                          <p:stCondLst>
                                            <p:cond delay="0"/>
                                          </p:stCondLst>
                                        </p:cTn>
                                        <p:tgtEl>
                                          <p:spTgt spid="35842">
                                            <p:txEl>
                                              <p:pRg st="0" end="0"/>
                                            </p:txEl>
                                          </p:spTgt>
                                        </p:tgtEl>
                                        <p:attrNameLst>
                                          <p:attrName>style.visibility</p:attrName>
                                        </p:attrNameLst>
                                      </p:cBhvr>
                                      <p:to>
                                        <p:strVal val="visible"/>
                                      </p:to>
                                    </p:set>
                                    <p:animEffect transition="in" filter="wipe(right)">
                                      <p:cBhvr additive="repl">
                                        <p:cTn id="7" dur="500"/>
                                        <p:tgtEl>
                                          <p:spTgt spid="358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additive="repl">
                                        <p:cTn id="11" dur="1" fill="hold">
                                          <p:stCondLst>
                                            <p:cond delay="0"/>
                                          </p:stCondLst>
                                        </p:cTn>
                                        <p:tgtEl>
                                          <p:spTgt spid="35842">
                                            <p:txEl>
                                              <p:pRg st="1" end="1"/>
                                            </p:txEl>
                                          </p:spTgt>
                                        </p:tgtEl>
                                        <p:attrNameLst>
                                          <p:attrName>style.visibility</p:attrName>
                                        </p:attrNameLst>
                                      </p:cBhvr>
                                      <p:to>
                                        <p:strVal val="visible"/>
                                      </p:to>
                                    </p:set>
                                    <p:animEffect transition="in" filter="wipe(right)">
                                      <p:cBhvr additive="repl">
                                        <p:cTn id="12" dur="500"/>
                                        <p:tgtEl>
                                          <p:spTgt spid="358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additive="repl">
                                        <p:cTn id="16" dur="1" fill="hold">
                                          <p:stCondLst>
                                            <p:cond delay="0"/>
                                          </p:stCondLst>
                                        </p:cTn>
                                        <p:tgtEl>
                                          <p:spTgt spid="35842">
                                            <p:txEl>
                                              <p:pRg st="2" end="2"/>
                                            </p:txEl>
                                          </p:spTgt>
                                        </p:tgtEl>
                                        <p:attrNameLst>
                                          <p:attrName>style.visibility</p:attrName>
                                        </p:attrNameLst>
                                      </p:cBhvr>
                                      <p:to>
                                        <p:strVal val="visible"/>
                                      </p:to>
                                    </p:set>
                                    <p:animEffect transition="in" filter="wipe(right)">
                                      <p:cBhvr additive="repl">
                                        <p:cTn id="17" dur="500"/>
                                        <p:tgtEl>
                                          <p:spTgt spid="35842">
                                            <p:txEl>
                                              <p:pRg st="2" end="2"/>
                                            </p:txEl>
                                          </p:spTgt>
                                        </p:tgtEl>
                                      </p:cBhvr>
                                    </p:animEffect>
                                  </p:childTnLst>
                                </p:cTn>
                              </p:par>
                              <p:par>
                                <p:cTn id="18" presetID="22" presetClass="entr" presetSubtype="2" fill="hold" nodeType="withEffect">
                                  <p:stCondLst>
                                    <p:cond delay="0"/>
                                  </p:stCondLst>
                                  <p:childTnLst>
                                    <p:set>
                                      <p:cBhvr additive="repl">
                                        <p:cTn id="19" dur="1" fill="hold">
                                          <p:stCondLst>
                                            <p:cond delay="0"/>
                                          </p:stCondLst>
                                        </p:cTn>
                                        <p:tgtEl>
                                          <p:spTgt spid="35842">
                                            <p:txEl>
                                              <p:pRg st="3" end="3"/>
                                            </p:txEl>
                                          </p:spTgt>
                                        </p:tgtEl>
                                        <p:attrNameLst>
                                          <p:attrName>style.visibility</p:attrName>
                                        </p:attrNameLst>
                                      </p:cBhvr>
                                      <p:to>
                                        <p:strVal val="visible"/>
                                      </p:to>
                                    </p:set>
                                    <p:animEffect transition="in" filter="wipe(right)">
                                      <p:cBhvr additive="repl">
                                        <p:cTn id="20" dur="500"/>
                                        <p:tgtEl>
                                          <p:spTgt spid="35842">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additive="repl">
                                        <p:cTn id="24" dur="1" fill="hold">
                                          <p:stCondLst>
                                            <p:cond delay="0"/>
                                          </p:stCondLst>
                                        </p:cTn>
                                        <p:tgtEl>
                                          <p:spTgt spid="35842">
                                            <p:txEl>
                                              <p:pRg st="4" end="4"/>
                                            </p:txEl>
                                          </p:spTgt>
                                        </p:tgtEl>
                                        <p:attrNameLst>
                                          <p:attrName>style.visibility</p:attrName>
                                        </p:attrNameLst>
                                      </p:cBhvr>
                                      <p:to>
                                        <p:strVal val="visible"/>
                                      </p:to>
                                    </p:set>
                                    <p:animEffect transition="in" filter="wipe(right)">
                                      <p:cBhvr additive="repl">
                                        <p:cTn id="25" dur="500"/>
                                        <p:tgtEl>
                                          <p:spTgt spid="35842">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additive="repl">
                                        <p:cTn id="29" dur="1" fill="hold">
                                          <p:stCondLst>
                                            <p:cond delay="0"/>
                                          </p:stCondLst>
                                        </p:cTn>
                                        <p:tgtEl>
                                          <p:spTgt spid="35842">
                                            <p:txEl>
                                              <p:pRg st="5" end="5"/>
                                            </p:txEl>
                                          </p:spTgt>
                                        </p:tgtEl>
                                        <p:attrNameLst>
                                          <p:attrName>style.visibility</p:attrName>
                                        </p:attrNameLst>
                                      </p:cBhvr>
                                      <p:to>
                                        <p:strVal val="visible"/>
                                      </p:to>
                                    </p:set>
                                    <p:animEffect transition="in" filter="wipe(right)">
                                      <p:cBhvr additive="repl">
                                        <p:cTn id="30" dur="500"/>
                                        <p:tgtEl>
                                          <p:spTgt spid="358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noChangeArrowheads="1"/>
          </p:cNvSpPr>
          <p:nvPr>
            <p:ph type="title"/>
          </p:nvPr>
        </p:nvSpPr>
        <p:spPr/>
        <p:txBody>
          <a:bodyPr/>
          <a:lstStyle/>
          <a:p>
            <a:r>
              <a:rPr lang="en-US" altLang="en-US" smtClean="0"/>
              <a:t>An Example of a Second-Order Reaction:  Decomposition of N</a:t>
            </a:r>
            <a:r>
              <a:rPr lang="en-US" altLang="en-US" sz="100" smtClean="0"/>
              <a:t> </a:t>
            </a:r>
            <a:r>
              <a:rPr lang="en-US" altLang="en-US" smtClean="0"/>
              <a:t>O</a:t>
            </a:r>
            <a:r>
              <a:rPr lang="en-US" altLang="en-US" baseline="-25000" smtClean="0"/>
              <a:t>2</a:t>
            </a:r>
            <a:endParaRPr lang="en-US" altLang="en-US" smtClean="0"/>
          </a:p>
        </p:txBody>
      </p:sp>
      <p:sp>
        <p:nvSpPr>
          <p:cNvPr id="80899" name="Content Placeholder 2"/>
          <p:cNvSpPr>
            <a:spLocks noGrp="1" noChangeArrowheads="1"/>
          </p:cNvSpPr>
          <p:nvPr>
            <p:ph idx="1"/>
          </p:nvPr>
        </p:nvSpPr>
        <p:spPr>
          <a:xfrm>
            <a:off x="533400" y="1752600"/>
            <a:ext cx="4038600" cy="609600"/>
          </a:xfrm>
        </p:spPr>
        <p:txBody>
          <a:bodyPr/>
          <a:lstStyle/>
          <a:p>
            <a:r>
              <a:rPr lang="en-US" altLang="en-US" sz="2600" smtClean="0"/>
              <a:t>A plot following NO</a:t>
            </a:r>
            <a:r>
              <a:rPr lang="en-US" altLang="en-US" sz="2600" baseline="-25000" smtClean="0"/>
              <a:t>2</a:t>
            </a:r>
          </a:p>
        </p:txBody>
      </p:sp>
      <p:sp>
        <p:nvSpPr>
          <p:cNvPr id="80900" name="Content Placeholder 3"/>
          <p:cNvSpPr>
            <a:spLocks noGrp="1" noChangeArrowheads="1"/>
          </p:cNvSpPr>
          <p:nvPr>
            <p:ph sz="quarter" idx="13"/>
          </p:nvPr>
        </p:nvSpPr>
        <p:spPr>
          <a:xfrm>
            <a:off x="685800" y="2057400"/>
            <a:ext cx="3733800" cy="1216025"/>
          </a:xfrm>
        </p:spPr>
        <p:txBody>
          <a:bodyPr/>
          <a:lstStyle/>
          <a:p>
            <a:pPr marL="0" indent="0"/>
            <a:r>
              <a:rPr lang="en-US" altLang="en-US" sz="2600" smtClean="0"/>
              <a:t>decomposition shows that it must be second order because it is</a:t>
            </a:r>
          </a:p>
        </p:txBody>
      </p:sp>
      <p:sp>
        <p:nvSpPr>
          <p:cNvPr id="80901" name="Content Placeholder 4"/>
          <p:cNvSpPr>
            <a:spLocks noGrp="1" noChangeArrowheads="1"/>
          </p:cNvSpPr>
          <p:nvPr>
            <p:ph sz="quarter" idx="14"/>
          </p:nvPr>
        </p:nvSpPr>
        <p:spPr>
          <a:xfrm>
            <a:off x="677863" y="3411538"/>
            <a:ext cx="1912937" cy="649287"/>
          </a:xfrm>
        </p:spPr>
        <p:txBody>
          <a:bodyPr/>
          <a:lstStyle/>
          <a:p>
            <a:pPr marL="0" indent="0"/>
            <a:r>
              <a:rPr lang="en-US" altLang="en-US" sz="2600" smtClean="0"/>
              <a:t>linear for</a:t>
            </a:r>
          </a:p>
        </p:txBody>
      </p:sp>
      <p:graphicFrame>
        <p:nvGraphicFramePr>
          <p:cNvPr id="80902" name="Object 12" descr="1 over the concentration of N O 2"/>
          <p:cNvGraphicFramePr>
            <a:graphicFrameLocks noChangeAspect="1"/>
          </p:cNvGraphicFramePr>
          <p:nvPr/>
        </p:nvGraphicFramePr>
        <p:xfrm>
          <a:off x="2209800" y="3273425"/>
          <a:ext cx="962025" cy="787400"/>
        </p:xfrm>
        <a:graphic>
          <a:graphicData uri="http://schemas.openxmlformats.org/presentationml/2006/ole">
            <mc:AlternateContent xmlns:mc="http://schemas.openxmlformats.org/markup-compatibility/2006">
              <mc:Choice xmlns:v="urn:schemas-microsoft-com:vml" Requires="v">
                <p:oleObj spid="_x0000_s80909" name="Equation" r:id="rId3" imgW="1117600" imgH="914400" progId="Equation.DSMT4">
                  <p:embed/>
                </p:oleObj>
              </mc:Choice>
              <mc:Fallback>
                <p:oleObj name="Equation" r:id="rId3" imgW="1117600" imgH="914400" progId="Equation.DSMT4">
                  <p:embed/>
                  <p:pic>
                    <p:nvPicPr>
                      <p:cNvPr id="0" name="Object 12" descr="1 over the concentration of N 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273425"/>
                        <a:ext cx="9620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903" name="Content Placeholder 5"/>
          <p:cNvSpPr>
            <a:spLocks noGrp="1" noChangeArrowheads="1"/>
          </p:cNvSpPr>
          <p:nvPr>
            <p:ph sz="quarter" idx="15"/>
          </p:nvPr>
        </p:nvSpPr>
        <p:spPr>
          <a:xfrm>
            <a:off x="685800" y="4419600"/>
            <a:ext cx="1989138" cy="395288"/>
          </a:xfrm>
        </p:spPr>
        <p:txBody>
          <a:bodyPr/>
          <a:lstStyle/>
          <a:p>
            <a:pPr marL="0" indent="0"/>
            <a:r>
              <a:rPr lang="en-US" altLang="en-US" sz="2600" b="1" smtClean="0"/>
              <a:t>not</a:t>
            </a:r>
            <a:r>
              <a:rPr lang="en-US" altLang="en-US" sz="2600" smtClean="0"/>
              <a:t> linear for</a:t>
            </a:r>
          </a:p>
        </p:txBody>
      </p:sp>
      <p:graphicFrame>
        <p:nvGraphicFramePr>
          <p:cNvPr id="80904" name="Object 13" descr="Natural log of the concentration of N O 2"/>
          <p:cNvGraphicFramePr>
            <a:graphicFrameLocks noChangeAspect="1"/>
          </p:cNvGraphicFramePr>
          <p:nvPr/>
        </p:nvGraphicFramePr>
        <p:xfrm>
          <a:off x="2819400" y="4419600"/>
          <a:ext cx="1246188" cy="609600"/>
        </p:xfrm>
        <a:graphic>
          <a:graphicData uri="http://schemas.openxmlformats.org/presentationml/2006/ole">
            <mc:AlternateContent xmlns:mc="http://schemas.openxmlformats.org/markup-compatibility/2006">
              <mc:Choice xmlns:v="urn:schemas-microsoft-com:vml" Requires="v">
                <p:oleObj spid="_x0000_s80910" name="Equation" r:id="rId5" imgW="1345616" imgH="495085" progId="Equation.DSMT4">
                  <p:embed/>
                </p:oleObj>
              </mc:Choice>
              <mc:Fallback>
                <p:oleObj name="Equation" r:id="rId5" imgW="1345616" imgH="495085" progId="Equation.DSMT4">
                  <p:embed/>
                  <p:pic>
                    <p:nvPicPr>
                      <p:cNvPr id="0" name="Object 13" descr="Natural log of the concentration of N O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419600"/>
                        <a:ext cx="1246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905" name="Content Placeholder 6"/>
          <p:cNvSpPr>
            <a:spLocks noGrp="1" noChangeArrowheads="1"/>
          </p:cNvSpPr>
          <p:nvPr>
            <p:ph sz="quarter" idx="16"/>
          </p:nvPr>
        </p:nvSpPr>
        <p:spPr>
          <a:xfrm>
            <a:off x="457200" y="4876800"/>
            <a:ext cx="4038600" cy="495300"/>
          </a:xfrm>
        </p:spPr>
        <p:txBody>
          <a:bodyPr/>
          <a:lstStyle/>
          <a:p>
            <a:pPr marL="0" indent="0"/>
            <a:r>
              <a:rPr lang="en-US" altLang="en-US" sz="2600" smtClean="0"/>
              <a:t>Equation:</a:t>
            </a:r>
          </a:p>
        </p:txBody>
      </p:sp>
      <p:graphicFrame>
        <p:nvGraphicFramePr>
          <p:cNvPr id="80906" name="Object 14" descr="N O 2 yields N O plus one-half of O 2"/>
          <p:cNvGraphicFramePr>
            <a:graphicFrameLocks noChangeAspect="1"/>
          </p:cNvGraphicFramePr>
          <p:nvPr/>
        </p:nvGraphicFramePr>
        <p:xfrm>
          <a:off x="1752600" y="5483225"/>
          <a:ext cx="2452688" cy="742950"/>
        </p:xfrm>
        <a:graphic>
          <a:graphicData uri="http://schemas.openxmlformats.org/presentationml/2006/ole">
            <mc:AlternateContent xmlns:mc="http://schemas.openxmlformats.org/markup-compatibility/2006">
              <mc:Choice xmlns:v="urn:schemas-microsoft-com:vml" Requires="v">
                <p:oleObj spid="_x0000_s80911" name="Equation" r:id="rId7" imgW="2603500" imgH="787400" progId="Equation.DSMT4">
                  <p:embed/>
                </p:oleObj>
              </mc:Choice>
              <mc:Fallback>
                <p:oleObj name="Equation" r:id="rId7" imgW="2603500" imgH="787400" progId="Equation.DSMT4">
                  <p:embed/>
                  <p:pic>
                    <p:nvPicPr>
                      <p:cNvPr id="0" name="Object 14" descr="N O 2 yields N O plus one-half of O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483225"/>
                        <a:ext cx="24526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0907" name="Picture 9" descr="A graph shows that the natural log concentration of N O 2 declines over time with a slight curve. The graph has time in seconds on the x-axis, ranging from 0 to 300 with intervals of 100. The natural log of concentration of N O 2 is on the y-axis, ranging from negative 5.8 to negative 4.6 with intervals of 0.2. The graph is described in the following list; values are approximate. The following list provides the Time, seconds, Natural log of concentration of N O 2 for the data. Item 1. Time, 0. Natural log, Negative 4.6. Item 2. Time, 50. Natural log, Negative 4.82. Item 3. Time, 100. Natural log, Negative 5.02. Item 4. Time, 150. Natural log, Negative 5.2. Item 5. Time, 200. Natural log, Negative 5.39. Item 6. Time, 250. Natural log, Negative 5.5. Item 7. Time, 300. Natural log, Negative 5.6. "/>
          <p:cNvPicPr>
            <a:picLocks noChangeAspect="1"/>
          </p:cNvPicPr>
          <p:nvPr/>
        </p:nvPicPr>
        <p:blipFill>
          <a:blip r:embed="rId9">
            <a:extLst>
              <a:ext uri="{28A0092B-C50C-407E-A947-70E740481C1C}">
                <a14:useLocalDpi xmlns:a14="http://schemas.microsoft.com/office/drawing/2010/main" val="0"/>
              </a:ext>
            </a:extLst>
          </a:blip>
          <a:srcRect r="50000" b="4436"/>
          <a:stretch>
            <a:fillRect/>
          </a:stretch>
        </p:blipFill>
        <p:spPr bwMode="auto">
          <a:xfrm>
            <a:off x="5257800" y="1905000"/>
            <a:ext cx="31369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8" name="Picture 8" descr="A graph shows that 1 divided by the concentration of N O 2 increases linearly. The graph has time in seconds on the x-axis, ranging from 0 to 300 with intervals of 100. 1 divided by the concentration of N O 2, 1 over molar, is on the y-axis, ranging from 50 to 250 with an interval at 150. The graph is described in the following list; values are approximate. The following list provides the Time, seconds, 1 divided by the concentration of N O 2, 1 over Molar for the data.  Item 1. Time, 0. 1 over Molar, 100. Item 2. Time, 50. 1 over Molar, 125. Item 3. Time, 100. 1 over Molar, 150. Item 4. Time, 150. 1 over Molar, 180. Item 5. Time, 200. 1 over Molar, 210. Item 6. Time, 250. 1 over Molar, 240. Item 7. Time, 300. 1 over Molar, 260. "/>
          <p:cNvPicPr>
            <a:picLocks noChangeAspect="1"/>
          </p:cNvPicPr>
          <p:nvPr/>
        </p:nvPicPr>
        <p:blipFill>
          <a:blip r:embed="rId9">
            <a:extLst>
              <a:ext uri="{28A0092B-C50C-407E-A947-70E740481C1C}">
                <a14:useLocalDpi xmlns:a14="http://schemas.microsoft.com/office/drawing/2010/main" val="0"/>
              </a:ext>
            </a:extLst>
          </a:blip>
          <a:srcRect l="50000" b="4436"/>
          <a:stretch>
            <a:fillRect/>
          </a:stretch>
        </p:blipFill>
        <p:spPr bwMode="auto">
          <a:xfrm>
            <a:off x="5241925" y="4191000"/>
            <a:ext cx="3048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1143000" y="873125"/>
            <a:ext cx="6019800" cy="398463"/>
          </a:xfrm>
          <a:prstGeom prst="rect">
            <a:avLst/>
          </a:prstGeom>
          <a:gradFill rotWithShape="0">
            <a:gsLst>
              <a:gs pos="0">
                <a:srgbClr val="FFE957"/>
              </a:gs>
              <a:gs pos="100000">
                <a:srgbClr val="FFFFFF"/>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a:solidFill>
                  <a:srgbClr val="000000"/>
                </a:solidFill>
                <a:latin typeface="Arial" panose="020B0604020202020204" pitchFamily="34" charset="0"/>
              </a:rPr>
              <a:t>Integrated Rate Laws    REVIEW</a:t>
            </a:r>
          </a:p>
        </p:txBody>
      </p:sp>
      <p:grpSp>
        <p:nvGrpSpPr>
          <p:cNvPr id="36866" name="Group 2"/>
          <p:cNvGrpSpPr>
            <a:grpSpLocks/>
          </p:cNvGrpSpPr>
          <p:nvPr/>
        </p:nvGrpSpPr>
        <p:grpSpPr bwMode="auto">
          <a:xfrm>
            <a:off x="976313" y="1360488"/>
            <a:ext cx="2679700" cy="847725"/>
            <a:chOff x="615" y="857"/>
            <a:chExt cx="1688" cy="534"/>
          </a:xfrm>
        </p:grpSpPr>
        <p:sp>
          <p:nvSpPr>
            <p:cNvPr id="81977" name="Text Box 3"/>
            <p:cNvSpPr txBox="1">
              <a:spLocks noChangeArrowheads="1"/>
            </p:cNvSpPr>
            <p:nvPr/>
          </p:nvSpPr>
          <p:spPr bwMode="auto">
            <a:xfrm>
              <a:off x="615" y="1008"/>
              <a:ext cx="61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1800">
                  <a:solidFill>
                    <a:srgbClr val="000000"/>
                  </a:solidFill>
                  <a:latin typeface="Arial" panose="020B0604020202020204" pitchFamily="34" charset="0"/>
                </a:rPr>
                <a:t>rate = - </a:t>
              </a:r>
            </a:p>
          </p:txBody>
        </p:sp>
        <p:grpSp>
          <p:nvGrpSpPr>
            <p:cNvPr id="81978" name="Group 4"/>
            <p:cNvGrpSpPr>
              <a:grpSpLocks/>
            </p:cNvGrpSpPr>
            <p:nvPr/>
          </p:nvGrpSpPr>
          <p:grpSpPr bwMode="auto">
            <a:xfrm>
              <a:off x="1248" y="857"/>
              <a:ext cx="429" cy="534"/>
              <a:chOff x="1248" y="857"/>
              <a:chExt cx="429" cy="534"/>
            </a:xfrm>
          </p:grpSpPr>
          <p:sp>
            <p:nvSpPr>
              <p:cNvPr id="81980" name="Text Box 5"/>
              <p:cNvSpPr txBox="1">
                <a:spLocks noChangeArrowheads="1"/>
              </p:cNvSpPr>
              <p:nvPr/>
            </p:nvSpPr>
            <p:spPr bwMode="auto">
              <a:xfrm>
                <a:off x="1274" y="857"/>
                <a:ext cx="37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1800">
                    <a:solidFill>
                      <a:srgbClr val="000000"/>
                    </a:solidFill>
                    <a:latin typeface="Symbol" panose="05050102010706020507" pitchFamily="18" charset="2"/>
                  </a:rPr>
                  <a:t></a:t>
                </a:r>
                <a:r>
                  <a:rPr lang="en-US" altLang="en-US" sz="1800">
                    <a:solidFill>
                      <a:srgbClr val="000000"/>
                    </a:solidFill>
                    <a:latin typeface="Arial" panose="020B0604020202020204" pitchFamily="34" charset="0"/>
                  </a:rPr>
                  <a:t>[A]</a:t>
                </a:r>
              </a:p>
            </p:txBody>
          </p:sp>
          <p:sp>
            <p:nvSpPr>
              <p:cNvPr id="81981" name="Text Box 6"/>
              <p:cNvSpPr txBox="1">
                <a:spLocks noChangeArrowheads="1"/>
              </p:cNvSpPr>
              <p:nvPr/>
            </p:nvSpPr>
            <p:spPr bwMode="auto">
              <a:xfrm>
                <a:off x="1340" y="1160"/>
                <a:ext cx="24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1800">
                    <a:solidFill>
                      <a:srgbClr val="000000"/>
                    </a:solidFill>
                    <a:latin typeface="Symbol" panose="05050102010706020507" pitchFamily="18" charset="2"/>
                  </a:rPr>
                  <a:t></a:t>
                </a:r>
                <a:r>
                  <a:rPr lang="en-US" altLang="en-US" sz="1800">
                    <a:solidFill>
                      <a:srgbClr val="000000"/>
                    </a:solidFill>
                    <a:latin typeface="Arial" panose="020B0604020202020204" pitchFamily="34" charset="0"/>
                  </a:rPr>
                  <a:t>t</a:t>
                </a:r>
              </a:p>
            </p:txBody>
          </p:sp>
          <p:sp>
            <p:nvSpPr>
              <p:cNvPr id="81982" name="Line 7"/>
              <p:cNvSpPr>
                <a:spLocks noChangeShapeType="1"/>
              </p:cNvSpPr>
              <p:nvPr/>
            </p:nvSpPr>
            <p:spPr bwMode="auto">
              <a:xfrm>
                <a:off x="1248" y="1124"/>
                <a:ext cx="429"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1979" name="Text Box 8"/>
            <p:cNvSpPr txBox="1">
              <a:spLocks noChangeArrowheads="1"/>
            </p:cNvSpPr>
            <p:nvPr/>
          </p:nvSpPr>
          <p:spPr bwMode="auto">
            <a:xfrm>
              <a:off x="1776" y="1008"/>
              <a:ext cx="52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1800">
                  <a:solidFill>
                    <a:srgbClr val="000000"/>
                  </a:solidFill>
                  <a:latin typeface="Arial" panose="020B0604020202020204" pitchFamily="34" charset="0"/>
                </a:rPr>
                <a:t>= </a:t>
              </a:r>
              <a:r>
                <a:rPr lang="en-US" altLang="en-US" sz="1800" i="1">
                  <a:solidFill>
                    <a:srgbClr val="000000"/>
                  </a:solidFill>
                  <a:latin typeface="Arial" panose="020B0604020202020204" pitchFamily="34" charset="0"/>
                </a:rPr>
                <a:t>k</a:t>
              </a:r>
              <a:r>
                <a:rPr lang="en-US" altLang="en-US" sz="1800">
                  <a:solidFill>
                    <a:srgbClr val="000000"/>
                  </a:solidFill>
                  <a:latin typeface="Arial" panose="020B0604020202020204" pitchFamily="34" charset="0"/>
                </a:rPr>
                <a:t> [A]</a:t>
              </a:r>
            </a:p>
          </p:txBody>
        </p:sp>
      </p:grpSp>
      <p:grpSp>
        <p:nvGrpSpPr>
          <p:cNvPr id="36873" name="Group 9"/>
          <p:cNvGrpSpPr>
            <a:grpSpLocks/>
          </p:cNvGrpSpPr>
          <p:nvPr/>
        </p:nvGrpSpPr>
        <p:grpSpPr bwMode="auto">
          <a:xfrm>
            <a:off x="992188" y="4814888"/>
            <a:ext cx="2759075" cy="847725"/>
            <a:chOff x="625" y="3033"/>
            <a:chExt cx="1738" cy="534"/>
          </a:xfrm>
        </p:grpSpPr>
        <p:sp>
          <p:nvSpPr>
            <p:cNvPr id="81971" name="Text Box 10"/>
            <p:cNvSpPr txBox="1">
              <a:spLocks noChangeArrowheads="1"/>
            </p:cNvSpPr>
            <p:nvPr/>
          </p:nvSpPr>
          <p:spPr bwMode="auto">
            <a:xfrm>
              <a:off x="625" y="3184"/>
              <a:ext cx="61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1800">
                  <a:solidFill>
                    <a:srgbClr val="000000"/>
                  </a:solidFill>
                  <a:latin typeface="Arial" panose="020B0604020202020204" pitchFamily="34" charset="0"/>
                </a:rPr>
                <a:t>rate = - </a:t>
              </a:r>
            </a:p>
          </p:txBody>
        </p:sp>
        <p:grpSp>
          <p:nvGrpSpPr>
            <p:cNvPr id="81972" name="Group 11"/>
            <p:cNvGrpSpPr>
              <a:grpSpLocks/>
            </p:cNvGrpSpPr>
            <p:nvPr/>
          </p:nvGrpSpPr>
          <p:grpSpPr bwMode="auto">
            <a:xfrm>
              <a:off x="1258" y="3033"/>
              <a:ext cx="429" cy="534"/>
              <a:chOff x="1258" y="3033"/>
              <a:chExt cx="429" cy="534"/>
            </a:xfrm>
          </p:grpSpPr>
          <p:sp>
            <p:nvSpPr>
              <p:cNvPr id="81974" name="Text Box 12"/>
              <p:cNvSpPr txBox="1">
                <a:spLocks noChangeArrowheads="1"/>
              </p:cNvSpPr>
              <p:nvPr/>
            </p:nvSpPr>
            <p:spPr bwMode="auto">
              <a:xfrm>
                <a:off x="1284" y="3033"/>
                <a:ext cx="37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1800">
                    <a:solidFill>
                      <a:srgbClr val="000000"/>
                    </a:solidFill>
                    <a:latin typeface="Symbol" panose="05050102010706020507" pitchFamily="18" charset="2"/>
                  </a:rPr>
                  <a:t></a:t>
                </a:r>
                <a:r>
                  <a:rPr lang="en-US" altLang="en-US" sz="1800">
                    <a:solidFill>
                      <a:srgbClr val="000000"/>
                    </a:solidFill>
                    <a:latin typeface="Arial" panose="020B0604020202020204" pitchFamily="34" charset="0"/>
                  </a:rPr>
                  <a:t>[A]</a:t>
                </a:r>
              </a:p>
            </p:txBody>
          </p:sp>
          <p:sp>
            <p:nvSpPr>
              <p:cNvPr id="81975" name="Text Box 13"/>
              <p:cNvSpPr txBox="1">
                <a:spLocks noChangeArrowheads="1"/>
              </p:cNvSpPr>
              <p:nvPr/>
            </p:nvSpPr>
            <p:spPr bwMode="auto">
              <a:xfrm>
                <a:off x="1351" y="3336"/>
                <a:ext cx="24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1800">
                    <a:solidFill>
                      <a:srgbClr val="000000"/>
                    </a:solidFill>
                    <a:latin typeface="Symbol" panose="05050102010706020507" pitchFamily="18" charset="2"/>
                  </a:rPr>
                  <a:t></a:t>
                </a:r>
                <a:r>
                  <a:rPr lang="en-US" altLang="en-US" sz="1800">
                    <a:solidFill>
                      <a:srgbClr val="000000"/>
                    </a:solidFill>
                    <a:latin typeface="Arial" panose="020B0604020202020204" pitchFamily="34" charset="0"/>
                  </a:rPr>
                  <a:t>t</a:t>
                </a:r>
              </a:p>
            </p:txBody>
          </p:sp>
          <p:sp>
            <p:nvSpPr>
              <p:cNvPr id="81976" name="Line 14"/>
              <p:cNvSpPr>
                <a:spLocks noChangeShapeType="1"/>
              </p:cNvSpPr>
              <p:nvPr/>
            </p:nvSpPr>
            <p:spPr bwMode="auto">
              <a:xfrm>
                <a:off x="1258" y="3300"/>
                <a:ext cx="429"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1973" name="Text Box 15"/>
            <p:cNvSpPr txBox="1">
              <a:spLocks noChangeArrowheads="1"/>
            </p:cNvSpPr>
            <p:nvPr/>
          </p:nvSpPr>
          <p:spPr bwMode="auto">
            <a:xfrm>
              <a:off x="1790" y="3184"/>
              <a:ext cx="5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1800">
                  <a:solidFill>
                    <a:srgbClr val="000000"/>
                  </a:solidFill>
                  <a:latin typeface="Arial" panose="020B0604020202020204" pitchFamily="34" charset="0"/>
                </a:rPr>
                <a:t>= </a:t>
              </a:r>
              <a:r>
                <a:rPr lang="en-US" altLang="en-US" sz="1800" i="1">
                  <a:solidFill>
                    <a:srgbClr val="000000"/>
                  </a:solidFill>
                  <a:latin typeface="Arial" panose="020B0604020202020204" pitchFamily="34" charset="0"/>
                </a:rPr>
                <a:t>k</a:t>
              </a:r>
              <a:r>
                <a:rPr lang="en-US" altLang="en-US" sz="1800">
                  <a:solidFill>
                    <a:srgbClr val="000000"/>
                  </a:solidFill>
                  <a:latin typeface="Arial" panose="020B0604020202020204" pitchFamily="34" charset="0"/>
                </a:rPr>
                <a:t> [A]</a:t>
              </a:r>
              <a:r>
                <a:rPr lang="en-US" altLang="en-US" sz="1800" baseline="30000">
                  <a:solidFill>
                    <a:srgbClr val="000000"/>
                  </a:solidFill>
                  <a:latin typeface="Arial" panose="020B0604020202020204" pitchFamily="34" charset="0"/>
                </a:rPr>
                <a:t>0</a:t>
              </a:r>
            </a:p>
          </p:txBody>
        </p:sp>
      </p:grpSp>
      <p:grpSp>
        <p:nvGrpSpPr>
          <p:cNvPr id="36880" name="Group 16"/>
          <p:cNvGrpSpPr>
            <a:grpSpLocks/>
          </p:cNvGrpSpPr>
          <p:nvPr/>
        </p:nvGrpSpPr>
        <p:grpSpPr bwMode="auto">
          <a:xfrm>
            <a:off x="992188" y="2986088"/>
            <a:ext cx="2759075" cy="847725"/>
            <a:chOff x="625" y="1881"/>
            <a:chExt cx="1738" cy="534"/>
          </a:xfrm>
        </p:grpSpPr>
        <p:sp>
          <p:nvSpPr>
            <p:cNvPr id="81965" name="Text Box 17"/>
            <p:cNvSpPr txBox="1">
              <a:spLocks noChangeArrowheads="1"/>
            </p:cNvSpPr>
            <p:nvPr/>
          </p:nvSpPr>
          <p:spPr bwMode="auto">
            <a:xfrm>
              <a:off x="625" y="2032"/>
              <a:ext cx="61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1800">
                  <a:solidFill>
                    <a:srgbClr val="000000"/>
                  </a:solidFill>
                  <a:latin typeface="Arial" panose="020B0604020202020204" pitchFamily="34" charset="0"/>
                </a:rPr>
                <a:t>rate = - </a:t>
              </a:r>
            </a:p>
          </p:txBody>
        </p:sp>
        <p:grpSp>
          <p:nvGrpSpPr>
            <p:cNvPr id="81966" name="Group 18"/>
            <p:cNvGrpSpPr>
              <a:grpSpLocks/>
            </p:cNvGrpSpPr>
            <p:nvPr/>
          </p:nvGrpSpPr>
          <p:grpSpPr bwMode="auto">
            <a:xfrm>
              <a:off x="1258" y="1881"/>
              <a:ext cx="429" cy="534"/>
              <a:chOff x="1258" y="1881"/>
              <a:chExt cx="429" cy="534"/>
            </a:xfrm>
          </p:grpSpPr>
          <p:sp>
            <p:nvSpPr>
              <p:cNvPr id="81968" name="Text Box 19"/>
              <p:cNvSpPr txBox="1">
                <a:spLocks noChangeArrowheads="1"/>
              </p:cNvSpPr>
              <p:nvPr/>
            </p:nvSpPr>
            <p:spPr bwMode="auto">
              <a:xfrm>
                <a:off x="1285" y="1881"/>
                <a:ext cx="37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1800">
                    <a:solidFill>
                      <a:srgbClr val="000000"/>
                    </a:solidFill>
                    <a:latin typeface="Symbol" panose="05050102010706020507" pitchFamily="18" charset="2"/>
                  </a:rPr>
                  <a:t></a:t>
                </a:r>
                <a:r>
                  <a:rPr lang="en-US" altLang="en-US" sz="1800">
                    <a:solidFill>
                      <a:srgbClr val="000000"/>
                    </a:solidFill>
                    <a:latin typeface="Arial" panose="020B0604020202020204" pitchFamily="34" charset="0"/>
                  </a:rPr>
                  <a:t>[A]</a:t>
                </a:r>
              </a:p>
            </p:txBody>
          </p:sp>
          <p:sp>
            <p:nvSpPr>
              <p:cNvPr id="81969" name="Text Box 20"/>
              <p:cNvSpPr txBox="1">
                <a:spLocks noChangeArrowheads="1"/>
              </p:cNvSpPr>
              <p:nvPr/>
            </p:nvSpPr>
            <p:spPr bwMode="auto">
              <a:xfrm>
                <a:off x="1351" y="2184"/>
                <a:ext cx="24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1800">
                    <a:solidFill>
                      <a:srgbClr val="000000"/>
                    </a:solidFill>
                    <a:latin typeface="Symbol" panose="05050102010706020507" pitchFamily="18" charset="2"/>
                  </a:rPr>
                  <a:t></a:t>
                </a:r>
                <a:r>
                  <a:rPr lang="en-US" altLang="en-US" sz="1800">
                    <a:solidFill>
                      <a:srgbClr val="000000"/>
                    </a:solidFill>
                    <a:latin typeface="Arial" panose="020B0604020202020204" pitchFamily="34" charset="0"/>
                  </a:rPr>
                  <a:t>t</a:t>
                </a:r>
              </a:p>
            </p:txBody>
          </p:sp>
          <p:sp>
            <p:nvSpPr>
              <p:cNvPr id="81970" name="Line 21"/>
              <p:cNvSpPr>
                <a:spLocks noChangeShapeType="1"/>
              </p:cNvSpPr>
              <p:nvPr/>
            </p:nvSpPr>
            <p:spPr bwMode="auto">
              <a:xfrm>
                <a:off x="1258" y="2148"/>
                <a:ext cx="429"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1967" name="Text Box 22"/>
            <p:cNvSpPr txBox="1">
              <a:spLocks noChangeArrowheads="1"/>
            </p:cNvSpPr>
            <p:nvPr/>
          </p:nvSpPr>
          <p:spPr bwMode="auto">
            <a:xfrm>
              <a:off x="1790" y="2032"/>
              <a:ext cx="5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1800">
                  <a:solidFill>
                    <a:srgbClr val="000000"/>
                  </a:solidFill>
                  <a:latin typeface="Arial" panose="020B0604020202020204" pitchFamily="34" charset="0"/>
                </a:rPr>
                <a:t>= </a:t>
              </a:r>
              <a:r>
                <a:rPr lang="en-US" altLang="en-US" sz="1800" i="1">
                  <a:solidFill>
                    <a:srgbClr val="000000"/>
                  </a:solidFill>
                  <a:latin typeface="Arial" panose="020B0604020202020204" pitchFamily="34" charset="0"/>
                </a:rPr>
                <a:t>k</a:t>
              </a:r>
              <a:r>
                <a:rPr lang="en-US" altLang="en-US" sz="1800">
                  <a:solidFill>
                    <a:srgbClr val="000000"/>
                  </a:solidFill>
                  <a:latin typeface="Arial" panose="020B0604020202020204" pitchFamily="34" charset="0"/>
                </a:rPr>
                <a:t> [A]</a:t>
              </a:r>
              <a:r>
                <a:rPr lang="en-US" altLang="en-US" sz="1800" baseline="30000">
                  <a:solidFill>
                    <a:srgbClr val="000000"/>
                  </a:solidFill>
                  <a:latin typeface="Arial" panose="020B0604020202020204" pitchFamily="34" charset="0"/>
                </a:rPr>
                <a:t>2</a:t>
              </a:r>
            </a:p>
          </p:txBody>
        </p:sp>
      </p:grpSp>
      <p:sp>
        <p:nvSpPr>
          <p:cNvPr id="36887" name="Text Box 23"/>
          <p:cNvSpPr txBox="1">
            <a:spLocks noChangeArrowheads="1"/>
          </p:cNvSpPr>
          <p:nvPr/>
        </p:nvSpPr>
        <p:spPr bwMode="auto">
          <a:xfrm>
            <a:off x="3884613" y="1585913"/>
            <a:ext cx="2693987"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i="1">
                <a:solidFill>
                  <a:srgbClr val="000000"/>
                </a:solidFill>
              </a:rPr>
              <a:t>first order rate equation</a:t>
            </a:r>
          </a:p>
        </p:txBody>
      </p:sp>
      <p:sp>
        <p:nvSpPr>
          <p:cNvPr id="36888" name="Text Box 24"/>
          <p:cNvSpPr txBox="1">
            <a:spLocks noChangeArrowheads="1"/>
          </p:cNvSpPr>
          <p:nvPr/>
        </p:nvSpPr>
        <p:spPr bwMode="auto">
          <a:xfrm>
            <a:off x="3883025" y="3200400"/>
            <a:ext cx="299243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i="1">
                <a:solidFill>
                  <a:srgbClr val="000000"/>
                </a:solidFill>
              </a:rPr>
              <a:t>second order rate equation</a:t>
            </a:r>
          </a:p>
        </p:txBody>
      </p:sp>
      <p:sp>
        <p:nvSpPr>
          <p:cNvPr id="36889" name="Text Box 25"/>
          <p:cNvSpPr txBox="1">
            <a:spLocks noChangeArrowheads="1"/>
          </p:cNvSpPr>
          <p:nvPr/>
        </p:nvSpPr>
        <p:spPr bwMode="auto">
          <a:xfrm>
            <a:off x="3883025" y="5029200"/>
            <a:ext cx="27082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b="1" i="1">
                <a:solidFill>
                  <a:srgbClr val="000000"/>
                </a:solidFill>
              </a:rPr>
              <a:t>zero order rate equation</a:t>
            </a:r>
          </a:p>
        </p:txBody>
      </p:sp>
      <p:grpSp>
        <p:nvGrpSpPr>
          <p:cNvPr id="36890" name="Group 26"/>
          <p:cNvGrpSpPr>
            <a:grpSpLocks/>
          </p:cNvGrpSpPr>
          <p:nvPr/>
        </p:nvGrpSpPr>
        <p:grpSpPr bwMode="auto">
          <a:xfrm>
            <a:off x="2971800" y="2057400"/>
            <a:ext cx="5253038" cy="1062038"/>
            <a:chOff x="1872" y="1296"/>
            <a:chExt cx="3309" cy="669"/>
          </a:xfrm>
        </p:grpSpPr>
        <p:sp>
          <p:nvSpPr>
            <p:cNvPr id="81957" name="Text Box 27"/>
            <p:cNvSpPr txBox="1">
              <a:spLocks noChangeArrowheads="1"/>
            </p:cNvSpPr>
            <p:nvPr/>
          </p:nvSpPr>
          <p:spPr bwMode="auto">
            <a:xfrm>
              <a:off x="1969" y="1488"/>
              <a:ext cx="23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ln</a:t>
              </a:r>
            </a:p>
          </p:txBody>
        </p:sp>
        <p:grpSp>
          <p:nvGrpSpPr>
            <p:cNvPr id="81958" name="Group 28"/>
            <p:cNvGrpSpPr>
              <a:grpSpLocks/>
            </p:cNvGrpSpPr>
            <p:nvPr/>
          </p:nvGrpSpPr>
          <p:grpSpPr bwMode="auto">
            <a:xfrm>
              <a:off x="2256" y="1323"/>
              <a:ext cx="439" cy="606"/>
              <a:chOff x="2256" y="1323"/>
              <a:chExt cx="439" cy="606"/>
            </a:xfrm>
          </p:grpSpPr>
          <p:sp>
            <p:nvSpPr>
              <p:cNvPr id="81962" name="Text Box 29"/>
              <p:cNvSpPr txBox="1">
                <a:spLocks noChangeArrowheads="1"/>
              </p:cNvSpPr>
              <p:nvPr/>
            </p:nvSpPr>
            <p:spPr bwMode="auto">
              <a:xfrm>
                <a:off x="2256" y="1323"/>
                <a:ext cx="439"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2000">
                    <a:solidFill>
                      <a:srgbClr val="000000"/>
                    </a:solidFill>
                    <a:latin typeface="Arial" panose="020B0604020202020204" pitchFamily="34" charset="0"/>
                  </a:rPr>
                  <a:t>[A]</a:t>
                </a:r>
                <a:r>
                  <a:rPr lang="en-US" altLang="en-US" sz="2000" baseline="-25000">
                    <a:solidFill>
                      <a:srgbClr val="000000"/>
                    </a:solidFill>
                    <a:latin typeface="Arial" panose="020B0604020202020204" pitchFamily="34" charset="0"/>
                  </a:rPr>
                  <a:t>t</a:t>
                </a:r>
              </a:p>
            </p:txBody>
          </p:sp>
          <p:sp>
            <p:nvSpPr>
              <p:cNvPr id="81963" name="Text Box 30"/>
              <p:cNvSpPr txBox="1">
                <a:spLocks noChangeArrowheads="1"/>
              </p:cNvSpPr>
              <p:nvPr/>
            </p:nvSpPr>
            <p:spPr bwMode="auto">
              <a:xfrm>
                <a:off x="2312" y="1652"/>
                <a:ext cx="360"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2000">
                    <a:solidFill>
                      <a:srgbClr val="000000"/>
                    </a:solidFill>
                    <a:latin typeface="Arial" panose="020B0604020202020204" pitchFamily="34" charset="0"/>
                  </a:rPr>
                  <a:t>[A]</a:t>
                </a:r>
                <a:r>
                  <a:rPr lang="en-US" altLang="en-US" sz="2000" baseline="-25000">
                    <a:solidFill>
                      <a:srgbClr val="000000"/>
                    </a:solidFill>
                    <a:latin typeface="Arial" panose="020B0604020202020204" pitchFamily="34" charset="0"/>
                  </a:rPr>
                  <a:t>o</a:t>
                </a:r>
              </a:p>
            </p:txBody>
          </p:sp>
          <p:sp>
            <p:nvSpPr>
              <p:cNvPr id="81964" name="Line 31"/>
              <p:cNvSpPr>
                <a:spLocks noChangeShapeType="1"/>
              </p:cNvSpPr>
              <p:nvPr/>
            </p:nvSpPr>
            <p:spPr bwMode="auto">
              <a:xfrm>
                <a:off x="2285" y="1652"/>
                <a:ext cx="381"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1959" name="Text Box 32"/>
            <p:cNvSpPr txBox="1">
              <a:spLocks noChangeArrowheads="1"/>
            </p:cNvSpPr>
            <p:nvPr/>
          </p:nvSpPr>
          <p:spPr bwMode="auto">
            <a:xfrm>
              <a:off x="2736" y="1488"/>
              <a:ext cx="65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a:solidFill>
                    <a:srgbClr val="000000"/>
                  </a:solidFill>
                  <a:latin typeface="Arial" panose="020B0604020202020204" pitchFamily="34" charset="0"/>
                </a:rPr>
                <a:t>= - </a:t>
              </a:r>
              <a:r>
                <a:rPr lang="en-US" altLang="en-US" sz="2000" i="1">
                  <a:solidFill>
                    <a:srgbClr val="000000"/>
                  </a:solidFill>
                  <a:latin typeface="Arial" panose="020B0604020202020204" pitchFamily="34" charset="0"/>
                </a:rPr>
                <a:t>k</a:t>
              </a:r>
              <a:r>
                <a:rPr lang="en-US" altLang="en-US" sz="2000">
                  <a:solidFill>
                    <a:srgbClr val="000000"/>
                  </a:solidFill>
                  <a:latin typeface="Arial" panose="020B0604020202020204" pitchFamily="34" charset="0"/>
                </a:rPr>
                <a:t>t</a:t>
              </a:r>
            </a:p>
          </p:txBody>
        </p:sp>
        <p:sp>
          <p:nvSpPr>
            <p:cNvPr id="81960" name="Text Box 33"/>
            <p:cNvSpPr txBox="1">
              <a:spLocks noChangeArrowheads="1"/>
            </p:cNvSpPr>
            <p:nvPr/>
          </p:nvSpPr>
          <p:spPr bwMode="auto">
            <a:xfrm>
              <a:off x="3552" y="1488"/>
              <a:ext cx="1543"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ln [A]</a:t>
              </a:r>
              <a:r>
                <a:rPr lang="en-US" altLang="en-US" sz="2000" baseline="-25000">
                  <a:solidFill>
                    <a:srgbClr val="000000"/>
                  </a:solidFill>
                  <a:latin typeface="Arial" panose="020B0604020202020204" pitchFamily="34" charset="0"/>
                </a:rPr>
                <a:t>t</a:t>
              </a:r>
              <a:r>
                <a:rPr lang="en-US" altLang="en-US" sz="2000">
                  <a:solidFill>
                    <a:srgbClr val="000000"/>
                  </a:solidFill>
                  <a:latin typeface="Arial" panose="020B0604020202020204" pitchFamily="34" charset="0"/>
                </a:rPr>
                <a:t> = -</a:t>
              </a:r>
              <a:r>
                <a:rPr lang="en-US" altLang="en-US" sz="2000" i="1">
                  <a:solidFill>
                    <a:srgbClr val="000000"/>
                  </a:solidFill>
                  <a:latin typeface="Arial" panose="020B0604020202020204" pitchFamily="34" charset="0"/>
                </a:rPr>
                <a:t>k</a:t>
              </a:r>
              <a:r>
                <a:rPr lang="en-US" altLang="en-US" sz="2000">
                  <a:solidFill>
                    <a:srgbClr val="000000"/>
                  </a:solidFill>
                  <a:latin typeface="Arial" panose="020B0604020202020204" pitchFamily="34" charset="0"/>
                </a:rPr>
                <a:t>t + ln [A]</a:t>
              </a:r>
              <a:r>
                <a:rPr lang="en-US" altLang="en-US" sz="2000" baseline="-25000">
                  <a:solidFill>
                    <a:srgbClr val="000000"/>
                  </a:solidFill>
                  <a:latin typeface="Arial" panose="020B0604020202020204" pitchFamily="34" charset="0"/>
                </a:rPr>
                <a:t>o</a:t>
              </a:r>
            </a:p>
          </p:txBody>
        </p:sp>
        <p:sp>
          <p:nvSpPr>
            <p:cNvPr id="81961" name="Rectangle 34"/>
            <p:cNvSpPr>
              <a:spLocks noChangeArrowheads="1"/>
            </p:cNvSpPr>
            <p:nvPr/>
          </p:nvSpPr>
          <p:spPr bwMode="auto">
            <a:xfrm>
              <a:off x="1872" y="1296"/>
              <a:ext cx="3309" cy="669"/>
            </a:xfrm>
            <a:prstGeom prst="rect">
              <a:avLst/>
            </a:prstGeom>
            <a:noFill/>
            <a:ln w="28440">
              <a:solidFill>
                <a:srgbClr val="FF921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grpSp>
        <p:nvGrpSpPr>
          <p:cNvPr id="36899" name="Group 35"/>
          <p:cNvGrpSpPr>
            <a:grpSpLocks/>
          </p:cNvGrpSpPr>
          <p:nvPr/>
        </p:nvGrpSpPr>
        <p:grpSpPr bwMode="auto">
          <a:xfrm>
            <a:off x="2971800" y="3733800"/>
            <a:ext cx="5557838" cy="1062038"/>
            <a:chOff x="1872" y="2352"/>
            <a:chExt cx="3501" cy="669"/>
          </a:xfrm>
        </p:grpSpPr>
        <p:grpSp>
          <p:nvGrpSpPr>
            <p:cNvPr id="81934" name="Group 36"/>
            <p:cNvGrpSpPr>
              <a:grpSpLocks/>
            </p:cNvGrpSpPr>
            <p:nvPr/>
          </p:nvGrpSpPr>
          <p:grpSpPr bwMode="auto">
            <a:xfrm>
              <a:off x="1921" y="2400"/>
              <a:ext cx="1505" cy="558"/>
              <a:chOff x="1921" y="2400"/>
              <a:chExt cx="1505" cy="558"/>
            </a:xfrm>
          </p:grpSpPr>
          <p:grpSp>
            <p:nvGrpSpPr>
              <p:cNvPr id="81947" name="Group 37"/>
              <p:cNvGrpSpPr>
                <a:grpSpLocks/>
              </p:cNvGrpSpPr>
              <p:nvPr/>
            </p:nvGrpSpPr>
            <p:grpSpPr bwMode="auto">
              <a:xfrm>
                <a:off x="1921" y="2400"/>
                <a:ext cx="333" cy="558"/>
                <a:chOff x="1921" y="2400"/>
                <a:chExt cx="333" cy="558"/>
              </a:xfrm>
            </p:grpSpPr>
            <p:sp>
              <p:nvSpPr>
                <p:cNvPr id="81954" name="Text Box 38"/>
                <p:cNvSpPr txBox="1">
                  <a:spLocks noChangeArrowheads="1"/>
                </p:cNvSpPr>
                <p:nvPr/>
              </p:nvSpPr>
              <p:spPr bwMode="auto">
                <a:xfrm>
                  <a:off x="1989" y="2400"/>
                  <a:ext cx="20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1</a:t>
                  </a:r>
                </a:p>
              </p:txBody>
            </p:sp>
            <p:sp>
              <p:nvSpPr>
                <p:cNvPr id="81955" name="Text Box 39"/>
                <p:cNvSpPr txBox="1">
                  <a:spLocks noChangeArrowheads="1"/>
                </p:cNvSpPr>
                <p:nvPr/>
              </p:nvSpPr>
              <p:spPr bwMode="auto">
                <a:xfrm>
                  <a:off x="1921" y="2681"/>
                  <a:ext cx="333"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[A]</a:t>
                  </a:r>
                  <a:r>
                    <a:rPr lang="en-US" altLang="en-US" sz="2000" baseline="-25000">
                      <a:solidFill>
                        <a:srgbClr val="000000"/>
                      </a:solidFill>
                      <a:latin typeface="Arial" panose="020B0604020202020204" pitchFamily="34" charset="0"/>
                    </a:rPr>
                    <a:t>t</a:t>
                  </a:r>
                </a:p>
              </p:txBody>
            </p:sp>
            <p:sp>
              <p:nvSpPr>
                <p:cNvPr id="81956" name="Line 40"/>
                <p:cNvSpPr>
                  <a:spLocks noChangeShapeType="1"/>
                </p:cNvSpPr>
                <p:nvPr/>
              </p:nvSpPr>
              <p:spPr bwMode="auto">
                <a:xfrm>
                  <a:off x="1946" y="2681"/>
                  <a:ext cx="285"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81948" name="Group 41"/>
              <p:cNvGrpSpPr>
                <a:grpSpLocks/>
              </p:cNvGrpSpPr>
              <p:nvPr/>
            </p:nvGrpSpPr>
            <p:grpSpPr bwMode="auto">
              <a:xfrm>
                <a:off x="2586" y="2400"/>
                <a:ext cx="360" cy="558"/>
                <a:chOff x="2586" y="2400"/>
                <a:chExt cx="360" cy="558"/>
              </a:xfrm>
            </p:grpSpPr>
            <p:sp>
              <p:nvSpPr>
                <p:cNvPr id="81951" name="Text Box 42"/>
                <p:cNvSpPr txBox="1">
                  <a:spLocks noChangeArrowheads="1"/>
                </p:cNvSpPr>
                <p:nvPr/>
              </p:nvSpPr>
              <p:spPr bwMode="auto">
                <a:xfrm>
                  <a:off x="2651" y="2400"/>
                  <a:ext cx="20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1</a:t>
                  </a:r>
                </a:p>
              </p:txBody>
            </p:sp>
            <p:sp>
              <p:nvSpPr>
                <p:cNvPr id="81952" name="Text Box 43"/>
                <p:cNvSpPr txBox="1">
                  <a:spLocks noChangeArrowheads="1"/>
                </p:cNvSpPr>
                <p:nvPr/>
              </p:nvSpPr>
              <p:spPr bwMode="auto">
                <a:xfrm>
                  <a:off x="2586" y="2681"/>
                  <a:ext cx="360"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[A]</a:t>
                  </a:r>
                  <a:r>
                    <a:rPr lang="en-US" altLang="en-US" sz="2000" baseline="-25000">
                      <a:solidFill>
                        <a:srgbClr val="000000"/>
                      </a:solidFill>
                      <a:latin typeface="Arial" panose="020B0604020202020204" pitchFamily="34" charset="0"/>
                    </a:rPr>
                    <a:t>0</a:t>
                  </a:r>
                </a:p>
              </p:txBody>
            </p:sp>
            <p:sp>
              <p:nvSpPr>
                <p:cNvPr id="81953" name="Line 44"/>
                <p:cNvSpPr>
                  <a:spLocks noChangeShapeType="1"/>
                </p:cNvSpPr>
                <p:nvPr/>
              </p:nvSpPr>
              <p:spPr bwMode="auto">
                <a:xfrm>
                  <a:off x="2608" y="2681"/>
                  <a:ext cx="285"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1949" name="Text Box 45"/>
              <p:cNvSpPr txBox="1">
                <a:spLocks noChangeArrowheads="1"/>
              </p:cNvSpPr>
              <p:nvPr/>
            </p:nvSpPr>
            <p:spPr bwMode="auto">
              <a:xfrm>
                <a:off x="2343" y="2541"/>
                <a:ext cx="16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a:t>
                </a:r>
              </a:p>
            </p:txBody>
          </p:sp>
          <p:sp>
            <p:nvSpPr>
              <p:cNvPr id="81950" name="Text Box 46"/>
              <p:cNvSpPr txBox="1">
                <a:spLocks noChangeArrowheads="1"/>
              </p:cNvSpPr>
              <p:nvPr/>
            </p:nvSpPr>
            <p:spPr bwMode="auto">
              <a:xfrm>
                <a:off x="3051" y="2540"/>
                <a:ext cx="37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 </a:t>
                </a:r>
                <a:r>
                  <a:rPr lang="en-US" altLang="en-US" sz="2000" i="1">
                    <a:solidFill>
                      <a:srgbClr val="000000"/>
                    </a:solidFill>
                    <a:latin typeface="Arial" panose="020B0604020202020204" pitchFamily="34" charset="0"/>
                  </a:rPr>
                  <a:t>k</a:t>
                </a:r>
                <a:r>
                  <a:rPr lang="en-US" altLang="en-US" sz="2000">
                    <a:solidFill>
                      <a:srgbClr val="000000"/>
                    </a:solidFill>
                    <a:latin typeface="Arial" panose="020B0604020202020204" pitchFamily="34" charset="0"/>
                  </a:rPr>
                  <a:t>t</a:t>
                </a:r>
              </a:p>
            </p:txBody>
          </p:sp>
        </p:grpSp>
        <p:grpSp>
          <p:nvGrpSpPr>
            <p:cNvPr id="81935" name="Group 47"/>
            <p:cNvGrpSpPr>
              <a:grpSpLocks/>
            </p:cNvGrpSpPr>
            <p:nvPr/>
          </p:nvGrpSpPr>
          <p:grpSpPr bwMode="auto">
            <a:xfrm>
              <a:off x="3889" y="2400"/>
              <a:ext cx="1417" cy="558"/>
              <a:chOff x="3889" y="2400"/>
              <a:chExt cx="1417" cy="558"/>
            </a:xfrm>
          </p:grpSpPr>
          <p:grpSp>
            <p:nvGrpSpPr>
              <p:cNvPr id="81937" name="Group 48"/>
              <p:cNvGrpSpPr>
                <a:grpSpLocks/>
              </p:cNvGrpSpPr>
              <p:nvPr/>
            </p:nvGrpSpPr>
            <p:grpSpPr bwMode="auto">
              <a:xfrm>
                <a:off x="3889" y="2400"/>
                <a:ext cx="333" cy="558"/>
                <a:chOff x="3889" y="2400"/>
                <a:chExt cx="333" cy="558"/>
              </a:xfrm>
            </p:grpSpPr>
            <p:sp>
              <p:nvSpPr>
                <p:cNvPr id="81944" name="Text Box 49"/>
                <p:cNvSpPr txBox="1">
                  <a:spLocks noChangeArrowheads="1"/>
                </p:cNvSpPr>
                <p:nvPr/>
              </p:nvSpPr>
              <p:spPr bwMode="auto">
                <a:xfrm>
                  <a:off x="3955" y="2400"/>
                  <a:ext cx="20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1</a:t>
                  </a:r>
                </a:p>
              </p:txBody>
            </p:sp>
            <p:sp>
              <p:nvSpPr>
                <p:cNvPr id="81945" name="Text Box 50"/>
                <p:cNvSpPr txBox="1">
                  <a:spLocks noChangeArrowheads="1"/>
                </p:cNvSpPr>
                <p:nvPr/>
              </p:nvSpPr>
              <p:spPr bwMode="auto">
                <a:xfrm>
                  <a:off x="3889" y="2681"/>
                  <a:ext cx="333"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[A]</a:t>
                  </a:r>
                  <a:r>
                    <a:rPr lang="en-US" altLang="en-US" sz="2000" baseline="-25000">
                      <a:solidFill>
                        <a:srgbClr val="000000"/>
                      </a:solidFill>
                      <a:latin typeface="Arial" panose="020B0604020202020204" pitchFamily="34" charset="0"/>
                    </a:rPr>
                    <a:t>t</a:t>
                  </a:r>
                </a:p>
              </p:txBody>
            </p:sp>
            <p:sp>
              <p:nvSpPr>
                <p:cNvPr id="81946" name="Line 51"/>
                <p:cNvSpPr>
                  <a:spLocks noChangeShapeType="1"/>
                </p:cNvSpPr>
                <p:nvPr/>
              </p:nvSpPr>
              <p:spPr bwMode="auto">
                <a:xfrm>
                  <a:off x="3914" y="2681"/>
                  <a:ext cx="285"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81938" name="Group 52"/>
              <p:cNvGrpSpPr>
                <a:grpSpLocks/>
              </p:cNvGrpSpPr>
              <p:nvPr/>
            </p:nvGrpSpPr>
            <p:grpSpPr bwMode="auto">
              <a:xfrm>
                <a:off x="4947" y="2400"/>
                <a:ext cx="360" cy="558"/>
                <a:chOff x="4947" y="2400"/>
                <a:chExt cx="360" cy="558"/>
              </a:xfrm>
            </p:grpSpPr>
            <p:sp>
              <p:nvSpPr>
                <p:cNvPr id="81941" name="Text Box 53"/>
                <p:cNvSpPr txBox="1">
                  <a:spLocks noChangeArrowheads="1"/>
                </p:cNvSpPr>
                <p:nvPr/>
              </p:nvSpPr>
              <p:spPr bwMode="auto">
                <a:xfrm>
                  <a:off x="5011" y="2400"/>
                  <a:ext cx="20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1</a:t>
                  </a:r>
                </a:p>
              </p:txBody>
            </p:sp>
            <p:sp>
              <p:nvSpPr>
                <p:cNvPr id="81942" name="Text Box 54"/>
                <p:cNvSpPr txBox="1">
                  <a:spLocks noChangeArrowheads="1"/>
                </p:cNvSpPr>
                <p:nvPr/>
              </p:nvSpPr>
              <p:spPr bwMode="auto">
                <a:xfrm>
                  <a:off x="4947" y="2681"/>
                  <a:ext cx="360"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[A]</a:t>
                  </a:r>
                  <a:r>
                    <a:rPr lang="en-US" altLang="en-US" sz="2000" baseline="-25000">
                      <a:solidFill>
                        <a:srgbClr val="000000"/>
                      </a:solidFill>
                      <a:latin typeface="Arial" panose="020B0604020202020204" pitchFamily="34" charset="0"/>
                    </a:rPr>
                    <a:t>0</a:t>
                  </a:r>
                </a:p>
              </p:txBody>
            </p:sp>
            <p:sp>
              <p:nvSpPr>
                <p:cNvPr id="81943" name="Line 55"/>
                <p:cNvSpPr>
                  <a:spLocks noChangeShapeType="1"/>
                </p:cNvSpPr>
                <p:nvPr/>
              </p:nvSpPr>
              <p:spPr bwMode="auto">
                <a:xfrm>
                  <a:off x="4969" y="2681"/>
                  <a:ext cx="285" cy="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1939" name="Text Box 56"/>
              <p:cNvSpPr txBox="1">
                <a:spLocks noChangeArrowheads="1"/>
              </p:cNvSpPr>
              <p:nvPr/>
            </p:nvSpPr>
            <p:spPr bwMode="auto">
              <a:xfrm>
                <a:off x="4704" y="2540"/>
                <a:ext cx="20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a:t>
                </a:r>
              </a:p>
            </p:txBody>
          </p:sp>
          <p:sp>
            <p:nvSpPr>
              <p:cNvPr id="81940" name="Text Box 57"/>
              <p:cNvSpPr txBox="1">
                <a:spLocks noChangeArrowheads="1"/>
              </p:cNvSpPr>
              <p:nvPr/>
            </p:nvSpPr>
            <p:spPr bwMode="auto">
              <a:xfrm>
                <a:off x="4272" y="2540"/>
                <a:ext cx="37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 </a:t>
                </a:r>
                <a:r>
                  <a:rPr lang="en-US" altLang="en-US" sz="2000" i="1">
                    <a:solidFill>
                      <a:srgbClr val="000000"/>
                    </a:solidFill>
                    <a:latin typeface="Arial" panose="020B0604020202020204" pitchFamily="34" charset="0"/>
                  </a:rPr>
                  <a:t>k</a:t>
                </a:r>
                <a:r>
                  <a:rPr lang="en-US" altLang="en-US" sz="2000">
                    <a:solidFill>
                      <a:srgbClr val="000000"/>
                    </a:solidFill>
                    <a:latin typeface="Arial" panose="020B0604020202020204" pitchFamily="34" charset="0"/>
                  </a:rPr>
                  <a:t>t</a:t>
                </a:r>
              </a:p>
            </p:txBody>
          </p:sp>
        </p:grpSp>
        <p:sp>
          <p:nvSpPr>
            <p:cNvPr id="81936" name="Rectangle 58"/>
            <p:cNvSpPr>
              <a:spLocks noChangeArrowheads="1"/>
            </p:cNvSpPr>
            <p:nvPr/>
          </p:nvSpPr>
          <p:spPr bwMode="auto">
            <a:xfrm>
              <a:off x="1872" y="2352"/>
              <a:ext cx="3501" cy="669"/>
            </a:xfrm>
            <a:prstGeom prst="rect">
              <a:avLst/>
            </a:prstGeom>
            <a:noFill/>
            <a:ln w="28440">
              <a:solidFill>
                <a:srgbClr val="FF921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grpSp>
        <p:nvGrpSpPr>
          <p:cNvPr id="36923" name="Group 59"/>
          <p:cNvGrpSpPr>
            <a:grpSpLocks/>
          </p:cNvGrpSpPr>
          <p:nvPr/>
        </p:nvGrpSpPr>
        <p:grpSpPr bwMode="auto">
          <a:xfrm>
            <a:off x="2971800" y="5486400"/>
            <a:ext cx="2205038" cy="757238"/>
            <a:chOff x="1872" y="3456"/>
            <a:chExt cx="1389" cy="477"/>
          </a:xfrm>
        </p:grpSpPr>
        <p:sp>
          <p:nvSpPr>
            <p:cNvPr id="81932" name="Text Box 60"/>
            <p:cNvSpPr txBox="1">
              <a:spLocks noChangeArrowheads="1"/>
            </p:cNvSpPr>
            <p:nvPr/>
          </p:nvSpPr>
          <p:spPr bwMode="auto">
            <a:xfrm>
              <a:off x="1974" y="3552"/>
              <a:ext cx="1128"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a:solidFill>
                    <a:srgbClr val="000000"/>
                  </a:solidFill>
                  <a:latin typeface="Arial" panose="020B0604020202020204" pitchFamily="34" charset="0"/>
                </a:rPr>
                <a:t>[A]</a:t>
              </a:r>
              <a:r>
                <a:rPr lang="en-US" altLang="en-US" sz="2000" baseline="-25000">
                  <a:solidFill>
                    <a:srgbClr val="000000"/>
                  </a:solidFill>
                  <a:latin typeface="Arial" panose="020B0604020202020204" pitchFamily="34" charset="0"/>
                </a:rPr>
                <a:t>t</a:t>
              </a:r>
              <a:r>
                <a:rPr lang="en-US" altLang="en-US" sz="2000">
                  <a:solidFill>
                    <a:srgbClr val="000000"/>
                  </a:solidFill>
                  <a:latin typeface="Arial" panose="020B0604020202020204" pitchFamily="34" charset="0"/>
                </a:rPr>
                <a:t> - [A]</a:t>
              </a:r>
              <a:r>
                <a:rPr lang="en-US" altLang="en-US" sz="2000" baseline="-25000">
                  <a:solidFill>
                    <a:srgbClr val="000000"/>
                  </a:solidFill>
                  <a:latin typeface="Arial" panose="020B0604020202020204" pitchFamily="34" charset="0"/>
                </a:rPr>
                <a:t>0</a:t>
              </a:r>
              <a:r>
                <a:rPr lang="en-US" altLang="en-US" sz="2000">
                  <a:solidFill>
                    <a:srgbClr val="000000"/>
                  </a:solidFill>
                  <a:latin typeface="Arial" panose="020B0604020202020204" pitchFamily="34" charset="0"/>
                </a:rPr>
                <a:t> = - </a:t>
              </a:r>
              <a:r>
                <a:rPr lang="en-US" altLang="en-US" sz="2000" i="1">
                  <a:solidFill>
                    <a:srgbClr val="000000"/>
                  </a:solidFill>
                  <a:latin typeface="Arial" panose="020B0604020202020204" pitchFamily="34" charset="0"/>
                </a:rPr>
                <a:t>k</a:t>
              </a:r>
              <a:r>
                <a:rPr lang="en-US" altLang="en-US" sz="2000">
                  <a:solidFill>
                    <a:srgbClr val="000000"/>
                  </a:solidFill>
                  <a:latin typeface="Arial" panose="020B0604020202020204" pitchFamily="34" charset="0"/>
                </a:rPr>
                <a:t>t</a:t>
              </a:r>
            </a:p>
          </p:txBody>
        </p:sp>
        <p:sp>
          <p:nvSpPr>
            <p:cNvPr id="81933" name="Rectangle 61"/>
            <p:cNvSpPr>
              <a:spLocks noChangeArrowheads="1"/>
            </p:cNvSpPr>
            <p:nvPr/>
          </p:nvSpPr>
          <p:spPr bwMode="auto">
            <a:xfrm>
              <a:off x="1872" y="3456"/>
              <a:ext cx="1389" cy="477"/>
            </a:xfrm>
            <a:prstGeom prst="rect">
              <a:avLst/>
            </a:prstGeom>
            <a:noFill/>
            <a:ln w="28440">
              <a:solidFill>
                <a:srgbClr val="FF921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36866"/>
                                        </p:tgtEl>
                                        <p:attrNameLst>
                                          <p:attrName>style.visibility</p:attrName>
                                        </p:attrNameLst>
                                      </p:cBhvr>
                                      <p:to>
                                        <p:strVal val="visible"/>
                                      </p:to>
                                    </p:set>
                                    <p:animEffect transition="in" filter="wipe(left)">
                                      <p:cBhvr additive="repl">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36887"/>
                                        </p:tgtEl>
                                        <p:attrNameLst>
                                          <p:attrName>style.visibility</p:attrName>
                                        </p:attrNameLst>
                                      </p:cBhvr>
                                      <p:to>
                                        <p:strVal val="visible"/>
                                      </p:to>
                                    </p:set>
                                    <p:animEffect transition="in" filter="wipe(left)">
                                      <p:cBhvr additive="repl">
                                        <p:cTn id="12" dur="500"/>
                                        <p:tgtEl>
                                          <p:spTgt spid="368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36890"/>
                                        </p:tgtEl>
                                        <p:attrNameLst>
                                          <p:attrName>style.visibility</p:attrName>
                                        </p:attrNameLst>
                                      </p:cBhvr>
                                      <p:to>
                                        <p:strVal val="visible"/>
                                      </p:to>
                                    </p:set>
                                    <p:animEffect transition="in" filter="wipe(left)">
                                      <p:cBhvr additive="repl">
                                        <p:cTn id="17" dur="500"/>
                                        <p:tgtEl>
                                          <p:spTgt spid="368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36880"/>
                                        </p:tgtEl>
                                        <p:attrNameLst>
                                          <p:attrName>style.visibility</p:attrName>
                                        </p:attrNameLst>
                                      </p:cBhvr>
                                      <p:to>
                                        <p:strVal val="visible"/>
                                      </p:to>
                                    </p:set>
                                    <p:animEffect transition="in" filter="wipe(left)">
                                      <p:cBhvr additive="repl">
                                        <p:cTn id="22" dur="500"/>
                                        <p:tgtEl>
                                          <p:spTgt spid="368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additive="repl">
                                        <p:cTn id="26" dur="1" fill="hold">
                                          <p:stCondLst>
                                            <p:cond delay="0"/>
                                          </p:stCondLst>
                                        </p:cTn>
                                        <p:tgtEl>
                                          <p:spTgt spid="36888"/>
                                        </p:tgtEl>
                                        <p:attrNameLst>
                                          <p:attrName>style.visibility</p:attrName>
                                        </p:attrNameLst>
                                      </p:cBhvr>
                                      <p:to>
                                        <p:strVal val="visible"/>
                                      </p:to>
                                    </p:set>
                                    <p:animEffect transition="in" filter="wipe(left)">
                                      <p:cBhvr additive="repl">
                                        <p:cTn id="27" dur="500"/>
                                        <p:tgtEl>
                                          <p:spTgt spid="368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additive="repl">
                                        <p:cTn id="31" dur="1" fill="hold">
                                          <p:stCondLst>
                                            <p:cond delay="0"/>
                                          </p:stCondLst>
                                        </p:cTn>
                                        <p:tgtEl>
                                          <p:spTgt spid="36899"/>
                                        </p:tgtEl>
                                        <p:attrNameLst>
                                          <p:attrName>style.visibility</p:attrName>
                                        </p:attrNameLst>
                                      </p:cBhvr>
                                      <p:to>
                                        <p:strVal val="visible"/>
                                      </p:to>
                                    </p:set>
                                    <p:animEffect transition="in" filter="wipe(left)">
                                      <p:cBhvr additive="repl">
                                        <p:cTn id="32" dur="500"/>
                                        <p:tgtEl>
                                          <p:spTgt spid="3689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additive="repl">
                                        <p:cTn id="36" dur="1" fill="hold">
                                          <p:stCondLst>
                                            <p:cond delay="0"/>
                                          </p:stCondLst>
                                        </p:cTn>
                                        <p:tgtEl>
                                          <p:spTgt spid="36873"/>
                                        </p:tgtEl>
                                        <p:attrNameLst>
                                          <p:attrName>style.visibility</p:attrName>
                                        </p:attrNameLst>
                                      </p:cBhvr>
                                      <p:to>
                                        <p:strVal val="visible"/>
                                      </p:to>
                                    </p:set>
                                    <p:animEffect transition="in" filter="wipe(left)">
                                      <p:cBhvr additive="repl">
                                        <p:cTn id="37" dur="500"/>
                                        <p:tgtEl>
                                          <p:spTgt spid="368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additive="repl">
                                        <p:cTn id="41" dur="1" fill="hold">
                                          <p:stCondLst>
                                            <p:cond delay="0"/>
                                          </p:stCondLst>
                                        </p:cTn>
                                        <p:tgtEl>
                                          <p:spTgt spid="36889"/>
                                        </p:tgtEl>
                                        <p:attrNameLst>
                                          <p:attrName>style.visibility</p:attrName>
                                        </p:attrNameLst>
                                      </p:cBhvr>
                                      <p:to>
                                        <p:strVal val="visible"/>
                                      </p:to>
                                    </p:set>
                                    <p:animEffect transition="in" filter="wipe(left)">
                                      <p:cBhvr additive="repl">
                                        <p:cTn id="42" dur="500"/>
                                        <p:tgtEl>
                                          <p:spTgt spid="3688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additive="repl">
                                        <p:cTn id="46" dur="1" fill="hold">
                                          <p:stCondLst>
                                            <p:cond delay="0"/>
                                          </p:stCondLst>
                                        </p:cTn>
                                        <p:tgtEl>
                                          <p:spTgt spid="36923"/>
                                        </p:tgtEl>
                                        <p:attrNameLst>
                                          <p:attrName>style.visibility</p:attrName>
                                        </p:attrNameLst>
                                      </p:cBhvr>
                                      <p:to>
                                        <p:strVal val="visible"/>
                                      </p:to>
                                    </p:set>
                                    <p:animEffect transition="in" filter="wipe(left)">
                                      <p:cBhvr additive="repl">
                                        <p:cTn id="47" dur="500"/>
                                        <p:tgtEl>
                                          <p:spTgt spid="36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3024188" cy="2767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143000"/>
            <a:ext cx="3024188" cy="27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581400"/>
            <a:ext cx="2987675" cy="2816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3" name="Text Box 4"/>
          <p:cNvSpPr txBox="1">
            <a:spLocks noChangeArrowheads="1"/>
          </p:cNvSpPr>
          <p:nvPr/>
        </p:nvSpPr>
        <p:spPr bwMode="auto">
          <a:xfrm>
            <a:off x="1828800" y="517525"/>
            <a:ext cx="6858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000000"/>
                </a:solidFill>
                <a:latin typeface="Arial" panose="020B0604020202020204" pitchFamily="34" charset="0"/>
              </a:rPr>
              <a:t>Integrated rate laws and reaction order</a:t>
            </a:r>
          </a:p>
        </p:txBody>
      </p:sp>
      <p:sp>
        <p:nvSpPr>
          <p:cNvPr id="37893" name="Rectangle 5"/>
          <p:cNvSpPr>
            <a:spLocks noChangeArrowheads="1"/>
          </p:cNvSpPr>
          <p:nvPr/>
        </p:nvSpPr>
        <p:spPr bwMode="auto">
          <a:xfrm>
            <a:off x="152400" y="3657600"/>
            <a:ext cx="1143000" cy="304800"/>
          </a:xfrm>
          <a:prstGeom prst="rect">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7894" name="Oval 6"/>
          <p:cNvSpPr>
            <a:spLocks noChangeArrowheads="1"/>
          </p:cNvSpPr>
          <p:nvPr/>
        </p:nvSpPr>
        <p:spPr bwMode="auto">
          <a:xfrm>
            <a:off x="0" y="2362200"/>
            <a:ext cx="762000" cy="381000"/>
          </a:xfrm>
          <a:prstGeom prst="ellipse">
            <a:avLst/>
          </a:prstGeom>
          <a:noFill/>
          <a:ln w="936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7895" name="Text Box 7"/>
          <p:cNvSpPr txBox="1">
            <a:spLocks noChangeArrowheads="1"/>
          </p:cNvSpPr>
          <p:nvPr/>
        </p:nvSpPr>
        <p:spPr bwMode="auto">
          <a:xfrm>
            <a:off x="696913" y="4267200"/>
            <a:ext cx="1955800" cy="406400"/>
          </a:xfrm>
          <a:prstGeom prst="rect">
            <a:avLst/>
          </a:prstGeom>
          <a:blipFill dpi="0" rotWithShape="0">
            <a:blip r:embed="rId6"/>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1800">
                <a:solidFill>
                  <a:srgbClr val="000000"/>
                </a:solidFill>
                <a:latin typeface="Arial" panose="020B0604020202020204" pitchFamily="34" charset="0"/>
              </a:rPr>
              <a:t>ln[A]</a:t>
            </a:r>
            <a:r>
              <a:rPr lang="en-US" altLang="en-US" sz="1800" baseline="-25000">
                <a:solidFill>
                  <a:srgbClr val="000000"/>
                </a:solidFill>
                <a:latin typeface="Arial" panose="020B0604020202020204" pitchFamily="34" charset="0"/>
              </a:rPr>
              <a:t>t </a:t>
            </a:r>
            <a:r>
              <a:rPr lang="en-US" altLang="en-US" sz="1800">
                <a:solidFill>
                  <a:srgbClr val="000000"/>
                </a:solidFill>
                <a:latin typeface="Arial" panose="020B0604020202020204" pitchFamily="34" charset="0"/>
              </a:rPr>
              <a:t>= -kt + ln[A]</a:t>
            </a:r>
            <a:r>
              <a:rPr lang="en-US" altLang="en-US" sz="1800" baseline="-25000">
                <a:solidFill>
                  <a:srgbClr val="000000"/>
                </a:solidFill>
                <a:latin typeface="Arial" panose="020B0604020202020204" pitchFamily="34" charset="0"/>
              </a:rPr>
              <a:t>0</a:t>
            </a:r>
          </a:p>
        </p:txBody>
      </p:sp>
      <p:sp>
        <p:nvSpPr>
          <p:cNvPr id="37896" name="Oval 8"/>
          <p:cNvSpPr>
            <a:spLocks noChangeArrowheads="1"/>
          </p:cNvSpPr>
          <p:nvPr/>
        </p:nvSpPr>
        <p:spPr bwMode="auto">
          <a:xfrm>
            <a:off x="1066800" y="1143000"/>
            <a:ext cx="762000" cy="381000"/>
          </a:xfrm>
          <a:prstGeom prst="ellipse">
            <a:avLst/>
          </a:prstGeom>
          <a:noFill/>
          <a:ln w="936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7897" name="Oval 9"/>
          <p:cNvSpPr>
            <a:spLocks noChangeArrowheads="1"/>
          </p:cNvSpPr>
          <p:nvPr/>
        </p:nvSpPr>
        <p:spPr bwMode="auto">
          <a:xfrm>
            <a:off x="2057400" y="1905000"/>
            <a:ext cx="990600" cy="381000"/>
          </a:xfrm>
          <a:prstGeom prst="ellipse">
            <a:avLst/>
          </a:prstGeom>
          <a:noFill/>
          <a:ln w="936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7898" name="Rectangle 10"/>
          <p:cNvSpPr>
            <a:spLocks noChangeArrowheads="1"/>
          </p:cNvSpPr>
          <p:nvPr/>
        </p:nvSpPr>
        <p:spPr bwMode="auto">
          <a:xfrm>
            <a:off x="2730500" y="6121400"/>
            <a:ext cx="1447800" cy="304800"/>
          </a:xfrm>
          <a:prstGeom prst="rect">
            <a:avLst/>
          </a:prstGeom>
          <a:noFill/>
          <a:ln w="28440">
            <a:solidFill>
              <a:srgbClr val="18753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7899" name="Oval 11"/>
          <p:cNvSpPr>
            <a:spLocks noChangeArrowheads="1"/>
          </p:cNvSpPr>
          <p:nvPr/>
        </p:nvSpPr>
        <p:spPr bwMode="auto">
          <a:xfrm>
            <a:off x="2971800" y="4724400"/>
            <a:ext cx="381000" cy="533400"/>
          </a:xfrm>
          <a:prstGeom prst="ellipse">
            <a:avLst/>
          </a:prstGeom>
          <a:noFill/>
          <a:ln w="9360">
            <a:solidFill>
              <a:srgbClr val="18753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7900" name="Oval 12"/>
          <p:cNvSpPr>
            <a:spLocks noChangeArrowheads="1"/>
          </p:cNvSpPr>
          <p:nvPr/>
        </p:nvSpPr>
        <p:spPr bwMode="auto">
          <a:xfrm>
            <a:off x="4800600" y="4876800"/>
            <a:ext cx="914400" cy="304800"/>
          </a:xfrm>
          <a:prstGeom prst="ellipse">
            <a:avLst/>
          </a:prstGeom>
          <a:noFill/>
          <a:ln w="9360">
            <a:solidFill>
              <a:srgbClr val="18753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7901" name="Oval 13"/>
          <p:cNvSpPr>
            <a:spLocks noChangeArrowheads="1"/>
          </p:cNvSpPr>
          <p:nvPr/>
        </p:nvSpPr>
        <p:spPr bwMode="auto">
          <a:xfrm>
            <a:off x="3733800" y="5562600"/>
            <a:ext cx="533400" cy="533400"/>
          </a:xfrm>
          <a:prstGeom prst="ellipse">
            <a:avLst/>
          </a:prstGeom>
          <a:noFill/>
          <a:ln w="9360">
            <a:solidFill>
              <a:srgbClr val="18753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7902" name="Rectangle 14"/>
          <p:cNvSpPr>
            <a:spLocks noChangeArrowheads="1"/>
          </p:cNvSpPr>
          <p:nvPr/>
        </p:nvSpPr>
        <p:spPr bwMode="auto">
          <a:xfrm>
            <a:off x="5867400" y="3657600"/>
            <a:ext cx="1066800" cy="381000"/>
          </a:xfrm>
          <a:prstGeom prst="rect">
            <a:avLst/>
          </a:prstGeom>
          <a:noFill/>
          <a:ln w="19080">
            <a:solidFill>
              <a:srgbClr val="1822C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7903" name="Oval 15"/>
          <p:cNvSpPr>
            <a:spLocks noChangeArrowheads="1"/>
          </p:cNvSpPr>
          <p:nvPr/>
        </p:nvSpPr>
        <p:spPr bwMode="auto">
          <a:xfrm>
            <a:off x="6019800" y="2362200"/>
            <a:ext cx="381000" cy="457200"/>
          </a:xfrm>
          <a:prstGeom prst="ellipse">
            <a:avLst/>
          </a:prstGeom>
          <a:noFill/>
          <a:ln w="9360">
            <a:solidFill>
              <a:srgbClr val="1822C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7904" name="Oval 16"/>
          <p:cNvSpPr>
            <a:spLocks noChangeArrowheads="1"/>
          </p:cNvSpPr>
          <p:nvPr/>
        </p:nvSpPr>
        <p:spPr bwMode="auto">
          <a:xfrm>
            <a:off x="6781800" y="1143000"/>
            <a:ext cx="533400" cy="457200"/>
          </a:xfrm>
          <a:prstGeom prst="ellipse">
            <a:avLst/>
          </a:prstGeom>
          <a:noFill/>
          <a:ln w="9360">
            <a:solidFill>
              <a:srgbClr val="1822C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7905" name="Oval 17"/>
          <p:cNvSpPr>
            <a:spLocks noChangeArrowheads="1"/>
          </p:cNvSpPr>
          <p:nvPr/>
        </p:nvSpPr>
        <p:spPr bwMode="auto">
          <a:xfrm>
            <a:off x="7848600" y="1981200"/>
            <a:ext cx="990600" cy="457200"/>
          </a:xfrm>
          <a:prstGeom prst="ellipse">
            <a:avLst/>
          </a:prstGeom>
          <a:noFill/>
          <a:ln w="9360">
            <a:solidFill>
              <a:srgbClr val="1822C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7906" name="Text Box 18"/>
          <p:cNvSpPr txBox="1">
            <a:spLocks noChangeArrowheads="1"/>
          </p:cNvSpPr>
          <p:nvPr/>
        </p:nvSpPr>
        <p:spPr bwMode="auto">
          <a:xfrm>
            <a:off x="3505200" y="2895600"/>
            <a:ext cx="2057400" cy="406400"/>
          </a:xfrm>
          <a:prstGeom prst="rect">
            <a:avLst/>
          </a:prstGeom>
          <a:blipFill dpi="0" rotWithShape="0">
            <a:blip r:embed="rId7"/>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1/[A]</a:t>
            </a:r>
            <a:r>
              <a:rPr lang="en-US" altLang="en-US" sz="1800" baseline="-25000">
                <a:solidFill>
                  <a:srgbClr val="000000"/>
                </a:solidFill>
                <a:latin typeface="Arial" panose="020B0604020202020204" pitchFamily="34" charset="0"/>
              </a:rPr>
              <a:t>t</a:t>
            </a:r>
            <a:r>
              <a:rPr lang="en-US" altLang="en-US" sz="1800">
                <a:solidFill>
                  <a:srgbClr val="000000"/>
                </a:solidFill>
                <a:latin typeface="Arial" panose="020B0604020202020204" pitchFamily="34" charset="0"/>
              </a:rPr>
              <a:t> = kt + 1/[A]</a:t>
            </a:r>
            <a:r>
              <a:rPr lang="en-US" altLang="en-US" sz="1800" baseline="-25000">
                <a:solidFill>
                  <a:srgbClr val="000000"/>
                </a:solidFill>
                <a:latin typeface="Arial" panose="020B0604020202020204" pitchFamily="34" charset="0"/>
              </a:rPr>
              <a:t>0</a:t>
            </a:r>
          </a:p>
        </p:txBody>
      </p:sp>
      <p:sp>
        <p:nvSpPr>
          <p:cNvPr id="37907" name="Text Box 19"/>
          <p:cNvSpPr txBox="1">
            <a:spLocks noChangeArrowheads="1"/>
          </p:cNvSpPr>
          <p:nvPr/>
        </p:nvSpPr>
        <p:spPr bwMode="auto">
          <a:xfrm>
            <a:off x="6858000" y="4114800"/>
            <a:ext cx="1752600" cy="406400"/>
          </a:xfrm>
          <a:prstGeom prst="rect">
            <a:avLst/>
          </a:prstGeom>
          <a:blipFill dpi="0" rotWithShape="0">
            <a:blip r:embed="rId8"/>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[A]</a:t>
            </a:r>
            <a:r>
              <a:rPr lang="en-US" altLang="en-US" sz="1800" baseline="-25000">
                <a:solidFill>
                  <a:srgbClr val="000000"/>
                </a:solidFill>
                <a:latin typeface="Arial" panose="020B0604020202020204" pitchFamily="34" charset="0"/>
              </a:rPr>
              <a:t>t</a:t>
            </a:r>
            <a:r>
              <a:rPr lang="en-US" altLang="en-US" sz="1800">
                <a:solidFill>
                  <a:srgbClr val="000000"/>
                </a:solidFill>
                <a:latin typeface="Arial" panose="020B0604020202020204" pitchFamily="34" charset="0"/>
              </a:rPr>
              <a:t> = -kt + [A]</a:t>
            </a:r>
            <a:r>
              <a:rPr lang="en-US" altLang="en-US" sz="1800" baseline="-25000">
                <a:solidFill>
                  <a:srgbClr val="000000"/>
                </a:solidFill>
                <a:latin typeface="Arial" panose="020B0604020202020204" pitchFamily="34" charset="0"/>
              </a:rPr>
              <a:t>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37889"/>
                                        </p:tgtEl>
                                        <p:attrNameLst>
                                          <p:attrName>style.visibility</p:attrName>
                                        </p:attrNameLst>
                                      </p:cBhvr>
                                      <p:to>
                                        <p:strVal val="visible"/>
                                      </p:to>
                                    </p:set>
                                    <p:animEffect transition="in" filter="wipe(left)">
                                      <p:cBhvr additive="repl">
                                        <p:cTn id="7" dur="500"/>
                                        <p:tgtEl>
                                          <p:spTgt spid="378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additive="repl">
                                        <p:cTn id="11" dur="1" fill="hold">
                                          <p:stCondLst>
                                            <p:cond delay="0"/>
                                          </p:stCondLst>
                                        </p:cTn>
                                        <p:tgtEl>
                                          <p:spTgt spid="37893"/>
                                        </p:tgtEl>
                                        <p:attrNameLst>
                                          <p:attrName>style.visibility</p:attrName>
                                        </p:attrNameLst>
                                      </p:cBhvr>
                                      <p:to>
                                        <p:strVal val="visible"/>
                                      </p:to>
                                    </p:set>
                                    <p:animEffect transition="in" filter="wipe(left)">
                                      <p:cBhvr additive="repl">
                                        <p:cTn id="12" dur="500"/>
                                        <p:tgtEl>
                                          <p:spTgt spid="37893"/>
                                        </p:tgtEl>
                                      </p:cBhvr>
                                    </p:animEffect>
                                  </p:childTnLst>
                                  <p:subTnLst>
                                    <p:set>
                                      <p:cBhvr override="childStyle">
                                        <p:cTn dur="1" fill="hold" display="0" masterRel="nextClick" afterEffect="1"/>
                                        <p:tgtEl>
                                          <p:spTgt spid="3789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37895"/>
                                        </p:tgtEl>
                                        <p:attrNameLst>
                                          <p:attrName>style.visibility</p:attrName>
                                        </p:attrNameLst>
                                      </p:cBhvr>
                                      <p:to>
                                        <p:strVal val="visible"/>
                                      </p:to>
                                    </p:set>
                                    <p:animEffect transition="in" filter="wipe(left)">
                                      <p:cBhvr additive="repl">
                                        <p:cTn id="17" dur="500"/>
                                        <p:tgtEl>
                                          <p:spTgt spid="378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fill="hold" grpId="0" nodeType="clickEffect">
                                  <p:stCondLst>
                                    <p:cond delay="0"/>
                                  </p:stCondLst>
                                  <p:childTnLst>
                                    <p:set>
                                      <p:cBhvr additive="repl">
                                        <p:cTn id="21" dur="1" fill="hold">
                                          <p:stCondLst>
                                            <p:cond delay="0"/>
                                          </p:stCondLst>
                                        </p:cTn>
                                        <p:tgtEl>
                                          <p:spTgt spid="37894"/>
                                        </p:tgtEl>
                                        <p:attrNameLst>
                                          <p:attrName>style.visibility</p:attrName>
                                        </p:attrNameLst>
                                      </p:cBhvr>
                                      <p:to>
                                        <p:strVal val="visible"/>
                                      </p:to>
                                    </p:set>
                                  </p:childTnLst>
                                  <p:subTnLst>
                                    <p:set>
                                      <p:cBhvr override="childStyle">
                                        <p:cTn dur="1" fill="hold" display="0" masterRel="nextClick" afterEffect="1"/>
                                        <p:tgtEl>
                                          <p:spTgt spid="37894"/>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fill="hold" grpId="0" nodeType="clickEffect">
                                  <p:stCondLst>
                                    <p:cond delay="0"/>
                                  </p:stCondLst>
                                  <p:childTnLst>
                                    <p:set>
                                      <p:cBhvr additive="repl">
                                        <p:cTn id="25" dur="1" fill="hold">
                                          <p:stCondLst>
                                            <p:cond delay="0"/>
                                          </p:stCondLst>
                                        </p:cTn>
                                        <p:tgtEl>
                                          <p:spTgt spid="37896"/>
                                        </p:tgtEl>
                                        <p:attrNameLst>
                                          <p:attrName>style.visibility</p:attrName>
                                        </p:attrNameLst>
                                      </p:cBhvr>
                                      <p:to>
                                        <p:strVal val="visible"/>
                                      </p:to>
                                    </p:set>
                                  </p:childTnLst>
                                  <p:subTnLst>
                                    <p:set>
                                      <p:cBhvr override="childStyle">
                                        <p:cTn dur="1" fill="hold" display="0" masterRel="nextClick" afterEffect="1"/>
                                        <p:tgtEl>
                                          <p:spTgt spid="37896"/>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fill="hold" grpId="0" nodeType="clickEffect">
                                  <p:stCondLst>
                                    <p:cond delay="0"/>
                                  </p:stCondLst>
                                  <p:childTnLst>
                                    <p:set>
                                      <p:cBhvr additive="repl">
                                        <p:cTn id="29" dur="1" fill="hold">
                                          <p:stCondLst>
                                            <p:cond delay="0"/>
                                          </p:stCondLst>
                                        </p:cTn>
                                        <p:tgtEl>
                                          <p:spTgt spid="37897"/>
                                        </p:tgtEl>
                                        <p:attrNameLst>
                                          <p:attrName>style.visibility</p:attrName>
                                        </p:attrNameLst>
                                      </p:cBhvr>
                                      <p:to>
                                        <p:strVal val="visible"/>
                                      </p:to>
                                    </p:set>
                                  </p:childTnLst>
                                  <p:subTnLst>
                                    <p:set>
                                      <p:cBhvr override="childStyle">
                                        <p:cTn dur="1" fill="hold" display="0" masterRel="nextClick" afterEffect="1"/>
                                        <p:tgtEl>
                                          <p:spTgt spid="37897"/>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additive="repl">
                                        <p:cTn id="33" dur="1" fill="hold">
                                          <p:stCondLst>
                                            <p:cond delay="0"/>
                                          </p:stCondLst>
                                        </p:cTn>
                                        <p:tgtEl>
                                          <p:spTgt spid="37891"/>
                                        </p:tgtEl>
                                        <p:attrNameLst>
                                          <p:attrName>style.visibility</p:attrName>
                                        </p:attrNameLst>
                                      </p:cBhvr>
                                      <p:to>
                                        <p:strVal val="visible"/>
                                      </p:to>
                                    </p:set>
                                    <p:animEffect transition="in" filter="wipe(left)">
                                      <p:cBhvr additive="repl">
                                        <p:cTn id="34" dur="500"/>
                                        <p:tgtEl>
                                          <p:spTgt spid="3789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grpId="0" nodeType="clickEffect">
                                  <p:stCondLst>
                                    <p:cond delay="0"/>
                                  </p:stCondLst>
                                  <p:childTnLst>
                                    <p:set>
                                      <p:cBhvr additive="repl">
                                        <p:cTn id="38" dur="1" fill="hold">
                                          <p:stCondLst>
                                            <p:cond delay="0"/>
                                          </p:stCondLst>
                                        </p:cTn>
                                        <p:tgtEl>
                                          <p:spTgt spid="37898"/>
                                        </p:tgtEl>
                                        <p:attrNameLst>
                                          <p:attrName>style.visibility</p:attrName>
                                        </p:attrNameLst>
                                      </p:cBhvr>
                                      <p:to>
                                        <p:strVal val="visible"/>
                                      </p:to>
                                    </p:set>
                                  </p:childTnLst>
                                  <p:subTnLst>
                                    <p:set>
                                      <p:cBhvr override="childStyle">
                                        <p:cTn dur="1" fill="hold" display="0" masterRel="nextClick" afterEffect="1"/>
                                        <p:tgtEl>
                                          <p:spTgt spid="37898"/>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additive="repl">
                                        <p:cTn id="42" dur="1" fill="hold">
                                          <p:stCondLst>
                                            <p:cond delay="0"/>
                                          </p:stCondLst>
                                        </p:cTn>
                                        <p:tgtEl>
                                          <p:spTgt spid="37906"/>
                                        </p:tgtEl>
                                        <p:attrNameLst>
                                          <p:attrName>style.visibility</p:attrName>
                                        </p:attrNameLst>
                                      </p:cBhvr>
                                      <p:to>
                                        <p:strVal val="visible"/>
                                      </p:to>
                                    </p:set>
                                    <p:animEffect transition="in" filter="wipe(left)">
                                      <p:cBhvr additive="repl">
                                        <p:cTn id="43" dur="500"/>
                                        <p:tgtEl>
                                          <p:spTgt spid="3790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fill="hold" grpId="0" nodeType="clickEffect">
                                  <p:stCondLst>
                                    <p:cond delay="0"/>
                                  </p:stCondLst>
                                  <p:childTnLst>
                                    <p:set>
                                      <p:cBhvr additive="repl">
                                        <p:cTn id="47" dur="1" fill="hold">
                                          <p:stCondLst>
                                            <p:cond delay="0"/>
                                          </p:stCondLst>
                                        </p:cTn>
                                        <p:tgtEl>
                                          <p:spTgt spid="37899"/>
                                        </p:tgtEl>
                                        <p:attrNameLst>
                                          <p:attrName>style.visibility</p:attrName>
                                        </p:attrNameLst>
                                      </p:cBhvr>
                                      <p:to>
                                        <p:strVal val="visible"/>
                                      </p:to>
                                    </p:set>
                                  </p:childTnLst>
                                  <p:subTnLst>
                                    <p:set>
                                      <p:cBhvr override="childStyle">
                                        <p:cTn dur="1" fill="hold" display="0" masterRel="nextClick" afterEffect="1"/>
                                        <p:tgtEl>
                                          <p:spTgt spid="37899"/>
                                        </p:tgtEl>
                                        <p:attrNameLst>
                                          <p:attrName>style.visibility</p:attrName>
                                        </p:attrNameLst>
                                      </p:cBhvr>
                                      <p:to>
                                        <p:strVal val="hidden"/>
                                      </p:to>
                                    </p:set>
                                  </p:sub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fill="hold" grpId="0" nodeType="clickEffect">
                                  <p:stCondLst>
                                    <p:cond delay="0"/>
                                  </p:stCondLst>
                                  <p:childTnLst>
                                    <p:set>
                                      <p:cBhvr additive="repl">
                                        <p:cTn id="51" dur="1" fill="hold">
                                          <p:stCondLst>
                                            <p:cond delay="0"/>
                                          </p:stCondLst>
                                        </p:cTn>
                                        <p:tgtEl>
                                          <p:spTgt spid="37900"/>
                                        </p:tgtEl>
                                        <p:attrNameLst>
                                          <p:attrName>style.visibility</p:attrName>
                                        </p:attrNameLst>
                                      </p:cBhvr>
                                      <p:to>
                                        <p:strVal val="visible"/>
                                      </p:to>
                                    </p:set>
                                  </p:childTnLst>
                                  <p:subTnLst>
                                    <p:set>
                                      <p:cBhvr override="childStyle">
                                        <p:cTn dur="1" fill="hold" display="0" masterRel="nextClick" afterEffect="1"/>
                                        <p:tgtEl>
                                          <p:spTgt spid="37900"/>
                                        </p:tgtEl>
                                        <p:attrNameLst>
                                          <p:attrName>style.visibility</p:attrName>
                                        </p:attrNameLst>
                                      </p:cBhvr>
                                      <p:to>
                                        <p:strVal val="hidden"/>
                                      </p:to>
                                    </p:set>
                                  </p:sub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fill="hold" grpId="0" nodeType="clickEffect">
                                  <p:stCondLst>
                                    <p:cond delay="0"/>
                                  </p:stCondLst>
                                  <p:childTnLst>
                                    <p:set>
                                      <p:cBhvr additive="repl">
                                        <p:cTn id="55" dur="1" fill="hold">
                                          <p:stCondLst>
                                            <p:cond delay="0"/>
                                          </p:stCondLst>
                                        </p:cTn>
                                        <p:tgtEl>
                                          <p:spTgt spid="37901"/>
                                        </p:tgtEl>
                                        <p:attrNameLst>
                                          <p:attrName>style.visibility</p:attrName>
                                        </p:attrNameLst>
                                      </p:cBhvr>
                                      <p:to>
                                        <p:strVal val="visible"/>
                                      </p:to>
                                    </p:set>
                                  </p:childTnLst>
                                  <p:subTnLst>
                                    <p:set>
                                      <p:cBhvr override="childStyle">
                                        <p:cTn dur="1" fill="hold" display="0" masterRel="nextClick" afterEffect="1"/>
                                        <p:tgtEl>
                                          <p:spTgt spid="37901"/>
                                        </p:tgtEl>
                                        <p:attrNameLst>
                                          <p:attrName>style.visibility</p:attrName>
                                        </p:attrNameLst>
                                      </p:cBhvr>
                                      <p:to>
                                        <p:strVal val="hidden"/>
                                      </p:to>
                                    </p:set>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additive="repl">
                                        <p:cTn id="59" dur="1" fill="hold">
                                          <p:stCondLst>
                                            <p:cond delay="0"/>
                                          </p:stCondLst>
                                        </p:cTn>
                                        <p:tgtEl>
                                          <p:spTgt spid="37890"/>
                                        </p:tgtEl>
                                        <p:attrNameLst>
                                          <p:attrName>style.visibility</p:attrName>
                                        </p:attrNameLst>
                                      </p:cBhvr>
                                      <p:to>
                                        <p:strVal val="visible"/>
                                      </p:to>
                                    </p:set>
                                    <p:animEffect transition="in" filter="wipe(left)">
                                      <p:cBhvr additive="repl">
                                        <p:cTn id="60" dur="500"/>
                                        <p:tgtEl>
                                          <p:spTgt spid="3789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fill="hold" grpId="0" nodeType="clickEffect">
                                  <p:stCondLst>
                                    <p:cond delay="0"/>
                                  </p:stCondLst>
                                  <p:childTnLst>
                                    <p:set>
                                      <p:cBhvr additive="repl">
                                        <p:cTn id="64" dur="1" fill="hold">
                                          <p:stCondLst>
                                            <p:cond delay="0"/>
                                          </p:stCondLst>
                                        </p:cTn>
                                        <p:tgtEl>
                                          <p:spTgt spid="37902"/>
                                        </p:tgtEl>
                                        <p:attrNameLst>
                                          <p:attrName>style.visibility</p:attrName>
                                        </p:attrNameLst>
                                      </p:cBhvr>
                                      <p:to>
                                        <p:strVal val="visible"/>
                                      </p:to>
                                    </p:set>
                                  </p:childTnLst>
                                  <p:subTnLst>
                                    <p:set>
                                      <p:cBhvr override="childStyle">
                                        <p:cTn dur="1" fill="hold" display="0" masterRel="nextClick" afterEffect="1"/>
                                        <p:tgtEl>
                                          <p:spTgt spid="37902"/>
                                        </p:tgtEl>
                                        <p:attrNameLst>
                                          <p:attrName>style.visibility</p:attrName>
                                        </p:attrNameLst>
                                      </p:cBhvr>
                                      <p:to>
                                        <p:strVal val="hidden"/>
                                      </p:to>
                                    </p:set>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additive="repl">
                                        <p:cTn id="68" dur="1" fill="hold">
                                          <p:stCondLst>
                                            <p:cond delay="0"/>
                                          </p:stCondLst>
                                        </p:cTn>
                                        <p:tgtEl>
                                          <p:spTgt spid="37907"/>
                                        </p:tgtEl>
                                        <p:attrNameLst>
                                          <p:attrName>style.visibility</p:attrName>
                                        </p:attrNameLst>
                                      </p:cBhvr>
                                      <p:to>
                                        <p:strVal val="visible"/>
                                      </p:to>
                                    </p:set>
                                    <p:animEffect transition="in" filter="wipe(left)">
                                      <p:cBhvr additive="repl">
                                        <p:cTn id="69" dur="500"/>
                                        <p:tgtEl>
                                          <p:spTgt spid="3790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fill="hold" grpId="0" nodeType="clickEffect">
                                  <p:stCondLst>
                                    <p:cond delay="0"/>
                                  </p:stCondLst>
                                  <p:childTnLst>
                                    <p:set>
                                      <p:cBhvr additive="repl">
                                        <p:cTn id="73" dur="1" fill="hold">
                                          <p:stCondLst>
                                            <p:cond delay="0"/>
                                          </p:stCondLst>
                                        </p:cTn>
                                        <p:tgtEl>
                                          <p:spTgt spid="37903"/>
                                        </p:tgtEl>
                                        <p:attrNameLst>
                                          <p:attrName>style.visibility</p:attrName>
                                        </p:attrNameLst>
                                      </p:cBhvr>
                                      <p:to>
                                        <p:strVal val="visible"/>
                                      </p:to>
                                    </p:set>
                                  </p:childTnLst>
                                  <p:subTnLst>
                                    <p:set>
                                      <p:cBhvr override="childStyle">
                                        <p:cTn dur="1" fill="hold" display="0" masterRel="nextClick" afterEffect="1"/>
                                        <p:tgtEl>
                                          <p:spTgt spid="37903"/>
                                        </p:tgtEl>
                                        <p:attrNameLst>
                                          <p:attrName>style.visibility</p:attrName>
                                        </p:attrNameLst>
                                      </p:cBhvr>
                                      <p:to>
                                        <p:strVal val="hidden"/>
                                      </p:to>
                                    </p:set>
                                  </p:sub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fill="hold" grpId="0" nodeType="clickEffect">
                                  <p:stCondLst>
                                    <p:cond delay="0"/>
                                  </p:stCondLst>
                                  <p:childTnLst>
                                    <p:set>
                                      <p:cBhvr additive="repl">
                                        <p:cTn id="77" dur="1" fill="hold">
                                          <p:stCondLst>
                                            <p:cond delay="0"/>
                                          </p:stCondLst>
                                        </p:cTn>
                                        <p:tgtEl>
                                          <p:spTgt spid="37905"/>
                                        </p:tgtEl>
                                        <p:attrNameLst>
                                          <p:attrName>style.visibility</p:attrName>
                                        </p:attrNameLst>
                                      </p:cBhvr>
                                      <p:to>
                                        <p:strVal val="visible"/>
                                      </p:to>
                                    </p:set>
                                  </p:childTnLst>
                                  <p:subTnLst>
                                    <p:set>
                                      <p:cBhvr override="childStyle">
                                        <p:cTn dur="1" fill="hold" display="0" masterRel="nextClick" afterEffect="1"/>
                                        <p:tgtEl>
                                          <p:spTgt spid="37905"/>
                                        </p:tgtEl>
                                        <p:attrNameLst>
                                          <p:attrName>style.visibility</p:attrName>
                                        </p:attrNameLst>
                                      </p:cBhvr>
                                      <p:to>
                                        <p:strVal val="hidden"/>
                                      </p:to>
                                    </p:set>
                                  </p:sub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fill="hold" grpId="0" nodeType="clickEffect">
                                  <p:stCondLst>
                                    <p:cond delay="0"/>
                                  </p:stCondLst>
                                  <p:childTnLst>
                                    <p:set>
                                      <p:cBhvr additive="repl">
                                        <p:cTn id="81" dur="1" fill="hold">
                                          <p:stCondLst>
                                            <p:cond delay="0"/>
                                          </p:stCondLst>
                                        </p:cTn>
                                        <p:tgtEl>
                                          <p:spTgt spid="37904"/>
                                        </p:tgtEl>
                                        <p:attrNameLst>
                                          <p:attrName>style.visibility</p:attrName>
                                        </p:attrNameLst>
                                      </p:cBhvr>
                                      <p:to>
                                        <p:strVal val="visible"/>
                                      </p:to>
                                    </p:set>
                                  </p:childTnLst>
                                  <p:subTnLst>
                                    <p:set>
                                      <p:cBhvr override="childStyle">
                                        <p:cTn dur="1" fill="hold" display="0" masterRel="nextClick" afterEffect="1"/>
                                        <p:tgtEl>
                                          <p:spTgt spid="3790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4" grpId="0" animBg="1"/>
      <p:bldP spid="37896" grpId="0" animBg="1"/>
      <p:bldP spid="37897" grpId="0" animBg="1"/>
      <p:bldP spid="37898" grpId="0" animBg="1"/>
      <p:bldP spid="37899" grpId="0" animBg="1"/>
      <p:bldP spid="37900" grpId="0" animBg="1"/>
      <p:bldP spid="37901" grpId="0" animBg="1"/>
      <p:bldP spid="37902" grpId="0" animBg="1"/>
      <p:bldP spid="37903" grpId="0" animBg="1"/>
      <p:bldP spid="37904" grpId="0" animBg="1"/>
      <p:bldP spid="3790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60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3255963" cy="2182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19" name="Text Box 2"/>
          <p:cNvSpPr txBox="1">
            <a:spLocks noChangeArrowheads="1"/>
          </p:cNvSpPr>
          <p:nvPr/>
        </p:nvSpPr>
        <p:spPr bwMode="auto">
          <a:xfrm>
            <a:off x="1828800" y="457200"/>
            <a:ext cx="655320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000000"/>
                </a:solidFill>
                <a:latin typeface="Arial" panose="020B0604020202020204" pitchFamily="34" charset="0"/>
              </a:rPr>
              <a:t>Graphical determination of the reaction order for the</a:t>
            </a:r>
          </a:p>
          <a:p>
            <a:pPr algn="r">
              <a:spcBef>
                <a:spcPts val="250"/>
              </a:spcBef>
              <a:buSzPct val="100000"/>
            </a:pPr>
            <a:r>
              <a:rPr lang="en-US" altLang="en-US" sz="2000" b="1">
                <a:solidFill>
                  <a:srgbClr val="000000"/>
                </a:solidFill>
                <a:latin typeface="Arial" panose="020B0604020202020204" pitchFamily="34" charset="0"/>
              </a:rPr>
              <a:t>decomposition of N</a:t>
            </a:r>
            <a:r>
              <a:rPr lang="en-US" altLang="en-US" sz="2000" b="1" baseline="-25000">
                <a:solidFill>
                  <a:srgbClr val="000000"/>
                </a:solidFill>
                <a:latin typeface="Arial" panose="020B0604020202020204" pitchFamily="34" charset="0"/>
              </a:rPr>
              <a:t>2</a:t>
            </a:r>
            <a:r>
              <a:rPr lang="en-US" altLang="en-US" sz="2000" b="1">
                <a:solidFill>
                  <a:srgbClr val="000000"/>
                </a:solidFill>
                <a:latin typeface="Arial" panose="020B0604020202020204" pitchFamily="34" charset="0"/>
              </a:rPr>
              <a:t>O</a:t>
            </a:r>
            <a:r>
              <a:rPr lang="en-US" altLang="en-US" sz="2000" b="1" baseline="-25000">
                <a:solidFill>
                  <a:srgbClr val="000000"/>
                </a:solidFill>
                <a:latin typeface="Arial" panose="020B0604020202020204" pitchFamily="34" charset="0"/>
              </a:rPr>
              <a:t>5</a:t>
            </a:r>
            <a:r>
              <a:rPr lang="en-US" altLang="en-US" sz="2000" b="1">
                <a:solidFill>
                  <a:srgbClr val="000000"/>
                </a:solidFill>
                <a:latin typeface="Arial" panose="020B0604020202020204" pitchFamily="34" charset="0"/>
              </a:rPr>
              <a:t>.</a:t>
            </a:r>
          </a:p>
        </p:txBody>
      </p:sp>
      <p:grpSp>
        <p:nvGrpSpPr>
          <p:cNvPr id="38915" name="Group 3"/>
          <p:cNvGrpSpPr>
            <a:grpSpLocks/>
          </p:cNvGrpSpPr>
          <p:nvPr/>
        </p:nvGrpSpPr>
        <p:grpSpPr bwMode="auto">
          <a:xfrm>
            <a:off x="1981200" y="1371600"/>
            <a:ext cx="5975350" cy="3976688"/>
            <a:chOff x="1248" y="864"/>
            <a:chExt cx="3764" cy="2505"/>
          </a:xfrm>
        </p:grpSpPr>
        <p:pic>
          <p:nvPicPr>
            <p:cNvPr id="860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64"/>
              <a:ext cx="1940" cy="25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30" name="AutoShape 5"/>
            <p:cNvSpPr>
              <a:spLocks noChangeArrowheads="1"/>
            </p:cNvSpPr>
            <p:nvPr/>
          </p:nvSpPr>
          <p:spPr bwMode="auto">
            <a:xfrm>
              <a:off x="1248" y="1152"/>
              <a:ext cx="573" cy="1485"/>
            </a:xfrm>
            <a:prstGeom prst="roundRect">
              <a:avLst>
                <a:gd name="adj" fmla="val 16667"/>
              </a:avLst>
            </a:prstGeom>
            <a:noFill/>
            <a:ln w="936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6031" name="AutoShape 6"/>
            <p:cNvSpPr>
              <a:spLocks noChangeArrowheads="1"/>
            </p:cNvSpPr>
            <p:nvPr/>
          </p:nvSpPr>
          <p:spPr bwMode="auto">
            <a:xfrm>
              <a:off x="3024" y="1728"/>
              <a:ext cx="237" cy="525"/>
            </a:xfrm>
            <a:prstGeom prst="roundRect">
              <a:avLst>
                <a:gd name="adj" fmla="val 16667"/>
              </a:avLst>
            </a:prstGeom>
            <a:noFill/>
            <a:ln w="936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grpSp>
        <p:nvGrpSpPr>
          <p:cNvPr id="38919" name="Group 7"/>
          <p:cNvGrpSpPr>
            <a:grpSpLocks/>
          </p:cNvGrpSpPr>
          <p:nvPr/>
        </p:nvGrpSpPr>
        <p:grpSpPr bwMode="auto">
          <a:xfrm>
            <a:off x="1295400" y="1371600"/>
            <a:ext cx="5580063" cy="4049713"/>
            <a:chOff x="816" y="864"/>
            <a:chExt cx="3515" cy="2551"/>
          </a:xfrm>
        </p:grpSpPr>
        <p:sp>
          <p:nvSpPr>
            <p:cNvPr id="86026" name="AutoShape 8"/>
            <p:cNvSpPr>
              <a:spLocks noChangeArrowheads="1"/>
            </p:cNvSpPr>
            <p:nvPr/>
          </p:nvSpPr>
          <p:spPr bwMode="auto">
            <a:xfrm>
              <a:off x="816" y="1152"/>
              <a:ext cx="525" cy="1485"/>
            </a:xfrm>
            <a:prstGeom prst="roundRect">
              <a:avLst>
                <a:gd name="adj" fmla="val 16667"/>
              </a:avLst>
            </a:prstGeom>
            <a:noFill/>
            <a:ln w="936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pic>
          <p:nvPicPr>
            <p:cNvPr id="8602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 y="864"/>
              <a:ext cx="1979" cy="25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28" name="AutoShape 10"/>
            <p:cNvSpPr>
              <a:spLocks noChangeArrowheads="1"/>
            </p:cNvSpPr>
            <p:nvPr/>
          </p:nvSpPr>
          <p:spPr bwMode="auto">
            <a:xfrm>
              <a:off x="2304" y="1728"/>
              <a:ext cx="237" cy="477"/>
            </a:xfrm>
            <a:prstGeom prst="roundRect">
              <a:avLst>
                <a:gd name="adj" fmla="val 16667"/>
              </a:avLst>
            </a:prstGeom>
            <a:noFill/>
            <a:ln w="936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grpSp>
        <p:nvGrpSpPr>
          <p:cNvPr id="38923" name="Group 11"/>
          <p:cNvGrpSpPr>
            <a:grpSpLocks/>
          </p:cNvGrpSpPr>
          <p:nvPr/>
        </p:nvGrpSpPr>
        <p:grpSpPr bwMode="auto">
          <a:xfrm>
            <a:off x="2743200" y="1371600"/>
            <a:ext cx="6164263" cy="4086225"/>
            <a:chOff x="1728" y="864"/>
            <a:chExt cx="3883" cy="2574"/>
          </a:xfrm>
        </p:grpSpPr>
        <p:pic>
          <p:nvPicPr>
            <p:cNvPr id="8602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 y="864"/>
              <a:ext cx="1963" cy="25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24" name="AutoShape 13"/>
            <p:cNvSpPr>
              <a:spLocks noChangeArrowheads="1"/>
            </p:cNvSpPr>
            <p:nvPr/>
          </p:nvSpPr>
          <p:spPr bwMode="auto">
            <a:xfrm>
              <a:off x="1728" y="1152"/>
              <a:ext cx="573" cy="1485"/>
            </a:xfrm>
            <a:prstGeom prst="roundRect">
              <a:avLst>
                <a:gd name="adj" fmla="val 16667"/>
              </a:avLst>
            </a:prstGeom>
            <a:noFill/>
            <a:ln w="936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6025" name="AutoShape 14"/>
            <p:cNvSpPr>
              <a:spLocks noChangeArrowheads="1"/>
            </p:cNvSpPr>
            <p:nvPr/>
          </p:nvSpPr>
          <p:spPr bwMode="auto">
            <a:xfrm>
              <a:off x="3648" y="1680"/>
              <a:ext cx="237" cy="573"/>
            </a:xfrm>
            <a:prstGeom prst="roundRect">
              <a:avLst>
                <a:gd name="adj" fmla="val 16667"/>
              </a:avLst>
            </a:prstGeom>
            <a:noFill/>
            <a:ln w="936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38919"/>
                                        </p:tgtEl>
                                        <p:attrNameLst>
                                          <p:attrName>style.visibility</p:attrName>
                                        </p:attrNameLst>
                                      </p:cBhvr>
                                      <p:to>
                                        <p:strVal val="visible"/>
                                      </p:to>
                                    </p:set>
                                    <p:animEffect transition="in" filter="wipe(left)">
                                      <p:cBhvr additive="repl">
                                        <p:cTn id="7" dur="500"/>
                                        <p:tgtEl>
                                          <p:spTgt spid="38919"/>
                                        </p:tgtEl>
                                      </p:cBhvr>
                                    </p:animEffect>
                                  </p:childTnLst>
                                  <p:subTnLst>
                                    <p:set>
                                      <p:cBhvr override="childStyle">
                                        <p:cTn dur="1" fill="hold" display="0" masterRel="nextClick" afterEffect="1"/>
                                        <p:tgtEl>
                                          <p:spTgt spid="3891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fill="hold" nodeType="clickEffect">
                                  <p:stCondLst>
                                    <p:cond delay="0"/>
                                  </p:stCondLst>
                                  <p:childTnLst>
                                    <p:set>
                                      <p:cBhvr additive="repl">
                                        <p:cTn id="11" dur="1" fill="hold">
                                          <p:stCondLst>
                                            <p:cond delay="0"/>
                                          </p:stCondLst>
                                        </p:cTn>
                                        <p:tgtEl>
                                          <p:spTgt spid="38919"/>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additive="repl">
                                        <p:cTn id="15" dur="1" fill="hold">
                                          <p:stCondLst>
                                            <p:cond delay="0"/>
                                          </p:stCondLst>
                                        </p:cTn>
                                        <p:tgtEl>
                                          <p:spTgt spid="38915"/>
                                        </p:tgtEl>
                                        <p:attrNameLst>
                                          <p:attrName>style.visibility</p:attrName>
                                        </p:attrNameLst>
                                      </p:cBhvr>
                                      <p:to>
                                        <p:strVal val="visible"/>
                                      </p:to>
                                    </p:set>
                                    <p:animEffect transition="in" filter="wipe(left)">
                                      <p:cBhvr additive="repl">
                                        <p:cTn id="16" dur="500"/>
                                        <p:tgtEl>
                                          <p:spTgt spid="38915"/>
                                        </p:tgtEl>
                                      </p:cBhvr>
                                    </p:animEffect>
                                  </p:childTnLst>
                                  <p:subTnLst>
                                    <p:set>
                                      <p:cBhvr override="childStyle">
                                        <p:cTn dur="1" fill="hold" display="0" masterRel="nextClick" afterEffect="1"/>
                                        <p:tgtEl>
                                          <p:spTgt spid="38915"/>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fill="hold" nodeType="clickEffect">
                                  <p:stCondLst>
                                    <p:cond delay="0"/>
                                  </p:stCondLst>
                                  <p:childTnLst>
                                    <p:set>
                                      <p:cBhvr additive="repl">
                                        <p:cTn id="20" dur="1" fill="hold">
                                          <p:stCondLst>
                                            <p:cond delay="0"/>
                                          </p:stCondLst>
                                        </p:cTn>
                                        <p:tgtEl>
                                          <p:spTgt spid="3891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additive="repl">
                                        <p:cTn id="24" dur="1" fill="hold">
                                          <p:stCondLst>
                                            <p:cond delay="0"/>
                                          </p:stCondLst>
                                        </p:cTn>
                                        <p:tgtEl>
                                          <p:spTgt spid="38923"/>
                                        </p:tgtEl>
                                        <p:attrNameLst>
                                          <p:attrName>style.visibility</p:attrName>
                                        </p:attrNameLst>
                                      </p:cBhvr>
                                      <p:to>
                                        <p:strVal val="visible"/>
                                      </p:to>
                                    </p:set>
                                    <p:animEffect transition="in" filter="wipe(left)">
                                      <p:cBhvr additive="repl">
                                        <p:cTn id="25" dur="500"/>
                                        <p:tgtEl>
                                          <p:spTgt spid="3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381000" y="187325"/>
            <a:ext cx="8305800" cy="649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800" b="1">
                <a:solidFill>
                  <a:srgbClr val="000000"/>
                </a:solidFill>
                <a:latin typeface="Arial" panose="020B0604020202020204" pitchFamily="34" charset="0"/>
              </a:rPr>
              <a:t>                   </a:t>
            </a:r>
            <a:r>
              <a:rPr lang="en-US" altLang="en-US" sz="2800" b="1" u="sng">
                <a:solidFill>
                  <a:srgbClr val="000000"/>
                </a:solidFill>
                <a:latin typeface="Symbol" panose="05050102010706020507" pitchFamily="18" charset="2"/>
              </a:rPr>
              <a:t></a:t>
            </a:r>
            <a:r>
              <a:rPr lang="en-US" altLang="en-US" sz="2800" b="1" u="sng">
                <a:solidFill>
                  <a:srgbClr val="000000"/>
                </a:solidFill>
                <a:latin typeface="Arial" panose="020B0604020202020204" pitchFamily="34" charset="0"/>
              </a:rPr>
              <a:t> CONCENTRATION WITH TIME</a:t>
            </a:r>
          </a:p>
          <a:p>
            <a:pPr>
              <a:buSzPct val="100000"/>
            </a:pPr>
            <a:endParaRPr lang="en-US" altLang="en-US" sz="2800" b="1">
              <a:solidFill>
                <a:srgbClr val="000000"/>
              </a:solidFill>
              <a:latin typeface="Arial" panose="020B0604020202020204" pitchFamily="34" charset="0"/>
            </a:endParaRPr>
          </a:p>
          <a:p>
            <a:pPr>
              <a:buSzPct val="100000"/>
            </a:pPr>
            <a:r>
              <a:rPr lang="en-US" altLang="en-US" sz="2800" b="1">
                <a:solidFill>
                  <a:srgbClr val="000000"/>
                </a:solidFill>
                <a:latin typeface="Arial" panose="020B0604020202020204" pitchFamily="34" charset="0"/>
              </a:rPr>
              <a:t>1.	The first-order rate constant for the decomposition of certain insecticide in water at 12°C is 1.45 year</a:t>
            </a:r>
            <a:r>
              <a:rPr lang="en-US" altLang="en-US" sz="2800" b="1" baseline="30000">
                <a:solidFill>
                  <a:srgbClr val="000000"/>
                </a:solidFill>
                <a:latin typeface="Arial" panose="020B0604020202020204" pitchFamily="34" charset="0"/>
              </a:rPr>
              <a:t>-1</a:t>
            </a:r>
            <a:r>
              <a:rPr lang="en-US" altLang="en-US" sz="2800" b="1">
                <a:solidFill>
                  <a:srgbClr val="000000"/>
                </a:solidFill>
                <a:latin typeface="Arial" panose="020B0604020202020204" pitchFamily="34" charset="0"/>
              </a:rPr>
              <a:t> .  A quantity of this insecticide is washed into a lake in June, leading to a concentration of 5.0 x 10</a:t>
            </a:r>
            <a:r>
              <a:rPr lang="en-US" altLang="en-US" sz="2800" b="1" baseline="30000">
                <a:solidFill>
                  <a:srgbClr val="000000"/>
                </a:solidFill>
                <a:latin typeface="Arial" panose="020B0604020202020204" pitchFamily="34" charset="0"/>
              </a:rPr>
              <a:t>-7</a:t>
            </a:r>
            <a:r>
              <a:rPr lang="en-US" altLang="en-US" sz="2800" b="1">
                <a:solidFill>
                  <a:srgbClr val="000000"/>
                </a:solidFill>
                <a:latin typeface="Arial" panose="020B0604020202020204" pitchFamily="34" charset="0"/>
              </a:rPr>
              <a:t> g/cm</a:t>
            </a:r>
            <a:r>
              <a:rPr lang="en-US" altLang="en-US" sz="2800" b="1" baseline="30000">
                <a:solidFill>
                  <a:srgbClr val="000000"/>
                </a:solidFill>
                <a:latin typeface="Arial" panose="020B0604020202020204" pitchFamily="34" charset="0"/>
              </a:rPr>
              <a:t>3 </a:t>
            </a:r>
            <a:r>
              <a:rPr lang="en-US" altLang="en-US" sz="2800" b="1">
                <a:solidFill>
                  <a:srgbClr val="000000"/>
                </a:solidFill>
                <a:latin typeface="Arial" panose="020B0604020202020204" pitchFamily="34" charset="0"/>
              </a:rPr>
              <a:t>of water.  Assume that the effective temperature of the lake is 12°C.</a:t>
            </a:r>
          </a:p>
          <a:p>
            <a:pPr>
              <a:buSzPct val="100000"/>
            </a:pPr>
            <a:endParaRPr lang="en-US" altLang="en-US" sz="2800" b="1">
              <a:solidFill>
                <a:srgbClr val="000000"/>
              </a:solidFill>
              <a:latin typeface="Arial" panose="020B0604020202020204" pitchFamily="34" charset="0"/>
            </a:endParaRPr>
          </a:p>
          <a:p>
            <a:pPr>
              <a:buSzPct val="100000"/>
            </a:pPr>
            <a:r>
              <a:rPr lang="en-US" altLang="en-US" sz="2800" b="1">
                <a:solidFill>
                  <a:srgbClr val="000000"/>
                </a:solidFill>
                <a:latin typeface="Arial" panose="020B0604020202020204" pitchFamily="34" charset="0"/>
              </a:rPr>
              <a:t>A.  What is the concentration of the insecticide in June of the following year?</a:t>
            </a:r>
          </a:p>
          <a:p>
            <a:pPr>
              <a:buSzPct val="100000"/>
            </a:pPr>
            <a:endParaRPr lang="en-US" altLang="en-US" sz="2800" b="1">
              <a:solidFill>
                <a:srgbClr val="000000"/>
              </a:solidFill>
              <a:latin typeface="Arial" panose="020B0604020202020204" pitchFamily="34" charset="0"/>
            </a:endParaRPr>
          </a:p>
          <a:p>
            <a:pPr>
              <a:buSzPct val="100000"/>
            </a:pPr>
            <a:r>
              <a:rPr lang="en-US" altLang="en-US" sz="2800" b="1">
                <a:solidFill>
                  <a:srgbClr val="000000"/>
                </a:solidFill>
                <a:latin typeface="Arial" panose="020B0604020202020204" pitchFamily="34" charset="0"/>
              </a:rPr>
              <a:t>B.  How long will it take for the [Insecticides] to drop to 3.0 x 10</a:t>
            </a:r>
            <a:r>
              <a:rPr lang="en-US" altLang="en-US" sz="2800" b="1" baseline="30000">
                <a:solidFill>
                  <a:srgbClr val="000000"/>
                </a:solidFill>
                <a:latin typeface="Arial" panose="020B0604020202020204" pitchFamily="34" charset="0"/>
              </a:rPr>
              <a:t>-7</a:t>
            </a:r>
            <a:r>
              <a:rPr lang="en-US" altLang="en-US" sz="2800" b="1">
                <a:solidFill>
                  <a:srgbClr val="000000"/>
                </a:solidFill>
                <a:latin typeface="Arial" panose="020B0604020202020204" pitchFamily="34" charset="0"/>
              </a:rPr>
              <a:t> g/cm</a:t>
            </a:r>
            <a:r>
              <a:rPr lang="en-US" altLang="en-US" sz="2800" b="1" baseline="30000">
                <a:solidFill>
                  <a:srgbClr val="000000"/>
                </a:solidFill>
                <a:latin typeface="Arial" panose="020B0604020202020204" pitchFamily="34" charset="0"/>
              </a:rPr>
              <a:t>3</a:t>
            </a:r>
            <a:r>
              <a:rPr lang="en-US" altLang="en-US" sz="2800" b="1">
                <a:solidFill>
                  <a:srgbClr val="000000"/>
                </a:solidFill>
                <a:latin typeface="Arial" panose="020B0604020202020204"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304800" y="152400"/>
            <a:ext cx="8610600" cy="649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3200" b="1">
                <a:solidFill>
                  <a:srgbClr val="000000"/>
                </a:solidFill>
                <a:latin typeface="Arial" panose="020B0604020202020204" pitchFamily="34" charset="0"/>
              </a:rPr>
              <a:t>Workshop # 3</a:t>
            </a:r>
          </a:p>
          <a:p>
            <a:pPr>
              <a:buSzPct val="100000"/>
            </a:pPr>
            <a:endParaRPr lang="en-US" altLang="en-US" sz="3200" b="1">
              <a:solidFill>
                <a:srgbClr val="000000"/>
              </a:solidFill>
              <a:latin typeface="Arial" panose="020B0604020202020204" pitchFamily="34" charset="0"/>
            </a:endParaRPr>
          </a:p>
          <a:p>
            <a:pPr>
              <a:buSzPct val="100000"/>
            </a:pPr>
            <a:r>
              <a:rPr lang="en-US" altLang="en-US" sz="3200" b="1">
                <a:solidFill>
                  <a:srgbClr val="000000"/>
                </a:solidFill>
                <a:latin typeface="Arial" panose="020B0604020202020204" pitchFamily="34" charset="0"/>
              </a:rPr>
              <a:t>Cyclopropane is used as an anesthetic.  The isomerization of cyclopropane (</a:t>
            </a:r>
            <a:r>
              <a:rPr lang="en-US" altLang="en-US" sz="3200" b="1">
                <a:solidFill>
                  <a:srgbClr val="000000"/>
                </a:solidFill>
                <a:latin typeface="Symbol" panose="05050102010706020507" pitchFamily="18" charset="2"/>
              </a:rPr>
              <a:t></a:t>
            </a:r>
            <a:r>
              <a:rPr lang="en-US" altLang="en-US" sz="3200" b="1">
                <a:solidFill>
                  <a:srgbClr val="000000"/>
                </a:solidFill>
                <a:latin typeface="Arial" panose="020B0604020202020204" pitchFamily="34" charset="0"/>
              </a:rPr>
              <a:t>) to propene is first order with a rate constant of 9.2 s</a:t>
            </a:r>
            <a:r>
              <a:rPr lang="en-US" altLang="en-US" sz="3200" b="1" baseline="30000">
                <a:solidFill>
                  <a:srgbClr val="000000"/>
                </a:solidFill>
                <a:latin typeface="Arial" panose="020B0604020202020204" pitchFamily="34" charset="0"/>
              </a:rPr>
              <a:t>-1</a:t>
            </a:r>
            <a:r>
              <a:rPr lang="en-US" altLang="en-US" sz="3200" b="1">
                <a:solidFill>
                  <a:srgbClr val="000000"/>
                </a:solidFill>
                <a:latin typeface="Arial" panose="020B0604020202020204" pitchFamily="34" charset="0"/>
              </a:rPr>
              <a:t> @ 1000°C.</a:t>
            </a:r>
          </a:p>
          <a:p>
            <a:pPr>
              <a:buSzPct val="100000"/>
            </a:pPr>
            <a:endParaRPr lang="en-US" altLang="en-US" sz="3200" b="1">
              <a:solidFill>
                <a:srgbClr val="000000"/>
              </a:solidFill>
              <a:latin typeface="Arial" panose="020B0604020202020204" pitchFamily="34" charset="0"/>
            </a:endParaRPr>
          </a:p>
          <a:p>
            <a:pPr>
              <a:buSzPct val="100000"/>
            </a:pPr>
            <a:r>
              <a:rPr lang="en-US" altLang="en-US" sz="3200" b="1">
                <a:solidFill>
                  <a:srgbClr val="000000"/>
                </a:solidFill>
                <a:latin typeface="Arial" panose="020B0604020202020204" pitchFamily="34" charset="0"/>
              </a:rPr>
              <a:t>	A.  If an initial sample of </a:t>
            </a:r>
            <a:r>
              <a:rPr lang="en-US" altLang="en-US" sz="3200" b="1">
                <a:solidFill>
                  <a:srgbClr val="000000"/>
                </a:solidFill>
                <a:latin typeface="Symbol" panose="05050102010706020507" pitchFamily="18" charset="2"/>
              </a:rPr>
              <a:t></a:t>
            </a:r>
            <a:r>
              <a:rPr lang="en-US" altLang="en-US" sz="3200" b="1">
                <a:solidFill>
                  <a:srgbClr val="000000"/>
                </a:solidFill>
                <a:latin typeface="Arial" panose="020B0604020202020204" pitchFamily="34" charset="0"/>
              </a:rPr>
              <a:t> has a concentration if 6.00 M, what will the concentration be after 1 second?</a:t>
            </a:r>
          </a:p>
          <a:p>
            <a:pPr>
              <a:buSzPct val="100000"/>
            </a:pPr>
            <a:endParaRPr lang="en-US" altLang="en-US" sz="3200" b="1">
              <a:solidFill>
                <a:srgbClr val="000000"/>
              </a:solidFill>
              <a:latin typeface="Arial" panose="020B0604020202020204" pitchFamily="34" charset="0"/>
            </a:endParaRPr>
          </a:p>
          <a:p>
            <a:pPr>
              <a:buSzPct val="100000"/>
            </a:pPr>
            <a:r>
              <a:rPr lang="en-US" altLang="en-US" sz="3200" b="1">
                <a:solidFill>
                  <a:srgbClr val="000000"/>
                </a:solidFill>
                <a:latin typeface="Arial" panose="020B0604020202020204" pitchFamily="34" charset="0"/>
              </a:rPr>
              <a:t>	B.  What will the concentration be after 1 second if the reaction was second order.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304800" y="2286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Half-Life</a:t>
            </a:r>
          </a:p>
        </p:txBody>
      </p:sp>
      <p:sp>
        <p:nvSpPr>
          <p:cNvPr id="92163" name="Text Box 2"/>
          <p:cNvSpPr txBox="1">
            <a:spLocks noChangeArrowheads="1"/>
          </p:cNvSpPr>
          <p:nvPr/>
        </p:nvSpPr>
        <p:spPr bwMode="auto">
          <a:xfrm>
            <a:off x="304800" y="1066800"/>
            <a:ext cx="43434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800"/>
              </a:spcBef>
              <a:buClr>
                <a:srgbClr val="000000"/>
              </a:buClr>
              <a:buSzPct val="100000"/>
              <a:buFont typeface="Times New Roman" panose="02020603050405020304" pitchFamily="18" charset="0"/>
              <a:buChar char="•"/>
            </a:pPr>
            <a:r>
              <a:rPr lang="en-US" altLang="en-US" sz="3200">
                <a:solidFill>
                  <a:srgbClr val="000000"/>
                </a:solidFill>
              </a:rPr>
              <a:t>the </a:t>
            </a:r>
            <a:r>
              <a:rPr lang="en-US" altLang="en-US" sz="3200" b="1">
                <a:solidFill>
                  <a:srgbClr val="000099"/>
                </a:solidFill>
              </a:rPr>
              <a:t>half-life</a:t>
            </a:r>
            <a:r>
              <a:rPr lang="en-US" altLang="en-US" sz="3200">
                <a:solidFill>
                  <a:srgbClr val="000099"/>
                </a:solidFill>
              </a:rPr>
              <a:t>, </a:t>
            </a:r>
            <a:r>
              <a:rPr lang="en-US" altLang="en-US" sz="3200" b="1">
                <a:solidFill>
                  <a:srgbClr val="000099"/>
                </a:solidFill>
              </a:rPr>
              <a:t>t</a:t>
            </a:r>
            <a:r>
              <a:rPr lang="en-US" altLang="en-US" sz="3200" b="1" baseline="-25000">
                <a:solidFill>
                  <a:srgbClr val="000099"/>
                </a:solidFill>
              </a:rPr>
              <a:t>1/2</a:t>
            </a:r>
            <a:r>
              <a:rPr lang="en-US" altLang="en-US" sz="3200" b="1">
                <a:solidFill>
                  <a:srgbClr val="000000"/>
                </a:solidFill>
              </a:rPr>
              <a:t>, </a:t>
            </a:r>
            <a:r>
              <a:rPr lang="en-US" altLang="en-US" sz="3200">
                <a:solidFill>
                  <a:srgbClr val="000000"/>
                </a:solidFill>
              </a:rPr>
              <a:t> of a reaction is the length of time it takes for the concentration of the reactants to fall to ½ its initial value</a:t>
            </a:r>
          </a:p>
          <a:p>
            <a:pPr>
              <a:lnSpc>
                <a:spcPct val="90000"/>
              </a:lnSpc>
              <a:spcBef>
                <a:spcPts val="800"/>
              </a:spcBef>
              <a:buClr>
                <a:srgbClr val="000000"/>
              </a:buClr>
              <a:buSzPct val="100000"/>
              <a:buFont typeface="Times New Roman" panose="02020603050405020304" pitchFamily="18" charset="0"/>
              <a:buChar char="•"/>
            </a:pPr>
            <a:r>
              <a:rPr lang="en-US" altLang="en-US" sz="3200">
                <a:solidFill>
                  <a:srgbClr val="000000"/>
                </a:solidFill>
              </a:rPr>
              <a:t>the half-life of the reaction depends on the order of the reaction</a:t>
            </a:r>
          </a:p>
        </p:txBody>
      </p:sp>
      <p:pic>
        <p:nvPicPr>
          <p:cNvPr id="921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1371600"/>
            <a:ext cx="4127500" cy="411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152400" y="207963"/>
            <a:ext cx="8763000" cy="672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b="1">
                <a:solidFill>
                  <a:srgbClr val="339933"/>
                </a:solidFill>
              </a:rPr>
              <a:t>                                            </a:t>
            </a:r>
            <a:r>
              <a:rPr lang="en-US" altLang="en-US" b="1">
                <a:solidFill>
                  <a:srgbClr val="000000"/>
                </a:solidFill>
                <a:latin typeface="Arial" panose="020B0604020202020204" pitchFamily="34" charset="0"/>
              </a:rPr>
              <a:t>HALF- LIFE</a:t>
            </a:r>
          </a:p>
          <a:p>
            <a:pPr>
              <a:buSzPct val="100000"/>
            </a:pPr>
            <a:r>
              <a:rPr lang="en-US" altLang="en-US" sz="2800" b="1">
                <a:solidFill>
                  <a:srgbClr val="000000"/>
                </a:solidFill>
                <a:latin typeface="Arial" panose="020B0604020202020204" pitchFamily="34" charset="0"/>
              </a:rPr>
              <a:t>- The time it takes for the reactant concentration to decrease to half it’s initial value.</a:t>
            </a:r>
          </a:p>
          <a:p>
            <a:pPr>
              <a:buSzPct val="100000"/>
            </a:pPr>
            <a:r>
              <a:rPr lang="en-US" altLang="en-US" sz="2800" b="1">
                <a:solidFill>
                  <a:srgbClr val="CC9900"/>
                </a:solidFill>
                <a:latin typeface="Arial" panose="020B0604020202020204" pitchFamily="34" charset="0"/>
              </a:rPr>
              <a:t>				</a:t>
            </a:r>
            <a:r>
              <a:rPr lang="en-US" altLang="en-US" sz="2800" b="1" u="sng">
                <a:solidFill>
                  <a:srgbClr val="CC9900"/>
                </a:solidFill>
                <a:latin typeface="Arial" panose="020B0604020202020204" pitchFamily="34" charset="0"/>
              </a:rPr>
              <a:t> </a:t>
            </a:r>
            <a:r>
              <a:rPr lang="en-US" altLang="en-US" sz="2800" b="1" u="sng">
                <a:solidFill>
                  <a:srgbClr val="C00000"/>
                </a:solidFill>
                <a:latin typeface="Arial" panose="020B0604020202020204" pitchFamily="34" charset="0"/>
              </a:rPr>
              <a:t>1st order</a:t>
            </a:r>
            <a:r>
              <a:rPr lang="en-US" altLang="en-US" sz="2800" b="1">
                <a:solidFill>
                  <a:srgbClr val="C00000"/>
                </a:solidFill>
                <a:latin typeface="Arial" panose="020B0604020202020204" pitchFamily="34" charset="0"/>
              </a:rPr>
              <a:t>				</a:t>
            </a:r>
            <a:r>
              <a:rPr lang="en-US" altLang="en-US" sz="2800" b="1" u="sng">
                <a:solidFill>
                  <a:srgbClr val="C00000"/>
                </a:solidFill>
                <a:latin typeface="Arial" panose="020B0604020202020204" pitchFamily="34" charset="0"/>
              </a:rPr>
              <a:t>2nd order</a:t>
            </a:r>
          </a:p>
          <a:p>
            <a:pPr>
              <a:buSzPct val="100000"/>
            </a:pPr>
            <a:r>
              <a:rPr lang="en-US" altLang="en-US" sz="2800" b="1">
                <a:solidFill>
                  <a:srgbClr val="C00000"/>
                </a:solidFill>
                <a:latin typeface="Arial" panose="020B0604020202020204" pitchFamily="34" charset="0"/>
              </a:rPr>
              <a:t>				t</a:t>
            </a:r>
            <a:r>
              <a:rPr lang="en-US" altLang="en-US" sz="2800" b="1" baseline="30000">
                <a:solidFill>
                  <a:srgbClr val="C00000"/>
                </a:solidFill>
                <a:latin typeface="Arial" panose="020B0604020202020204" pitchFamily="34" charset="0"/>
              </a:rPr>
              <a:t>1</a:t>
            </a:r>
            <a:r>
              <a:rPr lang="en-US" altLang="en-US" sz="2800" b="1">
                <a:solidFill>
                  <a:srgbClr val="C00000"/>
                </a:solidFill>
                <a:latin typeface="Arial" panose="020B0604020202020204" pitchFamily="34" charset="0"/>
              </a:rPr>
              <a:t>/</a:t>
            </a:r>
            <a:r>
              <a:rPr lang="en-US" altLang="en-US" sz="2800" b="1" baseline="-25000">
                <a:solidFill>
                  <a:srgbClr val="C00000"/>
                </a:solidFill>
                <a:latin typeface="Arial" panose="020B0604020202020204" pitchFamily="34" charset="0"/>
              </a:rPr>
              <a:t>2</a:t>
            </a:r>
            <a:r>
              <a:rPr lang="en-US" altLang="en-US" sz="2800" b="1">
                <a:solidFill>
                  <a:srgbClr val="C00000"/>
                </a:solidFill>
                <a:latin typeface="Arial" panose="020B0604020202020204" pitchFamily="34" charset="0"/>
              </a:rPr>
              <a:t>  =  </a:t>
            </a:r>
            <a:r>
              <a:rPr lang="en-US" altLang="en-US" sz="2800" b="1" u="sng">
                <a:solidFill>
                  <a:srgbClr val="C00000"/>
                </a:solidFill>
                <a:latin typeface="Arial" panose="020B0604020202020204" pitchFamily="34" charset="0"/>
              </a:rPr>
              <a:t>0.693</a:t>
            </a:r>
            <a:r>
              <a:rPr lang="en-US" altLang="en-US" sz="2800" b="1">
                <a:solidFill>
                  <a:srgbClr val="C00000"/>
                </a:solidFill>
                <a:latin typeface="Arial" panose="020B0604020202020204" pitchFamily="34" charset="0"/>
              </a:rPr>
              <a:t>			t</a:t>
            </a:r>
            <a:r>
              <a:rPr lang="en-US" altLang="en-US" sz="2800" b="1" baseline="30000">
                <a:solidFill>
                  <a:srgbClr val="C00000"/>
                </a:solidFill>
                <a:latin typeface="Arial" panose="020B0604020202020204" pitchFamily="34" charset="0"/>
              </a:rPr>
              <a:t>1</a:t>
            </a:r>
            <a:r>
              <a:rPr lang="en-US" altLang="en-US" sz="2800" b="1">
                <a:solidFill>
                  <a:srgbClr val="C00000"/>
                </a:solidFill>
                <a:latin typeface="Arial" panose="020B0604020202020204" pitchFamily="34" charset="0"/>
              </a:rPr>
              <a:t>/</a:t>
            </a:r>
            <a:r>
              <a:rPr lang="en-US" altLang="en-US" sz="2800" b="1" baseline="-25000">
                <a:solidFill>
                  <a:srgbClr val="C00000"/>
                </a:solidFill>
                <a:latin typeface="Arial" panose="020B0604020202020204" pitchFamily="34" charset="0"/>
              </a:rPr>
              <a:t>2</a:t>
            </a:r>
            <a:r>
              <a:rPr lang="en-US" altLang="en-US" sz="2800" b="1">
                <a:solidFill>
                  <a:srgbClr val="C00000"/>
                </a:solidFill>
                <a:latin typeface="Arial" panose="020B0604020202020204" pitchFamily="34" charset="0"/>
              </a:rPr>
              <a:t>  =  </a:t>
            </a:r>
            <a:r>
              <a:rPr lang="en-US" altLang="en-US" sz="2800" b="1" u="sng">
                <a:solidFill>
                  <a:srgbClr val="C00000"/>
                </a:solidFill>
                <a:latin typeface="Arial" panose="020B0604020202020204" pitchFamily="34" charset="0"/>
              </a:rPr>
              <a:t>1	</a:t>
            </a:r>
          </a:p>
          <a:p>
            <a:pPr>
              <a:buSzPct val="100000"/>
            </a:pPr>
            <a:r>
              <a:rPr lang="en-US" altLang="en-US" sz="2800" b="1">
                <a:solidFill>
                  <a:srgbClr val="C00000"/>
                </a:solidFill>
                <a:latin typeface="Arial" panose="020B0604020202020204" pitchFamily="34" charset="0"/>
              </a:rPr>
              <a:t>               			k		    			    k[A].</a:t>
            </a:r>
          </a:p>
          <a:p>
            <a:pPr>
              <a:buSzPct val="100000"/>
            </a:pPr>
            <a:r>
              <a:rPr lang="en-US" altLang="en-US" sz="2800" b="1">
                <a:solidFill>
                  <a:schemeClr val="tx1"/>
                </a:solidFill>
              </a:rPr>
              <a:t>Q1.  	The thermal decomposition of N</a:t>
            </a:r>
            <a:r>
              <a:rPr lang="en-US" altLang="en-US" sz="2800" b="1" baseline="-25000">
                <a:solidFill>
                  <a:schemeClr val="tx1"/>
                </a:solidFill>
              </a:rPr>
              <a:t>2</a:t>
            </a:r>
            <a:r>
              <a:rPr lang="en-US" altLang="en-US" sz="2800" b="1">
                <a:solidFill>
                  <a:schemeClr val="tx1"/>
                </a:solidFill>
              </a:rPr>
              <a:t>O</a:t>
            </a:r>
            <a:r>
              <a:rPr lang="en-US" altLang="en-US" sz="2800" b="1" baseline="-25000">
                <a:solidFill>
                  <a:schemeClr val="tx1"/>
                </a:solidFill>
              </a:rPr>
              <a:t>5</a:t>
            </a:r>
            <a:r>
              <a:rPr lang="en-US" altLang="en-US" sz="2800" b="1">
                <a:solidFill>
                  <a:schemeClr val="tx1"/>
                </a:solidFill>
              </a:rPr>
              <a:t> to form NO</a:t>
            </a:r>
            <a:r>
              <a:rPr lang="en-US" altLang="en-US" sz="2800" b="1" baseline="-25000">
                <a:solidFill>
                  <a:schemeClr val="tx1"/>
                </a:solidFill>
              </a:rPr>
              <a:t>2</a:t>
            </a:r>
            <a:r>
              <a:rPr lang="en-US" altLang="en-US" sz="2800" b="1">
                <a:solidFill>
                  <a:schemeClr val="tx1"/>
                </a:solidFill>
              </a:rPr>
              <a:t> &amp; O</a:t>
            </a:r>
            <a:r>
              <a:rPr lang="en-US" altLang="en-US" sz="2800" b="1" baseline="-25000">
                <a:solidFill>
                  <a:schemeClr val="tx1"/>
                </a:solidFill>
              </a:rPr>
              <a:t>2</a:t>
            </a:r>
            <a:r>
              <a:rPr lang="en-US" altLang="en-US" sz="2800" b="1">
                <a:solidFill>
                  <a:schemeClr val="tx1"/>
                </a:solidFill>
              </a:rPr>
              <a:t> is 1st order with a rate constant of 5.1 x 10</a:t>
            </a:r>
            <a:r>
              <a:rPr lang="en-US" altLang="en-US" sz="2800" b="1" baseline="30000">
                <a:solidFill>
                  <a:schemeClr val="tx1"/>
                </a:solidFill>
              </a:rPr>
              <a:t>-4</a:t>
            </a:r>
            <a:r>
              <a:rPr lang="en-US" altLang="en-US" sz="2800" b="1">
                <a:solidFill>
                  <a:schemeClr val="tx1"/>
                </a:solidFill>
              </a:rPr>
              <a:t>s</a:t>
            </a:r>
            <a:r>
              <a:rPr lang="en-US" altLang="en-US" sz="2800" b="1" baseline="30000">
                <a:solidFill>
                  <a:schemeClr val="tx1"/>
                </a:solidFill>
              </a:rPr>
              <a:t>-1</a:t>
            </a:r>
            <a:r>
              <a:rPr lang="en-US" altLang="en-US" sz="2800" b="1">
                <a:solidFill>
                  <a:schemeClr val="tx1"/>
                </a:solidFill>
              </a:rPr>
              <a:t> at 313k.   What is the half-life of this process?</a:t>
            </a:r>
          </a:p>
          <a:p>
            <a:pPr>
              <a:buSzPct val="100000"/>
            </a:pPr>
            <a:endParaRPr lang="en-US" altLang="en-US" sz="2800" b="1">
              <a:solidFill>
                <a:schemeClr val="tx1"/>
              </a:solidFill>
            </a:endParaRPr>
          </a:p>
          <a:p>
            <a:pPr>
              <a:buSzPct val="100000"/>
            </a:pPr>
            <a:r>
              <a:rPr lang="en-US" altLang="en-US" sz="2800" b="1">
                <a:solidFill>
                  <a:schemeClr val="tx1"/>
                </a:solidFill>
              </a:rPr>
              <a:t>Q2.  	At 70°C the rate constant is 6.82 x 10</a:t>
            </a:r>
            <a:r>
              <a:rPr lang="en-US" altLang="en-US" sz="2800" b="1" baseline="30000">
                <a:solidFill>
                  <a:schemeClr val="tx1"/>
                </a:solidFill>
              </a:rPr>
              <a:t>-3</a:t>
            </a:r>
            <a:r>
              <a:rPr lang="en-US" altLang="en-US" sz="2800" b="1">
                <a:solidFill>
                  <a:schemeClr val="tx1"/>
                </a:solidFill>
              </a:rPr>
              <a:t>s</a:t>
            </a:r>
            <a:r>
              <a:rPr lang="en-US" altLang="en-US" sz="2800" b="1" baseline="30000">
                <a:solidFill>
                  <a:schemeClr val="tx1"/>
                </a:solidFill>
              </a:rPr>
              <a:t>-1</a:t>
            </a:r>
            <a:r>
              <a:rPr lang="en-US" altLang="en-US" sz="2800" b="1">
                <a:solidFill>
                  <a:schemeClr val="tx1"/>
                </a:solidFill>
              </a:rPr>
              <a:t> suppose we start with 0.300mol of N</a:t>
            </a:r>
            <a:r>
              <a:rPr lang="en-US" altLang="en-US" sz="2800" b="1" baseline="-25000">
                <a:solidFill>
                  <a:schemeClr val="tx1"/>
                </a:solidFill>
              </a:rPr>
              <a:t>2</a:t>
            </a:r>
            <a:r>
              <a:rPr lang="en-US" altLang="en-US" sz="2800" b="1">
                <a:solidFill>
                  <a:schemeClr val="tx1"/>
                </a:solidFill>
              </a:rPr>
              <a:t>O</a:t>
            </a:r>
            <a:r>
              <a:rPr lang="en-US" altLang="en-US" sz="2800" b="1" baseline="-25000">
                <a:solidFill>
                  <a:schemeClr val="tx1"/>
                </a:solidFill>
              </a:rPr>
              <a:t>5</a:t>
            </a:r>
            <a:r>
              <a:rPr lang="en-US" altLang="en-US" sz="2800" b="1">
                <a:solidFill>
                  <a:schemeClr val="tx1"/>
                </a:solidFill>
              </a:rPr>
              <a:t>, how many moles of N</a:t>
            </a:r>
            <a:r>
              <a:rPr lang="en-US" altLang="en-US" sz="2800" b="1" baseline="-25000">
                <a:solidFill>
                  <a:schemeClr val="tx1"/>
                </a:solidFill>
              </a:rPr>
              <a:t>2</a:t>
            </a:r>
            <a:r>
              <a:rPr lang="en-US" altLang="en-US" sz="2800" b="1">
                <a:solidFill>
                  <a:schemeClr val="tx1"/>
                </a:solidFill>
              </a:rPr>
              <a:t>O</a:t>
            </a:r>
            <a:r>
              <a:rPr lang="en-US" altLang="en-US" sz="2800" b="1" baseline="-25000">
                <a:solidFill>
                  <a:schemeClr val="tx1"/>
                </a:solidFill>
              </a:rPr>
              <a:t>5</a:t>
            </a:r>
            <a:r>
              <a:rPr lang="en-US" altLang="en-US" sz="2800" b="1">
                <a:solidFill>
                  <a:schemeClr val="tx1"/>
                </a:solidFill>
              </a:rPr>
              <a:t> 	will remain after 1.5 min.?</a:t>
            </a:r>
          </a:p>
          <a:p>
            <a:pPr>
              <a:buSzPct val="100000"/>
            </a:pPr>
            <a:endParaRPr lang="en-US" altLang="en-US" sz="2800" b="1">
              <a:solidFill>
                <a:schemeClr val="tx1"/>
              </a:solidFill>
            </a:endParaRPr>
          </a:p>
          <a:p>
            <a:pPr>
              <a:buSzPct val="100000"/>
            </a:pPr>
            <a:r>
              <a:rPr lang="en-US" altLang="en-US" sz="2800" b="1">
                <a:solidFill>
                  <a:schemeClr val="tx1"/>
                </a:solidFill>
              </a:rPr>
              <a:t>Q3.  	What is the t</a:t>
            </a:r>
            <a:r>
              <a:rPr lang="en-US" altLang="en-US" sz="2800" b="1" baseline="30000">
                <a:solidFill>
                  <a:schemeClr val="tx1"/>
                </a:solidFill>
              </a:rPr>
              <a:t>1</a:t>
            </a:r>
            <a:r>
              <a:rPr lang="en-US" altLang="en-US" sz="2800" b="1">
                <a:solidFill>
                  <a:schemeClr val="tx1"/>
                </a:solidFill>
              </a:rPr>
              <a:t>/</a:t>
            </a:r>
            <a:r>
              <a:rPr lang="en-US" altLang="en-US" sz="2800" b="1" baseline="-25000">
                <a:solidFill>
                  <a:schemeClr val="tx1"/>
                </a:solidFill>
              </a:rPr>
              <a:t>2</a:t>
            </a:r>
            <a:r>
              <a:rPr lang="en-US" altLang="en-US" sz="2800" b="1">
                <a:solidFill>
                  <a:schemeClr val="tx1"/>
                </a:solidFill>
              </a:rPr>
              <a:t> of N</a:t>
            </a:r>
            <a:r>
              <a:rPr lang="en-US" altLang="en-US" sz="2800" b="1" baseline="-25000">
                <a:solidFill>
                  <a:schemeClr val="tx1"/>
                </a:solidFill>
              </a:rPr>
              <a:t>2</a:t>
            </a:r>
            <a:r>
              <a:rPr lang="en-US" altLang="en-US" sz="2800" b="1">
                <a:solidFill>
                  <a:schemeClr val="tx1"/>
                </a:solidFill>
              </a:rPr>
              <a:t>O</a:t>
            </a:r>
            <a:r>
              <a:rPr lang="en-US" altLang="en-US" sz="2800" b="1" baseline="-25000">
                <a:solidFill>
                  <a:schemeClr val="tx1"/>
                </a:solidFill>
              </a:rPr>
              <a:t>5</a:t>
            </a:r>
            <a:r>
              <a:rPr lang="en-US" altLang="en-US" sz="2800" b="1">
                <a:solidFill>
                  <a:schemeClr val="tx1"/>
                </a:solidFill>
              </a:rPr>
              <a:t> at 70 °C?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23A257-73CC-453E-B08F-C4D1B4B129AB}"/>
              </a:ext>
            </a:extLst>
          </p:cNvPr>
          <p:cNvSpPr>
            <a:spLocks noGrp="1"/>
          </p:cNvSpPr>
          <p:nvPr>
            <p:ph type="title"/>
          </p:nvPr>
        </p:nvSpPr>
        <p:spPr>
          <a:xfrm>
            <a:off x="685800" y="304800"/>
            <a:ext cx="7767638" cy="1138238"/>
          </a:xfrm>
        </p:spPr>
        <p:txBody>
          <a:bodyPr/>
          <a:lstStyle/>
          <a:p>
            <a:pPr>
              <a:defRPr/>
            </a:pPr>
            <a:r>
              <a:rPr lang="en-US" altLang="en-US" b="1" u="sng" dirty="0">
                <a:solidFill>
                  <a:schemeClr val="accent6">
                    <a:lumMod val="75000"/>
                  </a:schemeClr>
                </a:solidFill>
              </a:rPr>
              <a:t>Presence of a Catalyst</a:t>
            </a:r>
            <a:endParaRPr lang="en-US" b="1" u="sng" dirty="0">
              <a:solidFill>
                <a:schemeClr val="accent6">
                  <a:lumMod val="75000"/>
                </a:schemeClr>
              </a:solidFill>
            </a:endParaRPr>
          </a:p>
        </p:txBody>
      </p:sp>
      <p:sp>
        <p:nvSpPr>
          <p:cNvPr id="3" name="Content Placeholder 2">
            <a:extLst>
              <a:ext uri="{FF2B5EF4-FFF2-40B4-BE49-F238E27FC236}">
                <a16:creationId xmlns:a16="http://schemas.microsoft.com/office/drawing/2014/main" xmlns="" id="{87FC4EFB-B224-46DF-8A05-478A933C2CF3}"/>
              </a:ext>
            </a:extLst>
          </p:cNvPr>
          <p:cNvSpPr>
            <a:spLocks noGrp="1"/>
          </p:cNvSpPr>
          <p:nvPr>
            <p:ph idx="1"/>
          </p:nvPr>
        </p:nvSpPr>
        <p:spPr>
          <a:xfrm>
            <a:off x="304800" y="1371600"/>
            <a:ext cx="8839200" cy="5486400"/>
          </a:xfrm>
        </p:spPr>
        <p:txBody>
          <a:bodyPr/>
          <a:lstStyle/>
          <a:p>
            <a:pPr>
              <a:defRPr/>
            </a:pPr>
            <a:r>
              <a:rPr lang="en-US" altLang="en-US" dirty="0"/>
              <a:t>Catalysts affect rate without being in the overall balanced equation.</a:t>
            </a:r>
          </a:p>
          <a:p>
            <a:pPr>
              <a:defRPr/>
            </a:pPr>
            <a:endParaRPr lang="en-US" altLang="en-US" sz="1200" dirty="0"/>
          </a:p>
          <a:p>
            <a:pPr>
              <a:defRPr/>
            </a:pPr>
            <a:r>
              <a:rPr lang="en-US" altLang="en-US" dirty="0"/>
              <a:t>Catalysts affect the kinds of collisions, changing the mechanism (individual reactions that are part of the pathway from reactants to products).</a:t>
            </a:r>
          </a:p>
          <a:p>
            <a:pPr>
              <a:defRPr/>
            </a:pPr>
            <a:endParaRPr lang="en-US" altLang="en-US" sz="1200" dirty="0"/>
          </a:p>
          <a:p>
            <a:pPr>
              <a:defRPr/>
            </a:pPr>
            <a:r>
              <a:rPr lang="en-US" altLang="en-US" dirty="0"/>
              <a:t>Catalysts are critical in many biological reactions.</a:t>
            </a:r>
          </a:p>
          <a:p>
            <a:pPr>
              <a:defRPr/>
            </a:pPr>
            <a:r>
              <a:rPr lang="en-US" sz="1800" b="1" dirty="0"/>
              <a:t>						</a:t>
            </a:r>
            <a:r>
              <a:rPr lang="en-US" sz="2400" b="1" baseline="-25000" dirty="0"/>
              <a:t>MnO2</a:t>
            </a:r>
          </a:p>
          <a:p>
            <a:pPr>
              <a:defRPr/>
            </a:pPr>
            <a:r>
              <a:rPr lang="en-US" sz="3600" b="1" dirty="0"/>
              <a:t>         </a:t>
            </a:r>
            <a:r>
              <a:rPr lang="en-US" b="1" dirty="0"/>
              <a:t>2H</a:t>
            </a:r>
            <a:r>
              <a:rPr lang="en-US" b="1" baseline="-25000" dirty="0"/>
              <a:t>2</a:t>
            </a:r>
            <a:r>
              <a:rPr lang="en-US" b="1" dirty="0"/>
              <a:t>O</a:t>
            </a:r>
            <a:r>
              <a:rPr lang="en-US" b="1" baseline="-25000" dirty="0"/>
              <a:t>2</a:t>
            </a:r>
            <a:r>
              <a:rPr lang="en-US" b="1" dirty="0"/>
              <a:t>   </a:t>
            </a:r>
            <a:r>
              <a:rPr lang="en-US" b="1" dirty="0">
                <a:latin typeface="Symbol" pitchFamily="16" charset="2"/>
              </a:rPr>
              <a:t></a:t>
            </a:r>
            <a:r>
              <a:rPr lang="en-US" b="1" dirty="0"/>
              <a:t>	2H</a:t>
            </a:r>
            <a:r>
              <a:rPr lang="en-US" b="1" baseline="-25000" dirty="0"/>
              <a:t>2</a:t>
            </a:r>
            <a:r>
              <a:rPr lang="en-US" b="1" dirty="0"/>
              <a:t>O + O</a:t>
            </a:r>
            <a:r>
              <a:rPr lang="en-US" b="1" baseline="-25000" dirty="0"/>
              <a:t>2	</a:t>
            </a:r>
            <a:r>
              <a:rPr lang="en-US" sz="3600" b="1" baseline="-25000" dirty="0"/>
              <a:t>	</a:t>
            </a:r>
          </a:p>
          <a:p>
            <a:pPr>
              <a:defRPr/>
            </a:pPr>
            <a:r>
              <a:rPr lang="en-US" sz="2400" b="1" dirty="0">
                <a:solidFill>
                  <a:schemeClr val="accent6">
                    <a:lumMod val="60000"/>
                    <a:lumOff val="40000"/>
                  </a:schemeClr>
                </a:solidFill>
              </a:rPr>
              <a:t>Many times the [catalyst] has little effect on rate</a:t>
            </a:r>
          </a:p>
          <a:p>
            <a:pPr>
              <a:defRPr/>
            </a:pPr>
            <a:endParaRPr lang="en-US"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685800" y="609600"/>
            <a:ext cx="7696200" cy="735013"/>
          </a:xfrm>
          <a:prstGeom prst="rect">
            <a:avLst/>
          </a:prstGeom>
          <a:gradFill rotWithShape="0">
            <a:gsLst>
              <a:gs pos="0">
                <a:srgbClr val="FFFFFF"/>
              </a:gs>
              <a:gs pos="100000">
                <a:srgbClr val="FF9218"/>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50"/>
              </a:spcBef>
              <a:buSzPct val="100000"/>
            </a:pPr>
            <a:r>
              <a:rPr lang="en-US" altLang="en-US" sz="2000" b="1">
                <a:solidFill>
                  <a:srgbClr val="000000"/>
                </a:solidFill>
                <a:latin typeface="Arial" panose="020B0604020202020204" pitchFamily="34" charset="0"/>
              </a:rPr>
              <a:t>An Overview of Zero-Order, First-Order, and </a:t>
            </a:r>
          </a:p>
          <a:p>
            <a:pPr algn="r">
              <a:spcBef>
                <a:spcPts val="250"/>
              </a:spcBef>
              <a:buSzPct val="100000"/>
            </a:pPr>
            <a:r>
              <a:rPr lang="en-US" altLang="en-US" sz="2000" b="1">
                <a:solidFill>
                  <a:srgbClr val="000000"/>
                </a:solidFill>
                <a:latin typeface="Arial" panose="020B0604020202020204" pitchFamily="34" charset="0"/>
              </a:rPr>
              <a:t>Simple Second-Order Reactions</a:t>
            </a:r>
          </a:p>
        </p:txBody>
      </p:sp>
      <p:sp>
        <p:nvSpPr>
          <p:cNvPr id="96259" name="Text Box 2"/>
          <p:cNvSpPr txBox="1">
            <a:spLocks noChangeArrowheads="1"/>
          </p:cNvSpPr>
          <p:nvPr/>
        </p:nvSpPr>
        <p:spPr bwMode="auto">
          <a:xfrm>
            <a:off x="2819400" y="1600200"/>
            <a:ext cx="1524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Zero Order</a:t>
            </a:r>
          </a:p>
        </p:txBody>
      </p:sp>
      <p:sp>
        <p:nvSpPr>
          <p:cNvPr id="96260" name="Text Box 3"/>
          <p:cNvSpPr txBox="1">
            <a:spLocks noChangeArrowheads="1"/>
          </p:cNvSpPr>
          <p:nvPr/>
        </p:nvSpPr>
        <p:spPr bwMode="auto">
          <a:xfrm>
            <a:off x="4838700" y="1600200"/>
            <a:ext cx="1524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First Order</a:t>
            </a:r>
          </a:p>
        </p:txBody>
      </p:sp>
      <p:sp>
        <p:nvSpPr>
          <p:cNvPr id="96261" name="Text Box 4"/>
          <p:cNvSpPr txBox="1">
            <a:spLocks noChangeArrowheads="1"/>
          </p:cNvSpPr>
          <p:nvPr/>
        </p:nvSpPr>
        <p:spPr bwMode="auto">
          <a:xfrm>
            <a:off x="6858000" y="1600200"/>
            <a:ext cx="1752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Second Order</a:t>
            </a:r>
          </a:p>
        </p:txBody>
      </p:sp>
      <p:sp>
        <p:nvSpPr>
          <p:cNvPr id="96262" name="Line 5"/>
          <p:cNvSpPr>
            <a:spLocks noChangeShapeType="1"/>
          </p:cNvSpPr>
          <p:nvPr/>
        </p:nvSpPr>
        <p:spPr bwMode="auto">
          <a:xfrm>
            <a:off x="685800" y="2057400"/>
            <a:ext cx="8001000" cy="1588"/>
          </a:xfrm>
          <a:prstGeom prst="line">
            <a:avLst/>
          </a:prstGeom>
          <a:noFill/>
          <a:ln w="28440">
            <a:solidFill>
              <a:srgbClr val="FF921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6263" name="Text Box 6"/>
          <p:cNvSpPr txBox="1">
            <a:spLocks noChangeArrowheads="1"/>
          </p:cNvSpPr>
          <p:nvPr/>
        </p:nvSpPr>
        <p:spPr bwMode="auto">
          <a:xfrm>
            <a:off x="457200" y="4346575"/>
            <a:ext cx="2362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Plot for straight line</a:t>
            </a:r>
          </a:p>
        </p:txBody>
      </p:sp>
      <p:sp>
        <p:nvSpPr>
          <p:cNvPr id="96264" name="Text Box 7"/>
          <p:cNvSpPr txBox="1">
            <a:spLocks noChangeArrowheads="1"/>
          </p:cNvSpPr>
          <p:nvPr/>
        </p:nvSpPr>
        <p:spPr bwMode="auto">
          <a:xfrm>
            <a:off x="457200" y="4916488"/>
            <a:ext cx="2362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Slope, </a:t>
            </a:r>
            <a:r>
              <a:rPr lang="en-US" altLang="en-US" sz="1800" i="1">
                <a:solidFill>
                  <a:srgbClr val="000000"/>
                </a:solidFill>
                <a:latin typeface="Arial" panose="020B0604020202020204" pitchFamily="34" charset="0"/>
              </a:rPr>
              <a:t>y</a:t>
            </a:r>
            <a:r>
              <a:rPr lang="en-US" altLang="en-US" sz="1800">
                <a:solidFill>
                  <a:srgbClr val="000000"/>
                </a:solidFill>
                <a:latin typeface="Arial" panose="020B0604020202020204" pitchFamily="34" charset="0"/>
              </a:rPr>
              <a:t>-intercept</a:t>
            </a:r>
          </a:p>
        </p:txBody>
      </p:sp>
      <p:sp>
        <p:nvSpPr>
          <p:cNvPr id="96265" name="Text Box 8"/>
          <p:cNvSpPr txBox="1">
            <a:spLocks noChangeArrowheads="1"/>
          </p:cNvSpPr>
          <p:nvPr/>
        </p:nvSpPr>
        <p:spPr bwMode="auto">
          <a:xfrm>
            <a:off x="457200" y="5486400"/>
            <a:ext cx="2362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Half-life</a:t>
            </a:r>
          </a:p>
        </p:txBody>
      </p:sp>
      <p:sp>
        <p:nvSpPr>
          <p:cNvPr id="96266" name="Text Box 9"/>
          <p:cNvSpPr txBox="1">
            <a:spLocks noChangeArrowheads="1"/>
          </p:cNvSpPr>
          <p:nvPr/>
        </p:nvSpPr>
        <p:spPr bwMode="auto">
          <a:xfrm>
            <a:off x="457200" y="2362200"/>
            <a:ext cx="1295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Rate law</a:t>
            </a:r>
          </a:p>
        </p:txBody>
      </p:sp>
      <p:sp>
        <p:nvSpPr>
          <p:cNvPr id="45066" name="Text Box 10"/>
          <p:cNvSpPr txBox="1">
            <a:spLocks noChangeArrowheads="1"/>
          </p:cNvSpPr>
          <p:nvPr/>
        </p:nvSpPr>
        <p:spPr bwMode="auto">
          <a:xfrm>
            <a:off x="2895600" y="2325688"/>
            <a:ext cx="1219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rate = </a:t>
            </a:r>
            <a:r>
              <a:rPr lang="en-US" altLang="en-US" sz="1800" i="1">
                <a:solidFill>
                  <a:srgbClr val="000000"/>
                </a:solidFill>
                <a:latin typeface="Arial" panose="020B0604020202020204" pitchFamily="34" charset="0"/>
              </a:rPr>
              <a:t>k</a:t>
            </a:r>
          </a:p>
        </p:txBody>
      </p:sp>
      <p:sp>
        <p:nvSpPr>
          <p:cNvPr id="45067" name="Text Box 11"/>
          <p:cNvSpPr txBox="1">
            <a:spLocks noChangeArrowheads="1"/>
          </p:cNvSpPr>
          <p:nvPr/>
        </p:nvSpPr>
        <p:spPr bwMode="auto">
          <a:xfrm>
            <a:off x="4876800" y="2362200"/>
            <a:ext cx="1600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rate = </a:t>
            </a:r>
            <a:r>
              <a:rPr lang="en-US" altLang="en-US" sz="1800" i="1">
                <a:solidFill>
                  <a:srgbClr val="000000"/>
                </a:solidFill>
                <a:latin typeface="Arial" panose="020B0604020202020204" pitchFamily="34" charset="0"/>
              </a:rPr>
              <a:t>k </a:t>
            </a:r>
            <a:r>
              <a:rPr lang="en-US" altLang="en-US" sz="1800">
                <a:solidFill>
                  <a:srgbClr val="000000"/>
                </a:solidFill>
                <a:latin typeface="Arial" panose="020B0604020202020204" pitchFamily="34" charset="0"/>
              </a:rPr>
              <a:t>[A]</a:t>
            </a:r>
          </a:p>
        </p:txBody>
      </p:sp>
      <p:sp>
        <p:nvSpPr>
          <p:cNvPr id="45068" name="Text Box 12"/>
          <p:cNvSpPr txBox="1">
            <a:spLocks noChangeArrowheads="1"/>
          </p:cNvSpPr>
          <p:nvPr/>
        </p:nvSpPr>
        <p:spPr bwMode="auto">
          <a:xfrm>
            <a:off x="6934200" y="2362200"/>
            <a:ext cx="1447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rate = </a:t>
            </a:r>
            <a:r>
              <a:rPr lang="en-US" altLang="en-US" sz="1800" i="1">
                <a:solidFill>
                  <a:srgbClr val="000000"/>
                </a:solidFill>
                <a:latin typeface="Arial" panose="020B0604020202020204" pitchFamily="34" charset="0"/>
              </a:rPr>
              <a:t>k</a:t>
            </a:r>
            <a:r>
              <a:rPr lang="en-US" altLang="en-US" sz="1800">
                <a:solidFill>
                  <a:srgbClr val="000000"/>
                </a:solidFill>
                <a:latin typeface="Arial" panose="020B0604020202020204" pitchFamily="34" charset="0"/>
              </a:rPr>
              <a:t> [A]</a:t>
            </a:r>
            <a:r>
              <a:rPr lang="en-US" altLang="en-US" sz="1800" baseline="30000">
                <a:solidFill>
                  <a:srgbClr val="000000"/>
                </a:solidFill>
                <a:latin typeface="Arial" panose="020B0604020202020204" pitchFamily="34" charset="0"/>
              </a:rPr>
              <a:t>2</a:t>
            </a:r>
          </a:p>
        </p:txBody>
      </p:sp>
      <p:sp>
        <p:nvSpPr>
          <p:cNvPr id="96270" name="Text Box 13"/>
          <p:cNvSpPr txBox="1">
            <a:spLocks noChangeArrowheads="1"/>
          </p:cNvSpPr>
          <p:nvPr/>
        </p:nvSpPr>
        <p:spPr bwMode="auto">
          <a:xfrm>
            <a:off x="457200" y="2932113"/>
            <a:ext cx="1295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Units for </a:t>
            </a:r>
            <a:r>
              <a:rPr lang="en-US" altLang="en-US" sz="1800" i="1">
                <a:solidFill>
                  <a:srgbClr val="000000"/>
                </a:solidFill>
                <a:latin typeface="Arial" panose="020B0604020202020204" pitchFamily="34" charset="0"/>
              </a:rPr>
              <a:t>k</a:t>
            </a:r>
          </a:p>
        </p:txBody>
      </p:sp>
      <p:sp>
        <p:nvSpPr>
          <p:cNvPr id="45070" name="Text Box 14"/>
          <p:cNvSpPr txBox="1">
            <a:spLocks noChangeArrowheads="1"/>
          </p:cNvSpPr>
          <p:nvPr/>
        </p:nvSpPr>
        <p:spPr bwMode="auto">
          <a:xfrm>
            <a:off x="2895600" y="2895600"/>
            <a:ext cx="1219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mol/L*s</a:t>
            </a:r>
          </a:p>
        </p:txBody>
      </p:sp>
      <p:sp>
        <p:nvSpPr>
          <p:cNvPr id="45071" name="Text Box 15"/>
          <p:cNvSpPr txBox="1">
            <a:spLocks noChangeArrowheads="1"/>
          </p:cNvSpPr>
          <p:nvPr/>
        </p:nvSpPr>
        <p:spPr bwMode="auto">
          <a:xfrm>
            <a:off x="4876800" y="2932113"/>
            <a:ext cx="53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1/s</a:t>
            </a:r>
          </a:p>
        </p:txBody>
      </p:sp>
      <p:sp>
        <p:nvSpPr>
          <p:cNvPr id="45072" name="Text Box 16"/>
          <p:cNvSpPr txBox="1">
            <a:spLocks noChangeArrowheads="1"/>
          </p:cNvSpPr>
          <p:nvPr/>
        </p:nvSpPr>
        <p:spPr bwMode="auto">
          <a:xfrm>
            <a:off x="6934200" y="2932113"/>
            <a:ext cx="1371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L/mol*s</a:t>
            </a:r>
          </a:p>
        </p:txBody>
      </p:sp>
      <p:sp>
        <p:nvSpPr>
          <p:cNvPr id="96274" name="Text Box 17"/>
          <p:cNvSpPr txBox="1">
            <a:spLocks noChangeArrowheads="1"/>
          </p:cNvSpPr>
          <p:nvPr/>
        </p:nvSpPr>
        <p:spPr bwMode="auto">
          <a:xfrm>
            <a:off x="457200" y="3532188"/>
            <a:ext cx="23622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Integrated rate law in straight-line form</a:t>
            </a:r>
          </a:p>
        </p:txBody>
      </p:sp>
      <p:sp>
        <p:nvSpPr>
          <p:cNvPr id="45074" name="Text Box 18"/>
          <p:cNvSpPr txBox="1">
            <a:spLocks noChangeArrowheads="1"/>
          </p:cNvSpPr>
          <p:nvPr/>
        </p:nvSpPr>
        <p:spPr bwMode="auto">
          <a:xfrm>
            <a:off x="2895600" y="3468688"/>
            <a:ext cx="1295400"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SzPct val="100000"/>
            </a:pPr>
            <a:r>
              <a:rPr lang="en-US" altLang="en-US" sz="1800">
                <a:solidFill>
                  <a:srgbClr val="000000"/>
                </a:solidFill>
                <a:latin typeface="Arial" panose="020B0604020202020204" pitchFamily="34" charset="0"/>
              </a:rPr>
              <a:t>[A]</a:t>
            </a:r>
            <a:r>
              <a:rPr lang="en-US" altLang="en-US" sz="1800" baseline="-25000">
                <a:solidFill>
                  <a:srgbClr val="000000"/>
                </a:solidFill>
                <a:latin typeface="Arial" panose="020B0604020202020204" pitchFamily="34" charset="0"/>
              </a:rPr>
              <a:t>t</a:t>
            </a:r>
            <a:r>
              <a:rPr lang="en-US" altLang="en-US" sz="1800">
                <a:solidFill>
                  <a:srgbClr val="000000"/>
                </a:solidFill>
                <a:latin typeface="Arial" panose="020B0604020202020204" pitchFamily="34" charset="0"/>
              </a:rPr>
              <a:t> = </a:t>
            </a:r>
          </a:p>
          <a:p>
            <a:pPr algn="r">
              <a:spcBef>
                <a:spcPts val="225"/>
              </a:spcBef>
              <a:buSzPct val="100000"/>
            </a:pPr>
            <a:r>
              <a:rPr lang="en-US" altLang="en-US" sz="1800" i="1">
                <a:solidFill>
                  <a:srgbClr val="000000"/>
                </a:solidFill>
                <a:latin typeface="Arial" panose="020B0604020202020204" pitchFamily="34" charset="0"/>
              </a:rPr>
              <a:t>k</a:t>
            </a:r>
            <a:r>
              <a:rPr lang="en-US" altLang="en-US" sz="1800">
                <a:solidFill>
                  <a:srgbClr val="000000"/>
                </a:solidFill>
                <a:latin typeface="Arial" panose="020B0604020202020204" pitchFamily="34" charset="0"/>
              </a:rPr>
              <a:t> t + [A]</a:t>
            </a:r>
            <a:r>
              <a:rPr lang="en-US" altLang="en-US" sz="1800" baseline="-25000">
                <a:solidFill>
                  <a:srgbClr val="000000"/>
                </a:solidFill>
                <a:latin typeface="Arial" panose="020B0604020202020204" pitchFamily="34" charset="0"/>
              </a:rPr>
              <a:t>0</a:t>
            </a:r>
          </a:p>
        </p:txBody>
      </p:sp>
      <p:sp>
        <p:nvSpPr>
          <p:cNvPr id="45075" name="Text Box 19"/>
          <p:cNvSpPr txBox="1">
            <a:spLocks noChangeArrowheads="1"/>
          </p:cNvSpPr>
          <p:nvPr/>
        </p:nvSpPr>
        <p:spPr bwMode="auto">
          <a:xfrm>
            <a:off x="4876800" y="3505200"/>
            <a:ext cx="1752600"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SzPct val="100000"/>
            </a:pPr>
            <a:r>
              <a:rPr lang="en-US" altLang="en-US" sz="1800">
                <a:solidFill>
                  <a:srgbClr val="000000"/>
                </a:solidFill>
                <a:latin typeface="Arial" panose="020B0604020202020204" pitchFamily="34" charset="0"/>
              </a:rPr>
              <a:t>ln[A]</a:t>
            </a:r>
            <a:r>
              <a:rPr lang="en-US" altLang="en-US" sz="1800" baseline="-25000">
                <a:solidFill>
                  <a:srgbClr val="000000"/>
                </a:solidFill>
                <a:latin typeface="Arial" panose="020B0604020202020204" pitchFamily="34" charset="0"/>
              </a:rPr>
              <a:t>t</a:t>
            </a:r>
            <a:r>
              <a:rPr lang="en-US" altLang="en-US" sz="1800">
                <a:solidFill>
                  <a:srgbClr val="000000"/>
                </a:solidFill>
                <a:latin typeface="Arial" panose="020B0604020202020204" pitchFamily="34" charset="0"/>
              </a:rPr>
              <a:t> = </a:t>
            </a:r>
          </a:p>
          <a:p>
            <a:pPr algn="r">
              <a:spcBef>
                <a:spcPts val="225"/>
              </a:spcBef>
              <a:buSzPct val="100000"/>
            </a:pPr>
            <a:r>
              <a:rPr lang="en-US" altLang="en-US" sz="1800">
                <a:solidFill>
                  <a:srgbClr val="000000"/>
                </a:solidFill>
                <a:latin typeface="Arial" panose="020B0604020202020204" pitchFamily="34" charset="0"/>
              </a:rPr>
              <a:t>-</a:t>
            </a:r>
            <a:r>
              <a:rPr lang="en-US" altLang="en-US" sz="1800" i="1">
                <a:solidFill>
                  <a:srgbClr val="000000"/>
                </a:solidFill>
                <a:latin typeface="Arial" panose="020B0604020202020204" pitchFamily="34" charset="0"/>
              </a:rPr>
              <a:t>k</a:t>
            </a:r>
            <a:r>
              <a:rPr lang="en-US" altLang="en-US" sz="1800">
                <a:solidFill>
                  <a:srgbClr val="000000"/>
                </a:solidFill>
                <a:latin typeface="Arial" panose="020B0604020202020204" pitchFamily="34" charset="0"/>
              </a:rPr>
              <a:t> t + ln[A]</a:t>
            </a:r>
            <a:r>
              <a:rPr lang="en-US" altLang="en-US" sz="1800" baseline="-25000">
                <a:solidFill>
                  <a:srgbClr val="000000"/>
                </a:solidFill>
                <a:latin typeface="Arial" panose="020B0604020202020204" pitchFamily="34" charset="0"/>
              </a:rPr>
              <a:t>0</a:t>
            </a:r>
          </a:p>
        </p:txBody>
      </p:sp>
      <p:sp>
        <p:nvSpPr>
          <p:cNvPr id="45076" name="Text Box 20"/>
          <p:cNvSpPr txBox="1">
            <a:spLocks noChangeArrowheads="1"/>
          </p:cNvSpPr>
          <p:nvPr/>
        </p:nvSpPr>
        <p:spPr bwMode="auto">
          <a:xfrm>
            <a:off x="6934200" y="3505200"/>
            <a:ext cx="1752600"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SzPct val="100000"/>
            </a:pPr>
            <a:r>
              <a:rPr lang="en-US" altLang="en-US" sz="1800">
                <a:solidFill>
                  <a:srgbClr val="000000"/>
                </a:solidFill>
                <a:latin typeface="Arial" panose="020B0604020202020204" pitchFamily="34" charset="0"/>
              </a:rPr>
              <a:t>1/[A]</a:t>
            </a:r>
            <a:r>
              <a:rPr lang="en-US" altLang="en-US" sz="1800" baseline="-25000">
                <a:solidFill>
                  <a:srgbClr val="000000"/>
                </a:solidFill>
                <a:latin typeface="Arial" panose="020B0604020202020204" pitchFamily="34" charset="0"/>
              </a:rPr>
              <a:t>t</a:t>
            </a:r>
            <a:r>
              <a:rPr lang="en-US" altLang="en-US" sz="1800">
                <a:solidFill>
                  <a:srgbClr val="000000"/>
                </a:solidFill>
                <a:latin typeface="Arial" panose="020B0604020202020204" pitchFamily="34" charset="0"/>
              </a:rPr>
              <a:t> = </a:t>
            </a:r>
          </a:p>
          <a:p>
            <a:pPr algn="r">
              <a:spcBef>
                <a:spcPts val="225"/>
              </a:spcBef>
              <a:buSzPct val="100000"/>
            </a:pPr>
            <a:r>
              <a:rPr lang="en-US" altLang="en-US" sz="1800" i="1">
                <a:solidFill>
                  <a:srgbClr val="000000"/>
                </a:solidFill>
                <a:latin typeface="Arial" panose="020B0604020202020204" pitchFamily="34" charset="0"/>
              </a:rPr>
              <a:t>k</a:t>
            </a:r>
            <a:r>
              <a:rPr lang="en-US" altLang="en-US" sz="1800">
                <a:solidFill>
                  <a:srgbClr val="000000"/>
                </a:solidFill>
                <a:latin typeface="Arial" panose="020B0604020202020204" pitchFamily="34" charset="0"/>
              </a:rPr>
              <a:t> t + 1/[A]</a:t>
            </a:r>
            <a:r>
              <a:rPr lang="en-US" altLang="en-US" sz="1800" baseline="-25000">
                <a:solidFill>
                  <a:srgbClr val="000000"/>
                </a:solidFill>
                <a:latin typeface="Arial" panose="020B0604020202020204" pitchFamily="34" charset="0"/>
              </a:rPr>
              <a:t>0</a:t>
            </a:r>
          </a:p>
        </p:txBody>
      </p:sp>
      <p:sp>
        <p:nvSpPr>
          <p:cNvPr id="45077" name="Text Box 21"/>
          <p:cNvSpPr txBox="1">
            <a:spLocks noChangeArrowheads="1"/>
          </p:cNvSpPr>
          <p:nvPr/>
        </p:nvSpPr>
        <p:spPr bwMode="auto">
          <a:xfrm>
            <a:off x="2895600" y="4306888"/>
            <a:ext cx="1295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SzPct val="100000"/>
            </a:pPr>
            <a:r>
              <a:rPr lang="en-US" altLang="en-US" sz="1800">
                <a:solidFill>
                  <a:srgbClr val="000000"/>
                </a:solidFill>
                <a:latin typeface="Arial" panose="020B0604020202020204" pitchFamily="34" charset="0"/>
              </a:rPr>
              <a:t>[A]</a:t>
            </a:r>
            <a:r>
              <a:rPr lang="en-US" altLang="en-US" sz="1800" baseline="-25000">
                <a:solidFill>
                  <a:srgbClr val="000000"/>
                </a:solidFill>
                <a:latin typeface="Arial" panose="020B0604020202020204" pitchFamily="34" charset="0"/>
              </a:rPr>
              <a:t>t</a:t>
            </a:r>
            <a:r>
              <a:rPr lang="en-US" altLang="en-US" sz="1800">
                <a:solidFill>
                  <a:srgbClr val="000000"/>
                </a:solidFill>
                <a:latin typeface="Arial" panose="020B0604020202020204" pitchFamily="34" charset="0"/>
              </a:rPr>
              <a:t> vs. t</a:t>
            </a:r>
          </a:p>
        </p:txBody>
      </p:sp>
      <p:sp>
        <p:nvSpPr>
          <p:cNvPr id="45078" name="Text Box 22"/>
          <p:cNvSpPr txBox="1">
            <a:spLocks noChangeArrowheads="1"/>
          </p:cNvSpPr>
          <p:nvPr/>
        </p:nvSpPr>
        <p:spPr bwMode="auto">
          <a:xfrm>
            <a:off x="4876800" y="4343400"/>
            <a:ext cx="17526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SzPct val="100000"/>
            </a:pPr>
            <a:r>
              <a:rPr lang="en-US" altLang="en-US" sz="1800">
                <a:solidFill>
                  <a:srgbClr val="000000"/>
                </a:solidFill>
                <a:latin typeface="Arial" panose="020B0604020202020204" pitchFamily="34" charset="0"/>
              </a:rPr>
              <a:t>ln[A]</a:t>
            </a:r>
            <a:r>
              <a:rPr lang="en-US" altLang="en-US" sz="1800" baseline="-25000">
                <a:solidFill>
                  <a:srgbClr val="000000"/>
                </a:solidFill>
                <a:latin typeface="Arial" panose="020B0604020202020204" pitchFamily="34" charset="0"/>
              </a:rPr>
              <a:t>t</a:t>
            </a:r>
            <a:r>
              <a:rPr lang="en-US" altLang="en-US" sz="1800">
                <a:solidFill>
                  <a:srgbClr val="000000"/>
                </a:solidFill>
                <a:latin typeface="Arial" panose="020B0604020202020204" pitchFamily="34" charset="0"/>
              </a:rPr>
              <a:t> vs. t</a:t>
            </a:r>
          </a:p>
        </p:txBody>
      </p:sp>
      <p:sp>
        <p:nvSpPr>
          <p:cNvPr id="45079" name="Text Box 23"/>
          <p:cNvSpPr txBox="1">
            <a:spLocks noChangeArrowheads="1"/>
          </p:cNvSpPr>
          <p:nvPr/>
        </p:nvSpPr>
        <p:spPr bwMode="auto">
          <a:xfrm>
            <a:off x="6934200" y="4343400"/>
            <a:ext cx="11430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SzPct val="100000"/>
            </a:pPr>
            <a:r>
              <a:rPr lang="en-US" altLang="en-US" sz="1800">
                <a:solidFill>
                  <a:srgbClr val="000000"/>
                </a:solidFill>
                <a:latin typeface="Arial" panose="020B0604020202020204" pitchFamily="34" charset="0"/>
              </a:rPr>
              <a:t>1/[A]</a:t>
            </a:r>
            <a:r>
              <a:rPr lang="en-US" altLang="en-US" sz="1800" baseline="-25000">
                <a:solidFill>
                  <a:srgbClr val="000000"/>
                </a:solidFill>
                <a:latin typeface="Arial" panose="020B0604020202020204" pitchFamily="34" charset="0"/>
              </a:rPr>
              <a:t>t</a:t>
            </a:r>
            <a:r>
              <a:rPr lang="en-US" altLang="en-US" sz="1800">
                <a:solidFill>
                  <a:srgbClr val="000000"/>
                </a:solidFill>
                <a:latin typeface="Arial" panose="020B0604020202020204" pitchFamily="34" charset="0"/>
              </a:rPr>
              <a:t> = t</a:t>
            </a:r>
          </a:p>
        </p:txBody>
      </p:sp>
      <p:sp>
        <p:nvSpPr>
          <p:cNvPr id="45080" name="Text Box 24"/>
          <p:cNvSpPr txBox="1">
            <a:spLocks noChangeArrowheads="1"/>
          </p:cNvSpPr>
          <p:nvPr/>
        </p:nvSpPr>
        <p:spPr bwMode="auto">
          <a:xfrm>
            <a:off x="2895600" y="4916488"/>
            <a:ext cx="914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SzPct val="100000"/>
            </a:pPr>
            <a:r>
              <a:rPr lang="en-US" altLang="en-US" sz="1800" i="1">
                <a:solidFill>
                  <a:srgbClr val="000000"/>
                </a:solidFill>
                <a:latin typeface="Arial" panose="020B0604020202020204" pitchFamily="34" charset="0"/>
              </a:rPr>
              <a:t>-k, </a:t>
            </a:r>
            <a:r>
              <a:rPr lang="en-US" altLang="en-US" sz="1800">
                <a:solidFill>
                  <a:srgbClr val="000000"/>
                </a:solidFill>
                <a:latin typeface="Arial" panose="020B0604020202020204" pitchFamily="34" charset="0"/>
              </a:rPr>
              <a:t>[A]</a:t>
            </a:r>
            <a:r>
              <a:rPr lang="en-US" altLang="en-US" sz="1800" baseline="-25000">
                <a:solidFill>
                  <a:srgbClr val="000000"/>
                </a:solidFill>
                <a:latin typeface="Arial" panose="020B0604020202020204" pitchFamily="34" charset="0"/>
              </a:rPr>
              <a:t>0</a:t>
            </a:r>
          </a:p>
        </p:txBody>
      </p:sp>
      <p:sp>
        <p:nvSpPr>
          <p:cNvPr id="45081" name="Text Box 25"/>
          <p:cNvSpPr txBox="1">
            <a:spLocks noChangeArrowheads="1"/>
          </p:cNvSpPr>
          <p:nvPr/>
        </p:nvSpPr>
        <p:spPr bwMode="auto">
          <a:xfrm>
            <a:off x="4876800" y="4953000"/>
            <a:ext cx="13716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SzPct val="100000"/>
            </a:pPr>
            <a:r>
              <a:rPr lang="en-US" altLang="en-US" sz="1800" i="1">
                <a:solidFill>
                  <a:srgbClr val="000000"/>
                </a:solidFill>
                <a:latin typeface="Arial" panose="020B0604020202020204" pitchFamily="34" charset="0"/>
              </a:rPr>
              <a:t>-k, </a:t>
            </a:r>
            <a:r>
              <a:rPr lang="en-US" altLang="en-US" sz="1800">
                <a:solidFill>
                  <a:srgbClr val="000000"/>
                </a:solidFill>
                <a:latin typeface="Arial" panose="020B0604020202020204" pitchFamily="34" charset="0"/>
              </a:rPr>
              <a:t>ln[A]</a:t>
            </a:r>
            <a:r>
              <a:rPr lang="en-US" altLang="en-US" sz="1800" baseline="-25000">
                <a:solidFill>
                  <a:srgbClr val="000000"/>
                </a:solidFill>
                <a:latin typeface="Arial" panose="020B0604020202020204" pitchFamily="34" charset="0"/>
              </a:rPr>
              <a:t>0</a:t>
            </a:r>
          </a:p>
        </p:txBody>
      </p:sp>
      <p:sp>
        <p:nvSpPr>
          <p:cNvPr id="45082" name="Text Box 26"/>
          <p:cNvSpPr txBox="1">
            <a:spLocks noChangeArrowheads="1"/>
          </p:cNvSpPr>
          <p:nvPr/>
        </p:nvSpPr>
        <p:spPr bwMode="auto">
          <a:xfrm>
            <a:off x="6934200" y="4876800"/>
            <a:ext cx="13716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SzPct val="100000"/>
            </a:pPr>
            <a:r>
              <a:rPr lang="en-US" altLang="en-US" sz="1800" i="1">
                <a:solidFill>
                  <a:srgbClr val="000000"/>
                </a:solidFill>
                <a:latin typeface="Arial" panose="020B0604020202020204" pitchFamily="34" charset="0"/>
              </a:rPr>
              <a:t>k, </a:t>
            </a:r>
            <a:r>
              <a:rPr lang="en-US" altLang="en-US" sz="1800">
                <a:solidFill>
                  <a:srgbClr val="000000"/>
                </a:solidFill>
                <a:latin typeface="Arial" panose="020B0604020202020204" pitchFamily="34" charset="0"/>
              </a:rPr>
              <a:t>1/[A]</a:t>
            </a:r>
            <a:r>
              <a:rPr lang="en-US" altLang="en-US" sz="1800" baseline="-25000">
                <a:solidFill>
                  <a:srgbClr val="000000"/>
                </a:solidFill>
                <a:latin typeface="Arial" panose="020B0604020202020204" pitchFamily="34" charset="0"/>
              </a:rPr>
              <a:t>0</a:t>
            </a:r>
          </a:p>
        </p:txBody>
      </p:sp>
      <p:sp>
        <p:nvSpPr>
          <p:cNvPr id="45083" name="Text Box 27"/>
          <p:cNvSpPr txBox="1">
            <a:spLocks noChangeArrowheads="1"/>
          </p:cNvSpPr>
          <p:nvPr/>
        </p:nvSpPr>
        <p:spPr bwMode="auto">
          <a:xfrm>
            <a:off x="2895600" y="5486400"/>
            <a:ext cx="1295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[A]</a:t>
            </a:r>
            <a:r>
              <a:rPr lang="en-US" altLang="en-US" sz="1800" baseline="-25000">
                <a:solidFill>
                  <a:srgbClr val="000000"/>
                </a:solidFill>
                <a:latin typeface="Arial" panose="020B0604020202020204" pitchFamily="34" charset="0"/>
              </a:rPr>
              <a:t>0</a:t>
            </a:r>
            <a:r>
              <a:rPr lang="en-US" altLang="en-US" sz="1800">
                <a:solidFill>
                  <a:srgbClr val="000000"/>
                </a:solidFill>
                <a:latin typeface="Arial" panose="020B0604020202020204" pitchFamily="34" charset="0"/>
              </a:rPr>
              <a:t>/2</a:t>
            </a:r>
            <a:r>
              <a:rPr lang="en-US" altLang="en-US" sz="1800" i="1">
                <a:solidFill>
                  <a:srgbClr val="000000"/>
                </a:solidFill>
                <a:latin typeface="Arial" panose="020B0604020202020204" pitchFamily="34" charset="0"/>
              </a:rPr>
              <a:t>k</a:t>
            </a:r>
          </a:p>
        </p:txBody>
      </p:sp>
      <p:sp>
        <p:nvSpPr>
          <p:cNvPr id="45084" name="Text Box 28"/>
          <p:cNvSpPr txBox="1">
            <a:spLocks noChangeArrowheads="1"/>
          </p:cNvSpPr>
          <p:nvPr/>
        </p:nvSpPr>
        <p:spPr bwMode="auto">
          <a:xfrm>
            <a:off x="4876800" y="5486400"/>
            <a:ext cx="1295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ln 2/</a:t>
            </a:r>
            <a:r>
              <a:rPr lang="en-US" altLang="en-US" sz="1800" i="1">
                <a:solidFill>
                  <a:srgbClr val="000000"/>
                </a:solidFill>
                <a:latin typeface="Arial" panose="020B0604020202020204" pitchFamily="34" charset="0"/>
              </a:rPr>
              <a:t>k</a:t>
            </a:r>
          </a:p>
        </p:txBody>
      </p:sp>
      <p:sp>
        <p:nvSpPr>
          <p:cNvPr id="45085" name="Text Box 29"/>
          <p:cNvSpPr txBox="1">
            <a:spLocks noChangeArrowheads="1"/>
          </p:cNvSpPr>
          <p:nvPr/>
        </p:nvSpPr>
        <p:spPr bwMode="auto">
          <a:xfrm>
            <a:off x="6934200" y="5486400"/>
            <a:ext cx="1295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1/</a:t>
            </a:r>
            <a:r>
              <a:rPr lang="en-US" altLang="en-US" sz="1800" i="1">
                <a:solidFill>
                  <a:srgbClr val="000000"/>
                </a:solidFill>
                <a:latin typeface="Arial" panose="020B0604020202020204" pitchFamily="34" charset="0"/>
              </a:rPr>
              <a:t>k </a:t>
            </a:r>
            <a:r>
              <a:rPr lang="en-US" altLang="en-US" sz="1800">
                <a:solidFill>
                  <a:srgbClr val="000000"/>
                </a:solidFill>
                <a:latin typeface="Arial" panose="020B0604020202020204" pitchFamily="34" charset="0"/>
              </a:rPr>
              <a:t>[A]</a:t>
            </a:r>
            <a:r>
              <a:rPr lang="en-US" altLang="en-US" sz="1800" baseline="-25000">
                <a:solidFill>
                  <a:srgbClr val="000000"/>
                </a:solidFill>
                <a:latin typeface="Arial" panose="020B0604020202020204" pitchFamily="34" charset="0"/>
              </a:rPr>
              <a:t>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45066">
                                            <p:txEl>
                                              <p:pRg st="0" end="0"/>
                                            </p:txEl>
                                          </p:spTgt>
                                        </p:tgtEl>
                                        <p:attrNameLst>
                                          <p:attrName>style.visibility</p:attrName>
                                        </p:attrNameLst>
                                      </p:cBhvr>
                                      <p:to>
                                        <p:strVal val="visible"/>
                                      </p:to>
                                    </p:set>
                                    <p:animEffect transition="in" filter="wipe(left)">
                                      <p:cBhvr additive="repl">
                                        <p:cTn id="7" dur="500"/>
                                        <p:tgtEl>
                                          <p:spTgt spid="450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45067">
                                            <p:txEl>
                                              <p:pRg st="0" end="0"/>
                                            </p:txEl>
                                          </p:spTgt>
                                        </p:tgtEl>
                                        <p:attrNameLst>
                                          <p:attrName>style.visibility</p:attrName>
                                        </p:attrNameLst>
                                      </p:cBhvr>
                                      <p:to>
                                        <p:strVal val="visible"/>
                                      </p:to>
                                    </p:set>
                                    <p:animEffect transition="in" filter="wipe(left)">
                                      <p:cBhvr additive="repl">
                                        <p:cTn id="12" dur="500"/>
                                        <p:tgtEl>
                                          <p:spTgt spid="450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45068">
                                            <p:txEl>
                                              <p:pRg st="0" end="0"/>
                                            </p:txEl>
                                          </p:spTgt>
                                        </p:tgtEl>
                                        <p:attrNameLst>
                                          <p:attrName>style.visibility</p:attrName>
                                        </p:attrNameLst>
                                      </p:cBhvr>
                                      <p:to>
                                        <p:strVal val="visible"/>
                                      </p:to>
                                    </p:set>
                                    <p:animEffect transition="in" filter="wipe(left)">
                                      <p:cBhvr additive="repl">
                                        <p:cTn id="17" dur="500"/>
                                        <p:tgtEl>
                                          <p:spTgt spid="4506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45070">
                                            <p:txEl>
                                              <p:pRg st="0" end="0"/>
                                            </p:txEl>
                                          </p:spTgt>
                                        </p:tgtEl>
                                        <p:attrNameLst>
                                          <p:attrName>style.visibility</p:attrName>
                                        </p:attrNameLst>
                                      </p:cBhvr>
                                      <p:to>
                                        <p:strVal val="visible"/>
                                      </p:to>
                                    </p:set>
                                    <p:animEffect transition="in" filter="wipe(left)">
                                      <p:cBhvr additive="repl">
                                        <p:cTn id="22" dur="500"/>
                                        <p:tgtEl>
                                          <p:spTgt spid="4507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additive="repl">
                                        <p:cTn id="26" dur="1" fill="hold">
                                          <p:stCondLst>
                                            <p:cond delay="0"/>
                                          </p:stCondLst>
                                        </p:cTn>
                                        <p:tgtEl>
                                          <p:spTgt spid="45071">
                                            <p:txEl>
                                              <p:pRg st="0" end="0"/>
                                            </p:txEl>
                                          </p:spTgt>
                                        </p:tgtEl>
                                        <p:attrNameLst>
                                          <p:attrName>style.visibility</p:attrName>
                                        </p:attrNameLst>
                                      </p:cBhvr>
                                      <p:to>
                                        <p:strVal val="visible"/>
                                      </p:to>
                                    </p:set>
                                    <p:animEffect transition="in" filter="wipe(left)">
                                      <p:cBhvr additive="repl">
                                        <p:cTn id="27" dur="500"/>
                                        <p:tgtEl>
                                          <p:spTgt spid="4507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additive="repl">
                                        <p:cTn id="31" dur="1" fill="hold">
                                          <p:stCondLst>
                                            <p:cond delay="0"/>
                                          </p:stCondLst>
                                        </p:cTn>
                                        <p:tgtEl>
                                          <p:spTgt spid="45072">
                                            <p:txEl>
                                              <p:pRg st="0" end="0"/>
                                            </p:txEl>
                                          </p:spTgt>
                                        </p:tgtEl>
                                        <p:attrNameLst>
                                          <p:attrName>style.visibility</p:attrName>
                                        </p:attrNameLst>
                                      </p:cBhvr>
                                      <p:to>
                                        <p:strVal val="visible"/>
                                      </p:to>
                                    </p:set>
                                    <p:animEffect transition="in" filter="wipe(left)">
                                      <p:cBhvr additive="repl">
                                        <p:cTn id="32" dur="500"/>
                                        <p:tgtEl>
                                          <p:spTgt spid="4507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additive="repl">
                                        <p:cTn id="36" dur="1" fill="hold">
                                          <p:stCondLst>
                                            <p:cond delay="0"/>
                                          </p:stCondLst>
                                        </p:cTn>
                                        <p:tgtEl>
                                          <p:spTgt spid="45074"/>
                                        </p:tgtEl>
                                        <p:attrNameLst>
                                          <p:attrName>style.visibility</p:attrName>
                                        </p:attrNameLst>
                                      </p:cBhvr>
                                      <p:to>
                                        <p:strVal val="visible"/>
                                      </p:to>
                                    </p:set>
                                    <p:animEffect transition="in" filter="wipe(left)">
                                      <p:cBhvr additive="repl">
                                        <p:cTn id="37" dur="500"/>
                                        <p:tgtEl>
                                          <p:spTgt spid="450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additive="repl">
                                        <p:cTn id="41" dur="1" fill="hold">
                                          <p:stCondLst>
                                            <p:cond delay="0"/>
                                          </p:stCondLst>
                                        </p:cTn>
                                        <p:tgtEl>
                                          <p:spTgt spid="45075"/>
                                        </p:tgtEl>
                                        <p:attrNameLst>
                                          <p:attrName>style.visibility</p:attrName>
                                        </p:attrNameLst>
                                      </p:cBhvr>
                                      <p:to>
                                        <p:strVal val="visible"/>
                                      </p:to>
                                    </p:set>
                                    <p:animEffect transition="in" filter="wipe(left)">
                                      <p:cBhvr additive="repl">
                                        <p:cTn id="42" dur="500"/>
                                        <p:tgtEl>
                                          <p:spTgt spid="4507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additive="repl">
                                        <p:cTn id="46" dur="1" fill="hold">
                                          <p:stCondLst>
                                            <p:cond delay="0"/>
                                          </p:stCondLst>
                                        </p:cTn>
                                        <p:tgtEl>
                                          <p:spTgt spid="45076"/>
                                        </p:tgtEl>
                                        <p:attrNameLst>
                                          <p:attrName>style.visibility</p:attrName>
                                        </p:attrNameLst>
                                      </p:cBhvr>
                                      <p:to>
                                        <p:strVal val="visible"/>
                                      </p:to>
                                    </p:set>
                                    <p:animEffect transition="in" filter="wipe(left)">
                                      <p:cBhvr additive="repl">
                                        <p:cTn id="47" dur="500"/>
                                        <p:tgtEl>
                                          <p:spTgt spid="4507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additive="repl">
                                        <p:cTn id="51" dur="1" fill="hold">
                                          <p:stCondLst>
                                            <p:cond delay="0"/>
                                          </p:stCondLst>
                                        </p:cTn>
                                        <p:tgtEl>
                                          <p:spTgt spid="45077">
                                            <p:txEl>
                                              <p:pRg st="0" end="0"/>
                                            </p:txEl>
                                          </p:spTgt>
                                        </p:tgtEl>
                                        <p:attrNameLst>
                                          <p:attrName>style.visibility</p:attrName>
                                        </p:attrNameLst>
                                      </p:cBhvr>
                                      <p:to>
                                        <p:strVal val="visible"/>
                                      </p:to>
                                    </p:set>
                                    <p:animEffect transition="in" filter="wipe(left)">
                                      <p:cBhvr additive="repl">
                                        <p:cTn id="52" dur="500"/>
                                        <p:tgtEl>
                                          <p:spTgt spid="45077">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additive="repl">
                                        <p:cTn id="56" dur="1" fill="hold">
                                          <p:stCondLst>
                                            <p:cond delay="0"/>
                                          </p:stCondLst>
                                        </p:cTn>
                                        <p:tgtEl>
                                          <p:spTgt spid="45078">
                                            <p:txEl>
                                              <p:pRg st="0" end="0"/>
                                            </p:txEl>
                                          </p:spTgt>
                                        </p:tgtEl>
                                        <p:attrNameLst>
                                          <p:attrName>style.visibility</p:attrName>
                                        </p:attrNameLst>
                                      </p:cBhvr>
                                      <p:to>
                                        <p:strVal val="visible"/>
                                      </p:to>
                                    </p:set>
                                    <p:animEffect transition="in" filter="wipe(left)">
                                      <p:cBhvr additive="repl">
                                        <p:cTn id="57" dur="500"/>
                                        <p:tgtEl>
                                          <p:spTgt spid="45078">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additive="repl">
                                        <p:cTn id="61" dur="1" fill="hold">
                                          <p:stCondLst>
                                            <p:cond delay="0"/>
                                          </p:stCondLst>
                                        </p:cTn>
                                        <p:tgtEl>
                                          <p:spTgt spid="45079">
                                            <p:txEl>
                                              <p:pRg st="0" end="0"/>
                                            </p:txEl>
                                          </p:spTgt>
                                        </p:tgtEl>
                                        <p:attrNameLst>
                                          <p:attrName>style.visibility</p:attrName>
                                        </p:attrNameLst>
                                      </p:cBhvr>
                                      <p:to>
                                        <p:strVal val="visible"/>
                                      </p:to>
                                    </p:set>
                                    <p:animEffect transition="in" filter="wipe(left)">
                                      <p:cBhvr additive="repl">
                                        <p:cTn id="62" dur="500"/>
                                        <p:tgtEl>
                                          <p:spTgt spid="45079">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additive="repl">
                                        <p:cTn id="66" dur="1" fill="hold">
                                          <p:stCondLst>
                                            <p:cond delay="0"/>
                                          </p:stCondLst>
                                        </p:cTn>
                                        <p:tgtEl>
                                          <p:spTgt spid="45080">
                                            <p:txEl>
                                              <p:pRg st="0" end="0"/>
                                            </p:txEl>
                                          </p:spTgt>
                                        </p:tgtEl>
                                        <p:attrNameLst>
                                          <p:attrName>style.visibility</p:attrName>
                                        </p:attrNameLst>
                                      </p:cBhvr>
                                      <p:to>
                                        <p:strVal val="visible"/>
                                      </p:to>
                                    </p:set>
                                    <p:animEffect transition="in" filter="wipe(left)">
                                      <p:cBhvr additive="repl">
                                        <p:cTn id="67" dur="500"/>
                                        <p:tgtEl>
                                          <p:spTgt spid="45080">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additive="repl">
                                        <p:cTn id="71" dur="1" fill="hold">
                                          <p:stCondLst>
                                            <p:cond delay="0"/>
                                          </p:stCondLst>
                                        </p:cTn>
                                        <p:tgtEl>
                                          <p:spTgt spid="45081">
                                            <p:txEl>
                                              <p:pRg st="0" end="0"/>
                                            </p:txEl>
                                          </p:spTgt>
                                        </p:tgtEl>
                                        <p:attrNameLst>
                                          <p:attrName>style.visibility</p:attrName>
                                        </p:attrNameLst>
                                      </p:cBhvr>
                                      <p:to>
                                        <p:strVal val="visible"/>
                                      </p:to>
                                    </p:set>
                                    <p:animEffect transition="in" filter="wipe(left)">
                                      <p:cBhvr additive="repl">
                                        <p:cTn id="72" dur="500"/>
                                        <p:tgtEl>
                                          <p:spTgt spid="45081">
                                            <p:txEl>
                                              <p:pRg st="0" end="0"/>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additive="repl">
                                        <p:cTn id="76" dur="1" fill="hold">
                                          <p:stCondLst>
                                            <p:cond delay="0"/>
                                          </p:stCondLst>
                                        </p:cTn>
                                        <p:tgtEl>
                                          <p:spTgt spid="45082">
                                            <p:txEl>
                                              <p:pRg st="0" end="0"/>
                                            </p:txEl>
                                          </p:spTgt>
                                        </p:tgtEl>
                                        <p:attrNameLst>
                                          <p:attrName>style.visibility</p:attrName>
                                        </p:attrNameLst>
                                      </p:cBhvr>
                                      <p:to>
                                        <p:strVal val="visible"/>
                                      </p:to>
                                    </p:set>
                                    <p:animEffect transition="in" filter="wipe(left)">
                                      <p:cBhvr additive="repl">
                                        <p:cTn id="77" dur="500"/>
                                        <p:tgtEl>
                                          <p:spTgt spid="45082">
                                            <p:txEl>
                                              <p:pRg st="0" end="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additive="repl">
                                        <p:cTn id="81" dur="1" fill="hold">
                                          <p:stCondLst>
                                            <p:cond delay="0"/>
                                          </p:stCondLst>
                                        </p:cTn>
                                        <p:tgtEl>
                                          <p:spTgt spid="45083">
                                            <p:txEl>
                                              <p:pRg st="0" end="0"/>
                                            </p:txEl>
                                          </p:spTgt>
                                        </p:tgtEl>
                                        <p:attrNameLst>
                                          <p:attrName>style.visibility</p:attrName>
                                        </p:attrNameLst>
                                      </p:cBhvr>
                                      <p:to>
                                        <p:strVal val="visible"/>
                                      </p:to>
                                    </p:set>
                                    <p:animEffect transition="in" filter="wipe(left)">
                                      <p:cBhvr additive="repl">
                                        <p:cTn id="82" dur="500"/>
                                        <p:tgtEl>
                                          <p:spTgt spid="45083">
                                            <p:txEl>
                                              <p:pRg st="0" end="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additive="repl">
                                        <p:cTn id="86" dur="1" fill="hold">
                                          <p:stCondLst>
                                            <p:cond delay="0"/>
                                          </p:stCondLst>
                                        </p:cTn>
                                        <p:tgtEl>
                                          <p:spTgt spid="45084">
                                            <p:txEl>
                                              <p:pRg st="0" end="0"/>
                                            </p:txEl>
                                          </p:spTgt>
                                        </p:tgtEl>
                                        <p:attrNameLst>
                                          <p:attrName>style.visibility</p:attrName>
                                        </p:attrNameLst>
                                      </p:cBhvr>
                                      <p:to>
                                        <p:strVal val="visible"/>
                                      </p:to>
                                    </p:set>
                                    <p:animEffect transition="in" filter="wipe(left)">
                                      <p:cBhvr additive="repl">
                                        <p:cTn id="87" dur="500"/>
                                        <p:tgtEl>
                                          <p:spTgt spid="45084">
                                            <p:txEl>
                                              <p:pRg st="0" end="0"/>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additive="repl">
                                        <p:cTn id="91" dur="1" fill="hold">
                                          <p:stCondLst>
                                            <p:cond delay="0"/>
                                          </p:stCondLst>
                                        </p:cTn>
                                        <p:tgtEl>
                                          <p:spTgt spid="45085">
                                            <p:txEl>
                                              <p:pRg st="0" end="0"/>
                                            </p:txEl>
                                          </p:spTgt>
                                        </p:tgtEl>
                                        <p:attrNameLst>
                                          <p:attrName>style.visibility</p:attrName>
                                        </p:attrNameLst>
                                      </p:cBhvr>
                                      <p:to>
                                        <p:strVal val="visible"/>
                                      </p:to>
                                    </p:set>
                                    <p:animEffect transition="in" filter="wipe(left)">
                                      <p:cBhvr additive="repl">
                                        <p:cTn id="92" dur="500"/>
                                        <p:tgtEl>
                                          <p:spTgt spid="450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Text Box 1">
            <a:extLst>
              <a:ext uri="{FF2B5EF4-FFF2-40B4-BE49-F238E27FC236}">
                <a16:creationId xmlns:a16="http://schemas.microsoft.com/office/drawing/2014/main" xmlns="" id="{8AA7FE5A-631B-4BAF-8F22-38D342F63162}"/>
              </a:ext>
            </a:extLst>
          </p:cNvPr>
          <p:cNvSpPr txBox="1">
            <a:spLocks noChangeArrowheads="1"/>
          </p:cNvSpPr>
          <p:nvPr/>
        </p:nvSpPr>
        <p:spPr bwMode="auto">
          <a:xfrm>
            <a:off x="838200" y="498475"/>
            <a:ext cx="7467600" cy="598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lgn="ctr">
              <a:buSzPct val="100000"/>
              <a:defRPr/>
            </a:pPr>
            <a:r>
              <a:rPr lang="en-US" sz="2800" b="1" dirty="0">
                <a:latin typeface="Arial" charset="0"/>
              </a:rPr>
              <a:t>RATE AND TEMPERATURE</a:t>
            </a:r>
          </a:p>
          <a:p>
            <a:pPr algn="ctr">
              <a:buSzPct val="100000"/>
              <a:defRPr/>
            </a:pPr>
            <a:r>
              <a:rPr lang="en-US" sz="2800" b="1" dirty="0">
                <a:latin typeface="Arial" charset="0"/>
              </a:rPr>
              <a:t>Arrhenius Equation</a:t>
            </a:r>
          </a:p>
          <a:p>
            <a:pPr>
              <a:buSzPct val="100000"/>
              <a:defRPr/>
            </a:pPr>
            <a:endParaRPr lang="en-US" sz="2800" b="1" dirty="0">
              <a:latin typeface="Arial" charset="0"/>
            </a:endParaRPr>
          </a:p>
          <a:p>
            <a:pPr>
              <a:buSzPct val="100000"/>
              <a:defRPr/>
            </a:pPr>
            <a:r>
              <a:rPr lang="en-US" sz="2800" b="1" dirty="0">
                <a:solidFill>
                  <a:srgbClr val="990099"/>
                </a:solidFill>
                <a:effectLst>
                  <a:outerShdw blurRad="38100" dist="38100" dir="2700000" algn="tl">
                    <a:srgbClr val="C0C0C0"/>
                  </a:outerShdw>
                </a:effectLst>
                <a:latin typeface="Arial" charset="0"/>
              </a:rPr>
              <a:t>	k=  </a:t>
            </a:r>
            <a:r>
              <a:rPr lang="en-US" sz="2800" b="1" dirty="0" err="1">
                <a:solidFill>
                  <a:srgbClr val="990099"/>
                </a:solidFill>
                <a:effectLst>
                  <a:outerShdw blurRad="38100" dist="38100" dir="2700000" algn="tl">
                    <a:srgbClr val="C0C0C0"/>
                  </a:outerShdw>
                </a:effectLst>
                <a:latin typeface="Arial" charset="0"/>
              </a:rPr>
              <a:t>Ae</a:t>
            </a:r>
            <a:r>
              <a:rPr lang="en-US" sz="2800" b="1" baseline="30000" dirty="0" err="1">
                <a:solidFill>
                  <a:srgbClr val="990099"/>
                </a:solidFill>
                <a:effectLst>
                  <a:outerShdw blurRad="38100" dist="38100" dir="2700000" algn="tl">
                    <a:srgbClr val="C0C0C0"/>
                  </a:outerShdw>
                </a:effectLst>
                <a:latin typeface="Arial" charset="0"/>
              </a:rPr>
              <a:t>-Ea</a:t>
            </a:r>
            <a:r>
              <a:rPr lang="en-US" sz="2800" b="1" baseline="30000" dirty="0">
                <a:solidFill>
                  <a:srgbClr val="990099"/>
                </a:solidFill>
                <a:effectLst>
                  <a:outerShdw blurRad="38100" dist="38100" dir="2700000" algn="tl">
                    <a:srgbClr val="C0C0C0"/>
                  </a:outerShdw>
                </a:effectLst>
                <a:latin typeface="Arial" charset="0"/>
              </a:rPr>
              <a:t>/RT</a:t>
            </a:r>
          </a:p>
          <a:p>
            <a:pPr>
              <a:buSzPct val="100000"/>
              <a:defRPr/>
            </a:pPr>
            <a:endParaRPr lang="en-US" sz="2800" b="1" baseline="30000" dirty="0">
              <a:latin typeface="Arial" charset="0"/>
            </a:endParaRPr>
          </a:p>
          <a:p>
            <a:pPr>
              <a:buSzPct val="100000"/>
              <a:defRPr/>
            </a:pPr>
            <a:r>
              <a:rPr lang="en-US" sz="2800" b="1" dirty="0">
                <a:latin typeface="Arial" charset="0"/>
              </a:rPr>
              <a:t>R  =  8.31 J/K </a:t>
            </a:r>
            <a:r>
              <a:rPr lang="en-US" sz="2800" b="1" dirty="0" err="1">
                <a:latin typeface="Arial" charset="0"/>
              </a:rPr>
              <a:t>mol</a:t>
            </a:r>
            <a:endParaRPr lang="en-US" sz="2800" b="1" dirty="0">
              <a:latin typeface="Arial" charset="0"/>
            </a:endParaRPr>
          </a:p>
          <a:p>
            <a:pPr>
              <a:buSzPct val="100000"/>
              <a:defRPr/>
            </a:pPr>
            <a:r>
              <a:rPr lang="en-US" sz="2800" b="1" dirty="0" err="1">
                <a:latin typeface="Arial" charset="0"/>
              </a:rPr>
              <a:t>E</a:t>
            </a:r>
            <a:r>
              <a:rPr lang="en-US" sz="2800" b="1" baseline="-25000" dirty="0" err="1">
                <a:latin typeface="Arial" charset="0"/>
              </a:rPr>
              <a:t>a</a:t>
            </a:r>
            <a:r>
              <a:rPr lang="en-US" sz="2800" b="1" dirty="0">
                <a:latin typeface="Arial" charset="0"/>
              </a:rPr>
              <a:t>  =  activation energy</a:t>
            </a:r>
          </a:p>
          <a:p>
            <a:pPr>
              <a:buSzPct val="100000"/>
              <a:defRPr/>
            </a:pPr>
            <a:r>
              <a:rPr lang="en-US" sz="2800" b="1" dirty="0">
                <a:latin typeface="Arial" charset="0"/>
              </a:rPr>
              <a:t>T  =  absolute temperature</a:t>
            </a:r>
          </a:p>
          <a:p>
            <a:pPr>
              <a:buSzPct val="100000"/>
              <a:defRPr/>
            </a:pPr>
            <a:r>
              <a:rPr lang="en-US" sz="2800" b="1" dirty="0">
                <a:latin typeface="Arial" charset="0"/>
              </a:rPr>
              <a:t>A  =  frequency factor</a:t>
            </a:r>
          </a:p>
          <a:p>
            <a:pPr>
              <a:buSzPct val="100000"/>
              <a:defRPr/>
            </a:pPr>
            <a:endParaRPr lang="en-US" sz="2800" b="1" dirty="0">
              <a:latin typeface="Arial" charset="0"/>
            </a:endParaRPr>
          </a:p>
          <a:p>
            <a:pPr>
              <a:buSzPct val="100000"/>
              <a:defRPr/>
            </a:pPr>
            <a:r>
              <a:rPr lang="en-US" sz="2800" b="1" dirty="0">
                <a:latin typeface="Arial" charset="0"/>
              </a:rPr>
              <a:t>If two temperatures are compared:</a:t>
            </a:r>
          </a:p>
          <a:p>
            <a:pPr>
              <a:buSzPct val="100000"/>
              <a:defRPr/>
            </a:pPr>
            <a:endParaRPr lang="en-US" sz="2800" b="1" dirty="0">
              <a:latin typeface="Arial" charset="0"/>
            </a:endParaRPr>
          </a:p>
          <a:p>
            <a:pPr>
              <a:buSzPct val="100000"/>
              <a:defRPr/>
            </a:pPr>
            <a:r>
              <a:rPr lang="en-US" sz="2800" b="1" dirty="0">
                <a:solidFill>
                  <a:srgbClr val="800080"/>
                </a:solidFill>
                <a:latin typeface="Arial" charset="0"/>
              </a:rPr>
              <a:t>	In  </a:t>
            </a:r>
            <a:r>
              <a:rPr lang="en-US" sz="2800" b="1" u="sng" dirty="0">
                <a:solidFill>
                  <a:srgbClr val="800080"/>
                </a:solidFill>
                <a:latin typeface="Arial" charset="0"/>
              </a:rPr>
              <a:t>k</a:t>
            </a:r>
            <a:r>
              <a:rPr lang="en-US" sz="2800" b="1" u="sng" baseline="-25000" dirty="0">
                <a:solidFill>
                  <a:srgbClr val="800080"/>
                </a:solidFill>
                <a:latin typeface="Arial" charset="0"/>
              </a:rPr>
              <a:t>1</a:t>
            </a:r>
            <a:r>
              <a:rPr lang="en-US" sz="2800" b="1" dirty="0">
                <a:solidFill>
                  <a:srgbClr val="800080"/>
                </a:solidFill>
                <a:latin typeface="Arial" charset="0"/>
              </a:rPr>
              <a:t>  =  </a:t>
            </a:r>
            <a:r>
              <a:rPr lang="en-US" sz="2800" b="1" u="sng" dirty="0" err="1">
                <a:solidFill>
                  <a:srgbClr val="800080"/>
                </a:solidFill>
                <a:latin typeface="Arial" charset="0"/>
              </a:rPr>
              <a:t>E</a:t>
            </a:r>
            <a:r>
              <a:rPr lang="en-US" sz="2800" b="1" u="sng" baseline="-25000" dirty="0" err="1">
                <a:solidFill>
                  <a:srgbClr val="800080"/>
                </a:solidFill>
                <a:latin typeface="Arial" charset="0"/>
              </a:rPr>
              <a:t>a</a:t>
            </a:r>
            <a:r>
              <a:rPr lang="en-US" sz="2800" b="1" dirty="0">
                <a:solidFill>
                  <a:srgbClr val="800080"/>
                </a:solidFill>
                <a:latin typeface="Arial" charset="0"/>
              </a:rPr>
              <a:t>  ( </a:t>
            </a:r>
            <a:r>
              <a:rPr lang="en-US" sz="2800" b="1" u="sng" dirty="0">
                <a:solidFill>
                  <a:srgbClr val="800080"/>
                </a:solidFill>
                <a:latin typeface="Arial" charset="0"/>
              </a:rPr>
              <a:t>1</a:t>
            </a:r>
            <a:r>
              <a:rPr lang="en-US" sz="2800" b="1" dirty="0">
                <a:solidFill>
                  <a:srgbClr val="800080"/>
                </a:solidFill>
                <a:latin typeface="Arial" charset="0"/>
              </a:rPr>
              <a:t>  -  </a:t>
            </a:r>
            <a:r>
              <a:rPr lang="en-US" sz="2800" b="1" u="sng" dirty="0">
                <a:solidFill>
                  <a:srgbClr val="800080"/>
                </a:solidFill>
                <a:latin typeface="Arial" charset="0"/>
              </a:rPr>
              <a:t>1</a:t>
            </a:r>
            <a:r>
              <a:rPr lang="en-US" sz="2800" b="1" dirty="0">
                <a:solidFill>
                  <a:srgbClr val="800080"/>
                </a:solidFill>
                <a:latin typeface="Arial" charset="0"/>
              </a:rPr>
              <a:t> )</a:t>
            </a:r>
          </a:p>
          <a:p>
            <a:pPr>
              <a:buSzPct val="100000"/>
              <a:defRPr/>
            </a:pPr>
            <a:r>
              <a:rPr lang="en-US" sz="2800" b="1" dirty="0">
                <a:solidFill>
                  <a:srgbClr val="800080"/>
                </a:solidFill>
                <a:latin typeface="Arial" charset="0"/>
              </a:rPr>
              <a:t>      k</a:t>
            </a:r>
            <a:r>
              <a:rPr lang="en-US" sz="2800" b="1" baseline="-25000" dirty="0">
                <a:solidFill>
                  <a:srgbClr val="800080"/>
                </a:solidFill>
                <a:latin typeface="Arial" charset="0"/>
              </a:rPr>
              <a:t>2</a:t>
            </a:r>
            <a:r>
              <a:rPr lang="en-US" sz="2800" b="1" dirty="0">
                <a:solidFill>
                  <a:srgbClr val="800080"/>
                </a:solidFill>
                <a:latin typeface="Arial" charset="0"/>
              </a:rPr>
              <a:t>      R     T</a:t>
            </a:r>
            <a:r>
              <a:rPr lang="en-US" sz="2800" b="1" baseline="-25000" dirty="0">
                <a:solidFill>
                  <a:srgbClr val="800080"/>
                </a:solidFill>
                <a:latin typeface="Arial" charset="0"/>
              </a:rPr>
              <a:t>2</a:t>
            </a:r>
            <a:r>
              <a:rPr lang="en-US" sz="2800" b="1" dirty="0">
                <a:solidFill>
                  <a:srgbClr val="800080"/>
                </a:solidFill>
                <a:latin typeface="Arial" charset="0"/>
              </a:rPr>
              <a:t>    T</a:t>
            </a:r>
            <a:r>
              <a:rPr lang="en-US" sz="2800" b="1" baseline="-25000" dirty="0">
                <a:solidFill>
                  <a:srgbClr val="800080"/>
                </a:solidFill>
                <a:latin typeface="Arial" charset="0"/>
              </a:rPr>
              <a:t>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Text Box 1"/>
          <p:cNvSpPr txBox="1">
            <a:spLocks noChangeArrowheads="1"/>
          </p:cNvSpPr>
          <p:nvPr/>
        </p:nvSpPr>
        <p:spPr bwMode="auto">
          <a:xfrm>
            <a:off x="304800" y="144463"/>
            <a:ext cx="84582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000">
                <a:solidFill>
                  <a:srgbClr val="000000"/>
                </a:solidFill>
              </a:rPr>
              <a:t>The Arrhenius Equation:</a:t>
            </a:r>
            <a:br>
              <a:rPr lang="en-US" altLang="en-US" sz="4000">
                <a:solidFill>
                  <a:srgbClr val="000000"/>
                </a:solidFill>
              </a:rPr>
            </a:br>
            <a:r>
              <a:rPr lang="en-US" altLang="en-US" sz="4000">
                <a:solidFill>
                  <a:srgbClr val="000000"/>
                </a:solidFill>
              </a:rPr>
              <a:t>The Exponential Factor</a:t>
            </a:r>
          </a:p>
        </p:txBody>
      </p:sp>
      <p:sp>
        <p:nvSpPr>
          <p:cNvPr id="100355" name="Text Box 2"/>
          <p:cNvSpPr txBox="1">
            <a:spLocks noChangeArrowheads="1"/>
          </p:cNvSpPr>
          <p:nvPr/>
        </p:nvSpPr>
        <p:spPr bwMode="auto">
          <a:xfrm>
            <a:off x="0" y="1447800"/>
            <a:ext cx="9144000" cy="541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80000"/>
              </a:lnSpc>
              <a:spcBef>
                <a:spcPts val="600"/>
              </a:spcBef>
              <a:buClr>
                <a:srgbClr val="000000"/>
              </a:buClr>
              <a:buSzPct val="100000"/>
              <a:buFont typeface="Arial" panose="020B0604020202020204" pitchFamily="34" charset="0"/>
              <a:buChar char="•"/>
            </a:pPr>
            <a:r>
              <a:rPr lang="en-US" altLang="en-US">
                <a:solidFill>
                  <a:srgbClr val="000000"/>
                </a:solidFill>
                <a:latin typeface="Arial" panose="020B0604020202020204" pitchFamily="34" charset="0"/>
              </a:rPr>
              <a:t>the exponential factor in the Arrhenius equation is a number between 0 and 1</a:t>
            </a:r>
          </a:p>
          <a:p>
            <a:pPr>
              <a:lnSpc>
                <a:spcPct val="80000"/>
              </a:lnSpc>
              <a:spcBef>
                <a:spcPts val="600"/>
              </a:spcBef>
              <a:buClr>
                <a:srgbClr val="000000"/>
              </a:buClr>
              <a:buSzPct val="100000"/>
              <a:buFont typeface="Arial" panose="020B0604020202020204" pitchFamily="34" charset="0"/>
              <a:buChar char="•"/>
            </a:pPr>
            <a:r>
              <a:rPr lang="en-US" altLang="en-US">
                <a:solidFill>
                  <a:srgbClr val="000000"/>
                </a:solidFill>
                <a:latin typeface="Arial" panose="020B0604020202020204" pitchFamily="34" charset="0"/>
              </a:rPr>
              <a:t>it represents the fraction of reactant molecules with sufficient energy so they can make it over the energy barrier</a:t>
            </a:r>
          </a:p>
          <a:p>
            <a:pPr lvl="1">
              <a:lnSpc>
                <a:spcPct val="80000"/>
              </a:lnSpc>
              <a:spcBef>
                <a:spcPts val="600"/>
              </a:spcBef>
              <a:buClr>
                <a:srgbClr val="000000"/>
              </a:buClr>
              <a:buSzPct val="100000"/>
              <a:buFont typeface="Arial" panose="020B0604020202020204" pitchFamily="34" charset="0"/>
              <a:buChar char="–"/>
            </a:pPr>
            <a:r>
              <a:rPr lang="en-US" altLang="en-US">
                <a:solidFill>
                  <a:srgbClr val="000000"/>
                </a:solidFill>
                <a:latin typeface="Arial" panose="020B0604020202020204" pitchFamily="34" charset="0"/>
              </a:rPr>
              <a:t>the higher the energy barrier (larger activation energy), the fewer molecules that have sufficient energy to overcome it</a:t>
            </a:r>
          </a:p>
          <a:p>
            <a:pPr>
              <a:lnSpc>
                <a:spcPct val="80000"/>
              </a:lnSpc>
              <a:spcBef>
                <a:spcPts val="600"/>
              </a:spcBef>
              <a:buClr>
                <a:srgbClr val="000000"/>
              </a:buClr>
              <a:buSzPct val="100000"/>
              <a:buFont typeface="Arial" panose="020B0604020202020204" pitchFamily="34" charset="0"/>
              <a:buChar char="•"/>
            </a:pPr>
            <a:r>
              <a:rPr lang="en-US" altLang="en-US">
                <a:solidFill>
                  <a:srgbClr val="000000"/>
                </a:solidFill>
                <a:latin typeface="Arial" panose="020B0604020202020204" pitchFamily="34" charset="0"/>
              </a:rPr>
              <a:t>that extra energy comes from converting the kinetic energy of motion to potential energy in the molecule when the molecules collide </a:t>
            </a:r>
          </a:p>
          <a:p>
            <a:pPr lvl="1">
              <a:lnSpc>
                <a:spcPct val="80000"/>
              </a:lnSpc>
              <a:spcBef>
                <a:spcPts val="600"/>
              </a:spcBef>
              <a:buClr>
                <a:srgbClr val="000000"/>
              </a:buClr>
              <a:buSzPct val="100000"/>
              <a:buFont typeface="Arial" panose="020B0604020202020204" pitchFamily="34" charset="0"/>
              <a:buChar char="–"/>
            </a:pPr>
            <a:r>
              <a:rPr lang="en-US" altLang="en-US">
                <a:solidFill>
                  <a:srgbClr val="000000"/>
                </a:solidFill>
                <a:latin typeface="Arial" panose="020B0604020202020204" pitchFamily="34" charset="0"/>
              </a:rPr>
              <a:t>increasing the temperature increases the average kinetic energy of the molecules</a:t>
            </a:r>
          </a:p>
          <a:p>
            <a:pPr lvl="1">
              <a:lnSpc>
                <a:spcPct val="80000"/>
              </a:lnSpc>
              <a:spcBef>
                <a:spcPts val="600"/>
              </a:spcBef>
              <a:buClr>
                <a:srgbClr val="000000"/>
              </a:buClr>
              <a:buSzPct val="100000"/>
              <a:buFont typeface="Arial" panose="020B0604020202020204" pitchFamily="34" charset="0"/>
              <a:buChar char="–"/>
            </a:pPr>
            <a:r>
              <a:rPr lang="en-US" altLang="en-US">
                <a:solidFill>
                  <a:srgbClr val="000000"/>
                </a:solidFill>
                <a:latin typeface="Arial" panose="020B0604020202020204" pitchFamily="34" charset="0"/>
              </a:rPr>
              <a:t>therefore, increasing the temperature will increase the number of molecules with sufficient energy to overcome the energy barrier</a:t>
            </a:r>
          </a:p>
          <a:p>
            <a:pPr lvl="1">
              <a:lnSpc>
                <a:spcPct val="80000"/>
              </a:lnSpc>
              <a:spcBef>
                <a:spcPts val="600"/>
              </a:spcBef>
              <a:buClr>
                <a:srgbClr val="000000"/>
              </a:buClr>
              <a:buSzPct val="100000"/>
              <a:buFont typeface="Arial" panose="020B0604020202020204" pitchFamily="34" charset="0"/>
              <a:buChar char="–"/>
            </a:pPr>
            <a:r>
              <a:rPr lang="en-US" altLang="en-US">
                <a:solidFill>
                  <a:srgbClr val="000000"/>
                </a:solidFill>
                <a:latin typeface="Arial" panose="020B0604020202020204" pitchFamily="34" charset="0"/>
              </a:rPr>
              <a:t>therefore increasing the temperature will increase the reaction rate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14600"/>
            <a:ext cx="3633788" cy="3773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6097588" cy="1744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04" name="Text Box 3"/>
          <p:cNvSpPr txBox="1">
            <a:spLocks noChangeArrowheads="1"/>
          </p:cNvSpPr>
          <p:nvPr/>
        </p:nvSpPr>
        <p:spPr bwMode="auto">
          <a:xfrm>
            <a:off x="1981200" y="517525"/>
            <a:ext cx="6858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000000"/>
                </a:solidFill>
                <a:latin typeface="Arial" panose="020B0604020202020204" pitchFamily="34" charset="0"/>
              </a:rPr>
              <a:t>Dependence of the rate constant on temperature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48130"/>
                                        </p:tgtEl>
                                        <p:attrNameLst>
                                          <p:attrName>style.visibility</p:attrName>
                                        </p:attrNameLst>
                                      </p:cBhvr>
                                      <p:to>
                                        <p:strVal val="visible"/>
                                      </p:to>
                                    </p:set>
                                    <p:animEffect transition="in" filter="wipe(up)">
                                      <p:cBhvr additive="repl">
                                        <p:cTn id="7" dur="5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48129"/>
                                        </p:tgtEl>
                                        <p:attrNameLst>
                                          <p:attrName>style.visibility</p:attrName>
                                        </p:attrNameLst>
                                      </p:cBhvr>
                                      <p:to>
                                        <p:strVal val="visible"/>
                                      </p:to>
                                    </p:set>
                                    <p:animEffect transition="in" filter="wipe(left)">
                                      <p:cBhvr additive="repl">
                                        <p:cTn id="12" dur="500"/>
                                        <p:tgtEl>
                                          <p:spTgt spid="48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188075" cy="5249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451" name="Text Box 2"/>
          <p:cNvSpPr txBox="1">
            <a:spLocks noChangeArrowheads="1"/>
          </p:cNvSpPr>
          <p:nvPr/>
        </p:nvSpPr>
        <p:spPr bwMode="auto">
          <a:xfrm>
            <a:off x="1828800" y="517525"/>
            <a:ext cx="7086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000000"/>
                </a:solidFill>
                <a:latin typeface="Arial" panose="020B0604020202020204" pitchFamily="34" charset="0"/>
              </a:rPr>
              <a:t>Graphical determination of the activation energy</a:t>
            </a:r>
          </a:p>
        </p:txBody>
      </p:sp>
      <p:sp>
        <p:nvSpPr>
          <p:cNvPr id="49155" name="AutoShape 3"/>
          <p:cNvSpPr>
            <a:spLocks noChangeArrowheads="1"/>
          </p:cNvSpPr>
          <p:nvPr/>
        </p:nvSpPr>
        <p:spPr bwMode="auto">
          <a:xfrm>
            <a:off x="990600" y="2971800"/>
            <a:ext cx="1219200" cy="762000"/>
          </a:xfrm>
          <a:prstGeom prst="roundRect">
            <a:avLst>
              <a:gd name="adj" fmla="val 16667"/>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9156" name="AutoShape 4"/>
          <p:cNvSpPr>
            <a:spLocks noChangeArrowheads="1"/>
          </p:cNvSpPr>
          <p:nvPr/>
        </p:nvSpPr>
        <p:spPr bwMode="auto">
          <a:xfrm>
            <a:off x="4038600" y="5715000"/>
            <a:ext cx="1447800" cy="838200"/>
          </a:xfrm>
          <a:prstGeom prst="roundRect">
            <a:avLst>
              <a:gd name="adj" fmla="val 16667"/>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9157" name="Text Box 5"/>
          <p:cNvSpPr txBox="1">
            <a:spLocks noChangeArrowheads="1"/>
          </p:cNvSpPr>
          <p:nvPr/>
        </p:nvSpPr>
        <p:spPr bwMode="auto">
          <a:xfrm>
            <a:off x="2341563" y="4525963"/>
            <a:ext cx="3657600" cy="509587"/>
          </a:xfrm>
          <a:prstGeom prst="rect">
            <a:avLst/>
          </a:prstGeom>
          <a:solidFill>
            <a:srgbClr val="FFFFFF">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500"/>
              </a:spcBef>
              <a:buSzPct val="100000"/>
            </a:pPr>
            <a:r>
              <a:rPr lang="en-US" altLang="en-US" b="1">
                <a:solidFill>
                  <a:srgbClr val="ED181E"/>
                </a:solidFill>
                <a:latin typeface="Arial" panose="020B0604020202020204" pitchFamily="34" charset="0"/>
              </a:rPr>
              <a:t>ln </a:t>
            </a:r>
            <a:r>
              <a:rPr lang="en-US" altLang="en-US" b="1" i="1">
                <a:solidFill>
                  <a:srgbClr val="ED181E"/>
                </a:solidFill>
                <a:latin typeface="Arial" panose="020B0604020202020204" pitchFamily="34" charset="0"/>
              </a:rPr>
              <a:t>k</a:t>
            </a:r>
            <a:r>
              <a:rPr lang="en-US" altLang="en-US" b="1">
                <a:solidFill>
                  <a:srgbClr val="ED181E"/>
                </a:solidFill>
                <a:latin typeface="Arial" panose="020B0604020202020204" pitchFamily="34" charset="0"/>
              </a:rPr>
              <a:t> = -E</a:t>
            </a:r>
            <a:r>
              <a:rPr lang="en-US" altLang="en-US" b="1" baseline="-25000">
                <a:solidFill>
                  <a:srgbClr val="ED181E"/>
                </a:solidFill>
                <a:latin typeface="Arial" panose="020B0604020202020204" pitchFamily="34" charset="0"/>
              </a:rPr>
              <a:t>a</a:t>
            </a:r>
            <a:r>
              <a:rPr lang="en-US" altLang="en-US" b="1">
                <a:solidFill>
                  <a:srgbClr val="ED181E"/>
                </a:solidFill>
                <a:latin typeface="Arial" panose="020B0604020202020204" pitchFamily="34" charset="0"/>
              </a:rPr>
              <a:t>/R (1/T) + ln A</a:t>
            </a:r>
          </a:p>
        </p:txBody>
      </p:sp>
      <p:sp>
        <p:nvSpPr>
          <p:cNvPr id="49158" name="AutoShape 6"/>
          <p:cNvSpPr>
            <a:spLocks noChangeArrowheads="1"/>
          </p:cNvSpPr>
          <p:nvPr/>
        </p:nvSpPr>
        <p:spPr bwMode="auto">
          <a:xfrm>
            <a:off x="5105400" y="2362200"/>
            <a:ext cx="2667000" cy="762000"/>
          </a:xfrm>
          <a:prstGeom prst="roundRect">
            <a:avLst>
              <a:gd name="adj" fmla="val 16667"/>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9159" name="AutoShape 7"/>
          <p:cNvSpPr>
            <a:spLocks noChangeArrowheads="1"/>
          </p:cNvSpPr>
          <p:nvPr/>
        </p:nvSpPr>
        <p:spPr bwMode="auto">
          <a:xfrm>
            <a:off x="3124200" y="1143000"/>
            <a:ext cx="990600" cy="609600"/>
          </a:xfrm>
          <a:prstGeom prst="roundRect">
            <a:avLst>
              <a:gd name="adj" fmla="val 16667"/>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49153"/>
                                        </p:tgtEl>
                                        <p:attrNameLst>
                                          <p:attrName>style.visibility</p:attrName>
                                        </p:attrNameLst>
                                      </p:cBhvr>
                                      <p:to>
                                        <p:strVal val="visible"/>
                                      </p:to>
                                    </p:set>
                                    <p:animEffect transition="in" filter="wipe(left)">
                                      <p:cBhvr additive="repl">
                                        <p:cTn id="7" dur="500"/>
                                        <p:tgtEl>
                                          <p:spTgt spid="49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grpId="0" nodeType="clickEffect">
                                  <p:stCondLst>
                                    <p:cond delay="0"/>
                                  </p:stCondLst>
                                  <p:childTnLst>
                                    <p:set>
                                      <p:cBhvr additive="repl">
                                        <p:cTn id="11" dur="1" fill="hold">
                                          <p:stCondLst>
                                            <p:cond delay="0"/>
                                          </p:stCondLst>
                                        </p:cTn>
                                        <p:tgtEl>
                                          <p:spTgt spid="4915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grpId="0" nodeType="clickEffect">
                                  <p:stCondLst>
                                    <p:cond delay="0"/>
                                  </p:stCondLst>
                                  <p:childTnLst>
                                    <p:set>
                                      <p:cBhvr additive="repl">
                                        <p:cTn id="15" dur="1" fill="hold">
                                          <p:stCondLst>
                                            <p:cond delay="0"/>
                                          </p:stCondLst>
                                        </p:cTn>
                                        <p:tgtEl>
                                          <p:spTgt spid="4915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grpId="0" nodeType="clickEffect">
                                  <p:stCondLst>
                                    <p:cond delay="0"/>
                                  </p:stCondLst>
                                  <p:childTnLst>
                                    <p:set>
                                      <p:cBhvr additive="repl">
                                        <p:cTn id="19" dur="1" fill="hold">
                                          <p:stCondLst>
                                            <p:cond delay="0"/>
                                          </p:stCondLst>
                                        </p:cTn>
                                        <p:tgtEl>
                                          <p:spTgt spid="4915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grpId="0" nodeType="clickEffect">
                                  <p:stCondLst>
                                    <p:cond delay="0"/>
                                  </p:stCondLst>
                                  <p:childTnLst>
                                    <p:set>
                                      <p:cBhvr additive="repl">
                                        <p:cTn id="23" dur="1" fill="hold">
                                          <p:stCondLst>
                                            <p:cond delay="0"/>
                                          </p:stCondLst>
                                        </p:cTn>
                                        <p:tgtEl>
                                          <p:spTgt spid="4915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additive="repl">
                                        <p:cTn id="27" dur="1" fill="hold">
                                          <p:stCondLst>
                                            <p:cond delay="0"/>
                                          </p:stCondLst>
                                        </p:cTn>
                                        <p:tgtEl>
                                          <p:spTgt spid="49157"/>
                                        </p:tgtEl>
                                        <p:attrNameLst>
                                          <p:attrName>style.visibility</p:attrName>
                                        </p:attrNameLst>
                                      </p:cBhvr>
                                      <p:to>
                                        <p:strVal val="visible"/>
                                      </p:to>
                                    </p:set>
                                    <p:animEffect transition="in" filter="wipe(left)">
                                      <p:cBhvr additive="repl">
                                        <p:cTn id="28"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6" grpId="0" animBg="1"/>
      <p:bldP spid="49158" grpId="0" animBg="1"/>
      <p:bldP spid="4915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64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143000"/>
            <a:ext cx="4572000" cy="213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499" name="Text Box 2"/>
          <p:cNvSpPr txBox="1">
            <a:spLocks noChangeArrowheads="1"/>
          </p:cNvSpPr>
          <p:nvPr/>
        </p:nvSpPr>
        <p:spPr bwMode="auto">
          <a:xfrm>
            <a:off x="304800" y="2286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Isomerization of Methyl Isonitrile</a:t>
            </a:r>
          </a:p>
        </p:txBody>
      </p:sp>
      <p:sp>
        <p:nvSpPr>
          <p:cNvPr id="106500" name="Text Box 3"/>
          <p:cNvSpPr txBox="1">
            <a:spLocks noChangeArrowheads="1"/>
          </p:cNvSpPr>
          <p:nvPr/>
        </p:nvSpPr>
        <p:spPr bwMode="auto">
          <a:xfrm>
            <a:off x="2047875" y="3276600"/>
            <a:ext cx="53054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methyl isonitrile rearranges to acetonitrile</a:t>
            </a:r>
          </a:p>
        </p:txBody>
      </p:sp>
      <p:grpSp>
        <p:nvGrpSpPr>
          <p:cNvPr id="50180" name="Group 4"/>
          <p:cNvGrpSpPr>
            <a:grpSpLocks/>
          </p:cNvGrpSpPr>
          <p:nvPr/>
        </p:nvGrpSpPr>
        <p:grpSpPr bwMode="auto">
          <a:xfrm>
            <a:off x="1447800" y="3810000"/>
            <a:ext cx="6716713" cy="2268538"/>
            <a:chOff x="912" y="2400"/>
            <a:chExt cx="4231" cy="1429"/>
          </a:xfrm>
        </p:grpSpPr>
        <p:pic>
          <p:nvPicPr>
            <p:cNvPr id="1065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2400"/>
              <a:ext cx="1949" cy="14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503" name="Text Box 6"/>
            <p:cNvSpPr txBox="1">
              <a:spLocks noChangeArrowheads="1"/>
            </p:cNvSpPr>
            <p:nvPr/>
          </p:nvSpPr>
          <p:spPr bwMode="auto">
            <a:xfrm>
              <a:off x="2400" y="2592"/>
              <a:ext cx="2743" cy="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in order for the reaction to occur, the H</a:t>
              </a:r>
              <a:r>
                <a:rPr lang="en-US" altLang="en-US" baseline="-25000">
                  <a:solidFill>
                    <a:srgbClr val="000000"/>
                  </a:solidFill>
                </a:rPr>
                <a:t>3</a:t>
              </a:r>
              <a:r>
                <a:rPr lang="en-US" altLang="en-US">
                  <a:solidFill>
                    <a:srgbClr val="000000"/>
                  </a:solidFill>
                </a:rPr>
                <a:t>C-N bond must break; and a new H</a:t>
              </a:r>
              <a:r>
                <a:rPr lang="en-US" altLang="en-US" baseline="-25000">
                  <a:solidFill>
                    <a:srgbClr val="000000"/>
                  </a:solidFill>
                </a:rPr>
                <a:t>3</a:t>
              </a:r>
              <a:r>
                <a:rPr lang="en-US" altLang="en-US">
                  <a:solidFill>
                    <a:srgbClr val="000000"/>
                  </a:solidFill>
                </a:rPr>
                <a:t>C-C bond form</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50180"/>
                                        </p:tgtEl>
                                        <p:attrNameLst>
                                          <p:attrName>style.visibility</p:attrName>
                                        </p:attrNameLst>
                                      </p:cBhvr>
                                      <p:to>
                                        <p:strVal val="visible"/>
                                      </p:to>
                                    </p:set>
                                    <p:animEffect transition="in" filter="dissolve">
                                      <p:cBhvr additive="repl">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noChangeArrowheads="1"/>
          </p:cNvSpPr>
          <p:nvPr>
            <p:ph type="title"/>
          </p:nvPr>
        </p:nvSpPr>
        <p:spPr>
          <a:xfrm>
            <a:off x="904875" y="381000"/>
            <a:ext cx="7767638" cy="604838"/>
          </a:xfrm>
        </p:spPr>
        <p:txBody>
          <a:bodyPr/>
          <a:lstStyle/>
          <a:p>
            <a:r>
              <a:rPr lang="en-US" altLang="en-US" smtClean="0"/>
              <a:t>Reaction Progress</a:t>
            </a:r>
          </a:p>
        </p:txBody>
      </p:sp>
      <p:sp>
        <p:nvSpPr>
          <p:cNvPr id="3" name="Content Placeholder 2">
            <a:extLst>
              <a:ext uri="{FF2B5EF4-FFF2-40B4-BE49-F238E27FC236}">
                <a16:creationId xmlns:a16="http://schemas.microsoft.com/office/drawing/2014/main" xmlns="" id="{C5018920-4D70-4E2A-A41E-94BEEE418DFB}"/>
              </a:ext>
            </a:extLst>
          </p:cNvPr>
          <p:cNvSpPr>
            <a:spLocks noGrp="1"/>
          </p:cNvSpPr>
          <p:nvPr>
            <p:ph idx="1"/>
          </p:nvPr>
        </p:nvSpPr>
        <p:spPr>
          <a:xfrm>
            <a:off x="346075" y="2133600"/>
            <a:ext cx="3463925" cy="4495800"/>
          </a:xfrm>
        </p:spPr>
        <p:txBody>
          <a:bodyPr/>
          <a:lstStyle/>
          <a:p>
            <a:pPr>
              <a:defRPr/>
            </a:pPr>
            <a:r>
              <a:rPr lang="en-US" altLang="en-US" sz="2600" dirty="0"/>
              <a:t>At the highest energy state, the transition state is formed.</a:t>
            </a:r>
          </a:p>
          <a:p>
            <a:pPr>
              <a:defRPr/>
            </a:pPr>
            <a:r>
              <a:rPr lang="en-US" altLang="en-US" sz="2600" dirty="0"/>
              <a:t>Reactions can be endothermic or exothermic after this. </a:t>
            </a:r>
          </a:p>
          <a:p>
            <a:pPr>
              <a:defRPr/>
            </a:pPr>
            <a:r>
              <a:rPr lang="en-US" altLang="en-US" sz="2600" dirty="0">
                <a:solidFill>
                  <a:schemeClr val="tx1"/>
                </a:solidFill>
              </a:rPr>
              <a:t>Rate constant depends on the magnitude of </a:t>
            </a:r>
            <a:r>
              <a:rPr lang="en-US" altLang="en-US" sz="2600" b="1" dirty="0" err="1">
                <a:solidFill>
                  <a:schemeClr val="tx1"/>
                </a:solidFill>
                <a:effectLst>
                  <a:outerShdw blurRad="38100" dist="38100" dir="2700000" algn="tl">
                    <a:srgbClr val="000000">
                      <a:alpha val="43137"/>
                    </a:srgbClr>
                  </a:outerShdw>
                </a:effectLst>
              </a:rPr>
              <a:t>Ea</a:t>
            </a:r>
            <a:endParaRPr lang="en-US" sz="2600" b="1" dirty="0">
              <a:solidFill>
                <a:schemeClr val="tx1"/>
              </a:solidFill>
              <a:effectLst>
                <a:outerShdw blurRad="38100" dist="38100" dir="2700000" algn="tl">
                  <a:srgbClr val="000000">
                    <a:alpha val="43137"/>
                  </a:srgbClr>
                </a:outerShdw>
              </a:effectLst>
            </a:endParaRPr>
          </a:p>
        </p:txBody>
      </p:sp>
      <p:pic>
        <p:nvPicPr>
          <p:cNvPr id="108548" name="Picture 6" descr="A graph shows potential energy versus reaction progress for the conversion of C H 3, N C to C H 3, C N. The graph has reaction progress on the x-axis and potential energy on the y-axis. Both axes are unscaled. The reaction begins with potential energy about one-third of the way up the y-axis for C H 3, N C, C H 3 is single bonded right to N, which is triple bonded right to C. As the curve climbs toward a high peak, the molecule bends, and the C single bond N begins to break. At the peak of the curve, near the top of the y-axis, the activated complex forms, C H 3 is joined by a dotted line to the triple bond between C and N, which are now arranged vertically. The difference in height between the peak and the potential energy of the reactant molecule is E sub ay. The curve then declines from the peak toward the products as the C single bond C forms, C H 3 is single bonded right to C, which is triple bonded below, angled right, to N. The product, C H 3 single bonded right to C, which is triple bonded right to N, is at a lower potential energy than the reactant. The difference in potential energy between the reactant and the product is delta E."/>
          <p:cNvPicPr>
            <a:picLocks noChangeAspect="1"/>
          </p:cNvPicPr>
          <p:nvPr/>
        </p:nvPicPr>
        <p:blipFill>
          <a:blip r:embed="rId2">
            <a:extLst>
              <a:ext uri="{28A0092B-C50C-407E-A947-70E740481C1C}">
                <a14:useLocalDpi xmlns:a14="http://schemas.microsoft.com/office/drawing/2010/main" val="0"/>
              </a:ext>
            </a:extLst>
          </a:blip>
          <a:srcRect b="2547"/>
          <a:stretch>
            <a:fillRect/>
          </a:stretch>
        </p:blipFill>
        <p:spPr bwMode="auto">
          <a:xfrm>
            <a:off x="3663950" y="1944688"/>
            <a:ext cx="5438775"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TextBox 7"/>
          <p:cNvSpPr txBox="1">
            <a:spLocks noChangeArrowheads="1"/>
          </p:cNvSpPr>
          <p:nvPr/>
        </p:nvSpPr>
        <p:spPr bwMode="auto">
          <a:xfrm>
            <a:off x="381000" y="9906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a:solidFill>
                  <a:schemeClr val="tx1"/>
                </a:solidFill>
              </a:rPr>
              <a:t>Plots are made to show the energy possessed by the particles as the reaction proceeds</a:t>
            </a:r>
            <a:r>
              <a:rPr lang="en-US" altLang="en-US" sz="2800"/>
              <a:t>.</a:t>
            </a:r>
            <a:endParaRPr lang="en-US"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Text Box 1"/>
          <p:cNvSpPr txBox="1">
            <a:spLocks noChangeArrowheads="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F95750CE-FC1B-4945-A247-6086A128951E}" type="slidenum">
              <a:rPr lang="en-US" altLang="en-US" sz="1400">
                <a:solidFill>
                  <a:srgbClr val="000000"/>
                </a:solidFill>
              </a:rPr>
              <a:pPr algn="r">
                <a:buSzPct val="100000"/>
              </a:pPr>
              <a:t>57</a:t>
            </a:fld>
            <a:endParaRPr lang="en-US" altLang="en-US" sz="1400">
              <a:solidFill>
                <a:srgbClr val="000000"/>
              </a:solidFill>
            </a:endParaRPr>
          </a:p>
        </p:txBody>
      </p:sp>
      <p:sp>
        <p:nvSpPr>
          <p:cNvPr id="109571" name="Text Box 2"/>
          <p:cNvSpPr txBox="1">
            <a:spLocks noChangeArrowheads="1"/>
          </p:cNvSpPr>
          <p:nvPr/>
        </p:nvSpPr>
        <p:spPr bwMode="auto">
          <a:xfrm>
            <a:off x="304800" y="144463"/>
            <a:ext cx="84582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000">
                <a:solidFill>
                  <a:srgbClr val="000000"/>
                </a:solidFill>
              </a:rPr>
              <a:t>Energy Profile for the</a:t>
            </a:r>
            <a:br>
              <a:rPr lang="en-US" altLang="en-US" sz="4000">
                <a:solidFill>
                  <a:srgbClr val="000000"/>
                </a:solidFill>
              </a:rPr>
            </a:br>
            <a:r>
              <a:rPr lang="en-US" altLang="en-US" sz="4000">
                <a:solidFill>
                  <a:srgbClr val="000000"/>
                </a:solidFill>
              </a:rPr>
              <a:t> Isomerization of Methyl Isonitrile</a:t>
            </a:r>
          </a:p>
        </p:txBody>
      </p:sp>
      <p:grpSp>
        <p:nvGrpSpPr>
          <p:cNvPr id="51203" name="Group 3"/>
          <p:cNvGrpSpPr>
            <a:grpSpLocks/>
          </p:cNvGrpSpPr>
          <p:nvPr/>
        </p:nvGrpSpPr>
        <p:grpSpPr bwMode="auto">
          <a:xfrm>
            <a:off x="609600" y="1447800"/>
            <a:ext cx="8301038" cy="5195888"/>
            <a:chOff x="384" y="912"/>
            <a:chExt cx="5229" cy="3273"/>
          </a:xfrm>
        </p:grpSpPr>
        <p:pic>
          <p:nvPicPr>
            <p:cNvPr id="1095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912"/>
              <a:ext cx="4125" cy="32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9578" name="Text Box 5"/>
            <p:cNvSpPr txBox="1">
              <a:spLocks noChangeArrowheads="1"/>
            </p:cNvSpPr>
            <p:nvPr/>
          </p:nvSpPr>
          <p:spPr bwMode="auto">
            <a:xfrm>
              <a:off x="4128" y="1344"/>
              <a:ext cx="1485" cy="1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3333CC"/>
                  </a:solidFill>
                </a:rPr>
                <a:t>As the reaction begins, the C-N bond weakens enough for the C</a:t>
              </a:r>
              <a:r>
                <a:rPr lang="en-US" altLang="en-US">
                  <a:solidFill>
                    <a:srgbClr val="3333CC"/>
                  </a:solidFill>
                  <a:latin typeface="Symbol" panose="05050102010706020507" pitchFamily="18" charset="2"/>
                </a:rPr>
                <a:t></a:t>
              </a:r>
              <a:r>
                <a:rPr lang="en-US" altLang="en-US">
                  <a:solidFill>
                    <a:srgbClr val="3333CC"/>
                  </a:solidFill>
                </a:rPr>
                <a:t>N group to start to rotate</a:t>
              </a:r>
            </a:p>
          </p:txBody>
        </p:sp>
      </p:grpSp>
      <p:pic>
        <p:nvPicPr>
          <p:cNvPr id="512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7518400" cy="5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7" name="Text Box 7">
            <a:extLst>
              <a:ext uri="{FF2B5EF4-FFF2-40B4-BE49-F238E27FC236}">
                <a16:creationId xmlns:a16="http://schemas.microsoft.com/office/drawing/2014/main" xmlns="" id="{9F86F612-5B46-44EF-9859-187A342C3EE7}"/>
              </a:ext>
            </a:extLst>
          </p:cNvPr>
          <p:cNvSpPr txBox="1">
            <a:spLocks noChangeArrowheads="1"/>
          </p:cNvSpPr>
          <p:nvPr/>
        </p:nvSpPr>
        <p:spPr bwMode="auto">
          <a:xfrm>
            <a:off x="5786438" y="2520950"/>
            <a:ext cx="3124200"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eaLnBrk="1" hangingPunct="1">
              <a:buSzPct val="100000"/>
              <a:defRPr/>
            </a:pPr>
            <a:r>
              <a:rPr lang="en-US" dirty="0">
                <a:solidFill>
                  <a:schemeClr val="accent6">
                    <a:lumMod val="75000"/>
                  </a:schemeClr>
                </a:solidFill>
              </a:rPr>
              <a:t>the </a:t>
            </a:r>
            <a:r>
              <a:rPr lang="en-US" b="1" dirty="0">
                <a:solidFill>
                  <a:schemeClr val="accent6">
                    <a:lumMod val="75000"/>
                  </a:schemeClr>
                </a:solidFill>
              </a:rPr>
              <a:t>collision frequency</a:t>
            </a:r>
            <a:r>
              <a:rPr lang="en-US" dirty="0">
                <a:solidFill>
                  <a:schemeClr val="accent6">
                    <a:lumMod val="75000"/>
                  </a:schemeClr>
                </a:solidFill>
              </a:rPr>
              <a:t> is the number of molecules that approach the peak in a given period of time</a:t>
            </a:r>
          </a:p>
        </p:txBody>
      </p:sp>
      <p:sp>
        <p:nvSpPr>
          <p:cNvPr id="51208" name="Text Box 8"/>
          <p:cNvSpPr txBox="1">
            <a:spLocks noChangeArrowheads="1"/>
          </p:cNvSpPr>
          <p:nvPr/>
        </p:nvSpPr>
        <p:spPr bwMode="auto">
          <a:xfrm>
            <a:off x="6156325" y="2498725"/>
            <a:ext cx="2987675"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3333CC"/>
                </a:solidFill>
              </a:rPr>
              <a:t>the </a:t>
            </a:r>
            <a:r>
              <a:rPr lang="en-US" altLang="en-US" b="1">
                <a:solidFill>
                  <a:srgbClr val="3333CC"/>
                </a:solidFill>
              </a:rPr>
              <a:t>activation energy</a:t>
            </a:r>
            <a:r>
              <a:rPr lang="en-US" altLang="en-US">
                <a:solidFill>
                  <a:srgbClr val="3333CC"/>
                </a:solidFill>
              </a:rPr>
              <a:t> is the difference in energy between the reactants and the activated complex</a:t>
            </a:r>
          </a:p>
        </p:txBody>
      </p:sp>
      <p:sp>
        <p:nvSpPr>
          <p:cNvPr id="51209" name="Text Box 9"/>
          <p:cNvSpPr txBox="1">
            <a:spLocks noChangeArrowheads="1"/>
          </p:cNvSpPr>
          <p:nvPr/>
        </p:nvSpPr>
        <p:spPr bwMode="auto">
          <a:xfrm>
            <a:off x="6156325" y="2886075"/>
            <a:ext cx="298767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3333CC"/>
                </a:solidFill>
              </a:rPr>
              <a:t>the </a:t>
            </a:r>
            <a:r>
              <a:rPr lang="en-US" altLang="en-US" b="1">
                <a:solidFill>
                  <a:srgbClr val="3333CC"/>
                </a:solidFill>
              </a:rPr>
              <a:t>activated complex</a:t>
            </a:r>
            <a:r>
              <a:rPr lang="en-US" altLang="en-US">
                <a:solidFill>
                  <a:srgbClr val="3333CC"/>
                </a:solidFill>
              </a:rPr>
              <a:t> is a chemical species with partial bonds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fill="hold" nodeType="clickEffect">
                                  <p:stCondLst>
                                    <p:cond delay="0"/>
                                  </p:stCondLst>
                                  <p:childTnLst>
                                    <p:animEffect transition="out" filter="dissolve">
                                      <p:cBhvr additive="repl">
                                        <p:cTn id="6" dur="500"/>
                                        <p:tgtEl>
                                          <p:spTgt spid="51203"/>
                                        </p:tgtEl>
                                      </p:cBhvr>
                                    </p:animEffect>
                                    <p:set>
                                      <p:cBhvr additive="repl">
                                        <p:cTn id="7" dur="1" fill="hold">
                                          <p:stCondLst>
                                            <p:cond delay="0"/>
                                          </p:stCondLst>
                                        </p:cTn>
                                        <p:tgtEl>
                                          <p:spTgt spid="51203"/>
                                        </p:tgtEl>
                                        <p:attrNameLst>
                                          <p:attrName>style.visibility</p:attrName>
                                        </p:attrNameLst>
                                      </p:cBhvr>
                                      <p:to>
                                        <p:strVal val="hidden"/>
                                      </p:to>
                                    </p:set>
                                  </p:childTnLst>
                                </p:cTn>
                              </p:par>
                              <p:par>
                                <p:cTn id="8" presetID="9" presetClass="entr" fill="hold" nodeType="withEffect">
                                  <p:stCondLst>
                                    <p:cond delay="0"/>
                                  </p:stCondLst>
                                  <p:childTnLst>
                                    <p:set>
                                      <p:cBhvr additive="repl">
                                        <p:cTn id="9" dur="1" fill="hold">
                                          <p:stCondLst>
                                            <p:cond delay="0"/>
                                          </p:stCondLst>
                                        </p:cTn>
                                        <p:tgtEl>
                                          <p:spTgt spid="51206"/>
                                        </p:tgtEl>
                                        <p:attrNameLst>
                                          <p:attrName>style.visibility</p:attrName>
                                        </p:attrNameLst>
                                      </p:cBhvr>
                                      <p:to>
                                        <p:strVal val="visible"/>
                                      </p:to>
                                    </p:set>
                                    <p:animEffect transition="in" filter="dissolve">
                                      <p:cBhvr additive="repl">
                                        <p:cTn id="10" dur="500"/>
                                        <p:tgtEl>
                                          <p:spTgt spid="512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fill="hold" nodeType="clickEffect">
                                  <p:stCondLst>
                                    <p:cond delay="0"/>
                                  </p:stCondLst>
                                  <p:childTnLst>
                                    <p:set>
                                      <p:cBhvr additive="repl">
                                        <p:cTn id="14" dur="1" fill="hold">
                                          <p:stCondLst>
                                            <p:cond delay="0"/>
                                          </p:stCondLst>
                                        </p:cTn>
                                        <p:tgtEl>
                                          <p:spTgt spid="51209"/>
                                        </p:tgtEl>
                                        <p:attrNameLst>
                                          <p:attrName>style.visibility</p:attrName>
                                        </p:attrNameLst>
                                      </p:cBhvr>
                                      <p:to>
                                        <p:strVal val="visible"/>
                                      </p:to>
                                    </p:set>
                                    <p:animEffect transition="in" filter="dissolve">
                                      <p:cBhvr additive="repl">
                                        <p:cTn id="15" dur="500"/>
                                        <p:tgtEl>
                                          <p:spTgt spid="5120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fill="hold" nodeType="clickEffect">
                                  <p:stCondLst>
                                    <p:cond delay="0"/>
                                  </p:stCondLst>
                                  <p:childTnLst>
                                    <p:animEffect transition="out" filter="dissolve">
                                      <p:cBhvr additive="repl">
                                        <p:cTn id="19" dur="500"/>
                                        <p:tgtEl>
                                          <p:spTgt spid="51209"/>
                                        </p:tgtEl>
                                      </p:cBhvr>
                                    </p:animEffect>
                                    <p:set>
                                      <p:cBhvr additive="repl">
                                        <p:cTn id="20" dur="1" fill="hold">
                                          <p:stCondLst>
                                            <p:cond delay="0"/>
                                          </p:stCondLst>
                                        </p:cTn>
                                        <p:tgtEl>
                                          <p:spTgt spid="51209"/>
                                        </p:tgtEl>
                                        <p:attrNameLst>
                                          <p:attrName>style.visibility</p:attrName>
                                        </p:attrNameLst>
                                      </p:cBhvr>
                                      <p:to>
                                        <p:strVal val="hidden"/>
                                      </p:to>
                                    </p:set>
                                  </p:childTnLst>
                                </p:cTn>
                              </p:par>
                              <p:par>
                                <p:cTn id="21" presetID="9" presetClass="entr" fill="hold" nodeType="withEffect">
                                  <p:stCondLst>
                                    <p:cond delay="0"/>
                                  </p:stCondLst>
                                  <p:childTnLst>
                                    <p:set>
                                      <p:cBhvr additive="repl">
                                        <p:cTn id="22" dur="1" fill="hold">
                                          <p:stCondLst>
                                            <p:cond delay="0"/>
                                          </p:stCondLst>
                                        </p:cTn>
                                        <p:tgtEl>
                                          <p:spTgt spid="51207"/>
                                        </p:tgtEl>
                                        <p:attrNameLst>
                                          <p:attrName>style.visibility</p:attrName>
                                        </p:attrNameLst>
                                      </p:cBhvr>
                                      <p:to>
                                        <p:strVal val="visible"/>
                                      </p:to>
                                    </p:set>
                                    <p:animEffect transition="in" filter="dissolve">
                                      <p:cBhvr additive="repl">
                                        <p:cTn id="23" dur="500"/>
                                        <p:tgtEl>
                                          <p:spTgt spid="512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xit" fill="hold" nodeType="clickEffect">
                                  <p:stCondLst>
                                    <p:cond delay="0"/>
                                  </p:stCondLst>
                                  <p:childTnLst>
                                    <p:animEffect transition="out" filter="dissolve">
                                      <p:cBhvr additive="repl">
                                        <p:cTn id="27" dur="500"/>
                                        <p:tgtEl>
                                          <p:spTgt spid="51207"/>
                                        </p:tgtEl>
                                      </p:cBhvr>
                                    </p:animEffect>
                                    <p:set>
                                      <p:cBhvr additive="repl">
                                        <p:cTn id="28" dur="1" fill="hold">
                                          <p:stCondLst>
                                            <p:cond delay="0"/>
                                          </p:stCondLst>
                                        </p:cTn>
                                        <p:tgtEl>
                                          <p:spTgt spid="51207"/>
                                        </p:tgtEl>
                                        <p:attrNameLst>
                                          <p:attrName>style.visibility</p:attrName>
                                        </p:attrNameLst>
                                      </p:cBhvr>
                                      <p:to>
                                        <p:strVal val="hidden"/>
                                      </p:to>
                                    </p:set>
                                  </p:childTnLst>
                                </p:cTn>
                              </p:par>
                              <p:par>
                                <p:cTn id="29" presetID="9" presetClass="entr" fill="hold" nodeType="withEffect">
                                  <p:stCondLst>
                                    <p:cond delay="0"/>
                                  </p:stCondLst>
                                  <p:childTnLst>
                                    <p:set>
                                      <p:cBhvr additive="repl">
                                        <p:cTn id="30" dur="1" fill="hold">
                                          <p:stCondLst>
                                            <p:cond delay="0"/>
                                          </p:stCondLst>
                                        </p:cTn>
                                        <p:tgtEl>
                                          <p:spTgt spid="51208"/>
                                        </p:tgtEl>
                                        <p:attrNameLst>
                                          <p:attrName>style.visibility</p:attrName>
                                        </p:attrNameLst>
                                      </p:cBhvr>
                                      <p:to>
                                        <p:strVal val="visible"/>
                                      </p:to>
                                    </p:set>
                                    <p:animEffect transition="in" filter="dissolve">
                                      <p:cBhvr additive="repl">
                                        <p:cTn id="31" dur="500"/>
                                        <p:tgtEl>
                                          <p:spTgt spid="5120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xit" fill="hold" nodeType="clickEffect">
                                  <p:stCondLst>
                                    <p:cond delay="0"/>
                                  </p:stCondLst>
                                  <p:childTnLst>
                                    <p:animEffect transition="out" filter="dissolve">
                                      <p:cBhvr additive="repl">
                                        <p:cTn id="35" dur="500"/>
                                        <p:tgtEl>
                                          <p:spTgt spid="51208"/>
                                        </p:tgtEl>
                                      </p:cBhvr>
                                    </p:animEffect>
                                    <p:set>
                                      <p:cBhvr additive="repl">
                                        <p:cTn id="36" dur="1" fill="hold">
                                          <p:stCondLst>
                                            <p:cond delay="0"/>
                                          </p:stCondLst>
                                        </p:cTn>
                                        <p:tgtEl>
                                          <p:spTgt spid="512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02" name="Text Box 1">
            <a:extLst>
              <a:ext uri="{FF2B5EF4-FFF2-40B4-BE49-F238E27FC236}">
                <a16:creationId xmlns:a16="http://schemas.microsoft.com/office/drawing/2014/main" xmlns="" id="{CEF6D8D3-E4F9-4A00-963E-A82196FC51FE}"/>
              </a:ext>
            </a:extLst>
          </p:cNvPr>
          <p:cNvSpPr txBox="1">
            <a:spLocks noChangeArrowheads="1"/>
          </p:cNvSpPr>
          <p:nvPr/>
        </p:nvSpPr>
        <p:spPr bwMode="auto">
          <a:xfrm>
            <a:off x="215900" y="115888"/>
            <a:ext cx="8623300" cy="674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algn="ctr">
              <a:buSzPct val="100000"/>
              <a:defRPr/>
            </a:pPr>
            <a:r>
              <a:rPr lang="en-US" b="1" dirty="0">
                <a:solidFill>
                  <a:srgbClr val="663300"/>
                </a:solidFill>
              </a:rPr>
              <a:t>Workshop # 4</a:t>
            </a:r>
          </a:p>
          <a:p>
            <a:pPr>
              <a:buSzPct val="100000"/>
              <a:defRPr/>
            </a:pPr>
            <a:endParaRPr lang="en-US" b="1" dirty="0">
              <a:solidFill>
                <a:srgbClr val="663300"/>
              </a:solidFill>
            </a:endParaRPr>
          </a:p>
          <a:p>
            <a:pPr>
              <a:buSzPct val="100000"/>
              <a:defRPr/>
            </a:pPr>
            <a:r>
              <a:rPr lang="en-US" b="1" dirty="0">
                <a:solidFill>
                  <a:srgbClr val="663300"/>
                </a:solidFill>
              </a:rPr>
              <a:t>              </a:t>
            </a:r>
            <a:r>
              <a:rPr lang="en-US" b="1" dirty="0">
                <a:solidFill>
                  <a:srgbClr val="663300"/>
                </a:solidFill>
                <a:latin typeface="Arial" charset="0"/>
              </a:rPr>
              <a:t>H</a:t>
            </a:r>
            <a:r>
              <a:rPr lang="en-US" b="1" baseline="-25000" dirty="0">
                <a:solidFill>
                  <a:srgbClr val="663300"/>
                </a:solidFill>
                <a:latin typeface="Arial" charset="0"/>
              </a:rPr>
              <a:t>3</a:t>
            </a:r>
            <a:r>
              <a:rPr lang="en-US" b="1" dirty="0">
                <a:solidFill>
                  <a:srgbClr val="663300"/>
                </a:solidFill>
                <a:latin typeface="Arial" charset="0"/>
              </a:rPr>
              <a:t>C-N </a:t>
            </a:r>
            <a:r>
              <a:rPr lang="el-GR" b="1" dirty="0">
                <a:solidFill>
                  <a:srgbClr val="663300"/>
                </a:solidFill>
                <a:latin typeface="Arial" charset="0"/>
              </a:rPr>
              <a:t>Ξ</a:t>
            </a:r>
            <a:r>
              <a:rPr lang="en-US" b="1" dirty="0">
                <a:solidFill>
                  <a:srgbClr val="663300"/>
                </a:solidFill>
                <a:latin typeface="Arial" charset="0"/>
              </a:rPr>
              <a:t>C:     	</a:t>
            </a:r>
            <a:r>
              <a:rPr lang="en-US" b="1" dirty="0">
                <a:solidFill>
                  <a:srgbClr val="663300"/>
                </a:solidFill>
                <a:latin typeface="Symbol" pitchFamily="16" charset="2"/>
              </a:rPr>
              <a:t></a:t>
            </a:r>
            <a:r>
              <a:rPr lang="en-US" b="1" dirty="0">
                <a:solidFill>
                  <a:srgbClr val="663300"/>
                </a:solidFill>
                <a:latin typeface="Arial" charset="0"/>
              </a:rPr>
              <a:t>     	H</a:t>
            </a:r>
            <a:r>
              <a:rPr lang="en-US" b="1" baseline="-25000" dirty="0">
                <a:solidFill>
                  <a:srgbClr val="663300"/>
                </a:solidFill>
                <a:latin typeface="Arial" charset="0"/>
              </a:rPr>
              <a:t>3</a:t>
            </a:r>
            <a:r>
              <a:rPr lang="en-US" b="1" dirty="0">
                <a:solidFill>
                  <a:srgbClr val="663300"/>
                </a:solidFill>
                <a:latin typeface="Arial" charset="0"/>
              </a:rPr>
              <a:t>C -C</a:t>
            </a:r>
            <a:r>
              <a:rPr lang="el-GR" b="1" dirty="0">
                <a:solidFill>
                  <a:srgbClr val="663300"/>
                </a:solidFill>
                <a:latin typeface="Arial" charset="0"/>
              </a:rPr>
              <a:t>Ξ</a:t>
            </a:r>
            <a:r>
              <a:rPr lang="en-US" b="1" dirty="0">
                <a:solidFill>
                  <a:srgbClr val="663300"/>
                </a:solidFill>
                <a:latin typeface="Arial" charset="0"/>
              </a:rPr>
              <a:t>N:</a:t>
            </a:r>
          </a:p>
          <a:p>
            <a:pPr>
              <a:buSzPct val="100000"/>
              <a:defRPr/>
            </a:pPr>
            <a:r>
              <a:rPr lang="en-US" b="1" dirty="0">
                <a:solidFill>
                  <a:srgbClr val="000000"/>
                </a:solidFill>
                <a:latin typeface="Arial" charset="0"/>
              </a:rPr>
              <a:t>          </a:t>
            </a:r>
            <a:r>
              <a:rPr lang="en-US" b="1" dirty="0">
                <a:solidFill>
                  <a:srgbClr val="CC3300"/>
                </a:solidFill>
                <a:latin typeface="Arial" charset="0"/>
              </a:rPr>
              <a:t>methyl </a:t>
            </a:r>
            <a:r>
              <a:rPr lang="en-US" b="1" dirty="0" err="1">
                <a:solidFill>
                  <a:srgbClr val="CC3300"/>
                </a:solidFill>
                <a:latin typeface="Arial" charset="0"/>
              </a:rPr>
              <a:t>isonitrile</a:t>
            </a:r>
            <a:r>
              <a:rPr lang="en-US" b="1" dirty="0">
                <a:solidFill>
                  <a:srgbClr val="CC3300"/>
                </a:solidFill>
                <a:latin typeface="Arial" charset="0"/>
              </a:rPr>
              <a:t>            </a:t>
            </a:r>
            <a:r>
              <a:rPr lang="en-US" b="1" dirty="0" err="1">
                <a:solidFill>
                  <a:srgbClr val="CC3300"/>
                </a:solidFill>
                <a:latin typeface="Arial" charset="0"/>
              </a:rPr>
              <a:t>acelonitrile</a:t>
            </a:r>
            <a:endParaRPr lang="en-US" b="1" dirty="0">
              <a:solidFill>
                <a:srgbClr val="CC3300"/>
              </a:solidFill>
              <a:latin typeface="Arial" charset="0"/>
            </a:endParaRPr>
          </a:p>
          <a:p>
            <a:pPr>
              <a:buSzPct val="100000"/>
              <a:defRPr/>
            </a:pPr>
            <a:endParaRPr lang="en-US" b="1" dirty="0">
              <a:solidFill>
                <a:schemeClr val="tx1"/>
              </a:solidFill>
              <a:latin typeface="Arial" charset="0"/>
            </a:endParaRPr>
          </a:p>
          <a:p>
            <a:pPr>
              <a:buSzPct val="100000"/>
              <a:defRPr/>
            </a:pPr>
            <a:r>
              <a:rPr lang="en-US" b="1" dirty="0">
                <a:solidFill>
                  <a:schemeClr val="tx1"/>
                </a:solidFill>
                <a:latin typeface="Arial" charset="0"/>
              </a:rPr>
              <a:t>Q 1.  For the conversion of methyl </a:t>
            </a:r>
            <a:r>
              <a:rPr lang="en-US" b="1" dirty="0" err="1">
                <a:solidFill>
                  <a:schemeClr val="tx1"/>
                </a:solidFill>
                <a:latin typeface="Arial" charset="0"/>
              </a:rPr>
              <a:t>isonitrile</a:t>
            </a:r>
            <a:r>
              <a:rPr lang="en-US" b="1" dirty="0">
                <a:solidFill>
                  <a:schemeClr val="tx1"/>
                </a:solidFill>
                <a:latin typeface="Arial" charset="0"/>
              </a:rPr>
              <a:t> to acetonitrile, the table below shows the relationship between temperature and the rate constant.</a:t>
            </a:r>
          </a:p>
          <a:p>
            <a:pPr>
              <a:buSzPct val="100000"/>
              <a:defRPr/>
            </a:pPr>
            <a:endParaRPr lang="en-US" b="1" dirty="0">
              <a:solidFill>
                <a:schemeClr val="tx1"/>
              </a:solidFill>
              <a:latin typeface="Arial" charset="0"/>
            </a:endParaRPr>
          </a:p>
          <a:p>
            <a:pPr>
              <a:buSzPct val="100000"/>
              <a:defRPr/>
            </a:pPr>
            <a:r>
              <a:rPr lang="en-US" b="1" dirty="0">
                <a:solidFill>
                  <a:schemeClr val="tx1"/>
                </a:solidFill>
                <a:latin typeface="Arial" charset="0"/>
              </a:rPr>
              <a:t>		      </a:t>
            </a:r>
            <a:r>
              <a:rPr lang="en-US" b="1" u="sng" dirty="0">
                <a:solidFill>
                  <a:schemeClr val="tx1"/>
                </a:solidFill>
                <a:latin typeface="Arial" charset="0"/>
              </a:rPr>
              <a:t>T	</a:t>
            </a:r>
            <a:r>
              <a:rPr lang="en-US" b="1" dirty="0">
                <a:solidFill>
                  <a:schemeClr val="tx1"/>
                </a:solidFill>
                <a:latin typeface="Arial" charset="0"/>
              </a:rPr>
              <a:t>		        </a:t>
            </a:r>
            <a:r>
              <a:rPr lang="en-US" b="1" u="sng" dirty="0">
                <a:solidFill>
                  <a:schemeClr val="tx1"/>
                </a:solidFill>
                <a:latin typeface="Arial" charset="0"/>
              </a:rPr>
              <a:t>k</a:t>
            </a:r>
          </a:p>
          <a:p>
            <a:pPr>
              <a:buSzPct val="100000"/>
              <a:defRPr/>
            </a:pPr>
            <a:r>
              <a:rPr lang="en-US" b="1" dirty="0">
                <a:solidFill>
                  <a:schemeClr val="tx1"/>
                </a:solidFill>
                <a:latin typeface="Arial" charset="0"/>
              </a:rPr>
              <a:t>		298.9°C		5.25 x 10</a:t>
            </a:r>
            <a:r>
              <a:rPr lang="en-US" b="1" baseline="30000" dirty="0">
                <a:solidFill>
                  <a:schemeClr val="tx1"/>
                </a:solidFill>
                <a:latin typeface="Arial" charset="0"/>
              </a:rPr>
              <a:t>-5</a:t>
            </a:r>
          </a:p>
          <a:p>
            <a:pPr>
              <a:buSzPct val="100000"/>
              <a:defRPr/>
            </a:pPr>
            <a:r>
              <a:rPr lang="en-US" b="1" dirty="0">
                <a:solidFill>
                  <a:schemeClr val="tx1"/>
                </a:solidFill>
                <a:latin typeface="Arial" charset="0"/>
              </a:rPr>
              <a:t>		330.3°C		6.30 x 10</a:t>
            </a:r>
            <a:r>
              <a:rPr lang="en-US" b="1" baseline="30000" dirty="0">
                <a:solidFill>
                  <a:schemeClr val="tx1"/>
                </a:solidFill>
                <a:latin typeface="Arial" charset="0"/>
              </a:rPr>
              <a:t>-4</a:t>
            </a:r>
          </a:p>
          <a:p>
            <a:pPr>
              <a:buSzPct val="100000"/>
              <a:defRPr/>
            </a:pPr>
            <a:r>
              <a:rPr lang="en-US" b="1" dirty="0">
                <a:solidFill>
                  <a:schemeClr val="tx1"/>
                </a:solidFill>
                <a:latin typeface="Arial" charset="0"/>
              </a:rPr>
              <a:t>		351.2°C		3.16 x 10</a:t>
            </a:r>
            <a:r>
              <a:rPr lang="en-US" b="1" baseline="30000" dirty="0">
                <a:solidFill>
                  <a:schemeClr val="tx1"/>
                </a:solidFill>
                <a:latin typeface="Arial" charset="0"/>
              </a:rPr>
              <a:t>-3</a:t>
            </a:r>
          </a:p>
          <a:p>
            <a:pPr>
              <a:buSzPct val="100000"/>
              <a:defRPr/>
            </a:pPr>
            <a:endParaRPr lang="en-US" b="1" dirty="0">
              <a:solidFill>
                <a:srgbClr val="000000"/>
              </a:solidFill>
              <a:latin typeface="Arial" charset="0"/>
            </a:endParaRPr>
          </a:p>
          <a:p>
            <a:pPr>
              <a:buSzPct val="100000"/>
              <a:defRPr/>
            </a:pPr>
            <a:r>
              <a:rPr lang="en-US" b="1" dirty="0">
                <a:solidFill>
                  <a:srgbClr val="CC3300"/>
                </a:solidFill>
                <a:latin typeface="Arial" charset="0"/>
              </a:rPr>
              <a:t>1.  Graphically determine </a:t>
            </a:r>
            <a:r>
              <a:rPr lang="en-US" b="1" dirty="0" err="1">
                <a:solidFill>
                  <a:schemeClr val="accent6">
                    <a:lumMod val="75000"/>
                  </a:schemeClr>
                </a:solidFill>
                <a:latin typeface="Arial" charset="0"/>
              </a:rPr>
              <a:t>Ea</a:t>
            </a:r>
            <a:r>
              <a:rPr lang="en-US" b="1" dirty="0">
                <a:solidFill>
                  <a:srgbClr val="CC3300"/>
                </a:solidFill>
                <a:latin typeface="Arial" charset="0"/>
              </a:rPr>
              <a:t> then compare to calculated values.</a:t>
            </a:r>
          </a:p>
          <a:p>
            <a:pPr>
              <a:buSzPct val="100000"/>
              <a:defRPr/>
            </a:pPr>
            <a:endParaRPr lang="en-US" b="1" dirty="0">
              <a:solidFill>
                <a:srgbClr val="000000"/>
              </a:solidFill>
              <a:latin typeface="Arial" charset="0"/>
            </a:endParaRPr>
          </a:p>
          <a:p>
            <a:pPr>
              <a:buSzPct val="100000"/>
              <a:defRPr/>
            </a:pPr>
            <a:r>
              <a:rPr lang="en-US" b="1" dirty="0">
                <a:solidFill>
                  <a:srgbClr val="C00000"/>
                </a:solidFill>
                <a:latin typeface="Arial" charset="0"/>
              </a:rPr>
              <a:t>2.  What is k at 530.3 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noChangeArrowheads="1"/>
          </p:cNvSpPr>
          <p:nvPr>
            <p:ph type="title"/>
          </p:nvPr>
        </p:nvSpPr>
        <p:spPr>
          <a:xfrm>
            <a:off x="152400" y="304800"/>
            <a:ext cx="8686800" cy="2971800"/>
          </a:xfrm>
        </p:spPr>
        <p:txBody>
          <a:bodyPr/>
          <a:lstStyle/>
          <a:p>
            <a:r>
              <a:rPr lang="en-US" altLang="en-US" smtClean="0"/>
              <a:t>Why do rates vary?</a:t>
            </a:r>
            <a:br>
              <a:rPr lang="en-US" altLang="en-US" smtClean="0"/>
            </a:br>
            <a:r>
              <a:rPr lang="en-US" altLang="en-US" sz="3200" smtClean="0"/>
              <a:t>Let’s look at the theory behind the trends.</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u="sng" smtClean="0"/>
              <a:t>Factors That Affect Reaction Rate</a:t>
            </a:r>
          </a:p>
        </p:txBody>
      </p:sp>
      <p:sp>
        <p:nvSpPr>
          <p:cNvPr id="113667" name="Content Placeholder 2"/>
          <p:cNvSpPr>
            <a:spLocks noGrp="1" noChangeArrowheads="1"/>
          </p:cNvSpPr>
          <p:nvPr>
            <p:ph idx="1"/>
          </p:nvPr>
        </p:nvSpPr>
        <p:spPr>
          <a:xfrm>
            <a:off x="381000" y="3352800"/>
            <a:ext cx="7767638" cy="3073400"/>
          </a:xfrm>
        </p:spPr>
        <p:txBody>
          <a:bodyPr/>
          <a:lstStyle/>
          <a:p>
            <a:pPr marL="428625" indent="-428625">
              <a:buFont typeface="Times New Roman" panose="02020603050405020304" pitchFamily="18" charset="0"/>
              <a:buAutoNum type="arabicParenR"/>
            </a:pPr>
            <a:r>
              <a:rPr lang="en-US" altLang="en-US" smtClean="0"/>
              <a:t>Temperature</a:t>
            </a:r>
          </a:p>
          <a:p>
            <a:pPr marL="428625" indent="-428625">
              <a:buFont typeface="Times New Roman" panose="02020603050405020304" pitchFamily="18" charset="0"/>
              <a:buAutoNum type="arabicParenR"/>
            </a:pPr>
            <a:r>
              <a:rPr lang="en-US" altLang="en-US" smtClean="0"/>
              <a:t>Frequency of collisions</a:t>
            </a:r>
          </a:p>
          <a:p>
            <a:pPr marL="428625" indent="-428625">
              <a:buFont typeface="Times New Roman" panose="02020603050405020304" pitchFamily="18" charset="0"/>
              <a:buAutoNum type="arabicParenR"/>
            </a:pPr>
            <a:r>
              <a:rPr lang="en-US" altLang="en-US" smtClean="0"/>
              <a:t>Orientation of molecules</a:t>
            </a:r>
          </a:p>
          <a:p>
            <a:pPr marL="428625" indent="-428625">
              <a:buFont typeface="Times New Roman" panose="02020603050405020304" pitchFamily="18" charset="0"/>
              <a:buAutoNum type="arabicParenR"/>
            </a:pPr>
            <a:r>
              <a:rPr lang="en-US" altLang="en-US" smtClean="0"/>
              <a:t>Energy needed for the reaction to take place (activation energy)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19200"/>
            <a:ext cx="4895850" cy="785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62200"/>
            <a:ext cx="1955800" cy="327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286000"/>
            <a:ext cx="1990725" cy="335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2286000"/>
            <a:ext cx="2003425" cy="335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286000"/>
            <a:ext cx="1990725" cy="335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2286000"/>
            <a:ext cx="1995488" cy="335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0" name="Text Box 7"/>
          <p:cNvSpPr txBox="1">
            <a:spLocks noChangeArrowheads="1"/>
          </p:cNvSpPr>
          <p:nvPr/>
        </p:nvSpPr>
        <p:spPr bwMode="auto">
          <a:xfrm>
            <a:off x="1676400" y="533400"/>
            <a:ext cx="7239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000000"/>
                </a:solidFill>
                <a:latin typeface="Arial" panose="020B0604020202020204" pitchFamily="34" charset="0"/>
              </a:rPr>
              <a:t>Reaction rate:  the central focus  of chemical kinetics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4098"/>
                                        </p:tgtEl>
                                        <p:attrNameLst>
                                          <p:attrName>style.visibility</p:attrName>
                                        </p:attrNameLst>
                                      </p:cBhvr>
                                      <p:to>
                                        <p:strVal val="visible"/>
                                      </p:to>
                                    </p:set>
                                    <p:animEffect transition="in" filter="dissolve">
                                      <p:cBhvr additive="repl">
                                        <p:cTn id="7" dur="500"/>
                                        <p:tgtEl>
                                          <p:spTgt spid="4098"/>
                                        </p:tgtEl>
                                      </p:cBhvr>
                                    </p:animEffect>
                                  </p:childTnLst>
                                  <p:subTnLst>
                                    <p:set>
                                      <p:cBhvr override="childStyle">
                                        <p:cTn dur="1" fill="hold" display="0" masterRel="nextClick" afterEffect="1"/>
                                        <p:tgtEl>
                                          <p:spTgt spid="409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4099"/>
                                        </p:tgtEl>
                                        <p:attrNameLst>
                                          <p:attrName>style.visibility</p:attrName>
                                        </p:attrNameLst>
                                      </p:cBhvr>
                                      <p:to>
                                        <p:strVal val="visible"/>
                                      </p:to>
                                    </p:set>
                                    <p:animEffect transition="in" filter="dissolve">
                                      <p:cBhvr additive="repl">
                                        <p:cTn id="12" dur="500"/>
                                        <p:tgtEl>
                                          <p:spTgt spid="4099"/>
                                        </p:tgtEl>
                                      </p:cBhvr>
                                    </p:animEffect>
                                  </p:childTnLst>
                                  <p:subTnLst>
                                    <p:set>
                                      <p:cBhvr override="childStyle">
                                        <p:cTn dur="1" fill="hold" display="0" masterRel="nextClick" afterEffect="1"/>
                                        <p:tgtEl>
                                          <p:spTgt spid="4099"/>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4100"/>
                                        </p:tgtEl>
                                        <p:attrNameLst>
                                          <p:attrName>style.visibility</p:attrName>
                                        </p:attrNameLst>
                                      </p:cBhvr>
                                      <p:to>
                                        <p:strVal val="visible"/>
                                      </p:to>
                                    </p:set>
                                    <p:animEffect transition="in" filter="dissolve">
                                      <p:cBhvr additive="repl">
                                        <p:cTn id="17" dur="500"/>
                                        <p:tgtEl>
                                          <p:spTgt spid="4100"/>
                                        </p:tgtEl>
                                      </p:cBhvr>
                                    </p:animEffect>
                                  </p:childTnLst>
                                  <p:subTnLst>
                                    <p:set>
                                      <p:cBhvr override="childStyle">
                                        <p:cTn dur="1" fill="hold" display="0" masterRel="nextClick" afterEffect="1"/>
                                        <p:tgtEl>
                                          <p:spTgt spid="4100"/>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4101"/>
                                        </p:tgtEl>
                                        <p:attrNameLst>
                                          <p:attrName>style.visibility</p:attrName>
                                        </p:attrNameLst>
                                      </p:cBhvr>
                                      <p:to>
                                        <p:strVal val="visible"/>
                                      </p:to>
                                    </p:set>
                                    <p:animEffect transition="in" filter="dissolve">
                                      <p:cBhvr additive="repl">
                                        <p:cTn id="22" dur="500"/>
                                        <p:tgtEl>
                                          <p:spTgt spid="4101"/>
                                        </p:tgtEl>
                                      </p:cBhvr>
                                    </p:animEffect>
                                  </p:childTnLst>
                                  <p:subTnLst>
                                    <p:set>
                                      <p:cBhvr override="childStyle">
                                        <p:cTn dur="1" fill="hold" display="0" masterRel="nextClick" afterEffect="1"/>
                                        <p:tgtEl>
                                          <p:spTgt spid="410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fill="hold" nodeType="clickEffect">
                                  <p:stCondLst>
                                    <p:cond delay="0"/>
                                  </p:stCondLst>
                                  <p:childTnLst>
                                    <p:set>
                                      <p:cBhvr additive="repl">
                                        <p:cTn id="26" dur="1" fill="hold">
                                          <p:stCondLst>
                                            <p:cond delay="0"/>
                                          </p:stCondLst>
                                        </p:cTn>
                                        <p:tgtEl>
                                          <p:spTgt spid="4102"/>
                                        </p:tgtEl>
                                        <p:attrNameLst>
                                          <p:attrName>style.visibility</p:attrName>
                                        </p:attrNameLst>
                                      </p:cBhvr>
                                      <p:to>
                                        <p:strVal val="visible"/>
                                      </p:to>
                                    </p:set>
                                    <p:animEffect transition="in" filter="dissolve">
                                      <p:cBhvr additive="repl">
                                        <p:cTn id="27" dur="500"/>
                                        <p:tgtEl>
                                          <p:spTgt spid="4102"/>
                                        </p:tgtEl>
                                      </p:cBhvr>
                                    </p:animEffect>
                                  </p:childTnLst>
                                  <p:subTnLst>
                                    <p:set>
                                      <p:cBhvr override="childStyle">
                                        <p:cTn dur="1" fill="hold" display="0" masterRel="nextClick" afterEffect="1"/>
                                        <p:tgtEl>
                                          <p:spTgt spid="410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14690" name="Text Box 1"/>
          <p:cNvSpPr txBox="1">
            <a:spLocks noChangeArrowheads="1"/>
          </p:cNvSpPr>
          <p:nvPr/>
        </p:nvSpPr>
        <p:spPr bwMode="auto">
          <a:xfrm>
            <a:off x="304800" y="295275"/>
            <a:ext cx="8610600" cy="630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b="1">
                <a:solidFill>
                  <a:srgbClr val="000000"/>
                </a:solidFill>
              </a:rPr>
              <a:t>                       (1) </a:t>
            </a:r>
            <a:r>
              <a:rPr lang="en-US" altLang="en-US" sz="2800" b="1">
                <a:solidFill>
                  <a:srgbClr val="000000"/>
                </a:solidFill>
                <a:latin typeface="Arial" panose="020B0604020202020204" pitchFamily="34" charset="0"/>
              </a:rPr>
              <a:t>COLLISION THEORY</a:t>
            </a:r>
          </a:p>
          <a:p>
            <a:pPr>
              <a:buSzPct val="100000"/>
            </a:pPr>
            <a:endParaRPr lang="en-US" altLang="en-US" sz="1200" b="1">
              <a:solidFill>
                <a:srgbClr val="000000"/>
              </a:solidFill>
              <a:latin typeface="Arial" panose="020B0604020202020204" pitchFamily="34" charset="0"/>
            </a:endParaRPr>
          </a:p>
          <a:p>
            <a:pPr>
              <a:buSzPct val="100000"/>
            </a:pPr>
            <a:r>
              <a:rPr lang="en-US" altLang="en-US" sz="2800" b="1">
                <a:solidFill>
                  <a:srgbClr val="000000"/>
                </a:solidFill>
                <a:latin typeface="Arial" panose="020B0604020202020204" pitchFamily="34" charset="0"/>
              </a:rPr>
              <a:t>A theory that assumes that Reactant particles must collide with an energy greater than some minimum value and with proper orientation.</a:t>
            </a:r>
          </a:p>
          <a:p>
            <a:pPr>
              <a:buSzPct val="100000"/>
            </a:pPr>
            <a:endParaRPr lang="en-US" altLang="en-US" sz="2800" b="1">
              <a:solidFill>
                <a:srgbClr val="000000"/>
              </a:solidFill>
              <a:latin typeface="Arial" panose="020B0604020202020204" pitchFamily="34" charset="0"/>
            </a:endParaRPr>
          </a:p>
          <a:p>
            <a:pPr>
              <a:buSzPct val="100000"/>
            </a:pPr>
            <a:r>
              <a:rPr lang="en-US" altLang="en-US" sz="2800" b="1">
                <a:solidFill>
                  <a:srgbClr val="3333CC"/>
                </a:solidFill>
                <a:latin typeface="Arial" panose="020B0604020202020204" pitchFamily="34" charset="0"/>
              </a:rPr>
              <a:t>E</a:t>
            </a:r>
            <a:r>
              <a:rPr lang="en-US" altLang="en-US" sz="2800" b="1" baseline="-25000">
                <a:solidFill>
                  <a:srgbClr val="3333CC"/>
                </a:solidFill>
                <a:latin typeface="Arial" panose="020B0604020202020204" pitchFamily="34" charset="0"/>
              </a:rPr>
              <a:t>a</a:t>
            </a:r>
            <a:r>
              <a:rPr lang="en-US" altLang="en-US" sz="2800" b="1">
                <a:solidFill>
                  <a:srgbClr val="3333CC"/>
                </a:solidFill>
                <a:latin typeface="Arial" panose="020B0604020202020204" pitchFamily="34" charset="0"/>
              </a:rPr>
              <a:t>  -  Activation Energy</a:t>
            </a:r>
          </a:p>
          <a:p>
            <a:pPr>
              <a:buSzPct val="100000"/>
            </a:pPr>
            <a:r>
              <a:rPr lang="en-US" altLang="en-US" sz="2800" b="1">
                <a:solidFill>
                  <a:srgbClr val="3333CC"/>
                </a:solidFill>
                <a:latin typeface="Arial" panose="020B0604020202020204" pitchFamily="34" charset="0"/>
              </a:rPr>
              <a:t>Minimum energy of collision required for 2 particles to react</a:t>
            </a:r>
          </a:p>
          <a:p>
            <a:pPr>
              <a:buSzPct val="100000"/>
            </a:pPr>
            <a:endParaRPr lang="en-US" altLang="en-US" sz="2800" b="1">
              <a:solidFill>
                <a:srgbClr val="000000"/>
              </a:solidFill>
              <a:latin typeface="Arial" panose="020B0604020202020204" pitchFamily="34" charset="0"/>
            </a:endParaRPr>
          </a:p>
          <a:p>
            <a:pPr>
              <a:buSzPct val="100000"/>
            </a:pPr>
            <a:r>
              <a:rPr lang="en-US" altLang="en-US" sz="2800" b="1">
                <a:solidFill>
                  <a:srgbClr val="000000"/>
                </a:solidFill>
                <a:latin typeface="Arial" panose="020B0604020202020204" pitchFamily="34" charset="0"/>
              </a:rPr>
              <a:t>	k  </a:t>
            </a:r>
            <a:r>
              <a:rPr lang="en-US" altLang="en-US" sz="2800" b="1">
                <a:solidFill>
                  <a:srgbClr val="000000"/>
                </a:solidFill>
                <a:latin typeface="Arial" panose="020B0604020202020204" pitchFamily="34" charset="0"/>
                <a:cs typeface="Arial" panose="020B0604020202020204" pitchFamily="34" charset="0"/>
              </a:rPr>
              <a:t>≈</a:t>
            </a:r>
            <a:r>
              <a:rPr lang="en-US" altLang="en-US" sz="2800" b="1">
                <a:solidFill>
                  <a:srgbClr val="000000"/>
                </a:solidFill>
                <a:latin typeface="Arial" panose="020B0604020202020204" pitchFamily="34" charset="0"/>
              </a:rPr>
              <a:t>  zfp</a:t>
            </a:r>
          </a:p>
          <a:p>
            <a:pPr>
              <a:buSzPct val="100000"/>
            </a:pPr>
            <a:endParaRPr lang="en-US" altLang="en-US" sz="2800" b="1">
              <a:solidFill>
                <a:srgbClr val="000000"/>
              </a:solidFill>
              <a:latin typeface="Arial" panose="020B0604020202020204" pitchFamily="34" charset="0"/>
            </a:endParaRPr>
          </a:p>
          <a:p>
            <a:pPr>
              <a:buSzPct val="100000"/>
            </a:pPr>
            <a:r>
              <a:rPr lang="en-US" altLang="en-US" sz="2800" b="1">
                <a:solidFill>
                  <a:srgbClr val="CC3300"/>
                </a:solidFill>
                <a:latin typeface="Arial" panose="020B0604020202020204" pitchFamily="34" charset="0"/>
              </a:rPr>
              <a:t>z  =  collision frequency</a:t>
            </a:r>
          </a:p>
          <a:p>
            <a:pPr>
              <a:buSzPct val="100000"/>
            </a:pPr>
            <a:r>
              <a:rPr lang="en-US" altLang="en-US" sz="2800" b="1">
                <a:solidFill>
                  <a:srgbClr val="CC3300"/>
                </a:solidFill>
                <a:latin typeface="Arial" panose="020B0604020202020204" pitchFamily="34" charset="0"/>
              </a:rPr>
              <a:t>f  =  fraction of collisions w/e  &gt;  Ea</a:t>
            </a:r>
          </a:p>
          <a:p>
            <a:pPr>
              <a:buSzPct val="100000"/>
            </a:pPr>
            <a:r>
              <a:rPr lang="en-US" altLang="en-US" sz="2800" b="1">
                <a:solidFill>
                  <a:srgbClr val="CC3300"/>
                </a:solidFill>
                <a:latin typeface="Arial" panose="020B0604020202020204" pitchFamily="34" charset="0"/>
              </a:rPr>
              <a:t>p  =  fraction of collisions w/proper orientation</a:t>
            </a:r>
          </a:p>
        </p:txBody>
      </p:sp>
      <p:graphicFrame>
        <p:nvGraphicFramePr>
          <p:cNvPr id="54274" name="Object 2"/>
          <p:cNvGraphicFramePr>
            <a:graphicFrameLocks noChangeAspect="1"/>
          </p:cNvGraphicFramePr>
          <p:nvPr/>
        </p:nvGraphicFramePr>
        <p:xfrm>
          <a:off x="3962400" y="3810000"/>
          <a:ext cx="3778250" cy="1423988"/>
        </p:xfrm>
        <a:graphic>
          <a:graphicData uri="http://schemas.openxmlformats.org/presentationml/2006/ole">
            <mc:AlternateContent xmlns:mc="http://schemas.openxmlformats.org/markup-compatibility/2006">
              <mc:Choice xmlns:v="urn:schemas-microsoft-com:vml" Requires="v">
                <p:oleObj spid="_x0000_s114692" r:id="rId4" imgW="491449" imgH="491449" progId="">
                  <p:embed/>
                </p:oleObj>
              </mc:Choice>
              <mc:Fallback>
                <p:oleObj r:id="rId4" imgW="491449" imgH="491449"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810000"/>
                        <a:ext cx="3778250" cy="1423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afterEffect">
                                  <p:stCondLst>
                                    <p:cond delay="0"/>
                                  </p:stCondLst>
                                  <p:childTnLst>
                                    <p:set>
                                      <p:cBhvr additive="repl">
                                        <p:cTn id="6" dur="1" fill="hold">
                                          <p:stCondLst>
                                            <p:cond delay="0"/>
                                          </p:stCondLst>
                                        </p:cTn>
                                        <p:tgtEl>
                                          <p:spTgt spid="54274"/>
                                        </p:tgtEl>
                                        <p:attrNameLst>
                                          <p:attrName>style.visibility</p:attrName>
                                        </p:attrNameLst>
                                      </p:cBhvr>
                                      <p:to>
                                        <p:strVal val="visible"/>
                                      </p:to>
                                    </p:set>
                                    <p:animEffect transition="in" filter="wipe(left)">
                                      <p:cBhvr additive="repl">
                                        <p:cTn id="7"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1"/>
          <p:cNvSpPr txBox="1">
            <a:spLocks noChangeArrowheads="1"/>
          </p:cNvSpPr>
          <p:nvPr/>
        </p:nvSpPr>
        <p:spPr bwMode="auto">
          <a:xfrm>
            <a:off x="304800" y="144463"/>
            <a:ext cx="84582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000">
                <a:solidFill>
                  <a:srgbClr val="000000"/>
                </a:solidFill>
              </a:rPr>
              <a:t>Collision Theory and</a:t>
            </a:r>
            <a:br>
              <a:rPr lang="en-US" altLang="en-US" sz="4000">
                <a:solidFill>
                  <a:srgbClr val="000000"/>
                </a:solidFill>
              </a:rPr>
            </a:br>
            <a:r>
              <a:rPr lang="en-US" altLang="en-US" sz="4000">
                <a:solidFill>
                  <a:srgbClr val="000000"/>
                </a:solidFill>
              </a:rPr>
              <a:t>the Arrhenius Equation</a:t>
            </a:r>
          </a:p>
        </p:txBody>
      </p:sp>
      <p:sp>
        <p:nvSpPr>
          <p:cNvPr id="116739" name="Text Box 2"/>
          <p:cNvSpPr txBox="1">
            <a:spLocks noChangeArrowheads="1"/>
          </p:cNvSpPr>
          <p:nvPr/>
        </p:nvSpPr>
        <p:spPr bwMode="auto">
          <a:xfrm>
            <a:off x="304800" y="2971800"/>
            <a:ext cx="84582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800"/>
              </a:spcBef>
              <a:buClr>
                <a:srgbClr val="000000"/>
              </a:buClr>
              <a:buSzPct val="100000"/>
              <a:buFont typeface="Arial" panose="020B0604020202020204" pitchFamily="34" charset="0"/>
              <a:buChar char="•"/>
            </a:pPr>
            <a:r>
              <a:rPr lang="en-US" altLang="en-US" sz="3200" i="1">
                <a:solidFill>
                  <a:srgbClr val="000000"/>
                </a:solidFill>
                <a:latin typeface="Arial" panose="020B0604020202020204" pitchFamily="34" charset="0"/>
              </a:rPr>
              <a:t>A</a:t>
            </a:r>
            <a:r>
              <a:rPr lang="en-US" altLang="en-US" sz="3200">
                <a:solidFill>
                  <a:srgbClr val="000000"/>
                </a:solidFill>
                <a:latin typeface="Arial" panose="020B0604020202020204" pitchFamily="34" charset="0"/>
              </a:rPr>
              <a:t> is the factor called the </a:t>
            </a:r>
            <a:r>
              <a:rPr lang="en-US" altLang="en-US" sz="3200" b="1">
                <a:solidFill>
                  <a:srgbClr val="000000"/>
                </a:solidFill>
                <a:latin typeface="Arial" panose="020B0604020202020204" pitchFamily="34" charset="0"/>
              </a:rPr>
              <a:t>frequency factor</a:t>
            </a:r>
            <a:r>
              <a:rPr lang="en-US" altLang="en-US" sz="3200">
                <a:solidFill>
                  <a:srgbClr val="000000"/>
                </a:solidFill>
                <a:latin typeface="Arial" panose="020B0604020202020204" pitchFamily="34" charset="0"/>
              </a:rPr>
              <a:t> and is the number of molecules that can approach overcoming the energy barrier</a:t>
            </a:r>
          </a:p>
          <a:p>
            <a:pPr>
              <a:spcBef>
                <a:spcPts val="800"/>
              </a:spcBef>
              <a:buClr>
                <a:srgbClr val="000000"/>
              </a:buClr>
              <a:buSzPct val="100000"/>
              <a:buFont typeface="Arial" panose="020B0604020202020204" pitchFamily="34" charset="0"/>
              <a:buChar char="•"/>
            </a:pPr>
            <a:r>
              <a:rPr lang="en-US" altLang="en-US" sz="3200">
                <a:solidFill>
                  <a:srgbClr val="000000"/>
                </a:solidFill>
                <a:latin typeface="Arial" panose="020B0604020202020204" pitchFamily="34" charset="0"/>
              </a:rPr>
              <a:t>there are two factors that make up the frequency factor – the </a:t>
            </a:r>
            <a:r>
              <a:rPr lang="en-US" altLang="en-US" sz="3200" b="1">
                <a:solidFill>
                  <a:srgbClr val="000000"/>
                </a:solidFill>
                <a:latin typeface="Arial" panose="020B0604020202020204" pitchFamily="34" charset="0"/>
              </a:rPr>
              <a:t>orientation factor (</a:t>
            </a:r>
            <a:r>
              <a:rPr lang="en-US" altLang="en-US" sz="3200" b="1" i="1">
                <a:solidFill>
                  <a:srgbClr val="000000"/>
                </a:solidFill>
                <a:latin typeface="Arial" panose="020B0604020202020204" pitchFamily="34" charset="0"/>
              </a:rPr>
              <a:t>p</a:t>
            </a:r>
            <a:r>
              <a:rPr lang="en-US" altLang="en-US" sz="3200" b="1">
                <a:solidFill>
                  <a:srgbClr val="000000"/>
                </a:solidFill>
                <a:latin typeface="Arial" panose="020B0604020202020204" pitchFamily="34" charset="0"/>
              </a:rPr>
              <a:t>) </a:t>
            </a:r>
            <a:r>
              <a:rPr lang="en-US" altLang="en-US" sz="3200">
                <a:solidFill>
                  <a:srgbClr val="000000"/>
                </a:solidFill>
                <a:latin typeface="Arial" panose="020B0604020202020204" pitchFamily="34" charset="0"/>
              </a:rPr>
              <a:t>and the </a:t>
            </a:r>
            <a:r>
              <a:rPr lang="en-US" altLang="en-US" sz="3200" b="1">
                <a:solidFill>
                  <a:srgbClr val="000000"/>
                </a:solidFill>
                <a:latin typeface="Arial" panose="020B0604020202020204" pitchFamily="34" charset="0"/>
              </a:rPr>
              <a:t>collision frequency factor (</a:t>
            </a:r>
            <a:r>
              <a:rPr lang="en-US" altLang="en-US" sz="3200" b="1" i="1">
                <a:solidFill>
                  <a:srgbClr val="000000"/>
                </a:solidFill>
                <a:latin typeface="Arial" panose="020B0604020202020204" pitchFamily="34" charset="0"/>
              </a:rPr>
              <a:t>z</a:t>
            </a:r>
            <a:r>
              <a:rPr lang="en-US" altLang="en-US" sz="3200" b="1">
                <a:solidFill>
                  <a:srgbClr val="000000"/>
                </a:solidFill>
                <a:latin typeface="Arial" panose="020B0604020202020204" pitchFamily="34" charset="0"/>
              </a:rPr>
              <a:t>)</a:t>
            </a:r>
            <a:r>
              <a:rPr lang="en-US" altLang="en-US" sz="3200">
                <a:solidFill>
                  <a:srgbClr val="000000"/>
                </a:solidFill>
                <a:latin typeface="Arial" panose="020B0604020202020204" pitchFamily="34" charset="0"/>
              </a:rPr>
              <a:t> </a:t>
            </a:r>
          </a:p>
        </p:txBody>
      </p:sp>
      <p:graphicFrame>
        <p:nvGraphicFramePr>
          <p:cNvPr id="55299" name="Object 3"/>
          <p:cNvGraphicFramePr>
            <a:graphicFrameLocks noChangeAspect="1"/>
          </p:cNvGraphicFramePr>
          <p:nvPr/>
        </p:nvGraphicFramePr>
        <p:xfrm>
          <a:off x="2819400" y="1524000"/>
          <a:ext cx="3778250" cy="1423988"/>
        </p:xfrm>
        <a:graphic>
          <a:graphicData uri="http://schemas.openxmlformats.org/presentationml/2006/ole">
            <mc:AlternateContent xmlns:mc="http://schemas.openxmlformats.org/markup-compatibility/2006">
              <mc:Choice xmlns:v="urn:schemas-microsoft-com:vml" Requires="v">
                <p:oleObj spid="_x0000_s116741" r:id="rId4" imgW="491449" imgH="491449" progId="">
                  <p:embed/>
                </p:oleObj>
              </mc:Choice>
              <mc:Fallback>
                <p:oleObj r:id="rId4" imgW="491449" imgH="491449"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524000"/>
                        <a:ext cx="3778250" cy="1423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afterEffect">
                                  <p:stCondLst>
                                    <p:cond delay="0"/>
                                  </p:stCondLst>
                                  <p:childTnLst>
                                    <p:set>
                                      <p:cBhvr additive="repl">
                                        <p:cTn id="6" dur="1" fill="hold">
                                          <p:stCondLst>
                                            <p:cond delay="0"/>
                                          </p:stCondLst>
                                        </p:cTn>
                                        <p:tgtEl>
                                          <p:spTgt spid="55299"/>
                                        </p:tgtEl>
                                        <p:attrNameLst>
                                          <p:attrName>style.visibility</p:attrName>
                                        </p:attrNameLst>
                                      </p:cBhvr>
                                      <p:to>
                                        <p:strVal val="visible"/>
                                      </p:to>
                                    </p:set>
                                    <p:animEffect transition="in" filter="wipe(left)">
                                      <p:cBhvr additive="repl">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noChangeArrowheads="1"/>
          </p:cNvSpPr>
          <p:nvPr>
            <p:ph type="title"/>
          </p:nvPr>
        </p:nvSpPr>
        <p:spPr/>
        <p:txBody>
          <a:bodyPr/>
          <a:lstStyle/>
          <a:p>
            <a:r>
              <a:rPr lang="en-US" altLang="en-US" smtClean="0"/>
              <a:t>Distribution of the Energy of Molecules</a:t>
            </a:r>
          </a:p>
        </p:txBody>
      </p:sp>
      <p:sp>
        <p:nvSpPr>
          <p:cNvPr id="118787" name="Content Placeholder 2"/>
          <p:cNvSpPr>
            <a:spLocks noGrp="1" noChangeArrowheads="1"/>
          </p:cNvSpPr>
          <p:nvPr>
            <p:ph idx="1"/>
          </p:nvPr>
        </p:nvSpPr>
        <p:spPr>
          <a:xfrm>
            <a:off x="457200" y="1828800"/>
            <a:ext cx="8229600" cy="1828800"/>
          </a:xfrm>
        </p:spPr>
        <p:txBody>
          <a:bodyPr/>
          <a:lstStyle/>
          <a:p>
            <a:r>
              <a:rPr lang="en-US" altLang="en-US" sz="2600" smtClean="0"/>
              <a:t>Gases have an average temperature, but each individual molecule has its own energy.</a:t>
            </a:r>
          </a:p>
          <a:p>
            <a:r>
              <a:rPr lang="en-US" altLang="en-US" sz="2600" smtClean="0"/>
              <a:t>At higher energies, more molecules possess the energy needed for the reaction to occur.</a:t>
            </a:r>
          </a:p>
        </p:txBody>
      </p:sp>
      <p:pic>
        <p:nvPicPr>
          <p:cNvPr id="118788" name="Picture 3" descr="A graph shows that a larger fraction of molecules&#10;react at higher temperature. A graph has kinetic energy on the x-axis and fraction of molecules on the y-axis. Both axes are unscaled. Two hump-shaped curves are plotted; one for lower temperature and one for higher temperature. A vertical dotted line at the midway point of the x-axis is the minimum energy needed for the reaction, Ea. Both temperature curves peak to the left of the minimum energy needed, with only their right tails crossing this line. The lower temperature peak is higher and to the left of the higher temperature peak, but the tail of the higher temperature peak crosses the minimum energy line higher than the tail of the lower temperature peak, meaning that at higher temperatures a larger fraction of molecules react.&#10;"/>
          <p:cNvPicPr>
            <a:picLocks noChangeAspect="1"/>
          </p:cNvPicPr>
          <p:nvPr/>
        </p:nvPicPr>
        <p:blipFill>
          <a:blip r:embed="rId2">
            <a:extLst>
              <a:ext uri="{28A0092B-C50C-407E-A947-70E740481C1C}">
                <a14:useLocalDpi xmlns:a14="http://schemas.microsoft.com/office/drawing/2010/main" val="0"/>
              </a:ext>
            </a:extLst>
          </a:blip>
          <a:srcRect b="2859"/>
          <a:stretch>
            <a:fillRect/>
          </a:stretch>
        </p:blipFill>
        <p:spPr bwMode="auto">
          <a:xfrm>
            <a:off x="2098675" y="3886200"/>
            <a:ext cx="4586288"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98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620000" cy="471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9811" name="Text Box 2"/>
          <p:cNvSpPr txBox="1">
            <a:spLocks noChangeArrowheads="1"/>
          </p:cNvSpPr>
          <p:nvPr/>
        </p:nvSpPr>
        <p:spPr bwMode="auto">
          <a:xfrm>
            <a:off x="685800" y="762000"/>
            <a:ext cx="7924800" cy="398463"/>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000000"/>
                </a:solidFill>
                <a:latin typeface="Arial" panose="020B0604020202020204" pitchFamily="34" charset="0"/>
              </a:rPr>
              <a:t>The effect of temperature on the distribution of collision energies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Text Box 1"/>
          <p:cNvSpPr txBox="1">
            <a:spLocks noChangeArrowheads="1"/>
          </p:cNvSpPr>
          <p:nvPr/>
        </p:nvSpPr>
        <p:spPr bwMode="auto">
          <a:xfrm>
            <a:off x="304800" y="144463"/>
            <a:ext cx="84582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000">
                <a:solidFill>
                  <a:srgbClr val="000000"/>
                </a:solidFill>
              </a:rPr>
              <a:t>Effective Collisions</a:t>
            </a:r>
            <a:br>
              <a:rPr lang="en-US" altLang="en-US" sz="4000">
                <a:solidFill>
                  <a:srgbClr val="000000"/>
                </a:solidFill>
              </a:rPr>
            </a:br>
            <a:r>
              <a:rPr lang="en-US" altLang="en-US" sz="4000">
                <a:solidFill>
                  <a:srgbClr val="000000"/>
                </a:solidFill>
              </a:rPr>
              <a:t>Kinetic Energy Factor</a:t>
            </a:r>
          </a:p>
        </p:txBody>
      </p:sp>
      <p:pic>
        <p:nvPicPr>
          <p:cNvPr id="1218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676400"/>
            <a:ext cx="4425950" cy="426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1860" name="Text Box 3"/>
          <p:cNvSpPr txBox="1">
            <a:spLocks noChangeArrowheads="1"/>
          </p:cNvSpPr>
          <p:nvPr/>
        </p:nvSpPr>
        <p:spPr bwMode="auto">
          <a:xfrm>
            <a:off x="457200" y="1600200"/>
            <a:ext cx="3200400" cy="411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b="1">
                <a:solidFill>
                  <a:srgbClr val="000000"/>
                </a:solidFill>
                <a:latin typeface="Arial" panose="020B0604020202020204" pitchFamily="34" charset="0"/>
              </a:rPr>
              <a:t>for a collision to lead to overcoming the energy barrier, the reacting molecules must have sufficient kinetic energy so that when they collide it can form the activated complex</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Text Box 1"/>
          <p:cNvSpPr txBox="1">
            <a:spLocks noChangeArrowheads="1"/>
          </p:cNvSpPr>
          <p:nvPr/>
        </p:nvSpPr>
        <p:spPr bwMode="auto">
          <a:xfrm>
            <a:off x="304800" y="373063"/>
            <a:ext cx="84582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000">
                <a:solidFill>
                  <a:srgbClr val="000000"/>
                </a:solidFill>
              </a:rPr>
              <a:t>Effective Collisions</a:t>
            </a:r>
            <a:br>
              <a:rPr lang="en-US" altLang="en-US" sz="4000">
                <a:solidFill>
                  <a:srgbClr val="000000"/>
                </a:solidFill>
              </a:rPr>
            </a:br>
            <a:r>
              <a:rPr lang="en-US" altLang="en-US" sz="4000">
                <a:solidFill>
                  <a:srgbClr val="000000"/>
                </a:solidFill>
              </a:rPr>
              <a:t>Orientation Effect</a:t>
            </a:r>
          </a:p>
        </p:txBody>
      </p:sp>
      <p:pic>
        <p:nvPicPr>
          <p:cNvPr id="1239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5892800" cy="144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352800"/>
            <a:ext cx="6019800" cy="297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58371"/>
                                        </p:tgtEl>
                                        <p:attrNameLst>
                                          <p:attrName>style.visibility</p:attrName>
                                        </p:attrNameLst>
                                      </p:cBhvr>
                                      <p:to>
                                        <p:strVal val="visible"/>
                                      </p:to>
                                    </p:set>
                                    <p:animEffect transition="in" filter="dissolve">
                                      <p:cBhvr additive="repl">
                                        <p:cTn id="7"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Text Box 1"/>
          <p:cNvSpPr txBox="1">
            <a:spLocks noChangeArrowheads="1"/>
          </p:cNvSpPr>
          <p:nvPr/>
        </p:nvSpPr>
        <p:spPr bwMode="auto">
          <a:xfrm>
            <a:off x="106363" y="492125"/>
            <a:ext cx="9390062" cy="546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457200" indent="-452438">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b="1">
                <a:solidFill>
                  <a:srgbClr val="000000"/>
                </a:solidFill>
              </a:rPr>
              <a:t>	</a:t>
            </a:r>
            <a:r>
              <a:rPr lang="en-US" altLang="en-US" b="1">
                <a:solidFill>
                  <a:srgbClr val="800080"/>
                </a:solidFill>
              </a:rPr>
              <a:t>	</a:t>
            </a:r>
            <a:r>
              <a:rPr lang="en-US" altLang="en-US" b="1">
                <a:solidFill>
                  <a:srgbClr val="800080"/>
                </a:solidFill>
                <a:latin typeface="Arial" panose="020B0604020202020204" pitchFamily="34" charset="0"/>
              </a:rPr>
              <a:t>NO</a:t>
            </a:r>
            <a:r>
              <a:rPr lang="en-US" altLang="en-US" b="1" baseline="-25000">
                <a:solidFill>
                  <a:srgbClr val="800080"/>
                </a:solidFill>
                <a:latin typeface="Arial" panose="020B0604020202020204" pitchFamily="34" charset="0"/>
              </a:rPr>
              <a:t>(g)</a:t>
            </a:r>
            <a:r>
              <a:rPr lang="en-US" altLang="en-US" b="1">
                <a:solidFill>
                  <a:srgbClr val="800080"/>
                </a:solidFill>
                <a:latin typeface="Arial" panose="020B0604020202020204" pitchFamily="34" charset="0"/>
              </a:rPr>
              <a:t>  +  Cl</a:t>
            </a:r>
            <a:r>
              <a:rPr lang="en-US" altLang="en-US" b="1" baseline="-25000">
                <a:solidFill>
                  <a:srgbClr val="800080"/>
                </a:solidFill>
                <a:latin typeface="Arial" panose="020B0604020202020204" pitchFamily="34" charset="0"/>
              </a:rPr>
              <a:t>2</a:t>
            </a:r>
            <a:r>
              <a:rPr lang="en-US" altLang="en-US" b="1" baseline="30000">
                <a:solidFill>
                  <a:srgbClr val="800080"/>
                </a:solidFill>
                <a:latin typeface="Arial" panose="020B0604020202020204" pitchFamily="34" charset="0"/>
              </a:rPr>
              <a:t>(g)</a:t>
            </a:r>
            <a:r>
              <a:rPr lang="en-US" altLang="en-US" b="1">
                <a:solidFill>
                  <a:srgbClr val="800080"/>
                </a:solidFill>
                <a:latin typeface="Arial" panose="020B0604020202020204" pitchFamily="34" charset="0"/>
              </a:rPr>
              <a:t>  </a:t>
            </a:r>
            <a:r>
              <a:rPr lang="en-US" altLang="en-US" b="1">
                <a:solidFill>
                  <a:srgbClr val="800080"/>
                </a:solidFill>
                <a:latin typeface="Symbol" panose="05050102010706020507" pitchFamily="18" charset="2"/>
              </a:rPr>
              <a:t></a:t>
            </a:r>
            <a:r>
              <a:rPr lang="en-US" altLang="en-US" b="1">
                <a:solidFill>
                  <a:srgbClr val="800080"/>
                </a:solidFill>
                <a:latin typeface="Arial" panose="020B0604020202020204" pitchFamily="34" charset="0"/>
              </a:rPr>
              <a:t>  NOCl</a:t>
            </a:r>
            <a:r>
              <a:rPr lang="en-US" altLang="en-US" b="1" baseline="-25000">
                <a:solidFill>
                  <a:srgbClr val="800080"/>
                </a:solidFill>
                <a:latin typeface="Arial" panose="020B0604020202020204" pitchFamily="34" charset="0"/>
              </a:rPr>
              <a:t>(g)</a:t>
            </a:r>
            <a:r>
              <a:rPr lang="en-US" altLang="en-US" b="1">
                <a:solidFill>
                  <a:srgbClr val="800080"/>
                </a:solidFill>
                <a:latin typeface="Arial" panose="020B0604020202020204" pitchFamily="34" charset="0"/>
              </a:rPr>
              <a:t>  +  Cl-</a:t>
            </a:r>
            <a:r>
              <a:rPr lang="en-US" altLang="en-US" b="1" baseline="-25000">
                <a:solidFill>
                  <a:srgbClr val="800080"/>
                </a:solidFill>
                <a:latin typeface="Arial" panose="020B0604020202020204" pitchFamily="34" charset="0"/>
              </a:rPr>
              <a:t>(g)</a:t>
            </a:r>
          </a:p>
          <a:p>
            <a:pPr>
              <a:buSzPct val="100000"/>
            </a:pPr>
            <a:endParaRPr lang="en-US" altLang="en-US" b="1" baseline="-25000">
              <a:solidFill>
                <a:srgbClr val="000000"/>
              </a:solidFill>
              <a:latin typeface="Arial" panose="020B0604020202020204" pitchFamily="34" charset="0"/>
            </a:endParaRPr>
          </a:p>
          <a:p>
            <a:pPr>
              <a:buSzPct val="100000"/>
            </a:pPr>
            <a:r>
              <a:rPr lang="en-US" altLang="en-US" b="1">
                <a:solidFill>
                  <a:srgbClr val="3333CC"/>
                </a:solidFill>
                <a:latin typeface="Arial" panose="020B0604020202020204" pitchFamily="34" charset="0"/>
              </a:rPr>
              <a:t>Experimentally observed rate constants</a:t>
            </a:r>
          </a:p>
          <a:p>
            <a:pPr>
              <a:buSzPct val="100000"/>
            </a:pPr>
            <a:r>
              <a:rPr lang="en-US" altLang="en-US" b="1">
                <a:solidFill>
                  <a:srgbClr val="000000"/>
                </a:solidFill>
                <a:latin typeface="Arial" panose="020B0604020202020204" pitchFamily="34" charset="0"/>
              </a:rPr>
              <a:t>	</a:t>
            </a:r>
            <a:r>
              <a:rPr lang="en-US" altLang="en-US" b="1">
                <a:solidFill>
                  <a:srgbClr val="CC3300"/>
                </a:solidFill>
                <a:latin typeface="Arial" panose="020B0604020202020204" pitchFamily="34" charset="0"/>
              </a:rPr>
              <a:t>k</a:t>
            </a:r>
            <a:r>
              <a:rPr lang="en-US" altLang="en-US" b="1" baseline="-25000">
                <a:solidFill>
                  <a:srgbClr val="CC3300"/>
                </a:solidFill>
                <a:latin typeface="Arial" panose="020B0604020202020204" pitchFamily="34" charset="0"/>
              </a:rPr>
              <a:t>25°C</a:t>
            </a:r>
            <a:r>
              <a:rPr lang="en-US" altLang="en-US" b="1">
                <a:solidFill>
                  <a:srgbClr val="CC3300"/>
                </a:solidFill>
                <a:latin typeface="Arial" panose="020B0604020202020204" pitchFamily="34" charset="0"/>
              </a:rPr>
              <a:t>  =  4.9 x 10</a:t>
            </a:r>
            <a:r>
              <a:rPr lang="en-US" altLang="en-US" b="1" baseline="30000">
                <a:solidFill>
                  <a:srgbClr val="CC3300"/>
                </a:solidFill>
                <a:latin typeface="Arial" panose="020B0604020202020204" pitchFamily="34" charset="0"/>
              </a:rPr>
              <a:t>-6</a:t>
            </a:r>
            <a:r>
              <a:rPr lang="en-US" altLang="en-US" b="1">
                <a:solidFill>
                  <a:srgbClr val="CC3300"/>
                </a:solidFill>
                <a:latin typeface="Arial" panose="020B0604020202020204" pitchFamily="34" charset="0"/>
              </a:rPr>
              <a:t>  L/mols</a:t>
            </a:r>
          </a:p>
          <a:p>
            <a:pPr>
              <a:buSzPct val="100000"/>
            </a:pPr>
            <a:r>
              <a:rPr lang="en-US" altLang="en-US" b="1">
                <a:solidFill>
                  <a:srgbClr val="CC3300"/>
                </a:solidFill>
                <a:latin typeface="Arial" panose="020B0604020202020204" pitchFamily="34" charset="0"/>
              </a:rPr>
              <a:t>	k</a:t>
            </a:r>
            <a:r>
              <a:rPr lang="en-US" altLang="en-US" b="1" baseline="-25000">
                <a:solidFill>
                  <a:srgbClr val="CC3300"/>
                </a:solidFill>
                <a:latin typeface="Arial" panose="020B0604020202020204" pitchFamily="34" charset="0"/>
              </a:rPr>
              <a:t>35°C</a:t>
            </a:r>
            <a:r>
              <a:rPr lang="en-US" altLang="en-US" b="1">
                <a:solidFill>
                  <a:srgbClr val="CC3300"/>
                </a:solidFill>
                <a:latin typeface="Arial" panose="020B0604020202020204" pitchFamily="34" charset="0"/>
              </a:rPr>
              <a:t>  =  1.5 x 10</a:t>
            </a:r>
            <a:r>
              <a:rPr lang="en-US" altLang="en-US" b="1" baseline="30000">
                <a:solidFill>
                  <a:srgbClr val="CC3300"/>
                </a:solidFill>
                <a:latin typeface="Arial" panose="020B0604020202020204" pitchFamily="34" charset="0"/>
              </a:rPr>
              <a:t>-5</a:t>
            </a:r>
            <a:r>
              <a:rPr lang="en-US" altLang="en-US" b="1">
                <a:solidFill>
                  <a:srgbClr val="CC3300"/>
                </a:solidFill>
                <a:latin typeface="Arial" panose="020B0604020202020204" pitchFamily="34" charset="0"/>
              </a:rPr>
              <a:t>  L/mols</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663300"/>
                </a:solidFill>
                <a:latin typeface="Arial" panose="020B0604020202020204" pitchFamily="34" charset="0"/>
              </a:rPr>
              <a:t>*  Generally a 10°C  </a:t>
            </a:r>
            <a:r>
              <a:rPr lang="en-US" altLang="en-US" b="1">
                <a:solidFill>
                  <a:srgbClr val="663300"/>
                </a:solidFill>
                <a:latin typeface="Symbol" panose="05050102010706020507" pitchFamily="18" charset="2"/>
              </a:rPr>
              <a:t></a:t>
            </a:r>
            <a:r>
              <a:rPr lang="en-US" altLang="en-US" b="1">
                <a:solidFill>
                  <a:srgbClr val="663300"/>
                </a:solidFill>
                <a:latin typeface="Arial" panose="020B0604020202020204" pitchFamily="34" charset="0"/>
              </a:rPr>
              <a:t>  will double or triple the rate.  There</a:t>
            </a:r>
          </a:p>
          <a:p>
            <a:pPr>
              <a:buSzPct val="100000"/>
            </a:pPr>
            <a:r>
              <a:rPr lang="en-US" altLang="en-US" b="1">
                <a:solidFill>
                  <a:srgbClr val="663300"/>
                </a:solidFill>
                <a:latin typeface="Arial" panose="020B0604020202020204" pitchFamily="34" charset="0"/>
              </a:rPr>
              <a:t>     exists a strong dependence on temperature.</a:t>
            </a:r>
          </a:p>
          <a:p>
            <a:pPr>
              <a:buSzPct val="100000"/>
            </a:pPr>
            <a:endParaRPr lang="en-US" altLang="en-US" b="1">
              <a:solidFill>
                <a:srgbClr val="3333CC"/>
              </a:solidFill>
              <a:latin typeface="Arial" panose="020B0604020202020204" pitchFamily="34" charset="0"/>
            </a:endParaRPr>
          </a:p>
          <a:p>
            <a:pPr>
              <a:buClr>
                <a:srgbClr val="3333CC"/>
              </a:buClr>
              <a:buSzPct val="100000"/>
              <a:buFont typeface="Times New Roman" panose="02020603050405020304" pitchFamily="18" charset="0"/>
              <a:buAutoNum type="arabicPeriod"/>
            </a:pPr>
            <a:r>
              <a:rPr lang="en-US" altLang="en-US" b="1">
                <a:solidFill>
                  <a:srgbClr val="3333CC"/>
                </a:solidFill>
                <a:latin typeface="Arial" panose="020B0604020202020204" pitchFamily="34" charset="0"/>
              </a:rPr>
              <a:t>The collision frequency (z) is proportional to </a:t>
            </a:r>
            <a:r>
              <a:rPr lang="en-US" altLang="en-US" b="1">
                <a:solidFill>
                  <a:srgbClr val="3333CC"/>
                </a:solidFill>
                <a:latin typeface="Arial" panose="020B0604020202020204" pitchFamily="34" charset="0"/>
                <a:cs typeface="Arial" panose="020B0604020202020204" pitchFamily="34" charset="0"/>
              </a:rPr>
              <a:t>√</a:t>
            </a:r>
            <a:r>
              <a:rPr lang="en-US" altLang="en-US" b="1">
                <a:solidFill>
                  <a:srgbClr val="3333CC"/>
                </a:solidFill>
                <a:latin typeface="Arial" panose="020B0604020202020204" pitchFamily="34" charset="0"/>
              </a:rPr>
              <a:t>3RT/MM </a:t>
            </a:r>
          </a:p>
          <a:p>
            <a:pPr>
              <a:buSzPct val="100000"/>
            </a:pPr>
            <a:r>
              <a:rPr lang="en-US" altLang="en-US" b="1">
                <a:solidFill>
                  <a:srgbClr val="3333CC"/>
                </a:solidFill>
                <a:latin typeface="Arial" panose="020B0604020202020204" pitchFamily="34" charset="0"/>
              </a:rPr>
              <a:t>		(rms) temperature dependent.</a:t>
            </a:r>
          </a:p>
          <a:p>
            <a:pPr>
              <a:buSzPct val="100000"/>
            </a:pPr>
            <a:endParaRPr lang="en-US" altLang="en-US" b="1">
              <a:solidFill>
                <a:srgbClr val="3333CC"/>
              </a:solidFill>
              <a:latin typeface="Arial" panose="020B0604020202020204" pitchFamily="34" charset="0"/>
            </a:endParaRPr>
          </a:p>
          <a:p>
            <a:pPr>
              <a:buSzPct val="100000"/>
            </a:pPr>
            <a:r>
              <a:rPr lang="en-US" altLang="en-US" b="1">
                <a:solidFill>
                  <a:srgbClr val="3333CC"/>
                </a:solidFill>
                <a:latin typeface="Arial" panose="020B0604020202020204" pitchFamily="34" charset="0"/>
              </a:rPr>
              <a:t>2.  The fraction of collisions greater than E</a:t>
            </a:r>
            <a:r>
              <a:rPr lang="en-US" altLang="en-US" b="1" baseline="-25000">
                <a:solidFill>
                  <a:srgbClr val="3333CC"/>
                </a:solidFill>
                <a:latin typeface="Arial" panose="020B0604020202020204" pitchFamily="34" charset="0"/>
              </a:rPr>
              <a:t>a</a:t>
            </a:r>
            <a:r>
              <a:rPr lang="en-US" altLang="en-US" b="1">
                <a:solidFill>
                  <a:srgbClr val="3333CC"/>
                </a:solidFill>
                <a:latin typeface="Arial" panose="020B0604020202020204" pitchFamily="34" charset="0"/>
              </a:rPr>
              <a:t> (f) </a:t>
            </a:r>
            <a:r>
              <a:rPr lang="en-US" altLang="en-US" b="1" i="1">
                <a:solidFill>
                  <a:srgbClr val="3333CC"/>
                </a:solidFill>
                <a:latin typeface="Arial" panose="020B0604020202020204" pitchFamily="34" charset="0"/>
              </a:rPr>
              <a:t>x</a:t>
            </a:r>
            <a:r>
              <a:rPr lang="en-US" altLang="en-US" b="1">
                <a:solidFill>
                  <a:srgbClr val="3333CC"/>
                </a:solidFill>
                <a:latin typeface="Arial" panose="020B0604020202020204" pitchFamily="34" charset="0"/>
              </a:rPr>
              <a:t> e</a:t>
            </a:r>
            <a:r>
              <a:rPr lang="en-US" altLang="en-US" b="1" baseline="30000">
                <a:solidFill>
                  <a:srgbClr val="3333CC"/>
                </a:solidFill>
                <a:latin typeface="Arial" panose="020B0604020202020204" pitchFamily="34" charset="0"/>
              </a:rPr>
              <a:t>-Ea/RT</a:t>
            </a:r>
          </a:p>
          <a:p>
            <a:pPr>
              <a:buSzPct val="100000"/>
            </a:pPr>
            <a:r>
              <a:rPr lang="en-US" altLang="en-US" b="1" baseline="30000">
                <a:solidFill>
                  <a:srgbClr val="3333CC"/>
                </a:solidFill>
                <a:latin typeface="Arial" panose="020B0604020202020204" pitchFamily="34" charset="0"/>
              </a:rPr>
              <a:t>	</a:t>
            </a:r>
            <a:r>
              <a:rPr lang="en-US" altLang="en-US" b="1">
                <a:solidFill>
                  <a:srgbClr val="3333CC"/>
                </a:solidFill>
                <a:latin typeface="Arial" panose="020B0604020202020204" pitchFamily="34" charset="0"/>
              </a:rPr>
              <a:t>temperature dependent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Text Box 1"/>
          <p:cNvSpPr txBox="1">
            <a:spLocks noChangeArrowheads="1"/>
          </p:cNvSpPr>
          <p:nvPr/>
        </p:nvSpPr>
        <p:spPr bwMode="auto">
          <a:xfrm>
            <a:off x="304800" y="346075"/>
            <a:ext cx="8839200" cy="563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b="1">
                <a:solidFill>
                  <a:srgbClr val="000000"/>
                </a:solidFill>
              </a:rPr>
              <a:t>               	         </a:t>
            </a:r>
            <a:r>
              <a:rPr lang="en-US" altLang="en-US" b="1" u="sng">
                <a:solidFill>
                  <a:srgbClr val="000000"/>
                </a:solidFill>
                <a:latin typeface="Arial" panose="020B0604020202020204" pitchFamily="34" charset="0"/>
              </a:rPr>
              <a:t>TRANSITION STATE THEORY</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	Explains the reaction resulting from the collision of 2</a:t>
            </a:r>
          </a:p>
          <a:p>
            <a:pPr>
              <a:buSzPct val="100000"/>
            </a:pPr>
            <a:r>
              <a:rPr lang="en-US" altLang="en-US" b="1">
                <a:solidFill>
                  <a:srgbClr val="000000"/>
                </a:solidFill>
                <a:latin typeface="Arial" panose="020B0604020202020204" pitchFamily="34" charset="0"/>
              </a:rPr>
              <a:t>	particles in terms of an activated complex.</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	</a:t>
            </a:r>
            <a:r>
              <a:rPr lang="en-US" altLang="en-US" b="1" u="sng">
                <a:solidFill>
                  <a:srgbClr val="000000"/>
                </a:solidFill>
                <a:latin typeface="Arial" panose="020B0604020202020204" pitchFamily="34" charset="0"/>
              </a:rPr>
              <a:t>Activated Complex</a:t>
            </a:r>
          </a:p>
          <a:p>
            <a:pPr>
              <a:buSzPct val="100000"/>
            </a:pPr>
            <a:r>
              <a:rPr lang="en-US" altLang="en-US" b="1">
                <a:solidFill>
                  <a:srgbClr val="000000"/>
                </a:solidFill>
                <a:latin typeface="Arial" panose="020B0604020202020204" pitchFamily="34" charset="0"/>
              </a:rPr>
              <a:t>	-  an unstable group of atoms which break up</a:t>
            </a:r>
          </a:p>
          <a:p>
            <a:pPr>
              <a:buSzPct val="100000"/>
            </a:pPr>
            <a:r>
              <a:rPr lang="en-US" altLang="en-US" b="1">
                <a:solidFill>
                  <a:srgbClr val="000000"/>
                </a:solidFill>
                <a:latin typeface="Arial" panose="020B0604020202020204" pitchFamily="34" charset="0"/>
              </a:rPr>
              <a:t>	    to form the products of a chemical reaction.</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rPr>
              <a:t>O = N  +  Cl - Cl  </a:t>
            </a:r>
            <a:r>
              <a:rPr lang="en-US" altLang="en-US" b="1">
                <a:solidFill>
                  <a:srgbClr val="000000"/>
                </a:solidFill>
                <a:latin typeface="Symbol" panose="05050102010706020507" pitchFamily="18" charset="2"/>
              </a:rPr>
              <a:t></a:t>
            </a:r>
            <a:r>
              <a:rPr lang="en-US" altLang="en-US" b="1">
                <a:solidFill>
                  <a:srgbClr val="000000"/>
                </a:solidFill>
              </a:rPr>
              <a:t>  [O  =  N….Cl….Cl] </a:t>
            </a:r>
            <a:r>
              <a:rPr lang="en-US" altLang="en-US" b="1">
                <a:solidFill>
                  <a:srgbClr val="000000"/>
                </a:solidFill>
                <a:latin typeface="Symbol" panose="05050102010706020507" pitchFamily="18" charset="2"/>
              </a:rPr>
              <a:t></a:t>
            </a:r>
            <a:r>
              <a:rPr lang="en-US" altLang="en-US" b="1">
                <a:solidFill>
                  <a:srgbClr val="000000"/>
                </a:solidFill>
              </a:rPr>
              <a:t>  </a:t>
            </a:r>
            <a:r>
              <a:rPr lang="en-US" altLang="en-US" b="1">
                <a:solidFill>
                  <a:srgbClr val="000000"/>
                </a:solidFill>
                <a:latin typeface="Symbol" panose="05050102010706020507" pitchFamily="18" charset="2"/>
              </a:rPr>
              <a:t></a:t>
            </a:r>
            <a:r>
              <a:rPr lang="en-US" altLang="en-US" b="1">
                <a:solidFill>
                  <a:srgbClr val="000000"/>
                </a:solidFill>
              </a:rPr>
              <a:t>  O = N - Cl  +  Cl</a:t>
            </a:r>
          </a:p>
          <a:p>
            <a:pPr>
              <a:buSzPct val="100000"/>
            </a:pPr>
            <a:endParaRPr lang="en-US" altLang="en-US" b="1">
              <a:solidFill>
                <a:srgbClr val="000000"/>
              </a:solidFill>
            </a:endParaRPr>
          </a:p>
          <a:p>
            <a:pPr>
              <a:buSzPct val="100000"/>
            </a:pPr>
            <a:r>
              <a:rPr lang="en-US" altLang="en-US" b="1">
                <a:solidFill>
                  <a:srgbClr val="000000"/>
                </a:solidFill>
                <a:latin typeface="Arial" panose="020B0604020202020204" pitchFamily="34" charset="0"/>
              </a:rPr>
              <a:t>	The energy transferred from the collision (KE) is localized in the bonds (….) of the activated complex as vibrational motion.  At some point the energy in the (….) bond becomes so great resulting in the (….) bond breaking.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0"/>
            <a:ext cx="6781800" cy="3235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0051" name="Text Box 2"/>
          <p:cNvSpPr txBox="1">
            <a:spLocks noChangeArrowheads="1"/>
          </p:cNvSpPr>
          <p:nvPr/>
        </p:nvSpPr>
        <p:spPr bwMode="auto">
          <a:xfrm>
            <a:off x="304800" y="762000"/>
            <a:ext cx="845820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50"/>
              </a:spcBef>
              <a:buSzPct val="100000"/>
            </a:pPr>
            <a:r>
              <a:rPr lang="en-US" altLang="en-US" sz="2000" b="1">
                <a:solidFill>
                  <a:srgbClr val="000000"/>
                </a:solidFill>
                <a:latin typeface="Arial" panose="020B0604020202020204" pitchFamily="34" charset="0"/>
              </a:rPr>
              <a:t>Nature of the transition state in the reaction between CH</a:t>
            </a:r>
            <a:r>
              <a:rPr lang="en-US" altLang="en-US" sz="2000" b="1" baseline="-25000">
                <a:solidFill>
                  <a:srgbClr val="000000"/>
                </a:solidFill>
                <a:latin typeface="Arial" panose="020B0604020202020204" pitchFamily="34" charset="0"/>
              </a:rPr>
              <a:t>3</a:t>
            </a:r>
            <a:r>
              <a:rPr lang="en-US" altLang="en-US" sz="2000" b="1">
                <a:solidFill>
                  <a:srgbClr val="000000"/>
                </a:solidFill>
                <a:latin typeface="Arial" panose="020B0604020202020204" pitchFamily="34" charset="0"/>
              </a:rPr>
              <a:t>Br and OH</a:t>
            </a:r>
            <a:r>
              <a:rPr lang="en-US" altLang="en-US" sz="2000" b="1" baseline="30000">
                <a:solidFill>
                  <a:srgbClr val="000000"/>
                </a:solidFill>
                <a:latin typeface="Arial" panose="020B0604020202020204" pitchFamily="34" charset="0"/>
              </a:rPr>
              <a:t>-</a:t>
            </a:r>
            <a:r>
              <a:rPr lang="en-US" altLang="en-US" sz="2000" b="1">
                <a:solidFill>
                  <a:srgbClr val="000000"/>
                </a:solidFill>
                <a:latin typeface="Arial" panose="020B0604020202020204" pitchFamily="34" charset="0"/>
              </a:rPr>
              <a:t>.</a:t>
            </a:r>
          </a:p>
        </p:txBody>
      </p:sp>
      <p:grpSp>
        <p:nvGrpSpPr>
          <p:cNvPr id="130052" name="Group 3"/>
          <p:cNvGrpSpPr>
            <a:grpSpLocks/>
          </p:cNvGrpSpPr>
          <p:nvPr/>
        </p:nvGrpSpPr>
        <p:grpSpPr bwMode="auto">
          <a:xfrm>
            <a:off x="2209800" y="1447800"/>
            <a:ext cx="4338638" cy="439738"/>
            <a:chOff x="1392" y="912"/>
            <a:chExt cx="2733" cy="277"/>
          </a:xfrm>
        </p:grpSpPr>
        <p:sp>
          <p:nvSpPr>
            <p:cNvPr id="130054" name="Text Box 4"/>
            <p:cNvSpPr txBox="1">
              <a:spLocks noChangeArrowheads="1"/>
            </p:cNvSpPr>
            <p:nvPr/>
          </p:nvSpPr>
          <p:spPr bwMode="auto">
            <a:xfrm>
              <a:off x="1392" y="912"/>
              <a:ext cx="2733"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000000"/>
                  </a:solidFill>
                  <a:latin typeface="Arial" panose="020B0604020202020204" pitchFamily="34" charset="0"/>
                </a:rPr>
                <a:t>CH</a:t>
              </a:r>
              <a:r>
                <a:rPr lang="en-US" altLang="en-US" sz="2000" b="1" baseline="-25000">
                  <a:solidFill>
                    <a:srgbClr val="000000"/>
                  </a:solidFill>
                  <a:latin typeface="Arial" panose="020B0604020202020204" pitchFamily="34" charset="0"/>
                </a:rPr>
                <a:t>3</a:t>
              </a:r>
              <a:r>
                <a:rPr lang="en-US" altLang="en-US" sz="2000" b="1">
                  <a:solidFill>
                    <a:srgbClr val="000000"/>
                  </a:solidFill>
                  <a:latin typeface="Arial" panose="020B0604020202020204" pitchFamily="34" charset="0"/>
                </a:rPr>
                <a:t>Br + OH</a:t>
              </a:r>
              <a:r>
                <a:rPr lang="en-US" altLang="en-US" sz="2000" b="1" baseline="30000">
                  <a:solidFill>
                    <a:srgbClr val="000000"/>
                  </a:solidFill>
                  <a:latin typeface="Arial" panose="020B0604020202020204" pitchFamily="34" charset="0"/>
                </a:rPr>
                <a:t>-</a:t>
              </a:r>
              <a:r>
                <a:rPr lang="en-US" altLang="en-US" sz="2000" b="1">
                  <a:solidFill>
                    <a:srgbClr val="000000"/>
                  </a:solidFill>
                  <a:latin typeface="Arial" panose="020B0604020202020204" pitchFamily="34" charset="0"/>
                </a:rPr>
                <a:t>           CH</a:t>
              </a:r>
              <a:r>
                <a:rPr lang="en-US" altLang="en-US" sz="2000" b="1" baseline="-25000">
                  <a:solidFill>
                    <a:srgbClr val="000000"/>
                  </a:solidFill>
                  <a:latin typeface="Arial" panose="020B0604020202020204" pitchFamily="34" charset="0"/>
                </a:rPr>
                <a:t>3</a:t>
              </a:r>
              <a:r>
                <a:rPr lang="en-US" altLang="en-US" sz="2000" b="1">
                  <a:solidFill>
                    <a:srgbClr val="000000"/>
                  </a:solidFill>
                  <a:latin typeface="Arial" panose="020B0604020202020204" pitchFamily="34" charset="0"/>
                </a:rPr>
                <a:t>OH + Br </a:t>
              </a:r>
              <a:r>
                <a:rPr lang="en-US" altLang="en-US" sz="2000" b="1" baseline="30000">
                  <a:solidFill>
                    <a:srgbClr val="000000"/>
                  </a:solidFill>
                  <a:latin typeface="Arial" panose="020B0604020202020204" pitchFamily="34" charset="0"/>
                </a:rPr>
                <a:t>-</a:t>
              </a:r>
            </a:p>
          </p:txBody>
        </p:sp>
        <p:sp>
          <p:nvSpPr>
            <p:cNvPr id="130055" name="Line 5"/>
            <p:cNvSpPr>
              <a:spLocks noChangeShapeType="1"/>
            </p:cNvSpPr>
            <p:nvPr/>
          </p:nvSpPr>
          <p:spPr bwMode="auto">
            <a:xfrm>
              <a:off x="2476" y="1037"/>
              <a:ext cx="333" cy="0"/>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30053" name="Text Box 6"/>
          <p:cNvSpPr txBox="1">
            <a:spLocks noChangeArrowheads="1"/>
          </p:cNvSpPr>
          <p:nvPr/>
        </p:nvSpPr>
        <p:spPr bwMode="auto">
          <a:xfrm>
            <a:off x="2130425" y="5638800"/>
            <a:ext cx="424021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sz="2000" i="1">
                <a:solidFill>
                  <a:srgbClr val="000000"/>
                </a:solidFill>
                <a:latin typeface="Arial" panose="020B0604020202020204" pitchFamily="34" charset="0"/>
              </a:rPr>
              <a:t>transition state or activated complex</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additive="repl">
                                        <p:cTn id="6" dur="1" fill="hold">
                                          <p:stCondLst>
                                            <p:cond delay="0"/>
                                          </p:stCondLst>
                                        </p:cTn>
                                        <p:tgtEl>
                                          <p:spTgt spid="61441"/>
                                        </p:tgtEl>
                                        <p:attrNameLst>
                                          <p:attrName>style.visibility</p:attrName>
                                        </p:attrNameLst>
                                      </p:cBhvr>
                                      <p:to>
                                        <p:strVal val="visible"/>
                                      </p:to>
                                    </p:set>
                                    <p:animEffect transition="in" filter="box(out)">
                                      <p:cBhvr additive="repl">
                                        <p:cTn id="7" dur="500"/>
                                        <p:tgtEl>
                                          <p:spTgt spid="61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24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8077200" cy="3952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33450"/>
            <a:ext cx="1682750" cy="1352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963613"/>
            <a:ext cx="1541463" cy="1292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952500"/>
            <a:ext cx="1420813" cy="1316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927100"/>
            <a:ext cx="1865313" cy="1365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7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952500"/>
            <a:ext cx="1755775" cy="1316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2104" name="Text Box 7"/>
          <p:cNvSpPr txBox="1">
            <a:spLocks noChangeArrowheads="1"/>
          </p:cNvSpPr>
          <p:nvPr/>
        </p:nvSpPr>
        <p:spPr bwMode="auto">
          <a:xfrm>
            <a:off x="1600200" y="350838"/>
            <a:ext cx="723900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000000"/>
                </a:solidFill>
                <a:latin typeface="Arial" panose="020B0604020202020204" pitchFamily="34" charset="0"/>
              </a:rPr>
              <a:t>Reaction energy diagram for the reaction of CH</a:t>
            </a:r>
            <a:r>
              <a:rPr lang="en-US" altLang="en-US" sz="2000" b="1" baseline="-25000">
                <a:solidFill>
                  <a:srgbClr val="000000"/>
                </a:solidFill>
                <a:latin typeface="Arial" panose="020B0604020202020204" pitchFamily="34" charset="0"/>
              </a:rPr>
              <a:t>3</a:t>
            </a:r>
            <a:r>
              <a:rPr lang="en-US" altLang="en-US" sz="2000" b="1">
                <a:solidFill>
                  <a:srgbClr val="000000"/>
                </a:solidFill>
                <a:latin typeface="Arial" panose="020B0604020202020204" pitchFamily="34" charset="0"/>
              </a:rPr>
              <a:t>Br and OH</a:t>
            </a:r>
            <a:r>
              <a:rPr lang="en-US" altLang="en-US" sz="2000" b="1" baseline="30000">
                <a:solidFill>
                  <a:srgbClr val="000000"/>
                </a:solidFill>
                <a:latin typeface="Arial" panose="020B0604020202020204" pitchFamily="34" charset="0"/>
              </a:rPr>
              <a:t>-</a:t>
            </a:r>
            <a:r>
              <a:rPr lang="en-US" altLang="en-US" sz="2000" b="1">
                <a:solidFill>
                  <a:srgbClr val="000000"/>
                </a:solidFill>
                <a:latin typeface="Arial" panose="020B0604020202020204" pitchFamily="34"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62466"/>
                                        </p:tgtEl>
                                        <p:attrNameLst>
                                          <p:attrName>style.visibility</p:attrName>
                                        </p:attrNameLst>
                                      </p:cBhvr>
                                      <p:to>
                                        <p:strVal val="visible"/>
                                      </p:to>
                                    </p:set>
                                    <p:animEffect transition="in" filter="wipe(left)">
                                      <p:cBhvr additive="repl">
                                        <p:cTn id="7" dur="5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62469"/>
                                        </p:tgtEl>
                                        <p:attrNameLst>
                                          <p:attrName>style.visibility</p:attrName>
                                        </p:attrNameLst>
                                      </p:cBhvr>
                                      <p:to>
                                        <p:strVal val="visible"/>
                                      </p:to>
                                    </p:set>
                                    <p:animEffect transition="in" filter="wipe(left)">
                                      <p:cBhvr additive="repl">
                                        <p:cTn id="12" dur="500"/>
                                        <p:tgtEl>
                                          <p:spTgt spid="624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62468"/>
                                        </p:tgtEl>
                                        <p:attrNameLst>
                                          <p:attrName>style.visibility</p:attrName>
                                        </p:attrNameLst>
                                      </p:cBhvr>
                                      <p:to>
                                        <p:strVal val="visible"/>
                                      </p:to>
                                    </p:set>
                                    <p:animEffect transition="in" filter="wipe(left)">
                                      <p:cBhvr additive="repl">
                                        <p:cTn id="17" dur="500"/>
                                        <p:tgtEl>
                                          <p:spTgt spid="624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62470"/>
                                        </p:tgtEl>
                                        <p:attrNameLst>
                                          <p:attrName>style.visibility</p:attrName>
                                        </p:attrNameLst>
                                      </p:cBhvr>
                                      <p:to>
                                        <p:strVal val="visible"/>
                                      </p:to>
                                    </p:set>
                                    <p:animEffect transition="in" filter="wipe(left)">
                                      <p:cBhvr additive="repl">
                                        <p:cTn id="22" dur="500"/>
                                        <p:tgtEl>
                                          <p:spTgt spid="624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additive="repl">
                                        <p:cTn id="26" dur="1" fill="hold">
                                          <p:stCondLst>
                                            <p:cond delay="0"/>
                                          </p:stCondLst>
                                        </p:cTn>
                                        <p:tgtEl>
                                          <p:spTgt spid="62467"/>
                                        </p:tgtEl>
                                        <p:attrNameLst>
                                          <p:attrName>style.visibility</p:attrName>
                                        </p:attrNameLst>
                                      </p:cBhvr>
                                      <p:to>
                                        <p:strVal val="visible"/>
                                      </p:to>
                                    </p:set>
                                    <p:animEffect transition="in" filter="wipe(left)">
                                      <p:cBhvr additive="repl">
                                        <p:cTn id="27" dur="500"/>
                                        <p:tgtEl>
                                          <p:spTgt spid="624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additive="repl">
                                        <p:cTn id="31" dur="1" fill="hold">
                                          <p:stCondLst>
                                            <p:cond delay="0"/>
                                          </p:stCondLst>
                                        </p:cTn>
                                        <p:tgtEl>
                                          <p:spTgt spid="62465"/>
                                        </p:tgtEl>
                                        <p:attrNameLst>
                                          <p:attrName>style.visibility</p:attrName>
                                        </p:attrNameLst>
                                      </p:cBhvr>
                                      <p:to>
                                        <p:strVal val="visible"/>
                                      </p:to>
                                    </p:set>
                                    <p:animEffect transition="in" filter="wipe(left)">
                                      <p:cBhvr additive="repl">
                                        <p:cTn id="32" dur="500"/>
                                        <p:tgtEl>
                                          <p:spTgt spid="62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609600" y="15875"/>
            <a:ext cx="7767638" cy="1138238"/>
          </a:xfrm>
        </p:spPr>
        <p:txBody>
          <a:bodyPr/>
          <a:lstStyle/>
          <a:p>
            <a:r>
              <a:rPr lang="en-US" altLang="en-US" smtClean="0"/>
              <a:t>Reaction Rate</a:t>
            </a:r>
          </a:p>
        </p:txBody>
      </p:sp>
      <p:sp>
        <p:nvSpPr>
          <p:cNvPr id="3" name="Content Placeholder 2">
            <a:extLst>
              <a:ext uri="{FF2B5EF4-FFF2-40B4-BE49-F238E27FC236}">
                <a16:creationId xmlns:a16="http://schemas.microsoft.com/office/drawing/2014/main" xmlns="" id="{0E19ABA0-B428-47FA-A0DA-A07E1712291D}"/>
              </a:ext>
            </a:extLst>
          </p:cNvPr>
          <p:cNvSpPr>
            <a:spLocks noGrp="1"/>
          </p:cNvSpPr>
          <p:nvPr>
            <p:ph idx="1"/>
          </p:nvPr>
        </p:nvSpPr>
        <p:spPr>
          <a:xfrm>
            <a:off x="304800" y="1066800"/>
            <a:ext cx="8458200" cy="5638800"/>
          </a:xfrm>
        </p:spPr>
        <p:txBody>
          <a:bodyPr/>
          <a:lstStyle/>
          <a:p>
            <a:pPr>
              <a:defRPr/>
            </a:pPr>
            <a:r>
              <a:rPr lang="en-US" altLang="en-US" b="1" dirty="0">
                <a:effectLst>
                  <a:outerShdw blurRad="38100" dist="38100" dir="2700000" algn="tl">
                    <a:srgbClr val="000000">
                      <a:alpha val="43137"/>
                    </a:srgbClr>
                  </a:outerShdw>
                </a:effectLst>
              </a:rPr>
              <a:t>Rate is a change in concentration over a time period</a:t>
            </a:r>
            <a:r>
              <a:rPr lang="en-US" altLang="en-US" b="1" dirty="0">
                <a:solidFill>
                  <a:schemeClr val="accent6">
                    <a:lumMod val="75000"/>
                  </a:schemeClr>
                </a:solidFill>
                <a:effectLst>
                  <a:outerShdw blurRad="38100" dist="38100" dir="2700000" algn="tl">
                    <a:srgbClr val="000000">
                      <a:alpha val="43137"/>
                    </a:srgbClr>
                  </a:outerShdw>
                </a:effectLst>
              </a:rPr>
              <a:t>: </a:t>
            </a:r>
            <a:r>
              <a:rPr lang="el-GR" altLang="en-US" b="1" dirty="0">
                <a:solidFill>
                  <a:schemeClr val="accent6">
                    <a:lumMod val="75000"/>
                  </a:schemeClr>
                </a:solidFill>
                <a:effectLst>
                  <a:outerShdw blurRad="38100" dist="38100" dir="2700000" algn="tl">
                    <a:srgbClr val="000000">
                      <a:alpha val="43137"/>
                    </a:srgbClr>
                  </a:outerShdw>
                </a:effectLst>
                <a:cs typeface="Arial" charset="0"/>
              </a:rPr>
              <a:t>Δ</a:t>
            </a:r>
            <a:r>
              <a:rPr lang="en-US" altLang="en-US" b="1" dirty="0">
                <a:solidFill>
                  <a:schemeClr val="accent6">
                    <a:lumMod val="75000"/>
                  </a:schemeClr>
                </a:solidFill>
                <a:effectLst>
                  <a:outerShdw blurRad="38100" dist="38100" dir="2700000" algn="tl">
                    <a:srgbClr val="000000">
                      <a:alpha val="43137"/>
                    </a:srgbClr>
                  </a:outerShdw>
                </a:effectLst>
                <a:cs typeface="Arial" charset="0"/>
              </a:rPr>
              <a:t>[ ]/</a:t>
            </a:r>
            <a:r>
              <a:rPr lang="el-GR" altLang="en-US" b="1" dirty="0">
                <a:solidFill>
                  <a:schemeClr val="accent6">
                    <a:lumMod val="75000"/>
                  </a:schemeClr>
                </a:solidFill>
                <a:effectLst>
                  <a:outerShdw blurRad="38100" dist="38100" dir="2700000" algn="tl">
                    <a:srgbClr val="000000">
                      <a:alpha val="43137"/>
                    </a:srgbClr>
                  </a:outerShdw>
                </a:effectLst>
                <a:cs typeface="Arial" charset="0"/>
              </a:rPr>
              <a:t>Δ</a:t>
            </a:r>
            <a:r>
              <a:rPr lang="en-US" altLang="en-US" b="1" i="1" dirty="0">
                <a:solidFill>
                  <a:schemeClr val="accent6">
                    <a:lumMod val="75000"/>
                  </a:schemeClr>
                </a:solidFill>
                <a:effectLst>
                  <a:outerShdw blurRad="38100" dist="38100" dir="2700000" algn="tl">
                    <a:srgbClr val="000000">
                      <a:alpha val="43137"/>
                    </a:srgbClr>
                  </a:outerShdw>
                </a:effectLst>
                <a:cs typeface="Arial" charset="0"/>
              </a:rPr>
              <a:t>t</a:t>
            </a:r>
            <a:r>
              <a:rPr lang="en-US" altLang="en-US" b="1" dirty="0">
                <a:solidFill>
                  <a:schemeClr val="accent6">
                    <a:lumMod val="75000"/>
                  </a:schemeClr>
                </a:solidFill>
                <a:effectLst>
                  <a:outerShdw blurRad="38100" dist="38100" dir="2700000" algn="tl">
                    <a:srgbClr val="000000">
                      <a:alpha val="43137"/>
                    </a:srgbClr>
                  </a:outerShdw>
                </a:effectLst>
                <a:cs typeface="Arial" charset="0"/>
              </a:rPr>
              <a:t>.</a:t>
            </a:r>
          </a:p>
          <a:p>
            <a:pPr>
              <a:defRPr/>
            </a:pPr>
            <a:endParaRPr lang="en-US" altLang="en-US" sz="1000" b="1" dirty="0">
              <a:effectLst>
                <a:outerShdw blurRad="38100" dist="38100" dir="2700000" algn="tl">
                  <a:srgbClr val="000000">
                    <a:alpha val="43137"/>
                  </a:srgbClr>
                </a:outerShdw>
              </a:effectLst>
              <a:cs typeface="Arial" charset="0"/>
            </a:endParaRPr>
          </a:p>
          <a:p>
            <a:pPr>
              <a:defRPr/>
            </a:pPr>
            <a:r>
              <a:rPr lang="en-US" altLang="en-US" sz="2800" b="1" dirty="0">
                <a:cs typeface="Arial" charset="0"/>
              </a:rPr>
              <a:t>					</a:t>
            </a:r>
            <a:r>
              <a:rPr lang="el-GR" altLang="en-US" sz="2800" b="1" dirty="0">
                <a:solidFill>
                  <a:schemeClr val="accent6">
                    <a:lumMod val="75000"/>
                  </a:schemeClr>
                </a:solidFill>
                <a:cs typeface="Arial" charset="0"/>
              </a:rPr>
              <a:t>Δ</a:t>
            </a:r>
            <a:r>
              <a:rPr lang="en-US" altLang="en-US" sz="2800" b="1" dirty="0">
                <a:cs typeface="Arial" charset="0"/>
              </a:rPr>
              <a:t> means “change in.”  {final-</a:t>
            </a:r>
            <a:r>
              <a:rPr lang="en-US" altLang="en-US" sz="2800" b="1" dirty="0" err="1">
                <a:cs typeface="Arial" charset="0"/>
              </a:rPr>
              <a:t>inital</a:t>
            </a:r>
            <a:r>
              <a:rPr lang="en-US" altLang="en-US" sz="2800" b="1" dirty="0">
                <a:cs typeface="Arial" charset="0"/>
              </a:rPr>
              <a:t>}</a:t>
            </a:r>
          </a:p>
          <a:p>
            <a:pPr>
              <a:defRPr/>
            </a:pPr>
            <a:r>
              <a:rPr lang="en-US" altLang="en-US" sz="2800" b="1" dirty="0">
                <a:cs typeface="Arial" charset="0"/>
              </a:rPr>
              <a:t>					</a:t>
            </a:r>
            <a:r>
              <a:rPr lang="en-US" altLang="en-US" sz="2800" b="1" dirty="0">
                <a:solidFill>
                  <a:schemeClr val="accent6">
                    <a:lumMod val="75000"/>
                  </a:schemeClr>
                </a:solidFill>
                <a:cs typeface="Arial" charset="0"/>
              </a:rPr>
              <a:t>[ ]</a:t>
            </a:r>
            <a:r>
              <a:rPr lang="en-US" altLang="en-US" sz="2800" b="1" dirty="0">
                <a:cs typeface="Arial" charset="0"/>
              </a:rPr>
              <a:t> means molar concentration.</a:t>
            </a:r>
          </a:p>
          <a:p>
            <a:pPr>
              <a:defRPr/>
            </a:pPr>
            <a:r>
              <a:rPr lang="en-US" altLang="en-US" sz="2800" b="1" i="1" dirty="0">
                <a:cs typeface="Arial" charset="0"/>
              </a:rPr>
              <a:t>					</a:t>
            </a:r>
            <a:r>
              <a:rPr lang="en-US" altLang="en-US" sz="2800" b="1" i="1" dirty="0">
                <a:solidFill>
                  <a:schemeClr val="accent6">
                    <a:lumMod val="75000"/>
                  </a:schemeClr>
                </a:solidFill>
                <a:cs typeface="Arial" charset="0"/>
              </a:rPr>
              <a:t>t</a:t>
            </a:r>
            <a:r>
              <a:rPr lang="en-US" altLang="en-US" sz="2800" b="1" dirty="0">
                <a:cs typeface="Arial" charset="0"/>
              </a:rPr>
              <a:t> represents time.</a:t>
            </a:r>
          </a:p>
          <a:p>
            <a:pPr>
              <a:defRPr/>
            </a:pPr>
            <a:endParaRPr lang="en-US" altLang="en-US" sz="2800" b="1" dirty="0">
              <a:cs typeface="Arial" charset="0"/>
            </a:endParaRPr>
          </a:p>
          <a:p>
            <a:pPr>
              <a:defRPr/>
            </a:pPr>
            <a:r>
              <a:rPr lang="en-US" altLang="en-US" sz="2800" b="1" u="sng" dirty="0">
                <a:cs typeface="Arial" charset="0"/>
              </a:rPr>
              <a:t>Types of rate measured:</a:t>
            </a:r>
          </a:p>
          <a:p>
            <a:pPr marL="740664" indent="-283464">
              <a:spcBef>
                <a:spcPts val="600"/>
              </a:spcBef>
              <a:buFont typeface="Arial" pitchFamily="34" charset="0"/>
              <a:buChar char="–"/>
              <a:defRPr/>
            </a:pPr>
            <a:r>
              <a:rPr lang="en-US" altLang="en-US" sz="2800" b="1" dirty="0">
                <a:cs typeface="Arial" charset="0"/>
              </a:rPr>
              <a:t>average rate</a:t>
            </a:r>
          </a:p>
          <a:p>
            <a:pPr marL="740664" indent="-283464">
              <a:spcBef>
                <a:spcPts val="600"/>
              </a:spcBef>
              <a:buFont typeface="Arial" pitchFamily="34" charset="0"/>
              <a:buChar char="–"/>
              <a:defRPr/>
            </a:pPr>
            <a:r>
              <a:rPr lang="en-US" altLang="en-US" sz="2800" b="1" dirty="0">
                <a:cs typeface="Arial" charset="0"/>
              </a:rPr>
              <a:t>instantaneous rate</a:t>
            </a:r>
          </a:p>
          <a:p>
            <a:pPr marL="740664" indent="-283464">
              <a:spcBef>
                <a:spcPts val="600"/>
              </a:spcBef>
              <a:buFont typeface="Arial" pitchFamily="34" charset="0"/>
              <a:buChar char="–"/>
              <a:defRPr/>
            </a:pPr>
            <a:r>
              <a:rPr lang="en-US" altLang="en-US" sz="2800" b="1" dirty="0">
                <a:cs typeface="Arial" charset="0"/>
              </a:rPr>
              <a:t>initial rate</a:t>
            </a:r>
            <a:endParaRPr lang="en-US" altLang="en-US" sz="2800"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34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143000"/>
            <a:ext cx="2925763" cy="327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819400"/>
            <a:ext cx="2933700" cy="3298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27125"/>
            <a:ext cx="2651125" cy="3306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4149" name="Text Box 4"/>
          <p:cNvSpPr txBox="1">
            <a:spLocks noChangeArrowheads="1"/>
          </p:cNvSpPr>
          <p:nvPr/>
        </p:nvSpPr>
        <p:spPr bwMode="auto">
          <a:xfrm>
            <a:off x="1295400" y="609600"/>
            <a:ext cx="70866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000000"/>
                </a:solidFill>
                <a:latin typeface="Arial" panose="020B0604020202020204" pitchFamily="34" charset="0"/>
              </a:rPr>
              <a:t>Reaction energy diagrams and possible transition states.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63491"/>
                                        </p:tgtEl>
                                        <p:attrNameLst>
                                          <p:attrName>style.visibility</p:attrName>
                                        </p:attrNameLst>
                                      </p:cBhvr>
                                      <p:to>
                                        <p:strVal val="visible"/>
                                      </p:to>
                                    </p:set>
                                    <p:animEffect transition="in" filter="wipe(down)">
                                      <p:cBhvr additive="repl">
                                        <p:cTn id="7" dur="500"/>
                                        <p:tgtEl>
                                          <p:spTgt spid="63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additive="repl">
                                        <p:cTn id="11" dur="1" fill="hold">
                                          <p:stCondLst>
                                            <p:cond delay="0"/>
                                          </p:stCondLst>
                                        </p:cTn>
                                        <p:tgtEl>
                                          <p:spTgt spid="63490"/>
                                        </p:tgtEl>
                                        <p:attrNameLst>
                                          <p:attrName>style.visibility</p:attrName>
                                        </p:attrNameLst>
                                      </p:cBhvr>
                                      <p:to>
                                        <p:strVal val="visible"/>
                                      </p:to>
                                    </p:set>
                                    <p:animEffect transition="in" filter="wipe(down)">
                                      <p:cBhvr additive="repl">
                                        <p:cTn id="12" dur="500"/>
                                        <p:tgtEl>
                                          <p:spTgt spid="634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additive="repl">
                                        <p:cTn id="16" dur="1" fill="hold">
                                          <p:stCondLst>
                                            <p:cond delay="0"/>
                                          </p:stCondLst>
                                        </p:cTn>
                                        <p:tgtEl>
                                          <p:spTgt spid="63489"/>
                                        </p:tgtEl>
                                        <p:attrNameLst>
                                          <p:attrName>style.visibility</p:attrName>
                                        </p:attrNameLst>
                                      </p:cBhvr>
                                      <p:to>
                                        <p:strVal val="visible"/>
                                      </p:to>
                                    </p:set>
                                    <p:animEffect transition="in" filter="wipe(down)">
                                      <p:cBhvr additive="repl">
                                        <p:cTn id="17" dur="500"/>
                                        <p:tgtEl>
                                          <p:spTgt spid="63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457200" y="533400"/>
            <a:ext cx="2667000" cy="368300"/>
          </a:xfrm>
          <a:prstGeom prst="rect">
            <a:avLst/>
          </a:prstGeom>
          <a:gradFill rotWithShape="0">
            <a:gsLst>
              <a:gs pos="0">
                <a:srgbClr val="FFFFFF"/>
              </a:gs>
              <a:gs pos="100000">
                <a:srgbClr val="187534"/>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Sample Problem</a:t>
            </a:r>
          </a:p>
        </p:txBody>
      </p:sp>
      <p:sp>
        <p:nvSpPr>
          <p:cNvPr id="64515" name="Text Box 3"/>
          <p:cNvSpPr txBox="1">
            <a:spLocks noChangeArrowheads="1"/>
          </p:cNvSpPr>
          <p:nvPr/>
        </p:nvSpPr>
        <p:spPr bwMode="auto">
          <a:xfrm>
            <a:off x="533400" y="4114800"/>
            <a:ext cx="1447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SOLUTION:</a:t>
            </a:r>
          </a:p>
        </p:txBody>
      </p:sp>
      <p:sp>
        <p:nvSpPr>
          <p:cNvPr id="136196" name="Text Box 4"/>
          <p:cNvSpPr txBox="1">
            <a:spLocks noChangeArrowheads="1"/>
          </p:cNvSpPr>
          <p:nvPr/>
        </p:nvSpPr>
        <p:spPr bwMode="auto">
          <a:xfrm>
            <a:off x="3055938" y="496888"/>
            <a:ext cx="5181600" cy="67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SzPct val="100000"/>
            </a:pPr>
            <a:r>
              <a:rPr lang="en-US" altLang="en-US" sz="1800" b="1">
                <a:solidFill>
                  <a:srgbClr val="000000"/>
                </a:solidFill>
                <a:latin typeface="Arial" panose="020B0604020202020204" pitchFamily="34" charset="0"/>
              </a:rPr>
              <a:t>Drawing Reaction Energy Diagrams and </a:t>
            </a:r>
          </a:p>
          <a:p>
            <a:pPr algn="r">
              <a:spcBef>
                <a:spcPts val="225"/>
              </a:spcBef>
              <a:buSzPct val="100000"/>
            </a:pPr>
            <a:r>
              <a:rPr lang="en-US" altLang="en-US" sz="1800" b="1">
                <a:solidFill>
                  <a:srgbClr val="000000"/>
                </a:solidFill>
                <a:latin typeface="Arial" panose="020B0604020202020204" pitchFamily="34" charset="0"/>
              </a:rPr>
              <a:t>Transition States</a:t>
            </a:r>
          </a:p>
        </p:txBody>
      </p:sp>
      <p:grpSp>
        <p:nvGrpSpPr>
          <p:cNvPr id="64517" name="Group 5"/>
          <p:cNvGrpSpPr>
            <a:grpSpLocks/>
          </p:cNvGrpSpPr>
          <p:nvPr/>
        </p:nvGrpSpPr>
        <p:grpSpPr bwMode="auto">
          <a:xfrm>
            <a:off x="533400" y="1219200"/>
            <a:ext cx="6091238" cy="366713"/>
            <a:chOff x="336" y="768"/>
            <a:chExt cx="3837" cy="231"/>
          </a:xfrm>
        </p:grpSpPr>
        <p:sp>
          <p:nvSpPr>
            <p:cNvPr id="136205" name="Text Box 6"/>
            <p:cNvSpPr txBox="1">
              <a:spLocks noChangeArrowheads="1"/>
            </p:cNvSpPr>
            <p:nvPr/>
          </p:nvSpPr>
          <p:spPr bwMode="auto">
            <a:xfrm>
              <a:off x="336" y="768"/>
              <a:ext cx="90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PROBLEM:</a:t>
              </a:r>
            </a:p>
          </p:txBody>
        </p:sp>
        <p:sp>
          <p:nvSpPr>
            <p:cNvPr id="136206" name="Text Box 7"/>
            <p:cNvSpPr txBox="1">
              <a:spLocks noChangeArrowheads="1"/>
            </p:cNvSpPr>
            <p:nvPr/>
          </p:nvSpPr>
          <p:spPr bwMode="auto">
            <a:xfrm>
              <a:off x="1296" y="768"/>
              <a:ext cx="287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A key reaction in the upper atmosphere is</a:t>
              </a:r>
            </a:p>
          </p:txBody>
        </p:sp>
      </p:grpSp>
      <p:grpSp>
        <p:nvGrpSpPr>
          <p:cNvPr id="64520" name="Group 8"/>
          <p:cNvGrpSpPr>
            <a:grpSpLocks/>
          </p:cNvGrpSpPr>
          <p:nvPr/>
        </p:nvGrpSpPr>
        <p:grpSpPr bwMode="auto">
          <a:xfrm>
            <a:off x="3657600" y="1524000"/>
            <a:ext cx="2967038" cy="404813"/>
            <a:chOff x="2304" y="960"/>
            <a:chExt cx="1869" cy="255"/>
          </a:xfrm>
        </p:grpSpPr>
        <p:sp>
          <p:nvSpPr>
            <p:cNvPr id="136203" name="Text Box 9"/>
            <p:cNvSpPr txBox="1">
              <a:spLocks noChangeArrowheads="1"/>
            </p:cNvSpPr>
            <p:nvPr/>
          </p:nvSpPr>
          <p:spPr bwMode="auto">
            <a:xfrm>
              <a:off x="2304" y="960"/>
              <a:ext cx="186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O</a:t>
              </a:r>
              <a:r>
                <a:rPr lang="en-US" altLang="en-US" sz="1800" baseline="-25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a:t>
              </a:r>
              <a:r>
                <a:rPr lang="en-US" altLang="en-US" sz="1800" i="1">
                  <a:solidFill>
                    <a:srgbClr val="000000"/>
                  </a:solidFill>
                </a:rPr>
                <a:t>g</a:t>
              </a:r>
              <a:r>
                <a:rPr lang="en-US" altLang="en-US" sz="1800">
                  <a:solidFill>
                    <a:srgbClr val="000000"/>
                  </a:solidFill>
                  <a:latin typeface="Arial" panose="020B0604020202020204" pitchFamily="34" charset="0"/>
                </a:rPr>
                <a:t>) + O(</a:t>
              </a:r>
              <a:r>
                <a:rPr lang="en-US" altLang="en-US" sz="1800" i="1">
                  <a:solidFill>
                    <a:srgbClr val="000000"/>
                  </a:solidFill>
                </a:rPr>
                <a:t>g</a:t>
              </a:r>
              <a:r>
                <a:rPr lang="en-US" altLang="en-US" sz="1800">
                  <a:solidFill>
                    <a:srgbClr val="000000"/>
                  </a:solidFill>
                  <a:latin typeface="Arial" panose="020B0604020202020204" pitchFamily="34" charset="0"/>
                </a:rPr>
                <a:t>)            2O</a:t>
              </a:r>
              <a:r>
                <a:rPr lang="en-US" altLang="en-US" sz="1800" baseline="-25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a:t>
              </a:r>
              <a:r>
                <a:rPr lang="en-US" altLang="en-US" sz="1800" i="1">
                  <a:solidFill>
                    <a:srgbClr val="000000"/>
                  </a:solidFill>
                </a:rPr>
                <a:t>g</a:t>
              </a:r>
              <a:r>
                <a:rPr lang="en-US" altLang="en-US" sz="1800">
                  <a:solidFill>
                    <a:srgbClr val="000000"/>
                  </a:solidFill>
                  <a:latin typeface="Arial" panose="020B0604020202020204" pitchFamily="34" charset="0"/>
                </a:rPr>
                <a:t>)</a:t>
              </a:r>
            </a:p>
          </p:txBody>
        </p:sp>
        <p:sp>
          <p:nvSpPr>
            <p:cNvPr id="136204" name="Line 10"/>
            <p:cNvSpPr>
              <a:spLocks noChangeShapeType="1"/>
            </p:cNvSpPr>
            <p:nvPr/>
          </p:nvSpPr>
          <p:spPr bwMode="auto">
            <a:xfrm>
              <a:off x="3216" y="1080"/>
              <a:ext cx="341" cy="0"/>
            </a:xfrm>
            <a:prstGeom prst="line">
              <a:avLst/>
            </a:prstGeom>
            <a:noFill/>
            <a:ln w="1908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4523" name="Text Box 11"/>
          <p:cNvSpPr txBox="1">
            <a:spLocks noChangeArrowheads="1"/>
          </p:cNvSpPr>
          <p:nvPr/>
        </p:nvSpPr>
        <p:spPr bwMode="auto">
          <a:xfrm>
            <a:off x="1066800" y="1905000"/>
            <a:ext cx="7696200" cy="99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The </a:t>
            </a:r>
            <a:r>
              <a:rPr lang="en-US" altLang="en-US" sz="1800" i="1">
                <a:solidFill>
                  <a:srgbClr val="000000"/>
                </a:solidFill>
                <a:latin typeface="Arial" panose="020B0604020202020204" pitchFamily="34" charset="0"/>
              </a:rPr>
              <a:t>E</a:t>
            </a:r>
            <a:r>
              <a:rPr lang="en-US" altLang="en-US" sz="1800" i="1" baseline="-25000">
                <a:solidFill>
                  <a:srgbClr val="000000"/>
                </a:solidFill>
                <a:latin typeface="Arial" panose="020B0604020202020204" pitchFamily="34" charset="0"/>
              </a:rPr>
              <a:t>a</a:t>
            </a:r>
            <a:r>
              <a:rPr lang="en-US" altLang="en-US" sz="1800" baseline="-25000">
                <a:solidFill>
                  <a:srgbClr val="000000"/>
                </a:solidFill>
                <a:latin typeface="Arial" panose="020B0604020202020204" pitchFamily="34" charset="0"/>
              </a:rPr>
              <a:t>(fwd)</a:t>
            </a:r>
            <a:r>
              <a:rPr lang="en-US" altLang="en-US" sz="1800">
                <a:solidFill>
                  <a:srgbClr val="000000"/>
                </a:solidFill>
                <a:latin typeface="Arial" panose="020B0604020202020204" pitchFamily="34" charset="0"/>
              </a:rPr>
              <a:t> is 19 kJ, and the </a:t>
            </a:r>
            <a:r>
              <a:rPr lang="en-US" altLang="en-US" sz="1800">
                <a:solidFill>
                  <a:srgbClr val="000000"/>
                </a:solidFill>
                <a:latin typeface="Symbol" panose="05050102010706020507" pitchFamily="18" charset="2"/>
              </a:rPr>
              <a:t></a:t>
            </a:r>
            <a:r>
              <a:rPr lang="en-US" altLang="en-US" sz="1800">
                <a:solidFill>
                  <a:srgbClr val="000000"/>
                </a:solidFill>
                <a:latin typeface="Arial" panose="020B0604020202020204" pitchFamily="34" charset="0"/>
              </a:rPr>
              <a:t>H</a:t>
            </a:r>
            <a:r>
              <a:rPr lang="en-US" altLang="en-US" sz="1800" baseline="-25000">
                <a:solidFill>
                  <a:srgbClr val="000000"/>
                </a:solidFill>
                <a:latin typeface="Arial" panose="020B0604020202020204" pitchFamily="34" charset="0"/>
              </a:rPr>
              <a:t>rxn</a:t>
            </a:r>
            <a:r>
              <a:rPr lang="en-US" altLang="en-US" sz="1800">
                <a:solidFill>
                  <a:srgbClr val="000000"/>
                </a:solidFill>
                <a:latin typeface="Arial" panose="020B0604020202020204" pitchFamily="34" charset="0"/>
              </a:rPr>
              <a:t> for the reaction is -392 kJ.  Draw a reaction energy diagram for this reaction, postulate a transition state, and calculate </a:t>
            </a:r>
            <a:r>
              <a:rPr lang="en-US" altLang="en-US" sz="1800" i="1">
                <a:solidFill>
                  <a:srgbClr val="000000"/>
                </a:solidFill>
                <a:latin typeface="Arial" panose="020B0604020202020204" pitchFamily="34" charset="0"/>
              </a:rPr>
              <a:t>E</a:t>
            </a:r>
            <a:r>
              <a:rPr lang="en-US" altLang="en-US" sz="1800" i="1" baseline="-25000">
                <a:solidFill>
                  <a:srgbClr val="000000"/>
                </a:solidFill>
                <a:latin typeface="Arial" panose="020B0604020202020204" pitchFamily="34" charset="0"/>
              </a:rPr>
              <a:t>a</a:t>
            </a:r>
            <a:r>
              <a:rPr lang="en-US" altLang="en-US" sz="1800" baseline="-25000">
                <a:solidFill>
                  <a:srgbClr val="000000"/>
                </a:solidFill>
                <a:latin typeface="Arial" panose="020B0604020202020204" pitchFamily="34" charset="0"/>
              </a:rPr>
              <a:t>(rev)</a:t>
            </a:r>
            <a:r>
              <a:rPr lang="en-US" altLang="en-US" sz="1800">
                <a:solidFill>
                  <a:srgbClr val="000000"/>
                </a:solidFill>
                <a:latin typeface="Arial" panose="020B0604020202020204" pitchFamily="34" charset="0"/>
              </a:rPr>
              <a:t>.</a:t>
            </a:r>
          </a:p>
        </p:txBody>
      </p:sp>
      <p:grpSp>
        <p:nvGrpSpPr>
          <p:cNvPr id="64524" name="Group 12"/>
          <p:cNvGrpSpPr>
            <a:grpSpLocks/>
          </p:cNvGrpSpPr>
          <p:nvPr/>
        </p:nvGrpSpPr>
        <p:grpSpPr bwMode="auto">
          <a:xfrm>
            <a:off x="561975" y="2816225"/>
            <a:ext cx="7996238" cy="1189038"/>
            <a:chOff x="336" y="1776"/>
            <a:chExt cx="5037" cy="749"/>
          </a:xfrm>
        </p:grpSpPr>
        <p:sp>
          <p:nvSpPr>
            <p:cNvPr id="136201" name="Text Box 13"/>
            <p:cNvSpPr txBox="1">
              <a:spLocks noChangeArrowheads="1"/>
            </p:cNvSpPr>
            <p:nvPr/>
          </p:nvSpPr>
          <p:spPr bwMode="auto">
            <a:xfrm>
              <a:off x="336" y="1776"/>
              <a:ext cx="5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PLAN:</a:t>
              </a:r>
            </a:p>
          </p:txBody>
        </p:sp>
        <p:sp>
          <p:nvSpPr>
            <p:cNvPr id="136202" name="Text Box 14"/>
            <p:cNvSpPr txBox="1">
              <a:spLocks noChangeArrowheads="1"/>
            </p:cNvSpPr>
            <p:nvPr/>
          </p:nvSpPr>
          <p:spPr bwMode="auto">
            <a:xfrm>
              <a:off x="960" y="1776"/>
              <a:ext cx="4413" cy="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Consider the relationships among the reactants, products and transition state.  The reactants are at a higher energy level than the products and the transition state is slightly higher than the reactants.</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64517"/>
                                        </p:tgtEl>
                                        <p:attrNameLst>
                                          <p:attrName>style.visibility</p:attrName>
                                        </p:attrNameLst>
                                      </p:cBhvr>
                                      <p:to>
                                        <p:strVal val="visible"/>
                                      </p:to>
                                    </p:set>
                                    <p:animEffect transition="in" filter="wipe(left)">
                                      <p:cBhvr additive="repl">
                                        <p:cTn id="7" dur="500"/>
                                        <p:tgtEl>
                                          <p:spTgt spid="6451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additive="repl">
                                        <p:cTn id="10" dur="1" fill="hold">
                                          <p:stCondLst>
                                            <p:cond delay="0"/>
                                          </p:stCondLst>
                                        </p:cTn>
                                        <p:tgtEl>
                                          <p:spTgt spid="64520"/>
                                        </p:tgtEl>
                                        <p:attrNameLst>
                                          <p:attrName>style.visibility</p:attrName>
                                        </p:attrNameLst>
                                      </p:cBhvr>
                                      <p:to>
                                        <p:strVal val="visible"/>
                                      </p:to>
                                    </p:set>
                                    <p:animEffect transition="in" filter="wipe(left)">
                                      <p:cBhvr additive="repl">
                                        <p:cTn id="11" dur="500"/>
                                        <p:tgtEl>
                                          <p:spTgt spid="64520"/>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additive="repl">
                                        <p:cTn id="14" dur="1" fill="hold">
                                          <p:stCondLst>
                                            <p:cond delay="0"/>
                                          </p:stCondLst>
                                        </p:cTn>
                                        <p:tgtEl>
                                          <p:spTgt spid="64523">
                                            <p:txEl>
                                              <p:pRg st="0" end="0"/>
                                            </p:txEl>
                                          </p:spTgt>
                                        </p:tgtEl>
                                        <p:attrNameLst>
                                          <p:attrName>style.visibility</p:attrName>
                                        </p:attrNameLst>
                                      </p:cBhvr>
                                      <p:to>
                                        <p:strVal val="visible"/>
                                      </p:to>
                                    </p:set>
                                    <p:animEffect transition="in" filter="wipe(left)">
                                      <p:cBhvr additive="repl">
                                        <p:cTn id="15" dur="500"/>
                                        <p:tgtEl>
                                          <p:spTgt spid="6452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additive="repl">
                                        <p:cTn id="19" dur="1" fill="hold">
                                          <p:stCondLst>
                                            <p:cond delay="0"/>
                                          </p:stCondLst>
                                        </p:cTn>
                                        <p:tgtEl>
                                          <p:spTgt spid="64524"/>
                                        </p:tgtEl>
                                        <p:attrNameLst>
                                          <p:attrName>style.visibility</p:attrName>
                                        </p:attrNameLst>
                                      </p:cBhvr>
                                      <p:to>
                                        <p:strVal val="visible"/>
                                      </p:to>
                                    </p:set>
                                    <p:animEffect transition="in" filter="wipe(up)">
                                      <p:cBhvr additive="repl">
                                        <p:cTn id="20" dur="500"/>
                                        <p:tgtEl>
                                          <p:spTgt spid="6452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66800"/>
            <a:ext cx="5334000" cy="5262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243" name="Text Box 2"/>
          <p:cNvSpPr txBox="1">
            <a:spLocks noChangeArrowheads="1"/>
          </p:cNvSpPr>
          <p:nvPr/>
        </p:nvSpPr>
        <p:spPr bwMode="auto">
          <a:xfrm>
            <a:off x="381000" y="762000"/>
            <a:ext cx="830580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250"/>
              </a:spcBef>
              <a:buSzPct val="100000"/>
            </a:pPr>
            <a:r>
              <a:rPr lang="en-US" altLang="en-US" sz="2000" b="1">
                <a:solidFill>
                  <a:srgbClr val="000000"/>
                </a:solidFill>
                <a:latin typeface="Arial" panose="020B0604020202020204" pitchFamily="34" charset="0"/>
              </a:rPr>
              <a:t>Reaction energy diagram for the two-step reaction of NO</a:t>
            </a:r>
            <a:r>
              <a:rPr lang="en-US" altLang="en-US" sz="2000" b="1" baseline="-25000">
                <a:solidFill>
                  <a:srgbClr val="000000"/>
                </a:solidFill>
                <a:latin typeface="Arial" panose="020B0604020202020204" pitchFamily="34" charset="0"/>
              </a:rPr>
              <a:t>2</a:t>
            </a:r>
            <a:r>
              <a:rPr lang="en-US" altLang="en-US" sz="2000" b="1">
                <a:solidFill>
                  <a:srgbClr val="000000"/>
                </a:solidFill>
                <a:latin typeface="Arial" panose="020B0604020202020204" pitchFamily="34" charset="0"/>
              </a:rPr>
              <a:t> and F</a:t>
            </a:r>
            <a:r>
              <a:rPr lang="en-US" altLang="en-US" sz="2000" b="1" baseline="-25000">
                <a:solidFill>
                  <a:srgbClr val="000000"/>
                </a:solidFill>
                <a:latin typeface="Arial" panose="020B0604020202020204" pitchFamily="34" charset="0"/>
              </a:rPr>
              <a:t>2</a:t>
            </a:r>
            <a:r>
              <a:rPr lang="en-US" altLang="en-US" sz="2000" b="1">
                <a:solidFill>
                  <a:srgbClr val="000000"/>
                </a:solidFill>
                <a:latin typeface="Arial" panose="020B0604020202020204" pitchFamily="34" charset="0"/>
              </a:rPr>
              <a:t>.</a:t>
            </a:r>
          </a:p>
        </p:txBody>
      </p:sp>
      <p:sp>
        <p:nvSpPr>
          <p:cNvPr id="65539" name="AutoShape 3"/>
          <p:cNvSpPr>
            <a:spLocks noChangeArrowheads="1"/>
          </p:cNvSpPr>
          <p:nvPr/>
        </p:nvSpPr>
        <p:spPr bwMode="auto">
          <a:xfrm>
            <a:off x="2286000" y="4495800"/>
            <a:ext cx="944563" cy="333375"/>
          </a:xfrm>
          <a:prstGeom prst="roundRect">
            <a:avLst>
              <a:gd name="adj" fmla="val 16667"/>
            </a:avLst>
          </a:prstGeom>
          <a:noFill/>
          <a:ln w="19080">
            <a:solidFill>
              <a:srgbClr val="FF921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5540" name="AutoShape 4"/>
          <p:cNvSpPr>
            <a:spLocks noChangeArrowheads="1"/>
          </p:cNvSpPr>
          <p:nvPr/>
        </p:nvSpPr>
        <p:spPr bwMode="auto">
          <a:xfrm>
            <a:off x="4495800" y="3352800"/>
            <a:ext cx="944563" cy="466725"/>
          </a:xfrm>
          <a:prstGeom prst="roundRect">
            <a:avLst>
              <a:gd name="adj" fmla="val 16667"/>
            </a:avLst>
          </a:prstGeom>
          <a:noFill/>
          <a:ln w="19080">
            <a:solidFill>
              <a:srgbClr val="FF921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5541" name="AutoShape 5"/>
          <p:cNvSpPr>
            <a:spLocks noChangeArrowheads="1"/>
          </p:cNvSpPr>
          <p:nvPr/>
        </p:nvSpPr>
        <p:spPr bwMode="auto">
          <a:xfrm>
            <a:off x="3352800" y="1447800"/>
            <a:ext cx="2582863" cy="1268413"/>
          </a:xfrm>
          <a:prstGeom prst="roundRect">
            <a:avLst>
              <a:gd name="adj" fmla="val 16667"/>
            </a:avLst>
          </a:prstGeom>
          <a:noFill/>
          <a:ln w="28440">
            <a:solidFill>
              <a:srgbClr val="FF921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5542" name="AutoShape 6"/>
          <p:cNvSpPr>
            <a:spLocks noChangeArrowheads="1"/>
          </p:cNvSpPr>
          <p:nvPr/>
        </p:nvSpPr>
        <p:spPr bwMode="auto">
          <a:xfrm>
            <a:off x="6248400" y="5410200"/>
            <a:ext cx="944563" cy="333375"/>
          </a:xfrm>
          <a:prstGeom prst="roundRect">
            <a:avLst>
              <a:gd name="adj" fmla="val 16667"/>
            </a:avLst>
          </a:prstGeom>
          <a:noFill/>
          <a:ln w="19080">
            <a:solidFill>
              <a:srgbClr val="FF921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afterEffect">
                                  <p:stCondLst>
                                    <p:cond delay="0"/>
                                  </p:stCondLst>
                                  <p:childTnLst>
                                    <p:set>
                                      <p:cBhvr additive="repl">
                                        <p:cTn id="6" dur="1" fill="hold">
                                          <p:stCondLst>
                                            <p:cond delay="0"/>
                                          </p:stCondLst>
                                        </p:cTn>
                                        <p:tgtEl>
                                          <p:spTgt spid="65537"/>
                                        </p:tgtEl>
                                        <p:attrNameLst>
                                          <p:attrName>style.visibility</p:attrName>
                                        </p:attrNameLst>
                                      </p:cBhvr>
                                      <p:to>
                                        <p:strVal val="visible"/>
                                      </p:to>
                                    </p:set>
                                    <p:animEffect transition="in" filter="wipe(down)">
                                      <p:cBhvr additive="repl">
                                        <p:cTn id="7" dur="500"/>
                                        <p:tgtEl>
                                          <p:spTgt spid="655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grpId="0" nodeType="clickEffect">
                                  <p:stCondLst>
                                    <p:cond delay="0"/>
                                  </p:stCondLst>
                                  <p:childTnLst>
                                    <p:set>
                                      <p:cBhvr additive="repl">
                                        <p:cTn id="11" dur="1" fill="hold">
                                          <p:stCondLst>
                                            <p:cond delay="0"/>
                                          </p:stCondLst>
                                        </p:cTn>
                                        <p:tgtEl>
                                          <p:spTgt spid="6553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grpId="0" nodeType="clickEffect">
                                  <p:stCondLst>
                                    <p:cond delay="0"/>
                                  </p:stCondLst>
                                  <p:childTnLst>
                                    <p:set>
                                      <p:cBhvr additive="repl">
                                        <p:cTn id="15" dur="1" fill="hold">
                                          <p:stCondLst>
                                            <p:cond delay="0"/>
                                          </p:stCondLst>
                                        </p:cTn>
                                        <p:tgtEl>
                                          <p:spTgt spid="6554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grpId="0" nodeType="clickEffect">
                                  <p:stCondLst>
                                    <p:cond delay="0"/>
                                  </p:stCondLst>
                                  <p:childTnLst>
                                    <p:set>
                                      <p:cBhvr additive="repl">
                                        <p:cTn id="19" dur="1" fill="hold">
                                          <p:stCondLst>
                                            <p:cond delay="0"/>
                                          </p:stCondLst>
                                        </p:cTn>
                                        <p:tgtEl>
                                          <p:spTgt spid="6554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grpId="0" nodeType="clickEffect">
                                  <p:stCondLst>
                                    <p:cond delay="0"/>
                                  </p:stCondLst>
                                  <p:childTnLst>
                                    <p:set>
                                      <p:cBhvr additive="repl">
                                        <p:cTn id="23" dur="1" fill="hold">
                                          <p:stCondLst>
                                            <p:cond delay="0"/>
                                          </p:stCondLst>
                                        </p:cTn>
                                        <p:tgtEl>
                                          <p:spTgt spid="65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p:bldP spid="65540" grpId="0" animBg="1"/>
      <p:bldP spid="65541" grpId="0" animBg="1"/>
      <p:bldP spid="6554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6561" name="Text Box 1">
            <a:extLst>
              <a:ext uri="{FF2B5EF4-FFF2-40B4-BE49-F238E27FC236}">
                <a16:creationId xmlns:a16="http://schemas.microsoft.com/office/drawing/2014/main" xmlns="" id="{57DC3BBF-5AAF-4149-A16C-CC39426A8B92}"/>
              </a:ext>
            </a:extLst>
          </p:cNvPr>
          <p:cNvSpPr txBox="1">
            <a:spLocks noChangeArrowheads="1"/>
          </p:cNvSpPr>
          <p:nvPr/>
        </p:nvSpPr>
        <p:spPr bwMode="auto">
          <a:xfrm>
            <a:off x="457200" y="304800"/>
            <a:ext cx="8305800" cy="624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buSzPct val="100000"/>
              <a:defRPr/>
            </a:pPr>
            <a:r>
              <a:rPr lang="en-US" sz="2800" b="1" u="sng">
                <a:effectLst>
                  <a:outerShdw blurRad="38100" dist="38100" dir="2700000" algn="tl">
                    <a:srgbClr val="FFFFFF"/>
                  </a:outerShdw>
                </a:effectLst>
                <a:latin typeface="Arial" charset="0"/>
              </a:rPr>
              <a:t>REACTION MECHANISM</a:t>
            </a:r>
          </a:p>
          <a:p>
            <a:pPr>
              <a:buSzPct val="100000"/>
              <a:defRPr/>
            </a:pPr>
            <a:endParaRPr lang="en-US" sz="2800" b="1" u="sng">
              <a:effectLst>
                <a:outerShdw blurRad="38100" dist="38100" dir="2700000" algn="tl">
                  <a:srgbClr val="FFFFFF"/>
                </a:outerShdw>
              </a:effectLst>
              <a:latin typeface="Arial" charset="0"/>
            </a:endParaRPr>
          </a:p>
          <a:p>
            <a:pPr>
              <a:buSzPct val="100000"/>
              <a:defRPr/>
            </a:pPr>
            <a:r>
              <a:rPr lang="en-US" sz="2800" b="1">
                <a:effectLst>
                  <a:outerShdw blurRad="38100" dist="38100" dir="2700000" algn="tl">
                    <a:srgbClr val="FFFFFF"/>
                  </a:outerShdw>
                </a:effectLst>
                <a:latin typeface="Arial" charset="0"/>
              </a:rPr>
              <a:t>-  A set of elementary reactions whose overall effect is given by the Net Chemical equation.</a:t>
            </a:r>
          </a:p>
          <a:p>
            <a:pPr>
              <a:buSzPct val="100000"/>
              <a:defRPr/>
            </a:pPr>
            <a:endParaRPr lang="en-US" sz="2800" b="1">
              <a:effectLst>
                <a:outerShdw blurRad="38100" dist="38100" dir="2700000" algn="tl">
                  <a:srgbClr val="FFFFFF"/>
                </a:outerShdw>
              </a:effectLst>
              <a:latin typeface="Arial" charset="0"/>
            </a:endParaRPr>
          </a:p>
          <a:p>
            <a:pPr>
              <a:buSzPct val="100000"/>
              <a:defRPr/>
            </a:pPr>
            <a:r>
              <a:rPr lang="en-US" b="1" u="sng">
                <a:latin typeface="Arial" charset="0"/>
              </a:rPr>
              <a:t>ELEMENTARY REACTIONS</a:t>
            </a:r>
          </a:p>
          <a:p>
            <a:pPr>
              <a:buSzPct val="100000"/>
              <a:defRPr/>
            </a:pPr>
            <a:endParaRPr lang="en-US" b="1" u="sng">
              <a:latin typeface="Arial" charset="0"/>
            </a:endParaRPr>
          </a:p>
          <a:p>
            <a:pPr>
              <a:buSzPct val="100000"/>
              <a:defRPr/>
            </a:pPr>
            <a:r>
              <a:rPr lang="en-US" b="1">
                <a:latin typeface="Arial" charset="0"/>
              </a:rPr>
              <a:t>-  Describes a single molecular event such as a collision of molecules resulting in a reaction.</a:t>
            </a:r>
          </a:p>
          <a:p>
            <a:pPr>
              <a:buSzPct val="100000"/>
              <a:defRPr/>
            </a:pPr>
            <a:endParaRPr lang="en-US" b="1">
              <a:latin typeface="Arial" charset="0"/>
            </a:endParaRPr>
          </a:p>
          <a:p>
            <a:pPr>
              <a:buSzPct val="100000"/>
              <a:defRPr/>
            </a:pPr>
            <a:endParaRPr lang="en-US" b="1">
              <a:latin typeface="Arial" charset="0"/>
            </a:endParaRPr>
          </a:p>
          <a:p>
            <a:pPr>
              <a:buSzPct val="100000"/>
              <a:defRPr/>
            </a:pPr>
            <a:r>
              <a:rPr lang="en-US" b="1" u="sng">
                <a:latin typeface="Arial" charset="0"/>
              </a:rPr>
              <a:t>REACTION INTERMEDIATE</a:t>
            </a:r>
          </a:p>
          <a:p>
            <a:pPr>
              <a:buSzPct val="100000"/>
              <a:defRPr/>
            </a:pPr>
            <a:endParaRPr lang="en-US" b="1">
              <a:latin typeface="Arial" charset="0"/>
            </a:endParaRPr>
          </a:p>
          <a:p>
            <a:pPr>
              <a:buSzPct val="100000"/>
              <a:defRPr/>
            </a:pPr>
            <a:r>
              <a:rPr lang="en-US" b="1">
                <a:latin typeface="Arial" charset="0"/>
              </a:rPr>
              <a:t>-  A species produced during a reaction that does not</a:t>
            </a:r>
          </a:p>
          <a:p>
            <a:pPr>
              <a:buSzPct val="100000"/>
              <a:defRPr/>
            </a:pPr>
            <a:r>
              <a:rPr lang="en-US" b="1">
                <a:latin typeface="Arial" charset="0"/>
              </a:rPr>
              <a:t>    appear in the Net equation.  The species reacts in a </a:t>
            </a:r>
          </a:p>
          <a:p>
            <a:pPr>
              <a:buSzPct val="100000"/>
              <a:defRPr/>
            </a:pPr>
            <a:r>
              <a:rPr lang="en-US" b="1">
                <a:latin typeface="Arial" charset="0"/>
              </a:rPr>
              <a:t>    subsequent step in the mechanism.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Text Box 1"/>
          <p:cNvSpPr txBox="1">
            <a:spLocks noChangeArrowheads="1"/>
          </p:cNvSpPr>
          <p:nvPr/>
        </p:nvSpPr>
        <p:spPr bwMode="auto">
          <a:xfrm>
            <a:off x="304800" y="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000">
                <a:solidFill>
                  <a:srgbClr val="000000"/>
                </a:solidFill>
              </a:rPr>
              <a:t>An Example of a Reaction Mechanism</a:t>
            </a:r>
          </a:p>
        </p:txBody>
      </p:sp>
      <p:sp>
        <p:nvSpPr>
          <p:cNvPr id="142339" name="Text Box 2"/>
          <p:cNvSpPr txBox="1">
            <a:spLocks noChangeArrowheads="1"/>
          </p:cNvSpPr>
          <p:nvPr/>
        </p:nvSpPr>
        <p:spPr bwMode="auto">
          <a:xfrm>
            <a:off x="304800" y="1219200"/>
            <a:ext cx="8534400" cy="563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04838" indent="-604838">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bg1"/>
                </a:solidFill>
                <a:latin typeface="Times New Roman" panose="02020603050405020304" pitchFamily="18" charset="0"/>
                <a:ea typeface="Microsoft YaHei" panose="020B0503020204020204" pitchFamily="34" charset="-122"/>
              </a:defRPr>
            </a:lvl1pPr>
            <a:lvl2pPr marL="985838" indent="-528638">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bg1"/>
                </a:solidFill>
                <a:latin typeface="Times New Roman" panose="02020603050405020304" pitchFamily="18" charset="0"/>
                <a:ea typeface="Microsoft YaHei" panose="020B0503020204020204" pitchFamily="34" charset="-122"/>
              </a:defRPr>
            </a:lvl2pPr>
            <a:lvl3pPr>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bg1"/>
                </a:solidFill>
                <a:latin typeface="Times New Roman" panose="02020603050405020304" pitchFamily="18" charset="0"/>
                <a:ea typeface="Microsoft YaHei" panose="020B0503020204020204" pitchFamily="34" charset="-122"/>
              </a:defRPr>
            </a:lvl3pPr>
            <a:lvl4pPr>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bg1"/>
                </a:solidFill>
                <a:latin typeface="Times New Roman" panose="02020603050405020304" pitchFamily="18" charset="0"/>
                <a:ea typeface="Microsoft YaHei" panose="020B0503020204020204" pitchFamily="34" charset="-122"/>
              </a:defRPr>
            </a:lvl4pPr>
            <a:lvl5pPr>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700"/>
              </a:spcBef>
              <a:buClr>
                <a:srgbClr val="000000"/>
              </a:buClr>
              <a:buSzPct val="100000"/>
              <a:buFont typeface="Arial" panose="020B0604020202020204" pitchFamily="34" charset="0"/>
              <a:buChar char="•"/>
            </a:pPr>
            <a:r>
              <a:rPr lang="en-US" altLang="en-US" sz="2800">
                <a:solidFill>
                  <a:srgbClr val="000000"/>
                </a:solidFill>
                <a:latin typeface="Arial" panose="020B0604020202020204" pitchFamily="34" charset="0"/>
              </a:rPr>
              <a:t>Overall reaction:</a:t>
            </a:r>
          </a:p>
          <a:p>
            <a:pPr algn="ctr">
              <a:spcBef>
                <a:spcPts val="700"/>
              </a:spcBef>
              <a:buSzPct val="100000"/>
            </a:pPr>
            <a:r>
              <a:rPr lang="en-US" altLang="en-US" sz="2800">
                <a:solidFill>
                  <a:srgbClr val="000000"/>
                </a:solidFill>
              </a:rPr>
              <a:t>H</a:t>
            </a:r>
            <a:r>
              <a:rPr lang="en-US" altLang="en-US" sz="2800" baseline="-25000">
                <a:solidFill>
                  <a:srgbClr val="000000"/>
                </a:solidFill>
              </a:rPr>
              <a:t>2(</a:t>
            </a:r>
            <a:r>
              <a:rPr lang="en-US" altLang="en-US" sz="2800" i="1" baseline="-25000">
                <a:solidFill>
                  <a:srgbClr val="000000"/>
                </a:solidFill>
              </a:rPr>
              <a:t>g</a:t>
            </a:r>
            <a:r>
              <a:rPr lang="en-US" altLang="en-US" sz="2800" baseline="-25000">
                <a:solidFill>
                  <a:srgbClr val="000000"/>
                </a:solidFill>
              </a:rPr>
              <a:t>)</a:t>
            </a:r>
            <a:r>
              <a:rPr lang="en-US" altLang="en-US" sz="2800">
                <a:solidFill>
                  <a:srgbClr val="000000"/>
                </a:solidFill>
              </a:rPr>
              <a:t> + 2 ICl</a:t>
            </a:r>
            <a:r>
              <a:rPr lang="en-US" altLang="en-US" sz="2800" baseline="-25000">
                <a:solidFill>
                  <a:srgbClr val="000000"/>
                </a:solidFill>
              </a:rPr>
              <a:t>(</a:t>
            </a:r>
            <a:r>
              <a:rPr lang="en-US" altLang="en-US" sz="2800" i="1" baseline="-25000">
                <a:solidFill>
                  <a:srgbClr val="000000"/>
                </a:solidFill>
              </a:rPr>
              <a:t>g</a:t>
            </a:r>
            <a:r>
              <a:rPr lang="en-US" altLang="en-US" sz="2800" baseline="-25000">
                <a:solidFill>
                  <a:srgbClr val="000000"/>
                </a:solidFill>
              </a:rPr>
              <a:t>)</a:t>
            </a:r>
            <a:r>
              <a:rPr lang="en-US" altLang="en-US" sz="2800">
                <a:solidFill>
                  <a:srgbClr val="000000"/>
                </a:solidFill>
              </a:rPr>
              <a:t> </a:t>
            </a:r>
            <a:r>
              <a:rPr lang="en-US" altLang="en-US" sz="2800">
                <a:solidFill>
                  <a:srgbClr val="000000"/>
                </a:solidFill>
                <a:latin typeface="Symbol" panose="05050102010706020507" pitchFamily="18" charset="2"/>
              </a:rPr>
              <a:t></a:t>
            </a:r>
            <a:r>
              <a:rPr lang="en-US" altLang="en-US" sz="2800">
                <a:solidFill>
                  <a:srgbClr val="000000"/>
                </a:solidFill>
              </a:rPr>
              <a:t> 2 HCl</a:t>
            </a:r>
            <a:r>
              <a:rPr lang="en-US" altLang="en-US" sz="2800" baseline="-25000">
                <a:solidFill>
                  <a:srgbClr val="000000"/>
                </a:solidFill>
              </a:rPr>
              <a:t>(</a:t>
            </a:r>
            <a:r>
              <a:rPr lang="en-US" altLang="en-US" sz="2800" i="1" baseline="-25000">
                <a:solidFill>
                  <a:srgbClr val="000000"/>
                </a:solidFill>
              </a:rPr>
              <a:t>g</a:t>
            </a:r>
            <a:r>
              <a:rPr lang="en-US" altLang="en-US" sz="2800" baseline="-25000">
                <a:solidFill>
                  <a:srgbClr val="000000"/>
                </a:solidFill>
              </a:rPr>
              <a:t>)</a:t>
            </a:r>
            <a:r>
              <a:rPr lang="en-US" altLang="en-US" sz="2800">
                <a:solidFill>
                  <a:srgbClr val="000000"/>
                </a:solidFill>
              </a:rPr>
              <a:t> + I</a:t>
            </a:r>
            <a:r>
              <a:rPr lang="en-US" altLang="en-US" sz="2800" baseline="-25000">
                <a:solidFill>
                  <a:srgbClr val="000000"/>
                </a:solidFill>
              </a:rPr>
              <a:t>2(</a:t>
            </a:r>
            <a:r>
              <a:rPr lang="en-US" altLang="en-US" sz="2800" i="1" baseline="-25000">
                <a:solidFill>
                  <a:srgbClr val="000000"/>
                </a:solidFill>
              </a:rPr>
              <a:t>g</a:t>
            </a:r>
            <a:r>
              <a:rPr lang="en-US" altLang="en-US" sz="2800" baseline="-25000">
                <a:solidFill>
                  <a:srgbClr val="000000"/>
                </a:solidFill>
              </a:rPr>
              <a:t>)</a:t>
            </a:r>
            <a:r>
              <a:rPr lang="en-US" altLang="en-US" sz="2800">
                <a:solidFill>
                  <a:srgbClr val="000000"/>
                </a:solidFill>
              </a:rPr>
              <a:t> </a:t>
            </a:r>
          </a:p>
          <a:p>
            <a:pPr>
              <a:spcBef>
                <a:spcPts val="700"/>
              </a:spcBef>
              <a:buClr>
                <a:srgbClr val="000000"/>
              </a:buClr>
              <a:buSzPct val="100000"/>
              <a:buFont typeface="Arial" panose="020B0604020202020204" pitchFamily="34" charset="0"/>
              <a:buChar char="•"/>
            </a:pPr>
            <a:r>
              <a:rPr lang="en-US" altLang="en-US" sz="2800">
                <a:solidFill>
                  <a:srgbClr val="000000"/>
                </a:solidFill>
                <a:latin typeface="Arial" panose="020B0604020202020204" pitchFamily="34" charset="0"/>
              </a:rPr>
              <a:t>Mechanism:</a:t>
            </a:r>
          </a:p>
          <a:p>
            <a:pPr lvl="1">
              <a:spcBef>
                <a:spcPts val="700"/>
              </a:spcBef>
              <a:buClr>
                <a:srgbClr val="000000"/>
              </a:buClr>
              <a:buSzPct val="100000"/>
              <a:buFont typeface="Times New Roman" panose="02020603050405020304" pitchFamily="18" charset="0"/>
              <a:buAutoNum type="arabicParenR"/>
            </a:pPr>
            <a:r>
              <a:rPr lang="en-US" altLang="en-US" sz="2800">
                <a:solidFill>
                  <a:srgbClr val="000000"/>
                </a:solidFill>
              </a:rPr>
              <a:t>H</a:t>
            </a:r>
            <a:r>
              <a:rPr lang="en-US" altLang="en-US" sz="2800" baseline="-25000">
                <a:solidFill>
                  <a:srgbClr val="000000"/>
                </a:solidFill>
              </a:rPr>
              <a:t>2(</a:t>
            </a:r>
            <a:r>
              <a:rPr lang="en-US" altLang="en-US" sz="2800" i="1" baseline="-25000">
                <a:solidFill>
                  <a:srgbClr val="000000"/>
                </a:solidFill>
              </a:rPr>
              <a:t>g</a:t>
            </a:r>
            <a:r>
              <a:rPr lang="en-US" altLang="en-US" sz="2800" baseline="-25000">
                <a:solidFill>
                  <a:srgbClr val="000000"/>
                </a:solidFill>
              </a:rPr>
              <a:t>)</a:t>
            </a:r>
            <a:r>
              <a:rPr lang="en-US" altLang="en-US" sz="2800">
                <a:solidFill>
                  <a:srgbClr val="000000"/>
                </a:solidFill>
              </a:rPr>
              <a:t> + ICl</a:t>
            </a:r>
            <a:r>
              <a:rPr lang="en-US" altLang="en-US" sz="2800" baseline="-25000">
                <a:solidFill>
                  <a:srgbClr val="000000"/>
                </a:solidFill>
              </a:rPr>
              <a:t>(</a:t>
            </a:r>
            <a:r>
              <a:rPr lang="en-US" altLang="en-US" sz="2800" i="1" baseline="-25000">
                <a:solidFill>
                  <a:srgbClr val="000000"/>
                </a:solidFill>
              </a:rPr>
              <a:t>g</a:t>
            </a:r>
            <a:r>
              <a:rPr lang="en-US" altLang="en-US" sz="2800" baseline="-25000">
                <a:solidFill>
                  <a:srgbClr val="000000"/>
                </a:solidFill>
              </a:rPr>
              <a:t>)</a:t>
            </a:r>
            <a:r>
              <a:rPr lang="en-US" altLang="en-US" sz="2800">
                <a:solidFill>
                  <a:srgbClr val="000000"/>
                </a:solidFill>
              </a:rPr>
              <a:t> </a:t>
            </a:r>
            <a:r>
              <a:rPr lang="en-US" altLang="en-US" sz="2800">
                <a:solidFill>
                  <a:srgbClr val="000000"/>
                </a:solidFill>
                <a:latin typeface="Symbol" panose="05050102010706020507" pitchFamily="18" charset="2"/>
              </a:rPr>
              <a:t></a:t>
            </a:r>
            <a:r>
              <a:rPr lang="en-US" altLang="en-US" sz="2800">
                <a:solidFill>
                  <a:srgbClr val="000000"/>
                </a:solidFill>
              </a:rPr>
              <a:t> HCl</a:t>
            </a:r>
            <a:r>
              <a:rPr lang="en-US" altLang="en-US" sz="2800" baseline="-25000">
                <a:solidFill>
                  <a:srgbClr val="000000"/>
                </a:solidFill>
              </a:rPr>
              <a:t>(</a:t>
            </a:r>
            <a:r>
              <a:rPr lang="en-US" altLang="en-US" sz="2800" i="1" baseline="-25000">
                <a:solidFill>
                  <a:srgbClr val="000000"/>
                </a:solidFill>
              </a:rPr>
              <a:t>g</a:t>
            </a:r>
            <a:r>
              <a:rPr lang="en-US" altLang="en-US" sz="2800" baseline="-25000">
                <a:solidFill>
                  <a:srgbClr val="000000"/>
                </a:solidFill>
              </a:rPr>
              <a:t>)</a:t>
            </a:r>
            <a:r>
              <a:rPr lang="en-US" altLang="en-US" sz="2800">
                <a:solidFill>
                  <a:srgbClr val="000000"/>
                </a:solidFill>
              </a:rPr>
              <a:t> + HI</a:t>
            </a:r>
            <a:r>
              <a:rPr lang="en-US" altLang="en-US" sz="2800" baseline="-25000">
                <a:solidFill>
                  <a:srgbClr val="000000"/>
                </a:solidFill>
              </a:rPr>
              <a:t>(</a:t>
            </a:r>
            <a:r>
              <a:rPr lang="en-US" altLang="en-US" sz="2800" i="1" baseline="-25000">
                <a:solidFill>
                  <a:srgbClr val="000000"/>
                </a:solidFill>
              </a:rPr>
              <a:t>g</a:t>
            </a:r>
            <a:r>
              <a:rPr lang="en-US" altLang="en-US" sz="2800" baseline="-25000">
                <a:solidFill>
                  <a:srgbClr val="000000"/>
                </a:solidFill>
              </a:rPr>
              <a:t>)</a:t>
            </a:r>
            <a:r>
              <a:rPr lang="en-US" altLang="en-US" sz="2800">
                <a:solidFill>
                  <a:srgbClr val="000000"/>
                </a:solidFill>
              </a:rPr>
              <a:t> </a:t>
            </a:r>
          </a:p>
          <a:p>
            <a:pPr lvl="1">
              <a:spcBef>
                <a:spcPts val="600"/>
              </a:spcBef>
              <a:buClr>
                <a:srgbClr val="000000"/>
              </a:buClr>
              <a:buSzPct val="100000"/>
              <a:buFont typeface="Times New Roman" panose="02020603050405020304" pitchFamily="18" charset="0"/>
              <a:buAutoNum type="arabicParenR"/>
            </a:pPr>
            <a:r>
              <a:rPr lang="en-US" altLang="en-US" sz="2800">
                <a:solidFill>
                  <a:srgbClr val="000000"/>
                </a:solidFill>
              </a:rPr>
              <a:t>HI</a:t>
            </a:r>
            <a:r>
              <a:rPr lang="en-US" altLang="en-US" sz="2800" baseline="-25000">
                <a:solidFill>
                  <a:srgbClr val="000000"/>
                </a:solidFill>
              </a:rPr>
              <a:t>(</a:t>
            </a:r>
            <a:r>
              <a:rPr lang="en-US" altLang="en-US" sz="2800" i="1" baseline="-25000">
                <a:solidFill>
                  <a:srgbClr val="000000"/>
                </a:solidFill>
              </a:rPr>
              <a:t>g</a:t>
            </a:r>
            <a:r>
              <a:rPr lang="en-US" altLang="en-US" sz="2800" baseline="-25000">
                <a:solidFill>
                  <a:srgbClr val="000000"/>
                </a:solidFill>
              </a:rPr>
              <a:t>)</a:t>
            </a:r>
            <a:r>
              <a:rPr lang="en-US" altLang="en-US" sz="2800">
                <a:solidFill>
                  <a:srgbClr val="000000"/>
                </a:solidFill>
              </a:rPr>
              <a:t> + ICl</a:t>
            </a:r>
            <a:r>
              <a:rPr lang="en-US" altLang="en-US" sz="2800" baseline="-25000">
                <a:solidFill>
                  <a:srgbClr val="000000"/>
                </a:solidFill>
              </a:rPr>
              <a:t>(</a:t>
            </a:r>
            <a:r>
              <a:rPr lang="en-US" altLang="en-US" sz="2800" i="1" baseline="-25000">
                <a:solidFill>
                  <a:srgbClr val="000000"/>
                </a:solidFill>
              </a:rPr>
              <a:t>g</a:t>
            </a:r>
            <a:r>
              <a:rPr lang="en-US" altLang="en-US" sz="2800" baseline="-25000">
                <a:solidFill>
                  <a:srgbClr val="000000"/>
                </a:solidFill>
              </a:rPr>
              <a:t>)</a:t>
            </a:r>
            <a:r>
              <a:rPr lang="en-US" altLang="en-US" sz="2800">
                <a:solidFill>
                  <a:srgbClr val="000000"/>
                </a:solidFill>
              </a:rPr>
              <a:t> </a:t>
            </a:r>
            <a:r>
              <a:rPr lang="en-US" altLang="en-US" sz="2800">
                <a:solidFill>
                  <a:srgbClr val="000000"/>
                </a:solidFill>
                <a:latin typeface="Symbol" panose="05050102010706020507" pitchFamily="18" charset="2"/>
              </a:rPr>
              <a:t></a:t>
            </a:r>
            <a:r>
              <a:rPr lang="en-US" altLang="en-US" sz="2800">
                <a:solidFill>
                  <a:srgbClr val="000000"/>
                </a:solidFill>
              </a:rPr>
              <a:t> HCl</a:t>
            </a:r>
            <a:r>
              <a:rPr lang="en-US" altLang="en-US" sz="2800" baseline="-25000">
                <a:solidFill>
                  <a:srgbClr val="000000"/>
                </a:solidFill>
              </a:rPr>
              <a:t>(</a:t>
            </a:r>
            <a:r>
              <a:rPr lang="en-US" altLang="en-US" sz="2800" i="1" baseline="-25000">
                <a:solidFill>
                  <a:srgbClr val="000000"/>
                </a:solidFill>
              </a:rPr>
              <a:t>g</a:t>
            </a:r>
            <a:r>
              <a:rPr lang="en-US" altLang="en-US" sz="2800" baseline="-25000">
                <a:solidFill>
                  <a:srgbClr val="000000"/>
                </a:solidFill>
              </a:rPr>
              <a:t>)</a:t>
            </a:r>
            <a:r>
              <a:rPr lang="en-US" altLang="en-US" sz="2800">
                <a:solidFill>
                  <a:srgbClr val="000000"/>
                </a:solidFill>
              </a:rPr>
              <a:t>  + I</a:t>
            </a:r>
            <a:r>
              <a:rPr lang="en-US" altLang="en-US" sz="2800" baseline="-25000">
                <a:solidFill>
                  <a:srgbClr val="000000"/>
                </a:solidFill>
              </a:rPr>
              <a:t>2(</a:t>
            </a:r>
            <a:r>
              <a:rPr lang="en-US" altLang="en-US" sz="2800" i="1" baseline="-25000">
                <a:solidFill>
                  <a:srgbClr val="000000"/>
                </a:solidFill>
              </a:rPr>
              <a:t>g</a:t>
            </a:r>
            <a:r>
              <a:rPr lang="en-US" altLang="en-US" sz="2800" baseline="-25000">
                <a:solidFill>
                  <a:srgbClr val="000000"/>
                </a:solidFill>
              </a:rPr>
              <a:t>)</a:t>
            </a:r>
            <a:r>
              <a:rPr lang="en-US" altLang="en-US">
                <a:solidFill>
                  <a:srgbClr val="000000"/>
                </a:solidFill>
              </a:rPr>
              <a:t> </a:t>
            </a:r>
          </a:p>
          <a:p>
            <a:pPr lvl="1">
              <a:spcBef>
                <a:spcPts val="600"/>
              </a:spcBef>
              <a:buSzPct val="100000"/>
            </a:pPr>
            <a:endParaRPr lang="en-US" altLang="en-US">
              <a:solidFill>
                <a:srgbClr val="000000"/>
              </a:solidFill>
            </a:endParaRPr>
          </a:p>
          <a:p>
            <a:pPr>
              <a:spcBef>
                <a:spcPts val="700"/>
              </a:spcBef>
              <a:buClr>
                <a:srgbClr val="000000"/>
              </a:buClr>
              <a:buSzPct val="100000"/>
              <a:buFont typeface="Arial" panose="020B0604020202020204" pitchFamily="34" charset="0"/>
              <a:buChar char="•"/>
            </a:pPr>
            <a:r>
              <a:rPr lang="en-US" altLang="en-US" sz="2800">
                <a:solidFill>
                  <a:srgbClr val="000000"/>
                </a:solidFill>
                <a:latin typeface="Arial" panose="020B0604020202020204" pitchFamily="34" charset="0"/>
              </a:rPr>
              <a:t>the steps in this mechanism are </a:t>
            </a:r>
            <a:r>
              <a:rPr lang="en-US" altLang="en-US" sz="2800" b="1">
                <a:solidFill>
                  <a:srgbClr val="CC0066"/>
                </a:solidFill>
                <a:latin typeface="Arial" panose="020B0604020202020204" pitchFamily="34" charset="0"/>
              </a:rPr>
              <a:t>elementary steps</a:t>
            </a:r>
            <a:r>
              <a:rPr lang="en-US" altLang="en-US" sz="2800">
                <a:solidFill>
                  <a:srgbClr val="000000"/>
                </a:solidFill>
                <a:latin typeface="Arial" panose="020B0604020202020204" pitchFamily="34" charset="0"/>
              </a:rPr>
              <a:t>, meaning that they cannot be broken down into simpler steps and that the molecules actually interact directly in this manner without any other steps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Text Box 1"/>
          <p:cNvSpPr txBox="1">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Rate Laws for Elementary Steps</a:t>
            </a:r>
          </a:p>
        </p:txBody>
      </p:sp>
      <p:sp>
        <p:nvSpPr>
          <p:cNvPr id="144387" name="Text Box 2"/>
          <p:cNvSpPr txBox="1">
            <a:spLocks noChangeArrowheads="1"/>
          </p:cNvSpPr>
          <p:nvPr/>
        </p:nvSpPr>
        <p:spPr bwMode="auto">
          <a:xfrm>
            <a:off x="609600" y="1143000"/>
            <a:ext cx="78486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700"/>
              </a:spcBef>
              <a:buClr>
                <a:srgbClr val="000000"/>
              </a:buClr>
              <a:buSzPct val="100000"/>
              <a:buFont typeface="Arial" panose="020B0604020202020204" pitchFamily="34" charset="0"/>
              <a:buChar char="•"/>
            </a:pPr>
            <a:r>
              <a:rPr lang="en-US" altLang="en-US" sz="2800">
                <a:solidFill>
                  <a:srgbClr val="000000"/>
                </a:solidFill>
                <a:latin typeface="Arial" panose="020B0604020202020204" pitchFamily="34" charset="0"/>
              </a:rPr>
              <a:t>each step in the mechanism is like its own little reaction – with its own activation energy and own rate law</a:t>
            </a:r>
          </a:p>
          <a:p>
            <a:pPr>
              <a:lnSpc>
                <a:spcPct val="90000"/>
              </a:lnSpc>
              <a:spcBef>
                <a:spcPts val="700"/>
              </a:spcBef>
              <a:buClr>
                <a:srgbClr val="000000"/>
              </a:buClr>
              <a:buSzPct val="100000"/>
              <a:buFont typeface="Arial" panose="020B0604020202020204" pitchFamily="34" charset="0"/>
              <a:buChar char="•"/>
            </a:pPr>
            <a:r>
              <a:rPr lang="en-US" altLang="en-US" sz="2800">
                <a:solidFill>
                  <a:srgbClr val="000000"/>
                </a:solidFill>
                <a:latin typeface="Arial" panose="020B0604020202020204" pitchFamily="34" charset="0"/>
              </a:rPr>
              <a:t>the rate law for an overall reaction must be determined experimentally</a:t>
            </a:r>
          </a:p>
          <a:p>
            <a:pPr>
              <a:lnSpc>
                <a:spcPct val="90000"/>
              </a:lnSpc>
              <a:spcBef>
                <a:spcPts val="700"/>
              </a:spcBef>
              <a:buClr>
                <a:srgbClr val="000000"/>
              </a:buClr>
              <a:buSzPct val="100000"/>
              <a:buFont typeface="Arial" panose="020B0604020202020204" pitchFamily="34" charset="0"/>
              <a:buChar char="•"/>
            </a:pPr>
            <a:r>
              <a:rPr lang="en-US" altLang="en-US" sz="2800">
                <a:solidFill>
                  <a:srgbClr val="000000"/>
                </a:solidFill>
                <a:latin typeface="Arial" panose="020B0604020202020204" pitchFamily="34" charset="0"/>
              </a:rPr>
              <a:t>but the rate law of an elementary step can be deduced from the equation of the step</a:t>
            </a:r>
          </a:p>
        </p:txBody>
      </p:sp>
      <p:sp>
        <p:nvSpPr>
          <p:cNvPr id="68611" name="Text Box 3"/>
          <p:cNvSpPr txBox="1">
            <a:spLocks noChangeArrowheads="1"/>
          </p:cNvSpPr>
          <p:nvPr/>
        </p:nvSpPr>
        <p:spPr bwMode="auto">
          <a:xfrm>
            <a:off x="-11113" y="4343400"/>
            <a:ext cx="9021763" cy="155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2900" indent="-342900">
              <a:tabLst>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Lst>
              <a:defRPr sz="2400">
                <a:solidFill>
                  <a:schemeClr val="bg1"/>
                </a:solidFill>
                <a:latin typeface="Times New Roman" panose="02020603050405020304" pitchFamily="18" charset="0"/>
                <a:ea typeface="Microsoft YaHei" panose="020B0503020204020204" pitchFamily="34" charset="-122"/>
              </a:defRPr>
            </a:lvl1pPr>
            <a:lvl2pPr marL="800100" indent="-338138">
              <a:tabLst>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Lst>
              <a:defRPr sz="2400">
                <a:solidFill>
                  <a:schemeClr val="bg1"/>
                </a:solidFill>
                <a:latin typeface="Times New Roman" panose="02020603050405020304" pitchFamily="18" charset="0"/>
                <a:ea typeface="Microsoft YaHei" panose="020B0503020204020204" pitchFamily="34" charset="-122"/>
              </a:defRPr>
            </a:lvl2pPr>
            <a:lvl3pPr>
              <a:tabLst>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Lst>
              <a:defRPr sz="2400">
                <a:solidFill>
                  <a:schemeClr val="bg1"/>
                </a:solidFill>
                <a:latin typeface="Times New Roman" panose="02020603050405020304" pitchFamily="18" charset="0"/>
                <a:ea typeface="Microsoft YaHei" panose="020B0503020204020204" pitchFamily="34" charset="-122"/>
              </a:defRPr>
            </a:lvl3pPr>
            <a:lvl4pPr>
              <a:tabLst>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Lst>
              <a:defRPr sz="2400">
                <a:solidFill>
                  <a:schemeClr val="bg1"/>
                </a:solidFill>
                <a:latin typeface="Times New Roman" panose="02020603050405020304" pitchFamily="18" charset="0"/>
                <a:ea typeface="Microsoft YaHei" panose="020B0503020204020204" pitchFamily="34" charset="-122"/>
              </a:defRPr>
            </a:lvl4pPr>
            <a:lvl5pPr>
              <a:tabLst>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Lst>
              <a:defRPr sz="2400">
                <a:solidFill>
                  <a:schemeClr val="bg1"/>
                </a:solidFill>
                <a:latin typeface="Times New Roman" panose="02020603050405020304" pitchFamily="18" charset="0"/>
                <a:ea typeface="Microsoft YaHei" panose="020B0503020204020204" pitchFamily="34" charset="-122"/>
              </a:defRPr>
            </a:lvl9pPr>
          </a:lstStyle>
          <a:p>
            <a:pPr lvl="1" algn="ctr" eaLnBrk="1" hangingPunct="1">
              <a:buSzPct val="100000"/>
            </a:pPr>
            <a:r>
              <a:rPr lang="en-US" altLang="en-US" sz="2800" b="1">
                <a:solidFill>
                  <a:srgbClr val="CC0066"/>
                </a:solidFill>
              </a:rPr>
              <a:t>H</a:t>
            </a:r>
            <a:r>
              <a:rPr lang="en-US" altLang="en-US" sz="2800" b="1" baseline="-25000">
                <a:solidFill>
                  <a:srgbClr val="CC0066"/>
                </a:solidFill>
              </a:rPr>
              <a:t>2</a:t>
            </a:r>
            <a:r>
              <a:rPr lang="en-US" altLang="en-US" sz="2800" b="1">
                <a:solidFill>
                  <a:srgbClr val="CC0066"/>
                </a:solidFill>
              </a:rPr>
              <a:t>(</a:t>
            </a:r>
            <a:r>
              <a:rPr lang="en-US" altLang="en-US" sz="2800" b="1" i="1">
                <a:solidFill>
                  <a:srgbClr val="CC0066"/>
                </a:solidFill>
              </a:rPr>
              <a:t>g</a:t>
            </a:r>
            <a:r>
              <a:rPr lang="en-US" altLang="en-US" sz="2800" b="1">
                <a:solidFill>
                  <a:srgbClr val="CC0066"/>
                </a:solidFill>
              </a:rPr>
              <a:t>) + 2 ICl(</a:t>
            </a:r>
            <a:r>
              <a:rPr lang="en-US" altLang="en-US" sz="2800" b="1" i="1">
                <a:solidFill>
                  <a:srgbClr val="CC0066"/>
                </a:solidFill>
              </a:rPr>
              <a:t>g</a:t>
            </a:r>
            <a:r>
              <a:rPr lang="en-US" altLang="en-US" sz="2800" b="1">
                <a:solidFill>
                  <a:srgbClr val="CC0066"/>
                </a:solidFill>
              </a:rPr>
              <a:t>) </a:t>
            </a:r>
            <a:r>
              <a:rPr lang="en-US" altLang="en-US" sz="2800" b="1">
                <a:solidFill>
                  <a:srgbClr val="CC0066"/>
                </a:solidFill>
                <a:latin typeface="Symbol" panose="05050102010706020507" pitchFamily="18" charset="2"/>
              </a:rPr>
              <a:t></a:t>
            </a:r>
            <a:r>
              <a:rPr lang="en-US" altLang="en-US" sz="2800" b="1">
                <a:solidFill>
                  <a:srgbClr val="CC0066"/>
                </a:solidFill>
              </a:rPr>
              <a:t> 2 HCl(</a:t>
            </a:r>
            <a:r>
              <a:rPr lang="en-US" altLang="en-US" sz="2800" b="1" i="1">
                <a:solidFill>
                  <a:srgbClr val="CC0066"/>
                </a:solidFill>
              </a:rPr>
              <a:t>g</a:t>
            </a:r>
            <a:r>
              <a:rPr lang="en-US" altLang="en-US" sz="2800" b="1">
                <a:solidFill>
                  <a:srgbClr val="CC0066"/>
                </a:solidFill>
              </a:rPr>
              <a:t>) + I</a:t>
            </a:r>
            <a:r>
              <a:rPr lang="en-US" altLang="en-US" sz="2800" b="1" baseline="-25000">
                <a:solidFill>
                  <a:srgbClr val="CC0066"/>
                </a:solidFill>
              </a:rPr>
              <a:t>2</a:t>
            </a:r>
            <a:r>
              <a:rPr lang="en-US" altLang="en-US" sz="2800" b="1">
                <a:solidFill>
                  <a:srgbClr val="CC0066"/>
                </a:solidFill>
              </a:rPr>
              <a:t>(</a:t>
            </a:r>
            <a:r>
              <a:rPr lang="en-US" altLang="en-US" sz="2800" b="1" i="1">
                <a:solidFill>
                  <a:srgbClr val="CC0066"/>
                </a:solidFill>
              </a:rPr>
              <a:t>g</a:t>
            </a:r>
            <a:r>
              <a:rPr lang="en-US" altLang="en-US" sz="2800" b="1">
                <a:solidFill>
                  <a:srgbClr val="CC0066"/>
                </a:solidFill>
              </a:rPr>
              <a:t>)</a:t>
            </a:r>
          </a:p>
          <a:p>
            <a:pPr lvl="1" algn="ctr" eaLnBrk="1" hangingPunct="1">
              <a:buClr>
                <a:srgbClr val="000000"/>
              </a:buClr>
              <a:buSzPct val="100000"/>
              <a:buFont typeface="Times New Roman" panose="02020603050405020304" pitchFamily="18" charset="0"/>
              <a:buAutoNum type="arabicParenR"/>
            </a:pPr>
            <a:r>
              <a:rPr lang="en-US" altLang="en-US" sz="2800">
                <a:solidFill>
                  <a:srgbClr val="000000"/>
                </a:solidFill>
              </a:rPr>
              <a:t>  H</a:t>
            </a:r>
            <a:r>
              <a:rPr lang="en-US" altLang="en-US" sz="2800" baseline="-25000">
                <a:solidFill>
                  <a:srgbClr val="000000"/>
                </a:solidFill>
              </a:rPr>
              <a:t>2</a:t>
            </a:r>
            <a:r>
              <a:rPr lang="en-US" altLang="en-US" sz="2800">
                <a:solidFill>
                  <a:srgbClr val="000000"/>
                </a:solidFill>
              </a:rPr>
              <a:t>(</a:t>
            </a:r>
            <a:r>
              <a:rPr lang="en-US" altLang="en-US" sz="2800" i="1">
                <a:solidFill>
                  <a:srgbClr val="000000"/>
                </a:solidFill>
              </a:rPr>
              <a:t>g</a:t>
            </a:r>
            <a:r>
              <a:rPr lang="en-US" altLang="en-US" sz="2800">
                <a:solidFill>
                  <a:srgbClr val="000000"/>
                </a:solidFill>
              </a:rPr>
              <a:t>) + ICl(</a:t>
            </a:r>
            <a:r>
              <a:rPr lang="en-US" altLang="en-US" sz="2800" i="1">
                <a:solidFill>
                  <a:srgbClr val="000000"/>
                </a:solidFill>
              </a:rPr>
              <a:t>g</a:t>
            </a:r>
            <a:r>
              <a:rPr lang="en-US" altLang="en-US" sz="2800">
                <a:solidFill>
                  <a:srgbClr val="000000"/>
                </a:solidFill>
              </a:rPr>
              <a:t>) </a:t>
            </a:r>
            <a:r>
              <a:rPr lang="en-US" altLang="en-US" sz="2800">
                <a:solidFill>
                  <a:srgbClr val="000000"/>
                </a:solidFill>
                <a:latin typeface="Symbol" panose="05050102010706020507" pitchFamily="18" charset="2"/>
              </a:rPr>
              <a:t></a:t>
            </a:r>
            <a:r>
              <a:rPr lang="en-US" altLang="en-US" sz="2800">
                <a:solidFill>
                  <a:srgbClr val="000000"/>
                </a:solidFill>
              </a:rPr>
              <a:t> HCl(</a:t>
            </a:r>
            <a:r>
              <a:rPr lang="en-US" altLang="en-US" sz="2800" i="1">
                <a:solidFill>
                  <a:srgbClr val="000000"/>
                </a:solidFill>
              </a:rPr>
              <a:t>g</a:t>
            </a:r>
            <a:r>
              <a:rPr lang="en-US" altLang="en-US" sz="2800">
                <a:solidFill>
                  <a:srgbClr val="000000"/>
                </a:solidFill>
              </a:rPr>
              <a:t>) + HI(</a:t>
            </a:r>
            <a:r>
              <a:rPr lang="en-US" altLang="en-US" sz="2800" i="1">
                <a:solidFill>
                  <a:srgbClr val="000000"/>
                </a:solidFill>
              </a:rPr>
              <a:t>g</a:t>
            </a:r>
            <a:r>
              <a:rPr lang="en-US" altLang="en-US" sz="2800">
                <a:solidFill>
                  <a:srgbClr val="000000"/>
                </a:solidFill>
              </a:rPr>
              <a:t>)	   Rate = </a:t>
            </a:r>
            <a:r>
              <a:rPr lang="en-US" altLang="en-US" sz="2800" i="1">
                <a:solidFill>
                  <a:srgbClr val="000000"/>
                </a:solidFill>
              </a:rPr>
              <a:t>k</a:t>
            </a:r>
            <a:r>
              <a:rPr lang="en-US" altLang="en-US" sz="2800" baseline="-25000">
                <a:solidFill>
                  <a:srgbClr val="000000"/>
                </a:solidFill>
              </a:rPr>
              <a:t>1</a:t>
            </a:r>
            <a:r>
              <a:rPr lang="en-US" altLang="en-US" sz="2800">
                <a:solidFill>
                  <a:srgbClr val="000000"/>
                </a:solidFill>
              </a:rPr>
              <a:t>[H</a:t>
            </a:r>
            <a:r>
              <a:rPr lang="en-US" altLang="en-US" sz="2800" baseline="-25000">
                <a:solidFill>
                  <a:srgbClr val="000000"/>
                </a:solidFill>
              </a:rPr>
              <a:t>2</a:t>
            </a:r>
            <a:r>
              <a:rPr lang="en-US" altLang="en-US" sz="2800">
                <a:solidFill>
                  <a:srgbClr val="000000"/>
                </a:solidFill>
              </a:rPr>
              <a:t>][ICl] </a:t>
            </a:r>
          </a:p>
          <a:p>
            <a:pPr lvl="1" algn="ctr" eaLnBrk="1" hangingPunct="1">
              <a:buClr>
                <a:srgbClr val="000000"/>
              </a:buClr>
              <a:buSzPct val="100000"/>
              <a:buFont typeface="Times New Roman" panose="02020603050405020304" pitchFamily="18" charset="0"/>
              <a:buAutoNum type="arabicParenR"/>
            </a:pPr>
            <a:r>
              <a:rPr lang="en-US" altLang="en-US" sz="2800">
                <a:solidFill>
                  <a:srgbClr val="000000"/>
                </a:solidFill>
              </a:rPr>
              <a:t>  HI(</a:t>
            </a:r>
            <a:r>
              <a:rPr lang="en-US" altLang="en-US" sz="2800" i="1">
                <a:solidFill>
                  <a:srgbClr val="000000"/>
                </a:solidFill>
              </a:rPr>
              <a:t>g</a:t>
            </a:r>
            <a:r>
              <a:rPr lang="en-US" altLang="en-US" sz="2800">
                <a:solidFill>
                  <a:srgbClr val="000000"/>
                </a:solidFill>
              </a:rPr>
              <a:t>) + ICl(</a:t>
            </a:r>
            <a:r>
              <a:rPr lang="en-US" altLang="en-US" sz="2800" i="1">
                <a:solidFill>
                  <a:srgbClr val="000000"/>
                </a:solidFill>
              </a:rPr>
              <a:t>g</a:t>
            </a:r>
            <a:r>
              <a:rPr lang="en-US" altLang="en-US" sz="2800">
                <a:solidFill>
                  <a:srgbClr val="000000"/>
                </a:solidFill>
              </a:rPr>
              <a:t>) </a:t>
            </a:r>
            <a:r>
              <a:rPr lang="en-US" altLang="en-US" sz="2800">
                <a:solidFill>
                  <a:srgbClr val="000000"/>
                </a:solidFill>
                <a:latin typeface="Symbol" panose="05050102010706020507" pitchFamily="18" charset="2"/>
              </a:rPr>
              <a:t></a:t>
            </a:r>
            <a:r>
              <a:rPr lang="en-US" altLang="en-US" sz="2800">
                <a:solidFill>
                  <a:srgbClr val="000000"/>
                </a:solidFill>
              </a:rPr>
              <a:t> HCl(</a:t>
            </a:r>
            <a:r>
              <a:rPr lang="en-US" altLang="en-US" sz="2800" i="1">
                <a:solidFill>
                  <a:srgbClr val="000000"/>
                </a:solidFill>
              </a:rPr>
              <a:t>g</a:t>
            </a:r>
            <a:r>
              <a:rPr lang="en-US" altLang="en-US" sz="2800">
                <a:solidFill>
                  <a:srgbClr val="000000"/>
                </a:solidFill>
              </a:rPr>
              <a:t>)  + I</a:t>
            </a:r>
            <a:r>
              <a:rPr lang="en-US" altLang="en-US" sz="2800" baseline="-25000">
                <a:solidFill>
                  <a:srgbClr val="000000"/>
                </a:solidFill>
              </a:rPr>
              <a:t>2</a:t>
            </a:r>
            <a:r>
              <a:rPr lang="en-US" altLang="en-US" sz="2800">
                <a:solidFill>
                  <a:srgbClr val="000000"/>
                </a:solidFill>
              </a:rPr>
              <a:t>(</a:t>
            </a:r>
            <a:r>
              <a:rPr lang="en-US" altLang="en-US" sz="2800" i="1">
                <a:solidFill>
                  <a:srgbClr val="000000"/>
                </a:solidFill>
              </a:rPr>
              <a:t>g</a:t>
            </a:r>
            <a:r>
              <a:rPr lang="en-US" altLang="en-US" sz="2800">
                <a:solidFill>
                  <a:srgbClr val="000000"/>
                </a:solidFill>
              </a:rPr>
              <a:t>) 	    Rate = </a:t>
            </a:r>
            <a:r>
              <a:rPr lang="en-US" altLang="en-US" sz="2800" i="1">
                <a:solidFill>
                  <a:srgbClr val="000000"/>
                </a:solidFill>
              </a:rPr>
              <a:t>k</a:t>
            </a:r>
            <a:r>
              <a:rPr lang="en-US" altLang="en-US" sz="2800" baseline="-25000">
                <a:solidFill>
                  <a:srgbClr val="000000"/>
                </a:solidFill>
              </a:rPr>
              <a:t>2</a:t>
            </a:r>
            <a:r>
              <a:rPr lang="en-US" altLang="en-US" sz="2800">
                <a:solidFill>
                  <a:srgbClr val="000000"/>
                </a:solidFill>
              </a:rPr>
              <a:t>[HI][ICl]</a:t>
            </a:r>
            <a:r>
              <a:rPr lang="en-US" altLang="en-US">
                <a:solidFill>
                  <a:srgbClr val="000000"/>
                </a:solidFill>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68611"/>
                                        </p:tgtEl>
                                        <p:attrNameLst>
                                          <p:attrName>style.visibility</p:attrName>
                                        </p:attrNameLst>
                                      </p:cBhvr>
                                      <p:to>
                                        <p:strVal val="visible"/>
                                      </p:to>
                                    </p:set>
                                    <p:animEffect transition="in" filter="dissolve">
                                      <p:cBhvr additive="repl">
                                        <p:cTn id="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Text Box 1"/>
          <p:cNvSpPr txBox="1">
            <a:spLocks noChangeArrowheads="1"/>
          </p:cNvSpPr>
          <p:nvPr/>
        </p:nvSpPr>
        <p:spPr bwMode="auto">
          <a:xfrm>
            <a:off x="914400" y="304800"/>
            <a:ext cx="7559675" cy="6462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b="1">
                <a:solidFill>
                  <a:srgbClr val="000000"/>
                </a:solidFill>
              </a:rPr>
              <a:t>		</a:t>
            </a:r>
            <a:r>
              <a:rPr lang="en-US" altLang="en-US" b="1" u="sng">
                <a:solidFill>
                  <a:srgbClr val="000000"/>
                </a:solidFill>
                <a:latin typeface="Arial" panose="020B0604020202020204" pitchFamily="34" charset="0"/>
              </a:rPr>
              <a:t>MOLECULARITY</a:t>
            </a:r>
          </a:p>
          <a:p>
            <a:pPr>
              <a:buSzPct val="100000"/>
            </a:pPr>
            <a:r>
              <a:rPr lang="en-US" altLang="en-US" b="1">
                <a:solidFill>
                  <a:srgbClr val="000000"/>
                </a:solidFill>
                <a:latin typeface="Arial" panose="020B0604020202020204" pitchFamily="34" charset="0"/>
              </a:rPr>
              <a:t>The number of molecules on the reaction side of an elementary reaction.</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Unimolecular:	1 reactant molecule</a:t>
            </a:r>
          </a:p>
          <a:p>
            <a:pPr>
              <a:buSzPct val="100000"/>
            </a:pPr>
            <a:r>
              <a:rPr lang="en-US" altLang="en-US" b="1">
                <a:solidFill>
                  <a:srgbClr val="000000"/>
                </a:solidFill>
                <a:latin typeface="Arial" panose="020B0604020202020204" pitchFamily="34" charset="0"/>
              </a:rPr>
              <a:t>				A </a:t>
            </a:r>
            <a:r>
              <a:rPr lang="en-US" altLang="en-US" b="1">
                <a:solidFill>
                  <a:srgbClr val="000000"/>
                </a:solidFill>
                <a:latin typeface="Symbol" panose="05050102010706020507" pitchFamily="18" charset="2"/>
              </a:rPr>
              <a:t></a:t>
            </a:r>
            <a:r>
              <a:rPr lang="en-US" altLang="en-US" b="1">
                <a:solidFill>
                  <a:srgbClr val="000000"/>
                </a:solidFill>
                <a:latin typeface="Arial" panose="020B0604020202020204" pitchFamily="34" charset="0"/>
              </a:rPr>
              <a:t> P</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Bimolecular:	2 reactant molecules</a:t>
            </a:r>
          </a:p>
          <a:p>
            <a:pPr>
              <a:buSzPct val="100000"/>
            </a:pPr>
            <a:r>
              <a:rPr lang="en-US" altLang="en-US" b="1">
                <a:solidFill>
                  <a:srgbClr val="000000"/>
                </a:solidFill>
                <a:latin typeface="Arial" panose="020B0604020202020204" pitchFamily="34" charset="0"/>
              </a:rPr>
              <a:t>				A + B </a:t>
            </a:r>
            <a:r>
              <a:rPr lang="en-US" altLang="en-US" b="1">
                <a:solidFill>
                  <a:srgbClr val="000000"/>
                </a:solidFill>
                <a:latin typeface="Symbol" panose="05050102010706020507" pitchFamily="18" charset="2"/>
              </a:rPr>
              <a:t></a:t>
            </a:r>
            <a:r>
              <a:rPr lang="en-US" altLang="en-US" b="1">
                <a:solidFill>
                  <a:srgbClr val="000000"/>
                </a:solidFill>
                <a:latin typeface="Arial" panose="020B0604020202020204" pitchFamily="34" charset="0"/>
              </a:rPr>
              <a:t> P</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Termolecular:	3 reactant molecules</a:t>
            </a:r>
          </a:p>
          <a:p>
            <a:pPr>
              <a:buSzPct val="100000"/>
            </a:pPr>
            <a:r>
              <a:rPr lang="en-US" altLang="en-US" b="1">
                <a:solidFill>
                  <a:srgbClr val="000000"/>
                </a:solidFill>
                <a:latin typeface="Arial" panose="020B0604020202020204" pitchFamily="34" charset="0"/>
              </a:rPr>
              <a:t>				2A  +  B </a:t>
            </a:r>
            <a:r>
              <a:rPr lang="en-US" altLang="en-US" b="1">
                <a:solidFill>
                  <a:srgbClr val="000000"/>
                </a:solidFill>
                <a:latin typeface="Symbol" panose="05050102010706020507" pitchFamily="18" charset="2"/>
              </a:rPr>
              <a:t></a:t>
            </a:r>
            <a:r>
              <a:rPr lang="en-US" altLang="en-US" b="1">
                <a:solidFill>
                  <a:srgbClr val="000000"/>
                </a:solidFill>
                <a:latin typeface="Arial" panose="020B0604020202020204" pitchFamily="34" charset="0"/>
              </a:rPr>
              <a:t> P</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3300"/>
                </a:solidFill>
              </a:rPr>
              <a:t>1.  Br  +  Br  +  Ar  </a:t>
            </a:r>
            <a:r>
              <a:rPr lang="en-US" altLang="en-US" b="1">
                <a:solidFill>
                  <a:srgbClr val="003300"/>
                </a:solidFill>
                <a:latin typeface="Symbol" panose="05050102010706020507" pitchFamily="18" charset="2"/>
              </a:rPr>
              <a:t></a:t>
            </a:r>
            <a:r>
              <a:rPr lang="en-US" altLang="en-US" b="1">
                <a:solidFill>
                  <a:srgbClr val="003300"/>
                </a:solidFill>
              </a:rPr>
              <a:t>  Br</a:t>
            </a:r>
            <a:r>
              <a:rPr lang="en-US" altLang="en-US" b="1" baseline="-25000">
                <a:solidFill>
                  <a:srgbClr val="003300"/>
                </a:solidFill>
              </a:rPr>
              <a:t>2</a:t>
            </a:r>
            <a:r>
              <a:rPr lang="en-US" altLang="en-US" b="1">
                <a:solidFill>
                  <a:srgbClr val="003300"/>
                </a:solidFill>
              </a:rPr>
              <a:t>  +  Ar*</a:t>
            </a:r>
          </a:p>
          <a:p>
            <a:pPr>
              <a:buSzPct val="100000"/>
            </a:pPr>
            <a:r>
              <a:rPr lang="en-US" altLang="en-US" b="1">
                <a:solidFill>
                  <a:srgbClr val="003300"/>
                </a:solidFill>
              </a:rPr>
              <a:t>2.  O</a:t>
            </a:r>
            <a:r>
              <a:rPr lang="en-US" altLang="en-US" b="1" baseline="-25000">
                <a:solidFill>
                  <a:srgbClr val="003300"/>
                </a:solidFill>
              </a:rPr>
              <a:t>3</a:t>
            </a:r>
            <a:r>
              <a:rPr lang="en-US" altLang="en-US" b="1">
                <a:solidFill>
                  <a:srgbClr val="003300"/>
                </a:solidFill>
              </a:rPr>
              <a:t>*   </a:t>
            </a:r>
            <a:r>
              <a:rPr lang="en-US" altLang="en-US" b="1">
                <a:solidFill>
                  <a:srgbClr val="003300"/>
                </a:solidFill>
                <a:latin typeface="Symbol" panose="05050102010706020507" pitchFamily="18" charset="2"/>
              </a:rPr>
              <a:t></a:t>
            </a:r>
            <a:r>
              <a:rPr lang="en-US" altLang="en-US" b="1">
                <a:solidFill>
                  <a:srgbClr val="003300"/>
                </a:solidFill>
              </a:rPr>
              <a:t>  O</a:t>
            </a:r>
            <a:r>
              <a:rPr lang="en-US" altLang="en-US" b="1" baseline="-25000">
                <a:solidFill>
                  <a:srgbClr val="003300"/>
                </a:solidFill>
              </a:rPr>
              <a:t>2</a:t>
            </a:r>
            <a:r>
              <a:rPr lang="en-US" altLang="en-US" b="1">
                <a:solidFill>
                  <a:srgbClr val="003300"/>
                </a:solidFill>
              </a:rPr>
              <a:t>  +  O</a:t>
            </a:r>
          </a:p>
          <a:p>
            <a:pPr>
              <a:buSzPct val="100000"/>
            </a:pPr>
            <a:r>
              <a:rPr lang="en-US" altLang="en-US" b="1">
                <a:solidFill>
                  <a:srgbClr val="003300"/>
                </a:solidFill>
              </a:rPr>
              <a:t>3.  NO</a:t>
            </a:r>
            <a:r>
              <a:rPr lang="en-US" altLang="en-US" b="1" baseline="-25000">
                <a:solidFill>
                  <a:srgbClr val="003300"/>
                </a:solidFill>
              </a:rPr>
              <a:t>2</a:t>
            </a:r>
            <a:r>
              <a:rPr lang="en-US" altLang="en-US" b="1">
                <a:solidFill>
                  <a:srgbClr val="003300"/>
                </a:solidFill>
              </a:rPr>
              <a:t>  +  NO</a:t>
            </a:r>
            <a:r>
              <a:rPr lang="en-US" altLang="en-US" b="1" baseline="-25000">
                <a:solidFill>
                  <a:srgbClr val="003300"/>
                </a:solidFill>
              </a:rPr>
              <a:t>2</a:t>
            </a:r>
            <a:r>
              <a:rPr lang="en-US" altLang="en-US" b="1">
                <a:solidFill>
                  <a:srgbClr val="003300"/>
                </a:solidFill>
              </a:rPr>
              <a:t>  </a:t>
            </a:r>
            <a:r>
              <a:rPr lang="en-US" altLang="en-US" b="1">
                <a:solidFill>
                  <a:srgbClr val="003300"/>
                </a:solidFill>
                <a:latin typeface="Symbol" panose="05050102010706020507" pitchFamily="18" charset="2"/>
              </a:rPr>
              <a:t></a:t>
            </a:r>
            <a:r>
              <a:rPr lang="en-US" altLang="en-US" b="1">
                <a:solidFill>
                  <a:srgbClr val="003300"/>
                </a:solidFill>
              </a:rPr>
              <a:t>  NO</a:t>
            </a:r>
            <a:r>
              <a:rPr lang="en-US" altLang="en-US" b="1" baseline="-25000">
                <a:solidFill>
                  <a:srgbClr val="003300"/>
                </a:solidFill>
              </a:rPr>
              <a:t>3</a:t>
            </a:r>
            <a:r>
              <a:rPr lang="en-US" altLang="en-US" b="1">
                <a:solidFill>
                  <a:srgbClr val="003300"/>
                </a:solidFill>
              </a:rPr>
              <a:t>  +  NO</a:t>
            </a:r>
            <a:r>
              <a:rPr lang="en-US" altLang="en-US" b="1">
                <a:solidFill>
                  <a:srgbClr val="000000"/>
                </a:solidFill>
              </a:rPr>
              <a:t> </a:t>
            </a:r>
          </a:p>
          <a:p>
            <a:pPr>
              <a:buSzPct val="100000"/>
            </a:pPr>
            <a:endParaRPr lang="en-US" altLang="en-US" b="1">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Text Box 1"/>
          <p:cNvSpPr txBox="1">
            <a:spLocks noChangeArrowheads="1"/>
          </p:cNvSpPr>
          <p:nvPr/>
        </p:nvSpPr>
        <p:spPr bwMode="auto">
          <a:xfrm>
            <a:off x="304800" y="269875"/>
            <a:ext cx="8732838" cy="618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b="1">
                <a:solidFill>
                  <a:srgbClr val="000066"/>
                </a:solidFill>
                <a:latin typeface="Arial" panose="020B0604020202020204" pitchFamily="34" charset="0"/>
              </a:rPr>
              <a:t>1.  C Cl</a:t>
            </a:r>
            <a:r>
              <a:rPr lang="en-US" altLang="en-US" b="1" baseline="-25000">
                <a:solidFill>
                  <a:srgbClr val="000066"/>
                </a:solidFill>
                <a:latin typeface="Arial" panose="020B0604020202020204" pitchFamily="34" charset="0"/>
              </a:rPr>
              <a:t>2</a:t>
            </a:r>
            <a:r>
              <a:rPr lang="en-US" altLang="en-US" b="1">
                <a:solidFill>
                  <a:srgbClr val="000066"/>
                </a:solidFill>
                <a:latin typeface="Arial" panose="020B0604020202020204" pitchFamily="34" charset="0"/>
              </a:rPr>
              <a:t> F</a:t>
            </a:r>
            <a:r>
              <a:rPr lang="en-US" altLang="en-US" b="1" baseline="-25000">
                <a:solidFill>
                  <a:srgbClr val="000066"/>
                </a:solidFill>
                <a:latin typeface="Arial" panose="020B0604020202020204" pitchFamily="34" charset="0"/>
              </a:rPr>
              <a:t>2</a:t>
            </a:r>
            <a:r>
              <a:rPr lang="en-US" altLang="en-US" b="1">
                <a:solidFill>
                  <a:srgbClr val="000066"/>
                </a:solidFill>
                <a:latin typeface="Arial" panose="020B0604020202020204" pitchFamily="34" charset="0"/>
              </a:rPr>
              <a:t> decomposes in the stratosphere from irradiation with short UV light present at that altitude.  The decomposition yields chlorine atoms.  This atom catalyzes the decomposition of O</a:t>
            </a:r>
            <a:r>
              <a:rPr lang="en-US" altLang="en-US" b="1" baseline="-25000">
                <a:solidFill>
                  <a:srgbClr val="000066"/>
                </a:solidFill>
                <a:latin typeface="Arial" panose="020B0604020202020204" pitchFamily="34" charset="0"/>
              </a:rPr>
              <a:t>3</a:t>
            </a:r>
            <a:r>
              <a:rPr lang="en-US" altLang="en-US" b="1">
                <a:solidFill>
                  <a:srgbClr val="000066"/>
                </a:solidFill>
                <a:latin typeface="Arial" panose="020B0604020202020204" pitchFamily="34" charset="0"/>
              </a:rPr>
              <a:t> in the presence of O-atoms.</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3333FF"/>
                </a:solidFill>
              </a:rPr>
              <a:t>Classify the following:</a:t>
            </a:r>
          </a:p>
          <a:p>
            <a:pPr>
              <a:buSzPct val="100000"/>
            </a:pPr>
            <a:endParaRPr lang="en-US" altLang="en-US" b="1">
              <a:solidFill>
                <a:srgbClr val="000000"/>
              </a:solidFill>
            </a:endParaRPr>
          </a:p>
          <a:p>
            <a:pPr>
              <a:buSzPct val="100000"/>
            </a:pPr>
            <a:r>
              <a:rPr lang="en-US" altLang="en-US" b="1">
                <a:solidFill>
                  <a:srgbClr val="666699"/>
                </a:solidFill>
              </a:rPr>
              <a:t>I.	l.  C Cl</a:t>
            </a:r>
            <a:r>
              <a:rPr lang="en-US" altLang="en-US" b="1" baseline="-25000">
                <a:solidFill>
                  <a:srgbClr val="666699"/>
                </a:solidFill>
              </a:rPr>
              <a:t>2</a:t>
            </a:r>
            <a:r>
              <a:rPr lang="en-US" altLang="en-US" b="1">
                <a:solidFill>
                  <a:srgbClr val="666699"/>
                </a:solidFill>
              </a:rPr>
              <a:t> F</a:t>
            </a:r>
            <a:r>
              <a:rPr lang="en-US" altLang="en-US" b="1" baseline="-25000">
                <a:solidFill>
                  <a:srgbClr val="666699"/>
                </a:solidFill>
              </a:rPr>
              <a:t>2</a:t>
            </a:r>
            <a:r>
              <a:rPr lang="en-US" altLang="en-US" b="1">
                <a:solidFill>
                  <a:srgbClr val="666699"/>
                </a:solidFill>
              </a:rPr>
              <a:t>   </a:t>
            </a:r>
            <a:r>
              <a:rPr lang="en-US" altLang="en-US" b="1">
                <a:solidFill>
                  <a:srgbClr val="666699"/>
                </a:solidFill>
                <a:latin typeface="Symbol" panose="05050102010706020507" pitchFamily="18" charset="2"/>
              </a:rPr>
              <a:t></a:t>
            </a:r>
            <a:r>
              <a:rPr lang="en-US" altLang="en-US" b="1">
                <a:solidFill>
                  <a:srgbClr val="666699"/>
                </a:solidFill>
              </a:rPr>
              <a:t>  CF</a:t>
            </a:r>
            <a:r>
              <a:rPr lang="en-US" altLang="en-US" b="1" baseline="-25000">
                <a:solidFill>
                  <a:srgbClr val="666699"/>
                </a:solidFill>
              </a:rPr>
              <a:t>2</a:t>
            </a:r>
            <a:r>
              <a:rPr lang="en-US" altLang="en-US" b="1">
                <a:solidFill>
                  <a:srgbClr val="666699"/>
                </a:solidFill>
              </a:rPr>
              <a:t>Cl • +  Cl•</a:t>
            </a:r>
            <a:r>
              <a:rPr lang="en-US" altLang="en-US" b="1">
                <a:solidFill>
                  <a:srgbClr val="000000"/>
                </a:solidFill>
              </a:rPr>
              <a:t> </a:t>
            </a:r>
          </a:p>
          <a:p>
            <a:pPr>
              <a:buSzPct val="100000"/>
            </a:pPr>
            <a:endParaRPr lang="en-US" altLang="en-US" b="1">
              <a:solidFill>
                <a:srgbClr val="000000"/>
              </a:solidFill>
            </a:endParaRPr>
          </a:p>
          <a:p>
            <a:pPr>
              <a:buSzPct val="100000"/>
            </a:pPr>
            <a:r>
              <a:rPr lang="en-US" altLang="en-US" b="1">
                <a:solidFill>
                  <a:srgbClr val="000000"/>
                </a:solidFill>
              </a:rPr>
              <a:t>	</a:t>
            </a:r>
            <a:r>
              <a:rPr lang="en-US" altLang="en-US" b="1">
                <a:solidFill>
                  <a:srgbClr val="003399"/>
                </a:solidFill>
              </a:rPr>
              <a:t>2.  Cl</a:t>
            </a:r>
            <a:r>
              <a:rPr lang="en-US" altLang="en-US" sz="2800" b="1">
                <a:solidFill>
                  <a:srgbClr val="003399"/>
                </a:solidFill>
              </a:rPr>
              <a:t>• </a:t>
            </a:r>
            <a:r>
              <a:rPr lang="en-US" altLang="en-US" b="1" baseline="-25000">
                <a:solidFill>
                  <a:srgbClr val="003399"/>
                </a:solidFill>
              </a:rPr>
              <a:t>(g)</a:t>
            </a:r>
            <a:r>
              <a:rPr lang="en-US" altLang="en-US" b="1">
                <a:solidFill>
                  <a:srgbClr val="003399"/>
                </a:solidFill>
              </a:rPr>
              <a:t>  +  O</a:t>
            </a:r>
            <a:r>
              <a:rPr lang="en-US" altLang="en-US" b="1" baseline="-25000">
                <a:solidFill>
                  <a:srgbClr val="003399"/>
                </a:solidFill>
              </a:rPr>
              <a:t>3(g)</a:t>
            </a:r>
            <a:r>
              <a:rPr lang="en-US" altLang="en-US" b="1">
                <a:solidFill>
                  <a:srgbClr val="003399"/>
                </a:solidFill>
              </a:rPr>
              <a:t>  </a:t>
            </a:r>
            <a:r>
              <a:rPr lang="en-US" altLang="en-US" b="1">
                <a:solidFill>
                  <a:srgbClr val="003399"/>
                </a:solidFill>
                <a:latin typeface="Symbol" panose="05050102010706020507" pitchFamily="18" charset="2"/>
              </a:rPr>
              <a:t></a:t>
            </a:r>
            <a:r>
              <a:rPr lang="en-US" altLang="en-US" b="1">
                <a:solidFill>
                  <a:srgbClr val="003399"/>
                </a:solidFill>
              </a:rPr>
              <a:t>  ClO•</a:t>
            </a:r>
            <a:r>
              <a:rPr lang="en-US" altLang="en-US" b="1" baseline="-25000">
                <a:solidFill>
                  <a:srgbClr val="003399"/>
                </a:solidFill>
              </a:rPr>
              <a:t>(g)</a:t>
            </a:r>
            <a:r>
              <a:rPr lang="en-US" altLang="en-US" b="1">
                <a:solidFill>
                  <a:srgbClr val="003399"/>
                </a:solidFill>
              </a:rPr>
              <a:t>  +  O</a:t>
            </a:r>
            <a:r>
              <a:rPr lang="en-US" altLang="en-US" b="1" baseline="-25000">
                <a:solidFill>
                  <a:srgbClr val="003399"/>
                </a:solidFill>
              </a:rPr>
              <a:t>2</a:t>
            </a:r>
            <a:r>
              <a:rPr lang="en-US" altLang="en-US" b="1" baseline="30000">
                <a:solidFill>
                  <a:srgbClr val="003399"/>
                </a:solidFill>
              </a:rPr>
              <a:t>(g)</a:t>
            </a:r>
          </a:p>
          <a:p>
            <a:pPr>
              <a:buSzPct val="100000"/>
            </a:pPr>
            <a:r>
              <a:rPr lang="en-US" altLang="en-US" b="1" baseline="30000">
                <a:solidFill>
                  <a:srgbClr val="003399"/>
                </a:solidFill>
              </a:rPr>
              <a:t>	</a:t>
            </a:r>
            <a:r>
              <a:rPr lang="en-US" altLang="en-US" b="1">
                <a:solidFill>
                  <a:srgbClr val="003399"/>
                </a:solidFill>
              </a:rPr>
              <a:t>	ClO• </a:t>
            </a:r>
            <a:r>
              <a:rPr lang="en-US" altLang="en-US" b="1" baseline="-25000">
                <a:solidFill>
                  <a:srgbClr val="003399"/>
                </a:solidFill>
              </a:rPr>
              <a:t>(g)</a:t>
            </a:r>
            <a:r>
              <a:rPr lang="en-US" altLang="en-US" b="1">
                <a:solidFill>
                  <a:srgbClr val="003399"/>
                </a:solidFill>
              </a:rPr>
              <a:t>  +  O</a:t>
            </a:r>
            <a:r>
              <a:rPr lang="en-US" altLang="en-US" b="1" baseline="-25000">
                <a:solidFill>
                  <a:srgbClr val="003399"/>
                </a:solidFill>
              </a:rPr>
              <a:t>(g)</a:t>
            </a:r>
            <a:r>
              <a:rPr lang="en-US" altLang="en-US" b="1">
                <a:solidFill>
                  <a:srgbClr val="003399"/>
                </a:solidFill>
              </a:rPr>
              <a:t> </a:t>
            </a:r>
            <a:r>
              <a:rPr lang="en-US" altLang="en-US" b="1">
                <a:solidFill>
                  <a:srgbClr val="003399"/>
                </a:solidFill>
                <a:latin typeface="Symbol" panose="05050102010706020507" pitchFamily="18" charset="2"/>
              </a:rPr>
              <a:t></a:t>
            </a:r>
            <a:r>
              <a:rPr lang="en-US" altLang="en-US" b="1">
                <a:solidFill>
                  <a:srgbClr val="003399"/>
                </a:solidFill>
              </a:rPr>
              <a:t>  Cl•</a:t>
            </a:r>
            <a:r>
              <a:rPr lang="en-US" altLang="en-US" b="1" baseline="-25000">
                <a:solidFill>
                  <a:srgbClr val="003399"/>
                </a:solidFill>
              </a:rPr>
              <a:t>(g)</a:t>
            </a:r>
            <a:r>
              <a:rPr lang="en-US" altLang="en-US" b="1">
                <a:solidFill>
                  <a:srgbClr val="003399"/>
                </a:solidFill>
              </a:rPr>
              <a:t>  +  O</a:t>
            </a:r>
            <a:r>
              <a:rPr lang="en-US" altLang="en-US" b="1" baseline="-25000">
                <a:solidFill>
                  <a:srgbClr val="003399"/>
                </a:solidFill>
              </a:rPr>
              <a:t>2(g)</a:t>
            </a:r>
          </a:p>
          <a:p>
            <a:pPr>
              <a:buSzPct val="100000"/>
            </a:pPr>
            <a:r>
              <a:rPr lang="en-US" altLang="en-US" b="1" baseline="-25000">
                <a:solidFill>
                  <a:srgbClr val="003399"/>
                </a:solidFill>
              </a:rPr>
              <a:t>			</a:t>
            </a:r>
            <a:r>
              <a:rPr lang="en-US" altLang="en-US" b="1">
                <a:solidFill>
                  <a:srgbClr val="FF0000"/>
                </a:solidFill>
              </a:rPr>
              <a:t>O</a:t>
            </a:r>
            <a:r>
              <a:rPr lang="en-US" altLang="en-US" b="1" baseline="-25000">
                <a:solidFill>
                  <a:srgbClr val="FF0000"/>
                </a:solidFill>
              </a:rPr>
              <a:t>3(g)</a:t>
            </a:r>
            <a:r>
              <a:rPr lang="en-US" altLang="en-US" b="1">
                <a:solidFill>
                  <a:srgbClr val="FF0000"/>
                </a:solidFill>
              </a:rPr>
              <a:t>  +  O</a:t>
            </a:r>
            <a:r>
              <a:rPr lang="en-US" altLang="en-US" b="1" baseline="-25000">
                <a:solidFill>
                  <a:srgbClr val="FF0000"/>
                </a:solidFill>
              </a:rPr>
              <a:t>(g)</a:t>
            </a:r>
            <a:r>
              <a:rPr lang="en-US" altLang="en-US" b="1">
                <a:solidFill>
                  <a:srgbClr val="FF0000"/>
                </a:solidFill>
              </a:rPr>
              <a:t> </a:t>
            </a:r>
            <a:r>
              <a:rPr lang="en-US" altLang="en-US" b="1">
                <a:solidFill>
                  <a:srgbClr val="FF0000"/>
                </a:solidFill>
                <a:latin typeface="Symbol" panose="05050102010706020507" pitchFamily="18" charset="2"/>
              </a:rPr>
              <a:t></a:t>
            </a:r>
            <a:r>
              <a:rPr lang="en-US" altLang="en-US" b="1">
                <a:solidFill>
                  <a:srgbClr val="FF0000"/>
                </a:solidFill>
              </a:rPr>
              <a:t>  2O</a:t>
            </a:r>
            <a:r>
              <a:rPr lang="en-US" altLang="en-US" b="1" baseline="-25000">
                <a:solidFill>
                  <a:srgbClr val="FF0000"/>
                </a:solidFill>
              </a:rPr>
              <a:t>2(g)</a:t>
            </a:r>
          </a:p>
          <a:p>
            <a:pPr>
              <a:buSzPct val="100000"/>
            </a:pPr>
            <a:endParaRPr lang="en-US" altLang="en-US" b="1" baseline="-25000">
              <a:solidFill>
                <a:srgbClr val="000099"/>
              </a:solidFill>
            </a:endParaRPr>
          </a:p>
          <a:p>
            <a:pPr>
              <a:buSzPct val="100000"/>
            </a:pPr>
            <a:r>
              <a:rPr lang="en-US" altLang="en-US" b="1">
                <a:solidFill>
                  <a:srgbClr val="000099"/>
                </a:solidFill>
              </a:rPr>
              <a:t>II.	H</a:t>
            </a:r>
            <a:r>
              <a:rPr lang="en-US" altLang="en-US" b="1" baseline="-25000">
                <a:solidFill>
                  <a:srgbClr val="000099"/>
                </a:solidFill>
              </a:rPr>
              <a:t>2</a:t>
            </a:r>
            <a:r>
              <a:rPr lang="en-US" altLang="en-US" b="1">
                <a:solidFill>
                  <a:srgbClr val="000099"/>
                </a:solidFill>
              </a:rPr>
              <a:t>O</a:t>
            </a:r>
            <a:r>
              <a:rPr lang="en-US" altLang="en-US" b="1" baseline="-25000">
                <a:solidFill>
                  <a:srgbClr val="000099"/>
                </a:solidFill>
              </a:rPr>
              <a:t>2(l)</a:t>
            </a:r>
            <a:r>
              <a:rPr lang="en-US" altLang="en-US" b="1">
                <a:solidFill>
                  <a:srgbClr val="000099"/>
                </a:solidFill>
              </a:rPr>
              <a:t>  +  FeCl</a:t>
            </a:r>
            <a:r>
              <a:rPr lang="en-US" altLang="en-US" b="1" baseline="-25000">
                <a:solidFill>
                  <a:srgbClr val="000099"/>
                </a:solidFill>
              </a:rPr>
              <a:t>3(aq)</a:t>
            </a:r>
            <a:r>
              <a:rPr lang="en-US" altLang="en-US" b="1">
                <a:solidFill>
                  <a:srgbClr val="000099"/>
                </a:solidFill>
              </a:rPr>
              <a:t> </a:t>
            </a:r>
            <a:r>
              <a:rPr lang="en-US" altLang="en-US" b="1">
                <a:solidFill>
                  <a:srgbClr val="000099"/>
                </a:solidFill>
                <a:latin typeface="Symbol" panose="05050102010706020507" pitchFamily="18" charset="2"/>
              </a:rPr>
              <a:t></a:t>
            </a:r>
            <a:r>
              <a:rPr lang="en-US" altLang="en-US" b="1">
                <a:solidFill>
                  <a:srgbClr val="000099"/>
                </a:solidFill>
              </a:rPr>
              <a:t>  H</a:t>
            </a:r>
            <a:r>
              <a:rPr lang="en-US" altLang="en-US" b="1" baseline="-25000">
                <a:solidFill>
                  <a:srgbClr val="000099"/>
                </a:solidFill>
              </a:rPr>
              <a:t>2</a:t>
            </a:r>
            <a:r>
              <a:rPr lang="en-US" altLang="en-US" b="1">
                <a:solidFill>
                  <a:srgbClr val="000099"/>
                </a:solidFill>
              </a:rPr>
              <a:t>O</a:t>
            </a:r>
            <a:r>
              <a:rPr lang="en-US" altLang="en-US" b="1" baseline="-25000">
                <a:solidFill>
                  <a:srgbClr val="000099"/>
                </a:solidFill>
              </a:rPr>
              <a:t>(l)</a:t>
            </a:r>
            <a:r>
              <a:rPr lang="en-US" altLang="en-US" b="1">
                <a:solidFill>
                  <a:srgbClr val="000099"/>
                </a:solidFill>
              </a:rPr>
              <a:t> +  FeO</a:t>
            </a:r>
            <a:r>
              <a:rPr lang="en-US" altLang="en-US" b="1" baseline="30000">
                <a:solidFill>
                  <a:srgbClr val="000099"/>
                </a:solidFill>
              </a:rPr>
              <a:t>+</a:t>
            </a:r>
          </a:p>
          <a:p>
            <a:pPr>
              <a:buSzPct val="100000"/>
            </a:pPr>
            <a:r>
              <a:rPr lang="en-US" altLang="en-US" b="1" baseline="30000">
                <a:solidFill>
                  <a:srgbClr val="000099"/>
                </a:solidFill>
              </a:rPr>
              <a:t>		</a:t>
            </a:r>
            <a:r>
              <a:rPr lang="en-US" altLang="en-US" b="1">
                <a:solidFill>
                  <a:srgbClr val="000099"/>
                </a:solidFill>
              </a:rPr>
              <a:t>FeO</a:t>
            </a:r>
            <a:r>
              <a:rPr lang="en-US" altLang="en-US" b="1" baseline="30000">
                <a:solidFill>
                  <a:srgbClr val="000099"/>
                </a:solidFill>
              </a:rPr>
              <a:t>+</a:t>
            </a:r>
            <a:r>
              <a:rPr lang="en-US" altLang="en-US" b="1">
                <a:solidFill>
                  <a:srgbClr val="000099"/>
                </a:solidFill>
              </a:rPr>
              <a:t>  +  H</a:t>
            </a:r>
            <a:r>
              <a:rPr lang="en-US" altLang="en-US" b="1" baseline="-25000">
                <a:solidFill>
                  <a:srgbClr val="000099"/>
                </a:solidFill>
              </a:rPr>
              <a:t>2</a:t>
            </a:r>
            <a:r>
              <a:rPr lang="en-US" altLang="en-US" b="1">
                <a:solidFill>
                  <a:srgbClr val="000099"/>
                </a:solidFill>
              </a:rPr>
              <a:t>O</a:t>
            </a:r>
            <a:r>
              <a:rPr lang="en-US" altLang="en-US" b="1" baseline="-25000">
                <a:solidFill>
                  <a:srgbClr val="000099"/>
                </a:solidFill>
              </a:rPr>
              <a:t>2 </a:t>
            </a:r>
            <a:r>
              <a:rPr lang="en-US" altLang="en-US" b="1">
                <a:solidFill>
                  <a:srgbClr val="000099"/>
                </a:solidFill>
              </a:rPr>
              <a:t>  </a:t>
            </a:r>
            <a:r>
              <a:rPr lang="en-US" altLang="en-US" b="1">
                <a:solidFill>
                  <a:srgbClr val="000099"/>
                </a:solidFill>
                <a:latin typeface="Symbol" panose="05050102010706020507" pitchFamily="18" charset="2"/>
              </a:rPr>
              <a:t></a:t>
            </a:r>
            <a:r>
              <a:rPr lang="en-US" altLang="en-US" b="1">
                <a:solidFill>
                  <a:srgbClr val="000099"/>
                </a:solidFill>
              </a:rPr>
              <a:t>  H</a:t>
            </a:r>
            <a:r>
              <a:rPr lang="en-US" altLang="en-US" b="1" baseline="-25000">
                <a:solidFill>
                  <a:srgbClr val="000099"/>
                </a:solidFill>
              </a:rPr>
              <a:t>2</a:t>
            </a:r>
            <a:r>
              <a:rPr lang="en-US" altLang="en-US" b="1">
                <a:solidFill>
                  <a:srgbClr val="000099"/>
                </a:solidFill>
              </a:rPr>
              <a:t>O  +  O</a:t>
            </a:r>
            <a:r>
              <a:rPr lang="en-US" altLang="en-US" b="1" baseline="-25000">
                <a:solidFill>
                  <a:srgbClr val="000099"/>
                </a:solidFill>
              </a:rPr>
              <a:t>2</a:t>
            </a:r>
            <a:r>
              <a:rPr lang="en-US" altLang="en-US" b="1">
                <a:solidFill>
                  <a:srgbClr val="000099"/>
                </a:solidFill>
              </a:rPr>
              <a:t>  +  Fe</a:t>
            </a:r>
            <a:r>
              <a:rPr lang="en-US" altLang="en-US" b="1" baseline="30000">
                <a:solidFill>
                  <a:srgbClr val="000099"/>
                </a:solidFill>
              </a:rPr>
              <a:t>3+</a:t>
            </a:r>
          </a:p>
          <a:p>
            <a:pPr>
              <a:buSzPct val="100000"/>
            </a:pPr>
            <a:r>
              <a:rPr lang="en-US" altLang="en-US" b="1" baseline="30000">
                <a:solidFill>
                  <a:srgbClr val="000099"/>
                </a:solidFill>
              </a:rPr>
              <a:t>			</a:t>
            </a:r>
            <a:r>
              <a:rPr lang="en-US" altLang="en-US" b="1">
                <a:solidFill>
                  <a:srgbClr val="FF0000"/>
                </a:solidFill>
              </a:rPr>
              <a:t>2H</a:t>
            </a:r>
            <a:r>
              <a:rPr lang="en-US" altLang="en-US" b="1" baseline="-25000">
                <a:solidFill>
                  <a:srgbClr val="FF0000"/>
                </a:solidFill>
              </a:rPr>
              <a:t>2</a:t>
            </a:r>
            <a:r>
              <a:rPr lang="en-US" altLang="en-US" b="1">
                <a:solidFill>
                  <a:srgbClr val="FF0000"/>
                </a:solidFill>
              </a:rPr>
              <a:t>O</a:t>
            </a:r>
            <a:r>
              <a:rPr lang="en-US" altLang="en-US" b="1" baseline="-25000">
                <a:solidFill>
                  <a:srgbClr val="FF0000"/>
                </a:solidFill>
              </a:rPr>
              <a:t>2  </a:t>
            </a:r>
            <a:r>
              <a:rPr lang="en-US" altLang="en-US" b="1">
                <a:solidFill>
                  <a:srgbClr val="FF0000"/>
                </a:solidFill>
              </a:rPr>
              <a:t> </a:t>
            </a:r>
            <a:r>
              <a:rPr lang="en-US" altLang="en-US" b="1">
                <a:solidFill>
                  <a:srgbClr val="FF0000"/>
                </a:solidFill>
                <a:latin typeface="Symbol" panose="05050102010706020507" pitchFamily="18" charset="2"/>
              </a:rPr>
              <a:t></a:t>
            </a:r>
            <a:r>
              <a:rPr lang="en-US" altLang="en-US" b="1">
                <a:solidFill>
                  <a:srgbClr val="FF0000"/>
                </a:solidFill>
              </a:rPr>
              <a:t>  2H</a:t>
            </a:r>
            <a:r>
              <a:rPr lang="en-US" altLang="en-US" b="1" baseline="-25000">
                <a:solidFill>
                  <a:srgbClr val="FF0000"/>
                </a:solidFill>
              </a:rPr>
              <a:t>2</a:t>
            </a:r>
            <a:r>
              <a:rPr lang="en-US" altLang="en-US" b="1">
                <a:solidFill>
                  <a:srgbClr val="FF0000"/>
                </a:solidFill>
              </a:rPr>
              <a:t>O  +  O</a:t>
            </a:r>
            <a:r>
              <a:rPr lang="en-US" altLang="en-US" b="1" baseline="-25000">
                <a:solidFill>
                  <a:srgbClr val="FF0000"/>
                </a:solidFill>
              </a:rPr>
              <a:t>2</a:t>
            </a:r>
          </a:p>
          <a:p>
            <a:pPr>
              <a:buSzPct val="100000"/>
            </a:pPr>
            <a:endParaRPr lang="en-US" altLang="en-US" b="1" baseline="-250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Text Box 1"/>
          <p:cNvSpPr txBox="1">
            <a:spLocks noChangeArrowheads="1"/>
          </p:cNvSpPr>
          <p:nvPr/>
        </p:nvSpPr>
        <p:spPr bwMode="auto">
          <a:xfrm>
            <a:off x="381000" y="193675"/>
            <a:ext cx="8456613" cy="631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b="1">
                <a:solidFill>
                  <a:srgbClr val="000000"/>
                </a:solidFill>
              </a:rPr>
              <a:t>		</a:t>
            </a:r>
            <a:r>
              <a:rPr lang="en-US" altLang="en-US" b="1" u="sng">
                <a:solidFill>
                  <a:srgbClr val="000000"/>
                </a:solidFill>
                <a:latin typeface="Arial" panose="020B0604020202020204" pitchFamily="34" charset="0"/>
              </a:rPr>
              <a:t>REACTION MECHANISM</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1.  The elementary steps must add up to the overall </a:t>
            </a:r>
          </a:p>
          <a:p>
            <a:pPr>
              <a:buSzPct val="100000"/>
            </a:pPr>
            <a:r>
              <a:rPr lang="en-US" altLang="en-US" b="1">
                <a:solidFill>
                  <a:srgbClr val="000000"/>
                </a:solidFill>
                <a:latin typeface="Arial" panose="020B0604020202020204" pitchFamily="34" charset="0"/>
              </a:rPr>
              <a:t>	equation.</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2.  The elementary steps must be physically possible.</a:t>
            </a:r>
          </a:p>
          <a:p>
            <a:pPr>
              <a:buSzPct val="100000"/>
            </a:pPr>
            <a:r>
              <a:rPr lang="en-US" altLang="en-US" b="1">
                <a:solidFill>
                  <a:srgbClr val="000000"/>
                </a:solidFill>
                <a:latin typeface="Arial" panose="020B0604020202020204" pitchFamily="34" charset="0"/>
              </a:rPr>
              <a:t>	Termolecular is rare</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3.  The mechanism must correlate with the rate law.</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Rate-determining step:</a:t>
            </a:r>
          </a:p>
          <a:p>
            <a:pPr>
              <a:buSzPct val="100000"/>
            </a:pPr>
            <a:r>
              <a:rPr lang="en-US" altLang="en-US" b="1">
                <a:solidFill>
                  <a:srgbClr val="000000"/>
                </a:solidFill>
                <a:latin typeface="Arial" panose="020B0604020202020204" pitchFamily="34" charset="0"/>
              </a:rPr>
              <a:t>	</a:t>
            </a:r>
          </a:p>
          <a:p>
            <a:pPr>
              <a:buSzPct val="100000"/>
            </a:pPr>
            <a:r>
              <a:rPr lang="en-US" altLang="en-US" b="1">
                <a:solidFill>
                  <a:srgbClr val="000000"/>
                </a:solidFill>
                <a:latin typeface="Arial" panose="020B0604020202020204" pitchFamily="34" charset="0"/>
              </a:rPr>
              <a:t>	This is the elementary step that is slowest and </a:t>
            </a:r>
          </a:p>
          <a:p>
            <a:pPr>
              <a:buSzPct val="100000"/>
            </a:pPr>
            <a:r>
              <a:rPr lang="en-US" altLang="en-US" b="1">
                <a:solidFill>
                  <a:srgbClr val="000000"/>
                </a:solidFill>
                <a:latin typeface="Arial" panose="020B0604020202020204" pitchFamily="34" charset="0"/>
              </a:rPr>
              <a:t>	therefore limits the rate for the overall reaction.</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	The rate law for the rate determining step is</a:t>
            </a:r>
          </a:p>
          <a:p>
            <a:pPr>
              <a:buSzPct val="100000"/>
            </a:pPr>
            <a:r>
              <a:rPr lang="en-US" altLang="en-US" b="1">
                <a:solidFill>
                  <a:srgbClr val="000000"/>
                </a:solidFill>
                <a:latin typeface="Arial" panose="020B0604020202020204" pitchFamily="34" charset="0"/>
              </a:rPr>
              <a:t>	the rate law for the overall reaction.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37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62200"/>
            <a:ext cx="4114800" cy="3876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2579" name="Text Box 2"/>
          <p:cNvSpPr txBox="1">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Another Reaction Mechanism</a:t>
            </a:r>
          </a:p>
        </p:txBody>
      </p:sp>
      <p:sp>
        <p:nvSpPr>
          <p:cNvPr id="152580" name="Text Box 3"/>
          <p:cNvSpPr txBox="1">
            <a:spLocks noChangeArrowheads="1"/>
          </p:cNvSpPr>
          <p:nvPr/>
        </p:nvSpPr>
        <p:spPr bwMode="auto">
          <a:xfrm>
            <a:off x="22225" y="1143000"/>
            <a:ext cx="9183688" cy="134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2900" indent="-342900">
              <a:tabLst>
                <a:tab pos="800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chemeClr val="bg1"/>
                </a:solidFill>
                <a:latin typeface="Times New Roman" panose="02020603050405020304" pitchFamily="18" charset="0"/>
                <a:ea typeface="Microsoft YaHei" panose="020B0503020204020204" pitchFamily="34" charset="-122"/>
              </a:defRPr>
            </a:lvl1pPr>
            <a:lvl2pPr marL="800100" indent="-338138">
              <a:tabLst>
                <a:tab pos="800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chemeClr val="bg1"/>
                </a:solidFill>
                <a:latin typeface="Times New Roman" panose="02020603050405020304" pitchFamily="18" charset="0"/>
                <a:ea typeface="Microsoft YaHei" panose="020B0503020204020204" pitchFamily="34" charset="-122"/>
              </a:defRPr>
            </a:lvl2pPr>
            <a:lvl3pPr>
              <a:tabLst>
                <a:tab pos="800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chemeClr val="bg1"/>
                </a:solidFill>
                <a:latin typeface="Times New Roman" panose="02020603050405020304" pitchFamily="18" charset="0"/>
                <a:ea typeface="Microsoft YaHei" panose="020B0503020204020204" pitchFamily="34" charset="-122"/>
              </a:defRPr>
            </a:lvl3pPr>
            <a:lvl4pPr>
              <a:tabLst>
                <a:tab pos="800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chemeClr val="bg1"/>
                </a:solidFill>
                <a:latin typeface="Times New Roman" panose="02020603050405020304" pitchFamily="18" charset="0"/>
                <a:ea typeface="Microsoft YaHei" panose="020B0503020204020204" pitchFamily="34" charset="-122"/>
              </a:defRPr>
            </a:lvl4pPr>
            <a:lvl5pPr>
              <a:tabLst>
                <a:tab pos="800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800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800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800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800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chemeClr val="bg1"/>
                </a:solidFill>
                <a:latin typeface="Times New Roman" panose="02020603050405020304" pitchFamily="18" charset="0"/>
                <a:ea typeface="Microsoft YaHei" panose="020B0503020204020204" pitchFamily="34" charset="-122"/>
              </a:defRPr>
            </a:lvl9pPr>
          </a:lstStyle>
          <a:p>
            <a:pPr lvl="1" algn="ctr" eaLnBrk="1" hangingPunct="1">
              <a:buSzPct val="100000"/>
            </a:pPr>
            <a:r>
              <a:rPr lang="en-US" altLang="en-US" b="1">
                <a:solidFill>
                  <a:srgbClr val="CC0066"/>
                </a:solidFill>
              </a:rPr>
              <a:t>NO</a:t>
            </a:r>
            <a:r>
              <a:rPr lang="en-US" altLang="en-US" b="1" baseline="-25000">
                <a:solidFill>
                  <a:srgbClr val="CC0066"/>
                </a:solidFill>
              </a:rPr>
              <a:t>2(</a:t>
            </a:r>
            <a:r>
              <a:rPr lang="en-US" altLang="en-US" b="1" i="1" baseline="-25000">
                <a:solidFill>
                  <a:srgbClr val="CC0066"/>
                </a:solidFill>
              </a:rPr>
              <a:t>g</a:t>
            </a:r>
            <a:r>
              <a:rPr lang="en-US" altLang="en-US" b="1" baseline="-25000">
                <a:solidFill>
                  <a:srgbClr val="CC0066"/>
                </a:solidFill>
              </a:rPr>
              <a:t>)</a:t>
            </a:r>
            <a:r>
              <a:rPr lang="en-US" altLang="en-US" b="1">
                <a:solidFill>
                  <a:srgbClr val="CC0066"/>
                </a:solidFill>
              </a:rPr>
              <a:t> + CO</a:t>
            </a:r>
            <a:r>
              <a:rPr lang="en-US" altLang="en-US" b="1" baseline="-25000">
                <a:solidFill>
                  <a:srgbClr val="CC0066"/>
                </a:solidFill>
              </a:rPr>
              <a:t>(</a:t>
            </a:r>
            <a:r>
              <a:rPr lang="en-US" altLang="en-US" b="1" i="1" baseline="-25000">
                <a:solidFill>
                  <a:srgbClr val="CC0066"/>
                </a:solidFill>
              </a:rPr>
              <a:t>g</a:t>
            </a:r>
            <a:r>
              <a:rPr lang="en-US" altLang="en-US" b="1" baseline="-25000">
                <a:solidFill>
                  <a:srgbClr val="CC0066"/>
                </a:solidFill>
              </a:rPr>
              <a:t>)</a:t>
            </a:r>
            <a:r>
              <a:rPr lang="en-US" altLang="en-US" b="1">
                <a:solidFill>
                  <a:srgbClr val="CC0066"/>
                </a:solidFill>
              </a:rPr>
              <a:t> </a:t>
            </a:r>
            <a:r>
              <a:rPr lang="en-US" altLang="en-US" b="1">
                <a:solidFill>
                  <a:srgbClr val="CC0066"/>
                </a:solidFill>
                <a:latin typeface="Symbol" panose="05050102010706020507" pitchFamily="18" charset="2"/>
              </a:rPr>
              <a:t></a:t>
            </a:r>
            <a:r>
              <a:rPr lang="en-US" altLang="en-US" b="1">
                <a:solidFill>
                  <a:srgbClr val="CC0066"/>
                </a:solidFill>
              </a:rPr>
              <a:t> NO</a:t>
            </a:r>
            <a:r>
              <a:rPr lang="en-US" altLang="en-US" b="1" baseline="-25000">
                <a:solidFill>
                  <a:srgbClr val="CC0066"/>
                </a:solidFill>
              </a:rPr>
              <a:t>(</a:t>
            </a:r>
            <a:r>
              <a:rPr lang="en-US" altLang="en-US" b="1" i="1" baseline="-25000">
                <a:solidFill>
                  <a:srgbClr val="CC0066"/>
                </a:solidFill>
              </a:rPr>
              <a:t>g</a:t>
            </a:r>
            <a:r>
              <a:rPr lang="en-US" altLang="en-US" b="1" baseline="-25000">
                <a:solidFill>
                  <a:srgbClr val="CC0066"/>
                </a:solidFill>
              </a:rPr>
              <a:t>)</a:t>
            </a:r>
            <a:r>
              <a:rPr lang="en-US" altLang="en-US" b="1">
                <a:solidFill>
                  <a:srgbClr val="CC0066"/>
                </a:solidFill>
              </a:rPr>
              <a:t> + CO</a:t>
            </a:r>
            <a:r>
              <a:rPr lang="en-US" altLang="en-US" b="1" baseline="-25000">
                <a:solidFill>
                  <a:srgbClr val="CC0066"/>
                </a:solidFill>
              </a:rPr>
              <a:t>2(</a:t>
            </a:r>
            <a:r>
              <a:rPr lang="en-US" altLang="en-US" b="1" i="1" baseline="-25000">
                <a:solidFill>
                  <a:srgbClr val="CC0066"/>
                </a:solidFill>
              </a:rPr>
              <a:t>g</a:t>
            </a:r>
            <a:r>
              <a:rPr lang="en-US" altLang="en-US" b="1" baseline="-25000">
                <a:solidFill>
                  <a:srgbClr val="CC0066"/>
                </a:solidFill>
              </a:rPr>
              <a:t>)</a:t>
            </a:r>
            <a:r>
              <a:rPr lang="en-US" altLang="en-US" b="1">
                <a:solidFill>
                  <a:srgbClr val="CC0066"/>
                </a:solidFill>
              </a:rPr>
              <a:t>		Rate</a:t>
            </a:r>
            <a:r>
              <a:rPr lang="en-US" altLang="en-US" b="1" baseline="-25000">
                <a:solidFill>
                  <a:srgbClr val="CC0066"/>
                </a:solidFill>
              </a:rPr>
              <a:t>obs</a:t>
            </a:r>
            <a:r>
              <a:rPr lang="en-US" altLang="en-US" b="1">
                <a:solidFill>
                  <a:srgbClr val="CC0066"/>
                </a:solidFill>
              </a:rPr>
              <a:t> = </a:t>
            </a:r>
            <a:r>
              <a:rPr lang="en-US" altLang="en-US" b="1" i="1">
                <a:solidFill>
                  <a:srgbClr val="CC0066"/>
                </a:solidFill>
              </a:rPr>
              <a:t>k</a:t>
            </a:r>
            <a:r>
              <a:rPr lang="en-US" altLang="en-US" b="1">
                <a:solidFill>
                  <a:srgbClr val="CC0066"/>
                </a:solidFill>
              </a:rPr>
              <a:t>[NO</a:t>
            </a:r>
            <a:r>
              <a:rPr lang="en-US" altLang="en-US" b="1" baseline="-25000">
                <a:solidFill>
                  <a:srgbClr val="CC0066"/>
                </a:solidFill>
              </a:rPr>
              <a:t>2</a:t>
            </a:r>
            <a:r>
              <a:rPr lang="en-US" altLang="en-US" b="1">
                <a:solidFill>
                  <a:srgbClr val="CC0066"/>
                </a:solidFill>
              </a:rPr>
              <a:t>]</a:t>
            </a:r>
            <a:r>
              <a:rPr lang="en-US" altLang="en-US" b="1" baseline="30000">
                <a:solidFill>
                  <a:srgbClr val="CC0066"/>
                </a:solidFill>
              </a:rPr>
              <a:t>2</a:t>
            </a:r>
          </a:p>
          <a:p>
            <a:pPr lvl="1" algn="ctr" eaLnBrk="1" hangingPunct="1">
              <a:buClr>
                <a:srgbClr val="000099"/>
              </a:buClr>
              <a:buSzPct val="100000"/>
              <a:buFont typeface="Times New Roman" panose="02020603050405020304" pitchFamily="18" charset="0"/>
              <a:buAutoNum type="arabicParenR"/>
            </a:pPr>
            <a:r>
              <a:rPr lang="en-US" altLang="en-US" b="1">
                <a:solidFill>
                  <a:srgbClr val="000099"/>
                </a:solidFill>
              </a:rPr>
              <a:t>   NO</a:t>
            </a:r>
            <a:r>
              <a:rPr lang="en-US" altLang="en-US" b="1" baseline="-25000">
                <a:solidFill>
                  <a:srgbClr val="000099"/>
                </a:solidFill>
              </a:rPr>
              <a:t>2(</a:t>
            </a:r>
            <a:r>
              <a:rPr lang="en-US" altLang="en-US" b="1" i="1" baseline="-25000">
                <a:solidFill>
                  <a:srgbClr val="000099"/>
                </a:solidFill>
              </a:rPr>
              <a:t>g</a:t>
            </a:r>
            <a:r>
              <a:rPr lang="en-US" altLang="en-US" b="1" baseline="-25000">
                <a:solidFill>
                  <a:srgbClr val="000099"/>
                </a:solidFill>
              </a:rPr>
              <a:t>)</a:t>
            </a:r>
            <a:r>
              <a:rPr lang="en-US" altLang="en-US" b="1">
                <a:solidFill>
                  <a:srgbClr val="000099"/>
                </a:solidFill>
              </a:rPr>
              <a:t> + NO</a:t>
            </a:r>
            <a:r>
              <a:rPr lang="en-US" altLang="en-US" b="1" baseline="-25000">
                <a:solidFill>
                  <a:srgbClr val="000099"/>
                </a:solidFill>
              </a:rPr>
              <a:t>2(</a:t>
            </a:r>
            <a:r>
              <a:rPr lang="en-US" altLang="en-US" b="1" i="1" baseline="-25000">
                <a:solidFill>
                  <a:srgbClr val="000099"/>
                </a:solidFill>
              </a:rPr>
              <a:t>g</a:t>
            </a:r>
            <a:r>
              <a:rPr lang="en-US" altLang="en-US" b="1" baseline="-25000">
                <a:solidFill>
                  <a:srgbClr val="000099"/>
                </a:solidFill>
              </a:rPr>
              <a:t>)</a:t>
            </a:r>
            <a:r>
              <a:rPr lang="en-US" altLang="en-US" b="1">
                <a:solidFill>
                  <a:srgbClr val="000099"/>
                </a:solidFill>
              </a:rPr>
              <a:t> </a:t>
            </a:r>
            <a:r>
              <a:rPr lang="en-US" altLang="en-US" b="1">
                <a:solidFill>
                  <a:srgbClr val="000099"/>
                </a:solidFill>
                <a:latin typeface="Symbol" panose="05050102010706020507" pitchFamily="18" charset="2"/>
              </a:rPr>
              <a:t></a:t>
            </a:r>
            <a:r>
              <a:rPr lang="en-US" altLang="en-US" b="1">
                <a:solidFill>
                  <a:srgbClr val="000099"/>
                </a:solidFill>
              </a:rPr>
              <a:t> NO</a:t>
            </a:r>
            <a:r>
              <a:rPr lang="en-US" altLang="en-US" b="1" baseline="-25000">
                <a:solidFill>
                  <a:srgbClr val="000099"/>
                </a:solidFill>
              </a:rPr>
              <a:t>3(</a:t>
            </a:r>
            <a:r>
              <a:rPr lang="en-US" altLang="en-US" b="1" i="1" baseline="-25000">
                <a:solidFill>
                  <a:srgbClr val="000099"/>
                </a:solidFill>
              </a:rPr>
              <a:t>g</a:t>
            </a:r>
            <a:r>
              <a:rPr lang="en-US" altLang="en-US" b="1" baseline="-25000">
                <a:solidFill>
                  <a:srgbClr val="000099"/>
                </a:solidFill>
              </a:rPr>
              <a:t>)</a:t>
            </a:r>
            <a:r>
              <a:rPr lang="en-US" altLang="en-US" b="1">
                <a:solidFill>
                  <a:srgbClr val="000099"/>
                </a:solidFill>
              </a:rPr>
              <a:t> + NO</a:t>
            </a:r>
            <a:r>
              <a:rPr lang="en-US" altLang="en-US" b="1" baseline="-25000">
                <a:solidFill>
                  <a:srgbClr val="000099"/>
                </a:solidFill>
              </a:rPr>
              <a:t>(</a:t>
            </a:r>
            <a:r>
              <a:rPr lang="en-US" altLang="en-US" b="1" i="1" baseline="-25000">
                <a:solidFill>
                  <a:srgbClr val="000099"/>
                </a:solidFill>
              </a:rPr>
              <a:t>g</a:t>
            </a:r>
            <a:r>
              <a:rPr lang="en-US" altLang="en-US" b="1" baseline="-25000">
                <a:solidFill>
                  <a:srgbClr val="000099"/>
                </a:solidFill>
              </a:rPr>
              <a:t>)</a:t>
            </a:r>
            <a:r>
              <a:rPr lang="en-US" altLang="en-US" b="1">
                <a:solidFill>
                  <a:srgbClr val="000099"/>
                </a:solidFill>
              </a:rPr>
              <a:t>	Rate = </a:t>
            </a:r>
            <a:r>
              <a:rPr lang="en-US" altLang="en-US" b="1" i="1">
                <a:solidFill>
                  <a:srgbClr val="000099"/>
                </a:solidFill>
              </a:rPr>
              <a:t>k</a:t>
            </a:r>
            <a:r>
              <a:rPr lang="en-US" altLang="en-US" b="1" baseline="-25000">
                <a:solidFill>
                  <a:srgbClr val="000099"/>
                </a:solidFill>
              </a:rPr>
              <a:t>1</a:t>
            </a:r>
            <a:r>
              <a:rPr lang="en-US" altLang="en-US" b="1">
                <a:solidFill>
                  <a:srgbClr val="000099"/>
                </a:solidFill>
              </a:rPr>
              <a:t>[NO</a:t>
            </a:r>
            <a:r>
              <a:rPr lang="en-US" altLang="en-US" b="1" baseline="-25000">
                <a:solidFill>
                  <a:srgbClr val="000099"/>
                </a:solidFill>
              </a:rPr>
              <a:t>2</a:t>
            </a:r>
            <a:r>
              <a:rPr lang="en-US" altLang="en-US" b="1">
                <a:solidFill>
                  <a:srgbClr val="000099"/>
                </a:solidFill>
              </a:rPr>
              <a:t>]</a:t>
            </a:r>
            <a:r>
              <a:rPr lang="en-US" altLang="en-US" b="1" baseline="30000">
                <a:solidFill>
                  <a:srgbClr val="000099"/>
                </a:solidFill>
              </a:rPr>
              <a:t>2</a:t>
            </a:r>
            <a:r>
              <a:rPr lang="en-US" altLang="en-US" b="1">
                <a:solidFill>
                  <a:srgbClr val="000099"/>
                </a:solidFill>
              </a:rPr>
              <a:t>   slow</a:t>
            </a:r>
          </a:p>
          <a:p>
            <a:pPr lvl="1" algn="ctr" eaLnBrk="1" hangingPunct="1">
              <a:buClr>
                <a:srgbClr val="000099"/>
              </a:buClr>
              <a:buSzPct val="100000"/>
              <a:buFont typeface="Times New Roman" panose="02020603050405020304" pitchFamily="18" charset="0"/>
              <a:buAutoNum type="arabicParenR"/>
            </a:pPr>
            <a:r>
              <a:rPr lang="en-US" altLang="en-US" b="1">
                <a:solidFill>
                  <a:srgbClr val="000099"/>
                </a:solidFill>
              </a:rPr>
              <a:t>  NO</a:t>
            </a:r>
            <a:r>
              <a:rPr lang="en-US" altLang="en-US" b="1" baseline="-25000">
                <a:solidFill>
                  <a:srgbClr val="000099"/>
                </a:solidFill>
              </a:rPr>
              <a:t>3(</a:t>
            </a:r>
            <a:r>
              <a:rPr lang="en-US" altLang="en-US" b="1" i="1" baseline="-25000">
                <a:solidFill>
                  <a:srgbClr val="000099"/>
                </a:solidFill>
              </a:rPr>
              <a:t>g</a:t>
            </a:r>
            <a:r>
              <a:rPr lang="en-US" altLang="en-US" b="1" baseline="-25000">
                <a:solidFill>
                  <a:srgbClr val="000099"/>
                </a:solidFill>
              </a:rPr>
              <a:t>)</a:t>
            </a:r>
            <a:r>
              <a:rPr lang="en-US" altLang="en-US" b="1">
                <a:solidFill>
                  <a:srgbClr val="000099"/>
                </a:solidFill>
              </a:rPr>
              <a:t> + CO</a:t>
            </a:r>
            <a:r>
              <a:rPr lang="en-US" altLang="en-US" b="1" baseline="-25000">
                <a:solidFill>
                  <a:srgbClr val="000099"/>
                </a:solidFill>
              </a:rPr>
              <a:t>(</a:t>
            </a:r>
            <a:r>
              <a:rPr lang="en-US" altLang="en-US" b="1" i="1" baseline="-25000">
                <a:solidFill>
                  <a:srgbClr val="000099"/>
                </a:solidFill>
              </a:rPr>
              <a:t>g</a:t>
            </a:r>
            <a:r>
              <a:rPr lang="en-US" altLang="en-US" b="1" baseline="-25000">
                <a:solidFill>
                  <a:srgbClr val="000099"/>
                </a:solidFill>
              </a:rPr>
              <a:t>)</a:t>
            </a:r>
            <a:r>
              <a:rPr lang="en-US" altLang="en-US" b="1">
                <a:solidFill>
                  <a:srgbClr val="000099"/>
                </a:solidFill>
              </a:rPr>
              <a:t> </a:t>
            </a:r>
            <a:r>
              <a:rPr lang="en-US" altLang="en-US" b="1">
                <a:solidFill>
                  <a:srgbClr val="000099"/>
                </a:solidFill>
                <a:latin typeface="Symbol" panose="05050102010706020507" pitchFamily="18" charset="2"/>
              </a:rPr>
              <a:t></a:t>
            </a:r>
            <a:r>
              <a:rPr lang="en-US" altLang="en-US" b="1">
                <a:solidFill>
                  <a:srgbClr val="000099"/>
                </a:solidFill>
              </a:rPr>
              <a:t> NO</a:t>
            </a:r>
            <a:r>
              <a:rPr lang="en-US" altLang="en-US" b="1" baseline="-25000">
                <a:solidFill>
                  <a:srgbClr val="000099"/>
                </a:solidFill>
              </a:rPr>
              <a:t>2(</a:t>
            </a:r>
            <a:r>
              <a:rPr lang="en-US" altLang="en-US" b="1" i="1" baseline="-25000">
                <a:solidFill>
                  <a:srgbClr val="000099"/>
                </a:solidFill>
              </a:rPr>
              <a:t>g</a:t>
            </a:r>
            <a:r>
              <a:rPr lang="en-US" altLang="en-US" b="1" baseline="-25000">
                <a:solidFill>
                  <a:srgbClr val="000099"/>
                </a:solidFill>
              </a:rPr>
              <a:t>)</a:t>
            </a:r>
            <a:r>
              <a:rPr lang="en-US" altLang="en-US" b="1">
                <a:solidFill>
                  <a:srgbClr val="000099"/>
                </a:solidFill>
              </a:rPr>
              <a:t>  + CO</a:t>
            </a:r>
            <a:r>
              <a:rPr lang="en-US" altLang="en-US" b="1" baseline="-25000">
                <a:solidFill>
                  <a:srgbClr val="000099"/>
                </a:solidFill>
              </a:rPr>
              <a:t>2(</a:t>
            </a:r>
            <a:r>
              <a:rPr lang="en-US" altLang="en-US" b="1" i="1" baseline="-25000">
                <a:solidFill>
                  <a:srgbClr val="000099"/>
                </a:solidFill>
              </a:rPr>
              <a:t>g</a:t>
            </a:r>
            <a:r>
              <a:rPr lang="en-US" altLang="en-US" b="1" baseline="-25000">
                <a:solidFill>
                  <a:srgbClr val="000099"/>
                </a:solidFill>
              </a:rPr>
              <a:t>)</a:t>
            </a:r>
            <a:r>
              <a:rPr lang="en-US" altLang="en-US" b="1">
                <a:solidFill>
                  <a:srgbClr val="000099"/>
                </a:solidFill>
              </a:rPr>
              <a:t> 	    Rate = </a:t>
            </a:r>
            <a:r>
              <a:rPr lang="en-US" altLang="en-US" b="1" i="1">
                <a:solidFill>
                  <a:srgbClr val="000099"/>
                </a:solidFill>
              </a:rPr>
              <a:t>k</a:t>
            </a:r>
            <a:r>
              <a:rPr lang="en-US" altLang="en-US" b="1" baseline="-25000">
                <a:solidFill>
                  <a:srgbClr val="000099"/>
                </a:solidFill>
              </a:rPr>
              <a:t>2</a:t>
            </a:r>
            <a:r>
              <a:rPr lang="en-US" altLang="en-US" b="1">
                <a:solidFill>
                  <a:srgbClr val="000099"/>
                </a:solidFill>
              </a:rPr>
              <a:t>[NO</a:t>
            </a:r>
            <a:r>
              <a:rPr lang="en-US" altLang="en-US" b="1" baseline="-25000">
                <a:solidFill>
                  <a:srgbClr val="000099"/>
                </a:solidFill>
              </a:rPr>
              <a:t>3</a:t>
            </a:r>
            <a:r>
              <a:rPr lang="en-US" altLang="en-US" b="1">
                <a:solidFill>
                  <a:srgbClr val="000099"/>
                </a:solidFill>
              </a:rPr>
              <a:t>][CO] fast </a:t>
            </a:r>
          </a:p>
        </p:txBody>
      </p:sp>
      <p:sp>
        <p:nvSpPr>
          <p:cNvPr id="73732" name="Text Box 4"/>
          <p:cNvSpPr txBox="1">
            <a:spLocks noChangeArrowheads="1"/>
          </p:cNvSpPr>
          <p:nvPr/>
        </p:nvSpPr>
        <p:spPr bwMode="auto">
          <a:xfrm>
            <a:off x="381000" y="3962400"/>
            <a:ext cx="44196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b="1">
                <a:solidFill>
                  <a:srgbClr val="000000"/>
                </a:solidFill>
              </a:rPr>
              <a:t>The first step in this mechanism is the rate determining step.</a:t>
            </a:r>
          </a:p>
        </p:txBody>
      </p:sp>
      <p:sp>
        <p:nvSpPr>
          <p:cNvPr id="73733" name="Text Box 5"/>
          <p:cNvSpPr txBox="1">
            <a:spLocks noChangeArrowheads="1"/>
          </p:cNvSpPr>
          <p:nvPr/>
        </p:nvSpPr>
        <p:spPr bwMode="auto">
          <a:xfrm>
            <a:off x="381000" y="2743200"/>
            <a:ext cx="44196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b="1">
                <a:solidFill>
                  <a:srgbClr val="000000"/>
                </a:solidFill>
              </a:rPr>
              <a:t>The first step is slower than the second step because its activation energy is larger.</a:t>
            </a:r>
          </a:p>
        </p:txBody>
      </p:sp>
      <p:sp>
        <p:nvSpPr>
          <p:cNvPr id="73734" name="Text Box 6"/>
          <p:cNvSpPr txBox="1">
            <a:spLocks noChangeArrowheads="1"/>
          </p:cNvSpPr>
          <p:nvPr/>
        </p:nvSpPr>
        <p:spPr bwMode="auto">
          <a:xfrm>
            <a:off x="381000" y="4876800"/>
            <a:ext cx="41148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b="1">
                <a:solidFill>
                  <a:srgbClr val="000000"/>
                </a:solidFill>
              </a:rPr>
              <a:t>The rate law of the first step is the same as the rate law of the overall reaction.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73729"/>
                                        </p:tgtEl>
                                        <p:attrNameLst>
                                          <p:attrName>style.visibility</p:attrName>
                                        </p:attrNameLst>
                                      </p:cBhvr>
                                      <p:to>
                                        <p:strVal val="visible"/>
                                      </p:to>
                                    </p:set>
                                    <p:animEffect transition="in" filter="dissolve">
                                      <p:cBhvr additive="repl">
                                        <p:cTn id="7" dur="500"/>
                                        <p:tgtEl>
                                          <p:spTgt spid="737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73733"/>
                                        </p:tgtEl>
                                        <p:attrNameLst>
                                          <p:attrName>style.visibility</p:attrName>
                                        </p:attrNameLst>
                                      </p:cBhvr>
                                      <p:to>
                                        <p:strVal val="visible"/>
                                      </p:to>
                                    </p:set>
                                    <p:animEffect transition="in" filter="dissolve">
                                      <p:cBhvr additive="repl">
                                        <p:cTn id="12" dur="500"/>
                                        <p:tgtEl>
                                          <p:spTgt spid="737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73732"/>
                                        </p:tgtEl>
                                        <p:attrNameLst>
                                          <p:attrName>style.visibility</p:attrName>
                                        </p:attrNameLst>
                                      </p:cBhvr>
                                      <p:to>
                                        <p:strVal val="visible"/>
                                      </p:to>
                                    </p:set>
                                    <p:animEffect transition="in" filter="dissolve">
                                      <p:cBhvr additive="repl">
                                        <p:cTn id="17" dur="500"/>
                                        <p:tgtEl>
                                          <p:spTgt spid="737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73734"/>
                                        </p:tgtEl>
                                        <p:attrNameLst>
                                          <p:attrName>style.visibility</p:attrName>
                                        </p:attrNameLst>
                                      </p:cBhvr>
                                      <p:to>
                                        <p:strVal val="visible"/>
                                      </p:to>
                                    </p:set>
                                    <p:animEffect transition="in" filter="dissolve">
                                      <p:cBhvr additive="repl">
                                        <p:cTn id="22" dur="5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p:txBody>
          <a:bodyPr/>
          <a:lstStyle/>
          <a:p>
            <a:r>
              <a:rPr lang="en-US" altLang="en-US" smtClean="0"/>
              <a:t>Plotting Rate Data</a:t>
            </a:r>
          </a:p>
        </p:txBody>
      </p:sp>
      <p:sp>
        <p:nvSpPr>
          <p:cNvPr id="16387" name="Content Placeholder 2"/>
          <p:cNvSpPr>
            <a:spLocks noGrp="1" noChangeArrowheads="1"/>
          </p:cNvSpPr>
          <p:nvPr>
            <p:ph sz="quarter" idx="13"/>
          </p:nvPr>
        </p:nvSpPr>
        <p:spPr>
          <a:xfrm>
            <a:off x="457200" y="1600200"/>
            <a:ext cx="5168900" cy="4724400"/>
          </a:xfrm>
        </p:spPr>
        <p:txBody>
          <a:bodyPr/>
          <a:lstStyle/>
          <a:p>
            <a:pPr marL="0" indent="0"/>
            <a:r>
              <a:rPr lang="en-US" altLang="en-US" sz="2400" smtClean="0"/>
              <a:t>A plot of the data gives more information about rate.</a:t>
            </a:r>
          </a:p>
          <a:p>
            <a:pPr marL="0" indent="0"/>
            <a:r>
              <a:rPr lang="en-US" altLang="en-US" sz="2400" smtClean="0"/>
              <a:t>The slope of the curve at one point in time gives the </a:t>
            </a:r>
            <a:r>
              <a:rPr lang="en-US" altLang="en-US" sz="2400" b="1" smtClean="0"/>
              <a:t>instantaneous rate</a:t>
            </a:r>
            <a:r>
              <a:rPr lang="en-US" altLang="en-US" sz="2400" smtClean="0"/>
              <a:t>.</a:t>
            </a:r>
            <a:endParaRPr lang="en-US" altLang="en-US" sz="2400" b="1" smtClean="0"/>
          </a:p>
          <a:p>
            <a:pPr marL="0" indent="0"/>
            <a:r>
              <a:rPr lang="en-US" altLang="en-US" sz="2400" smtClean="0"/>
              <a:t>The instantaneous rate at time zero is called the </a:t>
            </a:r>
            <a:r>
              <a:rPr lang="en-US" altLang="en-US" sz="2400" b="1" smtClean="0"/>
              <a:t>initial rate</a:t>
            </a:r>
            <a:r>
              <a:rPr lang="en-US" altLang="en-US" sz="2400" smtClean="0"/>
              <a:t>; this is often the rate of interest to chemists.</a:t>
            </a:r>
          </a:p>
          <a:p>
            <a:pPr marL="0" indent="0"/>
            <a:r>
              <a:rPr lang="en-US" altLang="en-US" sz="2400" smtClean="0"/>
              <a:t>This figure shows instantaneous and initial rate of the earlier example.</a:t>
            </a:r>
          </a:p>
        </p:txBody>
      </p:sp>
      <p:pic>
        <p:nvPicPr>
          <p:cNvPr id="16388" name="Picture 8" descr="A graph shows that the concentration of butyl chloride decreases over time. The overall reaction is C 4, H 9, C l, aqueous, plus H 2 O, liquid, yields C 4, H 9, O H, aqueous, plus H C l, aqueous. The x-axis is time, seconds, ranging from 0 to 900 with intervals of 100. The y-axis is concentration of C 4, H 9, C l, molar, ranging from 0 to 0.100 with intervals of 0.010. The instantaneous rate at time t equals the slope of tangent to the line at time t; where the slope is the hypotenuse of a triangle touching the line with a height equal to the change in concentration of C H 4, H 9, C l and length equal to change in time. For example, the instantaneous rate at time equals 0 seconds, initial rate, is 0.100 molar, and the instantaneous rate at time 600 seconds equals 0.030 molar. Both of these values can be found in the following list. The following list provides the Time, Seconds, and Concentration of C 4, H 9, C l, molar for the data. Item 1. Time, 0. Concentration, 0.1. Item 2. Time, 100. Concentration, 0.083. Item 3. Time, 200. Concentration, 0.068. Item 4. Time, 300. Concentration, 0.055. Item 5. Time, 400. Concentration, 0.045. Item 6. Time, 500. Concentration, 0.038. Item 7. Time, 600. Concentration, 0.03. Item 8. Time, 700. Concentration, 0.025. Item 9. Time, 800. Concentration, 0.02. Item 10. Time, 900. Concentration, 0.017. "/>
          <p:cNvPicPr>
            <a:picLocks noChangeAspect="1"/>
          </p:cNvPicPr>
          <p:nvPr/>
        </p:nvPicPr>
        <p:blipFill>
          <a:blip r:embed="rId2">
            <a:extLst>
              <a:ext uri="{28A0092B-C50C-407E-A947-70E740481C1C}">
                <a14:useLocalDpi xmlns:a14="http://schemas.microsoft.com/office/drawing/2010/main" val="0"/>
              </a:ext>
            </a:extLst>
          </a:blip>
          <a:srcRect b="2724"/>
          <a:stretch>
            <a:fillRect/>
          </a:stretch>
        </p:blipFill>
        <p:spPr bwMode="auto">
          <a:xfrm>
            <a:off x="5715000" y="1938338"/>
            <a:ext cx="28321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Content Placeholder 3"/>
          <p:cNvSpPr>
            <a:spLocks noGrp="1" noChangeArrowheads="1"/>
          </p:cNvSpPr>
          <p:nvPr>
            <p:ph sz="quarter" idx="4294967295"/>
          </p:nvPr>
        </p:nvSpPr>
        <p:spPr>
          <a:xfrm>
            <a:off x="5626100" y="5257800"/>
            <a:ext cx="3213100" cy="746125"/>
          </a:xfrm>
        </p:spPr>
        <p:txBody>
          <a:bodyPr/>
          <a:lstStyle/>
          <a:p>
            <a:pPr marL="0" indent="0"/>
            <a:r>
              <a:rPr lang="en-US" altLang="en-US" sz="2000" b="1" smtClean="0"/>
              <a:t>Note: Reactions typically slow down over time!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Text Box 1"/>
          <p:cNvSpPr txBox="1">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An Example</a:t>
            </a:r>
          </a:p>
        </p:txBody>
      </p:sp>
      <p:grpSp>
        <p:nvGrpSpPr>
          <p:cNvPr id="154627" name="Group 2"/>
          <p:cNvGrpSpPr>
            <a:grpSpLocks/>
          </p:cNvGrpSpPr>
          <p:nvPr/>
        </p:nvGrpSpPr>
        <p:grpSpPr bwMode="auto">
          <a:xfrm>
            <a:off x="482600" y="1219200"/>
            <a:ext cx="8305800" cy="2214563"/>
            <a:chOff x="304" y="768"/>
            <a:chExt cx="5232" cy="1395"/>
          </a:xfrm>
        </p:grpSpPr>
        <p:sp>
          <p:nvSpPr>
            <p:cNvPr id="154637" name="Text Box 3"/>
            <p:cNvSpPr txBox="1">
              <a:spLocks noChangeArrowheads="1"/>
            </p:cNvSpPr>
            <p:nvPr/>
          </p:nvSpPr>
          <p:spPr bwMode="auto">
            <a:xfrm>
              <a:off x="304" y="871"/>
              <a:ext cx="5232" cy="1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ctr" eaLnBrk="1" hangingPunct="1">
                <a:lnSpc>
                  <a:spcPct val="120000"/>
                </a:lnSpc>
                <a:buSzPct val="100000"/>
              </a:pPr>
              <a:r>
                <a:rPr lang="en-US" altLang="en-US" sz="2600">
                  <a:solidFill>
                    <a:srgbClr val="000000"/>
                  </a:solidFill>
                </a:rPr>
                <a:t>2 NO</a:t>
              </a:r>
              <a:r>
                <a:rPr lang="en-US" altLang="en-US" sz="2600" baseline="-25000">
                  <a:solidFill>
                    <a:srgbClr val="000000"/>
                  </a:solidFill>
                </a:rPr>
                <a:t>(</a:t>
              </a:r>
              <a:r>
                <a:rPr lang="en-US" altLang="en-US" sz="2600" i="1" baseline="-25000">
                  <a:solidFill>
                    <a:srgbClr val="000000"/>
                  </a:solidFill>
                </a:rPr>
                <a:t>g</a:t>
              </a:r>
              <a:r>
                <a:rPr lang="en-US" altLang="en-US" sz="2600" baseline="-25000">
                  <a:solidFill>
                    <a:srgbClr val="000000"/>
                  </a:solidFill>
                </a:rPr>
                <a:t>) </a:t>
              </a:r>
              <a:r>
                <a:rPr lang="en-US" altLang="en-US" sz="2600">
                  <a:solidFill>
                    <a:srgbClr val="000000"/>
                  </a:solidFill>
                  <a:latin typeface="Symbol" panose="05050102010706020507" pitchFamily="18" charset="2"/>
                </a:rPr>
                <a:t></a:t>
              </a:r>
              <a:r>
                <a:rPr lang="en-US" altLang="en-US" sz="2600">
                  <a:solidFill>
                    <a:srgbClr val="000000"/>
                  </a:solidFill>
                </a:rPr>
                <a:t> N</a:t>
              </a:r>
              <a:r>
                <a:rPr lang="en-US" altLang="en-US" sz="2600" baseline="-25000">
                  <a:solidFill>
                    <a:srgbClr val="000000"/>
                  </a:solidFill>
                </a:rPr>
                <a:t>2</a:t>
              </a:r>
              <a:r>
                <a:rPr lang="en-US" altLang="en-US" sz="2600">
                  <a:solidFill>
                    <a:srgbClr val="000000"/>
                  </a:solidFill>
                </a:rPr>
                <a:t>O</a:t>
              </a:r>
              <a:r>
                <a:rPr lang="en-US" altLang="en-US" sz="2600" baseline="-25000">
                  <a:solidFill>
                    <a:srgbClr val="000000"/>
                  </a:solidFill>
                </a:rPr>
                <a:t>2(</a:t>
              </a:r>
              <a:r>
                <a:rPr lang="en-US" altLang="en-US" sz="2600" i="1" baseline="-25000">
                  <a:solidFill>
                    <a:srgbClr val="000000"/>
                  </a:solidFill>
                </a:rPr>
                <a:t>g</a:t>
              </a:r>
              <a:r>
                <a:rPr lang="en-US" altLang="en-US" sz="2600" baseline="-25000">
                  <a:solidFill>
                    <a:srgbClr val="000000"/>
                  </a:solidFill>
                </a:rPr>
                <a:t>)</a:t>
              </a:r>
              <a:r>
                <a:rPr lang="en-US" altLang="en-US" sz="2600">
                  <a:solidFill>
                    <a:srgbClr val="000000"/>
                  </a:solidFill>
                </a:rPr>
                <a:t>	Fast</a:t>
              </a:r>
            </a:p>
            <a:p>
              <a:pPr algn="ctr" eaLnBrk="1" hangingPunct="1">
                <a:lnSpc>
                  <a:spcPct val="85000"/>
                </a:lnSpc>
                <a:buSzPct val="100000"/>
              </a:pPr>
              <a:endParaRPr lang="en-US" altLang="en-US" sz="2600">
                <a:solidFill>
                  <a:srgbClr val="000000"/>
                </a:solidFill>
              </a:endParaRPr>
            </a:p>
            <a:p>
              <a:pPr algn="ctr" eaLnBrk="1" hangingPunct="1">
                <a:lnSpc>
                  <a:spcPct val="120000"/>
                </a:lnSpc>
                <a:buSzPct val="100000"/>
              </a:pPr>
              <a:r>
                <a:rPr lang="en-US" altLang="en-US" sz="2600">
                  <a:solidFill>
                    <a:srgbClr val="000000"/>
                  </a:solidFill>
                </a:rPr>
                <a:t>H</a:t>
              </a:r>
              <a:r>
                <a:rPr lang="en-US" altLang="en-US" sz="2600" baseline="-25000">
                  <a:solidFill>
                    <a:srgbClr val="000000"/>
                  </a:solidFill>
                </a:rPr>
                <a:t>2</a:t>
              </a:r>
              <a:r>
                <a:rPr lang="en-US" altLang="en-US" sz="2600" i="1" baseline="-25000">
                  <a:solidFill>
                    <a:srgbClr val="000000"/>
                  </a:solidFill>
                </a:rPr>
                <a:t>(g</a:t>
              </a:r>
              <a:r>
                <a:rPr lang="en-US" altLang="en-US" sz="2600" baseline="-25000">
                  <a:solidFill>
                    <a:srgbClr val="000000"/>
                  </a:solidFill>
                </a:rPr>
                <a:t>)</a:t>
              </a:r>
              <a:r>
                <a:rPr lang="en-US" altLang="en-US" sz="2600">
                  <a:solidFill>
                    <a:srgbClr val="000000"/>
                  </a:solidFill>
                </a:rPr>
                <a:t> + N</a:t>
              </a:r>
              <a:r>
                <a:rPr lang="en-US" altLang="en-US" sz="2600" baseline="-25000">
                  <a:solidFill>
                    <a:srgbClr val="000000"/>
                  </a:solidFill>
                </a:rPr>
                <a:t>2</a:t>
              </a:r>
              <a:r>
                <a:rPr lang="en-US" altLang="en-US" sz="2600">
                  <a:solidFill>
                    <a:srgbClr val="000000"/>
                  </a:solidFill>
                </a:rPr>
                <a:t>O</a:t>
              </a:r>
              <a:r>
                <a:rPr lang="en-US" altLang="en-US" sz="2600" baseline="-25000">
                  <a:solidFill>
                    <a:srgbClr val="000000"/>
                  </a:solidFill>
                </a:rPr>
                <a:t>2(</a:t>
              </a:r>
              <a:r>
                <a:rPr lang="en-US" altLang="en-US" sz="2600" i="1" baseline="-25000">
                  <a:solidFill>
                    <a:srgbClr val="000000"/>
                  </a:solidFill>
                </a:rPr>
                <a:t>g</a:t>
              </a:r>
              <a:r>
                <a:rPr lang="en-US" altLang="en-US" sz="2600" baseline="-25000">
                  <a:solidFill>
                    <a:srgbClr val="000000"/>
                  </a:solidFill>
                </a:rPr>
                <a:t>) </a:t>
              </a:r>
              <a:r>
                <a:rPr lang="en-US" altLang="en-US" sz="2600">
                  <a:solidFill>
                    <a:srgbClr val="000000"/>
                  </a:solidFill>
                  <a:latin typeface="Symbol" panose="05050102010706020507" pitchFamily="18" charset="2"/>
                </a:rPr>
                <a:t></a:t>
              </a:r>
              <a:r>
                <a:rPr lang="en-US" altLang="en-US" sz="2600">
                  <a:solidFill>
                    <a:srgbClr val="000000"/>
                  </a:solidFill>
                </a:rPr>
                <a:t> H</a:t>
              </a:r>
              <a:r>
                <a:rPr lang="en-US" altLang="en-US" sz="2600" baseline="-25000">
                  <a:solidFill>
                    <a:srgbClr val="000000"/>
                  </a:solidFill>
                </a:rPr>
                <a:t>2</a:t>
              </a:r>
              <a:r>
                <a:rPr lang="en-US" altLang="en-US" sz="2600">
                  <a:solidFill>
                    <a:srgbClr val="000000"/>
                  </a:solidFill>
                </a:rPr>
                <a:t>O</a:t>
              </a:r>
              <a:r>
                <a:rPr lang="en-US" altLang="en-US" sz="2600" baseline="-25000">
                  <a:solidFill>
                    <a:srgbClr val="000000"/>
                  </a:solidFill>
                </a:rPr>
                <a:t>(</a:t>
              </a:r>
              <a:r>
                <a:rPr lang="en-US" altLang="en-US" sz="2600" i="1" baseline="-25000">
                  <a:solidFill>
                    <a:srgbClr val="000000"/>
                  </a:solidFill>
                </a:rPr>
                <a:t>g</a:t>
              </a:r>
              <a:r>
                <a:rPr lang="en-US" altLang="en-US" sz="2600" baseline="-25000">
                  <a:solidFill>
                    <a:srgbClr val="000000"/>
                  </a:solidFill>
                </a:rPr>
                <a:t>)</a:t>
              </a:r>
              <a:r>
                <a:rPr lang="en-US" altLang="en-US" sz="2600">
                  <a:solidFill>
                    <a:srgbClr val="000000"/>
                  </a:solidFill>
                </a:rPr>
                <a:t> + N</a:t>
              </a:r>
              <a:r>
                <a:rPr lang="en-US" altLang="en-US" sz="2600" baseline="-25000">
                  <a:solidFill>
                    <a:srgbClr val="000000"/>
                  </a:solidFill>
                </a:rPr>
                <a:t>2</a:t>
              </a:r>
              <a:r>
                <a:rPr lang="en-US" altLang="en-US" sz="2600">
                  <a:solidFill>
                    <a:srgbClr val="000000"/>
                  </a:solidFill>
                </a:rPr>
                <a:t>O</a:t>
              </a:r>
              <a:r>
                <a:rPr lang="en-US" altLang="en-US" sz="2600" baseline="-25000">
                  <a:solidFill>
                    <a:srgbClr val="000000"/>
                  </a:solidFill>
                </a:rPr>
                <a:t>(</a:t>
              </a:r>
              <a:r>
                <a:rPr lang="en-US" altLang="en-US" sz="2600" i="1" baseline="-25000">
                  <a:solidFill>
                    <a:srgbClr val="000000"/>
                  </a:solidFill>
                </a:rPr>
                <a:t>g</a:t>
              </a:r>
              <a:r>
                <a:rPr lang="en-US" altLang="en-US" sz="2600" baseline="-25000">
                  <a:solidFill>
                    <a:srgbClr val="000000"/>
                  </a:solidFill>
                </a:rPr>
                <a:t>)	</a:t>
              </a:r>
              <a:r>
                <a:rPr lang="en-US" altLang="en-US" sz="2600">
                  <a:solidFill>
                    <a:srgbClr val="000000"/>
                  </a:solidFill>
                </a:rPr>
                <a:t>Slow	Rate = </a:t>
              </a:r>
              <a:r>
                <a:rPr lang="en-US" altLang="en-US" sz="2600" i="1">
                  <a:solidFill>
                    <a:srgbClr val="000000"/>
                  </a:solidFill>
                </a:rPr>
                <a:t>k</a:t>
              </a:r>
              <a:r>
                <a:rPr lang="en-US" altLang="en-US" sz="2600" i="1" baseline="-25000">
                  <a:solidFill>
                    <a:srgbClr val="000000"/>
                  </a:solidFill>
                </a:rPr>
                <a:t>2</a:t>
              </a:r>
              <a:r>
                <a:rPr lang="en-US" altLang="en-US" sz="2600">
                  <a:solidFill>
                    <a:srgbClr val="000000"/>
                  </a:solidFill>
                </a:rPr>
                <a:t>[H</a:t>
              </a:r>
              <a:r>
                <a:rPr lang="en-US" altLang="en-US" sz="2600" baseline="-25000">
                  <a:solidFill>
                    <a:srgbClr val="000000"/>
                  </a:solidFill>
                </a:rPr>
                <a:t>2</a:t>
              </a:r>
              <a:r>
                <a:rPr lang="en-US" altLang="en-US" sz="2600">
                  <a:solidFill>
                    <a:srgbClr val="000000"/>
                  </a:solidFill>
                </a:rPr>
                <a:t>][N</a:t>
              </a:r>
              <a:r>
                <a:rPr lang="en-US" altLang="en-US" sz="2600" baseline="-25000">
                  <a:solidFill>
                    <a:srgbClr val="000000"/>
                  </a:solidFill>
                </a:rPr>
                <a:t>2</a:t>
              </a:r>
              <a:r>
                <a:rPr lang="en-US" altLang="en-US" sz="2600">
                  <a:solidFill>
                    <a:srgbClr val="000000"/>
                  </a:solidFill>
                </a:rPr>
                <a:t>O</a:t>
              </a:r>
              <a:r>
                <a:rPr lang="en-US" altLang="en-US" sz="2600" baseline="-25000">
                  <a:solidFill>
                    <a:srgbClr val="000000"/>
                  </a:solidFill>
                </a:rPr>
                <a:t>2</a:t>
              </a:r>
              <a:r>
                <a:rPr lang="en-US" altLang="en-US" sz="2600">
                  <a:solidFill>
                    <a:srgbClr val="000000"/>
                  </a:solidFill>
                </a:rPr>
                <a:t>]</a:t>
              </a:r>
            </a:p>
            <a:p>
              <a:pPr algn="ctr" eaLnBrk="1" hangingPunct="1">
                <a:lnSpc>
                  <a:spcPct val="120000"/>
                </a:lnSpc>
                <a:buSzPct val="100000"/>
              </a:pPr>
              <a:r>
                <a:rPr lang="en-US" altLang="en-US" sz="2600">
                  <a:solidFill>
                    <a:srgbClr val="000000"/>
                  </a:solidFill>
                </a:rPr>
                <a:t>H</a:t>
              </a:r>
              <a:r>
                <a:rPr lang="en-US" altLang="en-US" sz="2600" baseline="-25000">
                  <a:solidFill>
                    <a:srgbClr val="000000"/>
                  </a:solidFill>
                </a:rPr>
                <a:t>2</a:t>
              </a:r>
              <a:r>
                <a:rPr lang="en-US" altLang="en-US" sz="2600" i="1" baseline="-25000">
                  <a:solidFill>
                    <a:srgbClr val="000000"/>
                  </a:solidFill>
                </a:rPr>
                <a:t>(g</a:t>
              </a:r>
              <a:r>
                <a:rPr lang="en-US" altLang="en-US" sz="2600" baseline="-25000">
                  <a:solidFill>
                    <a:srgbClr val="000000"/>
                  </a:solidFill>
                </a:rPr>
                <a:t>)</a:t>
              </a:r>
              <a:r>
                <a:rPr lang="en-US" altLang="en-US" sz="2600">
                  <a:solidFill>
                    <a:srgbClr val="000000"/>
                  </a:solidFill>
                </a:rPr>
                <a:t> + N</a:t>
              </a:r>
              <a:r>
                <a:rPr lang="en-US" altLang="en-US" sz="2600" baseline="-25000">
                  <a:solidFill>
                    <a:srgbClr val="000000"/>
                  </a:solidFill>
                </a:rPr>
                <a:t>2</a:t>
              </a:r>
              <a:r>
                <a:rPr lang="en-US" altLang="en-US" sz="2600">
                  <a:solidFill>
                    <a:srgbClr val="000000"/>
                  </a:solidFill>
                </a:rPr>
                <a:t>O</a:t>
              </a:r>
              <a:r>
                <a:rPr lang="en-US" altLang="en-US" sz="2600" baseline="-25000">
                  <a:solidFill>
                    <a:srgbClr val="000000"/>
                  </a:solidFill>
                </a:rPr>
                <a:t>(</a:t>
              </a:r>
              <a:r>
                <a:rPr lang="en-US" altLang="en-US" sz="2600" i="1" baseline="-25000">
                  <a:solidFill>
                    <a:srgbClr val="000000"/>
                  </a:solidFill>
                </a:rPr>
                <a:t>g</a:t>
              </a:r>
              <a:r>
                <a:rPr lang="en-US" altLang="en-US" sz="2600" baseline="-25000">
                  <a:solidFill>
                    <a:srgbClr val="000000"/>
                  </a:solidFill>
                </a:rPr>
                <a:t>)</a:t>
              </a:r>
              <a:r>
                <a:rPr lang="en-US" altLang="en-US" sz="2600">
                  <a:solidFill>
                    <a:srgbClr val="000000"/>
                  </a:solidFill>
                </a:rPr>
                <a:t> </a:t>
              </a:r>
              <a:r>
                <a:rPr lang="en-US" altLang="en-US" sz="2600">
                  <a:solidFill>
                    <a:srgbClr val="000000"/>
                  </a:solidFill>
                  <a:latin typeface="Symbol" panose="05050102010706020507" pitchFamily="18" charset="2"/>
                </a:rPr>
                <a:t></a:t>
              </a:r>
              <a:r>
                <a:rPr lang="en-US" altLang="en-US" sz="2600">
                  <a:solidFill>
                    <a:srgbClr val="000000"/>
                  </a:solidFill>
                </a:rPr>
                <a:t> H</a:t>
              </a:r>
              <a:r>
                <a:rPr lang="en-US" altLang="en-US" sz="2600" baseline="-25000">
                  <a:solidFill>
                    <a:srgbClr val="000000"/>
                  </a:solidFill>
                </a:rPr>
                <a:t>2</a:t>
              </a:r>
              <a:r>
                <a:rPr lang="en-US" altLang="en-US" sz="2600">
                  <a:solidFill>
                    <a:srgbClr val="000000"/>
                  </a:solidFill>
                </a:rPr>
                <a:t>O</a:t>
              </a:r>
              <a:r>
                <a:rPr lang="en-US" altLang="en-US" sz="2600" baseline="-25000">
                  <a:solidFill>
                    <a:srgbClr val="000000"/>
                  </a:solidFill>
                </a:rPr>
                <a:t>(</a:t>
              </a:r>
              <a:r>
                <a:rPr lang="en-US" altLang="en-US" sz="2600" i="1" baseline="-25000">
                  <a:solidFill>
                    <a:srgbClr val="000000"/>
                  </a:solidFill>
                </a:rPr>
                <a:t>g</a:t>
              </a:r>
              <a:r>
                <a:rPr lang="en-US" altLang="en-US" sz="2600" baseline="-25000">
                  <a:solidFill>
                    <a:srgbClr val="000000"/>
                  </a:solidFill>
                </a:rPr>
                <a:t>)</a:t>
              </a:r>
              <a:r>
                <a:rPr lang="en-US" altLang="en-US" sz="2600">
                  <a:solidFill>
                    <a:srgbClr val="000000"/>
                  </a:solidFill>
                </a:rPr>
                <a:t> + N</a:t>
              </a:r>
              <a:r>
                <a:rPr lang="en-US" altLang="en-US" sz="2600" baseline="-25000">
                  <a:solidFill>
                    <a:srgbClr val="000000"/>
                  </a:solidFill>
                </a:rPr>
                <a:t>2(</a:t>
              </a:r>
              <a:r>
                <a:rPr lang="en-US" altLang="en-US" sz="2600" i="1" baseline="-25000">
                  <a:solidFill>
                    <a:srgbClr val="000000"/>
                  </a:solidFill>
                </a:rPr>
                <a:t>g</a:t>
              </a:r>
              <a:r>
                <a:rPr lang="en-US" altLang="en-US" sz="2600" baseline="-25000">
                  <a:solidFill>
                    <a:srgbClr val="000000"/>
                  </a:solidFill>
                </a:rPr>
                <a:t>)</a:t>
              </a:r>
              <a:r>
                <a:rPr lang="en-US" altLang="en-US" sz="2600">
                  <a:solidFill>
                    <a:srgbClr val="000000"/>
                  </a:solidFill>
                </a:rPr>
                <a:t>     Fast</a:t>
              </a:r>
            </a:p>
          </p:txBody>
        </p:sp>
        <p:sp>
          <p:nvSpPr>
            <p:cNvPr id="154638" name="Text Box 4"/>
            <p:cNvSpPr txBox="1">
              <a:spLocks noChangeArrowheads="1"/>
            </p:cNvSpPr>
            <p:nvPr/>
          </p:nvSpPr>
          <p:spPr bwMode="auto">
            <a:xfrm>
              <a:off x="2548" y="768"/>
              <a:ext cx="241" cy="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sz="2200" i="1">
                  <a:solidFill>
                    <a:srgbClr val="000000"/>
                  </a:solidFill>
                </a:rPr>
                <a:t>k</a:t>
              </a:r>
              <a:r>
                <a:rPr lang="en-US" altLang="en-US" sz="2200" baseline="-25000">
                  <a:solidFill>
                    <a:srgbClr val="000000"/>
                  </a:solidFill>
                </a:rPr>
                <a:t>1</a:t>
              </a:r>
            </a:p>
          </p:txBody>
        </p:sp>
        <p:sp>
          <p:nvSpPr>
            <p:cNvPr id="154639" name="Text Box 5"/>
            <p:cNvSpPr txBox="1">
              <a:spLocks noChangeArrowheads="1"/>
            </p:cNvSpPr>
            <p:nvPr/>
          </p:nvSpPr>
          <p:spPr bwMode="auto">
            <a:xfrm>
              <a:off x="2553" y="1104"/>
              <a:ext cx="275" cy="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sz="2200" i="1">
                  <a:solidFill>
                    <a:srgbClr val="000000"/>
                  </a:solidFill>
                </a:rPr>
                <a:t>k</a:t>
              </a:r>
              <a:r>
                <a:rPr lang="en-US" altLang="en-US" sz="2200" i="1" baseline="-25000">
                  <a:solidFill>
                    <a:srgbClr val="000000"/>
                  </a:solidFill>
                </a:rPr>
                <a:t>-</a:t>
              </a:r>
              <a:r>
                <a:rPr lang="en-US" altLang="en-US" sz="2200" baseline="-25000">
                  <a:solidFill>
                    <a:srgbClr val="000000"/>
                  </a:solidFill>
                </a:rPr>
                <a:t>1</a:t>
              </a:r>
            </a:p>
          </p:txBody>
        </p:sp>
      </p:grpSp>
      <p:sp>
        <p:nvSpPr>
          <p:cNvPr id="74758" name="Text Box 6"/>
          <p:cNvSpPr txBox="1">
            <a:spLocks noChangeArrowheads="1"/>
          </p:cNvSpPr>
          <p:nvPr/>
        </p:nvSpPr>
        <p:spPr bwMode="auto">
          <a:xfrm>
            <a:off x="784225" y="3429000"/>
            <a:ext cx="7778750"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sz="2600">
                <a:solidFill>
                  <a:srgbClr val="000099"/>
                </a:solidFill>
              </a:rPr>
              <a:t>2 H</a:t>
            </a:r>
            <a:r>
              <a:rPr lang="en-US" altLang="en-US" sz="2600" baseline="-25000">
                <a:solidFill>
                  <a:srgbClr val="000099"/>
                </a:solidFill>
              </a:rPr>
              <a:t>2</a:t>
            </a:r>
            <a:r>
              <a:rPr lang="en-US" altLang="en-US" sz="2600" i="1" baseline="-25000">
                <a:solidFill>
                  <a:srgbClr val="000099"/>
                </a:solidFill>
              </a:rPr>
              <a:t>(g</a:t>
            </a:r>
            <a:r>
              <a:rPr lang="en-US" altLang="en-US" sz="2600" baseline="-25000">
                <a:solidFill>
                  <a:srgbClr val="000099"/>
                </a:solidFill>
              </a:rPr>
              <a:t>)</a:t>
            </a:r>
            <a:r>
              <a:rPr lang="en-US" altLang="en-US" sz="2600">
                <a:solidFill>
                  <a:srgbClr val="000099"/>
                </a:solidFill>
              </a:rPr>
              <a:t> + 2 NO</a:t>
            </a:r>
            <a:r>
              <a:rPr lang="en-US" altLang="en-US" sz="2600" baseline="-25000">
                <a:solidFill>
                  <a:srgbClr val="000099"/>
                </a:solidFill>
              </a:rPr>
              <a:t>(</a:t>
            </a:r>
            <a:r>
              <a:rPr lang="en-US" altLang="en-US" sz="2600" i="1" baseline="-25000">
                <a:solidFill>
                  <a:srgbClr val="000099"/>
                </a:solidFill>
              </a:rPr>
              <a:t>g</a:t>
            </a:r>
            <a:r>
              <a:rPr lang="en-US" altLang="en-US" sz="2600" baseline="-25000">
                <a:solidFill>
                  <a:srgbClr val="000099"/>
                </a:solidFill>
              </a:rPr>
              <a:t>)</a:t>
            </a:r>
            <a:r>
              <a:rPr lang="en-US" altLang="en-US" sz="2600">
                <a:solidFill>
                  <a:srgbClr val="000099"/>
                </a:solidFill>
              </a:rPr>
              <a:t> </a:t>
            </a:r>
            <a:r>
              <a:rPr lang="en-US" altLang="en-US" sz="2600">
                <a:solidFill>
                  <a:srgbClr val="000099"/>
                </a:solidFill>
                <a:latin typeface="Symbol" panose="05050102010706020507" pitchFamily="18" charset="2"/>
              </a:rPr>
              <a:t></a:t>
            </a:r>
            <a:r>
              <a:rPr lang="en-US" altLang="en-US" sz="2600">
                <a:solidFill>
                  <a:srgbClr val="000099"/>
                </a:solidFill>
              </a:rPr>
              <a:t> 2 H</a:t>
            </a:r>
            <a:r>
              <a:rPr lang="en-US" altLang="en-US" sz="2600" baseline="-25000">
                <a:solidFill>
                  <a:srgbClr val="000099"/>
                </a:solidFill>
              </a:rPr>
              <a:t>2</a:t>
            </a:r>
            <a:r>
              <a:rPr lang="en-US" altLang="en-US" sz="2600">
                <a:solidFill>
                  <a:srgbClr val="000099"/>
                </a:solidFill>
              </a:rPr>
              <a:t>O</a:t>
            </a:r>
            <a:r>
              <a:rPr lang="en-US" altLang="en-US" sz="2600" baseline="-25000">
                <a:solidFill>
                  <a:srgbClr val="000099"/>
                </a:solidFill>
              </a:rPr>
              <a:t>(</a:t>
            </a:r>
            <a:r>
              <a:rPr lang="en-US" altLang="en-US" sz="2600" i="1" baseline="-25000">
                <a:solidFill>
                  <a:srgbClr val="000099"/>
                </a:solidFill>
              </a:rPr>
              <a:t>g</a:t>
            </a:r>
            <a:r>
              <a:rPr lang="en-US" altLang="en-US" sz="2600" baseline="-25000">
                <a:solidFill>
                  <a:srgbClr val="000099"/>
                </a:solidFill>
              </a:rPr>
              <a:t>)</a:t>
            </a:r>
            <a:r>
              <a:rPr lang="en-US" altLang="en-US" sz="2600">
                <a:solidFill>
                  <a:srgbClr val="000099"/>
                </a:solidFill>
              </a:rPr>
              <a:t> + N</a:t>
            </a:r>
            <a:r>
              <a:rPr lang="en-US" altLang="en-US" sz="2600" baseline="-25000">
                <a:solidFill>
                  <a:srgbClr val="000099"/>
                </a:solidFill>
              </a:rPr>
              <a:t>2(</a:t>
            </a:r>
            <a:r>
              <a:rPr lang="en-US" altLang="en-US" sz="2600" i="1" baseline="-25000">
                <a:solidFill>
                  <a:srgbClr val="000099"/>
                </a:solidFill>
              </a:rPr>
              <a:t>g</a:t>
            </a:r>
            <a:r>
              <a:rPr lang="en-US" altLang="en-US" sz="2600" baseline="-25000">
                <a:solidFill>
                  <a:srgbClr val="000099"/>
                </a:solidFill>
              </a:rPr>
              <a:t>)</a:t>
            </a:r>
            <a:r>
              <a:rPr lang="en-US" altLang="en-US" sz="2600">
                <a:solidFill>
                  <a:srgbClr val="000099"/>
                </a:solidFill>
              </a:rPr>
              <a:t>   Rate</a:t>
            </a:r>
            <a:r>
              <a:rPr lang="en-US" altLang="en-US" sz="2600" baseline="-25000">
                <a:solidFill>
                  <a:srgbClr val="000099"/>
                </a:solidFill>
              </a:rPr>
              <a:t>obs</a:t>
            </a:r>
            <a:r>
              <a:rPr lang="en-US" altLang="en-US" sz="2600">
                <a:solidFill>
                  <a:srgbClr val="000099"/>
                </a:solidFill>
              </a:rPr>
              <a:t> = </a:t>
            </a:r>
            <a:r>
              <a:rPr lang="en-US" altLang="en-US" sz="2600" i="1">
                <a:solidFill>
                  <a:srgbClr val="000099"/>
                </a:solidFill>
              </a:rPr>
              <a:t>k </a:t>
            </a:r>
            <a:r>
              <a:rPr lang="en-US" altLang="en-US" sz="2600">
                <a:solidFill>
                  <a:srgbClr val="000099"/>
                </a:solidFill>
              </a:rPr>
              <a:t>[H</a:t>
            </a:r>
            <a:r>
              <a:rPr lang="en-US" altLang="en-US" sz="2600" baseline="-25000">
                <a:solidFill>
                  <a:srgbClr val="000099"/>
                </a:solidFill>
              </a:rPr>
              <a:t>2</a:t>
            </a:r>
            <a:r>
              <a:rPr lang="en-US" altLang="en-US" sz="2600">
                <a:solidFill>
                  <a:srgbClr val="000099"/>
                </a:solidFill>
              </a:rPr>
              <a:t>][NO]</a:t>
            </a:r>
            <a:r>
              <a:rPr lang="en-US" altLang="en-US" sz="2600" baseline="30000">
                <a:solidFill>
                  <a:srgbClr val="000099"/>
                </a:solidFill>
              </a:rPr>
              <a:t>2</a:t>
            </a:r>
          </a:p>
        </p:txBody>
      </p:sp>
      <p:sp>
        <p:nvSpPr>
          <p:cNvPr id="74759" name="Line 7"/>
          <p:cNvSpPr>
            <a:spLocks noChangeShapeType="1"/>
          </p:cNvSpPr>
          <p:nvPr/>
        </p:nvSpPr>
        <p:spPr bwMode="auto">
          <a:xfrm flipV="1">
            <a:off x="4648200" y="1595438"/>
            <a:ext cx="304800" cy="238125"/>
          </a:xfrm>
          <a:prstGeom prst="line">
            <a:avLst/>
          </a:prstGeom>
          <a:noFill/>
          <a:ln w="38160">
            <a:solidFill>
              <a:srgbClr val="CCCC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60" name="Line 8"/>
          <p:cNvSpPr>
            <a:spLocks noChangeShapeType="1"/>
          </p:cNvSpPr>
          <p:nvPr/>
        </p:nvSpPr>
        <p:spPr bwMode="auto">
          <a:xfrm flipV="1">
            <a:off x="1676400" y="2433638"/>
            <a:ext cx="304800" cy="238125"/>
          </a:xfrm>
          <a:prstGeom prst="line">
            <a:avLst/>
          </a:prstGeom>
          <a:noFill/>
          <a:ln w="38160">
            <a:solidFill>
              <a:srgbClr val="CCCC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61" name="Line 9"/>
          <p:cNvSpPr>
            <a:spLocks noChangeShapeType="1"/>
          </p:cNvSpPr>
          <p:nvPr/>
        </p:nvSpPr>
        <p:spPr bwMode="auto">
          <a:xfrm flipV="1">
            <a:off x="4191000" y="2433638"/>
            <a:ext cx="304800" cy="238125"/>
          </a:xfrm>
          <a:prstGeom prst="line">
            <a:avLst/>
          </a:prstGeom>
          <a:noFill/>
          <a:ln w="38160">
            <a:solidFill>
              <a:srgbClr val="CCCC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62" name="Line 10"/>
          <p:cNvSpPr>
            <a:spLocks noChangeShapeType="1"/>
          </p:cNvSpPr>
          <p:nvPr/>
        </p:nvSpPr>
        <p:spPr bwMode="auto">
          <a:xfrm flipV="1">
            <a:off x="3200400" y="2890838"/>
            <a:ext cx="304800" cy="238125"/>
          </a:xfrm>
          <a:prstGeom prst="line">
            <a:avLst/>
          </a:prstGeom>
          <a:noFill/>
          <a:ln w="38160">
            <a:solidFill>
              <a:srgbClr val="CCCC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74763" name="Group 11"/>
          <p:cNvGrpSpPr>
            <a:grpSpLocks/>
          </p:cNvGrpSpPr>
          <p:nvPr/>
        </p:nvGrpSpPr>
        <p:grpSpPr bwMode="auto">
          <a:xfrm>
            <a:off x="534988" y="4114800"/>
            <a:ext cx="4046537" cy="1933575"/>
            <a:chOff x="337" y="2592"/>
            <a:chExt cx="2549" cy="1218"/>
          </a:xfrm>
        </p:grpSpPr>
        <p:sp>
          <p:nvSpPr>
            <p:cNvPr id="154635" name="Text Box 12"/>
            <p:cNvSpPr txBox="1">
              <a:spLocks noChangeArrowheads="1"/>
            </p:cNvSpPr>
            <p:nvPr/>
          </p:nvSpPr>
          <p:spPr bwMode="auto">
            <a:xfrm>
              <a:off x="337" y="2592"/>
              <a:ext cx="2549"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eaLnBrk="1" hangingPunct="1">
                <a:buSzPct val="100000"/>
              </a:pPr>
              <a:r>
                <a:rPr lang="en-US" altLang="en-US">
                  <a:solidFill>
                    <a:srgbClr val="000000"/>
                  </a:solidFill>
                </a:rPr>
                <a:t>for Step 1  Rate</a:t>
              </a:r>
              <a:r>
                <a:rPr lang="en-US" altLang="en-US" baseline="-25000">
                  <a:solidFill>
                    <a:srgbClr val="000000"/>
                  </a:solidFill>
                </a:rPr>
                <a:t>forward</a:t>
              </a:r>
              <a:r>
                <a:rPr lang="en-US" altLang="en-US">
                  <a:solidFill>
                    <a:srgbClr val="000000"/>
                  </a:solidFill>
                </a:rPr>
                <a:t> = Rate</a:t>
              </a:r>
              <a:r>
                <a:rPr lang="en-US" altLang="en-US" baseline="-25000">
                  <a:solidFill>
                    <a:srgbClr val="000000"/>
                  </a:solidFill>
                </a:rPr>
                <a:t>reverse</a:t>
              </a:r>
            </a:p>
          </p:txBody>
        </p:sp>
        <p:graphicFrame>
          <p:nvGraphicFramePr>
            <p:cNvPr id="154636" name="Object 13"/>
            <p:cNvGraphicFramePr>
              <a:graphicFrameLocks noChangeAspect="1"/>
            </p:cNvGraphicFramePr>
            <p:nvPr/>
          </p:nvGraphicFramePr>
          <p:xfrm>
            <a:off x="672" y="2880"/>
            <a:ext cx="1773" cy="930"/>
          </p:xfrm>
          <a:graphic>
            <a:graphicData uri="http://schemas.openxmlformats.org/presentationml/2006/ole">
              <mc:AlternateContent xmlns:mc="http://schemas.openxmlformats.org/markup-compatibility/2006">
                <mc:Choice xmlns:v="urn:schemas-microsoft-com:vml" Requires="v">
                  <p:oleObj spid="_x0000_s154640" r:id="rId4" imgW="491441" imgH="491441" progId="">
                    <p:embed/>
                  </p:oleObj>
                </mc:Choice>
                <mc:Fallback>
                  <p:oleObj r:id="rId4" imgW="491441" imgH="491441" progId="">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880"/>
                          <a:ext cx="1773" cy="9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74766" name="Object 14"/>
          <p:cNvGraphicFramePr>
            <a:graphicFrameLocks noChangeAspect="1"/>
          </p:cNvGraphicFramePr>
          <p:nvPr/>
        </p:nvGraphicFramePr>
        <p:xfrm>
          <a:off x="5467350" y="4338638"/>
          <a:ext cx="2476500" cy="1841500"/>
        </p:xfrm>
        <a:graphic>
          <a:graphicData uri="http://schemas.openxmlformats.org/presentationml/2006/ole">
            <mc:AlternateContent xmlns:mc="http://schemas.openxmlformats.org/markup-compatibility/2006">
              <mc:Choice xmlns:v="urn:schemas-microsoft-com:vml" Requires="v">
                <p:oleObj spid="_x0000_s154641" r:id="rId6" imgW="491457" imgH="491457" progId="">
                  <p:embed/>
                </p:oleObj>
              </mc:Choice>
              <mc:Fallback>
                <p:oleObj r:id="rId6" imgW="491457" imgH="491457" progId="">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7350" y="4338638"/>
                        <a:ext cx="2476500" cy="184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additive="repl">
                                        <p:cTn id="6" dur="1" fill="hold">
                                          <p:stCondLst>
                                            <p:cond delay="0"/>
                                          </p:stCondLst>
                                        </p:cTn>
                                        <p:tgtEl>
                                          <p:spTgt spid="74759"/>
                                        </p:tgtEl>
                                        <p:attrNameLst>
                                          <p:attrName>style.visibility</p:attrName>
                                        </p:attrNameLst>
                                      </p:cBhvr>
                                      <p:to>
                                        <p:strVal val="visible"/>
                                      </p:to>
                                    </p:set>
                                    <p:animEffect transition="in" filter="wipe(down)">
                                      <p:cBhvr additive="repl">
                                        <p:cTn id="7" dur="500"/>
                                        <p:tgtEl>
                                          <p:spTgt spid="7475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additive="repl">
                                        <p:cTn id="10" dur="1" fill="hold">
                                          <p:stCondLst>
                                            <p:cond delay="0"/>
                                          </p:stCondLst>
                                        </p:cTn>
                                        <p:tgtEl>
                                          <p:spTgt spid="74760"/>
                                        </p:tgtEl>
                                        <p:attrNameLst>
                                          <p:attrName>style.visibility</p:attrName>
                                        </p:attrNameLst>
                                      </p:cBhvr>
                                      <p:to>
                                        <p:strVal val="visible"/>
                                      </p:to>
                                    </p:set>
                                    <p:animEffect transition="in" filter="wipe(down)">
                                      <p:cBhvr additive="repl">
                                        <p:cTn id="11" dur="500"/>
                                        <p:tgtEl>
                                          <p:spTgt spid="74760"/>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additive="repl">
                                        <p:cTn id="14" dur="1" fill="hold">
                                          <p:stCondLst>
                                            <p:cond delay="0"/>
                                          </p:stCondLst>
                                        </p:cTn>
                                        <p:tgtEl>
                                          <p:spTgt spid="74761"/>
                                        </p:tgtEl>
                                        <p:attrNameLst>
                                          <p:attrName>style.visibility</p:attrName>
                                        </p:attrNameLst>
                                      </p:cBhvr>
                                      <p:to>
                                        <p:strVal val="visible"/>
                                      </p:to>
                                    </p:set>
                                    <p:animEffect transition="in" filter="wipe(down)">
                                      <p:cBhvr additive="repl">
                                        <p:cTn id="15" dur="500"/>
                                        <p:tgtEl>
                                          <p:spTgt spid="74761"/>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additive="repl">
                                        <p:cTn id="18" dur="1" fill="hold">
                                          <p:stCondLst>
                                            <p:cond delay="0"/>
                                          </p:stCondLst>
                                        </p:cTn>
                                        <p:tgtEl>
                                          <p:spTgt spid="74762"/>
                                        </p:tgtEl>
                                        <p:attrNameLst>
                                          <p:attrName>style.visibility</p:attrName>
                                        </p:attrNameLst>
                                      </p:cBhvr>
                                      <p:to>
                                        <p:strVal val="visible"/>
                                      </p:to>
                                    </p:set>
                                    <p:animEffect transition="in" filter="wipe(down)">
                                      <p:cBhvr additive="repl">
                                        <p:cTn id="19" dur="500"/>
                                        <p:tgtEl>
                                          <p:spTgt spid="7476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fill="hold" nodeType="clickEffect">
                                  <p:stCondLst>
                                    <p:cond delay="0"/>
                                  </p:stCondLst>
                                  <p:childTnLst>
                                    <p:set>
                                      <p:cBhvr additive="repl">
                                        <p:cTn id="23" dur="1" fill="hold">
                                          <p:stCondLst>
                                            <p:cond delay="0"/>
                                          </p:stCondLst>
                                        </p:cTn>
                                        <p:tgtEl>
                                          <p:spTgt spid="74758"/>
                                        </p:tgtEl>
                                        <p:attrNameLst>
                                          <p:attrName>style.visibility</p:attrName>
                                        </p:attrNameLst>
                                      </p:cBhvr>
                                      <p:to>
                                        <p:strVal val="visible"/>
                                      </p:to>
                                    </p:set>
                                    <p:animEffect transition="in" filter="dissolve">
                                      <p:cBhvr additive="repl">
                                        <p:cTn id="24" dur="500"/>
                                        <p:tgtEl>
                                          <p:spTgt spid="7475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fill="hold" nodeType="clickEffect">
                                  <p:stCondLst>
                                    <p:cond delay="0"/>
                                  </p:stCondLst>
                                  <p:childTnLst>
                                    <p:set>
                                      <p:cBhvr additive="repl">
                                        <p:cTn id="28" dur="1" fill="hold">
                                          <p:stCondLst>
                                            <p:cond delay="0"/>
                                          </p:stCondLst>
                                        </p:cTn>
                                        <p:tgtEl>
                                          <p:spTgt spid="74763"/>
                                        </p:tgtEl>
                                        <p:attrNameLst>
                                          <p:attrName>style.visibility</p:attrName>
                                        </p:attrNameLst>
                                      </p:cBhvr>
                                      <p:to>
                                        <p:strVal val="visible"/>
                                      </p:to>
                                    </p:set>
                                    <p:animEffect transition="in" filter="dissolve">
                                      <p:cBhvr additive="repl">
                                        <p:cTn id="29" dur="500"/>
                                        <p:tgtEl>
                                          <p:spTgt spid="7476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fill="hold" nodeType="clickEffect">
                                  <p:stCondLst>
                                    <p:cond delay="0"/>
                                  </p:stCondLst>
                                  <p:childTnLst>
                                    <p:set>
                                      <p:cBhvr additive="repl">
                                        <p:cTn id="33" dur="1" fill="hold">
                                          <p:stCondLst>
                                            <p:cond delay="0"/>
                                          </p:stCondLst>
                                        </p:cTn>
                                        <p:tgtEl>
                                          <p:spTgt spid="74766"/>
                                        </p:tgtEl>
                                        <p:attrNameLst>
                                          <p:attrName>style.visibility</p:attrName>
                                        </p:attrNameLst>
                                      </p:cBhvr>
                                      <p:to>
                                        <p:strVal val="visible"/>
                                      </p:to>
                                    </p:set>
                                    <p:animEffect transition="in" filter="dissolve">
                                      <p:cBhvr additive="repl">
                                        <p:cTn id="34" dur="500"/>
                                        <p:tgtEl>
                                          <p:spTgt spid="74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animBg="1"/>
      <p:bldP spid="74760" grpId="0" animBg="1"/>
      <p:bldP spid="74761" grpId="0" animBg="1"/>
      <p:bldP spid="7476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Text Box 1"/>
          <p:cNvSpPr txBox="1">
            <a:spLocks noChangeArrowheads="1"/>
          </p:cNvSpPr>
          <p:nvPr/>
        </p:nvSpPr>
        <p:spPr bwMode="auto">
          <a:xfrm>
            <a:off x="684213" y="304800"/>
            <a:ext cx="8242300" cy="624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b="1">
                <a:solidFill>
                  <a:srgbClr val="000000"/>
                </a:solidFill>
                <a:latin typeface="Arial" panose="020B0604020202020204" pitchFamily="34" charset="0"/>
              </a:rPr>
              <a:t>THE RELATIONSHIP BETWEEN THE RATE LAW </a:t>
            </a:r>
          </a:p>
          <a:p>
            <a:pPr>
              <a:buSzPct val="100000"/>
            </a:pPr>
            <a:r>
              <a:rPr lang="en-US" altLang="en-US" b="1">
                <a:solidFill>
                  <a:srgbClr val="000000"/>
                </a:solidFill>
                <a:latin typeface="Arial" panose="020B0604020202020204" pitchFamily="34" charset="0"/>
              </a:rPr>
              <a:t>                          AND MECHANISM</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The actual mechanism can not be observed directly.  It </a:t>
            </a:r>
          </a:p>
          <a:p>
            <a:pPr>
              <a:buSzPct val="100000"/>
            </a:pPr>
            <a:r>
              <a:rPr lang="en-US" altLang="en-US" b="1">
                <a:solidFill>
                  <a:srgbClr val="000000"/>
                </a:solidFill>
                <a:latin typeface="Arial" panose="020B0604020202020204" pitchFamily="34" charset="0"/>
              </a:rPr>
              <a:t>must be devised from experimental evidence and </a:t>
            </a:r>
          </a:p>
          <a:p>
            <a:pPr>
              <a:buSzPct val="100000"/>
            </a:pPr>
            <a:r>
              <a:rPr lang="en-US" altLang="en-US" b="1">
                <a:solidFill>
                  <a:srgbClr val="000000"/>
                </a:solidFill>
                <a:latin typeface="Arial" panose="020B0604020202020204" pitchFamily="34" charset="0"/>
              </a:rPr>
              <a:t>scientific method.</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99"/>
                </a:solidFill>
                <a:latin typeface="Arial" panose="020B0604020202020204" pitchFamily="34" charset="0"/>
              </a:rPr>
              <a:t>Q1.	2O</a:t>
            </a:r>
            <a:r>
              <a:rPr lang="en-US" altLang="en-US" b="1" baseline="-25000">
                <a:solidFill>
                  <a:srgbClr val="000099"/>
                </a:solidFill>
                <a:latin typeface="Arial" panose="020B0604020202020204" pitchFamily="34" charset="0"/>
              </a:rPr>
              <a:t>3(g)</a:t>
            </a:r>
            <a:r>
              <a:rPr lang="en-US" altLang="en-US" b="1">
                <a:solidFill>
                  <a:srgbClr val="000099"/>
                </a:solidFill>
                <a:latin typeface="Arial" panose="020B0604020202020204" pitchFamily="34" charset="0"/>
              </a:rPr>
              <a:t> </a:t>
            </a:r>
            <a:r>
              <a:rPr lang="en-US" altLang="en-US" b="1">
                <a:solidFill>
                  <a:srgbClr val="000099"/>
                </a:solidFill>
                <a:latin typeface="Symbol" panose="05050102010706020507" pitchFamily="18" charset="2"/>
              </a:rPr>
              <a:t></a:t>
            </a:r>
            <a:r>
              <a:rPr lang="en-US" altLang="en-US" b="1">
                <a:solidFill>
                  <a:srgbClr val="000099"/>
                </a:solidFill>
                <a:latin typeface="Arial" panose="020B0604020202020204" pitchFamily="34" charset="0"/>
              </a:rPr>
              <a:t>  3O</a:t>
            </a:r>
            <a:r>
              <a:rPr lang="en-US" altLang="en-US" b="1" baseline="-25000">
                <a:solidFill>
                  <a:srgbClr val="000099"/>
                </a:solidFill>
                <a:latin typeface="Arial" panose="020B0604020202020204" pitchFamily="34" charset="0"/>
              </a:rPr>
              <a:t>2(g)</a:t>
            </a:r>
            <a:r>
              <a:rPr lang="en-US" altLang="en-US" b="1">
                <a:solidFill>
                  <a:srgbClr val="000099"/>
                </a:solidFill>
                <a:latin typeface="Arial" panose="020B0604020202020204" pitchFamily="34" charset="0"/>
              </a:rPr>
              <a:t>     overall Rx</a:t>
            </a:r>
          </a:p>
          <a:p>
            <a:pPr>
              <a:buSzPct val="100000"/>
            </a:pPr>
            <a:r>
              <a:rPr lang="en-US" altLang="en-US" b="1">
                <a:solidFill>
                  <a:srgbClr val="000099"/>
                </a:solidFill>
                <a:latin typeface="Arial" panose="020B0604020202020204" pitchFamily="34" charset="0"/>
              </a:rPr>
              <a:t>		</a:t>
            </a:r>
          </a:p>
          <a:p>
            <a:pPr>
              <a:buSzPct val="100000"/>
            </a:pPr>
            <a:r>
              <a:rPr lang="en-US" altLang="en-US" b="1">
                <a:solidFill>
                  <a:srgbClr val="000099"/>
                </a:solidFill>
                <a:latin typeface="Arial" panose="020B0604020202020204" pitchFamily="34" charset="0"/>
              </a:rPr>
              <a:t>	proposed mechanism:</a:t>
            </a:r>
          </a:p>
          <a:p>
            <a:pPr>
              <a:buSzPct val="100000"/>
            </a:pPr>
            <a:r>
              <a:rPr lang="en-US" altLang="en-US" b="1">
                <a:solidFill>
                  <a:srgbClr val="000099"/>
                </a:solidFill>
                <a:latin typeface="Arial" panose="020B0604020202020204" pitchFamily="34" charset="0"/>
              </a:rPr>
              <a:t>		</a:t>
            </a:r>
          </a:p>
          <a:p>
            <a:pPr>
              <a:buSzPct val="100000"/>
            </a:pPr>
            <a:r>
              <a:rPr lang="en-US" altLang="en-US" b="1">
                <a:solidFill>
                  <a:srgbClr val="000099"/>
                </a:solidFill>
                <a:latin typeface="Arial" panose="020B0604020202020204" pitchFamily="34" charset="0"/>
              </a:rPr>
              <a:t>		O</a:t>
            </a:r>
            <a:r>
              <a:rPr lang="en-US" altLang="en-US" b="1" baseline="-25000">
                <a:solidFill>
                  <a:srgbClr val="000099"/>
                </a:solidFill>
                <a:latin typeface="Arial" panose="020B0604020202020204" pitchFamily="34" charset="0"/>
              </a:rPr>
              <a:t>3</a:t>
            </a:r>
            <a:r>
              <a:rPr lang="en-US" altLang="en-US" b="1">
                <a:solidFill>
                  <a:srgbClr val="000099"/>
                </a:solidFill>
                <a:latin typeface="Arial" panose="020B0604020202020204" pitchFamily="34" charset="0"/>
              </a:rPr>
              <a:t>  </a:t>
            </a:r>
            <a:r>
              <a:rPr lang="en-US" altLang="en-US" b="1" u="sng">
                <a:solidFill>
                  <a:srgbClr val="000099"/>
                </a:solidFill>
                <a:latin typeface="Arial" panose="020B0604020202020204" pitchFamily="34" charset="0"/>
              </a:rPr>
              <a:t>k</a:t>
            </a:r>
            <a:r>
              <a:rPr lang="en-US" altLang="en-US" b="1" u="sng" baseline="-25000">
                <a:solidFill>
                  <a:srgbClr val="000099"/>
                </a:solidFill>
                <a:latin typeface="Arial" panose="020B0604020202020204" pitchFamily="34" charset="0"/>
              </a:rPr>
              <a:t>1</a:t>
            </a:r>
            <a:r>
              <a:rPr lang="en-US" altLang="en-US" b="1" u="sng">
                <a:solidFill>
                  <a:srgbClr val="000099"/>
                </a:solidFill>
                <a:latin typeface="Arial" panose="020B0604020202020204" pitchFamily="34" charset="0"/>
              </a:rPr>
              <a:t> </a:t>
            </a:r>
            <a:r>
              <a:rPr lang="en-US" altLang="en-US" b="1">
                <a:solidFill>
                  <a:srgbClr val="000099"/>
                </a:solidFill>
                <a:latin typeface="Arial" panose="020B0604020202020204" pitchFamily="34" charset="0"/>
              </a:rPr>
              <a:t>  O</a:t>
            </a:r>
            <a:r>
              <a:rPr lang="en-US" altLang="en-US" b="1" baseline="-25000">
                <a:solidFill>
                  <a:srgbClr val="000099"/>
                </a:solidFill>
                <a:latin typeface="Arial" panose="020B0604020202020204" pitchFamily="34" charset="0"/>
              </a:rPr>
              <a:t>2</a:t>
            </a:r>
            <a:r>
              <a:rPr lang="en-US" altLang="en-US" b="1">
                <a:solidFill>
                  <a:srgbClr val="000099"/>
                </a:solidFill>
                <a:latin typeface="Arial" panose="020B0604020202020204" pitchFamily="34" charset="0"/>
              </a:rPr>
              <a:t>  +  O	fast</a:t>
            </a:r>
          </a:p>
          <a:p>
            <a:pPr>
              <a:buSzPct val="100000"/>
            </a:pPr>
            <a:r>
              <a:rPr lang="en-US" altLang="en-US" b="1">
                <a:solidFill>
                  <a:srgbClr val="000099"/>
                </a:solidFill>
                <a:latin typeface="Arial" panose="020B0604020202020204" pitchFamily="34" charset="0"/>
              </a:rPr>
              <a:t>            k</a:t>
            </a:r>
            <a:r>
              <a:rPr lang="en-US" altLang="en-US" b="1" baseline="30000">
                <a:solidFill>
                  <a:srgbClr val="000099"/>
                </a:solidFill>
                <a:latin typeface="Arial" panose="020B0604020202020204" pitchFamily="34" charset="0"/>
              </a:rPr>
              <a:t>-1</a:t>
            </a:r>
          </a:p>
          <a:p>
            <a:pPr>
              <a:buSzPct val="100000"/>
            </a:pPr>
            <a:r>
              <a:rPr lang="en-US" altLang="en-US" b="1" baseline="-25000">
                <a:solidFill>
                  <a:srgbClr val="000099"/>
                </a:solidFill>
                <a:latin typeface="Arial" panose="020B0604020202020204" pitchFamily="34" charset="0"/>
              </a:rPr>
              <a:t>                                  k2</a:t>
            </a:r>
          </a:p>
          <a:p>
            <a:pPr>
              <a:buSzPct val="100000"/>
            </a:pPr>
            <a:r>
              <a:rPr lang="en-US" altLang="en-US" b="1" baseline="30000">
                <a:solidFill>
                  <a:srgbClr val="000099"/>
                </a:solidFill>
                <a:latin typeface="Arial" panose="020B0604020202020204" pitchFamily="34" charset="0"/>
              </a:rPr>
              <a:t>		</a:t>
            </a:r>
            <a:r>
              <a:rPr lang="en-US" altLang="en-US" b="1">
                <a:solidFill>
                  <a:srgbClr val="000099"/>
                </a:solidFill>
                <a:latin typeface="Arial" panose="020B0604020202020204" pitchFamily="34" charset="0"/>
              </a:rPr>
              <a:t>O</a:t>
            </a:r>
            <a:r>
              <a:rPr lang="en-US" altLang="en-US" b="1" baseline="-25000">
                <a:solidFill>
                  <a:srgbClr val="000099"/>
                </a:solidFill>
                <a:latin typeface="Arial" panose="020B0604020202020204" pitchFamily="34" charset="0"/>
              </a:rPr>
              <a:t>3</a:t>
            </a:r>
            <a:r>
              <a:rPr lang="en-US" altLang="en-US" b="1">
                <a:solidFill>
                  <a:srgbClr val="000099"/>
                </a:solidFill>
                <a:latin typeface="Arial" panose="020B0604020202020204" pitchFamily="34" charset="0"/>
              </a:rPr>
              <a:t>  +  O    </a:t>
            </a:r>
            <a:r>
              <a:rPr lang="en-US" altLang="en-US" b="1">
                <a:solidFill>
                  <a:srgbClr val="000099"/>
                </a:solidFill>
                <a:latin typeface="Symbol" panose="05050102010706020507" pitchFamily="18" charset="2"/>
              </a:rPr>
              <a:t></a:t>
            </a:r>
            <a:r>
              <a:rPr lang="en-US" altLang="en-US" b="1">
                <a:solidFill>
                  <a:srgbClr val="000099"/>
                </a:solidFill>
                <a:latin typeface="Arial" panose="020B0604020202020204" pitchFamily="34" charset="0"/>
              </a:rPr>
              <a:t>  2O</a:t>
            </a:r>
            <a:r>
              <a:rPr lang="en-US" altLang="en-US" b="1" baseline="-25000">
                <a:solidFill>
                  <a:srgbClr val="000099"/>
                </a:solidFill>
                <a:latin typeface="Arial" panose="020B0604020202020204" pitchFamily="34" charset="0"/>
              </a:rPr>
              <a:t>2</a:t>
            </a:r>
            <a:r>
              <a:rPr lang="en-US" altLang="en-US" b="1">
                <a:solidFill>
                  <a:srgbClr val="000099"/>
                </a:solidFill>
                <a:latin typeface="Arial" panose="020B0604020202020204" pitchFamily="34" charset="0"/>
              </a:rPr>
              <a:t>	slow</a:t>
            </a:r>
          </a:p>
          <a:p>
            <a:pPr>
              <a:buSzPct val="100000"/>
            </a:pPr>
            <a:r>
              <a:rPr lang="en-US" altLang="en-US" b="1">
                <a:solidFill>
                  <a:srgbClr val="000099"/>
                </a:solidFill>
                <a:latin typeface="Arial" panose="020B0604020202020204" pitchFamily="34" charset="0"/>
              </a:rPr>
              <a:t>	</a:t>
            </a:r>
          </a:p>
          <a:p>
            <a:pPr>
              <a:buSzPct val="100000"/>
            </a:pPr>
            <a:r>
              <a:rPr lang="en-US" altLang="en-US" b="1">
                <a:solidFill>
                  <a:srgbClr val="000099"/>
                </a:solidFill>
                <a:latin typeface="Arial" panose="020B0604020202020204" pitchFamily="34" charset="0"/>
              </a:rPr>
              <a:t>	what is the rate law?</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xmlns="" id="{89FDF789-3C89-495C-92BD-E77A8B15D4B5}"/>
              </a:ext>
            </a:extLst>
          </p:cNvPr>
          <p:cNvSpPr txBox="1">
            <a:spLocks noChangeArrowheads="1"/>
          </p:cNvSpPr>
          <p:nvPr/>
        </p:nvSpPr>
        <p:spPr bwMode="auto">
          <a:xfrm>
            <a:off x="381000" y="457200"/>
            <a:ext cx="8534400" cy="616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3200" b="1" dirty="0">
                <a:solidFill>
                  <a:schemeClr val="tx1"/>
                </a:solidFill>
                <a:latin typeface="+mn-lt"/>
              </a:rPr>
              <a:t>Workshop # 5</a:t>
            </a:r>
          </a:p>
          <a:p>
            <a:pPr>
              <a:defRPr/>
            </a:pPr>
            <a:endParaRPr lang="en-US" altLang="en-US" sz="3200" b="1" dirty="0">
              <a:solidFill>
                <a:srgbClr val="7030A0"/>
              </a:solidFill>
              <a:latin typeface="+mn-lt"/>
            </a:endParaRPr>
          </a:p>
          <a:p>
            <a:pPr>
              <a:defRPr/>
            </a:pPr>
            <a:r>
              <a:rPr lang="en-US" altLang="en-US" sz="3200" b="1" dirty="0">
                <a:solidFill>
                  <a:srgbClr val="7030A0"/>
                </a:solidFill>
                <a:latin typeface="+mn-lt"/>
              </a:rPr>
              <a:t>Q1a.	Proposed Mechanism:</a:t>
            </a:r>
          </a:p>
          <a:p>
            <a:pPr>
              <a:defRPr/>
            </a:pPr>
            <a:r>
              <a:rPr lang="en-US" altLang="en-US" sz="3200" b="1" dirty="0">
                <a:solidFill>
                  <a:srgbClr val="7030A0"/>
                </a:solidFill>
                <a:latin typeface="+mn-lt"/>
              </a:rPr>
              <a:t>	H</a:t>
            </a:r>
            <a:r>
              <a:rPr lang="en-US" altLang="en-US" sz="3200" b="1" baseline="-25000" dirty="0">
                <a:solidFill>
                  <a:srgbClr val="7030A0"/>
                </a:solidFill>
                <a:latin typeface="+mn-lt"/>
              </a:rPr>
              <a:t>2</a:t>
            </a:r>
            <a:r>
              <a:rPr lang="en-US" altLang="en-US" sz="3200" b="1" dirty="0">
                <a:solidFill>
                  <a:srgbClr val="7030A0"/>
                </a:solidFill>
                <a:latin typeface="+mn-lt"/>
              </a:rPr>
              <a:t>O</a:t>
            </a:r>
            <a:r>
              <a:rPr lang="en-US" altLang="en-US" sz="3200" b="1" baseline="-25000" dirty="0">
                <a:solidFill>
                  <a:srgbClr val="7030A0"/>
                </a:solidFill>
                <a:latin typeface="+mn-lt"/>
              </a:rPr>
              <a:t>2</a:t>
            </a:r>
            <a:r>
              <a:rPr lang="en-US" altLang="en-US" sz="3200" b="1" dirty="0">
                <a:solidFill>
                  <a:srgbClr val="7030A0"/>
                </a:solidFill>
                <a:latin typeface="+mn-lt"/>
              </a:rPr>
              <a:t>  +  I</a:t>
            </a:r>
            <a:r>
              <a:rPr lang="en-US" altLang="en-US" sz="3200" b="1" baseline="30000" dirty="0">
                <a:solidFill>
                  <a:srgbClr val="7030A0"/>
                </a:solidFill>
                <a:latin typeface="+mn-lt"/>
              </a:rPr>
              <a:t>-</a:t>
            </a:r>
            <a:r>
              <a:rPr lang="en-US" altLang="en-US" sz="3200" b="1" dirty="0">
                <a:solidFill>
                  <a:srgbClr val="7030A0"/>
                </a:solidFill>
                <a:latin typeface="+mn-lt"/>
              </a:rPr>
              <a:t>  </a:t>
            </a:r>
            <a:r>
              <a:rPr lang="en-US" altLang="en-US" sz="3200" b="1" dirty="0">
                <a:solidFill>
                  <a:srgbClr val="7030A0"/>
                </a:solidFill>
                <a:latin typeface="+mn-lt"/>
                <a:sym typeface="Symbol" panose="05050102010706020507" pitchFamily="18" charset="2"/>
              </a:rPr>
              <a:t>  H</a:t>
            </a:r>
            <a:r>
              <a:rPr lang="en-US" altLang="en-US" sz="3200" b="1" baseline="-25000" dirty="0">
                <a:solidFill>
                  <a:srgbClr val="7030A0"/>
                </a:solidFill>
                <a:latin typeface="+mn-lt"/>
                <a:sym typeface="Symbol" panose="05050102010706020507" pitchFamily="18" charset="2"/>
              </a:rPr>
              <a:t>2</a:t>
            </a:r>
            <a:r>
              <a:rPr lang="en-US" altLang="en-US" sz="3200" b="1" dirty="0">
                <a:solidFill>
                  <a:srgbClr val="7030A0"/>
                </a:solidFill>
                <a:latin typeface="+mn-lt"/>
                <a:sym typeface="Symbol" panose="05050102010706020507" pitchFamily="18" charset="2"/>
              </a:rPr>
              <a:t>O  +  IO</a:t>
            </a:r>
            <a:r>
              <a:rPr lang="en-US" altLang="en-US" sz="3200" b="1" baseline="30000" dirty="0">
                <a:solidFill>
                  <a:srgbClr val="7030A0"/>
                </a:solidFill>
                <a:latin typeface="+mn-lt"/>
                <a:sym typeface="Symbol" panose="05050102010706020507" pitchFamily="18" charset="2"/>
              </a:rPr>
              <a:t>- </a:t>
            </a:r>
          </a:p>
          <a:p>
            <a:pPr>
              <a:defRPr/>
            </a:pPr>
            <a:r>
              <a:rPr lang="en-US" altLang="en-US" sz="3200" b="1" baseline="30000" dirty="0">
                <a:solidFill>
                  <a:srgbClr val="7030A0"/>
                </a:solidFill>
                <a:latin typeface="+mn-lt"/>
                <a:sym typeface="Symbol" panose="05050102010706020507" pitchFamily="18" charset="2"/>
              </a:rPr>
              <a:t>	</a:t>
            </a:r>
          </a:p>
          <a:p>
            <a:pPr>
              <a:defRPr/>
            </a:pPr>
            <a:r>
              <a:rPr lang="en-US" altLang="en-US" sz="3200" b="1" baseline="30000" dirty="0">
                <a:solidFill>
                  <a:srgbClr val="7030A0"/>
                </a:solidFill>
                <a:latin typeface="+mn-lt"/>
                <a:sym typeface="Symbol" panose="05050102010706020507" pitchFamily="18" charset="2"/>
              </a:rPr>
              <a:t>	</a:t>
            </a:r>
            <a:r>
              <a:rPr lang="en-US" altLang="en-US" sz="3200" b="1" dirty="0">
                <a:solidFill>
                  <a:srgbClr val="7030A0"/>
                </a:solidFill>
                <a:latin typeface="+mn-lt"/>
                <a:sym typeface="Symbol" panose="05050102010706020507" pitchFamily="18" charset="2"/>
              </a:rPr>
              <a:t>IO</a:t>
            </a:r>
            <a:r>
              <a:rPr lang="en-US" altLang="en-US" sz="3200" b="1" baseline="30000" dirty="0">
                <a:solidFill>
                  <a:srgbClr val="7030A0"/>
                </a:solidFill>
                <a:latin typeface="+mn-lt"/>
                <a:sym typeface="Symbol" panose="05050102010706020507" pitchFamily="18" charset="2"/>
              </a:rPr>
              <a:t>-</a:t>
            </a:r>
            <a:r>
              <a:rPr lang="en-US" altLang="en-US" sz="3200" b="1" dirty="0">
                <a:solidFill>
                  <a:srgbClr val="7030A0"/>
                </a:solidFill>
                <a:latin typeface="+mn-lt"/>
                <a:sym typeface="Symbol" panose="05050102010706020507" pitchFamily="18" charset="2"/>
              </a:rPr>
              <a:t>  +  H</a:t>
            </a:r>
            <a:r>
              <a:rPr lang="en-US" altLang="en-US" sz="3200" b="1" baseline="-25000" dirty="0">
                <a:solidFill>
                  <a:srgbClr val="7030A0"/>
                </a:solidFill>
                <a:latin typeface="+mn-lt"/>
                <a:sym typeface="Symbol" panose="05050102010706020507" pitchFamily="18" charset="2"/>
              </a:rPr>
              <a:t>2</a:t>
            </a:r>
            <a:r>
              <a:rPr lang="en-US" altLang="en-US" sz="3200" b="1" dirty="0">
                <a:solidFill>
                  <a:srgbClr val="7030A0"/>
                </a:solidFill>
                <a:latin typeface="+mn-lt"/>
                <a:sym typeface="Symbol" panose="05050102010706020507" pitchFamily="18" charset="2"/>
              </a:rPr>
              <a:t>O</a:t>
            </a:r>
            <a:r>
              <a:rPr lang="en-US" altLang="en-US" sz="3200" b="1" baseline="-25000" dirty="0">
                <a:solidFill>
                  <a:srgbClr val="7030A0"/>
                </a:solidFill>
                <a:latin typeface="+mn-lt"/>
                <a:sym typeface="Symbol" panose="05050102010706020507" pitchFamily="18" charset="2"/>
              </a:rPr>
              <a:t>2</a:t>
            </a:r>
            <a:r>
              <a:rPr lang="en-US" altLang="en-US" sz="3200" b="1" dirty="0">
                <a:solidFill>
                  <a:srgbClr val="7030A0"/>
                </a:solidFill>
                <a:latin typeface="+mn-lt"/>
                <a:sym typeface="Symbol" panose="05050102010706020507" pitchFamily="18" charset="2"/>
              </a:rPr>
              <a:t>     H</a:t>
            </a:r>
            <a:r>
              <a:rPr lang="en-US" altLang="en-US" sz="3200" b="1" baseline="-25000" dirty="0">
                <a:solidFill>
                  <a:srgbClr val="7030A0"/>
                </a:solidFill>
                <a:latin typeface="+mn-lt"/>
                <a:sym typeface="Symbol" panose="05050102010706020507" pitchFamily="18" charset="2"/>
              </a:rPr>
              <a:t>2</a:t>
            </a:r>
            <a:r>
              <a:rPr lang="en-US" altLang="en-US" sz="3200" b="1" dirty="0">
                <a:solidFill>
                  <a:srgbClr val="7030A0"/>
                </a:solidFill>
                <a:latin typeface="+mn-lt"/>
                <a:sym typeface="Symbol" panose="05050102010706020507" pitchFamily="18" charset="2"/>
              </a:rPr>
              <a:t>O  +  O</a:t>
            </a:r>
            <a:r>
              <a:rPr lang="en-US" altLang="en-US" sz="3200" b="1" baseline="-25000" dirty="0">
                <a:solidFill>
                  <a:srgbClr val="7030A0"/>
                </a:solidFill>
                <a:latin typeface="+mn-lt"/>
                <a:sym typeface="Symbol" panose="05050102010706020507" pitchFamily="18" charset="2"/>
              </a:rPr>
              <a:t>2</a:t>
            </a:r>
            <a:r>
              <a:rPr lang="en-US" altLang="en-US" sz="3200" b="1" dirty="0">
                <a:solidFill>
                  <a:srgbClr val="7030A0"/>
                </a:solidFill>
                <a:latin typeface="+mn-lt"/>
                <a:sym typeface="Symbol" panose="05050102010706020507" pitchFamily="18" charset="2"/>
              </a:rPr>
              <a:t>  +  I</a:t>
            </a:r>
            <a:r>
              <a:rPr lang="en-US" altLang="en-US" sz="3200" b="1" baseline="30000" dirty="0">
                <a:solidFill>
                  <a:srgbClr val="7030A0"/>
                </a:solidFill>
                <a:latin typeface="+mn-lt"/>
                <a:sym typeface="Symbol" panose="05050102010706020507" pitchFamily="18" charset="2"/>
              </a:rPr>
              <a:t>-</a:t>
            </a:r>
          </a:p>
          <a:p>
            <a:pPr>
              <a:defRPr/>
            </a:pPr>
            <a:endParaRPr lang="en-US" altLang="en-US" sz="3200" b="1" baseline="30000" dirty="0">
              <a:solidFill>
                <a:srgbClr val="7030A0"/>
              </a:solidFill>
              <a:latin typeface="+mn-lt"/>
              <a:sym typeface="Symbol" panose="05050102010706020507" pitchFamily="18" charset="2"/>
            </a:endParaRPr>
          </a:p>
          <a:p>
            <a:pPr>
              <a:defRPr/>
            </a:pPr>
            <a:r>
              <a:rPr lang="en-US" altLang="en-US" sz="3200" b="1" dirty="0">
                <a:solidFill>
                  <a:srgbClr val="7030A0"/>
                </a:solidFill>
                <a:latin typeface="+mn-lt"/>
                <a:sym typeface="Symbol" panose="05050102010706020507" pitchFamily="18" charset="2"/>
              </a:rPr>
              <a:t>What is the rate law if the first step is the slower step?</a:t>
            </a:r>
          </a:p>
          <a:p>
            <a:pPr>
              <a:defRPr/>
            </a:pPr>
            <a:endParaRPr lang="en-US" altLang="en-US" sz="3200" b="1" dirty="0">
              <a:solidFill>
                <a:srgbClr val="7030A0"/>
              </a:solidFill>
              <a:latin typeface="+mn-lt"/>
              <a:sym typeface="Symbol" panose="05050102010706020507" pitchFamily="18" charset="2"/>
            </a:endParaRPr>
          </a:p>
          <a:p>
            <a:pPr>
              <a:defRPr/>
            </a:pPr>
            <a:r>
              <a:rPr lang="en-US" altLang="en-US" sz="3200" b="1" dirty="0">
                <a:solidFill>
                  <a:srgbClr val="7030A0"/>
                </a:solidFill>
                <a:latin typeface="+mn-lt"/>
                <a:sym typeface="Symbol" panose="05050102010706020507" pitchFamily="18" charset="2"/>
              </a:rPr>
              <a:t>Q1b.	</a:t>
            </a:r>
            <a:r>
              <a:rPr lang="en-US" altLang="en-US" sz="3200" b="1" dirty="0" err="1">
                <a:solidFill>
                  <a:srgbClr val="7030A0"/>
                </a:solidFill>
                <a:latin typeface="+mn-lt"/>
                <a:sym typeface="Symbol" panose="05050102010706020507" pitchFamily="18" charset="2"/>
              </a:rPr>
              <a:t>Qa</a:t>
            </a:r>
            <a:r>
              <a:rPr lang="en-US" altLang="en-US" sz="3200" b="1" dirty="0">
                <a:solidFill>
                  <a:srgbClr val="7030A0"/>
                </a:solidFill>
                <a:latin typeface="+mn-lt"/>
                <a:sym typeface="Symbol" panose="05050102010706020507" pitchFamily="18" charset="2"/>
              </a:rPr>
              <a:t> is the mechanism at 25°C  but at 1000°C the first equation is faster than the second.  Now what is the rate law?</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9746" name="Text Box 1"/>
          <p:cNvSpPr txBox="1">
            <a:spLocks noChangeArrowheads="1"/>
          </p:cNvSpPr>
          <p:nvPr/>
        </p:nvSpPr>
        <p:spPr bwMode="auto">
          <a:xfrm>
            <a:off x="228600" y="0"/>
            <a:ext cx="8915400" cy="656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b="1">
                <a:solidFill>
                  <a:srgbClr val="000000"/>
                </a:solidFill>
                <a:latin typeface="Arial" panose="020B0604020202020204" pitchFamily="34" charset="0"/>
              </a:rPr>
              <a:t>Workshop # 6</a:t>
            </a:r>
          </a:p>
          <a:p>
            <a:pPr>
              <a:buSzPct val="100000"/>
            </a:pPr>
            <a:r>
              <a:rPr lang="en-US" altLang="en-US" b="1">
                <a:solidFill>
                  <a:srgbClr val="000000"/>
                </a:solidFill>
                <a:latin typeface="Arial" panose="020B0604020202020204" pitchFamily="34" charset="0"/>
              </a:rPr>
              <a:t>Q1.  overall reaction:</a:t>
            </a:r>
          </a:p>
          <a:p>
            <a:pPr>
              <a:buSzPct val="100000"/>
            </a:pPr>
            <a:r>
              <a:rPr lang="en-US" altLang="en-US" b="1">
                <a:solidFill>
                  <a:srgbClr val="000000"/>
                </a:solidFill>
                <a:latin typeface="Arial" panose="020B0604020202020204" pitchFamily="34" charset="0"/>
              </a:rPr>
              <a:t>	</a:t>
            </a:r>
            <a:r>
              <a:rPr lang="en-US" altLang="en-US" b="1">
                <a:solidFill>
                  <a:srgbClr val="990099"/>
                </a:solidFill>
                <a:latin typeface="Arial" panose="020B0604020202020204" pitchFamily="34" charset="0"/>
              </a:rPr>
              <a:t>Mo(CO)</a:t>
            </a:r>
            <a:r>
              <a:rPr lang="en-US" altLang="en-US" b="1" baseline="-25000">
                <a:solidFill>
                  <a:srgbClr val="990099"/>
                </a:solidFill>
                <a:latin typeface="Arial" panose="020B0604020202020204" pitchFamily="34" charset="0"/>
              </a:rPr>
              <a:t>6</a:t>
            </a:r>
            <a:r>
              <a:rPr lang="en-US" altLang="en-US" b="1">
                <a:solidFill>
                  <a:srgbClr val="990099"/>
                </a:solidFill>
                <a:latin typeface="Arial" panose="020B0604020202020204" pitchFamily="34" charset="0"/>
              </a:rPr>
              <a:t>  +  P(CH</a:t>
            </a:r>
            <a:r>
              <a:rPr lang="en-US" altLang="en-US" b="1" baseline="-25000">
                <a:solidFill>
                  <a:srgbClr val="990099"/>
                </a:solidFill>
                <a:latin typeface="Arial" panose="020B0604020202020204" pitchFamily="34" charset="0"/>
              </a:rPr>
              <a:t>3</a:t>
            </a:r>
            <a:r>
              <a:rPr lang="en-US" altLang="en-US" b="1">
                <a:solidFill>
                  <a:srgbClr val="990099"/>
                </a:solidFill>
                <a:latin typeface="Arial" panose="020B0604020202020204" pitchFamily="34" charset="0"/>
              </a:rPr>
              <a:t>)</a:t>
            </a:r>
            <a:r>
              <a:rPr lang="en-US" altLang="en-US" b="1" baseline="-25000">
                <a:solidFill>
                  <a:srgbClr val="990099"/>
                </a:solidFill>
                <a:latin typeface="Arial" panose="020B0604020202020204" pitchFamily="34" charset="0"/>
              </a:rPr>
              <a:t>3</a:t>
            </a:r>
            <a:r>
              <a:rPr lang="en-US" altLang="en-US" b="1">
                <a:solidFill>
                  <a:srgbClr val="990099"/>
                </a:solidFill>
                <a:latin typeface="Arial" panose="020B0604020202020204" pitchFamily="34" charset="0"/>
              </a:rPr>
              <a:t>   </a:t>
            </a:r>
            <a:r>
              <a:rPr lang="en-US" altLang="en-US" b="1">
                <a:solidFill>
                  <a:srgbClr val="990099"/>
                </a:solidFill>
                <a:latin typeface="Symbol" panose="05050102010706020507" pitchFamily="18" charset="2"/>
              </a:rPr>
              <a:t></a:t>
            </a:r>
            <a:r>
              <a:rPr lang="en-US" altLang="en-US" b="1">
                <a:solidFill>
                  <a:srgbClr val="990099"/>
                </a:solidFill>
                <a:latin typeface="Arial" panose="020B0604020202020204" pitchFamily="34" charset="0"/>
              </a:rPr>
              <a:t>  Mo(CO)</a:t>
            </a:r>
            <a:r>
              <a:rPr lang="en-US" altLang="en-US" b="1" baseline="-25000">
                <a:solidFill>
                  <a:srgbClr val="990099"/>
                </a:solidFill>
                <a:latin typeface="Arial" panose="020B0604020202020204" pitchFamily="34" charset="0"/>
              </a:rPr>
              <a:t>5</a:t>
            </a:r>
            <a:r>
              <a:rPr lang="en-US" altLang="en-US" b="1">
                <a:solidFill>
                  <a:srgbClr val="990099"/>
                </a:solidFill>
                <a:latin typeface="Arial" panose="020B0604020202020204" pitchFamily="34" charset="0"/>
              </a:rPr>
              <a:t>P(CH</a:t>
            </a:r>
            <a:r>
              <a:rPr lang="en-US" altLang="en-US" b="1" baseline="-25000">
                <a:solidFill>
                  <a:srgbClr val="990099"/>
                </a:solidFill>
                <a:latin typeface="Arial" panose="020B0604020202020204" pitchFamily="34" charset="0"/>
              </a:rPr>
              <a:t>3</a:t>
            </a:r>
            <a:r>
              <a:rPr lang="en-US" altLang="en-US" b="1">
                <a:solidFill>
                  <a:srgbClr val="990099"/>
                </a:solidFill>
                <a:latin typeface="Arial" panose="020B0604020202020204" pitchFamily="34" charset="0"/>
              </a:rPr>
              <a:t>)</a:t>
            </a:r>
            <a:r>
              <a:rPr lang="en-US" altLang="en-US" b="1" baseline="-25000">
                <a:solidFill>
                  <a:srgbClr val="990099"/>
                </a:solidFill>
                <a:latin typeface="Arial" panose="020B0604020202020204" pitchFamily="34" charset="0"/>
              </a:rPr>
              <a:t>3</a:t>
            </a:r>
            <a:r>
              <a:rPr lang="en-US" altLang="en-US" b="1">
                <a:solidFill>
                  <a:srgbClr val="990099"/>
                </a:solidFill>
                <a:latin typeface="Arial" panose="020B0604020202020204" pitchFamily="34" charset="0"/>
              </a:rPr>
              <a:t>  +  CO</a:t>
            </a:r>
          </a:p>
          <a:p>
            <a:pPr>
              <a:buSzPct val="100000"/>
            </a:pPr>
            <a:endParaRPr lang="en-US" altLang="en-US" b="1">
              <a:solidFill>
                <a:srgbClr val="990099"/>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Proposed mechanism:</a:t>
            </a:r>
          </a:p>
          <a:p>
            <a:pPr>
              <a:buSzPct val="100000"/>
            </a:pPr>
            <a:r>
              <a:rPr lang="en-US" altLang="en-US" b="1">
                <a:solidFill>
                  <a:srgbClr val="000000"/>
                </a:solidFill>
                <a:latin typeface="Arial" panose="020B0604020202020204" pitchFamily="34" charset="0"/>
              </a:rPr>
              <a:t>	Mo(CO)</a:t>
            </a:r>
            <a:r>
              <a:rPr lang="en-US" altLang="en-US" b="1" baseline="-25000">
                <a:solidFill>
                  <a:srgbClr val="000000"/>
                </a:solidFill>
                <a:latin typeface="Arial" panose="020B0604020202020204" pitchFamily="34" charset="0"/>
              </a:rPr>
              <a:t>6 </a:t>
            </a:r>
            <a:r>
              <a:rPr lang="en-US" altLang="en-US" b="1">
                <a:solidFill>
                  <a:srgbClr val="000000"/>
                </a:solidFill>
                <a:latin typeface="Arial" panose="020B0604020202020204" pitchFamily="34" charset="0"/>
              </a:rPr>
              <a:t> </a:t>
            </a:r>
            <a:r>
              <a:rPr lang="en-US" altLang="en-US" b="1">
                <a:solidFill>
                  <a:srgbClr val="000000"/>
                </a:solidFill>
                <a:latin typeface="Symbol" panose="05050102010706020507" pitchFamily="18" charset="2"/>
              </a:rPr>
              <a:t></a:t>
            </a:r>
            <a:r>
              <a:rPr lang="en-US" altLang="en-US" b="1">
                <a:solidFill>
                  <a:srgbClr val="000000"/>
                </a:solidFill>
                <a:latin typeface="Arial" panose="020B0604020202020204" pitchFamily="34" charset="0"/>
              </a:rPr>
              <a:t>  Mo(CO)</a:t>
            </a:r>
            <a:r>
              <a:rPr lang="en-US" altLang="en-US" b="1" baseline="-25000">
                <a:solidFill>
                  <a:srgbClr val="000000"/>
                </a:solidFill>
                <a:latin typeface="Arial" panose="020B0604020202020204" pitchFamily="34" charset="0"/>
              </a:rPr>
              <a:t>5</a:t>
            </a:r>
            <a:r>
              <a:rPr lang="en-US" altLang="en-US" b="1">
                <a:solidFill>
                  <a:srgbClr val="000000"/>
                </a:solidFill>
                <a:latin typeface="Arial" panose="020B0604020202020204" pitchFamily="34" charset="0"/>
              </a:rPr>
              <a:t>  +  CO</a:t>
            </a:r>
          </a:p>
          <a:p>
            <a:pPr>
              <a:buSzPct val="100000"/>
            </a:pPr>
            <a:r>
              <a:rPr lang="en-US" altLang="en-US" b="1">
                <a:solidFill>
                  <a:srgbClr val="000000"/>
                </a:solidFill>
                <a:latin typeface="Arial" panose="020B0604020202020204" pitchFamily="34" charset="0"/>
              </a:rPr>
              <a:t>	Mo(CO)</a:t>
            </a:r>
            <a:r>
              <a:rPr lang="en-US" altLang="en-US" b="1" baseline="-25000">
                <a:solidFill>
                  <a:srgbClr val="000000"/>
                </a:solidFill>
                <a:latin typeface="Arial" panose="020B0604020202020204" pitchFamily="34" charset="0"/>
              </a:rPr>
              <a:t>5</a:t>
            </a:r>
            <a:r>
              <a:rPr lang="en-US" altLang="en-US" b="1">
                <a:solidFill>
                  <a:srgbClr val="000000"/>
                </a:solidFill>
                <a:latin typeface="Arial" panose="020B0604020202020204" pitchFamily="34" charset="0"/>
              </a:rPr>
              <a:t>  +  P(CH</a:t>
            </a:r>
            <a:r>
              <a:rPr lang="en-US" altLang="en-US" b="1" baseline="-25000">
                <a:solidFill>
                  <a:srgbClr val="000000"/>
                </a:solidFill>
                <a:latin typeface="Arial" panose="020B0604020202020204" pitchFamily="34" charset="0"/>
              </a:rPr>
              <a:t>3</a:t>
            </a:r>
            <a:r>
              <a:rPr lang="en-US" altLang="en-US" b="1">
                <a:solidFill>
                  <a:srgbClr val="000000"/>
                </a:solidFill>
                <a:latin typeface="Arial" panose="020B0604020202020204" pitchFamily="34" charset="0"/>
              </a:rPr>
              <a:t>)</a:t>
            </a:r>
            <a:r>
              <a:rPr lang="en-US" altLang="en-US" b="1" baseline="-25000">
                <a:solidFill>
                  <a:srgbClr val="000000"/>
                </a:solidFill>
                <a:latin typeface="Arial" panose="020B0604020202020204" pitchFamily="34" charset="0"/>
              </a:rPr>
              <a:t>3</a:t>
            </a:r>
            <a:r>
              <a:rPr lang="en-US" altLang="en-US" b="1">
                <a:solidFill>
                  <a:srgbClr val="000000"/>
                </a:solidFill>
                <a:latin typeface="Arial" panose="020B0604020202020204" pitchFamily="34" charset="0"/>
              </a:rPr>
              <a:t>   </a:t>
            </a:r>
            <a:r>
              <a:rPr lang="en-US" altLang="en-US" b="1">
                <a:solidFill>
                  <a:srgbClr val="000000"/>
                </a:solidFill>
                <a:latin typeface="Symbol" panose="05050102010706020507" pitchFamily="18" charset="2"/>
              </a:rPr>
              <a:t></a:t>
            </a:r>
            <a:r>
              <a:rPr lang="en-US" altLang="en-US" b="1">
                <a:solidFill>
                  <a:srgbClr val="000000"/>
                </a:solidFill>
                <a:latin typeface="Arial" panose="020B0604020202020204" pitchFamily="34" charset="0"/>
              </a:rPr>
              <a:t>  Mo(CO)</a:t>
            </a:r>
            <a:r>
              <a:rPr lang="en-US" altLang="en-US" b="1" baseline="-25000">
                <a:solidFill>
                  <a:srgbClr val="000000"/>
                </a:solidFill>
                <a:latin typeface="Arial" panose="020B0604020202020204" pitchFamily="34" charset="0"/>
              </a:rPr>
              <a:t>5</a:t>
            </a:r>
            <a:r>
              <a:rPr lang="en-US" altLang="en-US" b="1">
                <a:solidFill>
                  <a:srgbClr val="000000"/>
                </a:solidFill>
                <a:latin typeface="Arial" panose="020B0604020202020204" pitchFamily="34" charset="0"/>
              </a:rPr>
              <a:t>P(CH</a:t>
            </a:r>
            <a:r>
              <a:rPr lang="en-US" altLang="en-US" b="1" baseline="-25000">
                <a:solidFill>
                  <a:srgbClr val="000000"/>
                </a:solidFill>
                <a:latin typeface="Arial" panose="020B0604020202020204" pitchFamily="34" charset="0"/>
              </a:rPr>
              <a:t>3</a:t>
            </a:r>
            <a:r>
              <a:rPr lang="en-US" altLang="en-US" b="1">
                <a:solidFill>
                  <a:srgbClr val="000000"/>
                </a:solidFill>
                <a:latin typeface="Arial" panose="020B0604020202020204" pitchFamily="34" charset="0"/>
              </a:rPr>
              <a:t>)</a:t>
            </a:r>
            <a:r>
              <a:rPr lang="en-US" altLang="en-US" b="1" baseline="-25000">
                <a:solidFill>
                  <a:srgbClr val="000000"/>
                </a:solidFill>
                <a:latin typeface="Arial" panose="020B0604020202020204" pitchFamily="34" charset="0"/>
              </a:rPr>
              <a:t>3        </a:t>
            </a:r>
            <a:r>
              <a:rPr lang="en-US" altLang="en-US" sz="2000" b="1">
                <a:solidFill>
                  <a:srgbClr val="000000"/>
                </a:solidFill>
                <a:latin typeface="Arial" panose="020B0604020202020204" pitchFamily="34" charset="0"/>
              </a:rPr>
              <a:t>slow</a:t>
            </a:r>
          </a:p>
          <a:p>
            <a:pPr>
              <a:buSzPct val="100000"/>
            </a:pPr>
            <a:endParaRPr lang="en-US" altLang="en-US" b="1" baseline="-25000">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1.  Is the proposed mechanism consistent with the equation for the overall reaction?</a:t>
            </a:r>
          </a:p>
          <a:p>
            <a:pPr>
              <a:buSzPct val="100000"/>
            </a:pPr>
            <a:r>
              <a:rPr lang="en-US" altLang="en-US" b="1">
                <a:solidFill>
                  <a:srgbClr val="000000"/>
                </a:solidFill>
                <a:latin typeface="Arial" panose="020B0604020202020204" pitchFamily="34" charset="0"/>
              </a:rPr>
              <a:t>2.  Identify the intermediates?</a:t>
            </a:r>
          </a:p>
          <a:p>
            <a:pPr>
              <a:buSzPct val="100000"/>
            </a:pPr>
            <a:r>
              <a:rPr lang="en-US" altLang="en-US" b="1">
                <a:solidFill>
                  <a:srgbClr val="000000"/>
                </a:solidFill>
                <a:latin typeface="Arial" panose="020B0604020202020204" pitchFamily="34" charset="0"/>
              </a:rPr>
              <a:t>3.  Determine the rate law.</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Q2.  A)  Write the rate law for the following reaction assuming it involves a single elementary step.</a:t>
            </a:r>
          </a:p>
          <a:p>
            <a:pPr>
              <a:buSzPct val="100000"/>
            </a:pPr>
            <a:r>
              <a:rPr lang="en-US" altLang="en-US" b="1">
                <a:solidFill>
                  <a:srgbClr val="000000"/>
                </a:solidFill>
                <a:latin typeface="Arial" panose="020B0604020202020204" pitchFamily="34" charset="0"/>
              </a:rPr>
              <a:t>		2NO</a:t>
            </a:r>
            <a:r>
              <a:rPr lang="en-US" altLang="en-US" b="1" baseline="-25000">
                <a:solidFill>
                  <a:srgbClr val="000000"/>
                </a:solidFill>
                <a:latin typeface="Arial" panose="020B0604020202020204" pitchFamily="34" charset="0"/>
              </a:rPr>
              <a:t>(g)</a:t>
            </a:r>
            <a:r>
              <a:rPr lang="en-US" altLang="en-US" b="1">
                <a:solidFill>
                  <a:srgbClr val="000000"/>
                </a:solidFill>
                <a:latin typeface="Arial" panose="020B0604020202020204" pitchFamily="34" charset="0"/>
              </a:rPr>
              <a:t>  +  Br</a:t>
            </a:r>
            <a:r>
              <a:rPr lang="en-US" altLang="en-US" b="1" baseline="-25000">
                <a:solidFill>
                  <a:srgbClr val="000000"/>
                </a:solidFill>
                <a:latin typeface="Arial" panose="020B0604020202020204" pitchFamily="34" charset="0"/>
              </a:rPr>
              <a:t>2(g)</a:t>
            </a:r>
            <a:r>
              <a:rPr lang="en-US" altLang="en-US" b="1">
                <a:solidFill>
                  <a:srgbClr val="000000"/>
                </a:solidFill>
                <a:latin typeface="Arial" panose="020B0604020202020204" pitchFamily="34" charset="0"/>
              </a:rPr>
              <a:t> </a:t>
            </a:r>
            <a:r>
              <a:rPr lang="en-US" altLang="en-US" b="1">
                <a:solidFill>
                  <a:srgbClr val="000000"/>
                </a:solidFill>
                <a:latin typeface="Symbol" panose="05050102010706020507" pitchFamily="18" charset="2"/>
              </a:rPr>
              <a:t></a:t>
            </a:r>
            <a:r>
              <a:rPr lang="en-US" altLang="en-US" b="1">
                <a:solidFill>
                  <a:srgbClr val="000000"/>
                </a:solidFill>
                <a:latin typeface="Arial" panose="020B0604020202020204" pitchFamily="34" charset="0"/>
              </a:rPr>
              <a:t>  2 NOBr</a:t>
            </a:r>
            <a:r>
              <a:rPr lang="en-US" altLang="en-US" b="1" baseline="-25000">
                <a:solidFill>
                  <a:srgbClr val="000000"/>
                </a:solidFill>
                <a:latin typeface="Arial" panose="020B0604020202020204" pitchFamily="34" charset="0"/>
              </a:rPr>
              <a:t>(g)</a:t>
            </a:r>
          </a:p>
          <a:p>
            <a:pPr>
              <a:buSzPct val="100000"/>
            </a:pPr>
            <a:r>
              <a:rPr lang="en-US" altLang="en-US" b="1">
                <a:solidFill>
                  <a:srgbClr val="000000"/>
                </a:solidFill>
                <a:latin typeface="Arial" panose="020B0604020202020204" pitchFamily="34" charset="0"/>
              </a:rPr>
              <a:t>        </a:t>
            </a:r>
          </a:p>
          <a:p>
            <a:pPr>
              <a:buSzPct val="100000"/>
            </a:pPr>
            <a:r>
              <a:rPr lang="en-US" altLang="en-US" b="1">
                <a:solidFill>
                  <a:srgbClr val="000000"/>
                </a:solidFill>
                <a:latin typeface="Arial" panose="020B0604020202020204" pitchFamily="34" charset="0"/>
              </a:rPr>
              <a:t>	B)  Is a single step mechanism likely for this reaction?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xmlns="" id="{8BE93AEB-12AC-46BD-8598-6BEE1D8489E8}"/>
              </a:ext>
            </a:extLst>
          </p:cNvPr>
          <p:cNvSpPr txBox="1">
            <a:spLocks noChangeArrowheads="1"/>
          </p:cNvSpPr>
          <p:nvPr/>
        </p:nvSpPr>
        <p:spPr bwMode="auto">
          <a:xfrm>
            <a:off x="304800" y="0"/>
            <a:ext cx="8534400" cy="640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defRPr/>
            </a:pPr>
            <a:r>
              <a:rPr lang="en-US" altLang="en-US" b="1" u="sng" dirty="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rPr>
              <a:t>CATALYSIS</a:t>
            </a:r>
          </a:p>
          <a:p>
            <a:pPr>
              <a:buSzPct val="100000"/>
              <a:defRPr/>
            </a:pPr>
            <a:endParaRPr lang="en-US" altLang="en-US" b="1" dirty="0">
              <a:solidFill>
                <a:srgbClr val="000000"/>
              </a:solidFill>
              <a:latin typeface="Arial" panose="020B0604020202020204" pitchFamily="34" charset="0"/>
            </a:endParaRPr>
          </a:p>
          <a:p>
            <a:pPr>
              <a:buSzPct val="100000"/>
              <a:defRPr/>
            </a:pPr>
            <a:r>
              <a:rPr lang="en-US" altLang="en-US" sz="2000" b="1" dirty="0">
                <a:solidFill>
                  <a:srgbClr val="000000"/>
                </a:solidFill>
                <a:latin typeface="Arial" panose="020B0604020202020204" pitchFamily="34" charset="0"/>
              </a:rPr>
              <a:t>A Catalyst speeds up the reaction without being consumed.</a:t>
            </a:r>
          </a:p>
          <a:p>
            <a:pPr>
              <a:buSzPct val="100000"/>
              <a:defRPr/>
            </a:pPr>
            <a:r>
              <a:rPr lang="en-US" altLang="en-US" sz="2000" b="1" dirty="0">
                <a:solidFill>
                  <a:srgbClr val="000000"/>
                </a:solidFill>
                <a:latin typeface="Arial" panose="020B0604020202020204" pitchFamily="34" charset="0"/>
              </a:rPr>
              <a:t>	-  biological catalyst  </a:t>
            </a:r>
            <a:r>
              <a:rPr lang="en-US" altLang="en-US" sz="2000" b="1" dirty="0">
                <a:solidFill>
                  <a:srgbClr val="000000"/>
                </a:solidFill>
                <a:latin typeface="Symbol" panose="05050102010706020507" pitchFamily="18" charset="2"/>
              </a:rPr>
              <a:t></a:t>
            </a:r>
            <a:r>
              <a:rPr lang="en-US" altLang="en-US" sz="2000" b="1" dirty="0">
                <a:solidFill>
                  <a:srgbClr val="000000"/>
                </a:solidFill>
                <a:latin typeface="Arial" panose="020B0604020202020204" pitchFamily="34" charset="0"/>
              </a:rPr>
              <a:t>  Enzymes</a:t>
            </a:r>
          </a:p>
          <a:p>
            <a:pPr>
              <a:buSzPct val="100000"/>
              <a:defRPr/>
            </a:pPr>
            <a:endParaRPr lang="en-US" altLang="en-US" sz="2000" b="1" dirty="0">
              <a:solidFill>
                <a:srgbClr val="000000"/>
              </a:solidFill>
              <a:latin typeface="Arial" panose="020B0604020202020204" pitchFamily="34" charset="0"/>
            </a:endParaRPr>
          </a:p>
          <a:p>
            <a:pPr>
              <a:buSzPct val="100000"/>
              <a:defRPr/>
            </a:pPr>
            <a:r>
              <a:rPr lang="en-US" altLang="en-US" sz="2000" b="1" dirty="0">
                <a:solidFill>
                  <a:srgbClr val="000000"/>
                </a:solidFill>
                <a:latin typeface="Arial" panose="020B0604020202020204" pitchFamily="34" charset="0"/>
              </a:rPr>
              <a:t>How does a catalyst work?</a:t>
            </a:r>
          </a:p>
          <a:p>
            <a:pPr>
              <a:buSzPct val="100000"/>
              <a:defRPr/>
            </a:pPr>
            <a:r>
              <a:rPr lang="en-US" altLang="en-US" sz="2000" b="1" dirty="0">
                <a:solidFill>
                  <a:srgbClr val="000000"/>
                </a:solidFill>
                <a:latin typeface="Arial" panose="020B0604020202020204" pitchFamily="34" charset="0"/>
              </a:rPr>
              <a:t>	</a:t>
            </a:r>
            <a:r>
              <a:rPr lang="en-US" altLang="en-US" sz="1600" b="1" dirty="0">
                <a:solidFill>
                  <a:schemeClr val="accent6">
                    <a:lumMod val="75000"/>
                  </a:schemeClr>
                </a:solidFill>
                <a:latin typeface="+mj-lt"/>
              </a:rPr>
              <a:t>-  A catalyst is an active participant to a reaction. It either affects the frequency factor, </a:t>
            </a:r>
            <a:r>
              <a:rPr lang="en-US" altLang="en-US" sz="1600" b="1" dirty="0">
                <a:solidFill>
                  <a:schemeClr val="accent6">
                    <a:lumMod val="60000"/>
                    <a:lumOff val="40000"/>
                  </a:schemeClr>
                </a:solidFill>
                <a:effectLst>
                  <a:outerShdw blurRad="38100" dist="38100" dir="2700000" algn="tl">
                    <a:srgbClr val="000000">
                      <a:alpha val="43137"/>
                    </a:srgbClr>
                  </a:outerShdw>
                </a:effectLst>
                <a:latin typeface="+mj-lt"/>
              </a:rPr>
              <a:t>A</a:t>
            </a:r>
            <a:r>
              <a:rPr lang="en-US" altLang="en-US" sz="1600" b="1" dirty="0">
                <a:solidFill>
                  <a:schemeClr val="accent6">
                    <a:lumMod val="75000"/>
                  </a:schemeClr>
                </a:solidFill>
                <a:latin typeface="+mj-lt"/>
              </a:rPr>
              <a:t> (collisions) or, more commonly, a </a:t>
            </a:r>
            <a:r>
              <a:rPr lang="en-US" sz="1600" b="1" dirty="0">
                <a:solidFill>
                  <a:schemeClr val="accent6">
                    <a:lumMod val="75000"/>
                  </a:schemeClr>
                </a:solidFill>
                <a:latin typeface="+mj-lt"/>
              </a:rPr>
              <a:t>Catalyst works by providing an alternative reaction pathway for the breaking and remaking of bonds. The activation energy (</a:t>
            </a:r>
            <a:r>
              <a:rPr lang="en-US" sz="1600" b="1" dirty="0" err="1">
                <a:solidFill>
                  <a:schemeClr val="accent6">
                    <a:lumMod val="75000"/>
                  </a:schemeClr>
                </a:solidFill>
                <a:latin typeface="+mj-lt"/>
              </a:rPr>
              <a:t>E</a:t>
            </a:r>
            <a:r>
              <a:rPr lang="en-US" sz="1600" b="1" baseline="-25000" dirty="0" err="1">
                <a:solidFill>
                  <a:schemeClr val="accent6">
                    <a:lumMod val="75000"/>
                  </a:schemeClr>
                </a:solidFill>
                <a:latin typeface="+mj-lt"/>
              </a:rPr>
              <a:t>a</a:t>
            </a:r>
            <a:r>
              <a:rPr lang="en-US" sz="1600" b="1" dirty="0">
                <a:solidFill>
                  <a:schemeClr val="accent6">
                    <a:lumMod val="75000"/>
                  </a:schemeClr>
                </a:solidFill>
                <a:latin typeface="+mj-lt"/>
              </a:rPr>
              <a:t>) for this new pathway is often less than the activation energy of the normal pathway. </a:t>
            </a:r>
            <a:endParaRPr lang="en-US" altLang="en-US" sz="1600" b="1" dirty="0">
              <a:solidFill>
                <a:schemeClr val="accent6">
                  <a:lumMod val="75000"/>
                </a:schemeClr>
              </a:solidFill>
              <a:latin typeface="+mj-lt"/>
            </a:endParaRPr>
          </a:p>
          <a:p>
            <a:pPr>
              <a:buSzPct val="100000"/>
              <a:defRPr/>
            </a:pPr>
            <a:endParaRPr lang="en-US" altLang="en-US" sz="1600" b="1" dirty="0">
              <a:solidFill>
                <a:schemeClr val="accent6">
                  <a:lumMod val="75000"/>
                </a:schemeClr>
              </a:solidFill>
              <a:latin typeface="Arial" panose="020B0604020202020204" pitchFamily="34" charset="0"/>
            </a:endParaRPr>
          </a:p>
          <a:p>
            <a:pPr>
              <a:buSzPct val="100000"/>
              <a:defRPr/>
            </a:pPr>
            <a:r>
              <a:rPr lang="en-US" altLang="en-US" sz="1800" b="1" dirty="0">
                <a:solidFill>
                  <a:srgbClr val="000000"/>
                </a:solidFill>
                <a:latin typeface="Arial" panose="020B0604020202020204" pitchFamily="34" charset="0"/>
              </a:rPr>
              <a:t>Homogeneous catalyst:</a:t>
            </a:r>
          </a:p>
          <a:p>
            <a:pPr>
              <a:buSzPct val="100000"/>
              <a:defRPr/>
            </a:pPr>
            <a:r>
              <a:rPr lang="en-US" altLang="en-US" sz="1800" b="1" dirty="0">
                <a:solidFill>
                  <a:srgbClr val="000000"/>
                </a:solidFill>
                <a:latin typeface="Arial" panose="020B0604020202020204" pitchFamily="34" charset="0"/>
              </a:rPr>
              <a:t>	-  The catalyst is in the same phase as the reactant.</a:t>
            </a:r>
          </a:p>
          <a:p>
            <a:pPr>
              <a:buSzPct val="100000"/>
              <a:defRPr/>
            </a:pPr>
            <a:endParaRPr lang="en-US" altLang="en-US" sz="1800" b="1" dirty="0">
              <a:solidFill>
                <a:srgbClr val="000000"/>
              </a:solidFill>
              <a:latin typeface="Arial" panose="020B0604020202020204" pitchFamily="34" charset="0"/>
            </a:endParaRPr>
          </a:p>
          <a:p>
            <a:pPr>
              <a:buSzPct val="100000"/>
              <a:defRPr/>
            </a:pPr>
            <a:r>
              <a:rPr lang="en-US" altLang="en-US" sz="1800" b="1" dirty="0">
                <a:solidFill>
                  <a:srgbClr val="000000"/>
                </a:solidFill>
                <a:latin typeface="Arial" panose="020B0604020202020204" pitchFamily="34" charset="0"/>
              </a:rPr>
              <a:t>Heterogeneous catalyst:</a:t>
            </a:r>
          </a:p>
          <a:p>
            <a:pPr>
              <a:buSzPct val="100000"/>
              <a:defRPr/>
            </a:pPr>
            <a:r>
              <a:rPr lang="en-US" altLang="en-US" sz="1800" b="1" dirty="0">
                <a:solidFill>
                  <a:srgbClr val="000000"/>
                </a:solidFill>
                <a:latin typeface="Arial" panose="020B0604020202020204" pitchFamily="34" charset="0"/>
              </a:rPr>
              <a:t>	-  The catalyst is in a different phase from the reactants. </a:t>
            </a:r>
          </a:p>
          <a:p>
            <a:pPr>
              <a:buSzPct val="100000"/>
              <a:defRPr/>
            </a:pPr>
            <a:r>
              <a:rPr lang="en-US" altLang="en-US" sz="1800" b="1" dirty="0">
                <a:solidFill>
                  <a:srgbClr val="000000"/>
                </a:solidFill>
                <a:latin typeface="Arial" panose="020B0604020202020204" pitchFamily="34" charset="0"/>
              </a:rPr>
              <a:t>	   </a:t>
            </a:r>
          </a:p>
          <a:p>
            <a:pPr>
              <a:buSzPct val="100000"/>
              <a:defRPr/>
            </a:pPr>
            <a:r>
              <a:rPr lang="en-US" altLang="en-US" sz="1800" b="1" dirty="0">
                <a:solidFill>
                  <a:srgbClr val="000000"/>
                </a:solidFill>
                <a:latin typeface="Arial" panose="020B0604020202020204" pitchFamily="34" charset="0"/>
              </a:rPr>
              <a:t>Physical Absorption:</a:t>
            </a:r>
          </a:p>
          <a:p>
            <a:pPr>
              <a:buSzPct val="100000"/>
              <a:defRPr/>
            </a:pPr>
            <a:r>
              <a:rPr lang="en-US" altLang="en-US" sz="1800" b="1" dirty="0">
                <a:solidFill>
                  <a:srgbClr val="000000"/>
                </a:solidFill>
                <a:latin typeface="Arial" panose="020B0604020202020204" pitchFamily="34" charset="0"/>
              </a:rPr>
              <a:t>	-  Weak intermolecular forces</a:t>
            </a:r>
          </a:p>
          <a:p>
            <a:pPr>
              <a:buSzPct val="100000"/>
              <a:defRPr/>
            </a:pPr>
            <a:endParaRPr lang="en-US" altLang="en-US" sz="1800" b="1" dirty="0">
              <a:solidFill>
                <a:srgbClr val="000000"/>
              </a:solidFill>
              <a:latin typeface="Arial" panose="020B0604020202020204" pitchFamily="34" charset="0"/>
            </a:endParaRPr>
          </a:p>
          <a:p>
            <a:pPr>
              <a:buSzPct val="100000"/>
              <a:defRPr/>
            </a:pPr>
            <a:r>
              <a:rPr lang="en-US" altLang="en-US" sz="1800" b="1" dirty="0">
                <a:solidFill>
                  <a:srgbClr val="000000"/>
                </a:solidFill>
                <a:latin typeface="Arial" panose="020B0604020202020204" pitchFamily="34" charset="0"/>
              </a:rPr>
              <a:t>Chemisorption:</a:t>
            </a:r>
          </a:p>
          <a:p>
            <a:pPr>
              <a:buSzPct val="100000"/>
              <a:defRPr/>
            </a:pPr>
            <a:r>
              <a:rPr lang="en-US" altLang="en-US" sz="1800" b="1" dirty="0">
                <a:solidFill>
                  <a:srgbClr val="000000"/>
                </a:solidFill>
                <a:latin typeface="Arial" panose="020B0604020202020204" pitchFamily="34" charset="0"/>
              </a:rPr>
              <a:t>	-  Binding of species to surface by Intramolecular forces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noChangeArrowheads="1"/>
          </p:cNvSpPr>
          <p:nvPr>
            <p:ph type="title"/>
          </p:nvPr>
        </p:nvSpPr>
        <p:spPr/>
        <p:txBody>
          <a:bodyPr/>
          <a:lstStyle/>
          <a:p>
            <a:r>
              <a:rPr lang="en-US" altLang="en-US" smtClean="0"/>
              <a:t>Homogeneous Catalysts</a:t>
            </a:r>
          </a:p>
        </p:txBody>
      </p:sp>
      <p:sp>
        <p:nvSpPr>
          <p:cNvPr id="163843" name="Content Placeholder 2"/>
          <p:cNvSpPr>
            <a:spLocks noGrp="1" noChangeArrowheads="1"/>
          </p:cNvSpPr>
          <p:nvPr>
            <p:ph idx="1"/>
          </p:nvPr>
        </p:nvSpPr>
        <p:spPr>
          <a:xfrm>
            <a:off x="457200" y="1600200"/>
            <a:ext cx="8229600" cy="1447800"/>
          </a:xfrm>
        </p:spPr>
        <p:txBody>
          <a:bodyPr/>
          <a:lstStyle/>
          <a:p>
            <a:r>
              <a:rPr lang="en-US" altLang="en-US" sz="2600" smtClean="0"/>
              <a:t>The reactants and catalyst are in the same phase.</a:t>
            </a:r>
          </a:p>
          <a:p>
            <a:r>
              <a:rPr lang="en-US" altLang="en-US" sz="2600" smtClean="0"/>
              <a:t>Many times, reactants and catalyst are dissolved in the same solvent, as seen below.</a:t>
            </a:r>
          </a:p>
        </p:txBody>
      </p:sp>
      <p:pic>
        <p:nvPicPr>
          <p:cNvPr id="163844" name="Picture 3" descr="A diagram shows a catalyst in the reaction that converts hydrogen peroxide to water and oxygen gas. At the initial time, a solid N ay B r catalyst is about to be added to the reaction mixture in a graduated cylinder containing H 2, O 2, aqueous, in acidic solution. The solution is clear. At an intermediate time, the solution in the graduated cylinder has turned brown. The reaction is 2 B r minus, aqueous, plus H 2, O 2, aqueous, plus 2 H plus, aqueous, yields B r 2, aqueous, brown, plus 2 H 2 O, liquid. At the final time, the solution in the cylinder is again clear and there are bubbles near the surface. The reaction is B r 2, aqueous, plus H 2, O 2, aqueous, yields 2 B r minus, aqueous, colorless, 2 H plus, aqueous, plus O 2, gas, bubbles. "/>
          <p:cNvPicPr>
            <a:picLocks noChangeAspect="1"/>
          </p:cNvPicPr>
          <p:nvPr/>
        </p:nvPicPr>
        <p:blipFill>
          <a:blip r:embed="rId2">
            <a:extLst>
              <a:ext uri="{28A0092B-C50C-407E-A947-70E740481C1C}">
                <a14:useLocalDpi xmlns:a14="http://schemas.microsoft.com/office/drawing/2010/main" val="0"/>
              </a:ext>
            </a:extLst>
          </a:blip>
          <a:srcRect b="2391"/>
          <a:stretch>
            <a:fillRect/>
          </a:stretch>
        </p:blipFill>
        <p:spPr bwMode="auto">
          <a:xfrm>
            <a:off x="2590800" y="3200400"/>
            <a:ext cx="420528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noChangeArrowheads="1"/>
          </p:cNvSpPr>
          <p:nvPr>
            <p:ph type="title"/>
          </p:nvPr>
        </p:nvSpPr>
        <p:spPr/>
        <p:txBody>
          <a:bodyPr/>
          <a:lstStyle/>
          <a:p>
            <a:r>
              <a:rPr lang="en-US" altLang="en-US" smtClean="0"/>
              <a:t>Heterogeneous Catalysts</a:t>
            </a:r>
          </a:p>
        </p:txBody>
      </p:sp>
      <p:sp>
        <p:nvSpPr>
          <p:cNvPr id="164867" name="Content Placeholder 2"/>
          <p:cNvSpPr>
            <a:spLocks noGrp="1" noChangeArrowheads="1"/>
          </p:cNvSpPr>
          <p:nvPr>
            <p:ph idx="1"/>
          </p:nvPr>
        </p:nvSpPr>
        <p:spPr>
          <a:xfrm>
            <a:off x="457200" y="1600200"/>
            <a:ext cx="3810000" cy="4724400"/>
          </a:xfrm>
        </p:spPr>
        <p:txBody>
          <a:bodyPr/>
          <a:lstStyle/>
          <a:p>
            <a:r>
              <a:rPr lang="en-US" altLang="en-US" sz="2600" smtClean="0"/>
              <a:t>The catalyst is in a different phase than the reactants.</a:t>
            </a:r>
          </a:p>
          <a:p>
            <a:r>
              <a:rPr lang="en-US" altLang="en-US" sz="2600" smtClean="0"/>
              <a:t>Often, gases are passed over a solid catalyst.</a:t>
            </a:r>
          </a:p>
          <a:p>
            <a:r>
              <a:rPr lang="en-US" altLang="en-US" sz="2600" smtClean="0"/>
              <a:t>The adsorption of the reactants is often the rate-determining step.</a:t>
            </a:r>
          </a:p>
        </p:txBody>
      </p:sp>
      <p:pic>
        <p:nvPicPr>
          <p:cNvPr id="164868" name="Picture 3" descr="A diagram, in steps, shows a metal surface catalyzing the conversion of H 2 and C 2, H 4 to form ethane, C 2, H 6. A catalytic surface is shown as a layer of, metal, spheres. Step 1. H 2 and C 2, H 4 adsorb on the metal surface. Step 2. After the H single bond H breaks, H atoms migrate along the metal surface. Step 3. One free H attaches to C 2, H 4 to form a C 2, H 5, ethyl group, intermediate. Step 4. The second free H is about to attach to the C 2, H 5 intermediate to form C 2, H 6. Step 5. Ethane, C 2, H 6, desorbs, leaves, from the metal surface."/>
          <p:cNvPicPr>
            <a:picLocks noChangeAspect="1"/>
          </p:cNvPicPr>
          <p:nvPr/>
        </p:nvPicPr>
        <p:blipFill>
          <a:blip r:embed="rId2">
            <a:extLst>
              <a:ext uri="{28A0092B-C50C-407E-A947-70E740481C1C}">
                <a14:useLocalDpi xmlns:a14="http://schemas.microsoft.com/office/drawing/2010/main" val="0"/>
              </a:ext>
            </a:extLst>
          </a:blip>
          <a:srcRect b="2422"/>
          <a:stretch>
            <a:fillRect/>
          </a:stretch>
        </p:blipFill>
        <p:spPr bwMode="auto">
          <a:xfrm>
            <a:off x="4618038" y="2362200"/>
            <a:ext cx="40767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58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6019800" cy="4792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5891" name="Text Box 2"/>
          <p:cNvSpPr txBox="1">
            <a:spLocks noChangeArrowheads="1"/>
          </p:cNvSpPr>
          <p:nvPr/>
        </p:nvSpPr>
        <p:spPr bwMode="auto">
          <a:xfrm>
            <a:off x="457200" y="762000"/>
            <a:ext cx="8382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50"/>
              </a:spcBef>
              <a:buSzPct val="100000"/>
            </a:pPr>
            <a:r>
              <a:rPr lang="en-US" altLang="en-US" sz="2000" b="1">
                <a:solidFill>
                  <a:srgbClr val="000000"/>
                </a:solidFill>
                <a:latin typeface="Arial" panose="020B0604020202020204" pitchFamily="34" charset="0"/>
              </a:rPr>
              <a:t>Reaction energy diagram of a catalyzed and an uncatalyzed process.</a:t>
            </a:r>
          </a:p>
        </p:txBody>
      </p:sp>
      <p:sp>
        <p:nvSpPr>
          <p:cNvPr id="78851" name="AutoShape 3"/>
          <p:cNvSpPr>
            <a:spLocks noChangeArrowheads="1"/>
          </p:cNvSpPr>
          <p:nvPr/>
        </p:nvSpPr>
        <p:spPr bwMode="auto">
          <a:xfrm>
            <a:off x="5638800" y="2514600"/>
            <a:ext cx="915988" cy="450850"/>
          </a:xfrm>
          <a:prstGeom prst="roundRect">
            <a:avLst>
              <a:gd name="adj" fmla="val 16667"/>
            </a:avLst>
          </a:prstGeom>
          <a:noFill/>
          <a:ln w="28440">
            <a:solidFill>
              <a:srgbClr val="18753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8852" name="AutoShape 4"/>
          <p:cNvSpPr>
            <a:spLocks noChangeArrowheads="1"/>
          </p:cNvSpPr>
          <p:nvPr/>
        </p:nvSpPr>
        <p:spPr bwMode="auto">
          <a:xfrm>
            <a:off x="4495800" y="3886200"/>
            <a:ext cx="793750" cy="322263"/>
          </a:xfrm>
          <a:prstGeom prst="roundRect">
            <a:avLst>
              <a:gd name="adj" fmla="val 16667"/>
            </a:avLst>
          </a:prstGeom>
          <a:noFill/>
          <a:ln w="28440">
            <a:solidFill>
              <a:srgbClr val="5918B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78851"/>
                                        </p:tgtEl>
                                        <p:attrNameLst>
                                          <p:attrName>style.visibility</p:attrName>
                                        </p:attrNameLst>
                                      </p:cBhvr>
                                      <p:to>
                                        <p:strVal val="visible"/>
                                      </p:to>
                                    </p:set>
                                  </p:childTnLst>
                                  <p:subTnLst>
                                    <p:set>
                                      <p:cBhvr override="childStyle">
                                        <p:cTn dur="1" fill="hold" display="0" masterRel="nextClick" afterEffect="1"/>
                                        <p:tgtEl>
                                          <p:spTgt spid="7885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grpId="0" nodeType="clickEffect">
                                  <p:stCondLst>
                                    <p:cond delay="0"/>
                                  </p:stCondLst>
                                  <p:childTnLst>
                                    <p:set>
                                      <p:cBhvr additive="repl">
                                        <p:cTn id="10" dur="1" fill="hold">
                                          <p:stCondLst>
                                            <p:cond delay="0"/>
                                          </p:stCondLst>
                                        </p:cTn>
                                        <p:tgtEl>
                                          <p:spTgt spid="78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nimBg="1"/>
      <p:bldP spid="7885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Text Box 1"/>
          <p:cNvSpPr txBox="1">
            <a:spLocks noChangeArrowheads="1"/>
          </p:cNvSpPr>
          <p:nvPr/>
        </p:nvSpPr>
        <p:spPr bwMode="auto">
          <a:xfrm>
            <a:off x="1066800" y="609600"/>
            <a:ext cx="75438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000000"/>
                </a:solidFill>
                <a:latin typeface="Arial" panose="020B0604020202020204" pitchFamily="34" charset="0"/>
              </a:rPr>
              <a:t>Mechanism for the catalyzed hydrolysis of an organic ester.</a:t>
            </a:r>
          </a:p>
        </p:txBody>
      </p:sp>
      <p:pic>
        <p:nvPicPr>
          <p:cNvPr id="167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3784600" cy="1536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0899" name="Group 3"/>
          <p:cNvGrpSpPr>
            <a:grpSpLocks/>
          </p:cNvGrpSpPr>
          <p:nvPr/>
        </p:nvGrpSpPr>
        <p:grpSpPr bwMode="auto">
          <a:xfrm>
            <a:off x="4648200" y="990600"/>
            <a:ext cx="4186238" cy="2890838"/>
            <a:chOff x="2928" y="624"/>
            <a:chExt cx="2637" cy="1821"/>
          </a:xfrm>
        </p:grpSpPr>
        <p:sp>
          <p:nvSpPr>
            <p:cNvPr id="167943" name="Rectangle 4"/>
            <p:cNvSpPr>
              <a:spLocks noChangeArrowheads="1"/>
            </p:cNvSpPr>
            <p:nvPr/>
          </p:nvSpPr>
          <p:spPr bwMode="auto">
            <a:xfrm>
              <a:off x="2928" y="624"/>
              <a:ext cx="2637" cy="1821"/>
            </a:xfrm>
            <a:prstGeom prst="rect">
              <a:avLst/>
            </a:prstGeom>
            <a:solidFill>
              <a:srgbClr val="CCCCFF">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pic>
          <p:nvPicPr>
            <p:cNvPr id="16794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720"/>
              <a:ext cx="2221" cy="16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09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62400"/>
            <a:ext cx="4216400" cy="1854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09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267200"/>
            <a:ext cx="3670300" cy="170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80899"/>
                                        </p:tgtEl>
                                        <p:attrNameLst>
                                          <p:attrName>style.visibility</p:attrName>
                                        </p:attrNameLst>
                                      </p:cBhvr>
                                      <p:to>
                                        <p:strVal val="visible"/>
                                      </p:to>
                                    </p:set>
                                    <p:animEffect transition="in" filter="dissolve">
                                      <p:cBhvr additive="repl">
                                        <p:cTn id="7" dur="500"/>
                                        <p:tgtEl>
                                          <p:spTgt spid="80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80902"/>
                                        </p:tgtEl>
                                        <p:attrNameLst>
                                          <p:attrName>style.visibility</p:attrName>
                                        </p:attrNameLst>
                                      </p:cBhvr>
                                      <p:to>
                                        <p:strVal val="visible"/>
                                      </p:to>
                                    </p:set>
                                    <p:animEffect transition="in" filter="wipe(left)">
                                      <p:cBhvr additive="repl">
                                        <p:cTn id="12" dur="500"/>
                                        <p:tgtEl>
                                          <p:spTgt spid="809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80903"/>
                                        </p:tgtEl>
                                        <p:attrNameLst>
                                          <p:attrName>style.visibility</p:attrName>
                                        </p:attrNameLst>
                                      </p:cBhvr>
                                      <p:to>
                                        <p:strVal val="visible"/>
                                      </p:to>
                                    </p:set>
                                    <p:animEffect transition="in" filter="wipe(left)">
                                      <p:cBhvr additive="repl">
                                        <p:cTn id="17" dur="5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noChangeArrowheads="1"/>
          </p:cNvSpPr>
          <p:nvPr>
            <p:ph type="title"/>
          </p:nvPr>
        </p:nvSpPr>
        <p:spPr/>
        <p:txBody>
          <a:bodyPr/>
          <a:lstStyle/>
          <a:p>
            <a:r>
              <a:rPr lang="en-US" altLang="en-US" smtClean="0"/>
              <a:t>Enzymes</a:t>
            </a:r>
          </a:p>
        </p:txBody>
      </p:sp>
      <p:sp>
        <p:nvSpPr>
          <p:cNvPr id="169987" name="Content Placeholder 2"/>
          <p:cNvSpPr>
            <a:spLocks noGrp="1" noChangeArrowheads="1"/>
          </p:cNvSpPr>
          <p:nvPr>
            <p:ph idx="1"/>
          </p:nvPr>
        </p:nvSpPr>
        <p:spPr>
          <a:xfrm>
            <a:off x="457200" y="1600200"/>
            <a:ext cx="3657600" cy="4525963"/>
          </a:xfrm>
        </p:spPr>
        <p:txBody>
          <a:bodyPr/>
          <a:lstStyle/>
          <a:p>
            <a:r>
              <a:rPr lang="en-US" altLang="en-US" sz="2600" b="1" smtClean="0"/>
              <a:t>Enzymes</a:t>
            </a:r>
            <a:r>
              <a:rPr lang="en-US" altLang="en-US" sz="2600" smtClean="0"/>
              <a:t> are biological catalysts.</a:t>
            </a:r>
          </a:p>
          <a:p>
            <a:r>
              <a:rPr lang="en-US" altLang="en-US" sz="2600" smtClean="0"/>
              <a:t>They have a region where the reactants attach. That region is called the </a:t>
            </a:r>
            <a:r>
              <a:rPr lang="en-US" altLang="en-US" sz="2600" b="1" smtClean="0"/>
              <a:t>active site</a:t>
            </a:r>
            <a:r>
              <a:rPr lang="en-US" altLang="en-US" sz="2600" smtClean="0"/>
              <a:t>. The reactants are referred to as </a:t>
            </a:r>
            <a:r>
              <a:rPr lang="en-US" altLang="en-US" sz="2600" b="1" smtClean="0"/>
              <a:t>substrates</a:t>
            </a:r>
            <a:r>
              <a:rPr lang="en-US" altLang="en-US" sz="2600" smtClean="0"/>
              <a:t>.</a:t>
            </a:r>
          </a:p>
        </p:txBody>
      </p:sp>
      <p:pic>
        <p:nvPicPr>
          <p:cNvPr id="169988" name="Picture 3" descr="A photograph shows ground beef liver in a pestle. Catalase present in beef liver rapidly converts H 2, O 2 to water and O 2 in a beaker where O 2 is visible as bubble and H 2, O 2 and H 2 O are a clear solution."/>
          <p:cNvPicPr>
            <a:picLocks noChangeAspect="1"/>
          </p:cNvPicPr>
          <p:nvPr/>
        </p:nvPicPr>
        <p:blipFill>
          <a:blip r:embed="rId2">
            <a:extLst>
              <a:ext uri="{28A0092B-C50C-407E-A947-70E740481C1C}">
                <a14:useLocalDpi xmlns:a14="http://schemas.microsoft.com/office/drawing/2010/main" val="0"/>
              </a:ext>
            </a:extLst>
          </a:blip>
          <a:srcRect b="2724"/>
          <a:stretch>
            <a:fillRect/>
          </a:stretch>
        </p:blipFill>
        <p:spPr bwMode="auto">
          <a:xfrm>
            <a:off x="4522788" y="2159000"/>
            <a:ext cx="4060825"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xmlns="" id="{79FC22E5-BCF0-4E51-A3F7-5EEC9C92C96C}"/>
              </a:ext>
            </a:extLst>
          </p:cNvPr>
          <p:cNvSpPr txBox="1">
            <a:spLocks noChangeArrowheads="1"/>
          </p:cNvSpPr>
          <p:nvPr/>
        </p:nvSpPr>
        <p:spPr bwMode="auto">
          <a:xfrm>
            <a:off x="381000" y="304800"/>
            <a:ext cx="8458200" cy="618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lgn="ctr">
              <a:buSzPct val="100000"/>
              <a:defRPr/>
            </a:pPr>
            <a:r>
              <a:rPr lang="en-US" sz="2800" b="1" dirty="0">
                <a:solidFill>
                  <a:schemeClr val="accent6">
                    <a:lumMod val="75000"/>
                  </a:schemeClr>
                </a:solidFill>
                <a:effectLst>
                  <a:outerShdw blurRad="38100" dist="38100" dir="2700000" algn="tl">
                    <a:srgbClr val="000000">
                      <a:alpha val="43137"/>
                    </a:srgbClr>
                  </a:outerShdw>
                </a:effectLst>
              </a:rPr>
              <a:t>RATES OF REACTION: A linear approach</a:t>
            </a:r>
          </a:p>
          <a:p>
            <a:pPr>
              <a:buSzPct val="100000"/>
              <a:defRPr/>
            </a:pPr>
            <a:endParaRPr lang="en-US" sz="2800" b="1" dirty="0"/>
          </a:p>
          <a:p>
            <a:pPr>
              <a:buSzPct val="100000"/>
              <a:defRPr/>
            </a:pPr>
            <a:r>
              <a:rPr lang="en-US" sz="2800" b="1" dirty="0">
                <a:latin typeface="Arial" charset="0"/>
              </a:rPr>
              <a:t>1.  DESCRIBES THE INCREASE IN MOLAR </a:t>
            </a:r>
            <a:r>
              <a:rPr lang="en-US" sz="2800" b="1" i="1" dirty="0">
                <a:solidFill>
                  <a:srgbClr val="CC0099"/>
                </a:solidFill>
                <a:latin typeface="Arial" charset="0"/>
              </a:rPr>
              <a:t>P</a:t>
            </a:r>
            <a:r>
              <a:rPr lang="en-US" sz="2800" b="1" dirty="0">
                <a:latin typeface="Arial" charset="0"/>
              </a:rPr>
              <a:t> (PRODUCTS) OF A REACTION PER UNIT TIME</a:t>
            </a:r>
          </a:p>
          <a:p>
            <a:pPr>
              <a:buSzPct val="100000"/>
              <a:defRPr/>
            </a:pPr>
            <a:endParaRPr lang="en-US" sz="2800" b="1" dirty="0">
              <a:latin typeface="Arial" charset="0"/>
            </a:endParaRPr>
          </a:p>
          <a:p>
            <a:pPr>
              <a:buSzPct val="100000"/>
              <a:defRPr/>
            </a:pPr>
            <a:r>
              <a:rPr lang="en-US" sz="2800" b="1" dirty="0">
                <a:latin typeface="Arial" charset="0"/>
              </a:rPr>
              <a:t>2.  DESCRIBES THE DECREASE IN MOLAR </a:t>
            </a:r>
            <a:r>
              <a:rPr lang="en-US" sz="2800" b="1" i="1" dirty="0">
                <a:solidFill>
                  <a:srgbClr val="CC0099"/>
                </a:solidFill>
                <a:effectLst>
                  <a:outerShdw blurRad="38100" dist="38100" dir="2700000" algn="tl">
                    <a:srgbClr val="C0C0C0"/>
                  </a:outerShdw>
                </a:effectLst>
                <a:latin typeface="Arial" charset="0"/>
              </a:rPr>
              <a:t>R</a:t>
            </a:r>
            <a:r>
              <a:rPr lang="en-US" sz="2800" b="1" dirty="0">
                <a:latin typeface="Arial" charset="0"/>
              </a:rPr>
              <a:t> (REACTANTS) PER UNIT TIME</a:t>
            </a:r>
          </a:p>
          <a:p>
            <a:pPr>
              <a:buSzPct val="100000"/>
              <a:defRPr/>
            </a:pPr>
            <a:endParaRPr lang="en-US" b="1" dirty="0">
              <a:latin typeface="Arial" charset="0"/>
            </a:endParaRPr>
          </a:p>
          <a:p>
            <a:pPr>
              <a:buSzPct val="100000"/>
              <a:defRPr/>
            </a:pPr>
            <a:r>
              <a:rPr lang="en-US" b="1" dirty="0">
                <a:latin typeface="Arial" charset="0"/>
              </a:rPr>
              <a:t>				R =  </a:t>
            </a:r>
            <a:r>
              <a:rPr lang="en-US" b="1" u="sng" dirty="0">
                <a:latin typeface="Symbol" pitchFamily="16" charset="2"/>
              </a:rPr>
              <a:t></a:t>
            </a:r>
            <a:r>
              <a:rPr lang="en-US" b="1" u="sng" dirty="0">
                <a:latin typeface="Arial" charset="0"/>
              </a:rPr>
              <a:t>[</a:t>
            </a:r>
            <a:r>
              <a:rPr lang="en-US" b="1" i="1" u="sng" dirty="0">
                <a:solidFill>
                  <a:srgbClr val="CC0099"/>
                </a:solidFill>
                <a:effectLst>
                  <a:outerShdw blurRad="38100" dist="38100" dir="2700000" algn="tl">
                    <a:srgbClr val="C0C0C0"/>
                  </a:outerShdw>
                </a:effectLst>
                <a:latin typeface="Arial" charset="0"/>
              </a:rPr>
              <a:t>P</a:t>
            </a:r>
            <a:r>
              <a:rPr lang="en-US" b="1" u="sng" dirty="0">
                <a:latin typeface="Arial" charset="0"/>
              </a:rPr>
              <a:t>]</a:t>
            </a:r>
            <a:r>
              <a:rPr lang="en-US" b="1" dirty="0">
                <a:latin typeface="Arial" charset="0"/>
              </a:rPr>
              <a:t>					R = - </a:t>
            </a:r>
            <a:r>
              <a:rPr lang="en-US" b="1" u="sng" dirty="0">
                <a:latin typeface="Symbol" pitchFamily="16" charset="2"/>
              </a:rPr>
              <a:t></a:t>
            </a:r>
            <a:r>
              <a:rPr lang="en-US" b="1" u="sng" dirty="0">
                <a:latin typeface="Arial" charset="0"/>
              </a:rPr>
              <a:t>[</a:t>
            </a:r>
            <a:r>
              <a:rPr lang="en-US" b="1" i="1" u="sng" dirty="0">
                <a:solidFill>
                  <a:srgbClr val="CC0099"/>
                </a:solidFill>
                <a:effectLst>
                  <a:outerShdw blurRad="38100" dist="38100" dir="2700000" algn="tl">
                    <a:srgbClr val="C0C0C0"/>
                  </a:outerShdw>
                </a:effectLst>
                <a:latin typeface="Arial" charset="0"/>
              </a:rPr>
              <a:t>R</a:t>
            </a:r>
            <a:r>
              <a:rPr lang="en-US" b="1" u="sng" dirty="0">
                <a:latin typeface="Arial" charset="0"/>
              </a:rPr>
              <a:t>]</a:t>
            </a:r>
          </a:p>
          <a:p>
            <a:pPr>
              <a:buSzPct val="100000"/>
              <a:defRPr/>
            </a:pPr>
            <a:r>
              <a:rPr lang="en-US" b="1" dirty="0">
                <a:latin typeface="Arial" charset="0"/>
              </a:rPr>
              <a:t>	 			         </a:t>
            </a:r>
            <a:r>
              <a:rPr lang="en-US" b="1" dirty="0">
                <a:latin typeface="Symbol" pitchFamily="16" charset="2"/>
              </a:rPr>
              <a:t></a:t>
            </a:r>
            <a:r>
              <a:rPr lang="en-US" b="1" dirty="0">
                <a:latin typeface="Arial" charset="0"/>
              </a:rPr>
              <a:t> t                                   </a:t>
            </a:r>
            <a:r>
              <a:rPr lang="en-US" b="1" dirty="0">
                <a:latin typeface="Symbol" pitchFamily="16" charset="2"/>
              </a:rPr>
              <a:t></a:t>
            </a:r>
            <a:r>
              <a:rPr lang="en-US" b="1" dirty="0">
                <a:latin typeface="Arial" charset="0"/>
              </a:rPr>
              <a:t>t</a:t>
            </a:r>
          </a:p>
          <a:p>
            <a:pPr>
              <a:buSzPct val="100000"/>
              <a:defRPr/>
            </a:pPr>
            <a:r>
              <a:rPr lang="en-US" b="1" dirty="0">
                <a:latin typeface="Arial" charset="0"/>
              </a:rPr>
              <a:t>			</a:t>
            </a:r>
          </a:p>
          <a:p>
            <a:pPr>
              <a:buSzPct val="100000"/>
              <a:defRPr/>
            </a:pPr>
            <a:r>
              <a:rPr lang="en-US" b="1" dirty="0">
                <a:latin typeface="Arial" charset="0"/>
              </a:rPr>
              <a:t>		</a:t>
            </a:r>
          </a:p>
          <a:p>
            <a:pPr>
              <a:buSzPct val="100000"/>
              <a:defRPr/>
            </a:pPr>
            <a:r>
              <a:rPr lang="en-US" sz="3200" b="1" dirty="0">
                <a:solidFill>
                  <a:schemeClr val="accent6">
                    <a:lumMod val="75000"/>
                  </a:schemeClr>
                </a:solidFill>
                <a:latin typeface="Arial" charset="0"/>
              </a:rPr>
              <a:t>*</a:t>
            </a:r>
            <a:r>
              <a:rPr lang="en-US" b="1" dirty="0">
                <a:solidFill>
                  <a:schemeClr val="accent6">
                    <a:lumMod val="75000"/>
                  </a:schemeClr>
                </a:solidFill>
                <a:latin typeface="Arial" charset="0"/>
              </a:rPr>
              <a:t>  RATE OF REACTION can be considered either as the I</a:t>
            </a:r>
            <a:r>
              <a:rPr lang="en-US" b="1" dirty="0">
                <a:solidFill>
                  <a:schemeClr val="accent6">
                    <a:lumMod val="75000"/>
                  </a:schemeClr>
                </a:solidFill>
                <a:effectLst>
                  <a:outerShdw blurRad="38100" dist="38100" dir="2700000" algn="tl">
                    <a:srgbClr val="000000">
                      <a:alpha val="43137"/>
                    </a:srgbClr>
                  </a:outerShdw>
                </a:effectLst>
                <a:latin typeface="Arial" charset="0"/>
              </a:rPr>
              <a:t>NSTANTANEOUS</a:t>
            </a:r>
            <a:r>
              <a:rPr lang="en-US" b="1" dirty="0">
                <a:solidFill>
                  <a:schemeClr val="accent6">
                    <a:lumMod val="75000"/>
                  </a:schemeClr>
                </a:solidFill>
                <a:latin typeface="Arial" charset="0"/>
              </a:rPr>
              <a:t> or </a:t>
            </a:r>
            <a:r>
              <a:rPr lang="en-US" b="1" dirty="0">
                <a:solidFill>
                  <a:schemeClr val="accent6">
                    <a:lumMod val="75000"/>
                  </a:schemeClr>
                </a:solidFill>
                <a:effectLst>
                  <a:outerShdw blurRad="38100" dist="38100" dir="2700000" algn="tl">
                    <a:srgbClr val="000000">
                      <a:alpha val="43137"/>
                    </a:srgbClr>
                  </a:outerShdw>
                </a:effectLst>
                <a:latin typeface="Arial" charset="0"/>
              </a:rPr>
              <a:t>AVERAGE</a:t>
            </a:r>
            <a:r>
              <a:rPr lang="en-US" b="1" dirty="0">
                <a:solidFill>
                  <a:schemeClr val="accent6">
                    <a:lumMod val="75000"/>
                  </a:schemeClr>
                </a:solidFill>
                <a:latin typeface="Arial" charset="0"/>
              </a:rPr>
              <a:t> RATE depending on the sampling increments.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Text Box 1"/>
          <p:cNvSpPr txBox="1">
            <a:spLocks noChangeArrowheads="1"/>
          </p:cNvSpPr>
          <p:nvPr/>
        </p:nvSpPr>
        <p:spPr bwMode="auto">
          <a:xfrm>
            <a:off x="685800" y="3810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Enzymes</a:t>
            </a:r>
          </a:p>
        </p:txBody>
      </p:sp>
      <p:sp>
        <p:nvSpPr>
          <p:cNvPr id="171011" name="Text Box 2"/>
          <p:cNvSpPr txBox="1">
            <a:spLocks noChangeArrowheads="1"/>
          </p:cNvSpPr>
          <p:nvPr/>
        </p:nvSpPr>
        <p:spPr bwMode="auto">
          <a:xfrm>
            <a:off x="381000" y="1219200"/>
            <a:ext cx="8458200" cy="535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800"/>
              </a:spcBef>
              <a:buClr>
                <a:srgbClr val="000000"/>
              </a:buClr>
              <a:buSzPct val="100000"/>
              <a:buFont typeface="Arial" panose="020B0604020202020204" pitchFamily="34" charset="0"/>
              <a:buChar char="•"/>
            </a:pPr>
            <a:r>
              <a:rPr lang="en-US" altLang="en-US" sz="3200" b="1">
                <a:solidFill>
                  <a:srgbClr val="000000"/>
                </a:solidFill>
                <a:latin typeface="Arial" panose="020B0604020202020204" pitchFamily="34" charset="0"/>
              </a:rPr>
              <a:t>because many of the molecules are large and complex, most biological reactions require a catalyst to proceed at a reasonable rate</a:t>
            </a:r>
          </a:p>
          <a:p>
            <a:pPr>
              <a:lnSpc>
                <a:spcPct val="90000"/>
              </a:lnSpc>
              <a:spcBef>
                <a:spcPts val="800"/>
              </a:spcBef>
              <a:buSzPct val="100000"/>
            </a:pPr>
            <a:endParaRPr lang="en-US" altLang="en-US" sz="3200" b="1">
              <a:solidFill>
                <a:srgbClr val="000000"/>
              </a:solidFill>
              <a:latin typeface="Arial" panose="020B0604020202020204" pitchFamily="34" charset="0"/>
            </a:endParaRPr>
          </a:p>
          <a:p>
            <a:pPr>
              <a:lnSpc>
                <a:spcPct val="90000"/>
              </a:lnSpc>
              <a:spcBef>
                <a:spcPts val="800"/>
              </a:spcBef>
              <a:buClr>
                <a:srgbClr val="000000"/>
              </a:buClr>
              <a:buSzPct val="100000"/>
              <a:buFont typeface="Arial" panose="020B0604020202020204" pitchFamily="34" charset="0"/>
              <a:buChar char="•"/>
            </a:pPr>
            <a:r>
              <a:rPr lang="en-US" altLang="en-US" sz="3200" b="1">
                <a:solidFill>
                  <a:srgbClr val="000000"/>
                </a:solidFill>
                <a:latin typeface="Arial" panose="020B0604020202020204" pitchFamily="34" charset="0"/>
              </a:rPr>
              <a:t>protein molecules that catalyze biological reactions are called enzymes</a:t>
            </a:r>
          </a:p>
          <a:p>
            <a:pPr>
              <a:lnSpc>
                <a:spcPct val="90000"/>
              </a:lnSpc>
              <a:spcBef>
                <a:spcPts val="800"/>
              </a:spcBef>
              <a:buSzPct val="100000"/>
            </a:pPr>
            <a:endParaRPr lang="en-US" altLang="en-US" sz="3200" b="1">
              <a:solidFill>
                <a:srgbClr val="000000"/>
              </a:solidFill>
              <a:latin typeface="Arial" panose="020B0604020202020204" pitchFamily="34" charset="0"/>
            </a:endParaRPr>
          </a:p>
          <a:p>
            <a:pPr>
              <a:lnSpc>
                <a:spcPct val="90000"/>
              </a:lnSpc>
              <a:spcBef>
                <a:spcPts val="800"/>
              </a:spcBef>
              <a:buClr>
                <a:srgbClr val="000000"/>
              </a:buClr>
              <a:buSzPct val="100000"/>
              <a:buFont typeface="Arial" panose="020B0604020202020204" pitchFamily="34" charset="0"/>
              <a:buChar char="•"/>
            </a:pPr>
            <a:r>
              <a:rPr lang="en-US" altLang="en-US" sz="3200" b="1">
                <a:solidFill>
                  <a:srgbClr val="000000"/>
                </a:solidFill>
                <a:latin typeface="Arial" panose="020B0604020202020204" pitchFamily="34" charset="0"/>
              </a:rPr>
              <a:t>enzymes work by adsorbing the substrate reactant onto an active site that orients it for reaction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Text Box 1"/>
          <p:cNvSpPr txBox="1">
            <a:spLocks noChangeArrowheads="1"/>
          </p:cNvSpPr>
          <p:nvPr/>
        </p:nvSpPr>
        <p:spPr bwMode="auto">
          <a:xfrm>
            <a:off x="685800" y="525463"/>
            <a:ext cx="77724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000">
                <a:solidFill>
                  <a:srgbClr val="000000"/>
                </a:solidFill>
              </a:rPr>
              <a:t>Enzyme-Substrate Binding</a:t>
            </a:r>
            <a:br>
              <a:rPr lang="en-US" altLang="en-US" sz="4000">
                <a:solidFill>
                  <a:srgbClr val="000000"/>
                </a:solidFill>
              </a:rPr>
            </a:br>
            <a:r>
              <a:rPr lang="en-US" altLang="en-US" sz="4000">
                <a:solidFill>
                  <a:srgbClr val="000000"/>
                </a:solidFill>
              </a:rPr>
              <a:t>Lock and Key Mechanism</a:t>
            </a:r>
          </a:p>
        </p:txBody>
      </p:sp>
      <p:pic>
        <p:nvPicPr>
          <p:cNvPr id="173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57400"/>
            <a:ext cx="660400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Text Box 1"/>
          <p:cNvSpPr txBox="1">
            <a:spLocks noChangeArrowheads="1"/>
          </p:cNvSpPr>
          <p:nvPr/>
        </p:nvSpPr>
        <p:spPr bwMode="auto">
          <a:xfrm>
            <a:off x="304800" y="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Enzymatic Hydrolysis of Sucrose</a:t>
            </a:r>
          </a:p>
        </p:txBody>
      </p:sp>
      <p:pic>
        <p:nvPicPr>
          <p:cNvPr id="175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90600"/>
            <a:ext cx="4978400" cy="259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39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657600"/>
            <a:ext cx="3505200" cy="289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83971"/>
                                        </p:tgtEl>
                                        <p:attrNameLst>
                                          <p:attrName>style.visibility</p:attrName>
                                        </p:attrNameLst>
                                      </p:cBhvr>
                                      <p:to>
                                        <p:strVal val="visible"/>
                                      </p:to>
                                    </p:set>
                                    <p:animEffect transition="in" filter="dissolve">
                                      <p:cBhvr additive="repl">
                                        <p:cTn id="7" dur="5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2048</TotalTime>
  <Words>3928</Words>
  <Application>Microsoft Office PowerPoint</Application>
  <PresentationFormat>On-screen Show (4:3)</PresentationFormat>
  <Paragraphs>1125</Paragraphs>
  <Slides>92</Slides>
  <Notes>75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8" baseType="lpstr">
      <vt:lpstr>Times New Roman</vt:lpstr>
      <vt:lpstr>Microsoft YaHei</vt:lpstr>
      <vt:lpstr>Arial</vt:lpstr>
      <vt:lpstr>Symbol</vt:lpstr>
      <vt:lpstr>Office Theme</vt:lpstr>
      <vt:lpstr>Equation</vt:lpstr>
      <vt:lpstr>PowerPoint Presentation</vt:lpstr>
      <vt:lpstr>Physical State of the Reactants</vt:lpstr>
      <vt:lpstr>PowerPoint Presentation</vt:lpstr>
      <vt:lpstr>Temperature</vt:lpstr>
      <vt:lpstr>Presence of a Catalyst</vt:lpstr>
      <vt:lpstr>PowerPoint Presentation</vt:lpstr>
      <vt:lpstr>Reaction Rate</vt:lpstr>
      <vt:lpstr>Plotting Rate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Zero-Order Reactions</vt:lpstr>
      <vt:lpstr>PowerPoint Presentation</vt:lpstr>
      <vt:lpstr>Evidence That Conversion of Methyl Isonitrile to Acetonitrile</vt:lpstr>
      <vt:lpstr>PowerPoint Presentation</vt:lpstr>
      <vt:lpstr>An Example of a Second-Order Reaction:  Decomposition of N O2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Reaction Progress</vt:lpstr>
      <vt:lpstr>PowerPoint Presentation</vt:lpstr>
      <vt:lpstr>PowerPoint Presentation</vt:lpstr>
      <vt:lpstr>Why do rates vary? Let’s look at the theory behind the trends.   Factors That Affect Reaction Rate</vt:lpstr>
      <vt:lpstr>PowerPoint Presentation</vt:lpstr>
      <vt:lpstr>PowerPoint Presentation</vt:lpstr>
      <vt:lpstr>Distribution of the Energy of Molecules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Homogeneous Catalysts</vt:lpstr>
      <vt:lpstr>Heterogeneous Catalysts</vt:lpstr>
      <vt:lpstr>PowerPoint Presentation</vt:lpstr>
      <vt:lpstr>PowerPoint Presentation</vt:lpstr>
      <vt:lpstr>Enzymes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terry boan</dc:creator>
  <cp:lastModifiedBy>Terry Boan</cp:lastModifiedBy>
  <cp:revision>133</cp:revision>
  <cp:lastPrinted>1601-01-01T00:00:00Z</cp:lastPrinted>
  <dcterms:created xsi:type="dcterms:W3CDTF">2006-01-13T22:36:53Z</dcterms:created>
  <dcterms:modified xsi:type="dcterms:W3CDTF">2020-08-07T16:28:08Z</dcterms:modified>
</cp:coreProperties>
</file>