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6" r:id="rId35"/>
    <p:sldId id="305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4C4BE5"/>
    <a:srgbClr val="E65106"/>
    <a:srgbClr val="FFB650"/>
    <a:srgbClr val="55B2B9"/>
    <a:srgbClr val="ED1A3B"/>
    <a:srgbClr val="0066B3"/>
    <a:srgbClr val="F58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017" autoAdjust="0"/>
  </p:normalViewPr>
  <p:slideViewPr>
    <p:cSldViewPr snapToGrid="0" showGuides="1">
      <p:cViewPr varScale="1">
        <p:scale>
          <a:sx n="106" d="100"/>
          <a:sy n="106" d="100"/>
        </p:scale>
        <p:origin x="-992" y="-104"/>
      </p:cViewPr>
      <p:guideLst>
        <p:guide orient="horz" pos="426"/>
        <p:guide orient="horz" pos="618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-180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tags" Target="tags/tag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54D44E16-3763-4907-85FA-EE9EC73234FD}" type="datetimeFigureOut">
              <a:rPr lang="en-US"/>
              <a:pPr>
                <a:defRPr/>
              </a:pPr>
              <a:t>8/15/17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1BCE83-DE87-4CD7-953F-EA26CDD9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EB2769-3A87-436C-BD67-5934C639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4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16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17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18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19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36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37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38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39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40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41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44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45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49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50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51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52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53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54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55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56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9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54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7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94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57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0" y="6210300"/>
            <a:ext cx="91408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9800" y="6321425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© 2018 Pearson Education, Inc.</a:t>
            </a: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0" y="6324600"/>
            <a:ext cx="523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000" i="1" dirty="0" smtClean="0">
                <a:latin typeface="Arial" charset="0"/>
              </a:rPr>
              <a:t>Chemistry: The Central Science</a:t>
            </a:r>
            <a:r>
              <a:rPr lang="en-US" sz="1000" dirty="0" smtClean="0">
                <a:latin typeface="Arial" charset="0"/>
              </a:rPr>
              <a:t>, 14th </a:t>
            </a:r>
            <a:r>
              <a:rPr lang="en-US" sz="1000" dirty="0">
                <a:latin typeface="Arial" charset="0"/>
              </a:rPr>
              <a:t>Edition</a:t>
            </a:r>
            <a:endParaRPr lang="en-US" sz="10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en-US" sz="1000" dirty="0" smtClean="0">
                <a:latin typeface="Helvetica"/>
                <a:ea typeface="Times"/>
              </a:rPr>
              <a:t>Brown/</a:t>
            </a:r>
            <a:r>
              <a:rPr lang="en-US" sz="1000" dirty="0" err="1" smtClean="0">
                <a:latin typeface="Helvetica"/>
                <a:ea typeface="Times"/>
              </a:rPr>
              <a:t>LeMay</a:t>
            </a:r>
            <a:r>
              <a:rPr lang="en-US" sz="1000" dirty="0" smtClean="0">
                <a:latin typeface="Helvetica"/>
                <a:ea typeface="Times"/>
              </a:rPr>
              <a:t>/</a:t>
            </a:r>
            <a:r>
              <a:rPr lang="en-US" sz="1000" dirty="0" err="1" smtClean="0">
                <a:latin typeface="Helvetica"/>
                <a:ea typeface="Times"/>
              </a:rPr>
              <a:t>Bursten</a:t>
            </a:r>
            <a:r>
              <a:rPr lang="en-US" sz="1000" dirty="0" smtClean="0">
                <a:latin typeface="Helvetica"/>
                <a:ea typeface="Times"/>
              </a:rPr>
              <a:t>/Murphy/Woodward/</a:t>
            </a:r>
            <a:r>
              <a:rPr lang="en-US" sz="1000" dirty="0" err="1" smtClean="0">
                <a:latin typeface="Helvetica"/>
                <a:ea typeface="Times"/>
              </a:rPr>
              <a:t>Stoltzfus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e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11.jp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3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2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3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When a Common Ion Is </a:t>
            </a:r>
            <a:r>
              <a:rPr lang="en-US" altLang="en-US" b="1" dirty="0" smtClean="0">
                <a:latin typeface="Arial" charset="0"/>
              </a:rPr>
              <a:t>	Involved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65515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22497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529779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663547"/>
            <a:ext cx="8459787" cy="100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determine the pH of a solution of a </a:t>
            </a:r>
            <a:r>
              <a:rPr lang="en-US" sz="1400" dirty="0" smtClean="0">
                <a:latin typeface="+mn-lt"/>
              </a:rPr>
              <a:t>weak electrolyte (CH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COOH) </a:t>
            </a:r>
            <a:r>
              <a:rPr lang="en-US" sz="1400" dirty="0">
                <a:latin typeface="+mn-lt"/>
              </a:rPr>
              <a:t>and a strong electrolyte (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COONa) that </a:t>
            </a:r>
            <a:r>
              <a:rPr lang="en-US" sz="1400" dirty="0">
                <a:latin typeface="+mn-lt"/>
              </a:rPr>
              <a:t>share a common ion,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any problem in which we must determine the pH of a </a:t>
            </a:r>
            <a:r>
              <a:rPr lang="en-US" sz="1400" dirty="0" smtClean="0">
                <a:latin typeface="+mn-lt"/>
              </a:rPr>
              <a:t>solution containing </a:t>
            </a:r>
            <a:r>
              <a:rPr lang="en-US" sz="1400" dirty="0">
                <a:latin typeface="+mn-lt"/>
              </a:rPr>
              <a:t>a mixture of solutes, it is helpful to proceed by </a:t>
            </a:r>
            <a:r>
              <a:rPr lang="en-US" sz="1400" dirty="0" smtClean="0">
                <a:latin typeface="+mn-lt"/>
              </a:rPr>
              <a:t>a series </a:t>
            </a:r>
            <a:r>
              <a:rPr lang="en-US" sz="1400" dirty="0">
                <a:latin typeface="+mn-lt"/>
              </a:rPr>
              <a:t>of logical steps: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1)</a:t>
            </a:r>
            <a:r>
              <a:rPr lang="en-US" sz="1400" dirty="0" smtClean="0">
                <a:latin typeface="+mn-lt"/>
              </a:rPr>
              <a:t>	Consider </a:t>
            </a:r>
            <a:r>
              <a:rPr lang="en-US" sz="1400" dirty="0">
                <a:latin typeface="+mn-lt"/>
              </a:rPr>
              <a:t>which solutes are strong electrolytes and which </a:t>
            </a:r>
            <a:r>
              <a:rPr lang="en-US" sz="1400" dirty="0" smtClean="0">
                <a:latin typeface="+mn-lt"/>
              </a:rPr>
              <a:t>are weak </a:t>
            </a:r>
            <a:r>
              <a:rPr lang="en-US" sz="1400" dirty="0">
                <a:latin typeface="+mn-lt"/>
              </a:rPr>
              <a:t>electrolytes, and identify the major species in solution.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(2)</a:t>
            </a:r>
            <a:r>
              <a:rPr lang="en-US" sz="1400" dirty="0" smtClean="0">
                <a:latin typeface="+mn-lt"/>
              </a:rPr>
              <a:t>	Identify </a:t>
            </a:r>
            <a:r>
              <a:rPr lang="en-US" sz="1400" dirty="0">
                <a:latin typeface="+mn-lt"/>
              </a:rPr>
              <a:t>the important equilibrium reaction that is the </a:t>
            </a:r>
            <a:r>
              <a:rPr lang="en-US" sz="1400" dirty="0" smtClean="0">
                <a:latin typeface="+mn-lt"/>
              </a:rPr>
              <a:t>source of </a:t>
            </a:r>
            <a:r>
              <a:rPr lang="en-US" sz="1400" dirty="0">
                <a:latin typeface="+mn-lt"/>
              </a:rPr>
              <a:t>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and therefore determines </a:t>
            </a:r>
            <a:r>
              <a:rPr lang="en-US" sz="1400" dirty="0" err="1">
                <a:latin typeface="+mn-lt"/>
              </a:rPr>
              <a:t>pH.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3)	</a:t>
            </a:r>
            <a:r>
              <a:rPr lang="en-US" sz="1400" dirty="0" smtClean="0">
                <a:latin typeface="+mn-lt"/>
              </a:rPr>
              <a:t>Tabulate </a:t>
            </a:r>
            <a:r>
              <a:rPr lang="en-US" sz="1400" dirty="0">
                <a:latin typeface="+mn-lt"/>
              </a:rPr>
              <a:t>the concentrations of ions involved in </a:t>
            </a:r>
            <a:r>
              <a:rPr lang="en-US" sz="1400" dirty="0" smtClean="0">
                <a:latin typeface="+mn-lt"/>
              </a:rPr>
              <a:t>the equilibrium</a:t>
            </a:r>
            <a:r>
              <a:rPr lang="en-US" sz="1400" dirty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4)</a:t>
            </a:r>
            <a:r>
              <a:rPr lang="en-US" sz="1400" dirty="0" smtClean="0">
                <a:latin typeface="+mn-lt"/>
              </a:rPr>
              <a:t>	Use </a:t>
            </a:r>
            <a:r>
              <a:rPr lang="en-US" sz="1400" dirty="0">
                <a:latin typeface="+mn-lt"/>
              </a:rPr>
              <a:t>the equilibrium-constant expression to calculate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and then </a:t>
            </a:r>
            <a:r>
              <a:rPr lang="en-US" sz="1400" dirty="0" err="1">
                <a:latin typeface="+mn-lt"/>
              </a:rPr>
              <a:t>pH</a:t>
            </a:r>
            <a:r>
              <a:rPr lang="en-US" sz="1400" dirty="0" err="1" smtClean="0">
                <a:latin typeface="+mn-lt"/>
              </a:rPr>
              <a:t>.</a:t>
            </a: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First, because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COOH </a:t>
            </a:r>
            <a:r>
              <a:rPr lang="en-US" sz="1400" dirty="0">
                <a:latin typeface="+mn-lt"/>
              </a:rPr>
              <a:t>is a weak electrolyte and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COONa is </a:t>
            </a:r>
            <a:r>
              <a:rPr lang="en-US" sz="1400" dirty="0">
                <a:latin typeface="+mn-lt"/>
              </a:rPr>
              <a:t>a strong electrolyte, the major species in the solution </a:t>
            </a:r>
            <a:r>
              <a:rPr lang="en-US" sz="1400" dirty="0" smtClean="0">
                <a:latin typeface="+mn-lt"/>
              </a:rPr>
              <a:t>are 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COOH </a:t>
            </a:r>
            <a:r>
              <a:rPr lang="en-US" sz="1400" dirty="0">
                <a:latin typeface="+mn-lt"/>
              </a:rPr>
              <a:t>(a weak acid), Na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(which is neither acidic nor </a:t>
            </a:r>
            <a:r>
              <a:rPr lang="en-US" sz="1400" dirty="0" smtClean="0">
                <a:latin typeface="+mn-lt"/>
              </a:rPr>
              <a:t>basic and </a:t>
            </a:r>
            <a:r>
              <a:rPr lang="en-US" sz="1400" dirty="0">
                <a:latin typeface="+mn-lt"/>
              </a:rPr>
              <a:t>is therefore a spectator in the acid–base chemistry), </a:t>
            </a:r>
            <a:r>
              <a:rPr lang="en-US" sz="1400" dirty="0" smtClean="0">
                <a:latin typeface="+mn-lt"/>
              </a:rPr>
              <a:t>and 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(which is the conjugate base of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COOH).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458201" cy="6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What is the pH of a solution made by adding 0.30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acetic acid and 0.30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sodium acetate to enough </a:t>
            </a:r>
            <a:r>
              <a:rPr lang="en-US" sz="1400" dirty="0" smtClean="0">
                <a:latin typeface="+mn-lt"/>
              </a:rPr>
              <a:t>water to </a:t>
            </a:r>
            <a:r>
              <a:rPr lang="en-US" sz="1400" dirty="0">
                <a:latin typeface="+mn-lt"/>
              </a:rPr>
              <a:t>make 1.0 L of solution?</a:t>
            </a:r>
          </a:p>
        </p:txBody>
      </p:sp>
    </p:spTree>
    <p:extLst>
      <p:ext uri="{BB962C8B-B14F-4D97-AF65-F5344CB8AC3E}">
        <p14:creationId xmlns:p14="http://schemas.microsoft.com/office/powerpoint/2010/main" val="270142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3485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45743"/>
            <a:ext cx="8723313" cy="94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Because </a:t>
            </a:r>
            <a:r>
              <a:rPr lang="en-US" altLang="en-US" sz="1400" i="1" dirty="0" err="1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>
                <a:latin typeface="+mn-lt"/>
                <a:cs typeface="Arial" pitchFamily="34" charset="0"/>
              </a:rPr>
              <a:t>a</a:t>
            </a:r>
            <a:r>
              <a:rPr lang="en-US" altLang="en-US" sz="1400" dirty="0">
                <a:latin typeface="+mn-lt"/>
                <a:cs typeface="Arial" pitchFamily="34" charset="0"/>
              </a:rPr>
              <a:t> is small and a common ion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is present</a:t>
            </a:r>
            <a:r>
              <a:rPr lang="en-US" altLang="en-US" sz="1400" dirty="0">
                <a:latin typeface="+mn-lt"/>
                <a:cs typeface="Arial" pitchFamily="34" charset="0"/>
              </a:rPr>
              <a:t>, we expect </a:t>
            </a:r>
            <a:r>
              <a:rPr lang="en-US" altLang="en-US" sz="1400" i="1" dirty="0">
                <a:latin typeface="+mn-lt"/>
                <a:cs typeface="Arial" pitchFamily="34" charset="0"/>
              </a:rPr>
              <a:t>x</a:t>
            </a:r>
            <a:r>
              <a:rPr lang="en-US" altLang="en-US" sz="1400" dirty="0">
                <a:latin typeface="+mn-lt"/>
                <a:cs typeface="Arial" pitchFamily="34" charset="0"/>
              </a:rPr>
              <a:t> to be small relative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to either </a:t>
            </a:r>
            <a:r>
              <a:rPr lang="en-US" altLang="en-US" sz="1400" dirty="0">
                <a:latin typeface="+mn-lt"/>
                <a:cs typeface="Arial" pitchFamily="34" charset="0"/>
              </a:rPr>
              <a:t>0.12 or 0.10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. Thus, our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equation can </a:t>
            </a:r>
            <a:r>
              <a:rPr lang="en-US" altLang="en-US" sz="1400" dirty="0">
                <a:latin typeface="+mn-lt"/>
                <a:cs typeface="Arial" pitchFamily="34" charset="0"/>
              </a:rPr>
              <a:t>be simplified to give: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Solving </a:t>
            </a:r>
            <a:r>
              <a:rPr lang="en-US" altLang="en-US" sz="1400" dirty="0">
                <a:latin typeface="+mn-lt"/>
                <a:cs typeface="Arial" pitchFamily="34" charset="0"/>
              </a:rPr>
              <a:t>for </a:t>
            </a:r>
            <a:r>
              <a:rPr lang="en-US" altLang="en-US" sz="1400" i="1" dirty="0">
                <a:latin typeface="+mn-lt"/>
                <a:cs typeface="Arial" pitchFamily="34" charset="0"/>
              </a:rPr>
              <a:t>x</a:t>
            </a:r>
            <a:r>
              <a:rPr lang="en-US" altLang="en-US" sz="1400" dirty="0">
                <a:latin typeface="+mn-lt"/>
                <a:cs typeface="Arial" pitchFamily="34" charset="0"/>
              </a:rPr>
              <a:t> gives a value that justifies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our approximation: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Then, we can solve for pH: 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Alternatively</a:t>
            </a:r>
            <a:r>
              <a:rPr lang="en-US" altLang="en-US" sz="1400" dirty="0">
                <a:latin typeface="+mn-lt"/>
              </a:rPr>
              <a:t>, we can use the </a:t>
            </a:r>
            <a:r>
              <a:rPr lang="en-US" altLang="en-US" sz="1400" dirty="0" smtClean="0">
                <a:latin typeface="+mn-lt"/>
              </a:rPr>
              <a:t>Henderson–</a:t>
            </a:r>
            <a:r>
              <a:rPr lang="en-US" altLang="en-US" sz="1400" dirty="0" err="1" smtClean="0">
                <a:latin typeface="+mn-lt"/>
              </a:rPr>
              <a:t>Hasselbalch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equation with the initial </a:t>
            </a:r>
            <a:r>
              <a:rPr lang="en-US" altLang="en-US" sz="1400" dirty="0" smtClean="0">
                <a:latin typeface="+mn-lt"/>
              </a:rPr>
              <a:t>concentrations of </a:t>
            </a:r>
            <a:r>
              <a:rPr lang="en-US" altLang="en-US" sz="1400" dirty="0">
                <a:latin typeface="+mn-lt"/>
              </a:rPr>
              <a:t>acid and base to calculate </a:t>
            </a:r>
            <a:r>
              <a:rPr lang="en-US" altLang="en-US" sz="1400" dirty="0" smtClean="0">
                <a:latin typeface="+mn-lt"/>
              </a:rPr>
              <a:t>pH directly</a:t>
            </a:r>
            <a:r>
              <a:rPr lang="en-US" altLang="en-US" sz="1400" dirty="0">
                <a:latin typeface="+mn-lt"/>
              </a:rPr>
              <a:t>: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452" cy="539245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2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of a Buffer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697251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1" b="58454"/>
          <a:stretch/>
        </p:blipFill>
        <p:spPr>
          <a:xfrm>
            <a:off x="3249975" y="1621220"/>
            <a:ext cx="2214553" cy="4371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607583" y="2499825"/>
            <a:ext cx="3866920" cy="526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0"/>
          <a:stretch/>
        </p:blipFill>
        <p:spPr>
          <a:xfrm>
            <a:off x="2667495" y="4774694"/>
            <a:ext cx="3379512" cy="779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7" b="77768"/>
          <a:stretch/>
        </p:blipFill>
        <p:spPr>
          <a:xfrm>
            <a:off x="3249975" y="3701102"/>
            <a:ext cx="2489812" cy="2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8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3485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5743"/>
            <a:ext cx="8536886" cy="167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If </a:t>
            </a:r>
            <a:r>
              <a:rPr lang="en-US" altLang="en-US" sz="1400" dirty="0">
                <a:latin typeface="+mn-lt"/>
                <a:cs typeface="Arial" pitchFamily="34" charset="0"/>
              </a:rPr>
              <a:t>the pH of a buffer solution is equal to the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p</a:t>
            </a:r>
            <a:r>
              <a:rPr lang="en-US" altLang="en-US" sz="1400" i="1" dirty="0" err="1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>
                <a:latin typeface="+mn-lt"/>
                <a:cs typeface="Arial" pitchFamily="34" charset="0"/>
              </a:rPr>
              <a:t>a</a:t>
            </a:r>
            <a:r>
              <a:rPr lang="en-US" altLang="en-US" sz="1400" dirty="0">
                <a:latin typeface="+mn-lt"/>
                <a:cs typeface="Arial" pitchFamily="34" charset="0"/>
              </a:rPr>
              <a:t> of the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acid in </a:t>
            </a:r>
            <a:r>
              <a:rPr lang="en-US" altLang="en-US" sz="1400" dirty="0">
                <a:latin typeface="+mn-lt"/>
                <a:cs typeface="Arial" pitchFamily="34" charset="0"/>
              </a:rPr>
              <a:t>the buffer, what does this tell you about the relative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concentrations of </a:t>
            </a:r>
            <a:r>
              <a:rPr lang="en-US" altLang="en-US" sz="1400" dirty="0">
                <a:latin typeface="+mn-lt"/>
                <a:cs typeface="Arial" pitchFamily="34" charset="0"/>
              </a:rPr>
              <a:t>the acid and conjugate base forms of the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buffer components</a:t>
            </a:r>
            <a:r>
              <a:rPr lang="en-US" altLang="en-US" sz="1400" dirty="0">
                <a:latin typeface="+mn-lt"/>
                <a:cs typeface="Arial" pitchFamily="34" charset="0"/>
              </a:rPr>
              <a:t>?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  <a:cs typeface="Arial" pitchFamily="34" charset="0"/>
              </a:rPr>
              <a:t>(a) </a:t>
            </a:r>
            <a:r>
              <a:rPr lang="en-US" altLang="en-US" sz="1400" dirty="0">
                <a:latin typeface="+mn-lt"/>
                <a:cs typeface="Arial" pitchFamily="34" charset="0"/>
              </a:rPr>
              <a:t>The acid concentration must be zero.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(b) </a:t>
            </a:r>
            <a:r>
              <a:rPr lang="en-US" altLang="en-US" sz="1400" dirty="0">
                <a:latin typeface="+mn-lt"/>
                <a:cs typeface="Arial" pitchFamily="34" charset="0"/>
              </a:rPr>
              <a:t>The base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concentration must </a:t>
            </a:r>
            <a:r>
              <a:rPr lang="en-US" altLang="en-US" sz="1400" dirty="0">
                <a:latin typeface="+mn-lt"/>
                <a:cs typeface="Arial" pitchFamily="34" charset="0"/>
              </a:rPr>
              <a:t>be zero.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(c) </a:t>
            </a:r>
            <a:r>
              <a:rPr lang="en-US" altLang="en-US" sz="1400" dirty="0">
                <a:latin typeface="+mn-lt"/>
                <a:cs typeface="Arial" pitchFamily="34" charset="0"/>
              </a:rPr>
              <a:t>The acid and base concentrations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must be </a:t>
            </a:r>
            <a:r>
              <a:rPr lang="en-US" altLang="en-US" sz="1400" dirty="0">
                <a:latin typeface="+mn-lt"/>
                <a:cs typeface="Arial" pitchFamily="34" charset="0"/>
              </a:rPr>
              <a:t>equal.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(d) </a:t>
            </a:r>
            <a:r>
              <a:rPr lang="en-US" altLang="en-US" sz="1400" dirty="0">
                <a:latin typeface="+mn-lt"/>
                <a:cs typeface="Arial" pitchFamily="34" charset="0"/>
              </a:rPr>
              <a:t>The acid and base concentrations must be equal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to the </a:t>
            </a:r>
            <a:r>
              <a:rPr lang="en-US" altLang="en-US" sz="1400" i="1" dirty="0" err="1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>
                <a:latin typeface="+mn-lt"/>
                <a:cs typeface="Arial" pitchFamily="34" charset="0"/>
              </a:rPr>
              <a:t>a</a:t>
            </a:r>
            <a:r>
              <a:rPr lang="en-US" altLang="en-US" sz="1400" dirty="0">
                <a:latin typeface="+mn-lt"/>
                <a:cs typeface="Arial" pitchFamily="34" charset="0"/>
              </a:rPr>
              <a:t>.</a:t>
            </a:r>
            <a:r>
              <a:rPr lang="en-US" altLang="en-US" sz="1400" b="1" dirty="0">
                <a:latin typeface="+mn-lt"/>
                <a:cs typeface="Arial" pitchFamily="34" charset="0"/>
              </a:rPr>
              <a:t> (e) </a:t>
            </a:r>
            <a:r>
              <a:rPr lang="en-US" altLang="en-US" sz="1400" dirty="0">
                <a:latin typeface="+mn-lt"/>
                <a:cs typeface="Arial" pitchFamily="34" charset="0"/>
              </a:rPr>
              <a:t>The base concentration must be 2.3 times as large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as the </a:t>
            </a:r>
            <a:r>
              <a:rPr lang="en-US" altLang="en-US" sz="1400" dirty="0">
                <a:latin typeface="+mn-lt"/>
                <a:cs typeface="Arial" pitchFamily="34" charset="0"/>
              </a:rPr>
              <a:t>acid concentration.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Calculate </a:t>
            </a:r>
            <a:r>
              <a:rPr lang="en-US" altLang="en-US" sz="1400" dirty="0">
                <a:latin typeface="+mn-lt"/>
                <a:cs typeface="Arial" pitchFamily="34" charset="0"/>
              </a:rPr>
              <a:t>the pH of a buffer composed of 0.12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 benzoic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acid and </a:t>
            </a:r>
            <a:r>
              <a:rPr lang="en-US" altLang="en-US" sz="1400" dirty="0">
                <a:latin typeface="+mn-lt"/>
                <a:cs typeface="Arial" pitchFamily="34" charset="0"/>
              </a:rPr>
              <a:t>0.20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 sodium benzoate. (Refer to Appendix D.)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5876" cy="340941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2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of a Buffer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3714214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4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pH When the Henderson</a:t>
            </a:r>
            <a:r>
              <a:rPr lang="en-US" altLang="en-US" b="1" dirty="0" smtClean="0">
                <a:latin typeface="Arial" charset="0"/>
              </a:rPr>
              <a:t>–	</a:t>
            </a:r>
            <a:r>
              <a:rPr lang="en-US" altLang="en-US" b="1" dirty="0" err="1" smtClean="0">
                <a:latin typeface="Arial" charset="0"/>
              </a:rPr>
              <a:t>Hasselbalch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Equation May Not Be Accurate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86779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68768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99248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887205"/>
            <a:ext cx="8459787" cy="100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calculate the pH of a buffer two </a:t>
            </a:r>
            <a:r>
              <a:rPr lang="en-US" sz="1400" dirty="0" smtClean="0">
                <a:latin typeface="+mn-lt"/>
              </a:rPr>
              <a:t>different ways</a:t>
            </a:r>
            <a:r>
              <a:rPr lang="en-US" sz="1400" dirty="0">
                <a:latin typeface="+mn-lt"/>
              </a:rPr>
              <a:t>. We know the initial concentrations of the weak acid and </a:t>
            </a:r>
            <a:r>
              <a:rPr lang="en-US" sz="1400" dirty="0" smtClean="0">
                <a:latin typeface="+mn-lt"/>
              </a:rPr>
              <a:t>its conjugate </a:t>
            </a:r>
            <a:r>
              <a:rPr lang="en-US" sz="1400" dirty="0">
                <a:latin typeface="+mn-lt"/>
              </a:rPr>
              <a:t>base, and the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of </a:t>
            </a:r>
            <a:r>
              <a:rPr lang="en-US" sz="1400" dirty="0">
                <a:latin typeface="+mn-lt"/>
              </a:rPr>
              <a:t>the weak acid.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will first use the Henderson–</a:t>
            </a:r>
            <a:r>
              <a:rPr lang="en-US" sz="1400" dirty="0" err="1">
                <a:latin typeface="+mn-lt"/>
              </a:rPr>
              <a:t>Hasselbalch</a:t>
            </a:r>
            <a:r>
              <a:rPr lang="en-US" sz="1400" dirty="0">
                <a:latin typeface="+mn-lt"/>
              </a:rPr>
              <a:t> equation, </a:t>
            </a:r>
            <a:r>
              <a:rPr lang="en-US" sz="1400" dirty="0" smtClean="0">
                <a:latin typeface="+mn-lt"/>
              </a:rPr>
              <a:t>which relates </a:t>
            </a:r>
            <a:r>
              <a:rPr lang="en-US" sz="1400" dirty="0" err="1" smtClean="0">
                <a:latin typeface="+mn-lt"/>
              </a:rPr>
              <a:t>p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ratio of acid–base concentrations to the </a:t>
            </a:r>
            <a:r>
              <a:rPr lang="en-US" sz="1400" dirty="0" err="1">
                <a:latin typeface="+mn-lt"/>
              </a:rPr>
              <a:t>pH.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This will </a:t>
            </a:r>
            <a:r>
              <a:rPr lang="en-US" sz="1400" dirty="0">
                <a:latin typeface="+mn-lt"/>
              </a:rPr>
              <a:t>be straightforward. Then, we will redo the calculation </a:t>
            </a:r>
            <a:r>
              <a:rPr lang="en-US" sz="1400" dirty="0" smtClean="0">
                <a:latin typeface="+mn-lt"/>
              </a:rPr>
              <a:t>making no </a:t>
            </a:r>
            <a:r>
              <a:rPr lang="en-US" sz="1400" dirty="0">
                <a:latin typeface="+mn-lt"/>
              </a:rPr>
              <a:t>assumptions about any quantities, which means we will </a:t>
            </a:r>
            <a:r>
              <a:rPr lang="en-US" sz="1400" dirty="0" smtClean="0">
                <a:latin typeface="+mn-lt"/>
              </a:rPr>
              <a:t>need to </a:t>
            </a:r>
            <a:r>
              <a:rPr lang="en-US" sz="1400" dirty="0">
                <a:latin typeface="+mn-lt"/>
              </a:rPr>
              <a:t>write out the initial/change/equilibrium concentrations, as </a:t>
            </a:r>
            <a:r>
              <a:rPr lang="en-US" sz="1400" dirty="0" smtClean="0">
                <a:latin typeface="+mn-lt"/>
              </a:rPr>
              <a:t>we have </a:t>
            </a:r>
            <a:r>
              <a:rPr lang="en-US" sz="1400" dirty="0">
                <a:latin typeface="+mn-lt"/>
              </a:rPr>
              <a:t>done before. In addition, we will need to solve for </a:t>
            </a:r>
            <a:r>
              <a:rPr lang="en-US" sz="1400" dirty="0" smtClean="0">
                <a:latin typeface="+mn-lt"/>
              </a:rPr>
              <a:t>quantities using </a:t>
            </a:r>
            <a:r>
              <a:rPr lang="en-US" sz="1400" dirty="0">
                <a:latin typeface="+mn-lt"/>
              </a:rPr>
              <a:t>the quadratic equation (since we cannot make </a:t>
            </a:r>
            <a:r>
              <a:rPr lang="en-US" sz="1400" dirty="0" smtClean="0">
                <a:latin typeface="+mn-lt"/>
              </a:rPr>
              <a:t>assumptions about </a:t>
            </a:r>
            <a:r>
              <a:rPr lang="en-US" sz="1400" dirty="0">
                <a:latin typeface="+mn-lt"/>
              </a:rPr>
              <a:t>unknowns being small</a:t>
            </a:r>
            <a:r>
              <a:rPr lang="en-US" sz="1400" dirty="0" smtClean="0">
                <a:latin typeface="+mn-lt"/>
              </a:rPr>
              <a:t>).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(i)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Henderson–</a:t>
            </a:r>
            <a:r>
              <a:rPr lang="en-US" sz="1400" dirty="0" err="1">
                <a:latin typeface="+mn-lt"/>
              </a:rPr>
              <a:t>Hasselbalch</a:t>
            </a:r>
            <a:r>
              <a:rPr lang="en-US" sz="1400" dirty="0">
                <a:latin typeface="+mn-lt"/>
              </a:rPr>
              <a:t> equation </a:t>
            </a:r>
            <a:r>
              <a:rPr lang="en-US" sz="1400" dirty="0" smtClean="0">
                <a:latin typeface="+mn-lt"/>
              </a:rPr>
              <a:t>is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We </a:t>
            </a:r>
            <a:r>
              <a:rPr lang="en-US" sz="1400" dirty="0">
                <a:latin typeface="+mn-lt"/>
              </a:rPr>
              <a:t>know the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of the acid </a:t>
            </a:r>
            <a:r>
              <a:rPr lang="en-US" sz="1400" dirty="0" smtClean="0">
                <a:latin typeface="+mn-lt"/>
              </a:rPr>
              <a:t>(1.8 × 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), so </a:t>
            </a:r>
            <a:r>
              <a:rPr lang="en-US" sz="1400" dirty="0">
                <a:latin typeface="+mn-lt"/>
              </a:rPr>
              <a:t>we know </a:t>
            </a:r>
            <a:r>
              <a:rPr lang="en-US" sz="1400" dirty="0" err="1" smtClean="0">
                <a:latin typeface="+mn-lt"/>
              </a:rPr>
              <a:t>p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 (</a:t>
            </a:r>
            <a:r>
              <a:rPr lang="en-US" sz="1400" dirty="0" err="1" smtClean="0">
                <a:latin typeface="+mn-lt"/>
              </a:rPr>
              <a:t>p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–log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= 4.74). </a:t>
            </a: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We </a:t>
            </a:r>
            <a:r>
              <a:rPr lang="en-US" sz="1400" dirty="0">
                <a:latin typeface="+mn-lt"/>
              </a:rPr>
              <a:t>know the initial concentrations </a:t>
            </a:r>
            <a:r>
              <a:rPr lang="en-US" sz="1400" dirty="0" smtClean="0">
                <a:latin typeface="+mn-lt"/>
              </a:rPr>
              <a:t>of the </a:t>
            </a:r>
            <a:r>
              <a:rPr lang="en-US" sz="1400" dirty="0">
                <a:latin typeface="+mn-lt"/>
              </a:rPr>
              <a:t>base, sodium acetate, and the acid</a:t>
            </a:r>
            <a:r>
              <a:rPr lang="en-US" sz="1400" dirty="0" smtClean="0">
                <a:latin typeface="+mn-lt"/>
              </a:rPr>
              <a:t>, acetic </a:t>
            </a:r>
            <a:r>
              <a:rPr lang="en-US" sz="1400" dirty="0">
                <a:latin typeface="+mn-lt"/>
              </a:rPr>
              <a:t>acid, which we will assume are </a:t>
            </a:r>
            <a:r>
              <a:rPr lang="en-US" sz="1400" dirty="0" smtClean="0">
                <a:latin typeface="+mn-lt"/>
              </a:rPr>
              <a:t>the same </a:t>
            </a:r>
            <a:r>
              <a:rPr lang="en-US" sz="1400" dirty="0">
                <a:latin typeface="+mn-lt"/>
              </a:rPr>
              <a:t>as the equilibrium concentrations.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52034"/>
            <a:ext cx="8458201" cy="71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the pH of a buffer that initially contains 1.00 ×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COOH and 1.00 ×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COONa in </a:t>
            </a:r>
            <a:r>
              <a:rPr lang="en-US" sz="1400" dirty="0" smtClean="0">
                <a:latin typeface="+mn-lt"/>
              </a:rPr>
              <a:t>the following </a:t>
            </a:r>
            <a:r>
              <a:rPr lang="en-US" sz="1400" dirty="0">
                <a:latin typeface="+mn-lt"/>
              </a:rPr>
              <a:t>two ways: (i) using the Henderson–</a:t>
            </a:r>
            <a:r>
              <a:rPr lang="en-US" sz="1400" dirty="0" err="1">
                <a:latin typeface="+mn-lt"/>
              </a:rPr>
              <a:t>Hasselbalch</a:t>
            </a:r>
            <a:r>
              <a:rPr lang="en-US" sz="1400" dirty="0">
                <a:latin typeface="+mn-lt"/>
              </a:rPr>
              <a:t> equation and (ii) making no assumptions about quantities (which </a:t>
            </a:r>
            <a:r>
              <a:rPr lang="en-US" sz="1400" dirty="0" smtClean="0">
                <a:latin typeface="+mn-lt"/>
              </a:rPr>
              <a:t>means you </a:t>
            </a:r>
            <a:r>
              <a:rPr lang="en-US" sz="1400" dirty="0">
                <a:latin typeface="+mn-lt"/>
              </a:rPr>
              <a:t>will need to use the quadratic equation). The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of </a:t>
            </a:r>
            <a:r>
              <a:rPr lang="en-US" sz="1400" dirty="0">
                <a:latin typeface="+mn-lt"/>
              </a:rPr>
              <a:t>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COOH is 1.80 × 10</a:t>
            </a:r>
            <a:r>
              <a:rPr lang="en-US" sz="1400" baseline="30000" dirty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46" y="4370177"/>
            <a:ext cx="1682673" cy="4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pH When the Henderson</a:t>
            </a:r>
            <a:r>
              <a:rPr lang="en-US" altLang="en-US" b="1" dirty="0" smtClean="0">
                <a:latin typeface="Arial" charset="0"/>
              </a:rPr>
              <a:t>–	</a:t>
            </a:r>
            <a:r>
              <a:rPr lang="en-US" altLang="en-US" b="1" dirty="0" err="1" smtClean="0">
                <a:latin typeface="Arial" charset="0"/>
              </a:rPr>
              <a:t>Hasselbalch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Equation May Not Be Accurate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8305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8684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9164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02462"/>
            <a:ext cx="8459787" cy="84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Therefore</a:t>
            </a:r>
            <a:r>
              <a:rPr lang="en-US" sz="1400" dirty="0">
                <a:latin typeface="+mn-lt"/>
              </a:rPr>
              <a:t>, we have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(ii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Now </a:t>
            </a:r>
            <a:r>
              <a:rPr lang="en-US" sz="1400" dirty="0">
                <a:latin typeface="+mn-lt"/>
              </a:rPr>
              <a:t>we will redo the calculation, </a:t>
            </a:r>
            <a:r>
              <a:rPr lang="en-US" sz="1400" dirty="0" smtClean="0">
                <a:latin typeface="+mn-lt"/>
              </a:rPr>
              <a:t>without making </a:t>
            </a:r>
            <a:r>
              <a:rPr lang="en-US" sz="1400" dirty="0">
                <a:latin typeface="+mn-lt"/>
              </a:rPr>
              <a:t>any assumptions at all. </a:t>
            </a:r>
            <a:r>
              <a:rPr lang="en-US" sz="1400" dirty="0" smtClean="0">
                <a:latin typeface="+mn-lt"/>
              </a:rPr>
              <a:t>We will </a:t>
            </a:r>
            <a:r>
              <a:rPr lang="en-US" sz="1400" dirty="0">
                <a:latin typeface="+mn-lt"/>
              </a:rPr>
              <a:t>solve for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, which represents the 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concentration </a:t>
            </a:r>
            <a:r>
              <a:rPr lang="en-US" sz="1400" dirty="0">
                <a:latin typeface="+mn-lt"/>
              </a:rPr>
              <a:t>at equilibrium, in order </a:t>
            </a:r>
            <a:r>
              <a:rPr lang="en-US" sz="1400" dirty="0" smtClean="0">
                <a:latin typeface="+mn-lt"/>
              </a:rPr>
              <a:t>to calculate </a:t>
            </a:r>
            <a:r>
              <a:rPr lang="en-US" sz="1400" dirty="0" err="1">
                <a:latin typeface="+mn-lt"/>
              </a:rPr>
              <a:t>pH.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985933"/>
            <a:ext cx="8458201" cy="35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56" y="1480694"/>
            <a:ext cx="2302526" cy="66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5" y="2906272"/>
            <a:ext cx="5699160" cy="3088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"/>
          <a:stretch/>
        </p:blipFill>
        <p:spPr>
          <a:xfrm>
            <a:off x="4441633" y="2752035"/>
            <a:ext cx="4581181" cy="99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8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pH When the Henderson</a:t>
            </a:r>
            <a:r>
              <a:rPr lang="en-US" altLang="en-US" b="1" dirty="0" smtClean="0">
                <a:latin typeface="Arial" charset="0"/>
              </a:rPr>
              <a:t>–	</a:t>
            </a:r>
            <a:r>
              <a:rPr lang="en-US" altLang="en-US" b="1" dirty="0" err="1" smtClean="0">
                <a:latin typeface="Arial" charset="0"/>
              </a:rPr>
              <a:t>Hasselbalch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Equation May Not Be Accurate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8305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8684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9164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02462"/>
            <a:ext cx="8459787" cy="204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Comment</a:t>
            </a:r>
            <a:r>
              <a:rPr lang="en-US" sz="1400" dirty="0">
                <a:latin typeface="+mn-lt"/>
              </a:rPr>
              <a:t> In Sample Exercise 17.3, the calculated pH is the </a:t>
            </a:r>
            <a:r>
              <a:rPr lang="en-US" sz="1400" dirty="0" smtClean="0">
                <a:latin typeface="+mn-lt"/>
              </a:rPr>
              <a:t>same whether </a:t>
            </a:r>
            <a:r>
              <a:rPr lang="en-US" sz="1400" dirty="0">
                <a:latin typeface="+mn-lt"/>
              </a:rPr>
              <a:t>we solve exactly using the quadratic equation or make </a:t>
            </a:r>
            <a:r>
              <a:rPr lang="en-US" sz="1400" dirty="0" smtClean="0">
                <a:latin typeface="+mn-lt"/>
              </a:rPr>
              <a:t>the simplifying </a:t>
            </a:r>
            <a:r>
              <a:rPr lang="en-US" sz="1400" dirty="0">
                <a:latin typeface="+mn-lt"/>
              </a:rPr>
              <a:t>assumption that the equilibrium concentrations of </a:t>
            </a:r>
            <a:r>
              <a:rPr lang="en-US" sz="1400" dirty="0" smtClean="0">
                <a:latin typeface="+mn-lt"/>
              </a:rPr>
              <a:t>acid and </a:t>
            </a:r>
            <a:r>
              <a:rPr lang="en-US" sz="1400" dirty="0">
                <a:latin typeface="+mn-lt"/>
              </a:rPr>
              <a:t>base are equal to their initial concentrations. The </a:t>
            </a:r>
            <a:r>
              <a:rPr lang="en-US" sz="1400" dirty="0" smtClean="0">
                <a:latin typeface="+mn-lt"/>
              </a:rPr>
              <a:t>simplifying assumption </a:t>
            </a:r>
            <a:r>
              <a:rPr lang="en-US" sz="1400" dirty="0">
                <a:latin typeface="+mn-lt"/>
              </a:rPr>
              <a:t>works because the concentrations of the acid–base </a:t>
            </a:r>
            <a:r>
              <a:rPr lang="en-US" sz="1400" dirty="0" smtClean="0">
                <a:latin typeface="+mn-lt"/>
              </a:rPr>
              <a:t>conjugate pair </a:t>
            </a:r>
            <a:r>
              <a:rPr lang="en-US" sz="1400" dirty="0">
                <a:latin typeface="+mn-lt"/>
              </a:rPr>
              <a:t>are both a thousand times larger than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In this </a:t>
            </a:r>
            <a:r>
              <a:rPr lang="en-US" sz="1400" dirty="0" smtClean="0">
                <a:latin typeface="+mn-lt"/>
              </a:rPr>
              <a:t>Sample Exercise</a:t>
            </a:r>
            <a:r>
              <a:rPr lang="en-US" sz="1400" dirty="0">
                <a:latin typeface="+mn-lt"/>
              </a:rPr>
              <a:t>, the acid–base conjugate pair concentrations are only </a:t>
            </a:r>
            <a:r>
              <a:rPr lang="en-US" sz="1400" dirty="0" smtClean="0">
                <a:latin typeface="+mn-lt"/>
              </a:rPr>
              <a:t>10–100 as </a:t>
            </a:r>
            <a:r>
              <a:rPr lang="en-US" sz="1400" dirty="0">
                <a:latin typeface="+mn-lt"/>
              </a:rPr>
              <a:t>large as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Therefore, we cannot assume that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is small compared </a:t>
            </a:r>
            <a:r>
              <a:rPr lang="en-US" sz="1400" dirty="0" smtClean="0">
                <a:latin typeface="+mn-lt"/>
              </a:rPr>
              <a:t>to the </a:t>
            </a:r>
            <a:r>
              <a:rPr lang="en-US" sz="1400" dirty="0">
                <a:latin typeface="+mn-lt"/>
              </a:rPr>
              <a:t>initial concentrations (that is, that the initial concentrations </a:t>
            </a:r>
            <a:r>
              <a:rPr lang="en-US" sz="1400" dirty="0" smtClean="0">
                <a:latin typeface="+mn-lt"/>
              </a:rPr>
              <a:t>are essentially </a:t>
            </a:r>
            <a:r>
              <a:rPr lang="en-US" sz="1400" dirty="0">
                <a:latin typeface="+mn-lt"/>
              </a:rPr>
              <a:t>equal to the equilibrium concentrations). The best </a:t>
            </a:r>
            <a:r>
              <a:rPr lang="en-US" sz="1400" dirty="0" smtClean="0">
                <a:latin typeface="+mn-lt"/>
              </a:rPr>
              <a:t>answer to </a:t>
            </a:r>
            <a:r>
              <a:rPr lang="en-US" sz="1400" dirty="0">
                <a:latin typeface="+mn-lt"/>
              </a:rPr>
              <a:t>this Sample Exercise is pH = 4.06, obtained without assuming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is small</a:t>
            </a:r>
            <a:r>
              <a:rPr lang="en-US" sz="1400" dirty="0">
                <a:latin typeface="+mn-lt"/>
              </a:rPr>
              <a:t>. Therefore, we see that the assumptions behind the </a:t>
            </a:r>
            <a:r>
              <a:rPr lang="en-US" sz="1400" dirty="0" smtClean="0">
                <a:latin typeface="+mn-lt"/>
              </a:rPr>
              <a:t>Henderson–</a:t>
            </a:r>
            <a:r>
              <a:rPr lang="en-US" sz="1400" dirty="0" err="1" smtClean="0">
                <a:latin typeface="+mn-lt"/>
              </a:rPr>
              <a:t>Hasselbalch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equation are not valid when the initial concentration </a:t>
            </a:r>
            <a:r>
              <a:rPr lang="en-US" sz="1400" dirty="0" smtClean="0">
                <a:latin typeface="+mn-lt"/>
              </a:rPr>
              <a:t>of the </a:t>
            </a:r>
            <a:r>
              <a:rPr lang="en-US" sz="1400" dirty="0">
                <a:latin typeface="+mn-lt"/>
              </a:rPr>
              <a:t>weak acid (or base) is small compared to its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or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i="1" baseline="-25000" dirty="0" smtClean="0">
                <a:latin typeface="+mn-lt"/>
              </a:rPr>
              <a:t>b</a:t>
            </a:r>
            <a:r>
              <a:rPr 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A </a:t>
            </a:r>
            <a:r>
              <a:rPr lang="en-US" sz="1400" dirty="0">
                <a:latin typeface="+mn-lt"/>
              </a:rPr>
              <a:t>buffer is made with sodium acetate </a:t>
            </a:r>
            <a:r>
              <a:rPr lang="en-US" sz="1400" dirty="0" smtClean="0">
                <a:latin typeface="+mn-lt"/>
              </a:rPr>
              <a:t>(CH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COONa) and acetic </a:t>
            </a:r>
            <a:r>
              <a:rPr lang="en-US" sz="1400" dirty="0">
                <a:latin typeface="+mn-lt"/>
              </a:rPr>
              <a:t>acid </a:t>
            </a:r>
            <a:r>
              <a:rPr lang="en-US" sz="1400" dirty="0" smtClean="0">
                <a:latin typeface="+mn-lt"/>
              </a:rPr>
              <a:t>(CH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COOH); </a:t>
            </a:r>
            <a:r>
              <a:rPr lang="en-US" sz="1400" dirty="0">
                <a:latin typeface="+mn-lt"/>
              </a:rPr>
              <a:t>the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acetic acid is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1.80 </a:t>
            </a:r>
            <a:r>
              <a:rPr lang="en-US" sz="1400" dirty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. The </a:t>
            </a:r>
            <a:r>
              <a:rPr lang="en-US" sz="1400" dirty="0">
                <a:latin typeface="+mn-lt"/>
              </a:rPr>
              <a:t>pH of the buffer is 3.98. What is the ratio of the </a:t>
            </a:r>
            <a:r>
              <a:rPr lang="en-US" sz="1400" dirty="0" smtClean="0">
                <a:latin typeface="+mn-lt"/>
              </a:rPr>
              <a:t>equilibrium concentration </a:t>
            </a:r>
            <a:r>
              <a:rPr lang="en-US" sz="1400" dirty="0">
                <a:latin typeface="+mn-lt"/>
              </a:rPr>
              <a:t>of sodium acetate to that of acetic acid?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 smtClean="0">
                <a:latin typeface="+mn-lt"/>
              </a:rPr>
              <a:t>–0.760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0.174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0.840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5.75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Not enough </a:t>
            </a:r>
            <a:r>
              <a:rPr lang="en-US" sz="1400" dirty="0" smtClean="0">
                <a:latin typeface="+mn-lt"/>
              </a:rPr>
              <a:t>information is </a:t>
            </a:r>
            <a:r>
              <a:rPr lang="en-US" sz="1400" dirty="0">
                <a:latin typeface="+mn-lt"/>
              </a:rPr>
              <a:t>given to answer this question.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Calculate </a:t>
            </a:r>
            <a:r>
              <a:rPr lang="en-US" sz="1400" dirty="0">
                <a:latin typeface="+mn-lt"/>
              </a:rPr>
              <a:t>the final, equilibrium pH of a buffer that </a:t>
            </a:r>
            <a:r>
              <a:rPr lang="en-US" sz="1400" dirty="0" smtClean="0">
                <a:latin typeface="+mn-lt"/>
              </a:rPr>
              <a:t>initially contains </a:t>
            </a:r>
            <a:r>
              <a:rPr lang="en-US" sz="1400" dirty="0">
                <a:latin typeface="+mn-lt"/>
              </a:rPr>
              <a:t>6.50 ×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HOCl</a:t>
            </a:r>
            <a:r>
              <a:rPr lang="en-US" sz="1400" dirty="0">
                <a:latin typeface="+mn-lt"/>
              </a:rPr>
              <a:t> and 7.50 ×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NaOCl</a:t>
            </a:r>
            <a:r>
              <a:rPr lang="en-US" sz="1400" dirty="0" smtClean="0">
                <a:latin typeface="+mn-lt"/>
              </a:rPr>
              <a:t>. The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of </a:t>
            </a:r>
            <a:r>
              <a:rPr lang="en-US" sz="1400" dirty="0" err="1">
                <a:latin typeface="+mn-lt"/>
              </a:rPr>
              <a:t>HOCl</a:t>
            </a:r>
            <a:r>
              <a:rPr lang="en-US" sz="1400" dirty="0">
                <a:latin typeface="+mn-lt"/>
              </a:rPr>
              <a:t> is 3.0 × 10</a:t>
            </a:r>
            <a:r>
              <a:rPr lang="en-US" sz="1400" baseline="30000" dirty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985933"/>
            <a:ext cx="8458201" cy="35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288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38824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399135"/>
            <a:ext cx="8723313" cy="81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asked to determine the amount of </a:t>
            </a:r>
            <a:r>
              <a:rPr lang="en-US" altLang="en-US" sz="1400" dirty="0" smtClean="0">
                <a:latin typeface="+mn-lt"/>
              </a:rPr>
              <a:t>NH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 </a:t>
            </a:r>
            <a:r>
              <a:rPr lang="en-US" altLang="en-US" sz="1400" dirty="0" smtClean="0">
                <a:latin typeface="+mn-lt"/>
              </a:rPr>
              <a:t>required to </a:t>
            </a:r>
            <a:r>
              <a:rPr lang="en-US" altLang="en-US" sz="1400" dirty="0">
                <a:latin typeface="+mn-lt"/>
              </a:rPr>
              <a:t>prepare a buffer of a specific </a:t>
            </a:r>
            <a:r>
              <a:rPr lang="en-US" altLang="en-US" sz="1400" dirty="0" err="1">
                <a:latin typeface="+mn-lt"/>
              </a:rPr>
              <a:t>pH.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The major species in the solution will be </a:t>
            </a:r>
            <a:r>
              <a:rPr lang="en-US" altLang="en-US" sz="1400" dirty="0" smtClean="0">
                <a:latin typeface="+mn-lt"/>
              </a:rPr>
              <a:t>NH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, and NH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. Of these, the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 is a spectator (it is the conjugate </a:t>
            </a:r>
            <a:r>
              <a:rPr lang="en-US" altLang="en-US" sz="1400" dirty="0" smtClean="0">
                <a:latin typeface="+mn-lt"/>
              </a:rPr>
              <a:t>base of </a:t>
            </a:r>
            <a:r>
              <a:rPr lang="en-US" altLang="en-US" sz="1400" dirty="0">
                <a:latin typeface="+mn-lt"/>
              </a:rPr>
              <a:t>a strong acid). Thus, the </a:t>
            </a:r>
            <a:r>
              <a:rPr lang="en-US" altLang="en-US" sz="1400" dirty="0" smtClean="0">
                <a:latin typeface="+mn-lt"/>
              </a:rPr>
              <a:t>NH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/NH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conjugate acid–base </a:t>
            </a:r>
            <a:r>
              <a:rPr lang="en-US" altLang="en-US" sz="1400" dirty="0" smtClean="0">
                <a:latin typeface="+mn-lt"/>
              </a:rPr>
              <a:t>pair will </a:t>
            </a:r>
            <a:r>
              <a:rPr lang="en-US" altLang="en-US" sz="1400" dirty="0">
                <a:latin typeface="+mn-lt"/>
              </a:rPr>
              <a:t>determine the pH of the buffer. The equilibrium </a:t>
            </a:r>
            <a:r>
              <a:rPr lang="en-US" altLang="en-US" sz="1400" dirty="0" smtClean="0">
                <a:latin typeface="+mn-lt"/>
              </a:rPr>
              <a:t>relationship between NH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is given by the base-dissociation </a:t>
            </a:r>
            <a:r>
              <a:rPr lang="en-US" altLang="en-US" sz="1400" dirty="0" smtClean="0">
                <a:latin typeface="+mn-lt"/>
              </a:rPr>
              <a:t>reaction for </a:t>
            </a:r>
            <a:r>
              <a:rPr lang="en-US" altLang="en-US" sz="1400" dirty="0">
                <a:latin typeface="+mn-lt"/>
              </a:rPr>
              <a:t>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key to this exercise is to use this </a:t>
            </a:r>
            <a:r>
              <a:rPr lang="en-US" altLang="en-US" sz="1400" i="1" dirty="0">
                <a:latin typeface="+mn-lt"/>
              </a:rPr>
              <a:t>K</a:t>
            </a:r>
            <a:r>
              <a:rPr lang="en-US" altLang="en-US" sz="1400" i="1" baseline="-25000" dirty="0">
                <a:latin typeface="+mn-lt"/>
              </a:rPr>
              <a:t>b</a:t>
            </a:r>
            <a:r>
              <a:rPr lang="en-US" altLang="en-US" sz="1400" dirty="0">
                <a:latin typeface="+mn-lt"/>
              </a:rPr>
              <a:t> expression to calculate [</a:t>
            </a:r>
            <a:r>
              <a:rPr lang="en-US" altLang="en-US" sz="1400" dirty="0" smtClean="0">
                <a:latin typeface="+mn-lt"/>
              </a:rPr>
              <a:t>NH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Solve</a:t>
            </a:r>
          </a:p>
          <a:p>
            <a:pPr marL="0" indent="0" eaLnBrk="0" hangingPunct="0">
              <a:tabLst>
                <a:tab pos="2290763" algn="l"/>
                <a:tab pos="3205163" algn="l"/>
              </a:tabLst>
              <a:defRPr/>
            </a:pPr>
            <a:r>
              <a:rPr lang="en-US" altLang="en-US" sz="1400" dirty="0">
                <a:latin typeface="+mn-lt"/>
              </a:rPr>
              <a:t>We obtain </a:t>
            </a:r>
            <a:r>
              <a:rPr lang="en-US" altLang="en-US" sz="1400" dirty="0" smtClean="0">
                <a:latin typeface="+mn-lt"/>
              </a:rPr>
              <a:t>[OH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from the given </a:t>
            </a:r>
            <a:r>
              <a:rPr lang="en-US" altLang="en-US" sz="1400" dirty="0" smtClean="0">
                <a:latin typeface="+mn-lt"/>
              </a:rPr>
              <a:t>pH: 	</a:t>
            </a:r>
            <a:r>
              <a:rPr lang="en-US" altLang="en-US" sz="1400" dirty="0" err="1" smtClean="0">
                <a:latin typeface="+mn-lt"/>
              </a:rPr>
              <a:t>pOH</a:t>
            </a:r>
            <a:r>
              <a:rPr lang="en-US" altLang="en-US" sz="1400" dirty="0" smtClean="0">
                <a:latin typeface="+mn-lt"/>
              </a:rPr>
              <a:t> = 14.00 – pH = 14.00 – 9.00 = 5.00</a:t>
            </a:r>
          </a:p>
          <a:p>
            <a:pPr marL="0" indent="0" eaLnBrk="0" hangingPunct="0">
              <a:tabLst>
                <a:tab pos="2290763" algn="l"/>
                <a:tab pos="3205163" algn="l"/>
              </a:tabLst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tabLst>
                <a:tab pos="2290763" algn="l"/>
                <a:tab pos="3205163" algn="l"/>
              </a:tabLst>
              <a:defRPr/>
            </a:pPr>
            <a:r>
              <a:rPr lang="en-US" altLang="en-US" sz="1400" dirty="0" smtClean="0">
                <a:latin typeface="+mn-lt"/>
              </a:rPr>
              <a:t>and </a:t>
            </a:r>
            <a:r>
              <a:rPr lang="en-US" altLang="en-US" sz="1400" dirty="0">
                <a:latin typeface="+mn-lt"/>
              </a:rPr>
              <a:t>so: 	</a:t>
            </a:r>
            <a:r>
              <a:rPr lang="en-US" altLang="en-US" sz="1400" dirty="0" smtClean="0">
                <a:latin typeface="+mn-lt"/>
              </a:rPr>
              <a:t>	[</a:t>
            </a:r>
            <a:r>
              <a:rPr lang="en-US" altLang="en-US" sz="1400" dirty="0">
                <a:latin typeface="+mn-lt"/>
              </a:rPr>
              <a:t>OH</a:t>
            </a:r>
            <a:r>
              <a:rPr lang="en-US" altLang="en-US" sz="1400" baseline="30000" dirty="0">
                <a:latin typeface="+mn-lt"/>
              </a:rPr>
              <a:t>–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1.0 </a:t>
            </a:r>
            <a:r>
              <a:rPr lang="en-US" sz="1400" dirty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–5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3425" cy="538143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53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How many moles of NH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Cl must be added to 2.0 L of 0.10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to form a buffer whose pH is 9.00? (Assume that the </a:t>
            </a:r>
            <a:r>
              <a:rPr lang="en-US" sz="1400" dirty="0" smtClean="0">
                <a:latin typeface="+mn-lt"/>
              </a:rPr>
              <a:t>addition of </a:t>
            </a:r>
            <a:r>
              <a:rPr lang="en-US" sz="1400" dirty="0">
                <a:latin typeface="+mn-lt"/>
              </a:rPr>
              <a:t>NH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Cl does not change the volume of the solution.)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Preparing a Buffer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686234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20" y="3167529"/>
            <a:ext cx="3828813" cy="7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4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7892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89811"/>
            <a:ext cx="8440738" cy="111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Because </a:t>
            </a:r>
            <a:r>
              <a:rPr lang="en-US" altLang="en-US" sz="1400" i="1" dirty="0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>
                <a:latin typeface="+mn-lt"/>
                <a:cs typeface="Arial" pitchFamily="34" charset="0"/>
              </a:rPr>
              <a:t>b</a:t>
            </a:r>
            <a:r>
              <a:rPr lang="en-US" altLang="en-US" sz="1400" dirty="0">
                <a:latin typeface="+mn-lt"/>
                <a:cs typeface="Arial" pitchFamily="34" charset="0"/>
              </a:rPr>
              <a:t> is small and the common ion [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NH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] </a:t>
            </a:r>
            <a:r>
              <a:rPr lang="en-US" altLang="en-US" sz="1400" dirty="0">
                <a:latin typeface="+mn-lt"/>
                <a:cs typeface="Arial" pitchFamily="34" charset="0"/>
              </a:rPr>
              <a:t>is present,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equilibrium </a:t>
            </a:r>
            <a:r>
              <a:rPr lang="en-US" altLang="en-US" sz="1400" dirty="0">
                <a:latin typeface="+mn-lt"/>
                <a:cs typeface="Arial" pitchFamily="34" charset="0"/>
              </a:rPr>
              <a:t>concentration of NH</a:t>
            </a:r>
            <a:r>
              <a:rPr lang="en-US" altLang="en-US" sz="1400" baseline="-25000" dirty="0">
                <a:latin typeface="+mn-lt"/>
                <a:cs typeface="Arial" pitchFamily="34" charset="0"/>
              </a:rPr>
              <a:t>3</a:t>
            </a:r>
            <a:r>
              <a:rPr lang="en-US" altLang="en-US" sz="1400" dirty="0">
                <a:latin typeface="+mn-lt"/>
                <a:cs typeface="Arial" pitchFamily="34" charset="0"/>
              </a:rPr>
              <a:t> essentially equals its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initial concentration</a:t>
            </a:r>
            <a:r>
              <a:rPr lang="en-US" altLang="en-US" sz="1400" dirty="0">
                <a:latin typeface="+mn-lt"/>
                <a:cs typeface="Arial" pitchFamily="34" charset="0"/>
              </a:rPr>
              <a:t>: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			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[NH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] </a:t>
            </a:r>
            <a:r>
              <a:rPr lang="en-US" altLang="en-US" sz="1400" dirty="0">
                <a:latin typeface="+mn-lt"/>
                <a:cs typeface="Arial" pitchFamily="34" charset="0"/>
              </a:rPr>
              <a:t>= 0.10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We </a:t>
            </a:r>
            <a:r>
              <a:rPr lang="en-US" altLang="en-US" sz="1400" dirty="0">
                <a:latin typeface="+mn-lt"/>
                <a:cs typeface="Arial" pitchFamily="34" charset="0"/>
              </a:rPr>
              <a:t>now use the expression for </a:t>
            </a:r>
            <a:r>
              <a:rPr lang="en-US" altLang="en-US" sz="1400" i="1" dirty="0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>
                <a:latin typeface="+mn-lt"/>
                <a:cs typeface="Arial" pitchFamily="34" charset="0"/>
              </a:rPr>
              <a:t>b</a:t>
            </a:r>
            <a:r>
              <a:rPr lang="en-US" altLang="en-US" sz="1400" dirty="0">
                <a:latin typeface="+mn-lt"/>
                <a:cs typeface="Arial" pitchFamily="34" charset="0"/>
              </a:rPr>
              <a:t> to calculate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[NH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]:</a:t>
            </a: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Thus</a:t>
            </a:r>
            <a:r>
              <a:rPr lang="en-US" altLang="en-US" sz="1400" dirty="0">
                <a:latin typeface="+mn-lt"/>
                <a:cs typeface="Arial" pitchFamily="34" charset="0"/>
              </a:rPr>
              <a:t>, for the solution to have pH = 9.00, [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NH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] </a:t>
            </a:r>
            <a:r>
              <a:rPr lang="en-US" altLang="en-US" sz="1400" dirty="0">
                <a:latin typeface="+mn-lt"/>
                <a:cs typeface="Arial" pitchFamily="34" charset="0"/>
              </a:rPr>
              <a:t>must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equal 0.18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. The number of moles of NH</a:t>
            </a:r>
            <a:r>
              <a:rPr lang="en-US" altLang="en-US" sz="1400" baseline="-25000" dirty="0">
                <a:latin typeface="+mn-lt"/>
                <a:cs typeface="Arial" pitchFamily="34" charset="0"/>
              </a:rPr>
              <a:t>4</a:t>
            </a:r>
            <a:r>
              <a:rPr lang="en-US" altLang="en-US" sz="1400" dirty="0">
                <a:latin typeface="+mn-lt"/>
                <a:cs typeface="Arial" pitchFamily="34" charset="0"/>
              </a:rPr>
              <a:t>Cl needed to produce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this concentration </a:t>
            </a:r>
            <a:r>
              <a:rPr lang="en-US" altLang="en-US" sz="1400" dirty="0">
                <a:latin typeface="+mn-lt"/>
                <a:cs typeface="Arial" pitchFamily="34" charset="0"/>
              </a:rPr>
              <a:t>is given by the product of the volume of the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solution and </a:t>
            </a:r>
            <a:r>
              <a:rPr lang="en-US" altLang="en-US" sz="1400" dirty="0">
                <a:latin typeface="+mn-lt"/>
                <a:cs typeface="Arial" pitchFamily="34" charset="0"/>
              </a:rPr>
              <a:t>its molarity: </a:t>
            </a: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  <a:cs typeface="Arial" pitchFamily="34" charset="0"/>
              </a:rPr>
              <a:t>Comment</a:t>
            </a:r>
            <a:r>
              <a:rPr lang="en-US" altLang="en-US" sz="1400" dirty="0">
                <a:latin typeface="+mn-lt"/>
                <a:cs typeface="Arial" pitchFamily="34" charset="0"/>
              </a:rPr>
              <a:t> Because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NH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and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NH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are a conjugate acid–base pair,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we could </a:t>
            </a:r>
            <a:r>
              <a:rPr lang="en-US" altLang="en-US" sz="1400" dirty="0">
                <a:latin typeface="+mn-lt"/>
                <a:cs typeface="Arial" pitchFamily="34" charset="0"/>
              </a:rPr>
              <a:t>use the Henderson–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Hasselbalch</a:t>
            </a:r>
            <a:r>
              <a:rPr lang="en-US" altLang="en-US" sz="1400" dirty="0">
                <a:latin typeface="+mn-lt"/>
                <a:cs typeface="Arial" pitchFamily="34" charset="0"/>
              </a:rPr>
              <a:t> equation (Equation 17.9)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to solve </a:t>
            </a:r>
            <a:r>
              <a:rPr lang="en-US" altLang="en-US" sz="1400" dirty="0">
                <a:latin typeface="+mn-lt"/>
                <a:cs typeface="Arial" pitchFamily="34" charset="0"/>
              </a:rPr>
              <a:t>this problem. To do so requires first using Equation 16.41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to calculate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p</a:t>
            </a:r>
            <a:r>
              <a:rPr lang="en-US" altLang="en-US" sz="1400" i="1" dirty="0" err="1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>
                <a:latin typeface="+mn-lt"/>
                <a:cs typeface="Arial" pitchFamily="34" charset="0"/>
              </a:rPr>
              <a:t>a</a:t>
            </a:r>
            <a:r>
              <a:rPr lang="en-US" altLang="en-US" sz="1400" dirty="0">
                <a:latin typeface="+mn-lt"/>
                <a:cs typeface="Arial" pitchFamily="34" charset="0"/>
              </a:rPr>
              <a:t> for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NH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from the value of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p</a:t>
            </a:r>
            <a:r>
              <a:rPr lang="en-US" altLang="en-US" sz="1400" i="1" dirty="0" err="1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>
                <a:latin typeface="+mn-lt"/>
                <a:cs typeface="Arial" pitchFamily="34" charset="0"/>
              </a:rPr>
              <a:t>b</a:t>
            </a:r>
            <a:r>
              <a:rPr lang="en-US" altLang="en-US" sz="1400" dirty="0">
                <a:latin typeface="+mn-lt"/>
                <a:cs typeface="Arial" pitchFamily="34" charset="0"/>
              </a:rPr>
              <a:t> for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NH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. </a:t>
            </a:r>
            <a:r>
              <a:rPr lang="en-US" altLang="en-US" sz="1400" dirty="0">
                <a:latin typeface="+mn-lt"/>
                <a:cs typeface="Arial" pitchFamily="34" charset="0"/>
              </a:rPr>
              <a:t>We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suggest you </a:t>
            </a:r>
            <a:r>
              <a:rPr lang="en-US" altLang="en-US" sz="1400" dirty="0">
                <a:latin typeface="+mn-lt"/>
                <a:cs typeface="Arial" pitchFamily="34" charset="0"/>
              </a:rPr>
              <a:t>try this approach to convince yourself that you can use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Henderson–</a:t>
            </a:r>
            <a:r>
              <a:rPr lang="en-US" altLang="en-US" sz="1400" dirty="0" err="1" smtClean="0">
                <a:latin typeface="+mn-lt"/>
                <a:cs typeface="Arial" pitchFamily="34" charset="0"/>
              </a:rPr>
              <a:t>Hasselbalch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equation for buffers for which you are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given 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smtClean="0">
                <a:latin typeface="+mn-lt"/>
                <a:cs typeface="Arial" pitchFamily="34" charset="0"/>
              </a:rPr>
              <a:t>b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for the conjugate base rather than </a:t>
            </a:r>
            <a:r>
              <a:rPr lang="en-US" altLang="en-US" sz="1400" i="1" dirty="0" err="1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>
                <a:latin typeface="+mn-lt"/>
                <a:cs typeface="Arial" pitchFamily="34" charset="0"/>
              </a:rPr>
              <a:t>a</a:t>
            </a:r>
            <a:r>
              <a:rPr lang="en-US" altLang="en-US" sz="1400" dirty="0">
                <a:latin typeface="+mn-lt"/>
                <a:cs typeface="Arial" pitchFamily="34" charset="0"/>
              </a:rPr>
              <a:t> for the conjugate acid.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3947" cy="559075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2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Preparing a Buffer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895555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59" y="2731592"/>
            <a:ext cx="4309963" cy="429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58" y="4074458"/>
            <a:ext cx="3657600" cy="1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2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7892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89810"/>
            <a:ext cx="8440738" cy="24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Calculate </a:t>
            </a:r>
            <a:r>
              <a:rPr lang="en-US" altLang="en-US" sz="1400" dirty="0">
                <a:latin typeface="+mn-lt"/>
                <a:cs typeface="Arial" pitchFamily="34" charset="0"/>
              </a:rPr>
              <a:t>the number of grams of ammonium chloride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that must </a:t>
            </a:r>
            <a:r>
              <a:rPr lang="en-US" altLang="en-US" sz="1400" dirty="0">
                <a:latin typeface="+mn-lt"/>
                <a:cs typeface="Arial" pitchFamily="34" charset="0"/>
              </a:rPr>
              <a:t>be added to 2.00 L of a 0.500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 ammonia solution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to obtain </a:t>
            </a:r>
            <a:r>
              <a:rPr lang="en-US" altLang="en-US" sz="1400" dirty="0">
                <a:latin typeface="+mn-lt"/>
                <a:cs typeface="Arial" pitchFamily="34" charset="0"/>
              </a:rPr>
              <a:t>a buffer of pH = 9.20. Assume the volume of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solution </a:t>
            </a:r>
            <a:r>
              <a:rPr lang="en-US" altLang="en-US" sz="1400" dirty="0">
                <a:latin typeface="+mn-lt"/>
                <a:cs typeface="Arial" pitchFamily="34" charset="0"/>
              </a:rPr>
              <a:t>does not change as the solid is added. </a:t>
            </a:r>
            <a:r>
              <a:rPr lang="en-US" altLang="en-US" sz="1400" i="1" dirty="0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>
                <a:latin typeface="+mn-lt"/>
                <a:cs typeface="Arial" pitchFamily="34" charset="0"/>
              </a:rPr>
              <a:t>b</a:t>
            </a:r>
            <a:r>
              <a:rPr lang="en-US" altLang="en-US" sz="1400" dirty="0">
                <a:latin typeface="+mn-lt"/>
                <a:cs typeface="Arial" pitchFamily="34" charset="0"/>
              </a:rPr>
              <a:t> for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ammonia is </a:t>
            </a:r>
            <a:r>
              <a:rPr lang="en-US" altLang="en-US" sz="1400" dirty="0">
                <a:latin typeface="+mn-lt"/>
                <a:cs typeface="Arial" pitchFamily="34" charset="0"/>
              </a:rPr>
              <a:t>1.80 </a:t>
            </a:r>
            <a:r>
              <a:rPr lang="en-US" sz="1400" dirty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–5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.</a:t>
            </a: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  <a:cs typeface="Arial" pitchFamily="34" charset="0"/>
              </a:rPr>
              <a:t>(a) </a:t>
            </a:r>
            <a:r>
              <a:rPr lang="en-US" altLang="en-US" sz="1400" dirty="0">
                <a:latin typeface="+mn-lt"/>
                <a:cs typeface="Arial" pitchFamily="34" charset="0"/>
              </a:rPr>
              <a:t>60.7 g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(b) </a:t>
            </a:r>
            <a:r>
              <a:rPr lang="en-US" altLang="en-US" sz="1400" dirty="0">
                <a:latin typeface="+mn-lt"/>
                <a:cs typeface="Arial" pitchFamily="34" charset="0"/>
              </a:rPr>
              <a:t>30.4 g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(c) </a:t>
            </a:r>
            <a:r>
              <a:rPr lang="en-US" altLang="en-US" sz="1400" dirty="0">
                <a:latin typeface="+mn-lt"/>
                <a:cs typeface="Arial" pitchFamily="34" charset="0"/>
              </a:rPr>
              <a:t>1.52 g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(d) </a:t>
            </a:r>
            <a:r>
              <a:rPr lang="en-US" altLang="en-US" sz="1400" dirty="0">
                <a:latin typeface="+mn-lt"/>
                <a:cs typeface="Arial" pitchFamily="34" charset="0"/>
              </a:rPr>
              <a:t>0.568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g </a:t>
            </a:r>
            <a:r>
              <a:rPr lang="en-US" altLang="en-US" sz="1400" b="1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b="1" dirty="0">
                <a:latin typeface="+mn-lt"/>
                <a:cs typeface="Arial" pitchFamily="34" charset="0"/>
              </a:rPr>
              <a:t>e) </a:t>
            </a:r>
            <a:r>
              <a:rPr lang="en-US" altLang="en-US" sz="1400" dirty="0">
                <a:latin typeface="+mn-lt"/>
                <a:cs typeface="Arial" pitchFamily="34" charset="0"/>
              </a:rPr>
              <a:t>1.59 </a:t>
            </a:r>
            <a:r>
              <a:rPr lang="en-US" sz="1400" dirty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–5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g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Calculate </a:t>
            </a:r>
            <a:r>
              <a:rPr lang="en-US" altLang="en-US" sz="1400" dirty="0">
                <a:latin typeface="+mn-lt"/>
                <a:cs typeface="Arial" pitchFamily="34" charset="0"/>
              </a:rPr>
              <a:t>the concentration of sodium benzoate that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must be </a:t>
            </a:r>
            <a:r>
              <a:rPr lang="en-US" altLang="en-US" sz="1400" dirty="0">
                <a:latin typeface="+mn-lt"/>
                <a:cs typeface="Arial" pitchFamily="34" charset="0"/>
              </a:rPr>
              <a:t>present in a 0.20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 solution of benzoic acid (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6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5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COOH) to </a:t>
            </a:r>
            <a:r>
              <a:rPr lang="en-US" altLang="en-US" sz="1400" dirty="0">
                <a:latin typeface="+mn-lt"/>
                <a:cs typeface="Arial" pitchFamily="34" charset="0"/>
              </a:rPr>
              <a:t>produce a pH of 4.00. Refer to Appendix D.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3947" cy="340788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2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Preparing a Buffer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3712684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82892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839808"/>
            <a:ext cx="8723313" cy="95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asked to determine the pH of a buffer after </a:t>
            </a:r>
            <a:r>
              <a:rPr lang="en-US" altLang="en-US" sz="1400" dirty="0" smtClean="0">
                <a:latin typeface="+mn-lt"/>
              </a:rPr>
              <a:t>addition of </a:t>
            </a:r>
            <a:r>
              <a:rPr lang="en-US" altLang="en-US" sz="1400" dirty="0">
                <a:latin typeface="+mn-lt"/>
              </a:rPr>
              <a:t>a small amount of strong base and to compare the pH </a:t>
            </a:r>
            <a:r>
              <a:rPr lang="en-US" altLang="en-US" sz="1400" dirty="0" smtClean="0">
                <a:latin typeface="+mn-lt"/>
              </a:rPr>
              <a:t>change with </a:t>
            </a:r>
            <a:r>
              <a:rPr lang="en-US" altLang="en-US" sz="1400" dirty="0">
                <a:latin typeface="+mn-lt"/>
              </a:rPr>
              <a:t>the pH that would result if we were to add the same </a:t>
            </a:r>
            <a:r>
              <a:rPr lang="en-US" altLang="en-US" sz="1400" dirty="0" smtClean="0">
                <a:latin typeface="+mn-lt"/>
              </a:rPr>
              <a:t>amount of </a:t>
            </a:r>
            <a:r>
              <a:rPr lang="en-US" altLang="en-US" sz="1400" dirty="0">
                <a:latin typeface="+mn-lt"/>
              </a:rPr>
              <a:t>strong base to pure water.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Solving this problem involves the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two </a:t>
            </a:r>
            <a:r>
              <a:rPr lang="en-US" altLang="en-US" sz="1400" dirty="0">
                <a:latin typeface="+mn-lt"/>
              </a:rPr>
              <a:t>steps outlined </a:t>
            </a:r>
            <a:r>
              <a:rPr lang="en-US" altLang="en-US" sz="1400" dirty="0" smtClean="0">
                <a:latin typeface="+mn-lt"/>
              </a:rPr>
              <a:t>in Figure </a:t>
            </a:r>
            <a:r>
              <a:rPr lang="en-US" altLang="en-US" sz="1400" dirty="0">
                <a:latin typeface="+mn-lt"/>
              </a:rPr>
              <a:t>17.3. First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we </a:t>
            </a:r>
            <a:r>
              <a:rPr lang="en-US" altLang="en-US" sz="1400" dirty="0">
                <a:latin typeface="+mn-lt"/>
              </a:rPr>
              <a:t>do a stoichiometry calculation to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determine how </a:t>
            </a:r>
            <a:r>
              <a:rPr lang="en-US" altLang="en-US" sz="1400" dirty="0">
                <a:latin typeface="+mn-lt"/>
              </a:rPr>
              <a:t>the added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affects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buffer composition. Then </a:t>
            </a:r>
            <a:r>
              <a:rPr lang="en-US" altLang="en-US" sz="1400" dirty="0" smtClean="0">
                <a:latin typeface="+mn-lt"/>
              </a:rPr>
              <a:t>we use </a:t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resulting buffer composition and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either </a:t>
            </a:r>
            <a:r>
              <a:rPr lang="en-US" altLang="en-US" sz="1400" dirty="0">
                <a:latin typeface="+mn-lt"/>
              </a:rPr>
              <a:t>the </a:t>
            </a:r>
            <a:r>
              <a:rPr lang="en-US" altLang="en-US" sz="1400" dirty="0" smtClean="0">
                <a:latin typeface="+mn-lt"/>
              </a:rPr>
              <a:t>Henderson–</a:t>
            </a:r>
            <a:r>
              <a:rPr lang="en-US" altLang="en-US" sz="1400" dirty="0" err="1" smtClean="0">
                <a:latin typeface="+mn-lt"/>
              </a:rPr>
              <a:t>Hasselbalch</a:t>
            </a:r>
            <a:r>
              <a:rPr lang="en-US" altLang="en-US" sz="1400" dirty="0" smtClean="0">
                <a:latin typeface="+mn-lt"/>
              </a:rPr>
              <a:t> </a:t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equation </a:t>
            </a:r>
            <a:r>
              <a:rPr lang="en-US" altLang="en-US" sz="1400" dirty="0">
                <a:latin typeface="+mn-lt"/>
              </a:rPr>
              <a:t>or the equilibrium-constant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expression for the </a:t>
            </a:r>
            <a:r>
              <a:rPr lang="en-US" altLang="en-US" sz="1400" dirty="0">
                <a:latin typeface="+mn-lt"/>
              </a:rPr>
              <a:t>buffer to determine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 err="1">
                <a:latin typeface="+mn-lt"/>
              </a:rPr>
              <a:t>pH.</a:t>
            </a:r>
            <a:endParaRPr lang="en-US" altLang="en-US" sz="1400" i="1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4030" cy="562380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91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 buffer is made by adding 0.300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COOH and 0.300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COONa to enough water to make 1.000 L of solution. </a:t>
            </a:r>
            <a:r>
              <a:rPr lang="en-US" sz="1400" dirty="0" smtClean="0">
                <a:latin typeface="+mn-lt"/>
              </a:rPr>
              <a:t>The pH </a:t>
            </a:r>
            <a:r>
              <a:rPr lang="en-US" sz="1400" dirty="0">
                <a:latin typeface="+mn-lt"/>
              </a:rPr>
              <a:t>of the buffer is 4.74 (Sample Exercise 17.1).</a:t>
            </a:r>
            <a:r>
              <a:rPr lang="en-US" sz="1400" b="1" dirty="0">
                <a:latin typeface="+mn-lt"/>
              </a:rPr>
              <a:t> (a) </a:t>
            </a:r>
            <a:r>
              <a:rPr lang="en-US" sz="1400" dirty="0">
                <a:latin typeface="+mn-lt"/>
              </a:rPr>
              <a:t>Calculate the pH of this solution after 5.0 mL of 4.0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NaOH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solution is </a:t>
            </a:r>
            <a:r>
              <a:rPr lang="en-US" sz="1400" dirty="0">
                <a:latin typeface="+mn-lt"/>
              </a:rPr>
              <a:t>added.</a:t>
            </a:r>
            <a:r>
              <a:rPr lang="en-US" sz="1400" b="1" dirty="0">
                <a:latin typeface="+mn-lt"/>
              </a:rPr>
              <a:t> (b) </a:t>
            </a:r>
            <a:r>
              <a:rPr lang="en-US" sz="1400" dirty="0">
                <a:latin typeface="+mn-lt"/>
              </a:rPr>
              <a:t>For comparison, calculate the pH of a solution made by adding 5.0 mL of 4.0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NaOH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solution to 1.000 L </a:t>
            </a:r>
            <a:r>
              <a:rPr lang="en-US" sz="1400" dirty="0" smtClean="0">
                <a:latin typeface="+mn-lt"/>
              </a:rPr>
              <a:t>of pure </a:t>
            </a:r>
            <a:r>
              <a:rPr lang="en-US" sz="1400" dirty="0">
                <a:latin typeface="+mn-lt"/>
              </a:rPr>
              <a:t>water.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pH Changes in Buffers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92860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"/>
          <a:stretch/>
        </p:blipFill>
        <p:spPr>
          <a:xfrm>
            <a:off x="3297278" y="3094667"/>
            <a:ext cx="5718193" cy="26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4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7434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85230"/>
            <a:ext cx="8723313" cy="184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  <a:cs typeface="Arial" pitchFamily="34" charset="0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  <a:cs typeface="Arial" pitchFamily="34" charset="0"/>
              </a:rPr>
              <a:t>(a)	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Stoichiometry </a:t>
            </a:r>
            <a:r>
              <a:rPr lang="en-US" altLang="en-US" sz="1400" i="1" dirty="0">
                <a:latin typeface="+mn-lt"/>
                <a:cs typeface="Arial" pitchFamily="34" charset="0"/>
              </a:rPr>
              <a:t>Calculation</a:t>
            </a:r>
            <a:r>
              <a:rPr lang="en-US" altLang="en-US" sz="1400" dirty="0">
                <a:latin typeface="+mn-lt"/>
                <a:cs typeface="Arial" pitchFamily="34" charset="0"/>
              </a:rPr>
              <a:t>: The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OH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provided by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NaOH</a:t>
            </a:r>
            <a:r>
              <a:rPr lang="en-US" altLang="en-US" sz="1400" dirty="0">
                <a:latin typeface="+mn-lt"/>
                <a:cs typeface="Arial" pitchFamily="34" charset="0"/>
              </a:rPr>
              <a:t> reacts with CH</a:t>
            </a:r>
            <a:r>
              <a:rPr lang="en-US" altLang="en-US" sz="1400" baseline="-25000" dirty="0">
                <a:latin typeface="+mn-lt"/>
                <a:cs typeface="Arial" pitchFamily="34" charset="0"/>
              </a:rPr>
              <a:t>3</a:t>
            </a:r>
            <a:r>
              <a:rPr lang="en-US" altLang="en-US" sz="1400" dirty="0">
                <a:latin typeface="+mn-lt"/>
                <a:cs typeface="Arial" pitchFamily="34" charset="0"/>
              </a:rPr>
              <a:t>COOH,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weak </a:t>
            </a:r>
            <a:r>
              <a:rPr lang="en-US" altLang="en-US" sz="1400" dirty="0">
                <a:latin typeface="+mn-lt"/>
                <a:cs typeface="Arial" pitchFamily="34" charset="0"/>
              </a:rPr>
              <a:t>acid component of the buffer.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Since volumes </a:t>
            </a:r>
            <a:r>
              <a:rPr lang="en-US" altLang="en-US" sz="1400" dirty="0">
                <a:latin typeface="+mn-lt"/>
                <a:cs typeface="Arial" pitchFamily="34" charset="0"/>
              </a:rPr>
              <a:t>are changing, it is prudent to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figure out </a:t>
            </a:r>
            <a:r>
              <a:rPr lang="en-US" altLang="en-US" sz="1400" dirty="0">
                <a:latin typeface="+mn-lt"/>
                <a:cs typeface="Arial" pitchFamily="34" charset="0"/>
              </a:rPr>
              <a:t>how many moles of reactants and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products would </a:t>
            </a:r>
            <a:r>
              <a:rPr lang="en-US" altLang="en-US" sz="1400" dirty="0">
                <a:latin typeface="+mn-lt"/>
                <a:cs typeface="Arial" pitchFamily="34" charset="0"/>
              </a:rPr>
              <a:t>be produced, then divide by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final </a:t>
            </a:r>
            <a:r>
              <a:rPr lang="en-US" altLang="en-US" sz="1400" dirty="0">
                <a:latin typeface="+mn-lt"/>
                <a:cs typeface="Arial" pitchFamily="34" charset="0"/>
              </a:rPr>
              <a:t>volume later to obtain concentrations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. Prior </a:t>
            </a:r>
            <a:r>
              <a:rPr lang="en-US" altLang="en-US" sz="1400" dirty="0">
                <a:latin typeface="+mn-lt"/>
                <a:cs typeface="Arial" pitchFamily="34" charset="0"/>
              </a:rPr>
              <a:t>to this neutralization reaction,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there are </a:t>
            </a:r>
            <a:r>
              <a:rPr lang="en-US" altLang="en-US" sz="1400" dirty="0">
                <a:latin typeface="+mn-lt"/>
                <a:cs typeface="Arial" pitchFamily="34" charset="0"/>
              </a:rPr>
              <a:t>0.300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mol</a:t>
            </a:r>
            <a:r>
              <a:rPr lang="en-US" altLang="en-US" sz="1400" dirty="0">
                <a:latin typeface="+mn-lt"/>
                <a:cs typeface="Arial" pitchFamily="34" charset="0"/>
              </a:rPr>
              <a:t> each of CH</a:t>
            </a:r>
            <a:r>
              <a:rPr lang="en-US" altLang="en-US" sz="1400" baseline="-25000" dirty="0">
                <a:latin typeface="+mn-lt"/>
                <a:cs typeface="Arial" pitchFamily="34" charset="0"/>
              </a:rPr>
              <a:t>3</a:t>
            </a:r>
            <a:r>
              <a:rPr lang="en-US" altLang="en-US" sz="1400" dirty="0">
                <a:latin typeface="+mn-lt"/>
                <a:cs typeface="Arial" pitchFamily="34" charset="0"/>
              </a:rPr>
              <a:t>COOH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and CH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COO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. The </a:t>
            </a:r>
            <a:r>
              <a:rPr lang="en-US" altLang="en-US" sz="1400" dirty="0">
                <a:latin typeface="+mn-lt"/>
                <a:cs typeface="Arial" pitchFamily="34" charset="0"/>
              </a:rPr>
              <a:t>amount of base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added is </a:t>
            </a:r>
            <a:r>
              <a:rPr lang="en-US" altLang="en-US" sz="1400" dirty="0">
                <a:latin typeface="+mn-lt"/>
                <a:cs typeface="Arial" pitchFamily="34" charset="0"/>
              </a:rPr>
              <a:t>0.0050 L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× </a:t>
            </a:r>
            <a:r>
              <a:rPr lang="en-US" altLang="en-US" sz="1400" dirty="0">
                <a:latin typeface="+mn-lt"/>
                <a:cs typeface="Arial" pitchFamily="34" charset="0"/>
              </a:rPr>
              <a:t>4.0 </a:t>
            </a:r>
            <a:r>
              <a:rPr lang="en-US" altLang="en-US" sz="1400" dirty="0" err="1" smtClean="0">
                <a:latin typeface="+mn-lt"/>
                <a:cs typeface="Arial" pitchFamily="34" charset="0"/>
              </a:rPr>
              <a:t>mol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/L </a:t>
            </a:r>
            <a:r>
              <a:rPr lang="en-US" altLang="en-US" sz="1400" dirty="0">
                <a:latin typeface="+mn-lt"/>
                <a:cs typeface="Arial" pitchFamily="34" charset="0"/>
              </a:rPr>
              <a:t>= 0.020 mol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. Neutralizing </a:t>
            </a:r>
            <a:r>
              <a:rPr lang="en-US" altLang="en-US" sz="1400" dirty="0">
                <a:latin typeface="+mn-lt"/>
                <a:cs typeface="Arial" pitchFamily="34" charset="0"/>
              </a:rPr>
              <a:t>the 0.020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mol</a:t>
            </a:r>
            <a:r>
              <a:rPr lang="en-US" altLang="en-US" sz="1400" dirty="0">
                <a:latin typeface="+mn-lt"/>
                <a:cs typeface="Arial" pitchFamily="34" charset="0"/>
              </a:rPr>
              <a:t>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OH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–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requires 0.020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mol</a:t>
            </a:r>
            <a:r>
              <a:rPr lang="en-US" altLang="en-US" sz="1400" dirty="0">
                <a:latin typeface="+mn-lt"/>
                <a:cs typeface="Arial" pitchFamily="34" charset="0"/>
              </a:rPr>
              <a:t> of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COOH</a:t>
            </a:r>
            <a:r>
              <a:rPr lang="en-US" altLang="en-US" sz="1400" dirty="0">
                <a:latin typeface="+mn-lt"/>
                <a:cs typeface="Arial" pitchFamily="34" charset="0"/>
              </a:rPr>
              <a:t>. Consequently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, the </a:t>
            </a:r>
            <a:r>
              <a:rPr lang="en-US" altLang="en-US" sz="1400" dirty="0">
                <a:latin typeface="+mn-lt"/>
                <a:cs typeface="Arial" pitchFamily="34" charset="0"/>
              </a:rPr>
              <a:t>amount of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COOH </a:t>
            </a:r>
            <a:r>
              <a:rPr lang="en-US" altLang="en-US" sz="1400" i="1" dirty="0">
                <a:latin typeface="+mn-lt"/>
                <a:cs typeface="Arial" pitchFamily="34" charset="0"/>
              </a:rPr>
              <a:t>decreases</a:t>
            </a:r>
            <a:r>
              <a:rPr lang="en-US" altLang="en-US" sz="1400" dirty="0">
                <a:latin typeface="+mn-lt"/>
                <a:cs typeface="Arial" pitchFamily="34" charset="0"/>
              </a:rPr>
              <a:t>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by 0.020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mol</a:t>
            </a:r>
            <a:r>
              <a:rPr lang="en-US" altLang="en-US" sz="1400" dirty="0">
                <a:latin typeface="+mn-lt"/>
                <a:cs typeface="Arial" pitchFamily="34" charset="0"/>
              </a:rPr>
              <a:t>, and the amount of the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product of </a:t>
            </a:r>
            <a:r>
              <a:rPr lang="en-US" altLang="en-US" sz="1400" dirty="0">
                <a:latin typeface="+mn-lt"/>
                <a:cs typeface="Arial" pitchFamily="34" charset="0"/>
              </a:rPr>
              <a:t>the neutralization,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COO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, 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increases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by </a:t>
            </a:r>
            <a:r>
              <a:rPr lang="en-US" altLang="en-US" sz="1400" dirty="0">
                <a:latin typeface="+mn-lt"/>
                <a:cs typeface="Arial" pitchFamily="34" charset="0"/>
              </a:rPr>
              <a:t>0.020 mol. We can create a table to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see how </a:t>
            </a:r>
            <a:r>
              <a:rPr lang="en-US" altLang="en-US" sz="1400" dirty="0">
                <a:latin typeface="+mn-lt"/>
                <a:cs typeface="Arial" pitchFamily="34" charset="0"/>
              </a:rPr>
              <a:t>the composition of the buffer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changes as </a:t>
            </a:r>
            <a:r>
              <a:rPr lang="en-US" altLang="en-US" sz="1400" dirty="0">
                <a:latin typeface="+mn-lt"/>
                <a:cs typeface="Arial" pitchFamily="34" charset="0"/>
              </a:rPr>
              <a:t>a result of its reaction with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OH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: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	</a:t>
            </a:r>
            <a:r>
              <a:rPr lang="en-US" altLang="en-US" sz="1400" i="1" dirty="0" smtClean="0">
                <a:latin typeface="+mn-lt"/>
              </a:rPr>
              <a:t>Equilibrium </a:t>
            </a:r>
            <a:r>
              <a:rPr lang="en-US" altLang="en-US" sz="1400" i="1" dirty="0">
                <a:latin typeface="+mn-lt"/>
              </a:rPr>
              <a:t>Calculation</a:t>
            </a:r>
            <a:r>
              <a:rPr lang="en-US" altLang="en-US" sz="1400" dirty="0">
                <a:latin typeface="+mn-lt"/>
              </a:rPr>
              <a:t>: We now </a:t>
            </a:r>
            <a:r>
              <a:rPr lang="en-US" altLang="en-US" sz="1400" dirty="0" smtClean="0">
                <a:latin typeface="+mn-lt"/>
              </a:rPr>
              <a:t>turn our </a:t>
            </a:r>
            <a:r>
              <a:rPr lang="en-US" altLang="en-US" sz="1400" dirty="0">
                <a:latin typeface="+mn-lt"/>
              </a:rPr>
              <a:t>attention to the equilibrium for </a:t>
            </a:r>
            <a:r>
              <a:rPr lang="en-US" altLang="en-US" sz="1400" dirty="0" smtClean="0">
                <a:latin typeface="+mn-lt"/>
              </a:rPr>
              <a:t>the ionization </a:t>
            </a:r>
            <a:r>
              <a:rPr lang="en-US" altLang="en-US" sz="1400" dirty="0">
                <a:latin typeface="+mn-lt"/>
              </a:rPr>
              <a:t>of acetic acid, the </a:t>
            </a:r>
            <a:r>
              <a:rPr lang="en-US" altLang="en-US" sz="1400" dirty="0" smtClean="0">
                <a:latin typeface="+mn-lt"/>
              </a:rPr>
              <a:t>relationship that </a:t>
            </a:r>
            <a:r>
              <a:rPr lang="en-US" altLang="en-US" sz="1400" dirty="0">
                <a:latin typeface="+mn-lt"/>
              </a:rPr>
              <a:t>determines the buffer pH: </a:t>
            </a: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en-US" altLang="en-US" sz="1400" dirty="0" smtClean="0">
                <a:latin typeface="+mn-lt"/>
              </a:rPr>
              <a:t>CH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dirty="0" smtClean="0">
                <a:latin typeface="+mn-lt"/>
              </a:rPr>
              <a:t>COOH(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dirty="0" smtClean="0">
                <a:latin typeface="+mn-lt"/>
              </a:rPr>
              <a:t>COO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4030" cy="562380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4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pH Changes in Buffers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92860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9"/>
          <a:stretch/>
        </p:blipFill>
        <p:spPr>
          <a:xfrm>
            <a:off x="1730028" y="3219504"/>
            <a:ext cx="5776268" cy="1281616"/>
          </a:xfrm>
          <a:prstGeom prst="rect">
            <a:avLst/>
          </a:prstGeom>
        </p:spPr>
      </p:pic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93" y="5563904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3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When a Common Ion Is </a:t>
            </a:r>
            <a:r>
              <a:rPr lang="en-US" altLang="en-US" b="1" dirty="0" smtClean="0">
                <a:latin typeface="Arial" charset="0"/>
              </a:rPr>
              <a:t>	Involved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278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40124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70604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173"/>
            <a:ext cx="8459787" cy="14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Second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and, therefore, the pH are controlled by the </a:t>
            </a:r>
            <a:r>
              <a:rPr lang="en-US" sz="1400" dirty="0" smtClean="0">
                <a:latin typeface="+mn-lt"/>
              </a:rPr>
              <a:t>dissociation equilibrium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/>
              <a:t>3</a:t>
            </a:r>
            <a:r>
              <a:rPr lang="en-US" sz="1400" dirty="0" smtClean="0">
                <a:latin typeface="+mn-lt"/>
              </a:rPr>
              <a:t>COOH</a:t>
            </a:r>
            <a:r>
              <a:rPr lang="en-US" sz="1400" dirty="0">
                <a:latin typeface="+mn-lt"/>
              </a:rPr>
              <a:t>: </a:t>
            </a: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/>
              <a:t>3</a:t>
            </a:r>
            <a:r>
              <a:rPr lang="en-US" sz="1400" dirty="0" smtClean="0">
                <a:latin typeface="+mn-lt"/>
              </a:rPr>
              <a:t>COOH(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/>
              <a:t>3</a:t>
            </a:r>
            <a:r>
              <a:rPr lang="en-US" sz="1400" dirty="0" smtClean="0">
                <a:latin typeface="+mn-lt"/>
              </a:rPr>
              <a:t>COO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We have written the equilibrium using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rather </a:t>
            </a:r>
            <a:r>
              <a:rPr lang="en-US" sz="1400" dirty="0" smtClean="0">
                <a:latin typeface="+mn-lt"/>
              </a:rPr>
              <a:t>than 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dirty="0">
                <a:latin typeface="+mn-lt"/>
              </a:rPr>
              <a:t>but both representations of the hydrated </a:t>
            </a:r>
            <a:r>
              <a:rPr lang="en-US" sz="1400" dirty="0" smtClean="0">
                <a:latin typeface="+mn-lt"/>
              </a:rPr>
              <a:t>hydrogen ion </a:t>
            </a:r>
            <a:r>
              <a:rPr lang="en-US" sz="1400" dirty="0">
                <a:latin typeface="+mn-lt"/>
              </a:rPr>
              <a:t>are equally valid</a:t>
            </a:r>
            <a:r>
              <a:rPr lang="en-US" sz="1400" dirty="0" smtClean="0">
                <a:latin typeface="+mn-lt"/>
              </a:rPr>
              <a:t>.)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Third, we tabulate the initial and equilibrium </a:t>
            </a:r>
            <a:r>
              <a:rPr lang="en-US" sz="1400" dirty="0" smtClean="0">
                <a:latin typeface="+mn-lt"/>
              </a:rPr>
              <a:t>concentrations as </a:t>
            </a:r>
            <a:r>
              <a:rPr lang="en-US" sz="1400" dirty="0">
                <a:latin typeface="+mn-lt"/>
              </a:rPr>
              <a:t>we did in solving other equilibrium problems in Chapters </a:t>
            </a:r>
            <a:r>
              <a:rPr lang="en-US" sz="1400" dirty="0" smtClean="0">
                <a:latin typeface="+mn-lt"/>
              </a:rPr>
              <a:t>15 and </a:t>
            </a:r>
            <a:r>
              <a:rPr lang="en-US" sz="1400" dirty="0">
                <a:latin typeface="+mn-lt"/>
              </a:rPr>
              <a:t>16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equilibrium concentration of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/>
              <a:t>3</a:t>
            </a:r>
            <a:r>
              <a:rPr lang="en-US" sz="1400" dirty="0" smtClean="0">
                <a:latin typeface="+mn-lt"/>
              </a:rPr>
              <a:t>COO</a:t>
            </a:r>
            <a:r>
              <a:rPr lang="en-US" sz="1400" baseline="30000" dirty="0" smtClean="0"/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(the </a:t>
            </a:r>
            <a:r>
              <a:rPr lang="en-US" sz="1400" dirty="0" smtClean="0">
                <a:latin typeface="+mn-lt"/>
              </a:rPr>
              <a:t>common ion</a:t>
            </a:r>
            <a:r>
              <a:rPr lang="en-US" sz="1400" dirty="0">
                <a:latin typeface="+mn-lt"/>
              </a:rPr>
              <a:t>) is the initial concentration that is due to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/>
              <a:t>3</a:t>
            </a:r>
            <a:r>
              <a:rPr lang="en-US" sz="1400" dirty="0" smtClean="0">
                <a:latin typeface="+mn-lt"/>
              </a:rPr>
              <a:t>COONa (</a:t>
            </a:r>
            <a:r>
              <a:rPr lang="en-US" sz="1400" dirty="0">
                <a:latin typeface="+mn-lt"/>
              </a:rPr>
              <a:t>0.30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) plus the change in concentration (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) that is due to </a:t>
            </a:r>
            <a:r>
              <a:rPr lang="en-US" sz="1400" dirty="0" smtClean="0">
                <a:latin typeface="+mn-lt"/>
              </a:rPr>
              <a:t>the ionization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/>
              <a:t>3</a:t>
            </a:r>
            <a:r>
              <a:rPr lang="en-US" sz="1400" dirty="0" smtClean="0">
                <a:latin typeface="+mn-lt"/>
              </a:rPr>
              <a:t>COOH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458201" cy="3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"/>
          <a:stretch/>
        </p:blipFill>
        <p:spPr>
          <a:xfrm>
            <a:off x="2068884" y="3632850"/>
            <a:ext cx="4961782" cy="1148469"/>
          </a:xfrm>
          <a:prstGeom prst="rect">
            <a:avLst/>
          </a:prstGeom>
        </p:spPr>
      </p:pic>
      <p:pic>
        <p:nvPicPr>
          <p:cNvPr id="10" name="Picture 9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00" y="1941446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7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7434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85230"/>
            <a:ext cx="8723313" cy="20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	Using </a:t>
            </a:r>
            <a:r>
              <a:rPr lang="en-US" altLang="en-US" sz="1400" dirty="0">
                <a:latin typeface="+mn-lt"/>
                <a:cs typeface="Arial" pitchFamily="34" charset="0"/>
              </a:rPr>
              <a:t>the quantities of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COOH and CH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COO</a:t>
            </a:r>
            <a:r>
              <a:rPr lang="en-US" altLang="en-US" sz="1400" baseline="30000" dirty="0" smtClean="0"/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remaining in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buffer </a:t>
            </a:r>
            <a:r>
              <a:rPr lang="en-US" altLang="en-US" sz="1400" dirty="0">
                <a:latin typeface="+mn-lt"/>
                <a:cs typeface="Arial" pitchFamily="34" charset="0"/>
              </a:rPr>
              <a:t>after the reaction with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strong base</a:t>
            </a:r>
            <a:r>
              <a:rPr lang="en-US" altLang="en-US" sz="1400" dirty="0">
                <a:latin typeface="+mn-lt"/>
                <a:cs typeface="Arial" pitchFamily="34" charset="0"/>
              </a:rPr>
              <a:t>, we determine the pH using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Henderson–</a:t>
            </a:r>
            <a:r>
              <a:rPr lang="en-US" altLang="en-US" sz="1400" dirty="0" err="1" smtClean="0">
                <a:latin typeface="+mn-lt"/>
                <a:cs typeface="Arial" pitchFamily="34" charset="0"/>
              </a:rPr>
              <a:t>Hasselbalch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equation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. The </a:t>
            </a:r>
            <a:r>
              <a:rPr lang="en-US" altLang="en-US" sz="1400" dirty="0">
                <a:latin typeface="+mn-lt"/>
                <a:cs typeface="Arial" pitchFamily="34" charset="0"/>
              </a:rPr>
              <a:t>volume of the solution is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now 1.000 </a:t>
            </a:r>
            <a:r>
              <a:rPr lang="en-US" altLang="en-US" sz="1400" dirty="0">
                <a:latin typeface="+mn-lt"/>
                <a:cs typeface="Arial" pitchFamily="34" charset="0"/>
              </a:rPr>
              <a:t>L + 0.0050 L = 1.005 L due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to addition </a:t>
            </a:r>
            <a:r>
              <a:rPr lang="en-US" altLang="en-US" sz="1400" dirty="0">
                <a:latin typeface="+mn-lt"/>
                <a:cs typeface="Arial" pitchFamily="34" charset="0"/>
              </a:rPr>
              <a:t>of the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NaOH</a:t>
            </a:r>
            <a:r>
              <a:rPr lang="en-US" altLang="en-US" sz="1400" dirty="0">
                <a:latin typeface="+mn-lt"/>
                <a:cs typeface="Arial" pitchFamily="34" charset="0"/>
              </a:rPr>
              <a:t> solution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: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(b)	</a:t>
            </a:r>
            <a:r>
              <a:rPr lang="en-US" altLang="en-US" sz="1400" dirty="0" smtClean="0">
                <a:latin typeface="+mn-lt"/>
              </a:rPr>
              <a:t>To </a:t>
            </a:r>
            <a:r>
              <a:rPr lang="en-US" altLang="en-US" sz="1400" dirty="0">
                <a:latin typeface="+mn-lt"/>
              </a:rPr>
              <a:t>determine the pH of a solution </a:t>
            </a:r>
            <a:r>
              <a:rPr lang="en-US" altLang="en-US" sz="1400" dirty="0" smtClean="0">
                <a:latin typeface="+mn-lt"/>
              </a:rPr>
              <a:t>made by </a:t>
            </a:r>
            <a:r>
              <a:rPr lang="en-US" altLang="en-US" sz="1400" dirty="0">
                <a:latin typeface="+mn-lt"/>
              </a:rPr>
              <a:t>adding 0.020 </a:t>
            </a:r>
            <a:r>
              <a:rPr lang="en-US" altLang="en-US" sz="1400" dirty="0" err="1">
                <a:latin typeface="+mn-lt"/>
              </a:rPr>
              <a:t>mol</a:t>
            </a:r>
            <a:r>
              <a:rPr lang="en-US" altLang="en-US" sz="1400" dirty="0">
                <a:latin typeface="+mn-lt"/>
              </a:rPr>
              <a:t> of </a:t>
            </a:r>
            <a:r>
              <a:rPr lang="en-US" altLang="en-US" sz="1400" dirty="0" err="1">
                <a:latin typeface="+mn-lt"/>
              </a:rPr>
              <a:t>NaOH</a:t>
            </a:r>
            <a:r>
              <a:rPr lang="en-US" altLang="en-US" sz="1400" dirty="0">
                <a:latin typeface="+mn-lt"/>
              </a:rPr>
              <a:t> to 1.000 </a:t>
            </a:r>
            <a:r>
              <a:rPr lang="en-US" altLang="en-US" sz="1400" dirty="0" smtClean="0">
                <a:latin typeface="+mn-lt"/>
              </a:rPr>
              <a:t>L of </a:t>
            </a:r>
            <a:r>
              <a:rPr lang="en-US" altLang="en-US" sz="1400" dirty="0">
                <a:latin typeface="+mn-lt"/>
              </a:rPr>
              <a:t>pure water, we first determine the </a:t>
            </a:r>
            <a:r>
              <a:rPr lang="en-US" altLang="en-US" sz="1400" dirty="0" smtClean="0">
                <a:latin typeface="+mn-lt"/>
              </a:rPr>
              <a:t>concentration of OH</a:t>
            </a:r>
            <a:r>
              <a:rPr lang="en-US" altLang="en-US" sz="1400" baseline="30000" dirty="0" smtClean="0"/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ions in solution: </a:t>
            </a: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>
                <a:latin typeface="+mn-lt"/>
              </a:rPr>
              <a:t>[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altLang="en-US" sz="1400" baseline="30000" dirty="0" smtClean="0"/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= 0.020 </a:t>
            </a:r>
            <a:r>
              <a:rPr lang="en-US" altLang="en-US" sz="1400" dirty="0" err="1" smtClean="0">
                <a:latin typeface="+mn-lt"/>
              </a:rPr>
              <a:t>mol</a:t>
            </a:r>
            <a:r>
              <a:rPr lang="en-US" altLang="en-US" sz="1400" dirty="0" smtClean="0">
                <a:latin typeface="+mn-lt"/>
              </a:rPr>
              <a:t>/1.005 </a:t>
            </a:r>
            <a:r>
              <a:rPr lang="en-US" altLang="en-US" sz="1400" dirty="0">
                <a:latin typeface="+mn-lt"/>
              </a:rPr>
              <a:t>L = 0.020 </a:t>
            </a:r>
            <a:r>
              <a:rPr lang="en-US" altLang="en-US" sz="1400" i="1" dirty="0">
                <a:latin typeface="+mn-lt"/>
              </a:rPr>
              <a:t>M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We </a:t>
            </a:r>
            <a:r>
              <a:rPr lang="en-US" altLang="en-US" sz="1400" dirty="0">
                <a:latin typeface="+mn-lt"/>
              </a:rPr>
              <a:t>use this value in Equation 16.18 </a:t>
            </a:r>
            <a:r>
              <a:rPr lang="en-US" altLang="en-US" sz="1400" dirty="0" smtClean="0">
                <a:latin typeface="+mn-lt"/>
              </a:rPr>
              <a:t>to calculate </a:t>
            </a:r>
            <a:r>
              <a:rPr lang="en-US" altLang="en-US" sz="1400" dirty="0" err="1">
                <a:latin typeface="+mn-lt"/>
              </a:rPr>
              <a:t>pOH</a:t>
            </a:r>
            <a:r>
              <a:rPr lang="en-US" altLang="en-US" sz="1400" dirty="0">
                <a:latin typeface="+mn-lt"/>
              </a:rPr>
              <a:t> and then use our </a:t>
            </a:r>
            <a:r>
              <a:rPr lang="en-US" altLang="en-US" sz="1400" dirty="0" smtClean="0">
                <a:latin typeface="+mn-lt"/>
              </a:rPr>
              <a:t>calculated </a:t>
            </a:r>
            <a:r>
              <a:rPr lang="en-US" altLang="en-US" sz="1400" dirty="0" err="1" smtClean="0">
                <a:latin typeface="+mn-lt"/>
              </a:rPr>
              <a:t>pOH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value to obtain pH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en-US" altLang="en-US" sz="1400" dirty="0" err="1">
                <a:latin typeface="+mn-lt"/>
              </a:rPr>
              <a:t>pOH</a:t>
            </a:r>
            <a:r>
              <a:rPr lang="en-US" altLang="en-US" sz="1400" dirty="0">
                <a:latin typeface="+mn-lt"/>
              </a:rPr>
              <a:t> = </a:t>
            </a:r>
            <a:r>
              <a:rPr lang="en-US" altLang="en-US" sz="1400" dirty="0" smtClean="0">
                <a:latin typeface="+mn-lt"/>
              </a:rPr>
              <a:t>–log[OH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–log(0.020) </a:t>
            </a:r>
            <a:r>
              <a:rPr lang="en-US" altLang="en-US" sz="1400" dirty="0">
                <a:latin typeface="+mn-lt"/>
              </a:rPr>
              <a:t>= +1.70</a:t>
            </a:r>
          </a:p>
          <a:p>
            <a:pPr marL="3218688" indent="-282575" defTabSz="628650" eaLnBrk="0" hangingPunct="0">
              <a:defRPr/>
            </a:pPr>
            <a:r>
              <a:rPr lang="en-US" altLang="en-US" sz="1400" dirty="0">
                <a:latin typeface="+mn-lt"/>
              </a:rPr>
              <a:t>pH = 14 </a:t>
            </a:r>
            <a:r>
              <a:rPr lang="en-US" altLang="en-US" sz="1400" dirty="0" smtClean="0">
                <a:latin typeface="+mn-lt"/>
              </a:rPr>
              <a:t>– (+1.70) </a:t>
            </a:r>
            <a:r>
              <a:rPr lang="en-US" altLang="en-US" sz="1400" dirty="0">
                <a:latin typeface="+mn-lt"/>
              </a:rPr>
              <a:t>= 12.30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1337" cy="454415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4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pH Changes in Buffers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4848952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32" y="2073311"/>
            <a:ext cx="3538786" cy="4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9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7434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2798278"/>
            <a:ext cx="8723313" cy="102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  <a:cs typeface="Arial" pitchFamily="34" charset="0"/>
              </a:rPr>
              <a:t>Comment</a:t>
            </a:r>
            <a:r>
              <a:rPr lang="en-US" altLang="en-US" sz="1400" dirty="0">
                <a:latin typeface="+mn-lt"/>
                <a:cs typeface="Arial" pitchFamily="34" charset="0"/>
              </a:rPr>
              <a:t> Note that the small amount of added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NaOH</a:t>
            </a:r>
            <a:r>
              <a:rPr lang="en-US" altLang="en-US" sz="1400" dirty="0">
                <a:latin typeface="+mn-lt"/>
                <a:cs typeface="Arial" pitchFamily="34" charset="0"/>
              </a:rPr>
              <a:t> changes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pH </a:t>
            </a:r>
            <a:r>
              <a:rPr lang="en-US" altLang="en-US" sz="1400" dirty="0">
                <a:latin typeface="+mn-lt"/>
                <a:cs typeface="Arial" pitchFamily="34" charset="0"/>
              </a:rPr>
              <a:t>of water significantly. In contrast, the pH of the buffer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changes very </a:t>
            </a:r>
            <a:r>
              <a:rPr lang="en-US" altLang="en-US" sz="1400" dirty="0">
                <a:latin typeface="+mn-lt"/>
                <a:cs typeface="Arial" pitchFamily="34" charset="0"/>
              </a:rPr>
              <a:t>little when the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NaOH</a:t>
            </a:r>
            <a:r>
              <a:rPr lang="en-US" altLang="en-US" sz="1400" dirty="0">
                <a:latin typeface="+mn-lt"/>
                <a:cs typeface="Arial" pitchFamily="34" charset="0"/>
              </a:rPr>
              <a:t> is added, as summarized in Figure 17.4.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Which </a:t>
            </a:r>
            <a:r>
              <a:rPr lang="en-US" altLang="en-US" sz="1400" dirty="0">
                <a:latin typeface="+mn-lt"/>
                <a:cs typeface="Arial" pitchFamily="34" charset="0"/>
              </a:rPr>
              <a:t>of these statements is true?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(a) </a:t>
            </a:r>
            <a:r>
              <a:rPr lang="en-US" altLang="en-US" sz="1400" dirty="0">
                <a:latin typeface="+mn-lt"/>
                <a:cs typeface="Arial" pitchFamily="34" charset="0"/>
              </a:rPr>
              <a:t>If you add strong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acid or </a:t>
            </a:r>
            <a:r>
              <a:rPr lang="en-US" altLang="en-US" sz="1400" dirty="0">
                <a:latin typeface="+mn-lt"/>
                <a:cs typeface="Arial" pitchFamily="34" charset="0"/>
              </a:rPr>
              <a:t>base to a buffer, the pH will never change.</a:t>
            </a:r>
            <a:r>
              <a:rPr lang="en-US" altLang="en-US" sz="1400" b="1" dirty="0">
                <a:latin typeface="+mn-lt"/>
                <a:cs typeface="Arial" pitchFamily="34" charset="0"/>
              </a:rPr>
              <a:t> (b) </a:t>
            </a:r>
            <a:r>
              <a:rPr lang="en-US" altLang="en-US" sz="1400" dirty="0">
                <a:latin typeface="+mn-lt"/>
                <a:cs typeface="Arial" pitchFamily="34" charset="0"/>
              </a:rPr>
              <a:t>In order</a:t>
            </a: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to do calculations in which strong acid or base is added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to a </a:t>
            </a:r>
            <a:r>
              <a:rPr lang="en-US" altLang="en-US" sz="1400" dirty="0">
                <a:latin typeface="+mn-lt"/>
                <a:cs typeface="Arial" pitchFamily="34" charset="0"/>
              </a:rPr>
              <a:t>buffer, you only need to use the Henderson–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Hasselbalch</a:t>
            </a: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equation.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(c) </a:t>
            </a:r>
            <a:r>
              <a:rPr lang="en-US" altLang="en-US" sz="1400" dirty="0">
                <a:latin typeface="+mn-lt"/>
                <a:cs typeface="Arial" pitchFamily="34" charset="0"/>
              </a:rPr>
              <a:t>Strong bases react with strong acids, but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not weak </a:t>
            </a:r>
            <a:r>
              <a:rPr lang="en-US" altLang="en-US" sz="1400" dirty="0">
                <a:latin typeface="+mn-lt"/>
                <a:cs typeface="Arial" pitchFamily="34" charset="0"/>
              </a:rPr>
              <a:t>acids.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(d) </a:t>
            </a:r>
            <a:r>
              <a:rPr lang="en-US" altLang="en-US" sz="1400" dirty="0">
                <a:latin typeface="+mn-lt"/>
                <a:cs typeface="Arial" pitchFamily="34" charset="0"/>
              </a:rPr>
              <a:t>If you add a strong acid or base to a buffer,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buffer’s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p</a:t>
            </a:r>
            <a:r>
              <a:rPr lang="en-US" altLang="en-US" sz="1400" i="1" dirty="0" err="1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>
                <a:latin typeface="+mn-lt"/>
                <a:cs typeface="Arial" pitchFamily="34" charset="0"/>
              </a:rPr>
              <a:t>a</a:t>
            </a:r>
            <a:r>
              <a:rPr lang="en-US" altLang="en-US" sz="1400" dirty="0">
                <a:latin typeface="+mn-lt"/>
                <a:cs typeface="Arial" pitchFamily="34" charset="0"/>
              </a:rPr>
              <a:t> or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p</a:t>
            </a:r>
            <a:r>
              <a:rPr lang="en-US" altLang="en-US" sz="1400" i="1" dirty="0" err="1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>
                <a:latin typeface="+mn-lt"/>
                <a:cs typeface="Arial" pitchFamily="34" charset="0"/>
              </a:rPr>
              <a:t>b</a:t>
            </a:r>
            <a:r>
              <a:rPr lang="en-US" altLang="en-US" sz="1400" dirty="0">
                <a:latin typeface="+mn-lt"/>
                <a:cs typeface="Arial" pitchFamily="34" charset="0"/>
              </a:rPr>
              <a:t> will change.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(e) </a:t>
            </a:r>
            <a:r>
              <a:rPr lang="en-US" altLang="en-US" sz="1400" dirty="0">
                <a:latin typeface="+mn-lt"/>
                <a:cs typeface="Arial" pitchFamily="34" charset="0"/>
              </a:rPr>
              <a:t>In order to do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calculations in </a:t>
            </a:r>
            <a:r>
              <a:rPr lang="en-US" altLang="en-US" sz="1400" dirty="0">
                <a:latin typeface="+mn-lt"/>
                <a:cs typeface="Arial" pitchFamily="34" charset="0"/>
              </a:rPr>
              <a:t>which a strong acid or base is added to a buffer, you need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to calculate </a:t>
            </a:r>
            <a:r>
              <a:rPr lang="en-US" altLang="en-US" sz="1400" dirty="0">
                <a:latin typeface="+mn-lt"/>
                <a:cs typeface="Arial" pitchFamily="34" charset="0"/>
              </a:rPr>
              <a:t>the amounts of substances from the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neutralization reaction </a:t>
            </a:r>
            <a:r>
              <a:rPr lang="en-US" altLang="en-US" sz="1400" dirty="0">
                <a:latin typeface="+mn-lt"/>
                <a:cs typeface="Arial" pitchFamily="34" charset="0"/>
              </a:rPr>
              <a:t>and then equilibrate.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Determine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(a) </a:t>
            </a:r>
            <a:r>
              <a:rPr lang="en-US" altLang="en-US" sz="1400" dirty="0">
                <a:latin typeface="+mn-lt"/>
                <a:cs typeface="Arial" pitchFamily="34" charset="0"/>
              </a:rPr>
              <a:t>the pH of the original buffer described in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Sample Exercise </a:t>
            </a:r>
            <a:r>
              <a:rPr lang="en-US" altLang="en-US" sz="1400" dirty="0">
                <a:latin typeface="+mn-lt"/>
                <a:cs typeface="Arial" pitchFamily="34" charset="0"/>
              </a:rPr>
              <a:t>17.6 after the addition of 0.020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mol</a:t>
            </a:r>
            <a:r>
              <a:rPr lang="en-US" altLang="en-US" sz="1400" dirty="0">
                <a:latin typeface="+mn-lt"/>
                <a:cs typeface="Arial" pitchFamily="34" charset="0"/>
              </a:rPr>
              <a:t>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HCl</a:t>
            </a:r>
            <a:r>
              <a:rPr lang="en-US" altLang="en-US" sz="1400" dirty="0">
                <a:latin typeface="+mn-lt"/>
                <a:cs typeface="Arial" pitchFamily="34" charset="0"/>
              </a:rPr>
              <a:t> and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  <a:cs typeface="Arial" pitchFamily="34" charset="0"/>
              </a:rPr>
              <a:t>(b) </a:t>
            </a:r>
            <a:r>
              <a:rPr lang="en-US" altLang="en-US" sz="1400" dirty="0">
                <a:latin typeface="+mn-lt"/>
                <a:cs typeface="Arial" pitchFamily="34" charset="0"/>
              </a:rPr>
              <a:t>the pH of the solution that would result from the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addition of </a:t>
            </a:r>
            <a:r>
              <a:rPr lang="en-US" altLang="en-US" sz="1400" dirty="0">
                <a:latin typeface="+mn-lt"/>
                <a:cs typeface="Arial" pitchFamily="34" charset="0"/>
              </a:rPr>
              <a:t>0.020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mol</a:t>
            </a:r>
            <a:r>
              <a:rPr lang="en-US" altLang="en-US" sz="1400" dirty="0">
                <a:latin typeface="+mn-lt"/>
                <a:cs typeface="Arial" pitchFamily="34" charset="0"/>
              </a:rPr>
              <a:t>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HCl</a:t>
            </a:r>
            <a:r>
              <a:rPr lang="en-US" altLang="en-US" sz="1400" dirty="0">
                <a:latin typeface="+mn-lt"/>
                <a:cs typeface="Arial" pitchFamily="34" charset="0"/>
              </a:rPr>
              <a:t> to 1.000 L of pure water.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798"/>
            <a:ext cx="14497" cy="581109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4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pH Changes in Buffers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6115892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9"/>
          <a:stretch/>
        </p:blipFill>
        <p:spPr>
          <a:xfrm>
            <a:off x="435739" y="1388089"/>
            <a:ext cx="6570988" cy="119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Calculations for a Strong Acid–Strong Base </a:t>
            </a:r>
            <a:r>
              <a:rPr lang="en-US" altLang="en-US" b="1" dirty="0" smtClean="0">
                <a:latin typeface="Arial" charset="0"/>
              </a:rPr>
              <a:t>	Titration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58135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8081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112987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600763"/>
            <a:ext cx="8703726" cy="139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calculate the pH at two points in the </a:t>
            </a:r>
            <a:r>
              <a:rPr lang="en-US" sz="1400" dirty="0" smtClean="0">
                <a:latin typeface="+mn-lt"/>
              </a:rPr>
              <a:t>titration of </a:t>
            </a:r>
            <a:r>
              <a:rPr lang="en-US" sz="1400" dirty="0">
                <a:latin typeface="+mn-lt"/>
              </a:rPr>
              <a:t>a strong acid with a strong base. The first point is just </a:t>
            </a:r>
            <a:r>
              <a:rPr lang="en-US" sz="1400" dirty="0" smtClean="0">
                <a:latin typeface="+mn-lt"/>
              </a:rPr>
              <a:t>before the </a:t>
            </a:r>
            <a:r>
              <a:rPr lang="en-US" sz="1400" dirty="0">
                <a:latin typeface="+mn-lt"/>
              </a:rPr>
              <a:t>equivalence point, so we expect the pH to be determined by </a:t>
            </a:r>
            <a:r>
              <a:rPr lang="en-US" sz="1400" dirty="0" smtClean="0">
                <a:latin typeface="+mn-lt"/>
              </a:rPr>
              <a:t>the small </a:t>
            </a:r>
            <a:r>
              <a:rPr lang="en-US" sz="1400" dirty="0">
                <a:latin typeface="+mn-lt"/>
              </a:rPr>
              <a:t>amount of strong acid that has not yet been neutralized. </a:t>
            </a:r>
            <a:r>
              <a:rPr lang="en-US" sz="1400" dirty="0" smtClean="0">
                <a:latin typeface="+mn-lt"/>
              </a:rPr>
              <a:t>The second </a:t>
            </a:r>
            <a:r>
              <a:rPr lang="en-US" sz="1400" dirty="0">
                <a:latin typeface="+mn-lt"/>
              </a:rPr>
              <a:t>point is just after the equivalence point, so we expect </a:t>
            </a:r>
            <a:r>
              <a:rPr lang="en-US" sz="1400" dirty="0" smtClean="0">
                <a:latin typeface="+mn-lt"/>
              </a:rPr>
              <a:t>this pH </a:t>
            </a:r>
            <a:r>
              <a:rPr lang="en-US" sz="1400" dirty="0">
                <a:latin typeface="+mn-lt"/>
              </a:rPr>
              <a:t>to be determined by the small amount of excess strong base.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As the </a:t>
            </a:r>
            <a:r>
              <a:rPr lang="en-US" sz="1400" dirty="0" err="1">
                <a:latin typeface="+mn-lt"/>
              </a:rPr>
              <a:t>NaOH</a:t>
            </a:r>
            <a:r>
              <a:rPr lang="en-US" sz="1400" dirty="0">
                <a:latin typeface="+mn-lt"/>
              </a:rPr>
              <a:t> solution is added to the 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 solution</a:t>
            </a:r>
            <a:r>
              <a:rPr lang="en-US" sz="1400" dirty="0" smtClean="0">
                <a:latin typeface="+mn-lt"/>
              </a:rPr>
              <a:t>, 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reacts with </a:t>
            </a:r>
            <a:r>
              <a:rPr 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to form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O. Both Na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are spectator </a:t>
            </a:r>
            <a:r>
              <a:rPr lang="en-US" sz="1400" dirty="0">
                <a:latin typeface="+mn-lt"/>
              </a:rPr>
              <a:t>ions, having negligible effect on the </a:t>
            </a:r>
            <a:r>
              <a:rPr lang="en-US" sz="1400" dirty="0" err="1">
                <a:latin typeface="+mn-lt"/>
              </a:rPr>
              <a:t>pH.</a:t>
            </a:r>
            <a:r>
              <a:rPr lang="en-US" sz="1400" dirty="0">
                <a:latin typeface="+mn-lt"/>
              </a:rPr>
              <a:t> To </a:t>
            </a:r>
            <a:r>
              <a:rPr lang="en-US" sz="1400" dirty="0" smtClean="0">
                <a:latin typeface="+mn-lt"/>
              </a:rPr>
              <a:t>determine the </a:t>
            </a:r>
            <a:r>
              <a:rPr lang="en-US" sz="1400" dirty="0">
                <a:latin typeface="+mn-lt"/>
              </a:rPr>
              <a:t>pH of the solution, we must first determine how many </a:t>
            </a:r>
            <a:r>
              <a:rPr lang="en-US" sz="1400" dirty="0" smtClean="0">
                <a:latin typeface="+mn-lt"/>
              </a:rPr>
              <a:t>moles of </a:t>
            </a:r>
            <a:r>
              <a:rPr lang="en-US" sz="1400" dirty="0">
                <a:latin typeface="+mn-lt"/>
              </a:rPr>
              <a:t>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were originally present and how many moles of </a:t>
            </a:r>
            <a:r>
              <a:rPr 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were added</a:t>
            </a:r>
            <a:r>
              <a:rPr lang="en-US" sz="1400" dirty="0">
                <a:latin typeface="+mn-lt"/>
              </a:rPr>
              <a:t>. We can then calculate how many moles of each ion </a:t>
            </a:r>
            <a:r>
              <a:rPr lang="en-US" sz="1400" dirty="0" smtClean="0">
                <a:latin typeface="+mn-lt"/>
              </a:rPr>
              <a:t>remain after </a:t>
            </a:r>
            <a:r>
              <a:rPr lang="en-US" sz="1400" dirty="0">
                <a:latin typeface="+mn-lt"/>
              </a:rPr>
              <a:t>the neutralization reaction. To calculate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], </a:t>
            </a:r>
            <a:r>
              <a:rPr lang="en-US" sz="1400" dirty="0">
                <a:latin typeface="+mn-lt"/>
              </a:rPr>
              <a:t>and hence pH</a:t>
            </a:r>
            <a:r>
              <a:rPr lang="en-US" sz="1400" dirty="0" smtClean="0">
                <a:latin typeface="+mn-lt"/>
              </a:rPr>
              <a:t>, we </a:t>
            </a:r>
            <a:r>
              <a:rPr lang="en-US" sz="1400" dirty="0">
                <a:latin typeface="+mn-lt"/>
              </a:rPr>
              <a:t>must also remember that the volume of the solution </a:t>
            </a:r>
            <a:r>
              <a:rPr lang="en-US" sz="1400" dirty="0" smtClean="0">
                <a:latin typeface="+mn-lt"/>
              </a:rPr>
              <a:t>increases as </a:t>
            </a:r>
            <a:r>
              <a:rPr lang="en-US" sz="1400" dirty="0">
                <a:latin typeface="+mn-lt"/>
              </a:rPr>
              <a:t>we add titrant, thus diluting the concentration of all </a:t>
            </a:r>
            <a:r>
              <a:rPr lang="en-US" sz="1400" dirty="0" smtClean="0">
                <a:latin typeface="+mn-lt"/>
              </a:rPr>
              <a:t>solutes present</a:t>
            </a:r>
            <a:r>
              <a:rPr lang="en-US" sz="1400" dirty="0">
                <a:latin typeface="+mn-lt"/>
              </a:rPr>
              <a:t>. Therefore, it is best to deal with moles first, and </a:t>
            </a:r>
            <a:r>
              <a:rPr lang="en-US" sz="1400" dirty="0" smtClean="0">
                <a:latin typeface="+mn-lt"/>
              </a:rPr>
              <a:t>then convert </a:t>
            </a:r>
            <a:r>
              <a:rPr lang="en-US" sz="1400" dirty="0">
                <a:latin typeface="+mn-lt"/>
              </a:rPr>
              <a:t>to molarities using total solution volumes (volume of </a:t>
            </a:r>
            <a:r>
              <a:rPr lang="en-US" sz="1400" dirty="0" smtClean="0">
                <a:latin typeface="+mn-lt"/>
              </a:rPr>
              <a:t>acid plus </a:t>
            </a:r>
            <a:r>
              <a:rPr lang="en-US" sz="1400" dirty="0">
                <a:latin typeface="+mn-lt"/>
              </a:rPr>
              <a:t>volume of base).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We proceed in the same way as in part (a</a:t>
            </a:r>
            <a:r>
              <a:rPr lang="en-US" sz="1400" dirty="0" smtClean="0">
                <a:latin typeface="+mn-lt"/>
              </a:rPr>
              <a:t>) except </a:t>
            </a:r>
            <a:r>
              <a:rPr lang="en-US" sz="1400" dirty="0">
                <a:latin typeface="+mn-lt"/>
              </a:rPr>
              <a:t>we are now past the equivalence point and have more OH</a:t>
            </a:r>
            <a:r>
              <a:rPr lang="en-US" sz="1400" baseline="30000" dirty="0">
                <a:latin typeface="+mn-lt"/>
              </a:rPr>
              <a:t>– 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solution than 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number of moles of H+ in the </a:t>
            </a:r>
            <a:r>
              <a:rPr lang="en-US" sz="1400" dirty="0" smtClean="0">
                <a:latin typeface="+mn-lt"/>
              </a:rPr>
              <a:t>original </a:t>
            </a:r>
            <a:r>
              <a:rPr lang="en-US" sz="1400" dirty="0" err="1" smtClean="0">
                <a:latin typeface="+mn-lt"/>
              </a:rPr>
              <a:t>HCl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solution is given by the product of </a:t>
            </a:r>
            <a:r>
              <a:rPr lang="en-US" sz="1400" dirty="0" smtClean="0">
                <a:latin typeface="+mn-lt"/>
              </a:rPr>
              <a:t>the volume </a:t>
            </a:r>
            <a:r>
              <a:rPr lang="en-US" sz="1400" dirty="0">
                <a:latin typeface="+mn-lt"/>
              </a:rPr>
              <a:t>of the solution and its molarity: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985933"/>
            <a:ext cx="8458201" cy="5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the pH when</a:t>
            </a:r>
            <a:r>
              <a:rPr lang="en-US" sz="1400" b="1" dirty="0">
                <a:latin typeface="+mn-lt"/>
              </a:rPr>
              <a:t> (a) </a:t>
            </a:r>
            <a:r>
              <a:rPr lang="en-US" sz="1400" dirty="0">
                <a:latin typeface="+mn-lt"/>
              </a:rPr>
              <a:t>49.0 mL and</a:t>
            </a:r>
            <a:r>
              <a:rPr lang="en-US" sz="1400" b="1" dirty="0">
                <a:latin typeface="+mn-lt"/>
              </a:rPr>
              <a:t> (b) </a:t>
            </a:r>
            <a:r>
              <a:rPr lang="en-US" sz="1400" dirty="0">
                <a:latin typeface="+mn-lt"/>
              </a:rPr>
              <a:t>51.0 mL of 0.100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NaOH</a:t>
            </a:r>
            <a:r>
              <a:rPr lang="en-US" sz="1400" dirty="0">
                <a:latin typeface="+mn-lt"/>
              </a:rPr>
              <a:t> solution have been added to 50.0 mL of 0.100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 solution.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92" y="5650383"/>
            <a:ext cx="4153359" cy="39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5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Calculations for a Strong Acid–Strong Base </a:t>
            </a:r>
            <a:r>
              <a:rPr lang="en-US" altLang="en-US" b="1" dirty="0" smtClean="0">
                <a:latin typeface="Arial" charset="0"/>
              </a:rPr>
              <a:t>	Titration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4999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8081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112987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369406"/>
            <a:ext cx="8459787" cy="158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</a:rPr>
              <a:t>Likewise, the number of moles of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sz="1400" baseline="30000" dirty="0" smtClean="0"/>
              <a:t>–</a:t>
            </a:r>
            <a:r>
              <a:rPr lang="en-US" altLang="en-US" sz="1400" dirty="0" smtClean="0">
                <a:latin typeface="+mn-lt"/>
              </a:rPr>
              <a:t> in 49.0 </a:t>
            </a:r>
            <a:r>
              <a:rPr lang="en-US" altLang="en-US" sz="1400" dirty="0">
                <a:latin typeface="+mn-lt"/>
              </a:rPr>
              <a:t>mL of 0.100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err="1">
                <a:latin typeface="+mn-lt"/>
              </a:rPr>
              <a:t>NaOH</a:t>
            </a:r>
            <a:r>
              <a:rPr lang="en-US" altLang="en-US" sz="1400" dirty="0">
                <a:latin typeface="+mn-lt"/>
              </a:rPr>
              <a:t> is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Because we </a:t>
            </a:r>
            <a:r>
              <a:rPr lang="en-US" sz="1400" dirty="0">
                <a:latin typeface="+mn-lt"/>
              </a:rPr>
              <a:t>have not reached the </a:t>
            </a:r>
            <a:r>
              <a:rPr lang="en-US" sz="1400" dirty="0" smtClean="0">
                <a:latin typeface="+mn-lt"/>
              </a:rPr>
              <a:t>equivalence point</a:t>
            </a:r>
            <a:r>
              <a:rPr lang="en-US" sz="1400" dirty="0">
                <a:latin typeface="+mn-lt"/>
              </a:rPr>
              <a:t>, there are more moles of H+ </a:t>
            </a:r>
            <a:r>
              <a:rPr lang="en-US" sz="1400" dirty="0" smtClean="0">
                <a:latin typeface="+mn-lt"/>
              </a:rPr>
              <a:t>present than OH</a:t>
            </a:r>
            <a:r>
              <a:rPr lang="en-US" sz="1400" baseline="30000" dirty="0" smtClean="0"/>
              <a:t>–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Therefore, </a:t>
            </a:r>
            <a:r>
              <a:rPr lang="en-US" sz="1400" dirty="0" smtClean="0">
                <a:latin typeface="+mn-lt"/>
              </a:rPr>
              <a:t>OH</a:t>
            </a:r>
            <a:r>
              <a:rPr lang="en-US" sz="1400" baseline="30000" dirty="0" smtClean="0"/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the </a:t>
            </a:r>
            <a:r>
              <a:rPr lang="en-US" sz="1400" dirty="0" smtClean="0">
                <a:latin typeface="+mn-lt"/>
              </a:rPr>
              <a:t>limiting reactant</a:t>
            </a:r>
            <a:r>
              <a:rPr lang="en-US" sz="1400" dirty="0">
                <a:latin typeface="+mn-lt"/>
              </a:rPr>
              <a:t>. Each mole of </a:t>
            </a:r>
            <a:r>
              <a:rPr 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reacts with </a:t>
            </a:r>
            <a:r>
              <a:rPr lang="en-US" sz="1400" dirty="0" smtClean="0">
                <a:latin typeface="+mn-lt"/>
              </a:rPr>
              <a:t>1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of 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. Using the convention </a:t>
            </a:r>
            <a:r>
              <a:rPr lang="en-US" sz="1400" dirty="0" smtClean="0">
                <a:latin typeface="+mn-lt"/>
              </a:rPr>
              <a:t>introduced in </a:t>
            </a:r>
            <a:r>
              <a:rPr lang="en-US" sz="1400" dirty="0">
                <a:latin typeface="+mn-lt"/>
              </a:rPr>
              <a:t>Sample Exercise 17.6, we have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volume of the reaction mixture </a:t>
            </a:r>
            <a:r>
              <a:rPr lang="en-US" sz="1400" dirty="0" smtClean="0">
                <a:latin typeface="+mn-lt"/>
              </a:rPr>
              <a:t>increases as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err="1">
                <a:latin typeface="+mn-lt"/>
              </a:rPr>
              <a:t>NaOH</a:t>
            </a:r>
            <a:r>
              <a:rPr lang="en-US" sz="1400" dirty="0">
                <a:latin typeface="+mn-lt"/>
              </a:rPr>
              <a:t> solution is added to the </a:t>
            </a:r>
            <a:r>
              <a:rPr lang="en-US" sz="1400" dirty="0" err="1" smtClean="0">
                <a:latin typeface="+mn-lt"/>
              </a:rPr>
              <a:t>HCl</a:t>
            </a:r>
            <a:r>
              <a:rPr lang="en-US" sz="1400" dirty="0" smtClean="0">
                <a:latin typeface="+mn-lt"/>
              </a:rPr>
              <a:t> solution</a:t>
            </a:r>
            <a:r>
              <a:rPr lang="en-US" sz="1400" dirty="0">
                <a:latin typeface="+mn-lt"/>
              </a:rPr>
              <a:t>. Thus, at this point in the titration</a:t>
            </a:r>
            <a:r>
              <a:rPr lang="en-US" sz="1400" dirty="0" smtClean="0">
                <a:latin typeface="+mn-lt"/>
              </a:rPr>
              <a:t>, the </a:t>
            </a:r>
            <a:r>
              <a:rPr lang="en-US" sz="1400" dirty="0">
                <a:latin typeface="+mn-lt"/>
              </a:rPr>
              <a:t>volume in the titration flask is: </a:t>
            </a: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50.0 </a:t>
            </a:r>
            <a:r>
              <a:rPr lang="en-US" sz="1400" dirty="0">
                <a:latin typeface="+mn-lt"/>
              </a:rPr>
              <a:t>mL + 49.0 mL = 99.0 mL = 0.0990 L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Thus</a:t>
            </a:r>
            <a:r>
              <a:rPr lang="en-US" sz="1400" dirty="0">
                <a:latin typeface="+mn-lt"/>
              </a:rPr>
              <a:t>, the concentration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in </a:t>
            </a:r>
            <a:r>
              <a:rPr lang="en-US" sz="1400" dirty="0" smtClean="0">
                <a:latin typeface="+mn-lt"/>
              </a:rPr>
              <a:t>the flask </a:t>
            </a:r>
            <a:r>
              <a:rPr lang="en-US" sz="1400" dirty="0">
                <a:latin typeface="+mn-lt"/>
              </a:rPr>
              <a:t>is: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985933"/>
            <a:ext cx="8458201" cy="27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51" y="1762821"/>
            <a:ext cx="4211486" cy="382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6"/>
          <a:stretch/>
        </p:blipFill>
        <p:spPr>
          <a:xfrm>
            <a:off x="1877786" y="2953770"/>
            <a:ext cx="5342389" cy="102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53" y="5619853"/>
            <a:ext cx="4215384" cy="3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4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Calculations for a Strong Acid–Strong Base </a:t>
            </a:r>
            <a:r>
              <a:rPr lang="en-US" altLang="en-US" b="1" dirty="0" smtClean="0">
                <a:latin typeface="Arial" charset="0"/>
              </a:rPr>
              <a:t>	Titration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4999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48081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785609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369406"/>
            <a:ext cx="8459787" cy="158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The </a:t>
            </a:r>
            <a:r>
              <a:rPr lang="en-US" altLang="en-US" sz="1400" dirty="0">
                <a:latin typeface="+mn-lt"/>
              </a:rPr>
              <a:t>corresponding pH is: </a:t>
            </a:r>
            <a:endParaRPr lang="en-US" altLang="en-US" sz="1400" dirty="0" smtClean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en-US" altLang="en-US" sz="1400" dirty="0" smtClean="0">
                <a:latin typeface="+mn-lt"/>
              </a:rPr>
              <a:t>–log(1.0 × 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= 3.00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(b)</a:t>
            </a:r>
            <a:r>
              <a:rPr lang="en-US" altLang="en-US" sz="1400" dirty="0" smtClean="0">
                <a:latin typeface="+mn-lt"/>
              </a:rPr>
              <a:t>	As </a:t>
            </a:r>
            <a:r>
              <a:rPr lang="en-US" altLang="en-US" sz="1400" dirty="0">
                <a:latin typeface="+mn-lt"/>
              </a:rPr>
              <a:t>before, the initial number of moles </a:t>
            </a:r>
            <a:r>
              <a:rPr lang="en-US" altLang="en-US" sz="1400" dirty="0" smtClean="0">
                <a:latin typeface="+mn-lt"/>
              </a:rPr>
              <a:t>of each </a:t>
            </a:r>
            <a:r>
              <a:rPr lang="en-US" altLang="en-US" sz="1400" dirty="0">
                <a:latin typeface="+mn-lt"/>
              </a:rPr>
              <a:t>reactant is determined from their </a:t>
            </a:r>
            <a:r>
              <a:rPr lang="en-US" altLang="en-US" sz="1400" dirty="0" smtClean="0">
                <a:latin typeface="+mn-lt"/>
              </a:rPr>
              <a:t>volumes and </a:t>
            </a:r>
            <a:r>
              <a:rPr lang="en-US" altLang="en-US" sz="1400" dirty="0">
                <a:latin typeface="+mn-lt"/>
              </a:rPr>
              <a:t>concentrations. The reactant </a:t>
            </a:r>
            <a:r>
              <a:rPr lang="en-US" altLang="en-US" sz="1400" dirty="0" smtClean="0">
                <a:latin typeface="+mn-lt"/>
              </a:rPr>
              <a:t>present in </a:t>
            </a:r>
            <a:r>
              <a:rPr lang="en-US" altLang="en-US" sz="1400" dirty="0">
                <a:latin typeface="+mn-lt"/>
              </a:rPr>
              <a:t>smaller stoichiometric amount (</a:t>
            </a:r>
            <a:r>
              <a:rPr lang="en-US" altLang="en-US" sz="1400" dirty="0" smtClean="0">
                <a:latin typeface="+mn-lt"/>
              </a:rPr>
              <a:t>the limiting </a:t>
            </a:r>
            <a:r>
              <a:rPr lang="en-US" altLang="en-US" sz="1400" dirty="0">
                <a:latin typeface="+mn-lt"/>
              </a:rPr>
              <a:t>reactant) is consumed completely</a:t>
            </a:r>
            <a:r>
              <a:rPr lang="en-US" altLang="en-US" sz="1400" dirty="0" smtClean="0">
                <a:latin typeface="+mn-lt"/>
              </a:rPr>
              <a:t>, leaving </a:t>
            </a:r>
            <a:r>
              <a:rPr lang="en-US" altLang="en-US" sz="1400" dirty="0">
                <a:latin typeface="+mn-lt"/>
              </a:rPr>
              <a:t>an excess of hydroxide ion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283464" indent="-283464" eaLnBrk="0" hangingPunct="0">
              <a:buAutoNum type="alphaLcParenBoth" startAt="2"/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buAutoNum type="alphaLcParenBoth" startAt="2"/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buAutoNum type="alphaLcParenBoth" startAt="2"/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buAutoNum type="alphaLcParenBoth" startAt="2"/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buAutoNum type="alphaLcParenBoth" startAt="2"/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buAutoNum type="alphaLcParenBoth" startAt="2"/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buAutoNum type="alphaLcParenBoth" startAt="2"/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In this case, the volume </a:t>
            </a:r>
            <a:r>
              <a:rPr lang="en-US" sz="1400" dirty="0">
                <a:latin typeface="+mn-lt"/>
              </a:rPr>
              <a:t>in the </a:t>
            </a:r>
            <a:r>
              <a:rPr lang="en-US" sz="1400" dirty="0" smtClean="0">
                <a:latin typeface="+mn-lt"/>
              </a:rPr>
              <a:t>titration flask is: 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Hence</a:t>
            </a:r>
            <a:r>
              <a:rPr lang="en-US" sz="1400" dirty="0">
                <a:latin typeface="+mn-lt"/>
              </a:rPr>
              <a:t>, the concentration of </a:t>
            </a:r>
            <a:r>
              <a:rPr 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in the flask </a:t>
            </a:r>
            <a:r>
              <a:rPr lang="en-US" sz="1400" dirty="0">
                <a:latin typeface="+mn-lt"/>
              </a:rPr>
              <a:t>is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and </a:t>
            </a:r>
            <a:r>
              <a:rPr lang="en-US" sz="1400" dirty="0">
                <a:latin typeface="+mn-lt"/>
              </a:rPr>
              <a:t>we have: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985933"/>
            <a:ext cx="8458201" cy="27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>
          <a:xfrm>
            <a:off x="1648858" y="2732177"/>
            <a:ext cx="5340096" cy="11660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47" b="84574"/>
          <a:stretch/>
        </p:blipFill>
        <p:spPr>
          <a:xfrm>
            <a:off x="4549775" y="4231855"/>
            <a:ext cx="3291840" cy="191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/>
          <a:stretch/>
        </p:blipFill>
        <p:spPr>
          <a:xfrm>
            <a:off x="3733178" y="4673601"/>
            <a:ext cx="4473843" cy="9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8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Calculations for a Strong Acid–Strong Base </a:t>
            </a:r>
            <a:r>
              <a:rPr lang="en-US" altLang="en-US" b="1" dirty="0" smtClean="0">
                <a:latin typeface="Arial" charset="0"/>
              </a:rPr>
              <a:t>	Titration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4999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826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306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369406"/>
            <a:ext cx="3239360" cy="41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Comment</a:t>
            </a:r>
            <a:r>
              <a:rPr lang="en-US" altLang="en-US" sz="1400" dirty="0">
                <a:latin typeface="+mn-lt"/>
              </a:rPr>
              <a:t> Note that the pH increased by only two pH units, </a:t>
            </a:r>
            <a:r>
              <a:rPr lang="en-US" altLang="en-US" sz="1400" dirty="0" smtClean="0">
                <a:latin typeface="+mn-lt"/>
              </a:rPr>
              <a:t>from 1.00 </a:t>
            </a:r>
            <a:r>
              <a:rPr lang="en-US" altLang="en-US" sz="1400" dirty="0">
                <a:latin typeface="+mn-lt"/>
              </a:rPr>
              <a:t>(Figure 17.7) to 3.00, after the first 49.0 mL of </a:t>
            </a:r>
            <a:r>
              <a:rPr lang="en-US" altLang="en-US" sz="1400" dirty="0" err="1">
                <a:latin typeface="+mn-lt"/>
              </a:rPr>
              <a:t>NaOH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solution was </a:t>
            </a:r>
            <a:r>
              <a:rPr lang="en-US" altLang="en-US" sz="1400" dirty="0">
                <a:latin typeface="+mn-lt"/>
              </a:rPr>
              <a:t>added, but jumped by eight pH units, from 3.00 to 11.00, </a:t>
            </a:r>
            <a:r>
              <a:rPr lang="en-US" altLang="en-US" sz="1400" dirty="0" smtClean="0">
                <a:latin typeface="+mn-lt"/>
              </a:rPr>
              <a:t>as 2.0 </a:t>
            </a:r>
            <a:r>
              <a:rPr lang="en-US" altLang="en-US" sz="1400" dirty="0">
                <a:latin typeface="+mn-lt"/>
              </a:rPr>
              <a:t>mL of base solution was added near the equivalence point</a:t>
            </a:r>
            <a:r>
              <a:rPr lang="en-US" altLang="en-US" sz="1400" dirty="0" smtClean="0">
                <a:latin typeface="+mn-lt"/>
              </a:rPr>
              <a:t>. Such </a:t>
            </a:r>
            <a:r>
              <a:rPr lang="en-US" altLang="en-US" sz="1400" dirty="0">
                <a:latin typeface="+mn-lt"/>
              </a:rPr>
              <a:t>a rapid rise in pH near the equivalence point is a </a:t>
            </a:r>
            <a:r>
              <a:rPr lang="en-US" altLang="en-US" sz="1400" dirty="0" smtClean="0">
                <a:latin typeface="+mn-lt"/>
              </a:rPr>
              <a:t>characteristic of </a:t>
            </a:r>
            <a:r>
              <a:rPr lang="en-US" altLang="en-US" sz="1400" dirty="0">
                <a:latin typeface="+mn-lt"/>
              </a:rPr>
              <a:t>titrations involving strong acids and strong bases</a:t>
            </a:r>
            <a:r>
              <a:rPr lang="en-US" altLang="en-US" sz="1400" dirty="0" smtClean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985933"/>
            <a:ext cx="8458201" cy="27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"/>
          <a:stretch/>
        </p:blipFill>
        <p:spPr>
          <a:xfrm>
            <a:off x="3569466" y="1484129"/>
            <a:ext cx="5387248" cy="45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Calculations for a Strong Acid–Strong Base </a:t>
            </a:r>
            <a:r>
              <a:rPr lang="en-US" altLang="en-US" b="1" dirty="0" smtClean="0">
                <a:latin typeface="Arial" charset="0"/>
              </a:rPr>
              <a:t>	Titration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4999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01556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320367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369406"/>
            <a:ext cx="8459787" cy="183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</a:rPr>
              <a:t>Practice </a:t>
            </a:r>
            <a:r>
              <a:rPr lang="en-US" sz="1600" b="1" dirty="0">
                <a:solidFill>
                  <a:srgbClr val="3366FF"/>
                </a:solidFill>
              </a:rPr>
              <a:t>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An </a:t>
            </a:r>
            <a:r>
              <a:rPr lang="en-US" altLang="en-US" sz="1400" dirty="0">
                <a:latin typeface="+mn-lt"/>
              </a:rPr>
              <a:t>acid–base titration is performed: 250.0 mL of an </a:t>
            </a:r>
            <a:r>
              <a:rPr lang="en-US" altLang="en-US" sz="1400" dirty="0" smtClean="0">
                <a:latin typeface="+mn-lt"/>
              </a:rPr>
              <a:t>unknown concentration </a:t>
            </a:r>
            <a:r>
              <a:rPr lang="en-US" altLang="en-US" sz="1400" dirty="0">
                <a:latin typeface="+mn-lt"/>
              </a:rPr>
              <a:t>of </a:t>
            </a:r>
            <a:r>
              <a:rPr lang="en-US" altLang="en-US" sz="1400" dirty="0" err="1">
                <a:latin typeface="+mn-lt"/>
              </a:rPr>
              <a:t>HCl</a:t>
            </a:r>
            <a:r>
              <a:rPr lang="en-US" altLang="en-US" sz="1400" dirty="0">
                <a:latin typeface="+mn-lt"/>
              </a:rPr>
              <a:t> (</a:t>
            </a:r>
            <a:r>
              <a:rPr lang="en-US" altLang="en-US" sz="1400" i="1" dirty="0" err="1">
                <a:latin typeface="+mn-lt"/>
              </a:rPr>
              <a:t>aq</a:t>
            </a:r>
            <a:r>
              <a:rPr lang="en-US" altLang="en-US" sz="1400" dirty="0">
                <a:latin typeface="+mn-lt"/>
              </a:rPr>
              <a:t>) is titrated to the equivalence </a:t>
            </a:r>
            <a:r>
              <a:rPr lang="en-US" altLang="en-US" sz="1400" dirty="0" smtClean="0">
                <a:latin typeface="+mn-lt"/>
              </a:rPr>
              <a:t>point with </a:t>
            </a:r>
            <a:r>
              <a:rPr lang="en-US" altLang="en-US" sz="1400" dirty="0">
                <a:latin typeface="+mn-lt"/>
              </a:rPr>
              <a:t>36.7 mL of a 0.1000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aqueous solution of </a:t>
            </a:r>
            <a:r>
              <a:rPr lang="en-US" altLang="en-US" sz="1400" dirty="0" err="1">
                <a:latin typeface="+mn-lt"/>
              </a:rPr>
              <a:t>NaOH</a:t>
            </a:r>
            <a:r>
              <a:rPr lang="en-US" altLang="en-US" sz="1400" dirty="0">
                <a:latin typeface="+mn-lt"/>
              </a:rPr>
              <a:t>. </a:t>
            </a:r>
            <a:r>
              <a:rPr lang="en-US" altLang="en-US" sz="1400" dirty="0" smtClean="0">
                <a:latin typeface="+mn-lt"/>
              </a:rPr>
              <a:t>Which of </a:t>
            </a:r>
            <a:r>
              <a:rPr lang="en-US" altLang="en-US" sz="1400" dirty="0">
                <a:latin typeface="+mn-lt"/>
              </a:rPr>
              <a:t>the following statements is </a:t>
            </a:r>
            <a:r>
              <a:rPr lang="en-US" altLang="en-US" sz="1400" i="1" dirty="0">
                <a:latin typeface="+mn-lt"/>
              </a:rPr>
              <a:t>not</a:t>
            </a:r>
            <a:r>
              <a:rPr lang="en-US" altLang="en-US" sz="1400" dirty="0">
                <a:latin typeface="+mn-lt"/>
              </a:rPr>
              <a:t> true of this titration</a:t>
            </a:r>
            <a:r>
              <a:rPr lang="en-US" altLang="en-US" sz="1400" dirty="0" smtClean="0">
                <a:latin typeface="+mn-lt"/>
              </a:rPr>
              <a:t>?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a) </a:t>
            </a:r>
            <a:r>
              <a:rPr lang="en-US" altLang="en-US" sz="1400" dirty="0">
                <a:latin typeface="+mn-lt"/>
              </a:rPr>
              <a:t>The </a:t>
            </a:r>
            <a:r>
              <a:rPr lang="en-US" altLang="en-US" sz="1400" dirty="0" err="1">
                <a:latin typeface="+mn-lt"/>
              </a:rPr>
              <a:t>HCl</a:t>
            </a:r>
            <a:r>
              <a:rPr lang="en-US" altLang="en-US" sz="1400" dirty="0">
                <a:latin typeface="+mn-lt"/>
              </a:rPr>
              <a:t> solution is less concentrated than the </a:t>
            </a:r>
            <a:r>
              <a:rPr lang="en-US" altLang="en-US" sz="1400" dirty="0" err="1">
                <a:latin typeface="+mn-lt"/>
              </a:rPr>
              <a:t>NaOH</a:t>
            </a:r>
            <a:r>
              <a:rPr lang="en-US" altLang="en-US" sz="1400" dirty="0">
                <a:latin typeface="+mn-lt"/>
              </a:rPr>
              <a:t> solution</a:t>
            </a:r>
            <a:r>
              <a:rPr lang="en-US" altLang="en-US" sz="1400" dirty="0" smtClean="0">
                <a:latin typeface="+mn-lt"/>
              </a:rPr>
              <a:t>.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b) </a:t>
            </a:r>
            <a:r>
              <a:rPr lang="en-US" altLang="en-US" sz="1400" dirty="0">
                <a:latin typeface="+mn-lt"/>
              </a:rPr>
              <a:t>The pH is less than 7 after adding 25 mL of </a:t>
            </a:r>
            <a:r>
              <a:rPr lang="en-US" altLang="en-US" sz="1400" dirty="0" err="1" smtClean="0">
                <a:latin typeface="+mn-lt"/>
              </a:rPr>
              <a:t>NaOH</a:t>
            </a:r>
            <a:r>
              <a:rPr lang="en-US" altLang="en-US" sz="1400" dirty="0" smtClean="0">
                <a:latin typeface="+mn-lt"/>
              </a:rPr>
              <a:t> solution</a:t>
            </a:r>
            <a:r>
              <a:rPr lang="en-US" altLang="en-US" sz="1400" dirty="0">
                <a:latin typeface="+mn-lt"/>
              </a:rPr>
              <a:t>.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The pH at the equivalence point is 7.00.</a:t>
            </a:r>
            <a:r>
              <a:rPr lang="en-US" altLang="en-US" sz="1400" b="1" dirty="0">
                <a:latin typeface="+mn-lt"/>
              </a:rPr>
              <a:t> (d) </a:t>
            </a:r>
            <a:r>
              <a:rPr lang="en-US" altLang="en-US" sz="1400" dirty="0">
                <a:latin typeface="+mn-lt"/>
              </a:rPr>
              <a:t>If </a:t>
            </a:r>
            <a:r>
              <a:rPr lang="en-US" altLang="en-US" sz="1400" dirty="0" smtClean="0">
                <a:latin typeface="+mn-lt"/>
              </a:rPr>
              <a:t>an additional </a:t>
            </a:r>
            <a:r>
              <a:rPr lang="en-US" altLang="en-US" sz="1400" dirty="0">
                <a:latin typeface="+mn-lt"/>
              </a:rPr>
              <a:t>1.00 mL of </a:t>
            </a:r>
            <a:r>
              <a:rPr lang="en-US" altLang="en-US" sz="1400" dirty="0" err="1">
                <a:latin typeface="+mn-lt"/>
              </a:rPr>
              <a:t>NaOH</a:t>
            </a:r>
            <a:r>
              <a:rPr lang="en-US" altLang="en-US" sz="1400" dirty="0">
                <a:latin typeface="+mn-lt"/>
              </a:rPr>
              <a:t> solution is added beyond </a:t>
            </a:r>
            <a:r>
              <a:rPr lang="en-US" altLang="en-US" sz="1400" dirty="0" smtClean="0">
                <a:latin typeface="+mn-lt"/>
              </a:rPr>
              <a:t>the equivalence </a:t>
            </a:r>
            <a:r>
              <a:rPr lang="en-US" altLang="en-US" sz="1400" dirty="0">
                <a:latin typeface="+mn-lt"/>
              </a:rPr>
              <a:t>point, the pH of the solution is more than 7.00</a:t>
            </a:r>
            <a:r>
              <a:rPr lang="en-US" altLang="en-US" sz="1400" dirty="0" smtClean="0">
                <a:latin typeface="+mn-lt"/>
              </a:rPr>
              <a:t>.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e) </a:t>
            </a:r>
            <a:r>
              <a:rPr lang="en-US" altLang="en-US" sz="1400" dirty="0">
                <a:latin typeface="+mn-lt"/>
              </a:rPr>
              <a:t>At the equivalence point, the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concentration in </a:t>
            </a:r>
            <a:r>
              <a:rPr lang="en-US" altLang="en-US" sz="1400" dirty="0" smtClean="0">
                <a:latin typeface="+mn-lt"/>
              </a:rPr>
              <a:t>the solution </a:t>
            </a:r>
            <a:r>
              <a:rPr lang="en-US" altLang="en-US" sz="1400" dirty="0">
                <a:latin typeface="+mn-lt"/>
              </a:rPr>
              <a:t>is 3.67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Calculate </a:t>
            </a:r>
            <a:r>
              <a:rPr lang="en-US" altLang="en-US" sz="1400" dirty="0">
                <a:latin typeface="+mn-lt"/>
              </a:rPr>
              <a:t>the pH when </a:t>
            </a: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24.9 mL and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25.1 mL </a:t>
            </a:r>
            <a:r>
              <a:rPr lang="en-US" altLang="en-US" sz="1400" dirty="0" smtClean="0">
                <a:latin typeface="+mn-lt"/>
              </a:rPr>
              <a:t>of 0.100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HNO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have been added to 25.0 mL of 0.100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KOH solution</a:t>
            </a:r>
            <a:r>
              <a:rPr lang="en-US" altLang="en-US" sz="1400" dirty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985933"/>
            <a:ext cx="8458201" cy="27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008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Calculations for a Weak Acid–Strong Base </a:t>
            </a:r>
            <a:r>
              <a:rPr lang="en-US" altLang="en-US" b="1" dirty="0" smtClean="0">
                <a:latin typeface="Arial" charset="0"/>
              </a:rPr>
              <a:t>	Titration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63644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27937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58417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655847"/>
            <a:ext cx="8703726" cy="188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calculate the pH before the </a:t>
            </a:r>
            <a:r>
              <a:rPr lang="en-US" sz="1400" dirty="0" smtClean="0">
                <a:latin typeface="+mn-lt"/>
              </a:rPr>
              <a:t>equivalence point </a:t>
            </a:r>
            <a:r>
              <a:rPr lang="en-US" sz="1400" dirty="0">
                <a:latin typeface="+mn-lt"/>
              </a:rPr>
              <a:t>of the titration of a weak acid with a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strong </a:t>
            </a:r>
            <a:r>
              <a:rPr lang="en-US" sz="1400" dirty="0">
                <a:latin typeface="+mn-lt"/>
              </a:rPr>
              <a:t>base.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first must determine the number of moles </a:t>
            </a:r>
            <a:r>
              <a:rPr lang="en-US" sz="1400" dirty="0" smtClean="0">
                <a:latin typeface="+mn-lt"/>
              </a:rPr>
              <a:t>of 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COOH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present after the neutralization reaction (the stoichiometry calculation). We then </a:t>
            </a:r>
            <a:r>
              <a:rPr lang="en-US" sz="1400" dirty="0" smtClean="0">
                <a:latin typeface="+mn-lt"/>
              </a:rPr>
              <a:t>calculate pH </a:t>
            </a:r>
            <a:r>
              <a:rPr lang="en-US" sz="1400" dirty="0">
                <a:latin typeface="+mn-lt"/>
              </a:rPr>
              <a:t>using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[CH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COOH</a:t>
            </a:r>
            <a:r>
              <a:rPr lang="en-US" sz="1400" dirty="0">
                <a:latin typeface="+mn-lt"/>
              </a:rPr>
              <a:t>], and </a:t>
            </a:r>
            <a:r>
              <a:rPr lang="en-US" sz="1400" dirty="0" smtClean="0">
                <a:latin typeface="+mn-lt"/>
              </a:rPr>
              <a:t>[CH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(the </a:t>
            </a:r>
            <a:r>
              <a:rPr lang="en-US" sz="1400" dirty="0" smtClean="0">
                <a:latin typeface="+mn-lt"/>
              </a:rPr>
              <a:t>equilibrium calculation).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sz="1400" i="1" dirty="0">
                <a:latin typeface="+mn-lt"/>
              </a:rPr>
              <a:t>Stoichiometry Calculation</a:t>
            </a:r>
            <a:r>
              <a:rPr lang="en-US" sz="1400" dirty="0">
                <a:latin typeface="+mn-lt"/>
              </a:rPr>
              <a:t>: The product of </a:t>
            </a:r>
            <a:r>
              <a:rPr lang="en-US" sz="1400" dirty="0" smtClean="0">
                <a:latin typeface="+mn-lt"/>
              </a:rPr>
              <a:t>the volume </a:t>
            </a:r>
            <a:r>
              <a:rPr lang="en-US" sz="1400" dirty="0">
                <a:latin typeface="+mn-lt"/>
              </a:rPr>
              <a:t>and concentration of each </a:t>
            </a:r>
            <a:r>
              <a:rPr lang="en-US" sz="1400" dirty="0" smtClean="0">
                <a:latin typeface="+mn-lt"/>
              </a:rPr>
              <a:t>solution gives </a:t>
            </a:r>
            <a:r>
              <a:rPr lang="en-US" sz="1400" dirty="0">
                <a:latin typeface="+mn-lt"/>
              </a:rPr>
              <a:t>the number of moles of each </a:t>
            </a:r>
            <a:r>
              <a:rPr lang="en-US" sz="1400" dirty="0" smtClean="0">
                <a:latin typeface="+mn-lt"/>
              </a:rPr>
              <a:t>reactant present </a:t>
            </a:r>
            <a:r>
              <a:rPr lang="en-US" sz="1400" dirty="0">
                <a:latin typeface="+mn-lt"/>
              </a:rPr>
              <a:t>before the neutralization: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985933"/>
            <a:ext cx="8458201" cy="5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the pH of the solution formed when 45.0 mL of 0.100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NaOH</a:t>
            </a:r>
            <a:r>
              <a:rPr lang="en-US" sz="1400" dirty="0">
                <a:latin typeface="+mn-lt"/>
              </a:rPr>
              <a:t> is added to 50.0 mL of 0.100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COOH (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1.8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97" y="4428780"/>
            <a:ext cx="5480719" cy="93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6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Calculations for a Weak Acid–Strong Base </a:t>
            </a:r>
            <a:r>
              <a:rPr lang="en-US" altLang="en-US" b="1" dirty="0" smtClean="0">
                <a:latin typeface="Arial" charset="0"/>
              </a:rPr>
              <a:t>	Titration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0508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3107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3587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4490"/>
            <a:ext cx="8703726" cy="188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The 4.50 </a:t>
            </a:r>
            <a:r>
              <a:rPr lang="en-US" sz="1400" dirty="0">
                <a:latin typeface="+mn-lt"/>
              </a:rPr>
              <a:t>×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 err="1">
                <a:latin typeface="+mn-lt"/>
              </a:rPr>
              <a:t>mol</a:t>
            </a:r>
            <a:r>
              <a:rPr lang="en-US" altLang="en-US" sz="1400" dirty="0">
                <a:latin typeface="+mn-lt"/>
              </a:rPr>
              <a:t> of </a:t>
            </a:r>
            <a:r>
              <a:rPr lang="en-US" altLang="en-US" sz="1400" dirty="0" err="1">
                <a:latin typeface="+mn-lt"/>
              </a:rPr>
              <a:t>NaOH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consumes 4.50 </a:t>
            </a:r>
            <a:r>
              <a:rPr lang="en-US" sz="1400" dirty="0">
                <a:latin typeface="+mn-lt"/>
              </a:rPr>
              <a:t>×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 err="1">
                <a:latin typeface="+mn-lt"/>
              </a:rPr>
              <a:t>mol</a:t>
            </a:r>
            <a:r>
              <a:rPr lang="en-US" altLang="en-US" sz="1400" dirty="0">
                <a:latin typeface="+mn-lt"/>
              </a:rPr>
              <a:t> of CH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COOH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total volume of the solution is:	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resulting molarities of 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COOH </a:t>
            </a:r>
            <a:r>
              <a:rPr lang="en-US" sz="1400" dirty="0" smtClean="0">
                <a:latin typeface="+mn-lt"/>
              </a:rPr>
              <a:t>and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after the reaction are therefore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i="1" dirty="0">
                <a:latin typeface="+mn-lt"/>
              </a:rPr>
              <a:t>Equilibrium Calculation</a:t>
            </a:r>
            <a:r>
              <a:rPr lang="en-US" sz="1400" dirty="0">
                <a:latin typeface="+mn-lt"/>
              </a:rPr>
              <a:t>: The </a:t>
            </a:r>
            <a:r>
              <a:rPr lang="en-US" sz="1400" dirty="0" smtClean="0">
                <a:latin typeface="+mn-lt"/>
              </a:rPr>
              <a:t>equilibrium between </a:t>
            </a:r>
            <a:r>
              <a:rPr lang="en-US" sz="1400" dirty="0">
                <a:latin typeface="+mn-lt"/>
              </a:rPr>
              <a:t>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COOH and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must obey </a:t>
            </a:r>
            <a:r>
              <a:rPr lang="en-US" sz="1400" dirty="0">
                <a:latin typeface="+mn-lt"/>
              </a:rPr>
              <a:t>the equilibrium-constant expression </a:t>
            </a:r>
            <a:r>
              <a:rPr lang="en-US" sz="1400" dirty="0" smtClean="0">
                <a:latin typeface="+mn-lt"/>
              </a:rPr>
              <a:t>for 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COOH</a:t>
            </a:r>
            <a:r>
              <a:rPr lang="en-US" sz="1400" dirty="0">
                <a:latin typeface="+mn-lt"/>
              </a:rPr>
              <a:t>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985933"/>
            <a:ext cx="8458201" cy="35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>
          <a:xfrm>
            <a:off x="2171821" y="1888401"/>
            <a:ext cx="4996672" cy="1493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46" y="3657982"/>
            <a:ext cx="3293471" cy="1154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1" b="66356"/>
          <a:stretch/>
        </p:blipFill>
        <p:spPr>
          <a:xfrm>
            <a:off x="3007029" y="5557349"/>
            <a:ext cx="2952521" cy="4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2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"/>
          <a:stretch/>
        </p:blipFill>
        <p:spPr>
          <a:xfrm>
            <a:off x="5661168" y="3046889"/>
            <a:ext cx="3273512" cy="2988981"/>
          </a:xfrm>
          <a:prstGeom prst="rect">
            <a:avLst/>
          </a:prstGeom>
        </p:spPr>
      </p:pic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Calculations for a Weak Acid–Strong Base </a:t>
            </a:r>
            <a:r>
              <a:rPr lang="en-US" altLang="en-US" b="1" dirty="0" smtClean="0">
                <a:latin typeface="Arial" charset="0"/>
              </a:rPr>
              <a:t>	Titration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0508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3107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3587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4490"/>
            <a:ext cx="8459787" cy="456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Solving for </a:t>
            </a:r>
            <a:r>
              <a:rPr lang="en-US" altLang="en-US" sz="1400" dirty="0" smtClean="0">
                <a:latin typeface="+mn-lt"/>
              </a:rPr>
              <a:t>[H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gives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Comment</a:t>
            </a:r>
            <a:r>
              <a:rPr lang="en-US" sz="1400" dirty="0">
                <a:latin typeface="+mn-lt"/>
              </a:rPr>
              <a:t> We could have solved for pH equally well using </a:t>
            </a:r>
            <a:r>
              <a:rPr lang="en-US" sz="1400" dirty="0" smtClean="0">
                <a:latin typeface="+mn-lt"/>
              </a:rPr>
              <a:t>the Henderson–</a:t>
            </a:r>
            <a:r>
              <a:rPr lang="en-US" sz="1400" dirty="0" err="1" smtClean="0">
                <a:latin typeface="+mn-lt"/>
              </a:rPr>
              <a:t>Hasselbalch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equation in the last step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If </a:t>
            </a:r>
            <a:r>
              <a:rPr lang="en-US" sz="1400" dirty="0">
                <a:latin typeface="+mn-lt"/>
              </a:rPr>
              <a:t>you think carefully about what happens during the course of </a:t>
            </a:r>
            <a:r>
              <a:rPr lang="en-US" sz="1400" dirty="0" smtClean="0">
                <a:latin typeface="+mn-lt"/>
              </a:rPr>
              <a:t>a weak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acid–strong </a:t>
            </a:r>
            <a:r>
              <a:rPr lang="en-US" sz="1400" dirty="0">
                <a:latin typeface="+mn-lt"/>
              </a:rPr>
              <a:t>base titration, you can learn some very </a:t>
            </a:r>
            <a:r>
              <a:rPr lang="en-US" sz="1400" dirty="0" smtClean="0">
                <a:latin typeface="+mn-lt"/>
              </a:rPr>
              <a:t>interesting things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smtClean="0">
                <a:latin typeface="+mn-lt"/>
              </a:rPr>
              <a:t>For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example</a:t>
            </a:r>
            <a:r>
              <a:rPr lang="en-US" sz="1400" dirty="0">
                <a:latin typeface="+mn-lt"/>
              </a:rPr>
              <a:t>, let’s look back at Figure 17.9 and </a:t>
            </a:r>
            <a:r>
              <a:rPr lang="en-US" sz="1400" dirty="0" smtClean="0">
                <a:latin typeface="+mn-lt"/>
              </a:rPr>
              <a:t>pretend you </a:t>
            </a:r>
            <a:r>
              <a:rPr lang="en-US" sz="1400" dirty="0">
                <a:latin typeface="+mn-lt"/>
              </a:rPr>
              <a:t>did not know that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acetic </a:t>
            </a:r>
            <a:r>
              <a:rPr lang="en-US" sz="1400" dirty="0">
                <a:latin typeface="+mn-lt"/>
              </a:rPr>
              <a:t>acid was the acid being titrated. </a:t>
            </a:r>
            <a:r>
              <a:rPr lang="en-US" sz="1400" dirty="0" smtClean="0">
                <a:latin typeface="+mn-lt"/>
              </a:rPr>
              <a:t>You can </a:t>
            </a:r>
            <a:r>
              <a:rPr lang="en-US" sz="1400" dirty="0">
                <a:latin typeface="+mn-lt"/>
              </a:rPr>
              <a:t>figure out the </a:t>
            </a:r>
            <a:r>
              <a:rPr lang="en-US" sz="1400" dirty="0" err="1">
                <a:latin typeface="+mn-lt"/>
              </a:rPr>
              <a:t>p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of a weak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acid </a:t>
            </a:r>
            <a:r>
              <a:rPr lang="en-US" sz="1400" dirty="0">
                <a:latin typeface="+mn-lt"/>
              </a:rPr>
              <a:t>just by thinking about </a:t>
            </a:r>
            <a:r>
              <a:rPr lang="en-US" sz="1400" dirty="0" smtClean="0">
                <a:latin typeface="+mn-lt"/>
              </a:rPr>
              <a:t>the definition </a:t>
            </a:r>
            <a:r>
              <a:rPr lang="en-US" sz="1400" dirty="0">
                <a:latin typeface="+mn-lt"/>
              </a:rPr>
              <a:t>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and looking at the right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place </a:t>
            </a:r>
            <a:r>
              <a:rPr lang="en-US" sz="1400" dirty="0">
                <a:latin typeface="+mn-lt"/>
              </a:rPr>
              <a:t>on the </a:t>
            </a:r>
            <a:r>
              <a:rPr lang="en-US" sz="1400" dirty="0" smtClean="0">
                <a:latin typeface="+mn-lt"/>
              </a:rPr>
              <a:t>titration curve</a:t>
            </a:r>
            <a:r>
              <a:rPr lang="en-US" sz="1400" dirty="0">
                <a:latin typeface="+mn-lt"/>
              </a:rPr>
              <a:t>! Which of the following choices is the best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way </a:t>
            </a:r>
            <a:r>
              <a:rPr lang="en-US" sz="1400" dirty="0">
                <a:latin typeface="+mn-lt"/>
              </a:rPr>
              <a:t>to do this?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At the equivalence point, pH = </a:t>
            </a:r>
            <a:r>
              <a:rPr lang="en-US" sz="1400" dirty="0" err="1">
                <a:latin typeface="+mn-lt"/>
              </a:rPr>
              <a:t>p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Halfway to </a:t>
            </a:r>
            <a:r>
              <a:rPr lang="en-US" sz="1400" dirty="0" smtClean="0">
                <a:latin typeface="+mn-lt"/>
              </a:rPr>
              <a:t>the equivalence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point</a:t>
            </a:r>
            <a:r>
              <a:rPr lang="en-US" sz="1400" dirty="0">
                <a:latin typeface="+mn-lt"/>
              </a:rPr>
              <a:t>, pH = </a:t>
            </a:r>
            <a:r>
              <a:rPr lang="en-US" sz="1400" dirty="0" err="1">
                <a:latin typeface="+mn-lt"/>
              </a:rPr>
              <a:t>p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.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Before any base is added</a:t>
            </a:r>
            <a:r>
              <a:rPr lang="en-US" sz="1400" dirty="0" smtClean="0">
                <a:latin typeface="+mn-lt"/>
              </a:rPr>
              <a:t>, pH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err="1">
                <a:latin typeface="+mn-lt"/>
              </a:rPr>
              <a:t>p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.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At the top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of </a:t>
            </a:r>
            <a:r>
              <a:rPr lang="en-US" sz="1400" dirty="0">
                <a:latin typeface="+mn-lt"/>
              </a:rPr>
              <a:t>the graph with excess base added</a:t>
            </a:r>
            <a:r>
              <a:rPr lang="en-US" sz="1400" dirty="0" smtClean="0">
                <a:latin typeface="+mn-lt"/>
              </a:rPr>
              <a:t>, pH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err="1">
                <a:latin typeface="+mn-lt"/>
              </a:rPr>
              <a:t>p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985933"/>
            <a:ext cx="8458201" cy="35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5"/>
          <a:stretch/>
        </p:blipFill>
        <p:spPr>
          <a:xfrm>
            <a:off x="2054354" y="1756938"/>
            <a:ext cx="4990842" cy="7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When a Common Ion Is </a:t>
            </a:r>
            <a:r>
              <a:rPr lang="en-US" altLang="en-US" b="1" dirty="0" smtClean="0">
                <a:latin typeface="Arial" charset="0"/>
              </a:rPr>
              <a:t>	Involved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278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2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173"/>
            <a:ext cx="4230687" cy="410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Now we can use the equilibrium-constant expression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dissociation constant for 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COOH at </a:t>
            </a:r>
            <a:r>
              <a:rPr 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Arial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is from </a:t>
            </a:r>
            <a:r>
              <a:rPr lang="en-US" sz="1400" dirty="0" smtClean="0">
                <a:latin typeface="+mn-lt"/>
              </a:rPr>
              <a:t>Table 16.2</a:t>
            </a:r>
            <a:r>
              <a:rPr lang="en-US" sz="1400" dirty="0">
                <a:latin typeface="+mn-lt"/>
              </a:rPr>
              <a:t>, or Appendix D; addition of 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COONa does not </a:t>
            </a:r>
            <a:r>
              <a:rPr lang="en-US" sz="1400" dirty="0" smtClean="0">
                <a:latin typeface="+mn-lt"/>
              </a:rPr>
              <a:t>change the </a:t>
            </a:r>
            <a:r>
              <a:rPr lang="en-US" sz="1400" dirty="0">
                <a:latin typeface="+mn-lt"/>
              </a:rPr>
              <a:t>value of this constant. Substituting the </a:t>
            </a:r>
            <a:r>
              <a:rPr lang="en-US" sz="1400" dirty="0" smtClean="0">
                <a:latin typeface="+mn-lt"/>
              </a:rPr>
              <a:t>equilibrium-constant concentrations </a:t>
            </a:r>
            <a:r>
              <a:rPr lang="en-US" sz="1400" dirty="0">
                <a:latin typeface="+mn-lt"/>
              </a:rPr>
              <a:t>from our table into the equilibrium </a:t>
            </a:r>
            <a:r>
              <a:rPr lang="en-US" sz="1400" dirty="0" smtClean="0">
                <a:latin typeface="+mn-lt"/>
              </a:rPr>
              <a:t>expression gives</a:t>
            </a:r>
            <a:r>
              <a:rPr lang="en-US" sz="1400" dirty="0">
                <a:latin typeface="+mn-lt"/>
              </a:rPr>
              <a:t>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458201" cy="3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0"/>
          <a:stretch/>
        </p:blipFill>
        <p:spPr>
          <a:xfrm>
            <a:off x="4527740" y="2579158"/>
            <a:ext cx="4432453" cy="331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13" y="1850299"/>
            <a:ext cx="3033923" cy="475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966410"/>
            <a:ext cx="2706976" cy="4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7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Calculations for a Weak Acid–Strong Base </a:t>
            </a:r>
            <a:r>
              <a:rPr lang="en-US" altLang="en-US" b="1" dirty="0" smtClean="0">
                <a:latin typeface="Arial" charset="0"/>
              </a:rPr>
              <a:t>	Titration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0508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238190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268670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3078"/>
            <a:ext cx="8703726" cy="126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</a:rPr>
              <a:t>Practice </a:t>
            </a:r>
            <a:r>
              <a:rPr lang="en-US" sz="1600" b="1" dirty="0">
                <a:solidFill>
                  <a:srgbClr val="3366FF"/>
                </a:solidFill>
              </a:rPr>
              <a:t>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a) </a:t>
            </a:r>
            <a:r>
              <a:rPr lang="en-US" sz="1400" dirty="0">
                <a:latin typeface="+mn-lt"/>
              </a:rPr>
              <a:t>Calculate the pH in the solution formed by </a:t>
            </a:r>
            <a:r>
              <a:rPr lang="en-US" sz="1400" dirty="0" smtClean="0">
                <a:latin typeface="+mn-lt"/>
              </a:rPr>
              <a:t>adding 10.0 </a:t>
            </a:r>
            <a:r>
              <a:rPr lang="en-US" sz="1400" dirty="0">
                <a:latin typeface="+mn-lt"/>
              </a:rPr>
              <a:t>mL of 0.050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NaOH</a:t>
            </a:r>
            <a:r>
              <a:rPr lang="en-US" sz="1400" dirty="0">
                <a:latin typeface="+mn-lt"/>
              </a:rPr>
              <a:t> to 40.0 mL of 0.0250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benzoic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acid </a:t>
            </a:r>
            <a:r>
              <a:rPr lang="en-US" sz="1400" dirty="0" smtClean="0">
                <a:latin typeface="+mn-lt"/>
              </a:rPr>
              <a:t>(C</a:t>
            </a:r>
            <a:r>
              <a:rPr lang="en-US" sz="1400" baseline="-25000" dirty="0" smtClean="0">
                <a:latin typeface="+mn-lt"/>
              </a:rPr>
              <a:t>6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COOH</a:t>
            </a:r>
            <a:r>
              <a:rPr lang="en-US" sz="1400" dirty="0">
                <a:latin typeface="+mn-lt"/>
              </a:rPr>
              <a:t>,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= 6.3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).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Calculate the </a:t>
            </a:r>
            <a:r>
              <a:rPr lang="en-US" sz="1400" dirty="0" smtClean="0">
                <a:latin typeface="+mn-lt"/>
              </a:rPr>
              <a:t>pH in </a:t>
            </a:r>
            <a:r>
              <a:rPr lang="en-US" sz="1400" dirty="0">
                <a:latin typeface="+mn-lt"/>
              </a:rPr>
              <a:t>the solution formed by adding 10.0 mL of 0.100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to 20.0 </a:t>
            </a:r>
            <a:r>
              <a:rPr lang="en-US" sz="1400" dirty="0">
                <a:latin typeface="+mn-lt"/>
              </a:rPr>
              <a:t>mL of 0.100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985933"/>
            <a:ext cx="8458201" cy="35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348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587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56760"/>
            <a:ext cx="8440738" cy="111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asked to determine the pH at the equivalence </a:t>
            </a:r>
            <a:r>
              <a:rPr lang="en-US" altLang="en-US" sz="1400" dirty="0" smtClean="0">
                <a:latin typeface="+mn-lt"/>
              </a:rPr>
              <a:t>point of </a:t>
            </a:r>
            <a:r>
              <a:rPr lang="en-US" altLang="en-US" sz="1400" dirty="0">
                <a:latin typeface="+mn-lt"/>
              </a:rPr>
              <a:t>the titration of a weak acid with a strong base. Because the </a:t>
            </a:r>
            <a:r>
              <a:rPr lang="en-US" altLang="en-US" sz="1400" dirty="0" smtClean="0">
                <a:latin typeface="+mn-lt"/>
              </a:rPr>
              <a:t>neutralization of </a:t>
            </a:r>
            <a:r>
              <a:rPr lang="en-US" altLang="en-US" sz="1400" dirty="0">
                <a:latin typeface="+mn-lt"/>
              </a:rPr>
              <a:t>a weak acid produces its anion, a conjugate base </a:t>
            </a:r>
            <a:r>
              <a:rPr lang="en-US" altLang="en-US" sz="1400" dirty="0" smtClean="0">
                <a:latin typeface="+mn-lt"/>
              </a:rPr>
              <a:t>that can </a:t>
            </a:r>
            <a:r>
              <a:rPr lang="en-US" altLang="en-US" sz="1400" dirty="0">
                <a:latin typeface="+mn-lt"/>
              </a:rPr>
              <a:t>react with water, we expect the pH at the equivalence point </a:t>
            </a:r>
            <a:r>
              <a:rPr lang="en-US" altLang="en-US" sz="1400" dirty="0" smtClean="0">
                <a:latin typeface="+mn-lt"/>
              </a:rPr>
              <a:t>to be </a:t>
            </a:r>
            <a:r>
              <a:rPr lang="en-US" altLang="en-US" sz="1400" dirty="0">
                <a:latin typeface="+mn-lt"/>
              </a:rPr>
              <a:t>greater than 7.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The initial number of moles of acetic acid equals the </a:t>
            </a:r>
            <a:r>
              <a:rPr lang="en-US" altLang="en-US" sz="1400" dirty="0" smtClean="0">
                <a:latin typeface="+mn-lt"/>
              </a:rPr>
              <a:t>number of </a:t>
            </a:r>
            <a:r>
              <a:rPr lang="en-US" altLang="en-US" sz="1400" dirty="0">
                <a:latin typeface="+mn-lt"/>
              </a:rPr>
              <a:t>moles of acetate ion at the equivalence point. We use the </a:t>
            </a:r>
            <a:r>
              <a:rPr lang="en-US" altLang="en-US" sz="1400" dirty="0" smtClean="0">
                <a:latin typeface="+mn-lt"/>
              </a:rPr>
              <a:t>volume of </a:t>
            </a:r>
            <a:r>
              <a:rPr lang="en-US" altLang="en-US" sz="1400" dirty="0">
                <a:latin typeface="+mn-lt"/>
              </a:rPr>
              <a:t>the solution at the equivalence point to calculate the </a:t>
            </a:r>
            <a:r>
              <a:rPr lang="en-US" altLang="en-US" sz="1400" dirty="0" smtClean="0">
                <a:latin typeface="+mn-lt"/>
              </a:rPr>
              <a:t>concentration of </a:t>
            </a:r>
            <a:r>
              <a:rPr lang="en-US" altLang="en-US" sz="1400" dirty="0">
                <a:latin typeface="+mn-lt"/>
              </a:rPr>
              <a:t>acetate ion. Because the acetate ion is a weak base</a:t>
            </a:r>
            <a:r>
              <a:rPr lang="en-US" altLang="en-US" sz="1400" dirty="0" smtClean="0">
                <a:latin typeface="+mn-lt"/>
              </a:rPr>
              <a:t>, we </a:t>
            </a:r>
            <a:r>
              <a:rPr lang="en-US" altLang="en-US" sz="1400" dirty="0">
                <a:latin typeface="+mn-lt"/>
              </a:rPr>
              <a:t>can calculate the pH using </a:t>
            </a:r>
            <a:r>
              <a:rPr lang="en-US" altLang="en-US" sz="1400" i="1" dirty="0">
                <a:latin typeface="+mn-lt"/>
              </a:rPr>
              <a:t>K</a:t>
            </a:r>
            <a:r>
              <a:rPr lang="en-US" altLang="en-US" sz="1400" i="1" baseline="-25000" dirty="0">
                <a:latin typeface="+mn-lt"/>
              </a:rPr>
              <a:t>b</a:t>
            </a:r>
            <a:r>
              <a:rPr lang="en-US" altLang="en-US" sz="1400" dirty="0">
                <a:latin typeface="+mn-lt"/>
              </a:rPr>
              <a:t> and </a:t>
            </a:r>
            <a:r>
              <a:rPr lang="en-US" altLang="en-US" sz="1400" dirty="0" smtClean="0">
                <a:latin typeface="+mn-lt"/>
              </a:rPr>
              <a:t>[CH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COO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The number of moles of acetic acid in the initial solution </a:t>
            </a:r>
            <a:r>
              <a:rPr lang="en-US" altLang="en-US" sz="1400" dirty="0" smtClean="0">
                <a:latin typeface="+mn-lt"/>
              </a:rPr>
              <a:t>is obtained </a:t>
            </a:r>
            <a:r>
              <a:rPr lang="en-US" altLang="en-US" sz="1400" dirty="0">
                <a:latin typeface="+mn-lt"/>
              </a:rPr>
              <a:t>from the volume and molarity of the solution: </a:t>
            </a: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Hence, 5.00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 err="1">
                <a:latin typeface="+mn-lt"/>
              </a:rPr>
              <a:t>mol</a:t>
            </a:r>
            <a:r>
              <a:rPr lang="en-US" altLang="en-US" sz="1400" dirty="0">
                <a:latin typeface="+mn-lt"/>
              </a:rPr>
              <a:t> of </a:t>
            </a:r>
            <a:r>
              <a:rPr lang="en-US" altLang="en-US" sz="1400" dirty="0" smtClean="0">
                <a:latin typeface="+mn-lt"/>
              </a:rPr>
              <a:t>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COO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formed. It </a:t>
            </a:r>
            <a:r>
              <a:rPr lang="en-US" altLang="en-US" sz="1400" dirty="0" smtClean="0">
                <a:latin typeface="+mn-lt"/>
              </a:rPr>
              <a:t>will take </a:t>
            </a:r>
            <a:r>
              <a:rPr lang="en-US" altLang="en-US" sz="1400" dirty="0">
                <a:latin typeface="+mn-lt"/>
              </a:rPr>
              <a:t>50.0 mL of </a:t>
            </a:r>
            <a:r>
              <a:rPr lang="en-US" altLang="en-US" sz="1400" dirty="0" err="1">
                <a:latin typeface="+mn-lt"/>
              </a:rPr>
              <a:t>NaOH</a:t>
            </a:r>
            <a:r>
              <a:rPr lang="en-US" altLang="en-US" sz="1400" dirty="0">
                <a:latin typeface="+mn-lt"/>
              </a:rPr>
              <a:t> to reach the equivalence point (</a:t>
            </a:r>
            <a:r>
              <a:rPr lang="en-US" altLang="en-US" sz="1400" dirty="0" smtClean="0">
                <a:latin typeface="+mn-lt"/>
              </a:rPr>
              <a:t>Figure 17.9</a:t>
            </a:r>
            <a:r>
              <a:rPr lang="en-US" altLang="en-US" sz="1400" dirty="0">
                <a:latin typeface="+mn-lt"/>
              </a:rPr>
              <a:t>). The volume of this salt solution at the </a:t>
            </a:r>
            <a:r>
              <a:rPr lang="en-US" altLang="en-US" sz="1400" dirty="0" smtClean="0">
                <a:latin typeface="+mn-lt"/>
              </a:rPr>
              <a:t>equivalence point </a:t>
            </a:r>
            <a:r>
              <a:rPr lang="en-US" altLang="en-US" sz="1400" dirty="0">
                <a:latin typeface="+mn-lt"/>
              </a:rPr>
              <a:t>is the sum of the volumes of the acid and base</a:t>
            </a:r>
            <a:r>
              <a:rPr lang="en-US" altLang="en-US" sz="1400" dirty="0" smtClean="0">
                <a:latin typeface="+mn-lt"/>
              </a:rPr>
              <a:t>, 50.0 </a:t>
            </a:r>
            <a:r>
              <a:rPr lang="en-US" altLang="en-US" sz="1400" dirty="0">
                <a:latin typeface="+mn-lt"/>
              </a:rPr>
              <a:t>mL + 50.0 mL = 100.0 mL = 0.1000 L. Thus, the </a:t>
            </a:r>
            <a:r>
              <a:rPr lang="en-US" altLang="en-US" sz="1400" dirty="0" smtClean="0">
                <a:latin typeface="+mn-lt"/>
              </a:rPr>
              <a:t>concentration of 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COO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is:</a:t>
            </a: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3796" cy="553029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36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the pH at the equivalence point in the titration of 50.0 mL of 0.100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COOH with 0.100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NaOH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at the Equivalence Point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835094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71" y="3916420"/>
            <a:ext cx="3346833" cy="468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11" y="5461075"/>
            <a:ext cx="3351593" cy="3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5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587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56761"/>
            <a:ext cx="8723313" cy="77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The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COO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ion is a weak base: </a:t>
            </a: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CH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COO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aq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en-US" altLang="en-US" sz="1400" dirty="0">
                <a:latin typeface="+mn-lt"/>
                <a:cs typeface="Arial" pitchFamily="34" charset="0"/>
              </a:rPr>
              <a:t>+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O(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l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          CH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COOH(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aq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en-US" altLang="en-US" sz="1400" dirty="0">
                <a:latin typeface="+mn-lt"/>
                <a:cs typeface="Arial" pitchFamily="34" charset="0"/>
              </a:rPr>
              <a:t>+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OH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aq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The </a:t>
            </a:r>
            <a:r>
              <a:rPr lang="en-US" altLang="en-US" sz="1400" i="1" dirty="0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>
                <a:latin typeface="+mn-lt"/>
                <a:cs typeface="Arial" pitchFamily="34" charset="0"/>
              </a:rPr>
              <a:t>b</a:t>
            </a:r>
            <a:r>
              <a:rPr lang="en-US" altLang="en-US" sz="1400" dirty="0">
                <a:latin typeface="+mn-lt"/>
                <a:cs typeface="Arial" pitchFamily="34" charset="0"/>
              </a:rPr>
              <a:t> for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COO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can be calculated from the </a:t>
            </a:r>
            <a:r>
              <a:rPr lang="en-US" altLang="en-US" sz="1400" i="1" dirty="0" err="1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>
                <a:latin typeface="+mn-lt"/>
                <a:cs typeface="Arial" pitchFamily="34" charset="0"/>
              </a:rPr>
              <a:t>a</a:t>
            </a:r>
            <a:r>
              <a:rPr lang="en-US" altLang="en-US" sz="1400" dirty="0">
                <a:latin typeface="+mn-lt"/>
                <a:cs typeface="Arial" pitchFamily="34" charset="0"/>
              </a:rPr>
              <a:t>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value of </a:t>
            </a:r>
            <a:r>
              <a:rPr lang="en-US" altLang="en-US" sz="1400" dirty="0">
                <a:latin typeface="+mn-lt"/>
                <a:cs typeface="Arial" pitchFamily="34" charset="0"/>
              </a:rPr>
              <a:t>its conjugate acid, </a:t>
            </a:r>
            <a:r>
              <a:rPr lang="en-US" altLang="en-US" sz="1400" i="1" dirty="0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>
                <a:latin typeface="+mn-lt"/>
                <a:cs typeface="Arial" pitchFamily="34" charset="0"/>
              </a:rPr>
              <a:t>b</a:t>
            </a:r>
            <a:r>
              <a:rPr lang="en-US" altLang="en-US" sz="1400" dirty="0">
                <a:latin typeface="+mn-lt"/>
                <a:cs typeface="Arial" pitchFamily="34" charset="0"/>
              </a:rPr>
              <a:t> = 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smtClean="0">
                <a:latin typeface="+mn-lt"/>
                <a:cs typeface="Arial" pitchFamily="34" charset="0"/>
              </a:rPr>
              <a:t>w</a:t>
            </a:r>
            <a:r>
              <a:rPr lang="en-US" altLang="en-US" sz="1400" dirty="0">
                <a:latin typeface="+mn-lt"/>
                <a:cs typeface="Arial" pitchFamily="34" charset="0"/>
              </a:rPr>
              <a:t>/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 smtClean="0">
                <a:latin typeface="+mn-lt"/>
                <a:cs typeface="Arial" pitchFamily="34" charset="0"/>
              </a:rPr>
              <a:t>a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=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(1.0 × 10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–14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)/</a:t>
            </a: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(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1.8 × 10</a:t>
            </a:r>
            <a:r>
              <a:rPr lang="en-US" altLang="en-US" sz="1400" baseline="30000" dirty="0" smtClean="0">
                <a:latin typeface="+mn-lt"/>
              </a:rPr>
              <a:t>–5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en-US" altLang="en-US" sz="1400" dirty="0">
                <a:latin typeface="+mn-lt"/>
                <a:cs typeface="Arial" pitchFamily="34" charset="0"/>
              </a:rPr>
              <a:t>= 5.6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–10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. </a:t>
            </a:r>
            <a:r>
              <a:rPr lang="en-US" altLang="en-US" sz="1400" dirty="0">
                <a:latin typeface="+mn-lt"/>
                <a:cs typeface="Arial" pitchFamily="34" charset="0"/>
              </a:rPr>
              <a:t>Using the </a:t>
            </a:r>
            <a:r>
              <a:rPr lang="en-US" altLang="en-US" sz="1400" i="1" dirty="0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>
                <a:latin typeface="+mn-lt"/>
                <a:cs typeface="Arial" pitchFamily="34" charset="0"/>
              </a:rPr>
              <a:t>b</a:t>
            </a:r>
            <a:r>
              <a:rPr lang="en-US" altLang="en-US" sz="1400" dirty="0">
                <a:latin typeface="+mn-lt"/>
                <a:cs typeface="Arial" pitchFamily="34" charset="0"/>
              </a:rPr>
              <a:t> expression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, we </a:t>
            </a:r>
            <a:r>
              <a:rPr lang="en-US" altLang="en-US" sz="1400" dirty="0">
                <a:latin typeface="+mn-lt"/>
                <a:cs typeface="Arial" pitchFamily="34" charset="0"/>
              </a:rPr>
              <a:t>have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Making </a:t>
            </a:r>
            <a:r>
              <a:rPr lang="en-US" altLang="en-US" sz="1400" dirty="0">
                <a:latin typeface="+mn-lt"/>
              </a:rPr>
              <a:t>the approximation that 0.0500 </a:t>
            </a:r>
            <a:r>
              <a:rPr lang="en-US" altLang="en-US" sz="1400" dirty="0" smtClean="0">
                <a:latin typeface="+mn-lt"/>
              </a:rPr>
              <a:t>– </a:t>
            </a:r>
            <a:r>
              <a:rPr lang="en-US" altLang="en-US" sz="1400" i="1" dirty="0">
                <a:latin typeface="+mn-lt"/>
              </a:rPr>
              <a:t>x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      0.0500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altLang="en-US" sz="1400" dirty="0" smtClean="0">
                <a:latin typeface="+mn-lt"/>
              </a:rPr>
              <a:t>and then </a:t>
            </a:r>
            <a:r>
              <a:rPr lang="en-US" altLang="en-US" sz="1400" dirty="0">
                <a:latin typeface="+mn-lt"/>
              </a:rPr>
              <a:t>solving for </a:t>
            </a:r>
            <a:r>
              <a:rPr lang="en-US" altLang="en-US" sz="1400" i="1" dirty="0">
                <a:latin typeface="+mn-lt"/>
              </a:rPr>
              <a:t>x</a:t>
            </a:r>
            <a:r>
              <a:rPr lang="en-US" altLang="en-US" sz="1400" dirty="0">
                <a:latin typeface="+mn-lt"/>
              </a:rPr>
              <a:t>, we have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Check</a:t>
            </a:r>
            <a:r>
              <a:rPr lang="en-US" altLang="en-US" sz="1400" dirty="0">
                <a:latin typeface="+mn-lt"/>
              </a:rPr>
              <a:t> The pH is above 7, as expected for the salt of a weak acid </a:t>
            </a:r>
            <a:r>
              <a:rPr lang="en-US" altLang="en-US" sz="1400" dirty="0" smtClean="0">
                <a:latin typeface="+mn-lt"/>
              </a:rPr>
              <a:t>and strong </a:t>
            </a:r>
            <a:r>
              <a:rPr lang="en-US" altLang="en-US" sz="1400" dirty="0">
                <a:latin typeface="+mn-lt"/>
              </a:rPr>
              <a:t>base.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2435" cy="498482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36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at the Equivalence Point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28962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662748" y="2820240"/>
            <a:ext cx="3975254" cy="4610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4351"/>
          <a:stretch/>
        </p:blipFill>
        <p:spPr>
          <a:xfrm>
            <a:off x="3057910" y="4012961"/>
            <a:ext cx="2951980" cy="4525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65" y="3633323"/>
            <a:ext cx="146050" cy="57150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752" y="1670227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587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56760"/>
            <a:ext cx="8723313" cy="14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Why </a:t>
            </a:r>
            <a:r>
              <a:rPr lang="en-US" altLang="en-US" sz="1400" dirty="0">
                <a:latin typeface="+mn-lt"/>
                <a:cs typeface="Arial" pitchFamily="34" charset="0"/>
              </a:rPr>
              <a:t>is pH at the equivalence point larger than 7 when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you titrate </a:t>
            </a:r>
            <a:r>
              <a:rPr lang="en-US" altLang="en-US" sz="1400" dirty="0">
                <a:latin typeface="+mn-lt"/>
                <a:cs typeface="Arial" pitchFamily="34" charset="0"/>
              </a:rPr>
              <a:t>a weak acid with a strong base?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(a) </a:t>
            </a:r>
            <a:r>
              <a:rPr lang="en-US" altLang="en-US" sz="1400" dirty="0">
                <a:latin typeface="+mn-lt"/>
                <a:cs typeface="Arial" pitchFamily="34" charset="0"/>
              </a:rPr>
              <a:t>There is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excess strong </a:t>
            </a:r>
            <a:r>
              <a:rPr lang="en-US" altLang="en-US" sz="1400" dirty="0">
                <a:latin typeface="+mn-lt"/>
                <a:cs typeface="Arial" pitchFamily="34" charset="0"/>
              </a:rPr>
              <a:t>base at the equivalence point.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(b) </a:t>
            </a:r>
            <a:r>
              <a:rPr lang="en-US" altLang="en-US" sz="1400" dirty="0">
                <a:latin typeface="+mn-lt"/>
                <a:cs typeface="Arial" pitchFamily="34" charset="0"/>
              </a:rPr>
              <a:t>There is excess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weak acid </a:t>
            </a:r>
            <a:r>
              <a:rPr lang="en-US" altLang="en-US" sz="1400" dirty="0">
                <a:latin typeface="+mn-lt"/>
                <a:cs typeface="Arial" pitchFamily="34" charset="0"/>
              </a:rPr>
              <a:t>at the equivalence point.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(c) </a:t>
            </a:r>
            <a:r>
              <a:rPr lang="en-US" altLang="en-US" sz="1400" dirty="0">
                <a:latin typeface="+mn-lt"/>
                <a:cs typeface="Arial" pitchFamily="34" charset="0"/>
              </a:rPr>
              <a:t>The conjugate base that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is formed </a:t>
            </a:r>
            <a:r>
              <a:rPr lang="en-US" altLang="en-US" sz="1400" dirty="0">
                <a:latin typeface="+mn-lt"/>
                <a:cs typeface="Arial" pitchFamily="34" charset="0"/>
              </a:rPr>
              <a:t>at the equivalence point is a strong base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.</a:t>
            </a:r>
            <a:r>
              <a:rPr lang="en-US" altLang="en-US" sz="1400" b="1" dirty="0" smtClean="0">
                <a:latin typeface="+mn-lt"/>
                <a:cs typeface="Arial" pitchFamily="34" charset="0"/>
              </a:rPr>
              <a:t> (</a:t>
            </a:r>
            <a:r>
              <a:rPr lang="en-US" altLang="en-US" sz="1400" b="1" dirty="0">
                <a:latin typeface="+mn-lt"/>
                <a:cs typeface="Arial" pitchFamily="34" charset="0"/>
              </a:rPr>
              <a:t>d) </a:t>
            </a:r>
            <a:r>
              <a:rPr lang="en-US" altLang="en-US" sz="1400" dirty="0">
                <a:latin typeface="+mn-lt"/>
                <a:cs typeface="Arial" pitchFamily="34" charset="0"/>
              </a:rPr>
              <a:t>The conjugate base that is formed at the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equivalence point </a:t>
            </a:r>
            <a:r>
              <a:rPr lang="en-US" altLang="en-US" sz="1400" dirty="0">
                <a:latin typeface="+mn-lt"/>
                <a:cs typeface="Arial" pitchFamily="34" charset="0"/>
              </a:rPr>
              <a:t>reacts with water.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(e) </a:t>
            </a:r>
            <a:r>
              <a:rPr lang="en-US" altLang="en-US" sz="1400" dirty="0">
                <a:latin typeface="+mn-lt"/>
                <a:cs typeface="Arial" pitchFamily="34" charset="0"/>
              </a:rPr>
              <a:t>This statement is false: the pH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is always </a:t>
            </a:r>
            <a:r>
              <a:rPr lang="en-US" altLang="en-US" sz="1400" dirty="0">
                <a:latin typeface="+mn-lt"/>
                <a:cs typeface="Arial" pitchFamily="34" charset="0"/>
              </a:rPr>
              <a:t>7 at an equivalence point in a pH titration.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Calculate </a:t>
            </a:r>
            <a:r>
              <a:rPr lang="en-US" altLang="en-US" sz="1400" dirty="0">
                <a:latin typeface="+mn-lt"/>
                <a:cs typeface="Arial" pitchFamily="34" charset="0"/>
              </a:rPr>
              <a:t>the pH at the equivalence point when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(a) </a:t>
            </a:r>
            <a:r>
              <a:rPr lang="en-US" altLang="en-US" sz="1400" dirty="0">
                <a:latin typeface="+mn-lt"/>
                <a:cs typeface="Arial" pitchFamily="34" charset="0"/>
              </a:rPr>
              <a:t>40.0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mL of </a:t>
            </a:r>
            <a:r>
              <a:rPr lang="en-US" altLang="en-US" sz="1400" dirty="0">
                <a:latin typeface="+mn-lt"/>
                <a:cs typeface="Arial" pitchFamily="34" charset="0"/>
              </a:rPr>
              <a:t>0.025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 benzoic acid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(C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6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5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COOH</a:t>
            </a:r>
            <a:r>
              <a:rPr lang="en-US" altLang="en-US" sz="1400" dirty="0">
                <a:latin typeface="+mn-lt"/>
                <a:cs typeface="Arial" pitchFamily="34" charset="0"/>
              </a:rPr>
              <a:t>, </a:t>
            </a:r>
            <a:r>
              <a:rPr lang="en-US" altLang="en-US" sz="1400" i="1" dirty="0" err="1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>
                <a:latin typeface="+mn-lt"/>
                <a:cs typeface="Arial" pitchFamily="34" charset="0"/>
              </a:rPr>
              <a:t>a</a:t>
            </a:r>
            <a:r>
              <a:rPr lang="en-US" altLang="en-US" sz="1400" dirty="0">
                <a:latin typeface="+mn-lt"/>
                <a:cs typeface="Arial" pitchFamily="34" charset="0"/>
              </a:rPr>
              <a:t> = 6.3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× 10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–5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is titrated </a:t>
            </a:r>
            <a:r>
              <a:rPr lang="en-US" altLang="en-US" sz="1400" dirty="0">
                <a:latin typeface="+mn-lt"/>
                <a:cs typeface="Arial" pitchFamily="34" charset="0"/>
              </a:rPr>
              <a:t>with 0.050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NaOH</a:t>
            </a:r>
            <a:r>
              <a:rPr lang="en-US" altLang="en-US" sz="1400" dirty="0">
                <a:latin typeface="+mn-lt"/>
                <a:cs typeface="Arial" pitchFamily="34" charset="0"/>
              </a:rPr>
              <a:t> and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(b) </a:t>
            </a:r>
            <a:r>
              <a:rPr lang="en-US" altLang="en-US" sz="1400" dirty="0">
                <a:latin typeface="+mn-lt"/>
                <a:cs typeface="Arial" pitchFamily="34" charset="0"/>
              </a:rPr>
              <a:t>40.0 mL of 0.100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NH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is </a:t>
            </a:r>
            <a:r>
              <a:rPr lang="en-US" altLang="en-US" sz="1400" dirty="0">
                <a:latin typeface="+mn-lt"/>
                <a:cs typeface="Arial" pitchFamily="34" charset="0"/>
              </a:rPr>
              <a:t>titrated with 0.100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HCl</a:t>
            </a:r>
            <a:r>
              <a:rPr lang="en-US" altLang="en-US" sz="1400" dirty="0">
                <a:latin typeface="+mn-lt"/>
                <a:cs typeface="Arial" pitchFamily="34" charset="0"/>
              </a:rPr>
              <a:t>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799"/>
            <a:ext cx="15875" cy="339839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36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at the Equivalence Point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3703198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9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37722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388115"/>
            <a:ext cx="8691122" cy="14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asked to write an equilibrium-constant </a:t>
            </a:r>
            <a:r>
              <a:rPr lang="en-US" altLang="en-US" sz="1400" dirty="0" smtClean="0">
                <a:latin typeface="+mn-lt"/>
              </a:rPr>
              <a:t>expression for </a:t>
            </a:r>
            <a:r>
              <a:rPr lang="en-US" altLang="en-US" sz="1400" dirty="0">
                <a:latin typeface="+mn-lt"/>
              </a:rPr>
              <a:t>the process by which CaF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dissolves in water.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apply the general rules for writing an </a:t>
            </a:r>
            <a:r>
              <a:rPr lang="en-US" altLang="en-US" sz="1400" dirty="0" smtClean="0">
                <a:latin typeface="+mn-lt"/>
              </a:rPr>
              <a:t>equilibrium-constant expression</a:t>
            </a:r>
            <a:r>
              <a:rPr lang="en-US" altLang="en-US" sz="1400" dirty="0">
                <a:latin typeface="+mn-lt"/>
              </a:rPr>
              <a:t>, excluding the solid reactant from the expression</a:t>
            </a:r>
            <a:r>
              <a:rPr lang="en-US" altLang="en-US" sz="1400" dirty="0" smtClean="0">
                <a:latin typeface="+mn-lt"/>
              </a:rPr>
              <a:t>. We </a:t>
            </a:r>
            <a:r>
              <a:rPr lang="en-US" altLang="en-US" sz="1400" dirty="0">
                <a:latin typeface="+mn-lt"/>
              </a:rPr>
              <a:t>assume that the compound dissociates completely </a:t>
            </a:r>
            <a:r>
              <a:rPr lang="en-US" altLang="en-US" sz="1400" dirty="0" smtClean="0">
                <a:latin typeface="+mn-lt"/>
              </a:rPr>
              <a:t>into its </a:t>
            </a:r>
            <a:r>
              <a:rPr lang="en-US" altLang="en-US" sz="1400" dirty="0">
                <a:latin typeface="+mn-lt"/>
              </a:rPr>
              <a:t>component ions: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</a:rPr>
              <a:t>CaF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          Ca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 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+ 2 </a:t>
            </a:r>
            <a:r>
              <a:rPr lang="en-US" altLang="en-US" sz="1400" dirty="0" smtClean="0">
                <a:latin typeface="+mn-lt"/>
              </a:rPr>
              <a:t>F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The expression for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i="1" baseline="-250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is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i="1" baseline="-250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= [Ca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][F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2</a:t>
            </a:r>
            <a:endParaRPr lang="en-US" altLang="en-US" sz="1400" baseline="300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Appendix </a:t>
            </a:r>
            <a:r>
              <a:rPr lang="en-US" altLang="en-US" sz="1400" dirty="0">
                <a:latin typeface="+mn-lt"/>
              </a:rPr>
              <a:t>D gives 3.9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–11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for this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0993" cy="44065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36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Write the expression for the solubility-product constant for CaF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and look up the corresponding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sp</a:t>
            </a:r>
            <a:r>
              <a:rPr lang="en-US" sz="1400" dirty="0">
                <a:latin typeface="+mn-lt"/>
              </a:rPr>
              <a:t> value in Appendix D.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Solubility-Product </a:t>
            </a:r>
            <a:r>
              <a:rPr lang="en-US" altLang="en-US" b="1" dirty="0" smtClean="0">
                <a:latin typeface="Arial" charset="0"/>
              </a:rPr>
              <a:t>(</a:t>
            </a:r>
            <a:r>
              <a:rPr lang="en-US" altLang="en-US" b="1" i="1" dirty="0" err="1" smtClean="0">
                <a:latin typeface="Arial" charset="0"/>
              </a:rPr>
              <a:t>K</a:t>
            </a:r>
            <a:r>
              <a:rPr lang="en-US" altLang="en-US" b="1" i="1" baseline="-25000" dirty="0" err="1" smtClean="0">
                <a:latin typeface="Arial" charset="0"/>
              </a:rPr>
              <a:t>sp</a:t>
            </a:r>
            <a:r>
              <a:rPr lang="en-US" altLang="en-US" b="1" dirty="0" smtClean="0">
                <a:latin typeface="Arial" charset="0"/>
              </a:rPr>
              <a:t>) </a:t>
            </a:r>
            <a:r>
              <a:rPr lang="en-US" altLang="en-US" b="1" dirty="0">
                <a:latin typeface="Arial" charset="0"/>
              </a:rPr>
              <a:t>Expressions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4711374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65" y="3022225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6240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84309"/>
            <a:ext cx="8440738" cy="231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Which </a:t>
            </a:r>
            <a:r>
              <a:rPr lang="en-US" altLang="en-US" sz="1400" dirty="0">
                <a:latin typeface="+mn-lt"/>
              </a:rPr>
              <a:t>of these expressions correctly expresses the </a:t>
            </a:r>
            <a:r>
              <a:rPr lang="en-US" altLang="en-US" sz="1400" dirty="0" smtClean="0">
                <a:latin typeface="+mn-lt"/>
              </a:rPr>
              <a:t>solubility-product constant </a:t>
            </a:r>
            <a:r>
              <a:rPr lang="en-US" altLang="en-US" sz="1400" dirty="0">
                <a:latin typeface="+mn-lt"/>
              </a:rPr>
              <a:t>for 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PO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in water?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 smtClean="0">
                <a:latin typeface="+mn-lt"/>
              </a:rPr>
              <a:t>[Ag][PO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[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][PO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baseline="30000" dirty="0" smtClean="0">
                <a:latin typeface="+mn-lt"/>
              </a:rPr>
              <a:t>3–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b="1" dirty="0" smtClean="0">
                <a:latin typeface="+mn-lt"/>
              </a:rPr>
              <a:t>[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[PO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baseline="30000" dirty="0">
                <a:latin typeface="+mn-lt"/>
              </a:rPr>
              <a:t>3–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d) </a:t>
            </a:r>
            <a:r>
              <a:rPr lang="en-US" altLang="en-US" sz="1400" b="1" dirty="0" smtClean="0">
                <a:latin typeface="+mn-lt"/>
              </a:rPr>
              <a:t>[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][PO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baseline="30000" dirty="0">
                <a:latin typeface="+mn-lt"/>
              </a:rPr>
              <a:t>3–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b="1" dirty="0" smtClean="0">
                <a:latin typeface="+mn-lt"/>
              </a:rPr>
              <a:t>[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[PO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baseline="30000" dirty="0">
                <a:latin typeface="+mn-lt"/>
              </a:rPr>
              <a:t>3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3</a:t>
            </a:r>
          </a:p>
          <a:p>
            <a:pPr eaLnBrk="0" hangingPunct="0">
              <a:defRPr/>
            </a:pPr>
            <a:endParaRPr lang="en-US" sz="1400" b="1" dirty="0" smtClean="0">
              <a:solidFill>
                <a:srgbClr val="3366FF"/>
              </a:solidFill>
            </a:endParaRPr>
          </a:p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</a:rPr>
              <a:t>Practice </a:t>
            </a:r>
            <a:r>
              <a:rPr lang="en-US" sz="1600" b="1" dirty="0">
                <a:solidFill>
                  <a:srgbClr val="3366FF"/>
                </a:solidFill>
              </a:rPr>
              <a:t>Exercise 2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Give </a:t>
            </a:r>
            <a:r>
              <a:rPr lang="en-US" altLang="en-US" sz="1400" dirty="0">
                <a:latin typeface="+mn-lt"/>
              </a:rPr>
              <a:t>the solubility-product-constant expressions and </a:t>
            </a: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sp</a:t>
            </a:r>
            <a:r>
              <a:rPr lang="en-US" altLang="en-US" sz="1400" dirty="0" smtClean="0">
                <a:latin typeface="+mn-lt"/>
              </a:rPr>
              <a:t> values </a:t>
            </a:r>
            <a:r>
              <a:rPr lang="en-US" altLang="en-US" sz="1400" dirty="0">
                <a:latin typeface="+mn-lt"/>
              </a:rPr>
              <a:t>(from Appendix D) for </a:t>
            </a: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barium carbonate </a:t>
            </a:r>
            <a:r>
              <a:rPr lang="en-US" altLang="en-US" sz="1400" dirty="0" smtClean="0">
                <a:latin typeface="+mn-lt"/>
              </a:rPr>
              <a:t>and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b) </a:t>
            </a:r>
            <a:r>
              <a:rPr lang="en-US" altLang="en-US" sz="1400" dirty="0">
                <a:latin typeface="+mn-lt"/>
              </a:rPr>
              <a:t>silver sulfate.</a:t>
            </a: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7365" cy="295234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36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Solubility-Product </a:t>
            </a:r>
            <a:r>
              <a:rPr lang="en-US" altLang="en-US" b="1" dirty="0" smtClean="0">
                <a:latin typeface="Arial" charset="0"/>
              </a:rPr>
              <a:t>(</a:t>
            </a:r>
            <a:r>
              <a:rPr lang="en-US" altLang="en-US" b="1" i="1" dirty="0" err="1" smtClean="0">
                <a:latin typeface="Arial" charset="0"/>
              </a:rPr>
              <a:t>K</a:t>
            </a:r>
            <a:r>
              <a:rPr lang="en-US" altLang="en-US" b="1" i="1" baseline="-25000" dirty="0" err="1" smtClean="0">
                <a:latin typeface="Arial" charset="0"/>
              </a:rPr>
              <a:t>sp</a:t>
            </a:r>
            <a:r>
              <a:rPr lang="en-US" altLang="en-US" b="1" dirty="0" smtClean="0">
                <a:latin typeface="Arial" charset="0"/>
              </a:rPr>
              <a:t>) </a:t>
            </a:r>
            <a:r>
              <a:rPr lang="en-US" altLang="en-US" b="1" dirty="0">
                <a:latin typeface="Arial" charset="0"/>
              </a:rPr>
              <a:t>Expressions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325714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203823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2049125"/>
            <a:ext cx="8691122" cy="14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the equilibrium concentration of Ag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in </a:t>
            </a:r>
            <a:r>
              <a:rPr lang="en-US" altLang="en-US" sz="1400" dirty="0" smtClean="0">
                <a:latin typeface="+mn-lt"/>
              </a:rPr>
              <a:t>a saturated </a:t>
            </a:r>
            <a:r>
              <a:rPr lang="en-US" altLang="en-US" sz="1400" dirty="0">
                <a:latin typeface="+mn-lt"/>
              </a:rPr>
              <a:t>solution of 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CrO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asked to determine the value </a:t>
            </a:r>
            <a:r>
              <a:rPr lang="en-US" altLang="en-US" sz="1400" dirty="0" smtClean="0">
                <a:latin typeface="+mn-lt"/>
              </a:rPr>
              <a:t>of </a:t>
            </a: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sp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for Ag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CrO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The equilibrium equation and the expression for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are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Ag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CrO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          2 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CrO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= [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[CrO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]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To </a:t>
            </a:r>
            <a:r>
              <a:rPr lang="en-US" altLang="en-US" sz="1400" dirty="0">
                <a:latin typeface="+mn-lt"/>
              </a:rPr>
              <a:t>calculate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, we need the equilibrium concentrations of Ag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and CrO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. </a:t>
            </a:r>
            <a:r>
              <a:rPr lang="en-US" altLang="en-US" sz="1400" dirty="0">
                <a:latin typeface="+mn-lt"/>
              </a:rPr>
              <a:t>We know that at equilibrium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[Ag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= 1.3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. </a:t>
            </a:r>
            <a:r>
              <a:rPr lang="en-US" altLang="en-US" sz="1400" dirty="0" smtClean="0">
                <a:latin typeface="+mn-lt"/>
              </a:rPr>
              <a:t>All the </a:t>
            </a:r>
            <a:r>
              <a:rPr lang="en-US" altLang="en-US" sz="1400" dirty="0">
                <a:latin typeface="+mn-lt"/>
              </a:rPr>
              <a:t>Ag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and </a:t>
            </a:r>
            <a:r>
              <a:rPr lang="en-US" altLang="en-US" sz="1400" dirty="0" smtClean="0">
                <a:latin typeface="+mn-lt"/>
              </a:rPr>
              <a:t>CrO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ions in the solution come from the 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CrO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 that </a:t>
            </a:r>
            <a:r>
              <a:rPr lang="en-US" altLang="en-US" sz="1400" dirty="0">
                <a:latin typeface="+mn-lt"/>
              </a:rPr>
              <a:t>dissolves. Thus, we can use </a:t>
            </a:r>
            <a:r>
              <a:rPr lang="en-US" altLang="en-US" sz="1400" dirty="0" smtClean="0">
                <a:latin typeface="+mn-lt"/>
              </a:rPr>
              <a:t>[Ag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to calculate [</a:t>
            </a:r>
            <a:r>
              <a:rPr lang="en-US" altLang="en-US" sz="1400" dirty="0" smtClean="0">
                <a:latin typeface="+mn-lt"/>
              </a:rPr>
              <a:t>CrO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lvl="0" indent="0" eaLnBrk="0" hangingPunct="0">
              <a:tabLst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Solve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From the chemical formula of silver chromate, we know that there must be two Ag</a:t>
            </a:r>
            <a:r>
              <a:rPr lang="en-US" altLang="en-US" sz="1400" baseline="300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+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ions in solution for each CrO</a:t>
            </a:r>
            <a:r>
              <a:rPr lang="en-US" sz="1400" baseline="-250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4</a:t>
            </a:r>
            <a:r>
              <a:rPr lang="en-US" sz="1400" baseline="300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2–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ion in solution. Consequently, the concentration of CrO</a:t>
            </a:r>
            <a:r>
              <a:rPr lang="en-US" sz="1400" baseline="-250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4</a:t>
            </a:r>
            <a:r>
              <a:rPr lang="en-US" sz="1400" baseline="300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2–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is half the concentration of Ag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+</a:t>
            </a:r>
            <a:r>
              <a:rPr lang="en-US" alt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:</a:t>
            </a:r>
            <a:endParaRPr lang="en-US" altLang="en-US" sz="140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4511" cy="581673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118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Solid silver chromate is added to pure water at </a:t>
            </a:r>
            <a:r>
              <a:rPr 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, and some of the solid remains </a:t>
            </a:r>
            <a:r>
              <a:rPr lang="en-US" sz="1400" dirty="0" err="1">
                <a:latin typeface="+mn-lt"/>
              </a:rPr>
              <a:t>undissolved</a:t>
            </a:r>
            <a:r>
              <a:rPr lang="en-US" sz="1400" dirty="0">
                <a:latin typeface="+mn-lt"/>
              </a:rPr>
              <a:t>. The mixture is stirred </a:t>
            </a:r>
            <a:r>
              <a:rPr lang="en-US" sz="1400" dirty="0" smtClean="0">
                <a:latin typeface="+mn-lt"/>
              </a:rPr>
              <a:t>for several </a:t>
            </a:r>
            <a:r>
              <a:rPr lang="en-US" sz="1400" dirty="0">
                <a:latin typeface="+mn-lt"/>
              </a:rPr>
              <a:t>days to ensure that equilibrium is achieved between the </a:t>
            </a:r>
            <a:r>
              <a:rPr lang="en-US" sz="1400" dirty="0" err="1">
                <a:latin typeface="+mn-lt"/>
              </a:rPr>
              <a:t>undissolved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Ag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CrO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the solution. Analysis of </a:t>
            </a:r>
            <a:r>
              <a:rPr lang="en-US" sz="1400" dirty="0" smtClean="0">
                <a:latin typeface="+mn-lt"/>
              </a:rPr>
              <a:t>the equilibrated </a:t>
            </a:r>
            <a:r>
              <a:rPr lang="en-US" sz="1400" dirty="0">
                <a:latin typeface="+mn-lt"/>
              </a:rPr>
              <a:t>solution shows that its silver ion concentration is 1.3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. Assuming that the Ag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CrO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 solution is </a:t>
            </a:r>
            <a:r>
              <a:rPr lang="en-US" sz="1400" dirty="0" smtClean="0">
                <a:latin typeface="+mn-lt"/>
              </a:rPr>
              <a:t>saturated and </a:t>
            </a:r>
            <a:r>
              <a:rPr lang="en-US" sz="1400" dirty="0">
                <a:latin typeface="+mn-lt"/>
              </a:rPr>
              <a:t>that there are no other important </a:t>
            </a:r>
            <a:r>
              <a:rPr lang="en-US" sz="1400" dirty="0" err="1">
                <a:latin typeface="+mn-lt"/>
              </a:rPr>
              <a:t>equilibria</a:t>
            </a:r>
            <a:r>
              <a:rPr lang="en-US" sz="1400" dirty="0">
                <a:latin typeface="+mn-lt"/>
              </a:rPr>
              <a:t> involving Ag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or </a:t>
            </a:r>
            <a:r>
              <a:rPr lang="en-US" sz="1400" dirty="0" smtClean="0">
                <a:latin typeface="+mn-lt"/>
              </a:rPr>
              <a:t>CrO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ions in the solution, calculate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sp</a:t>
            </a:r>
            <a:r>
              <a:rPr lang="en-US" sz="1400" dirty="0">
                <a:latin typeface="+mn-lt"/>
              </a:rPr>
              <a:t> for this compound.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sp</a:t>
            </a:r>
            <a:r>
              <a:rPr lang="en-US" altLang="en-US" b="1" dirty="0">
                <a:latin typeface="Arial" charset="0"/>
              </a:rPr>
              <a:t> from Solubility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612153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50" y="5646150"/>
            <a:ext cx="4489373" cy="412610"/>
          </a:xfrm>
          <a:prstGeom prst="rect">
            <a:avLst/>
          </a:prstGeom>
        </p:spPr>
      </p:pic>
      <p:pic>
        <p:nvPicPr>
          <p:cNvPr id="13" name="Picture 12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98" y="3680019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8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5690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67788"/>
            <a:ext cx="8691122" cy="14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and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is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 smtClean="0">
                <a:latin typeface="+mn-lt"/>
              </a:rPr>
              <a:t>= [Ag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[CrO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(1.3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–4</a:t>
            </a:r>
            <a:r>
              <a:rPr lang="en-US" altLang="en-US" sz="1400" dirty="0" smtClean="0">
                <a:latin typeface="+mn-lt"/>
              </a:rPr>
              <a:t>)</a:t>
            </a:r>
            <a:r>
              <a:rPr lang="en-US" altLang="en-US" sz="1400" baseline="30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(6.5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–5</a:t>
            </a:r>
            <a:r>
              <a:rPr lang="en-US" altLang="en-US" sz="1400" dirty="0" smtClean="0">
                <a:latin typeface="+mn-lt"/>
              </a:rPr>
              <a:t>) = </a:t>
            </a:r>
            <a:r>
              <a:rPr lang="en-US" altLang="en-US" sz="1400" dirty="0">
                <a:latin typeface="+mn-lt"/>
              </a:rPr>
              <a:t>1.1 × 10</a:t>
            </a:r>
            <a:r>
              <a:rPr lang="en-US" altLang="en-US" sz="1400" baseline="30000" dirty="0">
                <a:latin typeface="+mn-lt"/>
              </a:rPr>
              <a:t>–12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Check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obtain a small value, as expected for a slightly </a:t>
            </a:r>
            <a:r>
              <a:rPr lang="en-US" altLang="en-US" sz="1400" dirty="0" smtClean="0">
                <a:latin typeface="+mn-lt"/>
              </a:rPr>
              <a:t>soluble salt</a:t>
            </a:r>
            <a:r>
              <a:rPr lang="en-US" altLang="en-US" sz="1400" dirty="0">
                <a:latin typeface="+mn-lt"/>
              </a:rPr>
              <a:t>. Furthermore, the calculated value agrees well with the </a:t>
            </a:r>
            <a:r>
              <a:rPr lang="en-US" altLang="en-US" sz="1400" dirty="0" smtClean="0">
                <a:latin typeface="+mn-lt"/>
              </a:rPr>
              <a:t>one given </a:t>
            </a:r>
            <a:r>
              <a:rPr lang="en-US" altLang="en-US" sz="1400" dirty="0">
                <a:latin typeface="+mn-lt"/>
              </a:rPr>
              <a:t>in Appendix D, 1.2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–12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You </a:t>
            </a:r>
            <a:r>
              <a:rPr lang="en-US" altLang="en-US" sz="1400" dirty="0">
                <a:latin typeface="+mn-lt"/>
              </a:rPr>
              <a:t>add 10.0 grams of solid copper(II) phosphate, </a:t>
            </a:r>
            <a:r>
              <a:rPr lang="en-US" altLang="en-US" sz="1400" dirty="0" smtClean="0">
                <a:latin typeface="+mn-lt"/>
              </a:rPr>
              <a:t>Cu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(PO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, to </a:t>
            </a:r>
            <a:r>
              <a:rPr lang="en-US" altLang="en-US" sz="1400" dirty="0">
                <a:latin typeface="+mn-lt"/>
              </a:rPr>
              <a:t>a beaker and then add 100.0 mL of water to the beaker </a:t>
            </a:r>
            <a:r>
              <a:rPr lang="en-US" altLang="en-US" sz="1400" dirty="0" smtClean="0">
                <a:latin typeface="+mn-lt"/>
              </a:rPr>
              <a:t>at </a:t>
            </a:r>
            <a:r>
              <a:rPr lang="en-US" altLang="en-US" sz="1400" i="1" dirty="0" smtClean="0">
                <a:latin typeface="+mn-lt"/>
              </a:rPr>
              <a:t>T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298 K. The solid does not appear to dissolve. You wait </a:t>
            </a:r>
            <a:r>
              <a:rPr lang="en-US" altLang="en-US" sz="1400" dirty="0" smtClean="0">
                <a:latin typeface="+mn-lt"/>
              </a:rPr>
              <a:t>a long </a:t>
            </a:r>
            <a:r>
              <a:rPr lang="en-US" altLang="en-US" sz="1400" dirty="0">
                <a:latin typeface="+mn-lt"/>
              </a:rPr>
              <a:t>time, with occasional stirring </a:t>
            </a:r>
            <a:r>
              <a:rPr lang="en-US" altLang="en-US" sz="1400" dirty="0" smtClean="0">
                <a:latin typeface="+mn-lt"/>
              </a:rPr>
              <a:t>and eventually measure the </a:t>
            </a:r>
            <a:r>
              <a:rPr lang="en-US" altLang="en-US" sz="1400" dirty="0">
                <a:latin typeface="+mn-lt"/>
              </a:rPr>
              <a:t>equilibrium concentration of </a:t>
            </a:r>
            <a:r>
              <a:rPr lang="en-US" altLang="en-US" sz="1400" dirty="0" smtClean="0">
                <a:latin typeface="+mn-lt"/>
              </a:rPr>
              <a:t>Cu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 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in the water </a:t>
            </a:r>
            <a:r>
              <a:rPr lang="en-US" altLang="en-US" sz="1400" dirty="0" smtClean="0">
                <a:latin typeface="+mn-lt"/>
              </a:rPr>
              <a:t>to be </a:t>
            </a:r>
            <a:r>
              <a:rPr lang="en-US" altLang="en-US" sz="1400" dirty="0">
                <a:latin typeface="+mn-lt"/>
              </a:rPr>
              <a:t>5.01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–8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. What is the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of </a:t>
            </a:r>
            <a:r>
              <a:rPr lang="en-US" altLang="en-US" sz="1400" dirty="0">
                <a:latin typeface="+mn-lt"/>
              </a:rPr>
              <a:t>copper(II) phosphate?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5.01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–8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2.50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–15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4.20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–15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3.16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–37</a:t>
            </a:r>
            <a:r>
              <a:rPr lang="en-US" altLang="en-US" sz="1400" b="1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1.40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–37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 </a:t>
            </a:r>
            <a:r>
              <a:rPr lang="en-US" altLang="en-US" sz="1400" dirty="0">
                <a:latin typeface="+mn-lt"/>
              </a:rPr>
              <a:t>saturated solution of </a:t>
            </a:r>
            <a:r>
              <a:rPr lang="en-US" altLang="en-US" sz="1400" dirty="0" smtClean="0">
                <a:latin typeface="+mn-lt"/>
              </a:rPr>
              <a:t>Mg(OH)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in contact with </a:t>
            </a:r>
            <a:r>
              <a:rPr lang="en-US" altLang="en-US" sz="1400" dirty="0" err="1" smtClean="0">
                <a:latin typeface="+mn-lt"/>
              </a:rPr>
              <a:t>undissolved</a:t>
            </a:r>
            <a:r>
              <a:rPr lang="en-US" altLang="en-US" sz="1400" dirty="0" smtClean="0">
                <a:latin typeface="+mn-lt"/>
              </a:rPr>
              <a:t> Mg(OH)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is prepared at </a:t>
            </a:r>
            <a:r>
              <a:rPr lang="en-US" alt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. The pH of the </a:t>
            </a:r>
            <a:r>
              <a:rPr lang="en-US" altLang="en-US" sz="1400" dirty="0" smtClean="0">
                <a:latin typeface="+mn-lt"/>
              </a:rPr>
              <a:t>solution is </a:t>
            </a:r>
            <a:r>
              <a:rPr lang="en-US" altLang="en-US" sz="1400" dirty="0">
                <a:latin typeface="+mn-lt"/>
              </a:rPr>
              <a:t>found to be 10.17. Assuming that there are no </a:t>
            </a:r>
            <a:r>
              <a:rPr lang="en-US" altLang="en-US" sz="1400" dirty="0" smtClean="0">
                <a:latin typeface="+mn-lt"/>
              </a:rPr>
              <a:t>other simultaneous </a:t>
            </a:r>
            <a:r>
              <a:rPr lang="en-US" altLang="en-US" sz="1400" dirty="0" err="1">
                <a:latin typeface="+mn-lt"/>
              </a:rPr>
              <a:t>equilibria</a:t>
            </a:r>
            <a:r>
              <a:rPr lang="en-US" altLang="en-US" sz="1400" dirty="0">
                <a:latin typeface="+mn-lt"/>
              </a:rPr>
              <a:t> involving the </a:t>
            </a:r>
            <a:r>
              <a:rPr lang="en-US" altLang="en-US" sz="1400" dirty="0" smtClean="0">
                <a:latin typeface="+mn-lt"/>
              </a:rPr>
              <a:t>Mg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or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ions</a:t>
            </a:r>
            <a:r>
              <a:rPr lang="en-US" altLang="en-US" sz="1400" dirty="0" smtClean="0">
                <a:latin typeface="+mn-lt"/>
              </a:rPr>
              <a:t>, calculate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for </a:t>
            </a:r>
            <a:r>
              <a:rPr lang="en-US" altLang="en-US" sz="1400" dirty="0">
                <a:latin typeface="+mn-lt"/>
              </a:rPr>
              <a:t>this compound.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5876" cy="555233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40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sp</a:t>
            </a:r>
            <a:r>
              <a:rPr lang="en-US" altLang="en-US" b="1" dirty="0">
                <a:latin typeface="Arial" charset="0"/>
              </a:rPr>
              <a:t> from Solubility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857129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3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58656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597448"/>
            <a:ext cx="8691122" cy="107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</a:t>
            </a: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 smtClean="0">
                <a:latin typeface="+mn-lt"/>
              </a:rPr>
              <a:t>for 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asked to determine solubility</a:t>
            </a:r>
            <a:r>
              <a:rPr lang="en-US" altLang="en-US" sz="1400" dirty="0" smtClean="0">
                <a:latin typeface="+mn-lt"/>
              </a:rPr>
              <a:t>. Recall </a:t>
            </a:r>
            <a:r>
              <a:rPr lang="en-US" altLang="en-US" sz="1400" dirty="0">
                <a:latin typeface="+mn-lt"/>
              </a:rPr>
              <a:t>that the solubility of a substance is the quantity </a:t>
            </a:r>
            <a:r>
              <a:rPr lang="en-US" altLang="en-US" sz="1400" dirty="0" smtClean="0">
                <a:latin typeface="+mn-lt"/>
              </a:rPr>
              <a:t>that can </a:t>
            </a:r>
            <a:r>
              <a:rPr lang="en-US" altLang="en-US" sz="1400" dirty="0">
                <a:latin typeface="+mn-lt"/>
              </a:rPr>
              <a:t>dissolve in solvent, whereas the solubility-product constant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i="1" dirty="0" err="1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>
                <a:latin typeface="+mn-lt"/>
              </a:rPr>
              <a:t>is an equilibrium constant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Plan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To go from </a:t>
            </a: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to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solubility, we follow the steps indicated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by the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red arrows in Figure 17.16. We first write the chemical equation for the dissolution and set up a table of initial and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equilibrium concentrations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. We then use the equilibrium-constant expression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. In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this case we know </a:t>
            </a:r>
            <a:r>
              <a:rPr lang="en-US" altLang="en-US" sz="1400" i="1" dirty="0" err="1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,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and so we solve for the concentrations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of the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ions in solution. Once we know these concentrations, we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use the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formula weight to determine solubility in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g/L.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4429" cy="578368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151297" cy="76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</a:t>
            </a: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CaF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is 3.9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–11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. Assuming equilibrium is established between solid and dissolved </a:t>
            </a:r>
            <a:r>
              <a:rPr lang="en-US" sz="1400" dirty="0" smtClean="0">
                <a:latin typeface="+mn-lt"/>
              </a:rPr>
              <a:t>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that there </a:t>
            </a:r>
            <a:r>
              <a:rPr lang="en-US" sz="1400" dirty="0">
                <a:latin typeface="+mn-lt"/>
              </a:rPr>
              <a:t>are no other important </a:t>
            </a:r>
            <a:r>
              <a:rPr lang="en-US" sz="1400" dirty="0" err="1">
                <a:latin typeface="+mn-lt"/>
              </a:rPr>
              <a:t>equilibria</a:t>
            </a:r>
            <a:r>
              <a:rPr lang="en-US" sz="1400" dirty="0">
                <a:latin typeface="+mn-lt"/>
              </a:rPr>
              <a:t> affecting its solubility, calculate the solubility of </a:t>
            </a:r>
            <a:r>
              <a:rPr lang="en-US" sz="1400" dirty="0" smtClean="0">
                <a:latin typeface="+mn-lt"/>
              </a:rPr>
              <a:t>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grams per liter.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Solubility from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sp</a:t>
            </a:r>
            <a:endParaRPr lang="en-US" altLang="en-US" b="1" i="1" baseline="-25000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6088482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"/>
          <a:stretch/>
        </p:blipFill>
        <p:spPr>
          <a:xfrm>
            <a:off x="2286507" y="3764588"/>
            <a:ext cx="4505898" cy="22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6791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78802"/>
            <a:ext cx="8691122" cy="107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Solve</a:t>
            </a:r>
            <a:endParaRPr lang="en-US" altLang="en-US" sz="1400" b="1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Assume that initially no salt has dissolved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, and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then allow </a:t>
            </a:r>
            <a:r>
              <a:rPr lang="en-US" altLang="en-US" sz="1400" i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x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mol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/L of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to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dissociate completely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when equilibrium is achieved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The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stoichiometry of the equilibrium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dictates that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en-US" altLang="en-US" sz="1400" i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x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 err="1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mol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/L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of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F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are produced for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each </a:t>
            </a:r>
            <a:r>
              <a:rPr lang="en-US" alt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x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 err="1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mol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/L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of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that dissolve. We now use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the expression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for </a:t>
            </a: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and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substitute the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equilibrium concentrations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to solve for the value of</a:t>
            </a:r>
            <a:r>
              <a:rPr lang="en-US" altLang="en-US" sz="1400" i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x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: </a:t>
            </a:r>
            <a:endParaRPr lang="en-US" altLang="en-US" sz="1400" dirty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algn="ctr" eaLnBrk="0" hangingPunct="0">
              <a:defRPr/>
            </a:pPr>
            <a:endParaRPr lang="en-US" altLang="en-US" sz="1400" dirty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algn="ctr" eaLnBrk="0" hangingPunct="0">
              <a:defRPr/>
            </a:pP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= [Ca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2+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][F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]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=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alt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x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)(2</a:t>
            </a:r>
            <a:r>
              <a:rPr lang="en-US" alt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x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= 4</a:t>
            </a:r>
            <a:r>
              <a:rPr lang="en-US" altLang="en-US" sz="1400" i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x</a:t>
            </a:r>
            <a:r>
              <a:rPr lang="en-US" altLang="en-US" sz="1400" baseline="30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3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= 3.9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–11</a:t>
            </a:r>
            <a:endParaRPr lang="en-US" altLang="en-US" sz="1400" dirty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(Remember that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                  .)  Thus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, the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molar solubility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of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is 2.1 </a:t>
            </a:r>
            <a:r>
              <a:rPr lang="en-US" altLang="en-US" sz="1400" dirty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–4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 err="1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mol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/L.</a:t>
            </a:r>
          </a:p>
          <a:p>
            <a:pPr marL="0" indent="0" eaLnBrk="0" hangingPunct="0">
              <a:defRPr/>
            </a:pP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The mass of CaF</a:t>
            </a:r>
            <a:r>
              <a:rPr lang="en-US" altLang="en-US" sz="1400" baseline="-25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that dissolves in water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to form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1 L of solution is: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1" y="304799"/>
            <a:ext cx="14456" cy="57947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151297" cy="3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Solubility from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sp</a:t>
            </a:r>
            <a:endParaRPr lang="en-US" altLang="en-US" b="1" i="1" baseline="-25000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6099499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>
          <a:xfrm>
            <a:off x="1922739" y="1827463"/>
            <a:ext cx="4947165" cy="1007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40" y="3996628"/>
            <a:ext cx="791704" cy="224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72" y="4443384"/>
            <a:ext cx="2441881" cy="398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36" y="5555102"/>
            <a:ext cx="4773402" cy="4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7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When a Common Ion Is </a:t>
            </a:r>
            <a:r>
              <a:rPr lang="en-US" altLang="en-US" b="1" dirty="0" smtClean="0">
                <a:latin typeface="Arial" charset="0"/>
              </a:rPr>
              <a:t>	Involved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278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98260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28740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173"/>
            <a:ext cx="8703726" cy="410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Because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is small, we assume that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is small compared to </a:t>
            </a:r>
            <a:r>
              <a:rPr lang="en-US" sz="1400" dirty="0" smtClean="0">
                <a:latin typeface="+mn-lt"/>
              </a:rPr>
              <a:t>the original </a:t>
            </a:r>
            <a:r>
              <a:rPr lang="en-US" sz="1400" dirty="0">
                <a:latin typeface="+mn-lt"/>
              </a:rPr>
              <a:t>concentrations of 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COOH and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(0.30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each</a:t>
            </a:r>
            <a:r>
              <a:rPr lang="en-US" sz="1400" dirty="0">
                <a:latin typeface="+mn-lt"/>
              </a:rPr>
              <a:t>). Thus, we can ignore the very small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relative to 0.30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, giving: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resulting value of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is indeed small relative to 0.30, </a:t>
            </a:r>
            <a:r>
              <a:rPr lang="en-US" sz="1400" dirty="0" smtClean="0">
                <a:latin typeface="+mn-lt"/>
              </a:rPr>
              <a:t>justifying the </a:t>
            </a:r>
            <a:r>
              <a:rPr lang="en-US" sz="1400" dirty="0">
                <a:latin typeface="+mn-lt"/>
              </a:rPr>
              <a:t>approximation made in simplifying the problem. </a:t>
            </a: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1.8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=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Finally</a:t>
            </a:r>
            <a:r>
              <a:rPr lang="en-US" sz="1400" dirty="0">
                <a:latin typeface="+mn-lt"/>
              </a:rPr>
              <a:t>, we calculate the pH from the equilibrium </a:t>
            </a:r>
            <a:r>
              <a:rPr lang="en-US" sz="1400" dirty="0" smtClean="0">
                <a:latin typeface="+mn-lt"/>
              </a:rPr>
              <a:t>concentration of 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):</a:t>
            </a:r>
          </a:p>
          <a:p>
            <a:pPr marL="0" indent="0" algn="ctr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pH = </a:t>
            </a:r>
            <a:r>
              <a:rPr lang="en-US" sz="1400" dirty="0" smtClean="0">
                <a:latin typeface="+mn-lt"/>
              </a:rPr>
              <a:t>–log(1.8 </a:t>
            </a:r>
            <a:r>
              <a:rPr lang="en-US" sz="1400" dirty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4.74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Comment</a:t>
            </a:r>
            <a:r>
              <a:rPr lang="en-US" sz="1400" dirty="0">
                <a:latin typeface="+mn-lt"/>
              </a:rPr>
              <a:t> In Section 16.6, we calculated that a 0.30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solution of </a:t>
            </a:r>
            <a:r>
              <a:rPr lang="en-US" sz="1400" dirty="0">
                <a:latin typeface="+mn-lt"/>
              </a:rPr>
              <a:t>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COOH has a pH of 2.64, corresponding </a:t>
            </a:r>
            <a:r>
              <a:rPr lang="en-US" sz="1400" dirty="0" smtClean="0">
                <a:latin typeface="+mn-lt"/>
              </a:rPr>
              <a:t>to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2.3 ×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. Thus, the addition of 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COONa has </a:t>
            </a:r>
            <a:r>
              <a:rPr lang="en-US" sz="1400" dirty="0" smtClean="0">
                <a:latin typeface="+mn-lt"/>
              </a:rPr>
              <a:t>substantially decreased 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], </a:t>
            </a:r>
            <a:r>
              <a:rPr lang="en-US" sz="1400" dirty="0">
                <a:latin typeface="+mn-lt"/>
              </a:rPr>
              <a:t>as we expect from Le </a:t>
            </a:r>
            <a:r>
              <a:rPr lang="en-US" sz="1400" dirty="0" err="1">
                <a:latin typeface="+mn-lt"/>
              </a:rPr>
              <a:t>Châtelier’s</a:t>
            </a:r>
            <a:r>
              <a:rPr lang="en-US" sz="1400" dirty="0">
                <a:latin typeface="+mn-lt"/>
              </a:rPr>
              <a:t> principle.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458201" cy="3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27" y="2080734"/>
            <a:ext cx="2192459" cy="3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6791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78803"/>
            <a:ext cx="8691122" cy="74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Check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We expect a small number for the solubility of a slightly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soluble salt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. If we reverse the calculation, we should be able to recalculate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the solubility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product: </a:t>
            </a: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= (2.1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)(4.2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= 3.7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–11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, close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to the value given in the problem statement, 3.9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–11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.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Comment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Because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F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is the anion of a weak acid, you might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expect hydrolysis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of the ion to affect the solubility of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.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The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basicity of F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is so small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alt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b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= 1.5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–11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),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however, that the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hydrolysis occurs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to only a slight extent and does not significantly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influence the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solubility. The reported solubility is 0.017 g/L at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25</a:t>
            </a:r>
            <a:r>
              <a:rPr lang="en-US" sz="1400" dirty="0">
                <a:latin typeface="+mn-lt"/>
                <a:ea typeface="Calibri"/>
              </a:rPr>
              <a:t>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, in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good agreement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with our calculation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Of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the five salts listed below, which has the highest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concentration of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its </a:t>
            </a:r>
            <a:r>
              <a:rPr lang="en-US" altLang="en-US" sz="14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cation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in water? Assume that all salt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solutions are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saturated and that the ions do not undergo any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additional reactions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in water.</a:t>
            </a:r>
          </a:p>
          <a:p>
            <a:pPr marL="283464" indent="-283464" eaLnBrk="0" hangingPunct="0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(a</a:t>
            </a:r>
            <a:r>
              <a:rPr lang="en-US" altLang="en-US" sz="14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	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lead(II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chromate, </a:t>
            </a: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=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2.8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–13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altLang="en-US" sz="14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b)	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cobalt(II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hydroxide, </a:t>
            </a: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=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1.3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–15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altLang="en-US" sz="14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c)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	cobalt(II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sulfide, </a:t>
            </a: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=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5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–22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altLang="en-US" sz="14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d)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	chromium(III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hydroxide, </a:t>
            </a: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= 1.6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–30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altLang="en-US" sz="14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e)	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silver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sulfide, </a:t>
            </a: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=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6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–51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The </a:t>
            </a: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sp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for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LaF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is 2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–19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.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What is the solubility of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LaF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in water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in moles per liter?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1" y="304799"/>
            <a:ext cx="14456" cy="57947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151297" cy="3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Solubility from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sp</a:t>
            </a:r>
            <a:endParaRPr lang="en-US" altLang="en-US" b="1" i="1" baseline="-25000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6099499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3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17.13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Effect of a Common Ion on </a:t>
            </a:r>
            <a:r>
              <a:rPr lang="en-US" altLang="en-US" b="1" dirty="0" smtClean="0">
                <a:latin typeface="Arial" charset="0"/>
              </a:rPr>
              <a:t>	Solubility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0508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7198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7678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4490"/>
            <a:ext cx="8703726" cy="253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determine the solubility of </a:t>
            </a:r>
            <a:r>
              <a:rPr lang="en-US" sz="1400" dirty="0" smtClean="0">
                <a:latin typeface="+mn-lt"/>
              </a:rPr>
              <a:t>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</a:t>
            </a:r>
            <a:r>
              <a:rPr lang="en-US" sz="1400" dirty="0" smtClean="0">
                <a:latin typeface="+mn-lt"/>
              </a:rPr>
              <a:t>the presence </a:t>
            </a:r>
            <a:r>
              <a:rPr lang="en-US" sz="1400" dirty="0">
                <a:latin typeface="+mn-lt"/>
              </a:rPr>
              <a:t>of two strong electrolytes, each containing an ion </a:t>
            </a:r>
            <a:r>
              <a:rPr lang="en-US" sz="1400" dirty="0" smtClean="0">
                <a:latin typeface="+mn-lt"/>
              </a:rPr>
              <a:t>common to 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In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the common ion is </a:t>
            </a:r>
            <a:r>
              <a:rPr lang="en-US" sz="1400" dirty="0" smtClean="0">
                <a:latin typeface="+mn-lt"/>
              </a:rPr>
              <a:t>Ca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a </a:t>
            </a:r>
            <a:r>
              <a:rPr lang="en-US" sz="1400" dirty="0" smtClean="0">
                <a:latin typeface="+mn-lt"/>
              </a:rPr>
              <a:t>spectator ion</a:t>
            </a:r>
            <a:r>
              <a:rPr lang="en-US" sz="1400" dirty="0">
                <a:latin typeface="+mn-lt"/>
              </a:rPr>
              <a:t>. In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the common ion is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and Na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is a spectator ion.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Because the slightly soluble compound is </a:t>
            </a:r>
            <a:r>
              <a:rPr lang="en-US" sz="1400" dirty="0" smtClean="0">
                <a:latin typeface="+mn-lt"/>
              </a:rPr>
              <a:t>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we </a:t>
            </a:r>
            <a:r>
              <a:rPr lang="en-US" sz="1400" dirty="0" smtClean="0">
                <a:latin typeface="+mn-lt"/>
              </a:rPr>
              <a:t>need to </a:t>
            </a:r>
            <a:r>
              <a:rPr lang="en-US" sz="1400" dirty="0">
                <a:latin typeface="+mn-lt"/>
              </a:rPr>
              <a:t>use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sp</a:t>
            </a:r>
            <a:r>
              <a:rPr lang="en-US" sz="1400" dirty="0">
                <a:latin typeface="+mn-lt"/>
              </a:rPr>
              <a:t> for this compound, which Appendix D gives </a:t>
            </a:r>
            <a:r>
              <a:rPr lang="en-US" sz="1400" dirty="0" smtClean="0">
                <a:latin typeface="+mn-lt"/>
              </a:rPr>
              <a:t>as 3.9 × 10</a:t>
            </a:r>
            <a:r>
              <a:rPr lang="en-US" sz="1400" baseline="30000" dirty="0" smtClean="0">
                <a:latin typeface="+mn-lt"/>
              </a:rPr>
              <a:t>–11</a:t>
            </a:r>
            <a:r>
              <a:rPr lang="en-US" sz="1400" dirty="0">
                <a:latin typeface="+mn-lt"/>
              </a:rPr>
              <a:t>. </a:t>
            </a:r>
            <a:r>
              <a:rPr lang="en-US" sz="1400" i="1" dirty="0" smtClean="0">
                <a:latin typeface="+mn-lt"/>
              </a:rPr>
              <a:t>The value of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sp</a:t>
            </a:r>
            <a:r>
              <a:rPr lang="en-US" sz="1400" i="1" dirty="0" smtClean="0">
                <a:latin typeface="+mn-lt"/>
              </a:rPr>
              <a:t> is unchanged by the presence of additional solutes.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Because of the common-ion effect, however</a:t>
            </a:r>
            <a:r>
              <a:rPr lang="en-US" sz="1400" dirty="0" smtClean="0">
                <a:latin typeface="+mn-lt"/>
              </a:rPr>
              <a:t>, the </a:t>
            </a:r>
            <a:r>
              <a:rPr lang="en-US" sz="1400" dirty="0">
                <a:latin typeface="+mn-lt"/>
              </a:rPr>
              <a:t>solubility of the salt decreases in the presence of </a:t>
            </a:r>
            <a:r>
              <a:rPr lang="en-US" sz="1400" dirty="0" smtClean="0">
                <a:latin typeface="+mn-lt"/>
              </a:rPr>
              <a:t>common ions</a:t>
            </a:r>
            <a:r>
              <a:rPr lang="en-US" sz="1400" dirty="0">
                <a:latin typeface="+mn-lt"/>
              </a:rPr>
              <a:t>. We use our standard equilibrium techniques of </a:t>
            </a:r>
            <a:r>
              <a:rPr lang="en-US" sz="1400" dirty="0" smtClean="0">
                <a:latin typeface="+mn-lt"/>
              </a:rPr>
              <a:t>starting with </a:t>
            </a:r>
            <a:r>
              <a:rPr lang="en-US" sz="1400" dirty="0">
                <a:latin typeface="+mn-lt"/>
              </a:rPr>
              <a:t>the equation for </a:t>
            </a:r>
            <a:r>
              <a:rPr lang="en-US" sz="1400" dirty="0" smtClean="0">
                <a:latin typeface="+mn-lt"/>
              </a:rPr>
              <a:t>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dissolution, setting up a table </a:t>
            </a:r>
            <a:r>
              <a:rPr lang="en-US" sz="1400" dirty="0" smtClean="0">
                <a:latin typeface="+mn-lt"/>
              </a:rPr>
              <a:t>of initial </a:t>
            </a:r>
            <a:r>
              <a:rPr lang="en-US" sz="1400" dirty="0">
                <a:latin typeface="+mn-lt"/>
              </a:rPr>
              <a:t>and equilibrium concentrations, and using the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sp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expression to </a:t>
            </a:r>
            <a:r>
              <a:rPr lang="en-US" sz="1400" dirty="0">
                <a:latin typeface="+mn-lt"/>
              </a:rPr>
              <a:t>determine the concentration of the ion that comes </a:t>
            </a:r>
            <a:r>
              <a:rPr lang="en-US" sz="1400" dirty="0" smtClean="0">
                <a:latin typeface="+mn-lt"/>
              </a:rPr>
              <a:t>only from 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301752" indent="-301752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initial concentration of </a:t>
            </a:r>
            <a:r>
              <a:rPr lang="en-US" sz="1400" dirty="0" smtClean="0">
                <a:latin typeface="+mn-lt"/>
              </a:rPr>
              <a:t>Ca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0.010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because </a:t>
            </a:r>
            <a:r>
              <a:rPr lang="en-US" sz="1400" dirty="0">
                <a:latin typeface="+mn-lt"/>
              </a:rPr>
              <a:t>of the dissolved </a:t>
            </a:r>
            <a:r>
              <a:rPr lang="en-US" sz="1400" dirty="0" err="1" smtClean="0">
                <a:latin typeface="+mn-lt"/>
              </a:rPr>
              <a:t>Ca</a:t>
            </a:r>
            <a:r>
              <a:rPr lang="en-US" sz="1400" dirty="0" smtClean="0">
                <a:latin typeface="+mn-lt"/>
              </a:rPr>
              <a:t>(NO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301752" indent="-301752" eaLnBrk="0" hangingPunct="0">
              <a:defRPr/>
            </a:pPr>
            <a:endParaRPr lang="en-US" sz="1400" dirty="0">
              <a:latin typeface="+mn-lt"/>
            </a:endParaRPr>
          </a:p>
          <a:p>
            <a:pPr marL="301752" indent="-301752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301752" indent="-301752" eaLnBrk="0" hangingPunct="0">
              <a:defRPr/>
            </a:pPr>
            <a:endParaRPr lang="en-US" sz="1400" dirty="0">
              <a:latin typeface="+mn-lt"/>
            </a:endParaRPr>
          </a:p>
          <a:p>
            <a:pPr marL="301752" indent="-301752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301752" indent="-301752" eaLnBrk="0" hangingPunct="0">
              <a:defRPr/>
            </a:pPr>
            <a:endParaRPr lang="en-US" sz="1400" dirty="0">
              <a:latin typeface="+mn-lt"/>
            </a:endParaRPr>
          </a:p>
          <a:p>
            <a:pPr marL="301752" indent="-301752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301752" indent="-301752" eaLnBrk="0" hangingPunct="0">
              <a:defRPr/>
            </a:pPr>
            <a:r>
              <a:rPr lang="en-US" sz="1400" dirty="0" smtClean="0">
                <a:latin typeface="+mn-lt"/>
              </a:rPr>
              <a:t>	Substituting </a:t>
            </a:r>
            <a:r>
              <a:rPr lang="en-US" sz="1400" dirty="0">
                <a:latin typeface="+mn-lt"/>
              </a:rPr>
              <a:t>into the </a:t>
            </a:r>
            <a:r>
              <a:rPr lang="en-US" sz="1400" dirty="0" smtClean="0">
                <a:latin typeface="+mn-lt"/>
              </a:rPr>
              <a:t>solubility-product expression </a:t>
            </a:r>
            <a:r>
              <a:rPr lang="en-US" sz="1400" dirty="0">
                <a:latin typeface="+mn-lt"/>
              </a:rPr>
              <a:t>gives: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sp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= </a:t>
            </a:r>
            <a:r>
              <a:rPr lang="en-US" sz="1400" dirty="0">
                <a:latin typeface="+mn-lt"/>
              </a:rPr>
              <a:t>3.9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–11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[Ca</a:t>
            </a:r>
            <a:r>
              <a:rPr lang="en-US" sz="1400" baseline="30000" dirty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][F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(0.010 </a:t>
            </a:r>
            <a:r>
              <a:rPr lang="en-US" sz="1400" dirty="0">
                <a:latin typeface="+mn-lt"/>
              </a:rPr>
              <a:t>+ 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)(2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30000" dirty="0" smtClean="0">
                <a:latin typeface="+mn-lt"/>
              </a:rPr>
              <a:t>2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41019"/>
            <a:ext cx="8823326" cy="32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the molar solubility of CaF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at </a:t>
            </a:r>
            <a:r>
              <a:rPr 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in a solution that is</a:t>
            </a:r>
            <a:r>
              <a:rPr lang="en-US" sz="1400" b="1" dirty="0">
                <a:latin typeface="+mn-lt"/>
              </a:rPr>
              <a:t> (a) </a:t>
            </a:r>
            <a:r>
              <a:rPr lang="en-US" sz="1400" dirty="0">
                <a:latin typeface="+mn-lt"/>
              </a:rPr>
              <a:t>0.010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in </a:t>
            </a:r>
            <a:r>
              <a:rPr lang="en-US" sz="1400" dirty="0" err="1" smtClean="0">
                <a:latin typeface="+mn-lt"/>
              </a:rPr>
              <a:t>Ca</a:t>
            </a:r>
            <a:r>
              <a:rPr lang="en-US" sz="1400" dirty="0" smtClean="0">
                <a:latin typeface="+mn-lt"/>
              </a:rPr>
              <a:t>(NO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0.010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in </a:t>
            </a:r>
            <a:r>
              <a:rPr lang="en-US" sz="1400" dirty="0" err="1">
                <a:latin typeface="+mn-lt"/>
              </a:rPr>
              <a:t>NaF</a:t>
            </a:r>
            <a:r>
              <a:rPr lang="en-US" sz="1400" dirty="0">
                <a:latin typeface="+mn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2"/>
          <a:stretch/>
        </p:blipFill>
        <p:spPr>
          <a:xfrm>
            <a:off x="2512915" y="4495189"/>
            <a:ext cx="4314483" cy="9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17.13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Effect of a Common Ion on </a:t>
            </a:r>
            <a:r>
              <a:rPr lang="en-US" altLang="en-US" b="1" dirty="0" smtClean="0">
                <a:latin typeface="Arial" charset="0"/>
              </a:rPr>
              <a:t>	Solubility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0508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3107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3587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4491"/>
            <a:ext cx="8703726" cy="163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If </a:t>
            </a:r>
            <a:r>
              <a:rPr lang="en-US" sz="1400" dirty="0">
                <a:latin typeface="+mn-lt"/>
              </a:rPr>
              <a:t>we assume that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is small compared </a:t>
            </a:r>
            <a:r>
              <a:rPr lang="en-US" sz="1400" dirty="0" smtClean="0">
                <a:latin typeface="+mn-lt"/>
              </a:rPr>
              <a:t>to 0.010</a:t>
            </a:r>
            <a:r>
              <a:rPr lang="en-US" sz="1400" dirty="0">
                <a:latin typeface="+mn-lt"/>
              </a:rPr>
              <a:t>, we have: </a:t>
            </a: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This </a:t>
            </a:r>
            <a:r>
              <a:rPr lang="en-US" sz="1400" dirty="0">
                <a:latin typeface="+mn-lt"/>
              </a:rPr>
              <a:t>very small value for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validates </a:t>
            </a:r>
            <a:r>
              <a:rPr lang="en-US" sz="1400" dirty="0" smtClean="0">
                <a:latin typeface="+mn-lt"/>
              </a:rPr>
              <a:t>the simplifying </a:t>
            </a:r>
            <a:r>
              <a:rPr lang="en-US" sz="1400" dirty="0">
                <a:latin typeface="+mn-lt"/>
              </a:rPr>
              <a:t>assumption we made. Our </a:t>
            </a:r>
            <a:r>
              <a:rPr lang="en-US" sz="1400" dirty="0" smtClean="0">
                <a:latin typeface="+mn-lt"/>
              </a:rPr>
              <a:t>calculation indicates </a:t>
            </a:r>
            <a:r>
              <a:rPr lang="en-US" sz="1400" dirty="0">
                <a:latin typeface="+mn-lt"/>
              </a:rPr>
              <a:t>that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3.1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solid 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dissolves per liter of 0.010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Ca</a:t>
            </a:r>
            <a:r>
              <a:rPr lang="en-US" sz="1400" dirty="0" smtClean="0">
                <a:latin typeface="+mn-lt"/>
              </a:rPr>
              <a:t>(NO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solution.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b)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common ion is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and at </a:t>
            </a:r>
            <a:r>
              <a:rPr lang="en-US" sz="1400" dirty="0" smtClean="0">
                <a:latin typeface="+mn-lt"/>
              </a:rPr>
              <a:t>equilibrium we </a:t>
            </a:r>
            <a:r>
              <a:rPr lang="en-US" sz="1400" dirty="0">
                <a:latin typeface="+mn-lt"/>
              </a:rPr>
              <a:t>have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en-US" sz="1400" dirty="0" smtClean="0">
                <a:latin typeface="+mn-lt"/>
              </a:rPr>
              <a:t>[Ca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smtClean="0">
                <a:latin typeface="+mn-lt"/>
              </a:rPr>
              <a:t>[F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0.010 + </a:t>
            </a:r>
            <a:r>
              <a:rPr lang="en-US" sz="1400" dirty="0" smtClean="0">
                <a:latin typeface="+mn-lt"/>
              </a:rPr>
              <a:t>2</a:t>
            </a:r>
            <a:r>
              <a:rPr lang="en-US" sz="1400" i="1" dirty="0" smtClean="0">
                <a:latin typeface="+mn-lt"/>
              </a:rPr>
              <a:t>x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Assuming </a:t>
            </a:r>
            <a:r>
              <a:rPr lang="en-US" sz="1400" dirty="0">
                <a:latin typeface="+mn-lt"/>
              </a:rPr>
              <a:t>that 2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is much smaller than 0.010 </a:t>
            </a:r>
            <a:r>
              <a:rPr lang="en-US" sz="1400" i="1" dirty="0">
                <a:latin typeface="+mn-lt"/>
              </a:rPr>
              <a:t>M</a:t>
            </a: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(</a:t>
            </a:r>
            <a:r>
              <a:rPr lang="en-US" sz="1400" dirty="0">
                <a:latin typeface="+mn-lt"/>
              </a:rPr>
              <a:t>that is, 0.010 + </a:t>
            </a:r>
            <a:r>
              <a:rPr lang="en-US" sz="1400" dirty="0" smtClean="0">
                <a:latin typeface="+mn-lt"/>
              </a:rPr>
              <a:t>2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      0.010</a:t>
            </a:r>
            <a:r>
              <a:rPr lang="en-US" sz="1400" dirty="0">
                <a:latin typeface="+mn-lt"/>
              </a:rPr>
              <a:t>), we have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Thus</a:t>
            </a:r>
            <a:r>
              <a:rPr lang="en-US" sz="1400" dirty="0">
                <a:latin typeface="+mn-lt"/>
              </a:rPr>
              <a:t>, 3.9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solid </a:t>
            </a:r>
            <a:r>
              <a:rPr lang="en-US" sz="1400" dirty="0" smtClean="0">
                <a:latin typeface="+mn-lt"/>
              </a:rPr>
              <a:t>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should</a:t>
            </a: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dissolve </a:t>
            </a:r>
            <a:r>
              <a:rPr lang="en-US" sz="1400" dirty="0">
                <a:latin typeface="+mn-lt"/>
              </a:rPr>
              <a:t>per liter of 0.010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NaF</a:t>
            </a:r>
            <a:r>
              <a:rPr lang="en-US" sz="1400" dirty="0">
                <a:latin typeface="+mn-lt"/>
              </a:rPr>
              <a:t> solution.</a:t>
            </a:r>
            <a:endParaRPr lang="en-US" sz="1400" dirty="0" smtClean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985934"/>
            <a:ext cx="8823326" cy="32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67" y="1857564"/>
            <a:ext cx="3434815" cy="1073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4"/>
          <a:stretch/>
        </p:blipFill>
        <p:spPr>
          <a:xfrm>
            <a:off x="4549774" y="4857514"/>
            <a:ext cx="3503556" cy="924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50" y="4975991"/>
            <a:ext cx="14605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6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17.13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Effect of a Common Ion on </a:t>
            </a:r>
            <a:r>
              <a:rPr lang="en-US" altLang="en-US" b="1" dirty="0" smtClean="0">
                <a:latin typeface="Arial" charset="0"/>
              </a:rPr>
              <a:t>	Solubility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0508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491582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22062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4491"/>
            <a:ext cx="8461355" cy="163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Comment</a:t>
            </a:r>
            <a:r>
              <a:rPr lang="en-US" sz="1400" dirty="0">
                <a:latin typeface="+mn-lt"/>
              </a:rPr>
              <a:t> The molar solubility of </a:t>
            </a:r>
            <a:r>
              <a:rPr lang="en-US" sz="1400" dirty="0" smtClean="0">
                <a:latin typeface="+mn-lt"/>
              </a:rPr>
              <a:t>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water is 2.1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(</a:t>
            </a:r>
            <a:r>
              <a:rPr lang="en-US" sz="1400" dirty="0">
                <a:latin typeface="+mn-lt"/>
              </a:rPr>
              <a:t>Sample Exercise 17.12). By comparison, our calculations </a:t>
            </a:r>
            <a:r>
              <a:rPr lang="en-US" sz="1400" dirty="0" smtClean="0">
                <a:latin typeface="+mn-lt"/>
              </a:rPr>
              <a:t>here give </a:t>
            </a:r>
            <a:r>
              <a:rPr lang="en-US" sz="1400" dirty="0">
                <a:latin typeface="+mn-lt"/>
              </a:rPr>
              <a:t>a </a:t>
            </a:r>
            <a:r>
              <a:rPr lang="en-US" sz="1400" dirty="0" smtClean="0">
                <a:latin typeface="+mn-lt"/>
              </a:rPr>
              <a:t>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solubility of 3.1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in the presence of 0.010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Ca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3.9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in the presence of 0.010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ion. Thus</a:t>
            </a:r>
            <a:r>
              <a:rPr lang="en-US" sz="1400" dirty="0" smtClean="0">
                <a:latin typeface="+mn-lt"/>
              </a:rPr>
              <a:t>, the </a:t>
            </a:r>
            <a:r>
              <a:rPr lang="en-US" sz="1400" dirty="0">
                <a:latin typeface="+mn-lt"/>
              </a:rPr>
              <a:t>addition of either </a:t>
            </a:r>
            <a:r>
              <a:rPr lang="en-US" sz="1400" dirty="0" smtClean="0">
                <a:latin typeface="+mn-lt"/>
              </a:rPr>
              <a:t>Ca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or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to a solution of </a:t>
            </a:r>
            <a:r>
              <a:rPr lang="en-US" sz="1400" dirty="0" smtClean="0">
                <a:latin typeface="+mn-lt"/>
              </a:rPr>
              <a:t>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decreases the </a:t>
            </a:r>
            <a:r>
              <a:rPr lang="en-US" sz="1400" dirty="0">
                <a:latin typeface="+mn-lt"/>
              </a:rPr>
              <a:t>solubility. However, the effect of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on the solubility is </a:t>
            </a:r>
            <a:r>
              <a:rPr lang="en-US" sz="1400" dirty="0" smtClean="0">
                <a:latin typeface="+mn-lt"/>
              </a:rPr>
              <a:t>more pronounced </a:t>
            </a:r>
            <a:r>
              <a:rPr lang="en-US" sz="1400" dirty="0">
                <a:latin typeface="+mn-lt"/>
              </a:rPr>
              <a:t>than that of </a:t>
            </a:r>
            <a:r>
              <a:rPr lang="en-US" sz="1400" dirty="0" smtClean="0">
                <a:latin typeface="+mn-lt"/>
              </a:rPr>
              <a:t>Ca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because </a:t>
            </a:r>
            <a:r>
              <a:rPr lang="en-US" sz="1400" dirty="0" smtClean="0">
                <a:latin typeface="+mn-lt"/>
              </a:rPr>
              <a:t>[F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appears to the </a:t>
            </a:r>
            <a:r>
              <a:rPr lang="en-US" sz="1400" dirty="0" smtClean="0">
                <a:latin typeface="+mn-lt"/>
              </a:rPr>
              <a:t>second power </a:t>
            </a:r>
            <a:r>
              <a:rPr lang="en-US" sz="1400" dirty="0">
                <a:latin typeface="+mn-lt"/>
              </a:rPr>
              <a:t>in the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sp</a:t>
            </a:r>
            <a:r>
              <a:rPr lang="en-US" sz="1400" dirty="0">
                <a:latin typeface="+mn-lt"/>
              </a:rPr>
              <a:t> expression for </a:t>
            </a:r>
            <a:r>
              <a:rPr lang="en-US" sz="1400" dirty="0" smtClean="0">
                <a:latin typeface="+mn-lt"/>
              </a:rPr>
              <a:t>CaF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whereas </a:t>
            </a:r>
            <a:r>
              <a:rPr lang="en-US" sz="1400" dirty="0" smtClean="0">
                <a:latin typeface="+mn-lt"/>
              </a:rPr>
              <a:t>[Ca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appears </a:t>
            </a:r>
            <a:r>
              <a:rPr lang="en-US" sz="1400" dirty="0" smtClean="0">
                <a:latin typeface="+mn-lt"/>
              </a:rPr>
              <a:t>to the </a:t>
            </a:r>
            <a:r>
              <a:rPr lang="en-US" sz="1400" dirty="0">
                <a:latin typeface="+mn-lt"/>
              </a:rPr>
              <a:t>first power.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Consider </a:t>
            </a:r>
            <a:r>
              <a:rPr lang="en-US" sz="1400" dirty="0">
                <a:latin typeface="+mn-lt"/>
              </a:rPr>
              <a:t>a saturated solution of the salt </a:t>
            </a:r>
            <a:r>
              <a:rPr lang="en-US" sz="1400" dirty="0" smtClean="0">
                <a:latin typeface="+mn-lt"/>
              </a:rPr>
              <a:t>MA</a:t>
            </a:r>
            <a:r>
              <a:rPr lang="en-US" sz="1400" baseline="-25000" dirty="0" smtClean="0"/>
              <a:t>3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in which M </a:t>
            </a:r>
            <a:r>
              <a:rPr lang="en-US" sz="1400" dirty="0" smtClean="0">
                <a:latin typeface="+mn-lt"/>
              </a:rPr>
              <a:t>is a </a:t>
            </a:r>
            <a:r>
              <a:rPr lang="en-US" sz="1400" dirty="0">
                <a:latin typeface="+mn-lt"/>
              </a:rPr>
              <a:t>metal </a:t>
            </a:r>
            <a:r>
              <a:rPr lang="en-US" sz="1400" dirty="0" err="1">
                <a:latin typeface="+mn-lt"/>
              </a:rPr>
              <a:t>cation</a:t>
            </a:r>
            <a:r>
              <a:rPr lang="en-US" sz="1400" dirty="0">
                <a:latin typeface="+mn-lt"/>
              </a:rPr>
              <a:t> with a 3+ charge and A is an anion with a </a:t>
            </a:r>
            <a:r>
              <a:rPr lang="en-US" sz="1400" dirty="0" smtClean="0">
                <a:latin typeface="+mn-lt"/>
              </a:rPr>
              <a:t>1– charge</a:t>
            </a:r>
            <a:r>
              <a:rPr lang="en-US" sz="1400" dirty="0">
                <a:latin typeface="+mn-lt"/>
              </a:rPr>
              <a:t>, in water at 298 K. Which of the following will </a:t>
            </a:r>
            <a:r>
              <a:rPr lang="en-US" sz="1400" dirty="0" smtClean="0">
                <a:latin typeface="+mn-lt"/>
              </a:rPr>
              <a:t>affect the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sp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MA</a:t>
            </a:r>
            <a:r>
              <a:rPr lang="en-US" sz="1400" baseline="-25000" dirty="0" smtClean="0"/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water?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The addition of more </a:t>
            </a:r>
            <a:r>
              <a:rPr lang="en-US" sz="1400" dirty="0" smtClean="0">
                <a:latin typeface="+mn-lt"/>
              </a:rPr>
              <a:t>M</a:t>
            </a:r>
            <a:r>
              <a:rPr lang="en-US" sz="1400" baseline="30000" dirty="0" smtClean="0">
                <a:latin typeface="+mn-lt"/>
              </a:rPr>
              <a:t>3+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to the solution.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addition of </a:t>
            </a:r>
            <a:r>
              <a:rPr lang="en-US" sz="1400" dirty="0">
                <a:latin typeface="+mn-lt"/>
              </a:rPr>
              <a:t>more </a:t>
            </a:r>
            <a:r>
              <a:rPr lang="en-US" sz="1400" dirty="0" smtClean="0">
                <a:latin typeface="+mn-lt"/>
              </a:rPr>
              <a:t>A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to the solution.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Diluting the solution.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 smtClean="0">
                <a:latin typeface="+mn-lt"/>
              </a:rPr>
              <a:t>Raising the </a:t>
            </a:r>
            <a:r>
              <a:rPr lang="en-US" sz="1400" dirty="0">
                <a:latin typeface="+mn-lt"/>
              </a:rPr>
              <a:t>temperature of the solution.</a:t>
            </a:r>
            <a:r>
              <a:rPr lang="en-US" sz="1400" b="1" dirty="0">
                <a:latin typeface="+mn-lt"/>
              </a:rPr>
              <a:t> (e) </a:t>
            </a:r>
            <a:r>
              <a:rPr lang="en-US" sz="1400" dirty="0">
                <a:latin typeface="+mn-lt"/>
              </a:rPr>
              <a:t>More than one of the </a:t>
            </a:r>
            <a:r>
              <a:rPr lang="en-US" sz="1400" dirty="0" smtClean="0">
                <a:latin typeface="+mn-lt"/>
              </a:rPr>
              <a:t>above factors</a:t>
            </a:r>
            <a:r>
              <a:rPr 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manganese(II) hydroxide, </a:t>
            </a:r>
            <a:r>
              <a:rPr lang="en-US" sz="1400" dirty="0" err="1" smtClean="0">
                <a:latin typeface="+mn-lt"/>
              </a:rPr>
              <a:t>Mn</a:t>
            </a:r>
            <a:r>
              <a:rPr lang="en-US" sz="1400" dirty="0" smtClean="0">
                <a:latin typeface="+mn-lt"/>
              </a:rPr>
              <a:t>(OH)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sp</a:t>
            </a:r>
            <a:r>
              <a:rPr lang="en-US" sz="1400" dirty="0">
                <a:latin typeface="+mn-lt"/>
              </a:rPr>
              <a:t> = 1.6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–13</a:t>
            </a:r>
            <a:r>
              <a:rPr lang="en-US" sz="1400" dirty="0" smtClean="0">
                <a:latin typeface="+mn-lt"/>
              </a:rPr>
              <a:t>. Calculate </a:t>
            </a:r>
            <a:r>
              <a:rPr lang="en-US" sz="1400" dirty="0">
                <a:latin typeface="+mn-lt"/>
              </a:rPr>
              <a:t>the molar solubility of </a:t>
            </a:r>
            <a:r>
              <a:rPr lang="en-US" sz="1400" dirty="0" err="1" smtClean="0">
                <a:latin typeface="+mn-lt"/>
              </a:rPr>
              <a:t>Mn</a:t>
            </a:r>
            <a:r>
              <a:rPr lang="en-US" sz="1400" dirty="0" smtClean="0">
                <a:latin typeface="+mn-lt"/>
              </a:rPr>
              <a:t>(OH)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a solution </a:t>
            </a:r>
            <a:r>
              <a:rPr lang="en-US" sz="1400" dirty="0" smtClean="0">
                <a:latin typeface="+mn-lt"/>
              </a:rPr>
              <a:t>that contains </a:t>
            </a:r>
            <a:r>
              <a:rPr lang="en-US" sz="1400" dirty="0">
                <a:latin typeface="+mn-lt"/>
              </a:rPr>
              <a:t>0.020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NaOH</a:t>
            </a:r>
            <a:r>
              <a:rPr lang="en-US" sz="1400" dirty="0">
                <a:latin typeface="+mn-lt"/>
              </a:rPr>
              <a:t>.</a:t>
            </a:r>
            <a:endParaRPr lang="en-US" sz="1400" dirty="0" smtClean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985934"/>
            <a:ext cx="8823326" cy="32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53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33866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360570"/>
            <a:ext cx="8723313" cy="95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The problem lists four sparingly soluble salts, and we </a:t>
            </a:r>
            <a:r>
              <a:rPr lang="en-US" altLang="en-US" sz="1400" dirty="0" smtClean="0">
                <a:latin typeface="+mn-lt"/>
              </a:rPr>
              <a:t>are asked </a:t>
            </a:r>
            <a:r>
              <a:rPr lang="en-US" altLang="en-US" sz="1400" dirty="0">
                <a:latin typeface="+mn-lt"/>
              </a:rPr>
              <a:t>to determine which are more soluble at low pH than </a:t>
            </a:r>
            <a:r>
              <a:rPr lang="en-US" altLang="en-US" sz="1400" dirty="0" smtClean="0">
                <a:latin typeface="+mn-lt"/>
              </a:rPr>
              <a:t>at high </a:t>
            </a:r>
            <a:r>
              <a:rPr lang="en-US" altLang="en-US" sz="1400" dirty="0" err="1">
                <a:latin typeface="+mn-lt"/>
              </a:rPr>
              <a:t>pH.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will identify ionic compounds that dissociate to </a:t>
            </a:r>
            <a:r>
              <a:rPr lang="en-US" altLang="en-US" sz="1400" dirty="0" smtClean="0">
                <a:latin typeface="+mn-lt"/>
              </a:rPr>
              <a:t>produce a </a:t>
            </a:r>
            <a:r>
              <a:rPr lang="en-US" altLang="en-US" sz="1400" dirty="0">
                <a:latin typeface="+mn-lt"/>
              </a:rPr>
              <a:t>basic anion, as these are especially soluble in acid solution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(a)	</a:t>
            </a:r>
            <a:r>
              <a:rPr lang="en-US" altLang="en-US" sz="1400" dirty="0" smtClean="0">
                <a:latin typeface="+mn-lt"/>
              </a:rPr>
              <a:t>Ni(OH)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is more soluble in acidic </a:t>
            </a:r>
            <a:r>
              <a:rPr lang="en-US" altLang="en-US" sz="1400" dirty="0" smtClean="0">
                <a:latin typeface="+mn-lt"/>
              </a:rPr>
              <a:t>solution because </a:t>
            </a:r>
            <a:r>
              <a:rPr lang="en-US" altLang="en-US" sz="1400" dirty="0">
                <a:latin typeface="+mn-lt"/>
              </a:rPr>
              <a:t>of the basicity of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; </a:t>
            </a:r>
            <a:r>
              <a:rPr lang="en-US" altLang="en-US" sz="1400" dirty="0">
                <a:latin typeface="+mn-lt"/>
              </a:rPr>
              <a:t>the 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reacts with </a:t>
            </a:r>
            <a:r>
              <a:rPr lang="en-US" altLang="en-US" sz="1400" dirty="0">
                <a:latin typeface="+mn-lt"/>
              </a:rPr>
              <a:t>the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altLang="en-US" sz="1400" baseline="30000" dirty="0" smtClean="0"/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ion, forming water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(b)	</a:t>
            </a:r>
            <a:r>
              <a:rPr lang="en-US" altLang="en-US" sz="1400" dirty="0" smtClean="0">
                <a:latin typeface="+mn-lt"/>
              </a:rPr>
              <a:t>Similarly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altLang="en-US" sz="1400" dirty="0" smtClean="0">
                <a:latin typeface="+mn-lt"/>
              </a:rPr>
              <a:t>CaCO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dissolves in acid </a:t>
            </a:r>
            <a:r>
              <a:rPr lang="en-US" altLang="en-US" sz="1400" dirty="0" smtClean="0">
                <a:latin typeface="+mn-lt"/>
              </a:rPr>
              <a:t>solutions because CO</a:t>
            </a:r>
            <a:r>
              <a:rPr lang="en-US" sz="1400" baseline="-25000" dirty="0" smtClean="0"/>
              <a:t>3</a:t>
            </a:r>
            <a:r>
              <a:rPr lang="en-US" sz="1400" baseline="30000" dirty="0" smtClean="0"/>
              <a:t>2</a:t>
            </a:r>
            <a:r>
              <a:rPr lang="en-US" sz="1400" baseline="30000" dirty="0"/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a basic anion</a:t>
            </a:r>
            <a:r>
              <a:rPr lang="en-US" altLang="en-US" sz="1400" dirty="0" smtClean="0">
                <a:latin typeface="+mn-lt"/>
              </a:rPr>
              <a:t>: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8"/>
            <a:ext cx="13898" cy="56348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50983"/>
            <a:ext cx="8440739" cy="5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Which of these substances are more soluble in acidic solution than in basic solution: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 smtClean="0">
                <a:latin typeface="+mn-lt"/>
              </a:rPr>
              <a:t>Ni(OH)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 smtClean="0">
                <a:latin typeface="+mn-lt"/>
              </a:rPr>
              <a:t>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 smtClean="0">
                <a:latin typeface="+mn-lt"/>
              </a:rPr>
              <a:t>BaF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 err="1" smtClean="0">
                <a:latin typeface="+mn-lt"/>
              </a:rPr>
              <a:t>AgCl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)?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17.14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the Effect of Acid on Solubility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93962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3811861"/>
            <a:ext cx="4208442" cy="576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18" y="4971442"/>
            <a:ext cx="4836405" cy="8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9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5137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62264"/>
            <a:ext cx="8723313" cy="95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The </a:t>
            </a:r>
            <a:r>
              <a:rPr lang="en-US" altLang="en-US" sz="1400" dirty="0">
                <a:latin typeface="+mn-lt"/>
              </a:rPr>
              <a:t>reaction between CO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>
                <a:latin typeface="+mn-lt"/>
              </a:rPr>
              <a:t> and 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occurs in steps, with HCO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altLang="en-US" sz="1400" dirty="0">
                <a:latin typeface="+mn-lt"/>
              </a:rPr>
              <a:t> forming first and 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CO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forming in appreciable amounts only when 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 is sufficiently high.</a:t>
            </a:r>
          </a:p>
          <a:p>
            <a:pPr marL="283464" indent="-283464" eaLnBrk="0" hangingPunct="0">
              <a:defRPr/>
            </a:pPr>
            <a:endParaRPr lang="en-US" altLang="en-US" sz="1400" b="1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  <a:cs typeface="Arial" pitchFamily="34" charset="0"/>
              </a:rPr>
              <a:t>(c)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	The </a:t>
            </a:r>
            <a:r>
              <a:rPr lang="en-US" altLang="en-US" sz="1400" dirty="0">
                <a:latin typeface="+mn-lt"/>
                <a:cs typeface="Arial" pitchFamily="34" charset="0"/>
              </a:rPr>
              <a:t>solubility of BaF</a:t>
            </a:r>
            <a:r>
              <a:rPr lang="en-US" altLang="en-US" sz="1400" baseline="-25000" dirty="0">
                <a:latin typeface="+mn-lt"/>
                <a:cs typeface="Arial" pitchFamily="34" charset="0"/>
              </a:rPr>
              <a:t>2</a:t>
            </a:r>
            <a:r>
              <a:rPr lang="en-US" altLang="en-US" sz="1400" dirty="0">
                <a:latin typeface="+mn-lt"/>
                <a:cs typeface="Arial" pitchFamily="34" charset="0"/>
              </a:rPr>
              <a:t> is enhanced by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lowering the </a:t>
            </a:r>
            <a:r>
              <a:rPr lang="en-US" altLang="en-US" sz="1400" dirty="0">
                <a:latin typeface="+mn-lt"/>
                <a:cs typeface="Arial" pitchFamily="34" charset="0"/>
              </a:rPr>
              <a:t>pH because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F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is a basic anion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: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(d)	</a:t>
            </a: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solubility of </a:t>
            </a:r>
            <a:r>
              <a:rPr lang="en-US" altLang="en-US" sz="1400" dirty="0" err="1">
                <a:latin typeface="+mn-lt"/>
              </a:rPr>
              <a:t>AgCl</a:t>
            </a:r>
            <a:r>
              <a:rPr lang="en-US" altLang="en-US" sz="1400" dirty="0">
                <a:latin typeface="+mn-lt"/>
              </a:rPr>
              <a:t> is unaffected by </a:t>
            </a:r>
            <a:r>
              <a:rPr lang="en-US" altLang="en-US" sz="1400" dirty="0" smtClean="0">
                <a:latin typeface="+mn-lt"/>
              </a:rPr>
              <a:t>changes in </a:t>
            </a:r>
            <a:r>
              <a:rPr lang="en-US" altLang="en-US" sz="1400" dirty="0">
                <a:latin typeface="+mn-lt"/>
              </a:rPr>
              <a:t>pH because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the anion of a </a:t>
            </a:r>
            <a:r>
              <a:rPr lang="en-US" altLang="en-US" sz="1400" dirty="0" smtClean="0">
                <a:latin typeface="+mn-lt"/>
              </a:rPr>
              <a:t>strong acid </a:t>
            </a:r>
            <a:r>
              <a:rPr lang="en-US" altLang="en-US" sz="1400" dirty="0">
                <a:latin typeface="+mn-lt"/>
              </a:rPr>
              <a:t>and therefore has negligible basicity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Which </a:t>
            </a:r>
            <a:r>
              <a:rPr lang="en-US" altLang="en-US" sz="1400" dirty="0">
                <a:latin typeface="+mn-lt"/>
              </a:rPr>
              <a:t>of the following actions will increase the solubility </a:t>
            </a:r>
            <a:r>
              <a:rPr lang="en-US" altLang="en-US" sz="1400" dirty="0" smtClean="0">
                <a:latin typeface="+mn-lt"/>
              </a:rPr>
              <a:t>of </a:t>
            </a:r>
            <a:r>
              <a:rPr lang="en-US" altLang="en-US" sz="1400" dirty="0" err="1" smtClean="0">
                <a:latin typeface="+mn-lt"/>
              </a:rPr>
              <a:t>AgBr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in water? </a:t>
            </a: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increasing the pH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decreasing the </a:t>
            </a:r>
            <a:r>
              <a:rPr lang="en-US" altLang="en-US" sz="1400" dirty="0" smtClean="0">
                <a:latin typeface="+mn-lt"/>
              </a:rPr>
              <a:t>pH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c) </a:t>
            </a:r>
            <a:r>
              <a:rPr lang="en-US" altLang="en-US" sz="1400" dirty="0">
                <a:latin typeface="+mn-lt"/>
              </a:rPr>
              <a:t>adding </a:t>
            </a:r>
            <a:r>
              <a:rPr lang="en-US" altLang="en-US" sz="1400" dirty="0" err="1">
                <a:latin typeface="+mn-lt"/>
              </a:rPr>
              <a:t>NaBr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adding NaNO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none of the above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Write </a:t>
            </a:r>
            <a:r>
              <a:rPr lang="en-US" altLang="en-US" sz="1400" dirty="0">
                <a:latin typeface="+mn-lt"/>
              </a:rPr>
              <a:t>the net ionic equation for the reaction between </a:t>
            </a:r>
            <a:r>
              <a:rPr lang="en-US" altLang="en-US" sz="1400" dirty="0" smtClean="0">
                <a:latin typeface="+mn-lt"/>
              </a:rPr>
              <a:t>a strong </a:t>
            </a:r>
            <a:r>
              <a:rPr lang="en-US" altLang="en-US" sz="1400" dirty="0">
                <a:latin typeface="+mn-lt"/>
              </a:rPr>
              <a:t>acid and </a:t>
            </a: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 err="1">
                <a:latin typeface="+mn-lt"/>
              </a:rPr>
              <a:t>CuS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 smtClean="0">
                <a:latin typeface="+mn-lt"/>
              </a:rPr>
              <a:t>Cu(N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8"/>
            <a:ext cx="13110" cy="531533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28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17.14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the Effect of Acid on Solubility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62013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2261863"/>
            <a:ext cx="4206240" cy="6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5616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17.15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Evaluating an Equilibrium Involving a </a:t>
            </a:r>
            <a:r>
              <a:rPr lang="en-US" altLang="en-US" b="1" dirty="0" smtClean="0">
                <a:latin typeface="Arial" charset="0"/>
              </a:rPr>
              <a:t>	Complex </a:t>
            </a:r>
            <a:r>
              <a:rPr lang="en-US" altLang="en-US" b="1" dirty="0">
                <a:latin typeface="Arial" charset="0"/>
              </a:rPr>
              <a:t>Ion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88982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0149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31977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909232"/>
            <a:ext cx="8703726" cy="226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Addition of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to </a:t>
            </a:r>
            <a:r>
              <a:rPr lang="en-US" sz="1400" dirty="0" smtClean="0">
                <a:latin typeface="+mn-lt"/>
              </a:rPr>
              <a:t>Ag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forms </a:t>
            </a:r>
            <a:r>
              <a:rPr lang="en-US" sz="1400" dirty="0" smtClean="0">
                <a:latin typeface="+mn-lt"/>
              </a:rPr>
              <a:t>Ag(NH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), as shown </a:t>
            </a:r>
            <a:r>
              <a:rPr lang="en-US" sz="1400" dirty="0">
                <a:latin typeface="+mn-lt"/>
              </a:rPr>
              <a:t>in Equation 17.22. We are asked to determine </a:t>
            </a:r>
            <a:r>
              <a:rPr lang="en-US" sz="1400" dirty="0" smtClean="0">
                <a:latin typeface="+mn-lt"/>
              </a:rPr>
              <a:t>what concentration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Ag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remains uncombined when the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concentration </a:t>
            </a:r>
            <a:r>
              <a:rPr lang="en-US" sz="1400" dirty="0">
                <a:latin typeface="+mn-lt"/>
              </a:rPr>
              <a:t>is brought to 0.20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in a solution </a:t>
            </a:r>
            <a:r>
              <a:rPr lang="en-US" sz="1400" dirty="0" smtClean="0">
                <a:latin typeface="+mn-lt"/>
              </a:rPr>
              <a:t>originally 0.010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in </a:t>
            </a:r>
            <a:r>
              <a:rPr lang="en-US" sz="1400" dirty="0" smtClean="0">
                <a:latin typeface="+mn-lt"/>
              </a:rPr>
              <a:t>AgNO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assume that the </a:t>
            </a:r>
            <a:r>
              <a:rPr lang="en-US" sz="1400" dirty="0" smtClean="0">
                <a:latin typeface="+mn-lt"/>
              </a:rPr>
              <a:t>AgNO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completely dissociated, </a:t>
            </a:r>
            <a:r>
              <a:rPr lang="en-US" sz="1400" dirty="0" smtClean="0">
                <a:latin typeface="+mn-lt"/>
              </a:rPr>
              <a:t>giving 0.010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Ag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. Because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f</a:t>
            </a:r>
            <a:r>
              <a:rPr lang="en-US" sz="1400" dirty="0">
                <a:latin typeface="+mn-lt"/>
              </a:rPr>
              <a:t> for the formation of </a:t>
            </a:r>
            <a:r>
              <a:rPr lang="en-US" sz="1400" dirty="0" smtClean="0">
                <a:latin typeface="+mn-lt"/>
              </a:rPr>
              <a:t>Ag(NH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is quite </a:t>
            </a:r>
            <a:r>
              <a:rPr lang="en-US" sz="1400" dirty="0">
                <a:latin typeface="+mn-lt"/>
              </a:rPr>
              <a:t>large, we assume that essentially all the Ag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is converted </a:t>
            </a:r>
            <a:r>
              <a:rPr lang="en-US" sz="1400" dirty="0" smtClean="0">
                <a:latin typeface="+mn-lt"/>
              </a:rPr>
              <a:t>to Ag(NH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approach the problem as though we are </a:t>
            </a:r>
            <a:r>
              <a:rPr lang="en-US" sz="1400" dirty="0" smtClean="0">
                <a:latin typeface="+mn-lt"/>
              </a:rPr>
              <a:t>concerned with </a:t>
            </a:r>
            <a:r>
              <a:rPr lang="en-US" sz="1400" dirty="0">
                <a:latin typeface="+mn-lt"/>
              </a:rPr>
              <a:t>the dissociation of </a:t>
            </a:r>
            <a:r>
              <a:rPr lang="en-US" sz="1400" dirty="0" smtClean="0">
                <a:latin typeface="+mn-lt"/>
              </a:rPr>
              <a:t>Ag(NH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rather than its formation. </a:t>
            </a:r>
            <a:r>
              <a:rPr lang="en-US" sz="1400" dirty="0" smtClean="0">
                <a:latin typeface="+mn-lt"/>
              </a:rPr>
              <a:t>To facilitate </a:t>
            </a:r>
            <a:r>
              <a:rPr lang="en-US" sz="1400" dirty="0">
                <a:latin typeface="+mn-lt"/>
              </a:rPr>
              <a:t>this approach, we need to reverse Equation 17.22 </a:t>
            </a:r>
            <a:r>
              <a:rPr lang="en-US" sz="1400" dirty="0" smtClean="0">
                <a:latin typeface="+mn-lt"/>
              </a:rPr>
              <a:t>and make </a:t>
            </a:r>
            <a:r>
              <a:rPr lang="en-US" sz="1400" dirty="0">
                <a:latin typeface="+mn-lt"/>
              </a:rPr>
              <a:t>the corresponding change to the equilibrium constant</a:t>
            </a:r>
            <a:r>
              <a:rPr lang="en-US" sz="1400" dirty="0" smtClean="0">
                <a:latin typeface="+mn-lt"/>
              </a:rPr>
              <a:t>: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74070"/>
            <a:ext cx="8823326" cy="114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the concentration of Ag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present in solution at equilibrium when concentrated ammonia is added to a 0.010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solution of AgNO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to give an equilibrium concentration of </a:t>
            </a:r>
            <a:r>
              <a:rPr lang="en-US" sz="1400" dirty="0" smtClean="0">
                <a:latin typeface="+mn-lt"/>
              </a:rPr>
              <a:t>[NH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0.20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. Neglect the small volume change that occurs when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is added</a:t>
            </a:r>
            <a:r>
              <a:rPr lang="en-US" sz="1400" dirty="0">
                <a:latin typeface="+mn-lt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35" y="4349023"/>
            <a:ext cx="3547432" cy="79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0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0" r="48431" b="81743"/>
          <a:stretch/>
        </p:blipFill>
        <p:spPr>
          <a:xfrm>
            <a:off x="3614740" y="1570665"/>
            <a:ext cx="95062" cy="215833"/>
          </a:xfrm>
          <a:prstGeom prst="rect">
            <a:avLst/>
          </a:prstGeom>
        </p:spPr>
      </p:pic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5616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17.15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Evaluating an Equilibrium Involving a </a:t>
            </a:r>
            <a:r>
              <a:rPr lang="en-US" altLang="en-US" b="1" dirty="0" smtClean="0">
                <a:latin typeface="Arial" charset="0"/>
              </a:rPr>
              <a:t>	Complex </a:t>
            </a:r>
            <a:r>
              <a:rPr lang="en-US" altLang="en-US" b="1" dirty="0">
                <a:latin typeface="Arial" charset="0"/>
              </a:rPr>
              <a:t>Ion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9321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52175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82655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512625"/>
            <a:ext cx="8703726" cy="204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If [</a:t>
            </a:r>
            <a:r>
              <a:rPr lang="en-US" sz="1400" dirty="0" smtClean="0">
                <a:latin typeface="+mn-lt"/>
              </a:rPr>
              <a:t>Ag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is 0.010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initially, [</a:t>
            </a:r>
            <a:r>
              <a:rPr lang="en-US" sz="1400" dirty="0" smtClean="0">
                <a:latin typeface="+mn-lt"/>
              </a:rPr>
              <a:t>Ag(NH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  ] will </a:t>
            </a:r>
            <a:r>
              <a:rPr lang="en-US" sz="1400" dirty="0">
                <a:latin typeface="+mn-lt"/>
              </a:rPr>
              <a:t>be 0.010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following </a:t>
            </a:r>
            <a:r>
              <a:rPr lang="en-US" sz="1400" dirty="0">
                <a:latin typeface="+mn-lt"/>
              </a:rPr>
              <a:t>addition of the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. We construct a table to solve </a:t>
            </a:r>
            <a:r>
              <a:rPr lang="en-US" sz="1400" dirty="0" smtClean="0">
                <a:latin typeface="+mn-lt"/>
              </a:rPr>
              <a:t>this equilibrium </a:t>
            </a:r>
            <a:r>
              <a:rPr lang="en-US" sz="1400" dirty="0">
                <a:latin typeface="+mn-lt"/>
              </a:rPr>
              <a:t>problem. Note that the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concentration given </a:t>
            </a:r>
            <a:r>
              <a:rPr lang="en-US" sz="1400" dirty="0" smtClean="0">
                <a:latin typeface="+mn-lt"/>
              </a:rPr>
              <a:t>in the </a:t>
            </a:r>
            <a:r>
              <a:rPr lang="en-US" sz="1400" dirty="0">
                <a:latin typeface="+mn-lt"/>
              </a:rPr>
              <a:t>problem is an equilibrium concentration rather than an </a:t>
            </a:r>
            <a:r>
              <a:rPr lang="en-US" sz="1400" dirty="0" smtClean="0">
                <a:latin typeface="+mn-lt"/>
              </a:rPr>
              <a:t>initial concentration.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Because </a:t>
            </a:r>
            <a:r>
              <a:rPr lang="en-US" sz="1400" dirty="0" smtClean="0">
                <a:latin typeface="+mn-lt"/>
              </a:rPr>
              <a:t>[Ag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is very small, we can assume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is small compared </a:t>
            </a:r>
            <a:r>
              <a:rPr lang="en-US" sz="1400" dirty="0" smtClean="0">
                <a:latin typeface="+mn-lt"/>
              </a:rPr>
              <a:t>to 0.010</a:t>
            </a:r>
            <a:r>
              <a:rPr lang="en-US" sz="1400" dirty="0">
                <a:latin typeface="+mn-lt"/>
              </a:rPr>
              <a:t>. Substituting these </a:t>
            </a:r>
            <a:r>
              <a:rPr lang="en-US" sz="1400" dirty="0" smtClean="0">
                <a:latin typeface="+mn-lt"/>
              </a:rPr>
              <a:t>values into </a:t>
            </a:r>
            <a:r>
              <a:rPr lang="en-US" sz="1400" dirty="0">
                <a:latin typeface="+mn-lt"/>
              </a:rPr>
              <a:t>the equilibrium-constant </a:t>
            </a:r>
            <a:r>
              <a:rPr lang="en-US" sz="1400" dirty="0" smtClean="0">
                <a:latin typeface="+mn-lt"/>
              </a:rPr>
              <a:t>expression for </a:t>
            </a:r>
            <a:r>
              <a:rPr lang="en-US" sz="1400" dirty="0">
                <a:latin typeface="+mn-lt"/>
              </a:rPr>
              <a:t>the dissociation of </a:t>
            </a:r>
            <a:r>
              <a:rPr lang="en-US" sz="1400" dirty="0" smtClean="0">
                <a:latin typeface="+mn-lt"/>
              </a:rPr>
              <a:t>Ag(NH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we obtain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Formation </a:t>
            </a:r>
            <a:r>
              <a:rPr lang="en-US" sz="1400" dirty="0">
                <a:latin typeface="+mn-lt"/>
              </a:rPr>
              <a:t>of the </a:t>
            </a:r>
            <a:r>
              <a:rPr lang="en-US" sz="1400" dirty="0" smtClean="0">
                <a:latin typeface="+mn-lt"/>
              </a:rPr>
              <a:t>Ag(NH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complex drastically reduces the </a:t>
            </a:r>
            <a:r>
              <a:rPr lang="en-US" sz="1400" dirty="0" smtClean="0">
                <a:latin typeface="+mn-lt"/>
              </a:rPr>
              <a:t>concentration of </a:t>
            </a:r>
            <a:r>
              <a:rPr lang="en-US" sz="1400" dirty="0">
                <a:latin typeface="+mn-lt"/>
              </a:rPr>
              <a:t>free Ag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ion in solution.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74070"/>
            <a:ext cx="8823326" cy="32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"/>
          <a:stretch/>
        </p:blipFill>
        <p:spPr>
          <a:xfrm>
            <a:off x="2190364" y="2274712"/>
            <a:ext cx="4572000" cy="1097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66" y="4294818"/>
            <a:ext cx="3236970" cy="8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0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5616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17.15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Evaluating an Equilibrium Involving a </a:t>
            </a:r>
            <a:r>
              <a:rPr lang="en-US" altLang="en-US" b="1" dirty="0" smtClean="0">
                <a:latin typeface="Arial" charset="0"/>
              </a:rPr>
              <a:t>	Complex </a:t>
            </a:r>
            <a:r>
              <a:rPr lang="en-US" altLang="en-US" b="1" dirty="0">
                <a:latin typeface="Arial" charset="0"/>
              </a:rPr>
              <a:t>Ion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9321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437599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680796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512625"/>
            <a:ext cx="8703726" cy="204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You </a:t>
            </a:r>
            <a:r>
              <a:rPr lang="en-US" sz="1400" dirty="0">
                <a:latin typeface="+mn-lt"/>
              </a:rPr>
              <a:t>have an aqueous solution of chromium(III) nitrate </a:t>
            </a:r>
            <a:r>
              <a:rPr lang="en-US" sz="1400" dirty="0" smtClean="0">
                <a:latin typeface="+mn-lt"/>
              </a:rPr>
              <a:t>that you </a:t>
            </a:r>
            <a:r>
              <a:rPr lang="en-US" sz="1400" dirty="0">
                <a:latin typeface="+mn-lt"/>
              </a:rPr>
              <a:t>titrate with an aqueous solution of sodium </a:t>
            </a:r>
            <a:r>
              <a:rPr lang="en-US" sz="1400" dirty="0" smtClean="0">
                <a:latin typeface="+mn-lt"/>
              </a:rPr>
              <a:t>hydroxide. After </a:t>
            </a:r>
            <a:r>
              <a:rPr lang="en-US" sz="1400" dirty="0">
                <a:latin typeface="+mn-lt"/>
              </a:rPr>
              <a:t>a certain amount of titrant has been added, you observe </a:t>
            </a:r>
            <a:r>
              <a:rPr lang="en-US" sz="1400" dirty="0" smtClean="0">
                <a:latin typeface="+mn-lt"/>
              </a:rPr>
              <a:t>a precipitate </a:t>
            </a:r>
            <a:r>
              <a:rPr lang="en-US" sz="1400" dirty="0">
                <a:latin typeface="+mn-lt"/>
              </a:rPr>
              <a:t>forming. You add more sodium hydroxide </a:t>
            </a:r>
            <a:r>
              <a:rPr lang="en-US" sz="1400" dirty="0" smtClean="0">
                <a:latin typeface="+mn-lt"/>
              </a:rPr>
              <a:t>solution and </a:t>
            </a:r>
            <a:r>
              <a:rPr lang="en-US" sz="1400" dirty="0">
                <a:latin typeface="+mn-lt"/>
              </a:rPr>
              <a:t>the precipitate dissolves, leaving a solution again. </a:t>
            </a:r>
            <a:r>
              <a:rPr lang="en-US" sz="1400" dirty="0" smtClean="0">
                <a:latin typeface="+mn-lt"/>
              </a:rPr>
              <a:t>What has </a:t>
            </a:r>
            <a:r>
              <a:rPr lang="en-US" sz="1400" dirty="0">
                <a:latin typeface="+mn-lt"/>
              </a:rPr>
              <a:t>happened?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The precipitate was sodium hydroxide</a:t>
            </a:r>
            <a:r>
              <a:rPr lang="en-US" sz="1400" dirty="0" smtClean="0">
                <a:latin typeface="+mn-lt"/>
              </a:rPr>
              <a:t>, which </a:t>
            </a:r>
            <a:r>
              <a:rPr lang="en-US" sz="1400" dirty="0" err="1">
                <a:latin typeface="+mn-lt"/>
              </a:rPr>
              <a:t>redissolved</a:t>
            </a:r>
            <a:r>
              <a:rPr lang="en-US" sz="1400" dirty="0">
                <a:latin typeface="+mn-lt"/>
              </a:rPr>
              <a:t> in the larger volume.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The precipitate </a:t>
            </a:r>
            <a:r>
              <a:rPr lang="en-US" sz="1400" dirty="0" smtClean="0">
                <a:latin typeface="+mn-lt"/>
              </a:rPr>
              <a:t>was chromium </a:t>
            </a:r>
            <a:r>
              <a:rPr lang="en-US" sz="1400" dirty="0">
                <a:latin typeface="+mn-lt"/>
              </a:rPr>
              <a:t>hydroxide, which dissolved once more solution </a:t>
            </a:r>
            <a:r>
              <a:rPr lang="en-US" sz="1400" dirty="0" smtClean="0">
                <a:latin typeface="+mn-lt"/>
              </a:rPr>
              <a:t>was added</a:t>
            </a:r>
            <a:r>
              <a:rPr lang="en-US" sz="1400" dirty="0">
                <a:latin typeface="+mn-lt"/>
              </a:rPr>
              <a:t>, forming </a:t>
            </a:r>
            <a:r>
              <a:rPr lang="en-US" sz="1400" dirty="0" smtClean="0">
                <a:latin typeface="+mn-lt"/>
              </a:rPr>
              <a:t>Cr</a:t>
            </a:r>
            <a:r>
              <a:rPr lang="en-US" sz="1400" baseline="30000" dirty="0" smtClean="0">
                <a:latin typeface="+mn-lt"/>
              </a:rPr>
              <a:t>3+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).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The precipitate was </a:t>
            </a:r>
            <a:r>
              <a:rPr lang="en-US" sz="1400" dirty="0" smtClean="0">
                <a:latin typeface="+mn-lt"/>
              </a:rPr>
              <a:t>chromium hydroxide</a:t>
            </a:r>
            <a:r>
              <a:rPr lang="en-US" sz="1400" dirty="0">
                <a:latin typeface="+mn-lt"/>
              </a:rPr>
              <a:t>, which then reacted with more hydroxide to </a:t>
            </a:r>
            <a:r>
              <a:rPr lang="en-US" sz="1400" dirty="0" smtClean="0">
                <a:latin typeface="+mn-lt"/>
              </a:rPr>
              <a:t>produce a </a:t>
            </a:r>
            <a:r>
              <a:rPr lang="en-US" sz="1400" dirty="0">
                <a:latin typeface="+mn-lt"/>
              </a:rPr>
              <a:t>soluble complex ion, </a:t>
            </a:r>
            <a:r>
              <a:rPr lang="en-US" sz="1400" dirty="0" smtClean="0">
                <a:latin typeface="+mn-lt"/>
              </a:rPr>
              <a:t>Cr(OH)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).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precipitate was </a:t>
            </a:r>
            <a:r>
              <a:rPr lang="en-US" sz="1400" dirty="0">
                <a:latin typeface="+mn-lt"/>
              </a:rPr>
              <a:t>sodium nitrate, which reacted with more nitrate to </a:t>
            </a:r>
            <a:r>
              <a:rPr lang="en-US" sz="1400" dirty="0" smtClean="0">
                <a:latin typeface="+mn-lt"/>
              </a:rPr>
              <a:t>produce the </a:t>
            </a:r>
            <a:r>
              <a:rPr lang="en-US" sz="1400" dirty="0">
                <a:latin typeface="+mn-lt"/>
              </a:rPr>
              <a:t>soluble complex ion </a:t>
            </a:r>
            <a:r>
              <a:rPr lang="en-US" sz="1400" dirty="0" smtClean="0">
                <a:latin typeface="+mn-lt"/>
              </a:rPr>
              <a:t>Na(NO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Calculate [Cr</a:t>
            </a:r>
            <a:r>
              <a:rPr lang="en-US" sz="1400" baseline="30000" dirty="0" smtClean="0">
                <a:latin typeface="+mn-lt"/>
              </a:rPr>
              <a:t>3+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in equilibrium with </a:t>
            </a:r>
            <a:r>
              <a:rPr lang="en-US" sz="1400" dirty="0" smtClean="0">
                <a:latin typeface="+mn-lt"/>
              </a:rPr>
              <a:t>Cr(OH)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when 0.010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Cr(NO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dissolved in 1 L of solution </a:t>
            </a:r>
            <a:r>
              <a:rPr lang="en-US" sz="1400" dirty="0" smtClean="0">
                <a:latin typeface="+mn-lt"/>
              </a:rPr>
              <a:t>buffered at </a:t>
            </a:r>
            <a:r>
              <a:rPr lang="en-US" sz="1400" dirty="0">
                <a:latin typeface="+mn-lt"/>
              </a:rPr>
              <a:t>pH 10.0.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74070"/>
            <a:ext cx="8823326" cy="32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83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5137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73281"/>
            <a:ext cx="8723313" cy="78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The problem asks us to determine whether a </a:t>
            </a:r>
            <a:r>
              <a:rPr lang="en-US" altLang="en-US" sz="1400" dirty="0" smtClean="0">
                <a:latin typeface="+mn-lt"/>
              </a:rPr>
              <a:t>precipitate forms </a:t>
            </a:r>
            <a:r>
              <a:rPr lang="en-US" altLang="en-US" sz="1400" dirty="0">
                <a:latin typeface="+mn-lt"/>
              </a:rPr>
              <a:t>when two salt solutions are combined.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should determine the concentrations of all ions just </a:t>
            </a:r>
            <a:r>
              <a:rPr lang="en-US" altLang="en-US" sz="1400" dirty="0" smtClean="0">
                <a:latin typeface="+mn-lt"/>
              </a:rPr>
              <a:t>after the </a:t>
            </a:r>
            <a:r>
              <a:rPr lang="en-US" altLang="en-US" sz="1400" dirty="0">
                <a:latin typeface="+mn-lt"/>
              </a:rPr>
              <a:t>solutions are mixed and compare the value of </a:t>
            </a:r>
            <a:r>
              <a:rPr lang="en-US" altLang="en-US" sz="1400" i="1" dirty="0">
                <a:latin typeface="+mn-lt"/>
              </a:rPr>
              <a:t>Q</a:t>
            </a:r>
            <a:r>
              <a:rPr lang="en-US" altLang="en-US" sz="1400" dirty="0">
                <a:latin typeface="+mn-lt"/>
              </a:rPr>
              <a:t> with </a:t>
            </a: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sp</a:t>
            </a:r>
            <a:r>
              <a:rPr lang="en-US" altLang="en-US" sz="1400" dirty="0" smtClean="0">
                <a:latin typeface="+mn-lt"/>
              </a:rPr>
              <a:t> for </a:t>
            </a:r>
            <a:r>
              <a:rPr lang="en-US" altLang="en-US" sz="1400" dirty="0">
                <a:latin typeface="+mn-lt"/>
              </a:rPr>
              <a:t>any potentially insoluble product. The possible </a:t>
            </a:r>
            <a:r>
              <a:rPr lang="en-US" altLang="en-US" sz="1400" dirty="0" smtClean="0">
                <a:latin typeface="+mn-lt"/>
              </a:rPr>
              <a:t>metathesis products </a:t>
            </a:r>
            <a:r>
              <a:rPr lang="en-US" altLang="en-US" sz="1400" dirty="0">
                <a:latin typeface="+mn-lt"/>
              </a:rPr>
              <a:t>are PbSO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dirty="0">
                <a:latin typeface="+mn-lt"/>
              </a:rPr>
              <a:t> and </a:t>
            </a:r>
            <a:r>
              <a:rPr lang="en-US" altLang="en-US" sz="1400" dirty="0" smtClean="0">
                <a:latin typeface="+mn-lt"/>
              </a:rPr>
              <a:t>NaNO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. </a:t>
            </a:r>
            <a:r>
              <a:rPr lang="en-US" altLang="en-US" sz="1400" dirty="0">
                <a:latin typeface="+mn-lt"/>
              </a:rPr>
              <a:t>Like all sodium salts NaNO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is soluble</a:t>
            </a:r>
            <a:r>
              <a:rPr lang="en-US" altLang="en-US" sz="1400" dirty="0">
                <a:latin typeface="+mn-lt"/>
              </a:rPr>
              <a:t>, but PbSO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dirty="0">
                <a:latin typeface="+mn-lt"/>
              </a:rPr>
              <a:t> has a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of 6.3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(Appendix D) and </a:t>
            </a:r>
            <a:r>
              <a:rPr lang="en-US" altLang="en-US" sz="1400" dirty="0" smtClean="0">
                <a:latin typeface="+mn-lt"/>
              </a:rPr>
              <a:t>will precipitate </a:t>
            </a:r>
            <a:r>
              <a:rPr lang="en-US" altLang="en-US" sz="1400" dirty="0">
                <a:latin typeface="+mn-lt"/>
              </a:rPr>
              <a:t>if the Pb</a:t>
            </a:r>
            <a:r>
              <a:rPr lang="en-US" altLang="en-US" sz="1400" baseline="30000" dirty="0">
                <a:latin typeface="+mn-lt"/>
              </a:rPr>
              <a:t>2+</a:t>
            </a:r>
            <a:r>
              <a:rPr lang="en-US" altLang="en-US" sz="1400" dirty="0">
                <a:latin typeface="+mn-lt"/>
              </a:rPr>
              <a:t> and 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concentrations are high </a:t>
            </a:r>
            <a:r>
              <a:rPr lang="en-US" altLang="en-US" sz="1400" dirty="0" smtClean="0">
                <a:latin typeface="+mn-lt"/>
              </a:rPr>
              <a:t>enough for </a:t>
            </a:r>
            <a:r>
              <a:rPr lang="en-US" altLang="en-US" sz="1400" i="1" dirty="0">
                <a:latin typeface="+mn-lt"/>
              </a:rPr>
              <a:t>Q</a:t>
            </a:r>
            <a:r>
              <a:rPr lang="en-US" altLang="en-US" sz="1400" dirty="0">
                <a:latin typeface="+mn-lt"/>
              </a:rPr>
              <a:t> to exceed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When the two solutions are mixed, </a:t>
            </a:r>
            <a:r>
              <a:rPr lang="en-US" altLang="en-US" sz="1400" dirty="0" smtClean="0">
                <a:latin typeface="+mn-lt"/>
              </a:rPr>
              <a:t>the volume </a:t>
            </a:r>
            <a:r>
              <a:rPr lang="en-US" altLang="en-US" sz="1400" dirty="0">
                <a:latin typeface="+mn-lt"/>
              </a:rPr>
              <a:t>is 0.10 L + 0.40 L = 0.50 L. </a:t>
            </a:r>
            <a:r>
              <a:rPr lang="en-US" altLang="en-US" sz="1400" dirty="0" smtClean="0">
                <a:latin typeface="+mn-lt"/>
              </a:rPr>
              <a:t>The number </a:t>
            </a:r>
            <a:r>
              <a:rPr lang="en-US" altLang="en-US" sz="1400" dirty="0">
                <a:latin typeface="+mn-lt"/>
              </a:rPr>
              <a:t>of moles of </a:t>
            </a:r>
            <a:r>
              <a:rPr lang="en-US" altLang="en-US" sz="1400" dirty="0" smtClean="0">
                <a:latin typeface="+mn-lt"/>
              </a:rPr>
              <a:t>Pb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in 0.10 L </a:t>
            </a:r>
            <a:r>
              <a:rPr lang="en-US" altLang="en-US" sz="1400" dirty="0" smtClean="0">
                <a:latin typeface="+mn-lt"/>
              </a:rPr>
              <a:t>of 8.0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err="1" smtClean="0">
                <a:latin typeface="+mn-lt"/>
              </a:rPr>
              <a:t>Pb</a:t>
            </a:r>
            <a:r>
              <a:rPr lang="en-US" altLang="en-US" sz="1400" dirty="0" smtClean="0">
                <a:latin typeface="+mn-lt"/>
              </a:rPr>
              <a:t>(NO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is: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The concentration of </a:t>
            </a:r>
            <a:r>
              <a:rPr lang="en-US" altLang="en-US" sz="1400" dirty="0" smtClean="0">
                <a:latin typeface="+mn-lt"/>
              </a:rPr>
              <a:t>Pb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in the 0.50-L </a:t>
            </a:r>
            <a:r>
              <a:rPr lang="en-US" altLang="en-US" sz="1400" dirty="0" smtClean="0">
                <a:latin typeface="+mn-lt"/>
              </a:rPr>
              <a:t>mixture is </a:t>
            </a:r>
            <a:r>
              <a:rPr lang="en-US" altLang="en-US" sz="1400" dirty="0">
                <a:latin typeface="+mn-lt"/>
              </a:rPr>
              <a:t>therefore: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3300" cy="539245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28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Does a precipitate form when 0.10 L of 8.0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Pb</a:t>
            </a:r>
            <a:r>
              <a:rPr lang="en-US" sz="1400" dirty="0" smtClean="0">
                <a:latin typeface="+mn-lt"/>
              </a:rPr>
              <a:t>(NO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added to 0.40 L of 5.0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Na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?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17.16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Whether a Precipitate Forms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697252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657" y="3855751"/>
            <a:ext cx="3421348" cy="407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657" y="5099352"/>
            <a:ext cx="3421348" cy="40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When a Common Ion Is </a:t>
            </a:r>
            <a:r>
              <a:rPr lang="en-US" altLang="en-US" b="1" dirty="0" smtClean="0">
                <a:latin typeface="Arial" charset="0"/>
              </a:rPr>
              <a:t>	Involved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278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385888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16368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173"/>
            <a:ext cx="8703726" cy="410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generic equilibrium </a:t>
            </a:r>
            <a:r>
              <a:rPr lang="en-US" sz="1400" dirty="0" smtClean="0">
                <a:latin typeface="+mn-lt"/>
              </a:rPr>
              <a:t>HA(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A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), which </a:t>
            </a:r>
            <a:r>
              <a:rPr lang="en-US" sz="1400" dirty="0">
                <a:latin typeface="+mn-lt"/>
              </a:rPr>
              <a:t>of these statements is true?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a)</a:t>
            </a: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equilibrium constant for this reaction changes as </a:t>
            </a:r>
            <a:r>
              <a:rPr lang="en-US" sz="1400" dirty="0" smtClean="0">
                <a:latin typeface="+mn-lt"/>
              </a:rPr>
              <a:t>the pH </a:t>
            </a:r>
            <a:r>
              <a:rPr lang="en-US" sz="1400" dirty="0">
                <a:latin typeface="+mn-lt"/>
              </a:rPr>
              <a:t>changes.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b)</a:t>
            </a:r>
            <a:r>
              <a:rPr lang="en-US" sz="1400" dirty="0" smtClean="0">
                <a:latin typeface="+mn-lt"/>
              </a:rPr>
              <a:t>	If </a:t>
            </a:r>
            <a:r>
              <a:rPr lang="en-US" sz="1400" dirty="0">
                <a:latin typeface="+mn-lt"/>
              </a:rPr>
              <a:t>you add the soluble salt KA to a solution of HA that is </a:t>
            </a:r>
            <a:r>
              <a:rPr lang="en-US" sz="1400" dirty="0" smtClean="0">
                <a:latin typeface="+mn-lt"/>
              </a:rPr>
              <a:t>at equilibrium</a:t>
            </a:r>
            <a:r>
              <a:rPr lang="en-US" sz="1400" dirty="0">
                <a:latin typeface="+mn-lt"/>
              </a:rPr>
              <a:t>, the concentration of HA would decrease.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c)</a:t>
            </a:r>
            <a:r>
              <a:rPr lang="en-US" sz="1400" dirty="0" smtClean="0">
                <a:latin typeface="+mn-lt"/>
              </a:rPr>
              <a:t>	If </a:t>
            </a:r>
            <a:r>
              <a:rPr lang="en-US" sz="1400" dirty="0">
                <a:latin typeface="+mn-lt"/>
              </a:rPr>
              <a:t>you add the soluble salt KA to a solution of HA that is </a:t>
            </a:r>
            <a:r>
              <a:rPr lang="en-US" sz="1400" dirty="0" smtClean="0">
                <a:latin typeface="+mn-lt"/>
              </a:rPr>
              <a:t>at equilibrium</a:t>
            </a:r>
            <a:r>
              <a:rPr lang="en-US" sz="1400" dirty="0">
                <a:latin typeface="+mn-lt"/>
              </a:rPr>
              <a:t>, the concentration of </a:t>
            </a:r>
            <a:r>
              <a:rPr lang="en-US" sz="1400" dirty="0" smtClean="0">
                <a:latin typeface="+mn-lt"/>
              </a:rPr>
              <a:t>A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would decrease.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d)</a:t>
            </a:r>
            <a:r>
              <a:rPr lang="en-US" sz="1400" dirty="0" smtClean="0">
                <a:latin typeface="+mn-lt"/>
              </a:rPr>
              <a:t>	If </a:t>
            </a:r>
            <a:r>
              <a:rPr lang="en-US" sz="1400" dirty="0">
                <a:latin typeface="+mn-lt"/>
              </a:rPr>
              <a:t>you add the soluble salt KA to a solution of HA that is </a:t>
            </a:r>
            <a:r>
              <a:rPr lang="en-US" sz="1400" dirty="0" smtClean="0">
                <a:latin typeface="+mn-lt"/>
              </a:rPr>
              <a:t>at equilibrium</a:t>
            </a:r>
            <a:r>
              <a:rPr lang="en-US" sz="1400" dirty="0">
                <a:latin typeface="+mn-lt"/>
              </a:rPr>
              <a:t>, the pH would increase.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Calculate </a:t>
            </a:r>
            <a:r>
              <a:rPr lang="en-US" sz="1400" dirty="0">
                <a:latin typeface="+mn-lt"/>
              </a:rPr>
              <a:t>the pH of a solution containing 0.085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nitrous acid (HNO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= 4.5 ×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) and </a:t>
            </a:r>
            <a:r>
              <a:rPr lang="en-US" sz="1400" dirty="0">
                <a:latin typeface="+mn-lt"/>
              </a:rPr>
              <a:t>0.10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potassium </a:t>
            </a:r>
            <a:r>
              <a:rPr lang="en-US" sz="1400" dirty="0" smtClean="0">
                <a:latin typeface="+mn-lt"/>
              </a:rPr>
              <a:t>nitrite (KNO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458201" cy="3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79" y="1939354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6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5137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73281"/>
            <a:ext cx="8723313" cy="78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number of moles of 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in 0.40 L </a:t>
            </a:r>
            <a:r>
              <a:rPr lang="en-US" altLang="en-US" sz="1400" dirty="0" smtClean="0">
                <a:latin typeface="+mn-lt"/>
              </a:rPr>
              <a:t>of 5.0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Na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Therefore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and: </a:t>
            </a: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Because </a:t>
            </a:r>
            <a:r>
              <a:rPr lang="en-US" altLang="en-US" sz="1400" i="1" dirty="0">
                <a:latin typeface="+mn-lt"/>
              </a:rPr>
              <a:t>Q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&gt;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altLang="en-US" sz="1400" dirty="0" smtClean="0">
                <a:latin typeface="+mn-lt"/>
              </a:rPr>
              <a:t>PbSO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precipitates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An </a:t>
            </a:r>
            <a:r>
              <a:rPr lang="en-US" altLang="en-US" sz="1400" dirty="0">
                <a:latin typeface="+mn-lt"/>
              </a:rPr>
              <a:t>insoluble salt MA has a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of 1.0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–16</a:t>
            </a:r>
            <a:r>
              <a:rPr lang="en-US" altLang="en-US" sz="1400" dirty="0" smtClean="0">
                <a:latin typeface="+mn-lt"/>
              </a:rPr>
              <a:t>. </a:t>
            </a:r>
            <a:r>
              <a:rPr lang="en-US" altLang="en-US" sz="1400" dirty="0">
                <a:latin typeface="+mn-lt"/>
              </a:rPr>
              <a:t>Two solutions</a:t>
            </a:r>
            <a:r>
              <a:rPr lang="en-US" altLang="en-US" sz="1400" dirty="0" smtClean="0">
                <a:latin typeface="+mn-lt"/>
              </a:rPr>
              <a:t>, MNO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err="1">
                <a:latin typeface="+mn-lt"/>
              </a:rPr>
              <a:t>NaA</a:t>
            </a:r>
            <a:r>
              <a:rPr lang="en-US" altLang="en-US" sz="1400" dirty="0">
                <a:latin typeface="+mn-lt"/>
              </a:rPr>
              <a:t> are mixed, to yield a final solution that </a:t>
            </a:r>
            <a:r>
              <a:rPr lang="en-US" altLang="en-US" sz="1400" dirty="0" smtClean="0">
                <a:latin typeface="+mn-lt"/>
              </a:rPr>
              <a:t>is 1.0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–8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in </a:t>
            </a:r>
            <a:r>
              <a:rPr lang="en-US" altLang="en-US" sz="1400" dirty="0" smtClean="0">
                <a:latin typeface="+mn-lt"/>
              </a:rPr>
              <a:t>M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and 1.00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in </a:t>
            </a:r>
            <a:r>
              <a:rPr lang="en-US" altLang="en-US" sz="1400" dirty="0" smtClean="0">
                <a:latin typeface="+mn-lt"/>
              </a:rPr>
              <a:t>A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>
                <a:latin typeface="+mn-lt"/>
              </a:rPr>
              <a:t>aq</a:t>
            </a:r>
            <a:r>
              <a:rPr lang="en-US" altLang="en-US" sz="1400" dirty="0">
                <a:latin typeface="+mn-lt"/>
              </a:rPr>
              <a:t>). </a:t>
            </a:r>
            <a:r>
              <a:rPr lang="en-US" altLang="en-US" sz="1400" dirty="0" smtClean="0">
                <a:latin typeface="+mn-lt"/>
              </a:rPr>
              <a:t>Will a </a:t>
            </a:r>
            <a:r>
              <a:rPr lang="en-US" altLang="en-US" sz="1400" dirty="0">
                <a:latin typeface="+mn-lt"/>
              </a:rPr>
              <a:t>precipitate form?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Yes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No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Does </a:t>
            </a:r>
            <a:r>
              <a:rPr lang="en-US" altLang="en-US" sz="1400" dirty="0">
                <a:latin typeface="+mn-lt"/>
              </a:rPr>
              <a:t>a precipitate form when 0.050 L of 2.0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err="1">
                <a:latin typeface="+mn-lt"/>
              </a:rPr>
              <a:t>NaF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is mixed </a:t>
            </a:r>
            <a:r>
              <a:rPr lang="en-US" altLang="en-US" sz="1400" dirty="0">
                <a:latin typeface="+mn-lt"/>
              </a:rPr>
              <a:t>with 0.010 L of 1.0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err="1" smtClean="0">
                <a:latin typeface="+mn-lt"/>
              </a:rPr>
              <a:t>Ca</a:t>
            </a:r>
            <a:r>
              <a:rPr lang="en-US" altLang="en-US" sz="1400" dirty="0" smtClean="0">
                <a:latin typeface="+mn-lt"/>
              </a:rPr>
              <a:t>(NO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?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3137" cy="532635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50984"/>
            <a:ext cx="8440739" cy="28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17.16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Whether a Precipitate Forms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631150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72" y="1652171"/>
            <a:ext cx="3419856" cy="407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2229161"/>
            <a:ext cx="4572000" cy="7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54523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556125"/>
            <a:ext cx="8723313" cy="95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asked to determine the concentration of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necessary </a:t>
            </a:r>
            <a:r>
              <a:rPr lang="en-US" altLang="en-US" sz="1400" dirty="0">
                <a:latin typeface="+mn-lt"/>
              </a:rPr>
              <a:t>to begin the precipitation from a solution </a:t>
            </a:r>
            <a:r>
              <a:rPr lang="en-US" altLang="en-US" sz="1400" dirty="0" smtClean="0">
                <a:latin typeface="+mn-lt"/>
              </a:rPr>
              <a:t>containing 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Pb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ions, and to predict which metal </a:t>
            </a:r>
            <a:r>
              <a:rPr lang="en-US" altLang="en-US" sz="1400" dirty="0" smtClean="0">
                <a:latin typeface="+mn-lt"/>
              </a:rPr>
              <a:t>chloride will </a:t>
            </a:r>
            <a:r>
              <a:rPr lang="en-US" altLang="en-US" sz="1400" dirty="0">
                <a:latin typeface="+mn-lt"/>
              </a:rPr>
              <a:t>begin to precipitate first.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values </a:t>
            </a:r>
            <a:r>
              <a:rPr lang="en-US" altLang="en-US" sz="1400" dirty="0">
                <a:latin typeface="+mn-lt"/>
              </a:rPr>
              <a:t>for the two precipitates. Using </a:t>
            </a:r>
            <a:r>
              <a:rPr lang="en-US" altLang="en-US" sz="1400" dirty="0" smtClean="0">
                <a:latin typeface="+mn-lt"/>
              </a:rPr>
              <a:t>these and </a:t>
            </a:r>
            <a:r>
              <a:rPr lang="en-US" altLang="en-US" sz="1400" dirty="0">
                <a:latin typeface="+mn-lt"/>
              </a:rPr>
              <a:t>the metal ion concentrations, we can calculate what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concentration </a:t>
            </a:r>
            <a:r>
              <a:rPr lang="en-US" altLang="en-US" sz="1400" dirty="0">
                <a:latin typeface="+mn-lt"/>
              </a:rPr>
              <a:t>is necessary to precipitate each salt. The salt </a:t>
            </a:r>
            <a:r>
              <a:rPr lang="en-US" altLang="en-US" sz="1400" dirty="0" smtClean="0">
                <a:latin typeface="+mn-lt"/>
              </a:rPr>
              <a:t>requiring the </a:t>
            </a:r>
            <a:r>
              <a:rPr lang="en-US" altLang="en-US" sz="1400" dirty="0">
                <a:latin typeface="+mn-lt"/>
              </a:rPr>
              <a:t>lower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ion concentration precipitates first.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For </a:t>
            </a:r>
            <a:r>
              <a:rPr lang="en-US" altLang="en-US" sz="1400" dirty="0" err="1">
                <a:latin typeface="+mn-lt"/>
              </a:rPr>
              <a:t>AgCl</a:t>
            </a:r>
            <a:r>
              <a:rPr lang="en-US" altLang="en-US" sz="1400" dirty="0">
                <a:latin typeface="+mn-lt"/>
              </a:rPr>
              <a:t> we have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= [Ag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][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= 1.8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–10</a:t>
            </a:r>
            <a:r>
              <a:rPr lang="en-US" altLang="en-US" sz="1400" dirty="0" smtClean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Because [Ag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= 1.0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, the greatest concentration </a:t>
            </a:r>
            <a:r>
              <a:rPr lang="en-US" altLang="en-US" sz="1400" dirty="0" smtClean="0">
                <a:latin typeface="+mn-lt"/>
              </a:rPr>
              <a:t>of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that can be present without causing precipitation of </a:t>
            </a:r>
            <a:r>
              <a:rPr lang="en-US" altLang="en-US" sz="1400" dirty="0" err="1" smtClean="0">
                <a:latin typeface="+mn-lt"/>
              </a:rPr>
              <a:t>AgCl</a:t>
            </a:r>
            <a:r>
              <a:rPr lang="en-US" altLang="en-US" sz="1400" dirty="0" smtClean="0">
                <a:latin typeface="+mn-lt"/>
              </a:rPr>
              <a:t> can </a:t>
            </a:r>
            <a:r>
              <a:rPr lang="en-US" altLang="en-US" sz="1400" dirty="0">
                <a:latin typeface="+mn-lt"/>
              </a:rPr>
              <a:t>be calculated from the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expression</a:t>
            </a:r>
            <a:r>
              <a:rPr lang="en-US" altLang="en-US" sz="1400" dirty="0">
                <a:latin typeface="+mn-lt"/>
              </a:rPr>
              <a:t>: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3300" cy="539245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76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 solution contains 1.0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Ag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2.0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Pb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). </a:t>
            </a:r>
            <a:r>
              <a:rPr lang="en-US" sz="1400" dirty="0">
                <a:latin typeface="+mn-lt"/>
              </a:rPr>
              <a:t>When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is added, both </a:t>
            </a:r>
            <a:r>
              <a:rPr lang="en-US" sz="1400" dirty="0" err="1">
                <a:latin typeface="+mn-lt"/>
              </a:rPr>
              <a:t>AgCl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(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= </a:t>
            </a:r>
            <a:r>
              <a:rPr lang="en-US" sz="1400" dirty="0">
                <a:latin typeface="+mn-lt"/>
              </a:rPr>
              <a:t>1.8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–10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PbCl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(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= </a:t>
            </a:r>
            <a:r>
              <a:rPr lang="en-US" sz="1400" dirty="0">
                <a:latin typeface="+mn-lt"/>
              </a:rPr>
              <a:t>1.7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can precipitate. What concentration of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is necessary to begin </a:t>
            </a:r>
            <a:r>
              <a:rPr lang="en-US" sz="1400" dirty="0" smtClean="0">
                <a:latin typeface="+mn-lt"/>
              </a:rPr>
              <a:t>the precipitation </a:t>
            </a:r>
            <a:r>
              <a:rPr lang="en-US" sz="1400" dirty="0">
                <a:latin typeface="+mn-lt"/>
              </a:rPr>
              <a:t>of each salt? Which salt precipitates first?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17.17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Selective Precipitation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69725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53" y="4596940"/>
            <a:ext cx="3422956" cy="9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1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5964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70529"/>
            <a:ext cx="8723313" cy="107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Any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in excess of this very small concentration will cause </a:t>
            </a:r>
            <a:r>
              <a:rPr lang="en-US" altLang="en-US" sz="1400" dirty="0" err="1" smtClean="0">
                <a:latin typeface="+mn-lt"/>
              </a:rPr>
              <a:t>AgCl</a:t>
            </a:r>
            <a:r>
              <a:rPr lang="en-US" altLang="en-US" sz="1400" dirty="0" smtClean="0">
                <a:latin typeface="+mn-lt"/>
              </a:rPr>
              <a:t> to </a:t>
            </a:r>
            <a:r>
              <a:rPr lang="en-US" altLang="en-US" sz="1400" dirty="0">
                <a:latin typeface="+mn-lt"/>
              </a:rPr>
              <a:t>precipitate from solution. Proceeding similarly for PbCl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, we have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Thus</a:t>
            </a:r>
            <a:r>
              <a:rPr lang="en-US" altLang="en-US" sz="1400" dirty="0">
                <a:latin typeface="+mn-lt"/>
              </a:rPr>
              <a:t>, a concentration of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in excess of 2.9 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causes PbCl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to precipitate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Comparing the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concentration required to </a:t>
            </a:r>
            <a:r>
              <a:rPr lang="en-US" altLang="en-US" sz="1400" dirty="0" smtClean="0">
                <a:latin typeface="+mn-lt"/>
              </a:rPr>
              <a:t>precipitate each </a:t>
            </a:r>
            <a:r>
              <a:rPr lang="en-US" altLang="en-US" sz="1400" dirty="0">
                <a:latin typeface="+mn-lt"/>
              </a:rPr>
              <a:t>salt, we see that as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is added, </a:t>
            </a:r>
            <a:r>
              <a:rPr lang="en-US" altLang="en-US" sz="1400" dirty="0" err="1">
                <a:latin typeface="+mn-lt"/>
              </a:rPr>
              <a:t>AgCl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precipitates first </a:t>
            </a:r>
            <a:r>
              <a:rPr lang="en-US" altLang="en-US" sz="1400" dirty="0">
                <a:latin typeface="+mn-lt"/>
              </a:rPr>
              <a:t>because it requires a much smaller concentration of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. Thus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can be separated from </a:t>
            </a:r>
            <a:r>
              <a:rPr lang="en-US" altLang="en-US" sz="1400" dirty="0" smtClean="0">
                <a:latin typeface="+mn-lt"/>
              </a:rPr>
              <a:t>Pb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by slowly </a:t>
            </a:r>
            <a:r>
              <a:rPr lang="en-US" altLang="en-US" sz="1400" dirty="0" smtClean="0">
                <a:latin typeface="+mn-lt"/>
              </a:rPr>
              <a:t>adding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so that the chloride ion concentration remains </a:t>
            </a:r>
            <a:r>
              <a:rPr lang="en-US" altLang="en-US" sz="1400" dirty="0" smtClean="0">
                <a:latin typeface="+mn-lt"/>
              </a:rPr>
              <a:t>between 1.8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–8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and 2.9 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Comment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Precipitation of </a:t>
            </a:r>
            <a:r>
              <a:rPr lang="en-US" altLang="en-US" sz="1400" dirty="0" err="1">
                <a:latin typeface="+mn-lt"/>
              </a:rPr>
              <a:t>AgCl</a:t>
            </a:r>
            <a:r>
              <a:rPr lang="en-US" altLang="en-US" sz="1400" dirty="0">
                <a:latin typeface="+mn-lt"/>
              </a:rPr>
              <a:t> will keep the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concentration low </a:t>
            </a:r>
            <a:r>
              <a:rPr lang="en-US" altLang="en-US" sz="1400" dirty="0">
                <a:latin typeface="+mn-lt"/>
              </a:rPr>
              <a:t>until the number of moles of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added exceeds </a:t>
            </a:r>
            <a:r>
              <a:rPr lang="en-US" altLang="en-US" sz="1400" dirty="0" smtClean="0">
                <a:latin typeface="+mn-lt"/>
              </a:rPr>
              <a:t>the number </a:t>
            </a:r>
            <a:r>
              <a:rPr lang="en-US" altLang="en-US" sz="1400" dirty="0">
                <a:latin typeface="+mn-lt"/>
              </a:rPr>
              <a:t>of moles of 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in the solution. Once past this point</a:t>
            </a:r>
            <a:r>
              <a:rPr lang="en-US" altLang="en-US" sz="1400" dirty="0" smtClean="0">
                <a:latin typeface="+mn-lt"/>
              </a:rPr>
              <a:t>, [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rises sharply and PbCl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will soon begin to precipitate.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3245" cy="53704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3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17.17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Selective Precipitation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675219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49" y="1814188"/>
            <a:ext cx="2885501" cy="14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1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5964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70529"/>
            <a:ext cx="8573943" cy="107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Under </a:t>
            </a:r>
            <a:r>
              <a:rPr lang="en-US" altLang="en-US" sz="1400" dirty="0">
                <a:latin typeface="+mn-lt"/>
              </a:rPr>
              <a:t>what conditions does an ionic compound </a:t>
            </a:r>
            <a:r>
              <a:rPr lang="en-US" altLang="en-US" sz="1400" dirty="0" smtClean="0">
                <a:latin typeface="+mn-lt"/>
              </a:rPr>
              <a:t>precipitate from </a:t>
            </a:r>
            <a:r>
              <a:rPr lang="en-US" altLang="en-US" sz="1400" dirty="0">
                <a:latin typeface="+mn-lt"/>
              </a:rPr>
              <a:t>a solution of the constituent ions?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always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when </a:t>
            </a:r>
            <a:r>
              <a:rPr lang="en-US" altLang="en-US" sz="1400" i="1" dirty="0">
                <a:latin typeface="+mn-lt"/>
              </a:rPr>
              <a:t>Q</a:t>
            </a:r>
            <a:r>
              <a:rPr lang="en-US" altLang="en-US" sz="1400" dirty="0">
                <a:latin typeface="+mn-lt"/>
              </a:rPr>
              <a:t> =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c) </a:t>
            </a:r>
            <a:r>
              <a:rPr lang="en-US" altLang="en-US" sz="1400" dirty="0">
                <a:latin typeface="+mn-lt"/>
              </a:rPr>
              <a:t>when </a:t>
            </a:r>
            <a:r>
              <a:rPr lang="en-US" altLang="en-US" sz="1400" i="1" dirty="0">
                <a:latin typeface="+mn-lt"/>
              </a:rPr>
              <a:t>Q</a:t>
            </a:r>
            <a:r>
              <a:rPr lang="en-US" altLang="en-US" sz="1400" dirty="0">
                <a:latin typeface="+mn-lt"/>
              </a:rPr>
              <a:t> exceeds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d) </a:t>
            </a:r>
            <a:r>
              <a:rPr lang="en-US" altLang="en-US" sz="1400" dirty="0">
                <a:latin typeface="+mn-lt"/>
              </a:rPr>
              <a:t>when </a:t>
            </a:r>
            <a:r>
              <a:rPr lang="en-US" altLang="en-US" sz="1400" i="1" dirty="0" smtClean="0">
                <a:latin typeface="+mn-lt"/>
              </a:rPr>
              <a:t>Q</a:t>
            </a:r>
            <a:r>
              <a:rPr lang="en-US" altLang="en-US" sz="1400" dirty="0" smtClean="0">
                <a:latin typeface="+mn-lt"/>
              </a:rPr>
              <a:t> is </a:t>
            </a:r>
            <a:r>
              <a:rPr lang="en-US" altLang="en-US" sz="1400" dirty="0">
                <a:latin typeface="+mn-lt"/>
              </a:rPr>
              <a:t>less than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never, if it is very soluble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 </a:t>
            </a:r>
            <a:r>
              <a:rPr lang="en-US" altLang="en-US" sz="1400" dirty="0">
                <a:latin typeface="+mn-lt"/>
              </a:rPr>
              <a:t>solution consists of 0.050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Mg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Cu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). Which </a:t>
            </a:r>
            <a:r>
              <a:rPr lang="en-US" altLang="en-US" sz="1400" dirty="0">
                <a:latin typeface="+mn-lt"/>
              </a:rPr>
              <a:t>ion precipitates first as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is added? </a:t>
            </a:r>
            <a:r>
              <a:rPr lang="en-US" altLang="en-US" sz="1400" dirty="0" smtClean="0">
                <a:latin typeface="+mn-lt"/>
              </a:rPr>
              <a:t>What concentration </a:t>
            </a:r>
            <a:r>
              <a:rPr lang="en-US" altLang="en-US" sz="1400" dirty="0">
                <a:latin typeface="+mn-lt"/>
              </a:rPr>
              <a:t>of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is necessary to begin the </a:t>
            </a:r>
            <a:r>
              <a:rPr lang="en-US" altLang="en-US" sz="1400" dirty="0" smtClean="0">
                <a:latin typeface="+mn-lt"/>
              </a:rPr>
              <a:t>precipitation of </a:t>
            </a:r>
            <a:r>
              <a:rPr lang="en-US" altLang="en-US" sz="1400" dirty="0">
                <a:latin typeface="+mn-lt"/>
              </a:rPr>
              <a:t>each </a:t>
            </a:r>
            <a:r>
              <a:rPr lang="en-US" altLang="en-US" sz="1400" dirty="0" err="1">
                <a:latin typeface="+mn-lt"/>
              </a:rPr>
              <a:t>cation</a:t>
            </a:r>
            <a:r>
              <a:rPr lang="en-US" altLang="en-US" sz="1400" dirty="0">
                <a:latin typeface="+mn-lt"/>
              </a:rPr>
              <a:t>? </a:t>
            </a:r>
            <a:r>
              <a:rPr lang="en-US" altLang="en-US" sz="1400" dirty="0" smtClean="0">
                <a:latin typeface="+mn-lt"/>
              </a:rPr>
              <a:t>[</a:t>
            </a: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sp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1.8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–11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for </a:t>
            </a:r>
            <a:r>
              <a:rPr lang="en-US" altLang="en-US" sz="1400" dirty="0" smtClean="0">
                <a:latin typeface="+mn-lt"/>
              </a:rPr>
              <a:t>Mg(OH)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altLang="en-US" sz="1400" dirty="0" smtClean="0">
                <a:latin typeface="+mn-lt"/>
              </a:rPr>
              <a:t>and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sp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= </a:t>
            </a:r>
            <a:r>
              <a:rPr lang="en-US" altLang="en-US" sz="1400" dirty="0">
                <a:latin typeface="+mn-lt"/>
              </a:rPr>
              <a:t>4.8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–20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for </a:t>
            </a:r>
            <a:r>
              <a:rPr lang="en-US" altLang="en-US" sz="1400" dirty="0" smtClean="0">
                <a:latin typeface="+mn-lt"/>
              </a:rPr>
              <a:t>Cu(OH)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.]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1" y="304800"/>
            <a:ext cx="12700" cy="317205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3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17.17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Selective Precipitation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3476855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0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9" y="304800"/>
            <a:ext cx="12208" cy="489394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382001" cy="82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 sample of 1.25 L of 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 gas at </a:t>
            </a:r>
            <a:r>
              <a:rPr lang="en-US" sz="1400" dirty="0" smtClean="0">
                <a:latin typeface="+mn-lt"/>
              </a:rPr>
              <a:t>21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and 0.950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is bubbled through 0.500 L of 0.150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solution. Calculate the </a:t>
            </a:r>
            <a:r>
              <a:rPr lang="en-US" sz="1400" dirty="0" smtClean="0">
                <a:latin typeface="+mn-lt"/>
              </a:rPr>
              <a:t>pH of </a:t>
            </a:r>
            <a:r>
              <a:rPr lang="en-US" sz="1400" dirty="0">
                <a:latin typeface="+mn-lt"/>
              </a:rPr>
              <a:t>the resulting solution assuming that all the 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 dissolves and that the volume of the solution remains 0.500 L.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198740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157541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1586430"/>
            <a:ext cx="8623414" cy="231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</a:rPr>
              <a:t>Solution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number of moles of 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 gas is </a:t>
            </a:r>
            <a:r>
              <a:rPr lang="en-US" sz="1400" dirty="0" smtClean="0">
                <a:latin typeface="+mn-lt"/>
              </a:rPr>
              <a:t>calculated from </a:t>
            </a:r>
            <a:r>
              <a:rPr lang="en-US" sz="1400" dirty="0">
                <a:latin typeface="+mn-lt"/>
              </a:rPr>
              <a:t>the ideal-gas law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number of moles of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in the solution </a:t>
            </a:r>
            <a:r>
              <a:rPr lang="en-US" sz="1400" dirty="0" smtClean="0">
                <a:latin typeface="+mn-lt"/>
              </a:rPr>
              <a:t>is given </a:t>
            </a:r>
            <a:r>
              <a:rPr lang="en-US" sz="1400" dirty="0">
                <a:latin typeface="+mn-lt"/>
              </a:rPr>
              <a:t>by the product of the volume of the </a:t>
            </a:r>
            <a:r>
              <a:rPr lang="en-US" sz="1400" dirty="0" smtClean="0">
                <a:latin typeface="+mn-lt"/>
              </a:rPr>
              <a:t>solution and </a:t>
            </a:r>
            <a:r>
              <a:rPr lang="en-US" sz="1400" dirty="0">
                <a:latin typeface="+mn-lt"/>
              </a:rPr>
              <a:t>its concentration</a:t>
            </a:r>
            <a:r>
              <a:rPr lang="en-US" sz="1400" dirty="0" smtClean="0">
                <a:latin typeface="+mn-lt"/>
              </a:rPr>
              <a:t>: 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acid 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 and base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react, transferring </a:t>
            </a:r>
            <a:r>
              <a:rPr lang="en-US" sz="1400" dirty="0" smtClean="0">
                <a:latin typeface="+mn-lt"/>
              </a:rPr>
              <a:t>a proton </a:t>
            </a:r>
            <a:r>
              <a:rPr lang="en-US" sz="1400" dirty="0">
                <a:latin typeface="+mn-lt"/>
              </a:rPr>
              <a:t>from 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 to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, producing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and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ions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err="1" smtClean="0">
                <a:latin typeface="+mn-lt"/>
              </a:rPr>
              <a:t>HCl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 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69" y="2536765"/>
            <a:ext cx="4512412" cy="412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65" y="3922453"/>
            <a:ext cx="4555981" cy="162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362956" y="4877110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4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8" y="304800"/>
            <a:ext cx="13115" cy="525749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621828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562296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112371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1134733"/>
            <a:ext cx="8623414" cy="231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To </a:t>
            </a:r>
            <a:r>
              <a:rPr lang="en-US" sz="1400" dirty="0">
                <a:latin typeface="+mn-lt"/>
              </a:rPr>
              <a:t>determine the pH of the solution, we </a:t>
            </a:r>
            <a:r>
              <a:rPr lang="en-US" sz="1400" dirty="0" smtClean="0">
                <a:latin typeface="+mn-lt"/>
              </a:rPr>
              <a:t>first calculate </a:t>
            </a:r>
            <a:r>
              <a:rPr lang="en-US" sz="1400" dirty="0">
                <a:latin typeface="+mn-lt"/>
              </a:rPr>
              <a:t>the amount of each reactant and </a:t>
            </a:r>
            <a:r>
              <a:rPr lang="en-US" sz="1400" dirty="0" smtClean="0">
                <a:latin typeface="+mn-lt"/>
              </a:rPr>
              <a:t>each product </a:t>
            </a:r>
            <a:r>
              <a:rPr lang="en-US" sz="1400" dirty="0">
                <a:latin typeface="+mn-lt"/>
              </a:rPr>
              <a:t>present at the completion of the </a:t>
            </a:r>
            <a:r>
              <a:rPr lang="en-US" sz="1400" dirty="0" smtClean="0">
                <a:latin typeface="+mn-lt"/>
              </a:rPr>
              <a:t>reaction. Because </a:t>
            </a:r>
            <a:r>
              <a:rPr lang="en-US" sz="1400" dirty="0">
                <a:latin typeface="+mn-lt"/>
              </a:rPr>
              <a:t>you can assume this </a:t>
            </a:r>
            <a:r>
              <a:rPr lang="en-US" sz="1400" dirty="0" smtClean="0">
                <a:latin typeface="+mn-lt"/>
              </a:rPr>
              <a:t>neutralization reaction </a:t>
            </a:r>
            <a:r>
              <a:rPr lang="en-US" sz="1400" dirty="0">
                <a:latin typeface="+mn-lt"/>
              </a:rPr>
              <a:t>proceeds as far toward the product </a:t>
            </a:r>
            <a:r>
              <a:rPr lang="en-US" sz="1400" dirty="0" smtClean="0">
                <a:latin typeface="+mn-lt"/>
              </a:rPr>
              <a:t>side as </a:t>
            </a:r>
            <a:r>
              <a:rPr lang="en-US" sz="1400" dirty="0">
                <a:latin typeface="+mn-lt"/>
              </a:rPr>
              <a:t>possible, this is a limiting reactant problem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Thus, the reaction produces a solution </a:t>
            </a:r>
            <a:r>
              <a:rPr lang="en-US" sz="1400" dirty="0" smtClean="0">
                <a:latin typeface="+mn-lt"/>
              </a:rPr>
              <a:t>containing a </a:t>
            </a:r>
            <a:r>
              <a:rPr lang="en-US" sz="1400" dirty="0">
                <a:latin typeface="+mn-lt"/>
              </a:rPr>
              <a:t>mixture of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, NH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The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is a </a:t>
            </a:r>
            <a:r>
              <a:rPr lang="en-US" sz="1400" dirty="0">
                <a:latin typeface="+mn-lt"/>
              </a:rPr>
              <a:t>weak base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i="1" baseline="-25000" dirty="0" smtClean="0">
                <a:latin typeface="+mn-lt"/>
              </a:rPr>
              <a:t>b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1.8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), NH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its </a:t>
            </a:r>
            <a:r>
              <a:rPr lang="en-US" sz="1400" dirty="0" smtClean="0">
                <a:latin typeface="+mn-lt"/>
              </a:rPr>
              <a:t>conjugate acid</a:t>
            </a:r>
            <a:r>
              <a:rPr lang="en-US" sz="1400" dirty="0">
                <a:latin typeface="+mn-lt"/>
              </a:rPr>
              <a:t>, and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 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neither acidic nor basic</a:t>
            </a:r>
            <a:r>
              <a:rPr lang="en-US" sz="1400" dirty="0" smtClean="0">
                <a:latin typeface="+mn-lt"/>
              </a:rPr>
              <a:t>. Consequently</a:t>
            </a:r>
            <a:r>
              <a:rPr lang="en-US" sz="1400" dirty="0">
                <a:latin typeface="+mn-lt"/>
              </a:rPr>
              <a:t>, the pH depends on </a:t>
            </a:r>
            <a:r>
              <a:rPr lang="en-US" sz="1400" dirty="0" smtClean="0">
                <a:latin typeface="+mn-lt"/>
              </a:rPr>
              <a:t>[NH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] and [NH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]: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>
          <a:xfrm>
            <a:off x="2118959" y="1974187"/>
            <a:ext cx="5023672" cy="1529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60" y="4571472"/>
            <a:ext cx="2891229" cy="87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3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8" y="304800"/>
            <a:ext cx="18256" cy="444224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621828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4747047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112371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1134733"/>
            <a:ext cx="8623414" cy="231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We can calculate the pH using either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b</a:t>
            </a:r>
            <a:r>
              <a:rPr lang="en-US" sz="1400" dirty="0">
                <a:latin typeface="+mn-lt"/>
              </a:rPr>
              <a:t> for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or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for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Using the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b</a:t>
            </a:r>
            <a:r>
              <a:rPr lang="en-US" sz="1400" dirty="0">
                <a:latin typeface="+mn-lt"/>
              </a:rPr>
              <a:t> expression, we have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1652588" indent="0" eaLnBrk="0" hangingPunct="0">
              <a:defRPr/>
            </a:pPr>
            <a:r>
              <a:rPr lang="en-US" sz="1400" dirty="0">
                <a:latin typeface="+mn-lt"/>
              </a:rPr>
              <a:t>Hence, </a:t>
            </a:r>
            <a:r>
              <a:rPr lang="en-US" sz="1400" dirty="0" err="1">
                <a:latin typeface="+mn-lt"/>
              </a:rPr>
              <a:t>pOH</a:t>
            </a:r>
            <a:r>
              <a:rPr lang="en-US" sz="1400" dirty="0">
                <a:latin typeface="+mn-lt"/>
              </a:rPr>
              <a:t> = </a:t>
            </a:r>
            <a:r>
              <a:rPr lang="en-US" sz="1400" dirty="0" smtClean="0">
                <a:latin typeface="+mn-lt"/>
              </a:rPr>
              <a:t>–log(9.4 × 10</a:t>
            </a:r>
            <a:r>
              <a:rPr lang="en-US" sz="1400" baseline="30000" dirty="0" smtClean="0">
                <a:latin typeface="+mn-lt"/>
              </a:rPr>
              <a:t>–6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= 5.03</a:t>
            </a:r>
          </a:p>
          <a:p>
            <a:pPr marL="1652588" indent="0" eaLnBrk="0" hangingPunct="0">
              <a:defRPr/>
            </a:pPr>
            <a:r>
              <a:rPr lang="en-US" sz="1400" dirty="0">
                <a:latin typeface="+mn-lt"/>
              </a:rPr>
              <a:t>and pH = 14.00 </a:t>
            </a:r>
            <a:r>
              <a:rPr lang="en-US" sz="1400" dirty="0" smtClean="0">
                <a:latin typeface="+mn-lt"/>
              </a:rPr>
              <a:t>– </a:t>
            </a:r>
            <a:r>
              <a:rPr lang="en-US" sz="1400" dirty="0" err="1" smtClean="0">
                <a:latin typeface="+mn-lt"/>
              </a:rPr>
              <a:t>pOH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14.00 </a:t>
            </a:r>
            <a:r>
              <a:rPr lang="en-US" sz="1400" dirty="0" smtClean="0">
                <a:latin typeface="+mn-lt"/>
              </a:rPr>
              <a:t>– </a:t>
            </a:r>
            <a:r>
              <a:rPr lang="en-US" sz="1400" dirty="0">
                <a:latin typeface="+mn-lt"/>
              </a:rPr>
              <a:t>5.03 = 8.97.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1"/>
          <a:stretch/>
        </p:blipFill>
        <p:spPr>
          <a:xfrm>
            <a:off x="2029428" y="1652236"/>
            <a:ext cx="5020056" cy="99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88" y="2933548"/>
            <a:ext cx="4616067" cy="9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3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Ion Concentrations When a </a:t>
            </a:r>
            <a:r>
              <a:rPr lang="en-US" altLang="en-US" b="1" dirty="0" smtClean="0">
                <a:latin typeface="Arial" charset="0"/>
              </a:rPr>
              <a:t>	Common </a:t>
            </a:r>
            <a:r>
              <a:rPr lang="en-US" altLang="en-US" b="1" dirty="0">
                <a:latin typeface="Arial" charset="0"/>
              </a:rPr>
              <a:t>Ion Is Involved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278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4277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4757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173"/>
            <a:ext cx="8459787" cy="100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determine the concentration of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/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the pH </a:t>
            </a:r>
            <a:r>
              <a:rPr lang="en-US" sz="1400" dirty="0">
                <a:latin typeface="+mn-lt"/>
              </a:rPr>
              <a:t>in a solution containing the weak acid HF and the strong </a:t>
            </a:r>
            <a:r>
              <a:rPr lang="en-US" sz="1400" dirty="0" smtClean="0">
                <a:latin typeface="+mn-lt"/>
              </a:rPr>
              <a:t>acid </a:t>
            </a:r>
            <a:r>
              <a:rPr lang="en-US" sz="1400" dirty="0" err="1" smtClean="0">
                <a:latin typeface="+mn-lt"/>
              </a:rPr>
              <a:t>HCl</a:t>
            </a:r>
            <a:r>
              <a:rPr lang="en-US" sz="1400" dirty="0">
                <a:latin typeface="+mn-lt"/>
              </a:rPr>
              <a:t>. In this case the common ion is 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can again use the four steps outlined in Sample Exercise 17.1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Because HF is a weak acid and 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 is a strong acid, the </a:t>
            </a:r>
            <a:r>
              <a:rPr lang="en-US" sz="1400" dirty="0" smtClean="0">
                <a:latin typeface="+mn-lt"/>
              </a:rPr>
              <a:t>major species </a:t>
            </a:r>
            <a:r>
              <a:rPr lang="en-US" sz="1400" dirty="0">
                <a:latin typeface="+mn-lt"/>
              </a:rPr>
              <a:t>in solution are HF, 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, and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sz="1400" baseline="30000" dirty="0" smtClean="0"/>
              <a:t>–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which is </a:t>
            </a:r>
            <a:r>
              <a:rPr lang="en-US" sz="1400" dirty="0" smtClean="0">
                <a:latin typeface="+mn-lt"/>
              </a:rPr>
              <a:t>the conjugate </a:t>
            </a:r>
            <a:r>
              <a:rPr lang="en-US" sz="1400" dirty="0">
                <a:latin typeface="+mn-lt"/>
              </a:rPr>
              <a:t>base of a strong acid, is merely a spectator ion in </a:t>
            </a:r>
            <a:r>
              <a:rPr lang="en-US" sz="1400" dirty="0" smtClean="0">
                <a:latin typeface="+mn-lt"/>
              </a:rPr>
              <a:t>any acid–base </a:t>
            </a:r>
            <a:r>
              <a:rPr lang="en-US" sz="1400" dirty="0">
                <a:latin typeface="+mn-lt"/>
              </a:rPr>
              <a:t>chemistry. The problem asks for </a:t>
            </a:r>
            <a:r>
              <a:rPr lang="en-US" sz="1400" dirty="0" smtClean="0">
                <a:latin typeface="+mn-lt"/>
              </a:rPr>
              <a:t>[F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], </a:t>
            </a:r>
            <a:r>
              <a:rPr lang="en-US" sz="1400" dirty="0">
                <a:latin typeface="+mn-lt"/>
              </a:rPr>
              <a:t>which is </a:t>
            </a:r>
            <a:r>
              <a:rPr lang="en-US" sz="1400" dirty="0" smtClean="0">
                <a:latin typeface="+mn-lt"/>
              </a:rPr>
              <a:t>formed by </a:t>
            </a:r>
            <a:r>
              <a:rPr lang="en-US" sz="1400" dirty="0">
                <a:latin typeface="+mn-lt"/>
              </a:rPr>
              <a:t>ionization of HF. Thus, this is the important equilibrium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common ion in this problem is the hydrogen (or hydronium</a:t>
            </a:r>
            <a:r>
              <a:rPr lang="en-US" sz="1400" dirty="0" smtClean="0">
                <a:latin typeface="+mn-lt"/>
              </a:rPr>
              <a:t>) ion</a:t>
            </a:r>
            <a:r>
              <a:rPr lang="en-US" sz="1400" dirty="0">
                <a:latin typeface="+mn-lt"/>
              </a:rPr>
              <a:t>. Now we can tabulate the initial and </a:t>
            </a:r>
            <a:r>
              <a:rPr lang="en-US" sz="1400" dirty="0" smtClean="0">
                <a:latin typeface="+mn-lt"/>
              </a:rPr>
              <a:t>equilibrium concentrations </a:t>
            </a:r>
            <a:r>
              <a:rPr lang="en-US" sz="1400" dirty="0">
                <a:latin typeface="+mn-lt"/>
              </a:rPr>
              <a:t>of each species involved in this equilibrium: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458201" cy="3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the fluoride ion concentration and pH of a solution that is 0.20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in HF and 0.10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in 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0" b="5387"/>
          <a:stretch/>
        </p:blipFill>
        <p:spPr>
          <a:xfrm>
            <a:off x="2343771" y="4776091"/>
            <a:ext cx="4410419" cy="112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88" b="85480"/>
          <a:stretch/>
        </p:blipFill>
        <p:spPr>
          <a:xfrm>
            <a:off x="3384371" y="3902117"/>
            <a:ext cx="2329217" cy="2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3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Ion Concentrations When a </a:t>
            </a:r>
            <a:r>
              <a:rPr lang="en-US" altLang="en-US" b="1" dirty="0" smtClean="0">
                <a:latin typeface="Arial" charset="0"/>
              </a:rPr>
              <a:t>	Common </a:t>
            </a:r>
            <a:r>
              <a:rPr lang="en-US" altLang="en-US" b="1" dirty="0">
                <a:latin typeface="Arial" charset="0"/>
              </a:rPr>
              <a:t>Ion Is Involved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278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4277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4757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173"/>
            <a:ext cx="8459787" cy="100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The equilibrium constant for the ionization of HF, from </a:t>
            </a:r>
            <a:r>
              <a:rPr lang="en-US" altLang="en-US" sz="1400" dirty="0" smtClean="0">
                <a:latin typeface="+mn-lt"/>
              </a:rPr>
              <a:t>Appendix D</a:t>
            </a:r>
            <a:r>
              <a:rPr lang="en-US" altLang="en-US" sz="1400" dirty="0">
                <a:latin typeface="+mn-lt"/>
              </a:rPr>
              <a:t>, is 6.8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–4</a:t>
            </a:r>
            <a:r>
              <a:rPr lang="en-US" altLang="en-US" sz="1400" dirty="0">
                <a:latin typeface="+mn-lt"/>
              </a:rPr>
              <a:t>. Substituting the equilibrium-constant </a:t>
            </a:r>
            <a:r>
              <a:rPr lang="en-US" altLang="en-US" sz="1400" dirty="0" smtClean="0">
                <a:latin typeface="+mn-lt"/>
              </a:rPr>
              <a:t>concentrations into </a:t>
            </a:r>
            <a:r>
              <a:rPr lang="en-US" altLang="en-US" sz="1400" dirty="0">
                <a:latin typeface="+mn-lt"/>
              </a:rPr>
              <a:t>the equilibrium expression gives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If </a:t>
            </a:r>
            <a:r>
              <a:rPr lang="en-US" sz="1400" dirty="0">
                <a:latin typeface="+mn-lt"/>
              </a:rPr>
              <a:t>we assume that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is small relative to 0.10 or 0.20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, this </a:t>
            </a:r>
            <a:r>
              <a:rPr lang="en-US" sz="1400" dirty="0" smtClean="0">
                <a:latin typeface="+mn-lt"/>
              </a:rPr>
              <a:t>expression simplifies </a:t>
            </a:r>
            <a:r>
              <a:rPr lang="en-US" sz="1400" dirty="0">
                <a:latin typeface="+mn-lt"/>
              </a:rPr>
              <a:t>to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This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concentration is substantially smaller than it would </a:t>
            </a:r>
            <a:r>
              <a:rPr lang="en-US" sz="1400" dirty="0" smtClean="0">
                <a:latin typeface="+mn-lt"/>
              </a:rPr>
              <a:t>be in </a:t>
            </a:r>
            <a:r>
              <a:rPr lang="en-US" sz="1400" dirty="0">
                <a:latin typeface="+mn-lt"/>
              </a:rPr>
              <a:t>a 0.20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 of HF with no added 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. The </a:t>
            </a:r>
            <a:r>
              <a:rPr lang="en-US" sz="1400" dirty="0" smtClean="0">
                <a:latin typeface="+mn-lt"/>
              </a:rPr>
              <a:t>common ion</a:t>
            </a:r>
            <a:r>
              <a:rPr lang="en-US" sz="1400" dirty="0">
                <a:latin typeface="+mn-lt"/>
              </a:rPr>
              <a:t>, 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, suppresses the ionization of HF. The concentration </a:t>
            </a:r>
            <a:r>
              <a:rPr lang="en-US" sz="1400" dirty="0" smtClean="0">
                <a:latin typeface="+mn-lt"/>
              </a:rPr>
              <a:t>of 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is: </a:t>
            </a: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>
                <a:latin typeface="+mn-lt"/>
              </a:rPr>
              <a:t>[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(0.10 </a:t>
            </a:r>
            <a:r>
              <a:rPr lang="en-US" sz="1400" dirty="0">
                <a:latin typeface="+mn-lt"/>
              </a:rPr>
              <a:t>+ 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      0.10 </a:t>
            </a:r>
            <a:r>
              <a:rPr lang="en-US" sz="1400" i="1" dirty="0">
                <a:latin typeface="+mn-lt"/>
              </a:rPr>
              <a:t>M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tabLst>
                <a:tab pos="2974975" algn="l"/>
                <a:tab pos="3028950" algn="l"/>
              </a:tabLst>
              <a:defRPr/>
            </a:pPr>
            <a:r>
              <a:rPr lang="en-US" sz="1400" dirty="0" smtClean="0">
                <a:latin typeface="+mn-lt"/>
              </a:rPr>
              <a:t>Thus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		pH </a:t>
            </a:r>
            <a:r>
              <a:rPr lang="en-US" sz="1400" dirty="0">
                <a:latin typeface="+mn-lt"/>
              </a:rPr>
              <a:t>= 1.00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458201" cy="3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86" y="2052344"/>
            <a:ext cx="3400377" cy="423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89" y="3176186"/>
            <a:ext cx="3899971" cy="852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0" y="4964974"/>
            <a:ext cx="14605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0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17.2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Ion Concentrations When a </a:t>
            </a:r>
            <a:r>
              <a:rPr lang="en-US" altLang="en-US" b="1" dirty="0" smtClean="0">
                <a:latin typeface="Arial" charset="0"/>
              </a:rPr>
              <a:t>	Common </a:t>
            </a:r>
            <a:r>
              <a:rPr lang="en-US" altLang="en-US" b="1" dirty="0">
                <a:latin typeface="Arial" charset="0"/>
              </a:rPr>
              <a:t>Ion Is Involved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278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5199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82470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174"/>
            <a:ext cx="8459787" cy="67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Comment</a:t>
            </a:r>
            <a:r>
              <a:rPr lang="en-US" altLang="en-US" sz="1400" dirty="0">
                <a:latin typeface="+mn-lt"/>
              </a:rPr>
              <a:t> Notice that for all practical purposes, the hydrogen </a:t>
            </a:r>
            <a:r>
              <a:rPr lang="en-US" altLang="en-US" sz="1400" dirty="0" smtClean="0">
                <a:latin typeface="+mn-lt"/>
              </a:rPr>
              <a:t>ion concentration </a:t>
            </a:r>
            <a:r>
              <a:rPr lang="en-US" altLang="en-US" sz="1400" dirty="0">
                <a:latin typeface="+mn-lt"/>
              </a:rPr>
              <a:t>is due entirely to the </a:t>
            </a:r>
            <a:r>
              <a:rPr lang="en-US" altLang="en-US" sz="1400" dirty="0" err="1">
                <a:latin typeface="+mn-lt"/>
              </a:rPr>
              <a:t>HCl</a:t>
            </a:r>
            <a:r>
              <a:rPr lang="en-US" altLang="en-US" sz="1400" dirty="0">
                <a:latin typeface="+mn-lt"/>
              </a:rPr>
              <a:t>; the HF makes a </a:t>
            </a:r>
            <a:r>
              <a:rPr lang="en-US" altLang="en-US" sz="1400" dirty="0" smtClean="0">
                <a:latin typeface="+mn-lt"/>
              </a:rPr>
              <a:t>negligible contribution </a:t>
            </a:r>
            <a:r>
              <a:rPr lang="en-US" altLang="en-US" sz="1400" dirty="0">
                <a:latin typeface="+mn-lt"/>
              </a:rPr>
              <a:t>by comparison.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Calculate </a:t>
            </a:r>
            <a:r>
              <a:rPr lang="en-US" altLang="en-US" sz="1400" dirty="0">
                <a:latin typeface="+mn-lt"/>
              </a:rPr>
              <a:t>the concentration of the lactate ion in a </a:t>
            </a:r>
            <a:r>
              <a:rPr lang="en-US" altLang="en-US" sz="1400" dirty="0" smtClean="0">
                <a:latin typeface="+mn-lt"/>
              </a:rPr>
              <a:t>solution that </a:t>
            </a:r>
            <a:r>
              <a:rPr lang="en-US" altLang="en-US" sz="1400" dirty="0">
                <a:latin typeface="+mn-lt"/>
              </a:rPr>
              <a:t>is 0.100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in lactic acid </a:t>
            </a:r>
            <a:r>
              <a:rPr lang="en-US" altLang="en-US" sz="1400" dirty="0" smtClean="0">
                <a:latin typeface="+mn-lt"/>
              </a:rPr>
              <a:t>(CH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CH(OH)COOH</a:t>
            </a:r>
            <a:r>
              <a:rPr lang="en-US" altLang="en-US" sz="1400" dirty="0">
                <a:latin typeface="+mn-lt"/>
              </a:rPr>
              <a:t>,</a:t>
            </a:r>
          </a:p>
          <a:p>
            <a:pPr marL="0" indent="0" eaLnBrk="0" hangingPunct="0">
              <a:defRPr/>
            </a:pPr>
            <a:r>
              <a:rPr lang="en-US" altLang="en-US" sz="1400" dirty="0" err="1">
                <a:latin typeface="+mn-lt"/>
              </a:rPr>
              <a:t>p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a</a:t>
            </a:r>
            <a:r>
              <a:rPr lang="en-US" altLang="en-US" sz="1400" dirty="0">
                <a:latin typeface="+mn-lt"/>
              </a:rPr>
              <a:t> = 3.86) and 0.080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in </a:t>
            </a:r>
            <a:r>
              <a:rPr lang="en-US" altLang="en-US" sz="1400" dirty="0" err="1">
                <a:latin typeface="+mn-lt"/>
              </a:rPr>
              <a:t>HCl</a:t>
            </a:r>
            <a:r>
              <a:rPr lang="en-US" alt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4.83 M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0.0800 </a:t>
            </a:r>
            <a:r>
              <a:rPr lang="en-US" altLang="en-US" sz="1400" i="1" dirty="0">
                <a:latin typeface="+mn-lt"/>
              </a:rPr>
              <a:t>M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7.3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3.65 × 10</a:t>
            </a:r>
            <a:r>
              <a:rPr lang="en-US" altLang="en-US" sz="1400" baseline="30000" dirty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1.73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Calculate </a:t>
            </a:r>
            <a:r>
              <a:rPr lang="en-US" altLang="en-US" sz="1400" dirty="0">
                <a:latin typeface="+mn-lt"/>
              </a:rPr>
              <a:t>the </a:t>
            </a:r>
            <a:r>
              <a:rPr lang="en-US" altLang="en-US" sz="1400" dirty="0" err="1">
                <a:latin typeface="+mn-lt"/>
              </a:rPr>
              <a:t>formate</a:t>
            </a:r>
            <a:r>
              <a:rPr lang="en-US" altLang="en-US" sz="1400" dirty="0">
                <a:latin typeface="+mn-lt"/>
              </a:rPr>
              <a:t> ion concentration and pH of a </a:t>
            </a:r>
            <a:r>
              <a:rPr lang="en-US" altLang="en-US" sz="1400" dirty="0" smtClean="0">
                <a:latin typeface="+mn-lt"/>
              </a:rPr>
              <a:t>solution that </a:t>
            </a:r>
            <a:r>
              <a:rPr lang="en-US" altLang="en-US" sz="1400" dirty="0">
                <a:latin typeface="+mn-lt"/>
              </a:rPr>
              <a:t>is 0.050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in formic acid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(HCOOH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a</a:t>
            </a:r>
            <a:r>
              <a:rPr lang="en-US" altLang="en-US" sz="1400" dirty="0">
                <a:latin typeface="+mn-lt"/>
              </a:rPr>
              <a:t> = 1.8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–4</a:t>
            </a:r>
            <a:r>
              <a:rPr lang="en-US" altLang="en-US" sz="1400" dirty="0" smtClean="0">
                <a:latin typeface="+mn-lt"/>
              </a:rPr>
              <a:t>) and </a:t>
            </a:r>
            <a:r>
              <a:rPr lang="en-US" altLang="en-US" sz="1400" dirty="0">
                <a:latin typeface="+mn-lt"/>
              </a:rPr>
              <a:t>0.10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in HNO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458201" cy="3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75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38824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399134"/>
            <a:ext cx="8723313" cy="94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asked to calculate the pH of a buffer </a:t>
            </a:r>
            <a:r>
              <a:rPr lang="en-US" altLang="en-US" sz="1400" dirty="0" smtClean="0">
                <a:latin typeface="+mn-lt"/>
              </a:rPr>
              <a:t>containing lactic </a:t>
            </a:r>
            <a:r>
              <a:rPr lang="en-US" altLang="en-US" sz="1400" dirty="0">
                <a:latin typeface="+mn-lt"/>
              </a:rPr>
              <a:t>acid </a:t>
            </a:r>
            <a:r>
              <a:rPr lang="en-US" altLang="en-US" sz="1400" dirty="0" smtClean="0">
                <a:latin typeface="+mn-lt"/>
              </a:rPr>
              <a:t>(HC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and its conjugate base, the lactate </a:t>
            </a:r>
            <a:r>
              <a:rPr lang="en-US" altLang="en-US" sz="1400" dirty="0" smtClean="0">
                <a:latin typeface="+mn-lt"/>
              </a:rPr>
              <a:t>ion (C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).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Plan</a:t>
            </a:r>
            <a:r>
              <a:rPr lang="en-US" altLang="en-US" sz="1400" dirty="0">
                <a:latin typeface="+mn-lt"/>
              </a:rPr>
              <a:t> We will first determine the pH using the method </a:t>
            </a:r>
            <a:r>
              <a:rPr lang="en-US" altLang="en-US" sz="1400" dirty="0" smtClean="0">
                <a:latin typeface="+mn-lt"/>
              </a:rPr>
              <a:t>described in </a:t>
            </a:r>
            <a:r>
              <a:rPr lang="en-US" altLang="en-US" sz="1400" dirty="0">
                <a:latin typeface="+mn-lt"/>
              </a:rPr>
              <a:t>Section 17.1. Because </a:t>
            </a:r>
            <a:r>
              <a:rPr lang="en-US" altLang="en-US" sz="1400" dirty="0" smtClean="0">
                <a:latin typeface="+mn-lt"/>
              </a:rPr>
              <a:t>HC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a weak electrolyte </a:t>
            </a:r>
            <a:r>
              <a:rPr lang="en-US" altLang="en-US" sz="1400" dirty="0" smtClean="0">
                <a:latin typeface="+mn-lt"/>
              </a:rPr>
              <a:t>and NaC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a strong electrolyte, the major species in </a:t>
            </a:r>
            <a:r>
              <a:rPr lang="en-US" altLang="en-US" sz="1400" dirty="0" smtClean="0">
                <a:latin typeface="+mn-lt"/>
              </a:rPr>
              <a:t>solution are HC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>
                <a:latin typeface="+mn-lt"/>
              </a:rPr>
              <a:t>Na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, and </a:t>
            </a:r>
            <a:r>
              <a:rPr lang="en-US" alt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. </a:t>
            </a:r>
            <a:r>
              <a:rPr lang="en-US" altLang="en-US" sz="1400" dirty="0">
                <a:latin typeface="+mn-lt"/>
              </a:rPr>
              <a:t>The Na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ion is a spectator ion</a:t>
            </a:r>
            <a:r>
              <a:rPr lang="en-US" altLang="en-US" sz="1400" dirty="0" smtClean="0">
                <a:latin typeface="+mn-lt"/>
              </a:rPr>
              <a:t>. The HC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/C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conjugate acid–base pair determines [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and</a:t>
            </a:r>
            <a:r>
              <a:rPr lang="en-US" altLang="en-US" sz="1400" dirty="0">
                <a:latin typeface="+mn-lt"/>
              </a:rPr>
              <a:t>, thus, pH; </a:t>
            </a:r>
            <a:r>
              <a:rPr lang="en-US" altLang="en-US" sz="1400" dirty="0" smtClean="0">
                <a:latin typeface="+mn-lt"/>
              </a:rPr>
              <a:t>[H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can be determined using the </a:t>
            </a:r>
            <a:r>
              <a:rPr lang="en-US" altLang="en-US" sz="1400" dirty="0" smtClean="0">
                <a:latin typeface="+mn-lt"/>
              </a:rPr>
              <a:t>acid-dissociation equilibrium </a:t>
            </a:r>
            <a:r>
              <a:rPr lang="en-US" altLang="en-US" sz="1400" dirty="0">
                <a:latin typeface="+mn-lt"/>
              </a:rPr>
              <a:t>of lactic acid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The initial and equilibrium </a:t>
            </a:r>
            <a:r>
              <a:rPr lang="en-US" altLang="en-US" sz="1400" dirty="0" smtClean="0">
                <a:latin typeface="+mn-lt"/>
              </a:rPr>
              <a:t>concentrations of </a:t>
            </a:r>
            <a:r>
              <a:rPr lang="en-US" altLang="en-US" sz="1400" dirty="0">
                <a:latin typeface="+mn-lt"/>
              </a:rPr>
              <a:t>the species involved in this </a:t>
            </a:r>
            <a:r>
              <a:rPr lang="en-US" altLang="en-US" sz="1400" dirty="0" smtClean="0">
                <a:latin typeface="+mn-lt"/>
              </a:rPr>
              <a:t>equilibrium are: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spcBef>
                <a:spcPts val="600"/>
              </a:spcBef>
              <a:defRPr/>
            </a:pPr>
            <a:r>
              <a:rPr lang="en-US" altLang="en-US" sz="1400" dirty="0">
                <a:latin typeface="+mn-lt"/>
              </a:rPr>
              <a:t>The equilibrium concentrations are </a:t>
            </a:r>
            <a:r>
              <a:rPr lang="en-US" altLang="en-US" sz="1400" dirty="0" smtClean="0">
                <a:latin typeface="+mn-lt"/>
              </a:rPr>
              <a:t>governed by </a:t>
            </a:r>
            <a:r>
              <a:rPr lang="en-US" altLang="en-US" sz="1400" dirty="0">
                <a:latin typeface="+mn-lt"/>
              </a:rPr>
              <a:t>the equilibrium expression: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4414" cy="577804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53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What is the pH of a buffer that is 0.12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in lactic acid </a:t>
            </a:r>
            <a:r>
              <a:rPr lang="en-US" sz="1400" dirty="0" smtClean="0">
                <a:latin typeface="+mn-lt"/>
              </a:rPr>
              <a:t>[CH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CH(OH)COOH</a:t>
            </a:r>
            <a:r>
              <a:rPr lang="en-US" sz="1400" dirty="0">
                <a:latin typeface="+mn-lt"/>
              </a:rPr>
              <a:t>, or </a:t>
            </a:r>
            <a:r>
              <a:rPr lang="en-US" sz="1400" dirty="0" smtClean="0">
                <a:latin typeface="+mn-lt"/>
              </a:rPr>
              <a:t>HC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and 0.10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in sodium </a:t>
            </a:r>
            <a:r>
              <a:rPr lang="en-US" sz="1400" dirty="0" smtClean="0">
                <a:latin typeface="+mn-lt"/>
              </a:rPr>
              <a:t>lactate [CH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CH(OH)</a:t>
            </a:r>
            <a:r>
              <a:rPr lang="en-US" sz="1400" dirty="0" err="1" smtClean="0">
                <a:latin typeface="+mn-lt"/>
              </a:rPr>
              <a:t>COONa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or </a:t>
            </a:r>
            <a:r>
              <a:rPr lang="en-US" sz="1400" dirty="0" smtClean="0">
                <a:latin typeface="+mn-lt"/>
              </a:rPr>
              <a:t>NaC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]? </a:t>
            </a:r>
            <a:r>
              <a:rPr lang="en-US" sz="1400" dirty="0">
                <a:latin typeface="+mn-lt"/>
              </a:rPr>
              <a:t>For lactic acid,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= 1.4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17.3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of a Buffer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6082841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5"/>
          <a:stretch/>
        </p:blipFill>
        <p:spPr>
          <a:xfrm>
            <a:off x="1842652" y="4089613"/>
            <a:ext cx="5679358" cy="1039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47" y="5600568"/>
            <a:ext cx="3988106" cy="4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ERGEFILE" val="\\.host\Shared Folders\gexinc On My Mac\Desktop\TRANSFER\47191\04 Sample Chapter.xls"/>
  <p:tag name="MMPROD_NEXTUNIQUEID" val="10009"/>
  <p:tag name="MMPROD_UIDATA" val="&lt;database version=&quot;8.0&quot;&gt;&lt;object type=&quot;1&quot; unique_id=&quot;10001&quot;&gt;&lt;object type=&quot;2&quot; unique_id=&quot;10039&quot;&gt;&lt;object type=&quot;3&quot; unique_id=&quot;10040&quot;&gt;&lt;property id=&quot;20148&quot; value=&quot;5&quot;/&gt;&lt;property id=&quot;20300&quot; value=&quot;Slide 1&quot;/&gt;&lt;property id=&quot;20307&quot; value=&quot;256&quot;/&gt;&lt;/object&gt;&lt;object type=&quot;3&quot; unique_id=&quot;10041&quot;&gt;&lt;property id=&quot;20148&quot; value=&quot;5&quot;/&gt;&lt;property id=&quot;20300&quot; value=&quot;Slide 2&quot;/&gt;&lt;property id=&quot;20307&quot; value=&quot;270&quot;/&gt;&lt;/object&gt;&lt;object type=&quot;3&quot; unique_id=&quot;10042&quot;&gt;&lt;property id=&quot;20148&quot; value=&quot;5&quot;/&gt;&lt;property id=&quot;20300&quot; value=&quot;Slide 3&quot;/&gt;&lt;property id=&quot;20307&quot; value=&quot;269&quot;/&gt;&lt;/object&gt;&lt;object type=&quot;3&quot; unique_id=&quot;10043&quot;&gt;&lt;property id=&quot;20148&quot; value=&quot;5&quot;/&gt;&lt;property id=&quot;20300&quot; value=&quot;Slide 4&quot;/&gt;&lt;property id=&quot;20307&quot; value=&quot;268&quot;/&gt;&lt;/object&gt;&lt;object type=&quot;3&quot; unique_id=&quot;10044&quot;&gt;&lt;property id=&quot;20148&quot; value=&quot;5&quot;/&gt;&lt;property id=&quot;20300&quot; value=&quot;Slide 5&quot;/&gt;&lt;property id=&quot;20307&quot; value=&quot;267&quot;/&gt;&lt;/object&gt;&lt;object type=&quot;3&quot; unique_id=&quot;10045&quot;&gt;&lt;property id=&quot;20148&quot; value=&quot;5&quot;/&gt;&lt;property id=&quot;20300&quot; value=&quot;Slide 6&quot;/&gt;&lt;property id=&quot;20307&quot; value=&quot;272&quot;/&gt;&lt;/object&gt;&lt;object type=&quot;3&quot; unique_id=&quot;10046&quot;&gt;&lt;property id=&quot;20148&quot; value=&quot;5&quot;/&gt;&lt;property id=&quot;20300&quot; value=&quot;Slide 7&quot;/&gt;&lt;property id=&quot;20307&quot; value=&quot;266&quot;/&gt;&lt;/object&gt;&lt;object type=&quot;3&quot; unique_id=&quot;10047&quot;&gt;&lt;property id=&quot;20148&quot; value=&quot;5&quot;/&gt;&lt;property id=&quot;20300&quot; value=&quot;Slide 8&quot;/&gt;&lt;property id=&quot;20307&quot; value=&quot;265&quot;/&gt;&lt;/object&gt;&lt;object type=&quot;3&quot; unique_id=&quot;10048&quot;&gt;&lt;property id=&quot;20148&quot; value=&quot;5&quot;/&gt;&lt;property id=&quot;20300&quot; value=&quot;Slide 9&quot;/&gt;&lt;property id=&quot;20307&quot; value=&quot;264&quot;/&gt;&lt;/object&gt;&lt;object type=&quot;3&quot; unique_id=&quot;10049&quot;&gt;&lt;property id=&quot;20148&quot; value=&quot;5&quot;/&gt;&lt;property id=&quot;20300&quot; value=&quot;Slide 10&quot;/&gt;&lt;property id=&quot;20307&quot; value=&quot;271&quot;/&gt;&lt;/object&gt;&lt;object type=&quot;3&quot; unique_id=&quot;10050&quot;&gt;&lt;property id=&quot;20148&quot; value=&quot;5&quot;/&gt;&lt;property id=&quot;20300&quot; value=&quot;Slide 11&quot;/&gt;&lt;property id=&quot;20307&quot; value=&quot;263&quot;/&gt;&lt;/object&gt;&lt;object type=&quot;3&quot; unique_id=&quot;10051&quot;&gt;&lt;property id=&quot;20148&quot; value=&quot;5&quot;/&gt;&lt;property id=&quot;20300&quot; value=&quot;Slide 13&quot;/&gt;&lt;property id=&quot;20307&quot; value=&quot;262&quot;/&gt;&lt;/object&gt;&lt;object type=&quot;3&quot; unique_id=&quot;10052&quot;&gt;&lt;property id=&quot;20148&quot; value=&quot;5&quot;/&gt;&lt;property id=&quot;20300&quot; value=&quot;Slide 12&quot;/&gt;&lt;property id=&quot;20307&quot; value=&quot;261&quot;/&gt;&lt;/object&gt;&lt;object type=&quot;3&quot; unique_id=&quot;11956&quot;&gt;&lt;property id=&quot;20148&quot; value=&quot;5&quot;/&gt;&lt;property id=&quot;20300&quot; value=&quot;Slide 14&quot;/&gt;&lt;property id=&quot;20307&quot; value=&quot;273&quot;/&gt;&lt;/object&gt;&lt;object type=&quot;3&quot; unique_id=&quot;11957&quot;&gt;&lt;property id=&quot;20148&quot; value=&quot;5&quot;/&gt;&lt;property id=&quot;20300&quot; value=&quot;Slide 15&quot;/&gt;&lt;property id=&quot;20307&quot; value=&quot;274&quot;/&gt;&lt;/object&gt;&lt;object type=&quot;3&quot; unique_id=&quot;12302&quot;&gt;&lt;property id=&quot;20148&quot; value=&quot;5&quot;/&gt;&lt;property id=&quot;20300&quot; value=&quot;Slide 16&quot;/&gt;&lt;property id=&quot;20307&quot; value=&quot;275&quot;/&gt;&lt;/object&gt;&lt;object type=&quot;3&quot; unique_id=&quot;12303&quot;&gt;&lt;property id=&quot;20148&quot; value=&quot;5&quot;/&gt;&lt;property id=&quot;20300&quot; value=&quot;Slide 17&quot;/&gt;&lt;property id=&quot;20307&quot; value=&quot;276&quot;/&gt;&lt;/object&gt;&lt;object type=&quot;3&quot; unique_id=&quot;12476&quot;&gt;&lt;property id=&quot;20148&quot; value=&quot;5&quot;/&gt;&lt;property id=&quot;20300&quot; value=&quot;Slide 18&quot;/&gt;&lt;property id=&quot;20307&quot; value=&quot;277&quot;/&gt;&lt;/object&gt;&lt;object type=&quot;3&quot; unique_id=&quot;12477&quot;&gt;&lt;property id=&quot;20148&quot; value=&quot;5&quot;/&gt;&lt;property id=&quot;20300&quot; value=&quot;Slide 19&quot;/&gt;&lt;property id=&quot;20307&quot; value=&quot;278&quot;/&gt;&lt;/object&gt;&lt;object type=&quot;3&quot; unique_id=&quot;12562&quot;&gt;&lt;property id=&quot;20148&quot; value=&quot;5&quot;/&gt;&lt;property id=&quot;20300&quot; value=&quot;Slide 20&quot;/&gt;&lt;property id=&quot;20307&quot; value=&quot;279&quot;/&gt;&lt;/object&gt;&lt;object type=&quot;3&quot; unique_id=&quot;12563&quot;&gt;&lt;property id=&quot;20148&quot; value=&quot;5&quot;/&gt;&lt;property id=&quot;20300&quot; value=&quot;Slide 21&quot;/&gt;&lt;property id=&quot;20307&quot; value=&quot;280&quot;/&gt;&lt;/object&gt;&lt;object type=&quot;3&quot; unique_id=&quot;12702&quot;&gt;&lt;property id=&quot;20148&quot; value=&quot;5&quot;/&gt;&lt;property id=&quot;20300&quot; value=&quot;Slide 22&quot;/&gt;&lt;property id=&quot;20307&quot; value=&quot;281&quot;/&gt;&lt;/object&gt;&lt;object type=&quot;3&quot; unique_id=&quot;12703&quot;&gt;&lt;property id=&quot;20148&quot; value=&quot;5&quot;/&gt;&lt;property id=&quot;20300&quot; value=&quot;Slide 23&quot;/&gt;&lt;property id=&quot;20307&quot; value=&quot;282&quot;/&gt;&lt;/object&gt;&lt;object type=&quot;3&quot; unique_id=&quot;12854&quot;&gt;&lt;property id=&quot;20148&quot; value=&quot;5&quot;/&gt;&lt;property id=&quot;20300&quot; value=&quot;Slide 24&quot;/&gt;&lt;property id=&quot;20307&quot; value=&quot;283&quot;/&gt;&lt;/object&gt;&lt;object type=&quot;3&quot; unique_id=&quot;12855&quot;&gt;&lt;property id=&quot;20148&quot; value=&quot;5&quot;/&gt;&lt;property id=&quot;20300&quot; value=&quot;Slide 25&quot;/&gt;&lt;property id=&quot;20307&quot; value=&quot;284&quot;/&gt;&lt;/object&gt;&lt;object type=&quot;3&quot; unique_id=&quot;13018&quot;&gt;&lt;property id=&quot;20148&quot; value=&quot;5&quot;/&gt;&lt;property id=&quot;20300&quot; value=&quot;Slide 26&quot;/&gt;&lt;property id=&quot;20307&quot; value=&quot;285&quot;/&gt;&lt;/object&gt;&lt;object type=&quot;3&quot; unique_id=&quot;13019&quot;&gt;&lt;property id=&quot;20148&quot; value=&quot;5&quot;/&gt;&lt;property id=&quot;20300&quot; value=&quot;Slide 27&quot;/&gt;&lt;property id=&quot;20307&quot; value=&quot;286&quot;/&gt;&lt;/object&gt;&lt;object type=&quot;3&quot; unique_id=&quot;13107&quot;&gt;&lt;property id=&quot;20148&quot; value=&quot;5&quot;/&gt;&lt;property id=&quot;20300&quot; value=&quot;Slide 28&quot;/&gt;&lt;property id=&quot;20307&quot; value=&quot;287&quot;/&gt;&lt;/object&gt;&lt;object type=&quot;3&quot; unique_id=&quot;13408&quot;&gt;&lt;property id=&quot;20148&quot; value=&quot;5&quot;/&gt;&lt;property id=&quot;20300&quot; value=&quot;Slide 29&quot;/&gt;&lt;property id=&quot;20307&quot; value=&quot;288&quot;/&gt;&lt;/object&gt;&lt;object type=&quot;3&quot; unique_id=&quot;13409&quot;&gt;&lt;property id=&quot;20148&quot; value=&quot;5&quot;/&gt;&lt;property id=&quot;20300&quot; value=&quot;Slide 30&quot;/&gt;&lt;property id=&quot;20307&quot; value=&quot;289&quot;/&gt;&lt;/object&gt;&lt;object type=&quot;3&quot; unique_id=&quot;13698&quot;&gt;&lt;property id=&quot;20148&quot; value=&quot;5&quot;/&gt;&lt;property id=&quot;20300&quot; value=&quot;Slide 31&quot;/&gt;&lt;property id=&quot;20307&quot; value=&quot;290&quot;/&gt;&lt;/object&gt;&lt;object type=&quot;3&quot; unique_id=&quot;13699&quot;&gt;&lt;property id=&quot;20148&quot; value=&quot;5&quot;/&gt;&lt;property id=&quot;20300&quot; value=&quot;Slide 32&quot;/&gt;&lt;property id=&quot;20307&quot; value=&quot;291&quot;/&gt;&lt;/object&gt;&lt;object type=&quot;3&quot; unique_id=&quot;13700&quot;&gt;&lt;property id=&quot;20148&quot; value=&quot;5&quot;/&gt;&lt;property id=&quot;20300&quot; value=&quot;Slide 33&quot;/&gt;&lt;property id=&quot;20307&quot; value=&quot;292&quot;/&gt;&lt;/object&gt;&lt;object type=&quot;3&quot; unique_id=&quot;14122&quot;&gt;&lt;property id=&quot;20148&quot; value=&quot;5&quot;/&gt;&lt;property id=&quot;20300&quot; value=&quot;Slide 34&quot;/&gt;&lt;property id=&quot;20307&quot; value=&quot;293&quot;/&gt;&lt;/object&gt;&lt;object type=&quot;3&quot; unique_id=&quot;14123&quot;&gt;&lt;property id=&quot;20148&quot; value=&quot;5&quot;/&gt;&lt;property id=&quot;20300&quot; value=&quot;Slide 35&quot;/&gt;&lt;property id=&quot;20307&quot; value=&quot;294&quot;/&gt;&lt;/object&gt;&lt;object type=&quot;3&quot; unique_id=&quot;14124&quot;&gt;&lt;property id=&quot;20148&quot; value=&quot;5&quot;/&gt;&lt;property id=&quot;20300&quot; value=&quot;Slide 36&quot;/&gt;&lt;property id=&quot;20307&quot; value=&quot;295&quot;/&gt;&lt;/object&gt;&lt;object type=&quot;3&quot; unique_id=&quot;14126&quot;&gt;&lt;property id=&quot;20148&quot; value=&quot;5&quot;/&gt;&lt;property id=&quot;20300&quot; value=&quot;Slide 37&quot;/&gt;&lt;property id=&quot;20307&quot; value=&quot;296&quot;/&gt;&lt;/object&gt;&lt;object type=&quot;3&quot; unique_id=&quot;14127&quot;&gt;&lt;property id=&quot;20148&quot; value=&quot;5&quot;/&gt;&lt;property id=&quot;20300&quot; value=&quot;Slide 38&quot;/&gt;&lt;property id=&quot;20307&quot; value=&quot;297&quot;/&gt;&lt;/object&gt;&lt;object type=&quot;3&quot; unique_id=&quot;14128&quot;&gt;&lt;property id=&quot;20148&quot; value=&quot;5&quot;/&gt;&lt;property id=&quot;20300&quot; value=&quot;Slide 39&quot;/&gt;&lt;property id=&quot;20307&quot; value=&quot;298&quot;/&gt;&lt;/object&gt;&lt;object type=&quot;3&quot; unique_id=&quot;14129&quot;&gt;&lt;property id=&quot;20148&quot; value=&quot;5&quot;/&gt;&lt;property id=&quot;20300&quot; value=&quot;Slide 40&quot;/&gt;&lt;property id=&quot;20307&quot; value=&quot;299&quot;/&gt;&lt;/object&gt;&lt;object type=&quot;3&quot; unique_id=&quot;14130&quot;&gt;&lt;property id=&quot;20148&quot; value=&quot;5&quot;/&gt;&lt;property id=&quot;20300&quot; value=&quot;Slide 41&quot;/&gt;&lt;property id=&quot;20307&quot; value=&quot;300&quot;/&gt;&lt;/object&gt;&lt;object type=&quot;3&quot; unique_id=&quot;14131&quot;&gt;&lt;property id=&quot;20148&quot; value=&quot;5&quot;/&gt;&lt;property id=&quot;20300&quot; value=&quot;Slide 42&quot;/&gt;&lt;property id=&quot;20307&quot; value=&quot;301&quot;/&gt;&lt;/object&gt;&lt;object type=&quot;3&quot; unique_id=&quot;14132&quot;&gt;&lt;property id=&quot;20148&quot; value=&quot;5&quot;/&gt;&lt;property id=&quot;20300&quot; value=&quot;Slide 43&quot;/&gt;&lt;property id=&quot;20307&quot; value=&quot;302&quot;/&gt;&lt;/object&gt;&lt;object type=&quot;3&quot; unique_id=&quot;14133&quot;&gt;&lt;property id=&quot;20148&quot; value=&quot;5&quot;/&gt;&lt;property id=&quot;20300&quot; value=&quot;Slide 45&quot;/&gt;&lt;property id=&quot;20307&quot; value=&quot;303&quot;/&gt;&lt;/object&gt;&lt;object type=&quot;3&quot; unique_id=&quot;14134&quot;&gt;&lt;property id=&quot;20148&quot; value=&quot;5&quot;/&gt;&lt;property id=&quot;20300&quot; value=&quot;Slide 46&quot;/&gt;&lt;property id=&quot;20307&quot; value=&quot;304&quot;/&gt;&lt;/object&gt;&lt;object type=&quot;3&quot; unique_id=&quot;14135&quot;&gt;&lt;property id=&quot;20148&quot; value=&quot;5&quot;/&gt;&lt;property id=&quot;20300&quot; value=&quot;Slide 47&quot;/&gt;&lt;property id=&quot;20307&quot; value=&quot;305&quot;/&gt;&lt;/object&gt;&lt;object type=&quot;3&quot; unique_id=&quot;14136&quot;&gt;&lt;property id=&quot;20148&quot; value=&quot;5&quot;/&gt;&lt;property id=&quot;20300&quot; value=&quot;Slide 48&quot;/&gt;&lt;property id=&quot;20307&quot; value=&quot;306&quot;/&gt;&lt;/object&gt;&lt;object type=&quot;3&quot; unique_id=&quot;14432&quot;&gt;&lt;property id=&quot;20148&quot; value=&quot;5&quot;/&gt;&lt;property id=&quot;20300&quot; value=&quot;Slide 44&quot;/&gt;&lt;property id=&quot;20307&quot; value=&quot;307&quot;/&gt;&lt;/object&gt;&lt;/object&gt;&lt;object type=&quot;8&quot; unique_id=&quot;100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Worked_Examples">
  <a:themeElements>
    <a:clrScheme name="Worked_Examp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rked_Example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000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7"/>
                  </a:schemeClr>
                </a:outerShdw>
              </a:effectLst>
            </a14:hiddenEffects>
          </a:ext>
        </a:extLst>
      </a:spPr>
      <a:bodyPr wrap="none">
        <a:spAutoFit/>
      </a:bodyPr>
      <a:lstStyle>
        <a:defPPr marL="2282825" indent="-2282825">
          <a:defRPr sz="14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282825" marR="0" indent="-2282825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48" charset="-128"/>
          </a:defRPr>
        </a:defPPr>
      </a:lstStyle>
    </a:lnDef>
  </a:objectDefaults>
  <a:extraClrSchemeLst>
    <a:extraClrScheme>
      <a:clrScheme name="Worked_Examp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Worked_Examples</Template>
  <TotalTime>6892</TotalTime>
  <Words>7901</Words>
  <Application>Microsoft Macintosh PowerPoint</Application>
  <PresentationFormat>On-screen Show (4:3)</PresentationFormat>
  <Paragraphs>839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Worked_Examples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GEX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gexinc</dc:creator>
  <cp:lastModifiedBy>admin</cp:lastModifiedBy>
  <cp:revision>1373</cp:revision>
  <dcterms:created xsi:type="dcterms:W3CDTF">2013-09-13T12:48:59Z</dcterms:created>
  <dcterms:modified xsi:type="dcterms:W3CDTF">2017-08-15T19:24:24Z</dcterms:modified>
</cp:coreProperties>
</file>