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C4BE5"/>
    <a:srgbClr val="E65106"/>
    <a:srgbClr val="FFB650"/>
    <a:srgbClr val="55B2B9"/>
    <a:srgbClr val="ED1A3B"/>
    <a:srgbClr val="0066B3"/>
    <a:srgbClr val="F5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 autoAdjust="0"/>
    <p:restoredTop sz="94500" autoAdjust="0"/>
  </p:normalViewPr>
  <p:slideViewPr>
    <p:cSldViewPr snapToGrid="0" showGuides="1">
      <p:cViewPr varScale="1">
        <p:scale>
          <a:sx n="113" d="100"/>
          <a:sy n="113" d="100"/>
        </p:scale>
        <p:origin x="-712" y="-112"/>
      </p:cViewPr>
      <p:guideLst>
        <p:guide orient="horz" pos="426"/>
        <p:guide orient="horz" pos="61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180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4D44E16-3763-4907-85FA-EE9EC73234FD}" type="datetimeFigureOut">
              <a:rPr lang="en-US"/>
              <a:pPr>
                <a:defRPr/>
              </a:pPr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1BCE83-DE87-4CD7-953F-EA26CDD9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EB2769-3A87-436C-BD67-5934C639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B9B65D8-7F3C-47C5-823C-BF4BC1CF02EE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5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5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9800" y="6321425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© 2018 Pearson Education, Inc.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0" y="6324600"/>
            <a:ext cx="523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000" i="1" dirty="0" smtClean="0">
                <a:latin typeface="Arial" charset="0"/>
              </a:rPr>
              <a:t>Chemistry: The Central Science</a:t>
            </a:r>
            <a:r>
              <a:rPr lang="en-US" sz="1000" dirty="0" smtClean="0">
                <a:latin typeface="Arial" charset="0"/>
              </a:rPr>
              <a:t>, 14th </a:t>
            </a:r>
            <a:r>
              <a:rPr lang="en-US" sz="1000" dirty="0">
                <a:latin typeface="Arial" charset="0"/>
              </a:rPr>
              <a:t>Edition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1000" dirty="0" smtClean="0">
                <a:latin typeface="Helvetica"/>
                <a:ea typeface="Times"/>
              </a:rPr>
              <a:t>Brown/</a:t>
            </a:r>
            <a:r>
              <a:rPr lang="en-US" sz="1000" dirty="0" err="1" smtClean="0">
                <a:latin typeface="Helvetica"/>
                <a:ea typeface="Times"/>
              </a:rPr>
              <a:t>LeMay</a:t>
            </a:r>
            <a:r>
              <a:rPr lang="en-US" sz="1000" dirty="0" smtClean="0">
                <a:latin typeface="Helvetica"/>
                <a:ea typeface="Times"/>
              </a:rPr>
              <a:t>/</a:t>
            </a:r>
            <a:r>
              <a:rPr lang="en-US" sz="1000" dirty="0" err="1" smtClean="0">
                <a:latin typeface="Helvetica"/>
                <a:ea typeface="Times"/>
              </a:rPr>
              <a:t>Bursten</a:t>
            </a:r>
            <a:r>
              <a:rPr lang="en-US" sz="1000" dirty="0" smtClean="0">
                <a:latin typeface="Helvetica"/>
                <a:ea typeface="Times"/>
              </a:rPr>
              <a:t>/Murphy/Woodward/</a:t>
            </a:r>
            <a:r>
              <a:rPr lang="en-US" sz="1000" dirty="0" err="1" smtClean="0">
                <a:latin typeface="Helvetica"/>
                <a:ea typeface="Times"/>
              </a:rPr>
              <a:t>Stoltzfus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82892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839813"/>
            <a:ext cx="8723313" cy="1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three equations and are asked to write </a:t>
            </a:r>
            <a:r>
              <a:rPr lang="en-US" sz="1400" dirty="0" smtClean="0">
                <a:latin typeface="+mn-lt"/>
              </a:rPr>
              <a:t>an equilibrium-constant </a:t>
            </a:r>
            <a:r>
              <a:rPr lang="en-US" sz="1400" dirty="0">
                <a:latin typeface="+mn-lt"/>
              </a:rPr>
              <a:t>expression for each.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Using the law of mass action, we write each expression as </a:t>
            </a:r>
            <a:r>
              <a:rPr lang="en-US" sz="1400" dirty="0" smtClean="0">
                <a:latin typeface="+mn-lt"/>
              </a:rPr>
              <a:t>a quotient </a:t>
            </a:r>
            <a:r>
              <a:rPr lang="en-US" sz="1400" dirty="0">
                <a:latin typeface="+mn-lt"/>
              </a:rPr>
              <a:t>having the product concentration terms in the </a:t>
            </a:r>
            <a:r>
              <a:rPr lang="en-US" sz="1400" dirty="0" smtClean="0">
                <a:latin typeface="+mn-lt"/>
              </a:rPr>
              <a:t>numerator and </a:t>
            </a:r>
            <a:r>
              <a:rPr lang="en-US" sz="1400" dirty="0">
                <a:latin typeface="+mn-lt"/>
              </a:rPr>
              <a:t>the reactant concentration terms in the denominator</a:t>
            </a:r>
            <a:r>
              <a:rPr lang="en-US" sz="1400" dirty="0" smtClean="0">
                <a:latin typeface="+mn-lt"/>
              </a:rPr>
              <a:t>. Each </a:t>
            </a:r>
            <a:r>
              <a:rPr lang="en-US" sz="1400" dirty="0">
                <a:latin typeface="+mn-lt"/>
              </a:rPr>
              <a:t>concentration term is raised to the power of its coefficient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balanced chemical equation.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(a) </a:t>
            </a:r>
          </a:p>
          <a:p>
            <a:pPr marL="0" indent="0" eaLnBrk="0" hangingPunct="0">
              <a:defRPr/>
            </a:pP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(b)</a:t>
            </a:r>
          </a:p>
          <a:p>
            <a:pPr marL="0" indent="0" eaLnBrk="0" hangingPunct="0">
              <a:defRPr/>
            </a:pP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(c) 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21" cy="554041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107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Write the equilibrium expression for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the following reactions: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2 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3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2 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+ 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err="1" smtClean="0">
                <a:latin typeface="+mn-lt"/>
              </a:rPr>
              <a:t>NOCl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c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Ag(NH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Equilibrium-Constant Expressions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4521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5" r="40131"/>
          <a:stretch/>
        </p:blipFill>
        <p:spPr>
          <a:xfrm>
            <a:off x="744633" y="4485137"/>
            <a:ext cx="1520327" cy="522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1"/>
          <a:stretch/>
        </p:blipFill>
        <p:spPr>
          <a:xfrm>
            <a:off x="722599" y="5146788"/>
            <a:ext cx="1575412" cy="522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25"/>
          <a:stretch/>
        </p:blipFill>
        <p:spPr>
          <a:xfrm>
            <a:off x="744633" y="3846159"/>
            <a:ext cx="1013552" cy="522156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83" y="1069021"/>
            <a:ext cx="357124" cy="117475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38" y="1293929"/>
            <a:ext cx="357124" cy="117475"/>
          </a:xfrm>
          <a:prstGeom prst="rect">
            <a:avLst/>
          </a:prstGeom>
        </p:spPr>
      </p:pic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94" y="1520713"/>
            <a:ext cx="357124" cy="11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Equilibrium-Constant Expressions for </a:t>
            </a:r>
            <a:r>
              <a:rPr lang="en-US" altLang="en-US" b="1" dirty="0" smtClean="0">
                <a:latin typeface="Arial" charset="0"/>
              </a:rPr>
              <a:t>	Heterogeneous </a:t>
            </a:r>
            <a:r>
              <a:rPr lang="en-US" altLang="en-US" b="1" dirty="0">
                <a:latin typeface="Arial" charset="0"/>
              </a:rPr>
              <a:t>Reactions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33261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63741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3"/>
            <a:ext cx="8703726" cy="228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Because SnO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dirty="0" err="1">
                <a:latin typeface="+mn-lt"/>
              </a:rPr>
              <a:t>Sn</a:t>
            </a:r>
            <a:r>
              <a:rPr lang="en-US" altLang="en-US" sz="1400" dirty="0">
                <a:latin typeface="+mn-lt"/>
              </a:rPr>
              <a:t> are pure solids, their concentrations </a:t>
            </a:r>
            <a:r>
              <a:rPr lang="en-US" altLang="en-US" sz="1400" dirty="0" smtClean="0">
                <a:latin typeface="+mn-lt"/>
              </a:rPr>
              <a:t>do not </a:t>
            </a:r>
            <a:r>
              <a:rPr lang="en-US" altLang="en-US" sz="1400" dirty="0">
                <a:latin typeface="+mn-lt"/>
              </a:rPr>
              <a:t>appear in the equilibrium-constant expression.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Consider </a:t>
            </a:r>
            <a:r>
              <a:rPr lang="en-US" altLang="en-US" sz="1400" dirty="0">
                <a:latin typeface="+mn-lt"/>
              </a:rPr>
              <a:t>the equilibrium that is established in a </a:t>
            </a:r>
            <a:r>
              <a:rPr lang="en-US" altLang="en-US" sz="1400" dirty="0" smtClean="0">
                <a:latin typeface="+mn-lt"/>
              </a:rPr>
              <a:t>saturated solution </a:t>
            </a:r>
            <a:r>
              <a:rPr lang="en-US" altLang="en-US" sz="1400" dirty="0">
                <a:latin typeface="+mn-lt"/>
              </a:rPr>
              <a:t>of silver chloride,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</a:t>
            </a:r>
            <a:r>
              <a:rPr lang="en-US" altLang="en-US" sz="1400" dirty="0" err="1" smtClean="0">
                <a:latin typeface="+mn-lt"/>
              </a:rPr>
              <a:t>AgCl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). If </a:t>
            </a:r>
            <a:r>
              <a:rPr lang="en-US" altLang="en-US" sz="1400" dirty="0">
                <a:latin typeface="+mn-lt"/>
              </a:rPr>
              <a:t>solid </a:t>
            </a:r>
            <a:r>
              <a:rPr lang="en-US" altLang="en-US" sz="1400" dirty="0" err="1">
                <a:latin typeface="+mn-lt"/>
              </a:rPr>
              <a:t>AgCl</a:t>
            </a:r>
            <a:r>
              <a:rPr lang="en-US" altLang="en-US" sz="1400" dirty="0">
                <a:latin typeface="+mn-lt"/>
              </a:rPr>
              <a:t> is added to this solution, what will happen </a:t>
            </a:r>
            <a:r>
              <a:rPr lang="en-US" altLang="en-US" sz="1400" dirty="0" smtClean="0">
                <a:latin typeface="+mn-lt"/>
              </a:rPr>
              <a:t>to the </a:t>
            </a:r>
            <a:r>
              <a:rPr lang="en-US" altLang="en-US" sz="1400" dirty="0">
                <a:latin typeface="+mn-lt"/>
              </a:rPr>
              <a:t>concentration of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ions in solution?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a)  </a:t>
            </a:r>
            <a:r>
              <a:rPr lang="en-US" altLang="en-US" sz="1400" dirty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both increase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 smtClean="0">
                <a:latin typeface="+mn-lt"/>
              </a:rPr>
              <a:t>[Ag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will both </a:t>
            </a:r>
            <a:r>
              <a:rPr lang="en-US" altLang="en-US" sz="1400" dirty="0">
                <a:latin typeface="+mn-lt"/>
              </a:rPr>
              <a:t>decrease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b="1" dirty="0" smtClean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increase and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</a:t>
            </a:r>
            <a:r>
              <a:rPr lang="en-US" altLang="en-US" sz="1400" dirty="0" smtClean="0">
                <a:latin typeface="+mn-lt"/>
              </a:rPr>
              <a:t>decrease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d) </a:t>
            </a:r>
            <a:r>
              <a:rPr lang="en-US" altLang="en-US" sz="1400" dirty="0" smtClean="0">
                <a:latin typeface="+mn-lt"/>
              </a:rPr>
              <a:t>[Ag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decrease and 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increase</a:t>
            </a:r>
            <a:r>
              <a:rPr lang="en-US" altLang="en-US" sz="1400" b="1" dirty="0">
                <a:latin typeface="+mn-lt"/>
              </a:rPr>
              <a:t> (e) </a:t>
            </a:r>
            <a:r>
              <a:rPr lang="en-US" altLang="en-US" sz="1400" dirty="0" smtClean="0">
                <a:latin typeface="+mn-lt"/>
              </a:rPr>
              <a:t>neither [Ag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nor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change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Write </a:t>
            </a:r>
            <a:r>
              <a:rPr lang="en-US" altLang="en-US" sz="1400" dirty="0">
                <a:latin typeface="+mn-lt"/>
              </a:rPr>
              <a:t>the following equilibrium-constant expressions: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c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</a:t>
            </a:r>
            <a:r>
              <a:rPr lang="en-US" altLang="en-US" sz="1400" dirty="0" smtClean="0">
                <a:latin typeface="+mn-lt"/>
              </a:rPr>
              <a:t>Cr(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+ 3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Cr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+ 3 </a:t>
            </a:r>
            <a:r>
              <a:rPr lang="en-US" altLang="en-US" sz="1400" dirty="0" smtClean="0">
                <a:latin typeface="+mn-lt"/>
              </a:rPr>
              <a:t>Ag(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),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(b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p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3 </a:t>
            </a:r>
            <a:r>
              <a:rPr lang="en-US" altLang="en-US" sz="1400" dirty="0" smtClean="0">
                <a:latin typeface="+mn-lt"/>
              </a:rPr>
              <a:t>Fe(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+ 4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 Fe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+ 4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17" y="2380029"/>
            <a:ext cx="357124" cy="117475"/>
          </a:xfrm>
          <a:prstGeom prst="rect">
            <a:avLst/>
          </a:prstGeom>
        </p:spPr>
      </p:pic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17" y="4052757"/>
            <a:ext cx="357124" cy="117475"/>
          </a:xfrm>
          <a:prstGeom prst="rect">
            <a:avLst/>
          </a:prstGeom>
        </p:spPr>
      </p:pic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60" y="4273094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0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315225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3163142"/>
            <a:ext cx="8723313" cy="106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which of several combinations of species </a:t>
            </a:r>
            <a:r>
              <a:rPr lang="en-US" sz="1400" dirty="0" smtClean="0">
                <a:latin typeface="+mn-lt"/>
              </a:rPr>
              <a:t>can establish </a:t>
            </a:r>
            <a:r>
              <a:rPr lang="en-US" sz="1400" dirty="0">
                <a:latin typeface="+mn-lt"/>
              </a:rPr>
              <a:t>an equilibrium between calcium carbonate and its </a:t>
            </a:r>
            <a:r>
              <a:rPr lang="en-US" sz="1400" dirty="0" smtClean="0">
                <a:latin typeface="+mn-lt"/>
              </a:rPr>
              <a:t>decomposition products</a:t>
            </a:r>
            <a:r>
              <a:rPr lang="en-US" sz="1400" dirty="0">
                <a:latin typeface="+mn-lt"/>
              </a:rPr>
              <a:t>, calcium oxide and carbon dioxide.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equilibrium to be achieved, it must be possible for </a:t>
            </a:r>
            <a:r>
              <a:rPr lang="en-US" sz="1400" dirty="0" smtClean="0">
                <a:latin typeface="+mn-lt"/>
              </a:rPr>
              <a:t>both the </a:t>
            </a:r>
            <a:r>
              <a:rPr lang="en-US" sz="1400" dirty="0">
                <a:latin typeface="+mn-lt"/>
              </a:rPr>
              <a:t>forward process and the reverse process to occur. For the </a:t>
            </a:r>
            <a:r>
              <a:rPr lang="en-US" sz="1400" dirty="0" smtClean="0">
                <a:latin typeface="+mn-lt"/>
              </a:rPr>
              <a:t>forward process </a:t>
            </a:r>
            <a:r>
              <a:rPr lang="en-US" sz="1400" dirty="0">
                <a:latin typeface="+mn-lt"/>
              </a:rPr>
              <a:t>to occur, some calcium carbonate must be present</a:t>
            </a:r>
            <a:r>
              <a:rPr lang="en-US" sz="1400" dirty="0" smtClean="0">
                <a:latin typeface="+mn-lt"/>
              </a:rPr>
              <a:t>. For </a:t>
            </a:r>
            <a:r>
              <a:rPr lang="en-US" sz="1400" dirty="0">
                <a:latin typeface="+mn-lt"/>
              </a:rPr>
              <a:t>the reverse process to occur, both calcium oxide and </a:t>
            </a:r>
            <a:r>
              <a:rPr lang="en-US" sz="1400" dirty="0" smtClean="0">
                <a:latin typeface="+mn-lt"/>
              </a:rPr>
              <a:t>carbon dioxide </a:t>
            </a:r>
            <a:r>
              <a:rPr lang="en-US" sz="1400" dirty="0">
                <a:latin typeface="+mn-lt"/>
              </a:rPr>
              <a:t>must be present. In both cases, either the necessary </a:t>
            </a:r>
            <a:r>
              <a:rPr lang="en-US" sz="1400" dirty="0" smtClean="0">
                <a:latin typeface="+mn-lt"/>
              </a:rPr>
              <a:t>compounds may </a:t>
            </a:r>
            <a:r>
              <a:rPr lang="en-US" sz="1400" dirty="0">
                <a:latin typeface="+mn-lt"/>
              </a:rPr>
              <a:t>be present initially or they may be formed by </a:t>
            </a:r>
            <a:r>
              <a:rPr lang="en-US" sz="1400" dirty="0" smtClean="0">
                <a:latin typeface="+mn-lt"/>
              </a:rPr>
              <a:t>reaction of </a:t>
            </a:r>
            <a:r>
              <a:rPr lang="en-US" sz="1400" dirty="0">
                <a:latin typeface="+mn-lt"/>
              </a:rPr>
              <a:t>the other species</a:t>
            </a:r>
            <a:r>
              <a:rPr lang="en-US" sz="1400" dirty="0" smtClean="0">
                <a:latin typeface="+mn-lt"/>
              </a:rPr>
              <a:t>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1"/>
            <a:ext cx="12447" cy="498957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14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Each of these mixtures was placed in a closed container and allowed to stand: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</a:t>
            </a:r>
            <a:r>
              <a:rPr lang="en-US" sz="1400" dirty="0" err="1" smtClean="0">
                <a:latin typeface="+mn-lt"/>
              </a:rPr>
              <a:t>CaO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) and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a pressure greater than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endParaRPr lang="en-US" sz="1400" i="1" baseline="-250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a pressure greater than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endParaRPr lang="en-US" sz="1400" i="1" baseline="-250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(d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err="1" smtClean="0">
                <a:latin typeface="+mn-lt"/>
              </a:rPr>
              <a:t>CaO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Determine </a:t>
            </a:r>
            <a:r>
              <a:rPr lang="en-US" sz="1400" dirty="0">
                <a:latin typeface="+mn-lt"/>
              </a:rPr>
              <a:t>whether or not each mixture can attain the equilibrium</a:t>
            </a:r>
          </a:p>
          <a:p>
            <a:pPr marL="0" indent="0" algn="ctr" eaLnBrk="0" hangingPunct="0">
              <a:spcBef>
                <a:spcPts val="0"/>
              </a:spcBef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spcBef>
                <a:spcPts val="0"/>
              </a:spcBef>
              <a:defRPr/>
            </a:pP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n-US" sz="1400" dirty="0" err="1" smtClean="0">
                <a:latin typeface="+mn-lt"/>
              </a:rPr>
              <a:t>CaO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Analyzing a Heterogeneous Equilibrium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29437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0" y="2788569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588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56768"/>
            <a:ext cx="8440738" cy="16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Equilibrium can be reached in all cases except (c) as long </a:t>
            </a:r>
            <a:r>
              <a:rPr lang="en-US" sz="1400" dirty="0" smtClean="0">
                <a:latin typeface="+mn-lt"/>
              </a:rPr>
              <a:t>as sufficient </a:t>
            </a:r>
            <a:r>
              <a:rPr lang="en-US" sz="1400" dirty="0">
                <a:latin typeface="+mn-lt"/>
              </a:rPr>
              <a:t>quantities of solids are present.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simply decomposes</a:t>
            </a:r>
            <a:r>
              <a:rPr lang="en-US" sz="1400" dirty="0" smtClean="0">
                <a:latin typeface="+mn-lt"/>
              </a:rPr>
              <a:t>, forming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) and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until the equilibrium </a:t>
            </a:r>
            <a:r>
              <a:rPr lang="en-US" sz="1400" dirty="0" smtClean="0">
                <a:latin typeface="+mn-lt"/>
              </a:rPr>
              <a:t>pressure of 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attained. There must be enough </a:t>
            </a: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however, </a:t>
            </a:r>
            <a:r>
              <a:rPr lang="en-US" sz="1400" dirty="0" smtClean="0">
                <a:latin typeface="+mn-lt"/>
              </a:rPr>
              <a:t>to allow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pressure to reach equilibrium.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continues </a:t>
            </a:r>
            <a:r>
              <a:rPr lang="en-US" sz="1400" dirty="0" smtClean="0">
                <a:latin typeface="+mn-lt"/>
              </a:rPr>
              <a:t>to combine </a:t>
            </a:r>
            <a:r>
              <a:rPr lang="en-US" sz="1400" dirty="0">
                <a:latin typeface="+mn-lt"/>
              </a:rPr>
              <a:t>with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 until the partial pressure of the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decreases to </a:t>
            </a:r>
            <a:r>
              <a:rPr lang="en-US" sz="1400" dirty="0">
                <a:latin typeface="+mn-lt"/>
              </a:rPr>
              <a:t>the equilibrium value.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Because there is no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 present</a:t>
            </a:r>
            <a:r>
              <a:rPr lang="en-US" sz="1400" dirty="0" smtClean="0">
                <a:latin typeface="+mn-lt"/>
              </a:rPr>
              <a:t>, equilibrium </a:t>
            </a:r>
            <a:r>
              <a:rPr lang="en-US" sz="1400" dirty="0">
                <a:latin typeface="+mn-lt"/>
              </a:rPr>
              <a:t>cannot be attained; there is no way the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pressure can </a:t>
            </a:r>
            <a:r>
              <a:rPr lang="en-US" sz="1400" dirty="0">
                <a:latin typeface="+mn-lt"/>
              </a:rPr>
              <a:t>decrease to its equilibrium value (which would require </a:t>
            </a:r>
            <a:r>
              <a:rPr lang="en-US" sz="1400" dirty="0" smtClean="0">
                <a:latin typeface="+mn-lt"/>
              </a:rPr>
              <a:t>some 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react with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).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The situation is essentially the same </a:t>
            </a:r>
            <a:r>
              <a:rPr lang="en-US" sz="1400" dirty="0" smtClean="0">
                <a:latin typeface="+mn-lt"/>
              </a:rPr>
              <a:t>as in </a:t>
            </a:r>
            <a:r>
              <a:rPr lang="en-US" sz="1400" dirty="0">
                <a:latin typeface="+mn-lt"/>
              </a:rPr>
              <a:t>(a): </a:t>
            </a: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decomposes until equilibrium is attained. The </a:t>
            </a:r>
            <a:r>
              <a:rPr lang="en-US" sz="1400" dirty="0" smtClean="0">
                <a:latin typeface="+mn-lt"/>
              </a:rPr>
              <a:t>presence of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 initially makes no difference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8.0 g of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placed in a sealed vessel </a:t>
            </a:r>
            <a:r>
              <a:rPr lang="en-US" sz="1400" dirty="0" smtClean="0">
                <a:latin typeface="+mn-lt"/>
              </a:rPr>
              <a:t>with a </a:t>
            </a:r>
            <a:r>
              <a:rPr lang="en-US" sz="1400" dirty="0">
                <a:latin typeface="+mn-lt"/>
              </a:rPr>
              <a:t>volume of 1.0 L and heated to </a:t>
            </a:r>
            <a:r>
              <a:rPr lang="en-US" sz="1400" dirty="0" smtClean="0">
                <a:latin typeface="+mn-lt"/>
              </a:rPr>
              <a:t>200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reaction 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       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will occur. When the </a:t>
            </a:r>
            <a:r>
              <a:rPr lang="en-US" sz="1400" dirty="0" smtClean="0">
                <a:latin typeface="+mn-lt"/>
              </a:rPr>
              <a:t>system comes </a:t>
            </a:r>
            <a:r>
              <a:rPr lang="en-US" sz="1400" dirty="0">
                <a:latin typeface="+mn-lt"/>
              </a:rPr>
              <a:t>to equilibrium, some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still present</a:t>
            </a:r>
            <a:r>
              <a:rPr lang="en-US" sz="1400" dirty="0" smtClean="0">
                <a:latin typeface="+mn-lt"/>
              </a:rPr>
              <a:t>. Which </a:t>
            </a:r>
            <a:r>
              <a:rPr lang="en-US" sz="1400" dirty="0">
                <a:latin typeface="+mn-lt"/>
              </a:rPr>
              <a:t>of the following changes will lead to a reduction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amount of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that is present, assuming in all </a:t>
            </a:r>
            <a:r>
              <a:rPr lang="en-US" sz="1400" dirty="0" smtClean="0">
                <a:latin typeface="+mn-lt"/>
              </a:rPr>
              <a:t>cases that </a:t>
            </a:r>
            <a:r>
              <a:rPr lang="en-US" sz="1400" dirty="0">
                <a:latin typeface="+mn-lt"/>
              </a:rPr>
              <a:t>equilibrium is re-established following the change?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Adding more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to the vessel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Adding more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to </a:t>
            </a:r>
            <a:r>
              <a:rPr lang="en-US" sz="1400" dirty="0">
                <a:latin typeface="+mn-lt"/>
              </a:rPr>
              <a:t>the vessel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Adding more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to the </a:t>
            </a:r>
            <a:r>
              <a:rPr lang="en-US" sz="1400" dirty="0" smtClean="0">
                <a:latin typeface="+mn-lt"/>
              </a:rPr>
              <a:t>vessel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>
                <a:latin typeface="+mn-lt"/>
              </a:rPr>
              <a:t>Increasing the volume of the vessel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Decreasing </a:t>
            </a:r>
            <a:r>
              <a:rPr lang="en-US" sz="1400" dirty="0" smtClean="0">
                <a:latin typeface="+mn-lt"/>
              </a:rPr>
              <a:t>the volume </a:t>
            </a:r>
            <a:r>
              <a:rPr lang="en-US" sz="1400" dirty="0">
                <a:latin typeface="+mn-lt"/>
              </a:rPr>
              <a:t>of the </a:t>
            </a:r>
            <a:r>
              <a:rPr lang="en-US" sz="1400" dirty="0" smtClean="0">
                <a:latin typeface="+mn-lt"/>
              </a:rPr>
              <a:t>vessel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When </a:t>
            </a:r>
            <a:r>
              <a:rPr lang="en-US" sz="1400" dirty="0">
                <a:latin typeface="+mn-lt"/>
              </a:rPr>
              <a:t>added to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 a closed container, which </a:t>
            </a:r>
            <a:r>
              <a:rPr lang="en-US" sz="1400" dirty="0" smtClean="0">
                <a:latin typeface="+mn-lt"/>
              </a:rPr>
              <a:t>one of </a:t>
            </a:r>
            <a:r>
              <a:rPr lang="en-US" sz="1400" dirty="0">
                <a:latin typeface="+mn-lt"/>
              </a:rPr>
              <a:t>the following </a:t>
            </a:r>
            <a:r>
              <a:rPr lang="en-US" sz="1400" dirty="0" smtClean="0">
                <a:latin typeface="+mn-lt"/>
              </a:rPr>
              <a:t>substances—H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)—</a:t>
            </a: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allows equilibrium to be established in the reaction 3 Fe(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+ 4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Fe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+ 4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)?</a:t>
            </a:r>
            <a:endParaRPr 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21" cy="554041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Analyzing a Heterogeneous Equilibrium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4521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0" y="3580867"/>
            <a:ext cx="357124" cy="117475"/>
          </a:xfrm>
          <a:prstGeom prst="rect">
            <a:avLst/>
          </a:prstGeom>
        </p:spPr>
      </p:pic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5" y="5462916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4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When All Equilibrium </a:t>
            </a:r>
            <a:r>
              <a:rPr lang="en-US" altLang="en-US" b="1" dirty="0" smtClean="0">
                <a:latin typeface="Arial" charset="0"/>
              </a:rPr>
              <a:t>	Concentrations </a:t>
            </a:r>
            <a:r>
              <a:rPr lang="en-US" altLang="en-US" b="1" dirty="0">
                <a:latin typeface="Arial" charset="0"/>
              </a:rPr>
              <a:t>Are Known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31616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7732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07808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324558"/>
            <a:ext cx="8459787" cy="165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balanced equation and equilibrium </a:t>
            </a:r>
            <a:r>
              <a:rPr lang="en-US" sz="1400" dirty="0" smtClean="0">
                <a:latin typeface="+mn-lt"/>
              </a:rPr>
              <a:t>partial pressures </a:t>
            </a:r>
            <a:r>
              <a:rPr lang="en-US" sz="1400" dirty="0">
                <a:latin typeface="+mn-lt"/>
              </a:rPr>
              <a:t>and are asked to calculate the value of the </a:t>
            </a:r>
            <a:r>
              <a:rPr lang="en-US" sz="1400" dirty="0" smtClean="0">
                <a:latin typeface="+mn-lt"/>
              </a:rPr>
              <a:t>equilibrium constant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Using the balanced equation, we write the </a:t>
            </a:r>
            <a:r>
              <a:rPr lang="en-US" sz="1400" dirty="0" smtClean="0">
                <a:latin typeface="+mn-lt"/>
              </a:rPr>
              <a:t>equilibrium constant expression</a:t>
            </a:r>
            <a:r>
              <a:rPr lang="en-US" sz="1400" dirty="0">
                <a:latin typeface="+mn-lt"/>
              </a:rPr>
              <a:t>. We then substitute the equilibrium </a:t>
            </a:r>
            <a:r>
              <a:rPr lang="en-US" sz="1400" dirty="0" smtClean="0">
                <a:latin typeface="+mn-lt"/>
              </a:rPr>
              <a:t>partial pressures </a:t>
            </a:r>
            <a:r>
              <a:rPr lang="en-US" sz="1400" dirty="0">
                <a:latin typeface="+mn-lt"/>
              </a:rPr>
              <a:t>into the expression and solve for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7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After a mixture of hydrogen and nitrogen gases in a reaction vessel is allowed to attain equilibrium at </a:t>
            </a:r>
            <a:r>
              <a:rPr lang="en-US" sz="1400" dirty="0" smtClean="0">
                <a:latin typeface="+mn-lt"/>
              </a:rPr>
              <a:t>472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it is found </a:t>
            </a:r>
            <a:r>
              <a:rPr lang="en-US" sz="1400" dirty="0" smtClean="0">
                <a:latin typeface="+mn-lt"/>
              </a:rPr>
              <a:t>to contain </a:t>
            </a:r>
            <a:r>
              <a:rPr lang="en-US" sz="1400" dirty="0">
                <a:latin typeface="+mn-lt"/>
              </a:rPr>
              <a:t>7.38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2.46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N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and 0.166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 From these data, calculate the 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for the reaction</a:t>
            </a:r>
          </a:p>
          <a:p>
            <a:pPr marL="0" indent="0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57" y="4345967"/>
            <a:ext cx="4148836" cy="581989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10" y="199443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5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When All Equilibrium </a:t>
            </a:r>
            <a:r>
              <a:rPr lang="en-US" altLang="en-US" b="1" dirty="0" smtClean="0">
                <a:latin typeface="Arial" charset="0"/>
              </a:rPr>
              <a:t>	Concentrations </a:t>
            </a:r>
            <a:r>
              <a:rPr lang="en-US" altLang="en-US" b="1" dirty="0">
                <a:latin typeface="Arial" charset="0"/>
              </a:rPr>
              <a:t>Are Known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601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432159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626396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68569"/>
            <a:ext cx="8703726" cy="33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mixture of gaseous sulfur dioxide and oxygen are </a:t>
            </a:r>
            <a:r>
              <a:rPr lang="en-US" altLang="en-US" sz="1400" dirty="0" smtClean="0">
                <a:latin typeface="+mn-lt"/>
              </a:rPr>
              <a:t>added to </a:t>
            </a:r>
            <a:r>
              <a:rPr lang="en-US" altLang="en-US" sz="1400" dirty="0">
                <a:latin typeface="+mn-lt"/>
              </a:rPr>
              <a:t>a reaction vessel and heated to 1000 K where they </a:t>
            </a:r>
            <a:r>
              <a:rPr lang="en-US" altLang="en-US" sz="1400" dirty="0" smtClean="0">
                <a:latin typeface="+mn-lt"/>
              </a:rPr>
              <a:t>react to </a:t>
            </a:r>
            <a:r>
              <a:rPr lang="en-US" altLang="en-US" sz="1400" dirty="0">
                <a:latin typeface="+mn-lt"/>
              </a:rPr>
              <a:t>form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). </a:t>
            </a:r>
            <a:r>
              <a:rPr lang="en-US" altLang="en-US" sz="1400" dirty="0">
                <a:latin typeface="+mn-lt"/>
              </a:rPr>
              <a:t>If the vessel contains 0.669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), 0.395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), </a:t>
            </a:r>
            <a:r>
              <a:rPr lang="en-US" altLang="en-US" sz="1400" dirty="0">
                <a:latin typeface="+mn-lt"/>
              </a:rPr>
              <a:t>and 0.0851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after the system </a:t>
            </a:r>
            <a:r>
              <a:rPr lang="en-US" altLang="en-US" sz="1400" dirty="0" smtClean="0">
                <a:latin typeface="+mn-lt"/>
              </a:rPr>
              <a:t>has reached </a:t>
            </a:r>
            <a:r>
              <a:rPr lang="en-US" altLang="en-US" sz="1400" dirty="0">
                <a:latin typeface="+mn-lt"/>
              </a:rPr>
              <a:t>equilibrium, what is the equilibrium constant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for the </a:t>
            </a:r>
            <a:r>
              <a:rPr lang="en-US" altLang="en-US" sz="1400" dirty="0">
                <a:latin typeface="+mn-lt"/>
              </a:rPr>
              <a:t>reaction 2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 2 SO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)?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0.0410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0.322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24.4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3.36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3.11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An </a:t>
            </a:r>
            <a:r>
              <a:rPr lang="en-US" altLang="en-US" sz="1400" dirty="0">
                <a:latin typeface="+mn-lt"/>
              </a:rPr>
              <a:t>aqueous solution of acetic acid is found to </a:t>
            </a:r>
            <a:r>
              <a:rPr lang="en-US" altLang="en-US" sz="1400" dirty="0" smtClean="0">
                <a:latin typeface="+mn-lt"/>
              </a:rPr>
              <a:t>have the </a:t>
            </a:r>
            <a:r>
              <a:rPr lang="en-US" altLang="en-US" sz="1400" dirty="0">
                <a:latin typeface="+mn-lt"/>
              </a:rPr>
              <a:t>following equilibrium concentrations at </a:t>
            </a:r>
            <a:r>
              <a:rPr lang="en-US" alt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[CH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COOH] </a:t>
            </a:r>
            <a:r>
              <a:rPr lang="en-US" altLang="en-US" sz="1400" dirty="0">
                <a:latin typeface="+mn-lt"/>
              </a:rPr>
              <a:t>= 1.65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; </a:t>
            </a:r>
            <a:r>
              <a:rPr lang="en-US" altLang="en-US" sz="1400" dirty="0" smtClean="0">
                <a:latin typeface="+mn-lt"/>
              </a:rPr>
              <a:t>[H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5.44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; </a:t>
            </a:r>
            <a:r>
              <a:rPr lang="en-US" altLang="en-US" sz="1400" dirty="0" smtClean="0">
                <a:latin typeface="+mn-lt"/>
              </a:rPr>
              <a:t>and [CH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5.44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M. Calculate the </a:t>
            </a:r>
            <a:r>
              <a:rPr lang="en-US" altLang="en-US" sz="1400" dirty="0" smtClean="0">
                <a:latin typeface="+mn-lt"/>
              </a:rPr>
              <a:t>equilibrium constant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 for the ionization of acetic acid at </a:t>
            </a:r>
            <a:r>
              <a:rPr lang="en-US" alt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dirty="0" smtClean="0">
                <a:latin typeface="+mn-lt"/>
              </a:rPr>
              <a:t>The reaction </a:t>
            </a:r>
            <a:r>
              <a:rPr lang="en-US" altLang="en-US" sz="1400" dirty="0">
                <a:latin typeface="+mn-lt"/>
              </a:rPr>
              <a:t>is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COOH(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33" y="2391046"/>
            <a:ext cx="357124" cy="117475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34" y="4285947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5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from Initial and Equilibrium </a:t>
            </a:r>
            <a:r>
              <a:rPr lang="en-US" altLang="en-US" b="1" dirty="0" smtClean="0">
                <a:latin typeface="Arial" charset="0"/>
              </a:rPr>
              <a:t>	Concentrations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46202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81990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12470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470414"/>
            <a:ext cx="8623414" cy="165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initial concentrations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and 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and the </a:t>
            </a:r>
            <a:r>
              <a:rPr lang="en-US" sz="1400" dirty="0">
                <a:latin typeface="+mn-lt"/>
              </a:rPr>
              <a:t>equilibrium concentration of HI. We are asked to calculate </a:t>
            </a:r>
            <a:r>
              <a:rPr lang="en-US" sz="1400" dirty="0" smtClean="0">
                <a:latin typeface="+mn-lt"/>
              </a:rPr>
              <a:t>the equilibrium </a:t>
            </a:r>
            <a:r>
              <a:rPr lang="en-US" sz="1400" dirty="0">
                <a:latin typeface="+mn-lt"/>
              </a:rPr>
              <a:t>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construct a table to find equilibrium concentrations of </a:t>
            </a:r>
            <a:r>
              <a:rPr lang="en-US" sz="1400" dirty="0" smtClean="0">
                <a:latin typeface="+mn-lt"/>
              </a:rPr>
              <a:t>all species </a:t>
            </a:r>
            <a:r>
              <a:rPr lang="en-US" sz="1400" dirty="0">
                <a:latin typeface="+mn-lt"/>
              </a:rPr>
              <a:t>and then use the equilibrium concentrations to </a:t>
            </a:r>
            <a:r>
              <a:rPr lang="en-US" sz="1400" dirty="0" smtClean="0">
                <a:latin typeface="+mn-lt"/>
              </a:rPr>
              <a:t>calculate the </a:t>
            </a:r>
            <a:r>
              <a:rPr lang="en-US" sz="1400" dirty="0">
                <a:latin typeface="+mn-lt"/>
              </a:rPr>
              <a:t>equilibrium constant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1)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tabulate the initial and </a:t>
            </a:r>
            <a:r>
              <a:rPr lang="en-US" sz="1400" dirty="0" smtClean="0">
                <a:latin typeface="+mn-lt"/>
              </a:rPr>
              <a:t>equilibrium concentrations </a:t>
            </a:r>
            <a:r>
              <a:rPr lang="en-US" sz="1400" dirty="0">
                <a:latin typeface="+mn-lt"/>
              </a:rPr>
              <a:t>of as many species as </a:t>
            </a:r>
            <a:r>
              <a:rPr lang="en-US" sz="1400" dirty="0" smtClean="0">
                <a:latin typeface="+mn-lt"/>
              </a:rPr>
              <a:t>we can</a:t>
            </a:r>
            <a:r>
              <a:rPr lang="en-US" sz="1400" dirty="0">
                <a:latin typeface="+mn-lt"/>
              </a:rPr>
              <a:t>. We also provide space in our </a:t>
            </a:r>
            <a:r>
              <a:rPr lang="en-US" sz="1400" dirty="0" smtClean="0">
                <a:latin typeface="+mn-lt"/>
              </a:rPr>
              <a:t>table for listing </a:t>
            </a:r>
            <a:r>
              <a:rPr lang="en-US" sz="1400" dirty="0">
                <a:latin typeface="+mn-lt"/>
              </a:rPr>
              <a:t>the changes in concentrations. </a:t>
            </a:r>
            <a:r>
              <a:rPr lang="en-US" sz="1400" dirty="0" smtClean="0">
                <a:latin typeface="+mn-lt"/>
              </a:rPr>
              <a:t>As shown</a:t>
            </a:r>
            <a:r>
              <a:rPr lang="en-US" sz="1400" dirty="0">
                <a:latin typeface="+mn-lt"/>
              </a:rPr>
              <a:t>, it is convenient to use the </a:t>
            </a:r>
            <a:r>
              <a:rPr lang="en-US" sz="1400" dirty="0" smtClean="0">
                <a:latin typeface="+mn-lt"/>
              </a:rPr>
              <a:t>chemical equation </a:t>
            </a:r>
            <a:r>
              <a:rPr lang="en-US" sz="1400" dirty="0">
                <a:latin typeface="+mn-lt"/>
              </a:rPr>
              <a:t>as the </a:t>
            </a:r>
            <a:r>
              <a:rPr lang="en-US" sz="1400" dirty="0" smtClean="0">
                <a:latin typeface="+mn-lt"/>
              </a:rPr>
              <a:t>heading </a:t>
            </a:r>
            <a:r>
              <a:rPr lang="en-US" sz="1400" dirty="0">
                <a:latin typeface="+mn-lt"/>
              </a:rPr>
              <a:t>for </a:t>
            </a:r>
            <a:r>
              <a:rPr lang="en-US" sz="1400" dirty="0" smtClean="0">
                <a:latin typeface="+mn-lt"/>
              </a:rPr>
              <a:t>the table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7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reaction vessel containing 1.000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gas and 2.000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gas is heated to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where the </a:t>
            </a:r>
            <a:r>
              <a:rPr lang="en-US" sz="1400" dirty="0" smtClean="0">
                <a:latin typeface="+mn-lt"/>
              </a:rPr>
              <a:t>following reaction </a:t>
            </a:r>
            <a:r>
              <a:rPr lang="en-US" sz="1400" dirty="0">
                <a:latin typeface="+mn-lt"/>
              </a:rPr>
              <a:t>takes </a:t>
            </a:r>
            <a:r>
              <a:rPr lang="en-US" sz="1400" dirty="0" smtClean="0">
                <a:latin typeface="+mn-lt"/>
              </a:rPr>
              <a:t>place</a:t>
            </a: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1200"/>
              </a:spcBef>
              <a:defRPr/>
            </a:pPr>
            <a:r>
              <a:rPr lang="en-US" sz="1400" dirty="0">
                <a:latin typeface="+mn-lt"/>
              </a:rPr>
              <a:t>What is the value of the 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if once the system comes to equilibrium at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the concentration of HI </a:t>
            </a:r>
            <a:r>
              <a:rPr lang="en-US" sz="1400" dirty="0" smtClean="0">
                <a:latin typeface="+mn-lt"/>
              </a:rPr>
              <a:t>is 1.87 × 10</a:t>
            </a:r>
            <a:r>
              <a:rPr lang="en-US" sz="1400" baseline="30000" dirty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>
          <a:xfrm>
            <a:off x="2104825" y="5006936"/>
            <a:ext cx="5174732" cy="1021074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9" y="1564781"/>
            <a:ext cx="357124" cy="1174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3179204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from Initial and Equilibrium </a:t>
            </a:r>
            <a:r>
              <a:rPr lang="en-US" altLang="en-US" b="1" dirty="0" smtClean="0">
                <a:latin typeface="Arial" charset="0"/>
              </a:rPr>
              <a:t>	Concentrations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65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8063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11115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4910"/>
            <a:ext cx="8703725" cy="290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(2)	</a:t>
            </a:r>
            <a:r>
              <a:rPr lang="en-US" altLang="en-US" sz="1400" dirty="0" smtClean="0">
                <a:latin typeface="+mn-lt"/>
              </a:rPr>
              <a:t>We </a:t>
            </a:r>
            <a:r>
              <a:rPr lang="en-US" altLang="en-US" sz="1400" dirty="0">
                <a:latin typeface="+mn-lt"/>
              </a:rPr>
              <a:t>calculate the change in HI concentration</a:t>
            </a:r>
            <a:r>
              <a:rPr lang="en-US" altLang="en-US" sz="1400" dirty="0" smtClean="0">
                <a:latin typeface="+mn-lt"/>
              </a:rPr>
              <a:t>, which </a:t>
            </a:r>
            <a:r>
              <a:rPr lang="en-US" altLang="en-US" sz="1400" dirty="0">
                <a:latin typeface="+mn-lt"/>
              </a:rPr>
              <a:t>is the difference between </a:t>
            </a:r>
            <a:r>
              <a:rPr lang="en-US" altLang="en-US" sz="1400" dirty="0" smtClean="0">
                <a:latin typeface="+mn-lt"/>
              </a:rPr>
              <a:t>the equilibrium </a:t>
            </a:r>
            <a:r>
              <a:rPr lang="en-US" altLang="en-US" sz="1400" dirty="0">
                <a:latin typeface="+mn-lt"/>
              </a:rPr>
              <a:t>and initial values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3464" indent="-283464" algn="ctr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altLang="en-US" sz="1400" dirty="0" smtClean="0">
                <a:latin typeface="+mn-lt"/>
              </a:rPr>
              <a:t>Change </a:t>
            </a:r>
            <a:r>
              <a:rPr lang="en-US" altLang="en-US" sz="1400" dirty="0">
                <a:latin typeface="+mn-lt"/>
              </a:rPr>
              <a:t>in </a:t>
            </a:r>
            <a:r>
              <a:rPr lang="en-US" altLang="en-US" sz="1400" dirty="0" smtClean="0">
                <a:latin typeface="+mn-lt"/>
              </a:rPr>
              <a:t>[HI] </a:t>
            </a:r>
            <a:r>
              <a:rPr lang="en-US" altLang="en-US" sz="1400" dirty="0">
                <a:latin typeface="+mn-lt"/>
              </a:rPr>
              <a:t>= 1.87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– </a:t>
            </a:r>
            <a:r>
              <a:rPr lang="en-US" altLang="en-US" sz="1400" dirty="0">
                <a:latin typeface="+mn-lt"/>
              </a:rPr>
              <a:t>0 = 1.87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 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(3)	</a:t>
            </a:r>
            <a:r>
              <a:rPr lang="en-US" altLang="en-US" sz="1400" dirty="0" smtClean="0">
                <a:latin typeface="+mn-lt"/>
              </a:rPr>
              <a:t>We use the coefficients in the balanced equation </a:t>
            </a:r>
            <a:r>
              <a:rPr lang="en-US" altLang="en-US" sz="1400" dirty="0">
                <a:latin typeface="+mn-lt"/>
              </a:rPr>
              <a:t>to relate the change in </a:t>
            </a:r>
            <a:r>
              <a:rPr lang="en-US" altLang="en-US" sz="1400" dirty="0" smtClean="0">
                <a:latin typeface="+mn-lt"/>
              </a:rPr>
              <a:t>[HI] to the </a:t>
            </a:r>
            <a:r>
              <a:rPr lang="en-US" altLang="en-US" sz="1400" dirty="0">
                <a:latin typeface="+mn-lt"/>
              </a:rPr>
              <a:t>changes in </a:t>
            </a:r>
            <a:r>
              <a:rPr lang="en-US" altLang="en-US" sz="1400" dirty="0" smtClean="0">
                <a:latin typeface="+mn-lt"/>
              </a:rPr>
              <a:t>[H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[I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]: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(4)	</a:t>
            </a:r>
            <a:r>
              <a:rPr lang="en-US" altLang="en-US" sz="1400" dirty="0" smtClean="0">
                <a:latin typeface="+mn-lt"/>
              </a:rPr>
              <a:t>We </a:t>
            </a:r>
            <a:r>
              <a:rPr lang="en-US" altLang="en-US" sz="1400" dirty="0">
                <a:latin typeface="+mn-lt"/>
              </a:rPr>
              <a:t>calculate the equilibrium </a:t>
            </a:r>
            <a:r>
              <a:rPr lang="en-US" altLang="en-US" sz="1400" dirty="0" smtClean="0">
                <a:latin typeface="+mn-lt"/>
              </a:rPr>
              <a:t>concentrations of </a:t>
            </a:r>
            <a:r>
              <a:rPr lang="en-US" altLang="en-US" sz="1400" dirty="0">
                <a:latin typeface="+mn-lt"/>
              </a:rPr>
              <a:t>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and I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, using initial </a:t>
            </a:r>
            <a:r>
              <a:rPr lang="en-US" altLang="en-US" sz="1400" dirty="0" smtClean="0">
                <a:latin typeface="+mn-lt"/>
              </a:rPr>
              <a:t>concentrations and </a:t>
            </a:r>
            <a:r>
              <a:rPr lang="en-US" altLang="en-US" sz="1400" dirty="0">
                <a:latin typeface="+mn-lt"/>
              </a:rPr>
              <a:t>changes in </a:t>
            </a:r>
            <a:r>
              <a:rPr lang="en-US" altLang="en-US" sz="1400" dirty="0" smtClean="0">
                <a:latin typeface="+mn-lt"/>
              </a:rPr>
              <a:t>concentration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dirty="0" smtClean="0">
                <a:latin typeface="+mn-lt"/>
              </a:rPr>
              <a:t>The equilibrium </a:t>
            </a:r>
            <a:r>
              <a:rPr lang="en-US" altLang="en-US" sz="1400" dirty="0">
                <a:latin typeface="+mn-lt"/>
              </a:rPr>
              <a:t>concentration equals the </a:t>
            </a:r>
            <a:r>
              <a:rPr lang="en-US" altLang="en-US" sz="1400" dirty="0" smtClean="0">
                <a:latin typeface="+mn-lt"/>
              </a:rPr>
              <a:t>initial concentration </a:t>
            </a:r>
            <a:r>
              <a:rPr lang="en-US" altLang="en-US" sz="1400" dirty="0">
                <a:latin typeface="+mn-lt"/>
              </a:rPr>
              <a:t>minus that consumed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/>
            <a:r>
              <a:rPr lang="pt-BR" altLang="en-US" sz="1400" dirty="0" smtClean="0">
                <a:latin typeface="+mn-lt"/>
              </a:rPr>
              <a:t>                                               [H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] </a:t>
            </a:r>
            <a:r>
              <a:rPr lang="pt-BR" altLang="en-US" sz="1400" dirty="0">
                <a:latin typeface="+mn-lt"/>
              </a:rPr>
              <a:t>= </a:t>
            </a:r>
            <a:r>
              <a:rPr lang="pt-BR" altLang="en-US" sz="1400" dirty="0" smtClean="0">
                <a:latin typeface="+mn-lt"/>
              </a:rPr>
              <a:t>(1.000 ×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r>
              <a:rPr lang="pt-BR" altLang="en-US" sz="1400" dirty="0" smtClean="0">
                <a:latin typeface="+mn-lt"/>
              </a:rPr>
              <a:t>) – </a:t>
            </a:r>
            <a:r>
              <a:rPr lang="pt-BR" altLang="en-US" sz="1400" dirty="0">
                <a:latin typeface="+mn-lt"/>
              </a:rPr>
              <a:t>(</a:t>
            </a:r>
            <a:r>
              <a:rPr lang="pt-BR" altLang="en-US" sz="1400" dirty="0" smtClean="0">
                <a:latin typeface="+mn-lt"/>
              </a:rPr>
              <a:t>0.935 </a:t>
            </a:r>
            <a:r>
              <a:rPr lang="pt-BR" altLang="en-US" sz="1400" dirty="0">
                <a:latin typeface="+mn-lt"/>
              </a:rPr>
              <a:t>×</a:t>
            </a:r>
            <a:r>
              <a:rPr lang="pt-BR" altLang="en-US" sz="1400" dirty="0" smtClean="0">
                <a:latin typeface="+mn-lt"/>
              </a:rPr>
              <a:t>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= 0.065 ×</a:t>
            </a:r>
            <a:r>
              <a:rPr lang="pt-BR" altLang="en-US" sz="1400" dirty="0" smtClean="0">
                <a:latin typeface="+mn-lt"/>
              </a:rPr>
              <a:t>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</a:p>
          <a:p>
            <a:pPr marL="2450592" indent="-282575"/>
            <a:r>
              <a:rPr lang="pt-BR" altLang="en-US" sz="1400" dirty="0" smtClean="0">
                <a:latin typeface="+mn-lt"/>
              </a:rPr>
              <a:t>[I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] = (2.000 × 10</a:t>
            </a:r>
            <a:r>
              <a:rPr lang="pt-BR" altLang="en-US" sz="1400" baseline="30000" dirty="0" smtClean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r>
              <a:rPr lang="pt-BR" altLang="en-US" sz="1400" dirty="0" smtClean="0">
                <a:latin typeface="+mn-lt"/>
              </a:rPr>
              <a:t>) – (0.935 × 10</a:t>
            </a:r>
            <a:r>
              <a:rPr lang="pt-BR" altLang="en-US" sz="1400" baseline="30000" dirty="0" smtClean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r>
              <a:rPr lang="pt-BR" altLang="en-US" sz="1400" dirty="0" smtClean="0">
                <a:latin typeface="+mn-lt"/>
              </a:rPr>
              <a:t>) = 1.065 × 10</a:t>
            </a:r>
            <a:r>
              <a:rPr lang="pt-BR" altLang="en-US" sz="1400" baseline="30000" dirty="0" smtClean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endParaRPr lang="en-US" altLang="en-US" sz="1400" i="1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92" y="2760417"/>
            <a:ext cx="4191000" cy="9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from Initial and Equilibrium </a:t>
            </a:r>
            <a:r>
              <a:rPr lang="en-US" altLang="en-US" b="1" dirty="0" smtClean="0">
                <a:latin typeface="Arial" charset="0"/>
              </a:rPr>
              <a:t>	Concentrations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65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22500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52980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4909"/>
            <a:ext cx="8703725" cy="318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(5</a:t>
            </a:r>
            <a:r>
              <a:rPr lang="en-US" altLang="en-US" sz="1400" b="1" dirty="0" smtClean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	Our </a:t>
            </a:r>
            <a:r>
              <a:rPr lang="en-US" altLang="en-US" sz="1400" dirty="0">
                <a:latin typeface="+mn-lt"/>
              </a:rPr>
              <a:t>table now is complete (with </a:t>
            </a:r>
            <a:r>
              <a:rPr lang="en-US" altLang="en-US" sz="1400" dirty="0" smtClean="0">
                <a:latin typeface="+mn-lt"/>
              </a:rPr>
              <a:t>equilibrium concentrations </a:t>
            </a:r>
            <a:r>
              <a:rPr lang="en-US" altLang="en-US" sz="1400" dirty="0">
                <a:latin typeface="+mn-lt"/>
              </a:rPr>
              <a:t>in blue for emphasis):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Notice </a:t>
            </a:r>
            <a:r>
              <a:rPr lang="en-US" altLang="en-US" sz="1400" dirty="0">
                <a:latin typeface="+mn-lt"/>
              </a:rPr>
              <a:t>that the entries for </a:t>
            </a:r>
            <a:r>
              <a:rPr lang="en-US" altLang="en-US" sz="1400" dirty="0" smtClean="0">
                <a:latin typeface="+mn-lt"/>
              </a:rPr>
              <a:t>the changes </a:t>
            </a:r>
            <a:r>
              <a:rPr lang="en-US" altLang="en-US" sz="1400" dirty="0">
                <a:latin typeface="+mn-lt"/>
              </a:rPr>
              <a:t>are negative when a </a:t>
            </a:r>
            <a:r>
              <a:rPr lang="en-US" altLang="en-US" sz="1400" dirty="0" smtClean="0">
                <a:latin typeface="+mn-lt"/>
              </a:rPr>
              <a:t>reactant is </a:t>
            </a:r>
            <a:r>
              <a:rPr lang="en-US" altLang="en-US" sz="1400" dirty="0">
                <a:latin typeface="+mn-lt"/>
              </a:rPr>
              <a:t>consumed and positive when </a:t>
            </a:r>
            <a:r>
              <a:rPr lang="en-US" altLang="en-US" sz="1400" dirty="0" smtClean="0">
                <a:latin typeface="+mn-lt"/>
              </a:rPr>
              <a:t>a product </a:t>
            </a:r>
            <a:r>
              <a:rPr lang="en-US" altLang="en-US" sz="1400" dirty="0">
                <a:latin typeface="+mn-lt"/>
              </a:rPr>
              <a:t>is formed.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Finally</a:t>
            </a:r>
            <a:r>
              <a:rPr lang="en-US" altLang="en-US" sz="1400" dirty="0">
                <a:latin typeface="+mn-lt"/>
              </a:rPr>
              <a:t>, we use the </a:t>
            </a:r>
            <a:r>
              <a:rPr lang="en-US" altLang="en-US" sz="1400" dirty="0" smtClean="0">
                <a:latin typeface="+mn-lt"/>
              </a:rPr>
              <a:t>equilibrium-constant expression </a:t>
            </a:r>
            <a:r>
              <a:rPr lang="en-US" altLang="en-US" sz="1400" dirty="0">
                <a:latin typeface="+mn-lt"/>
              </a:rPr>
              <a:t>to calculate the </a:t>
            </a:r>
            <a:r>
              <a:rPr lang="en-US" altLang="en-US" sz="1400" dirty="0" smtClean="0">
                <a:latin typeface="+mn-lt"/>
              </a:rPr>
              <a:t>equilibrium constant</a:t>
            </a:r>
            <a:r>
              <a:rPr lang="en-US" altLang="en-US" sz="1400" dirty="0">
                <a:latin typeface="+mn-lt"/>
              </a:rPr>
              <a:t>: 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Comment</a:t>
            </a:r>
            <a:r>
              <a:rPr lang="en-US" altLang="en-US" sz="1400" dirty="0">
                <a:latin typeface="+mn-lt"/>
              </a:rPr>
              <a:t> The same method can be applied to gaseous </a:t>
            </a:r>
            <a:r>
              <a:rPr lang="en-US" altLang="en-US" sz="1400" dirty="0" smtClean="0">
                <a:latin typeface="+mn-lt"/>
              </a:rPr>
              <a:t>equilibrium problems </a:t>
            </a:r>
            <a:r>
              <a:rPr lang="en-US" altLang="en-US" sz="1400" dirty="0">
                <a:latin typeface="+mn-lt"/>
              </a:rPr>
              <a:t>to calculate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p</a:t>
            </a:r>
            <a:r>
              <a:rPr lang="en-US" altLang="en-US" sz="1400" dirty="0">
                <a:latin typeface="+mn-lt"/>
              </a:rPr>
              <a:t>, in which case partial pressures are </a:t>
            </a:r>
            <a:r>
              <a:rPr lang="en-US" altLang="en-US" sz="1400" dirty="0" smtClean="0">
                <a:latin typeface="+mn-lt"/>
              </a:rPr>
              <a:t>used as </a:t>
            </a:r>
            <a:r>
              <a:rPr lang="en-US" altLang="en-US" sz="1400" dirty="0">
                <a:latin typeface="+mn-lt"/>
              </a:rPr>
              <a:t>table entries in place of molar concentrations. Your </a:t>
            </a:r>
            <a:r>
              <a:rPr lang="en-US" altLang="en-US" sz="1400" dirty="0" smtClean="0">
                <a:latin typeface="+mn-lt"/>
              </a:rPr>
              <a:t>instructor may </a:t>
            </a:r>
            <a:r>
              <a:rPr lang="en-US" altLang="en-US" sz="1400" dirty="0">
                <a:latin typeface="+mn-lt"/>
              </a:rPr>
              <a:t>refer to this kind of table as an ICE chart, where ICE stands </a:t>
            </a:r>
            <a:r>
              <a:rPr lang="en-US" altLang="en-US" sz="1400" dirty="0" smtClean="0">
                <a:latin typeface="+mn-lt"/>
              </a:rPr>
              <a:t>for </a:t>
            </a:r>
            <a:r>
              <a:rPr lang="en-US" altLang="en-US" sz="1400" i="1" u="sng" dirty="0" smtClean="0">
                <a:latin typeface="+mn-lt"/>
              </a:rPr>
              <a:t>I</a:t>
            </a:r>
            <a:r>
              <a:rPr lang="en-US" altLang="en-US" sz="1400" dirty="0" smtClean="0">
                <a:latin typeface="+mn-lt"/>
              </a:rPr>
              <a:t>nitial </a:t>
            </a:r>
            <a:r>
              <a:rPr lang="en-US" altLang="en-US" sz="1400" dirty="0">
                <a:latin typeface="+mn-lt"/>
              </a:rPr>
              <a:t>– </a:t>
            </a:r>
            <a:r>
              <a:rPr lang="en-US" altLang="en-US" sz="1400" i="1" u="sng" dirty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hange – </a:t>
            </a:r>
            <a:r>
              <a:rPr lang="en-US" altLang="en-US" sz="1400" i="1" u="sng" dirty="0">
                <a:latin typeface="+mn-lt"/>
              </a:rPr>
              <a:t>E</a:t>
            </a:r>
            <a:r>
              <a:rPr lang="en-US" altLang="en-US" sz="1400" dirty="0">
                <a:latin typeface="+mn-lt"/>
              </a:rPr>
              <a:t>quilibrium.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>
          <a:xfrm>
            <a:off x="1593773" y="1818683"/>
            <a:ext cx="5175504" cy="101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99" y="3993640"/>
            <a:ext cx="4187952" cy="4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from Initial and Equilibrium </a:t>
            </a:r>
            <a:r>
              <a:rPr lang="en-US" altLang="en-US" b="1" dirty="0" smtClean="0">
                <a:latin typeface="Arial" charset="0"/>
              </a:rPr>
              <a:t>	Concentrations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65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85891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16371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4909"/>
            <a:ext cx="8703725" cy="318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In </a:t>
            </a:r>
            <a:r>
              <a:rPr lang="en-US" altLang="en-US" sz="1400" dirty="0">
                <a:latin typeface="+mn-lt"/>
              </a:rPr>
              <a:t>Section 15.1, we discussed the equilibrium </a:t>
            </a:r>
            <a:r>
              <a:rPr lang="en-US" altLang="en-US" sz="1400" dirty="0" smtClean="0">
                <a:latin typeface="+mn-lt"/>
              </a:rPr>
              <a:t>between 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). </a:t>
            </a:r>
            <a:r>
              <a:rPr lang="en-US" altLang="en-US" sz="1400" dirty="0">
                <a:latin typeface="+mn-lt"/>
              </a:rPr>
              <a:t>Let’s return to that equation in a </a:t>
            </a:r>
            <a:r>
              <a:rPr lang="en-US" altLang="en-US" sz="1400" dirty="0" smtClean="0">
                <a:latin typeface="+mn-lt"/>
              </a:rPr>
              <a:t>quantitative example</a:t>
            </a:r>
            <a:r>
              <a:rPr lang="en-US" altLang="en-US" sz="1400" dirty="0">
                <a:latin typeface="+mn-lt"/>
              </a:rPr>
              <a:t>. When 9.2 g of frozen </a:t>
            </a:r>
            <a:r>
              <a:rPr lang="en-US" alt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added to a 0.50 </a:t>
            </a:r>
            <a:r>
              <a:rPr lang="en-US" altLang="en-US" sz="1400" dirty="0" smtClean="0">
                <a:latin typeface="+mn-lt"/>
              </a:rPr>
              <a:t>L reaction </a:t>
            </a:r>
            <a:r>
              <a:rPr lang="en-US" altLang="en-US" sz="1400" dirty="0">
                <a:latin typeface="+mn-lt"/>
              </a:rPr>
              <a:t>vessel that is heated to 400 K and allowed to come </a:t>
            </a:r>
            <a:r>
              <a:rPr lang="en-US" altLang="en-US" sz="1400" dirty="0" smtClean="0">
                <a:latin typeface="+mn-lt"/>
              </a:rPr>
              <a:t>to equilibrium</a:t>
            </a:r>
            <a:r>
              <a:rPr lang="en-US" altLang="en-US" sz="1400" dirty="0">
                <a:latin typeface="+mn-lt"/>
              </a:rPr>
              <a:t>, the concentration of </a:t>
            </a:r>
            <a:r>
              <a:rPr lang="en-US" alt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determined to </a:t>
            </a:r>
            <a:r>
              <a:rPr lang="en-US" altLang="en-US" sz="1400" dirty="0" smtClean="0">
                <a:latin typeface="+mn-lt"/>
              </a:rPr>
              <a:t>be 0.057 </a:t>
            </a:r>
            <a:r>
              <a:rPr lang="en-US" altLang="en-US" sz="1400" dirty="0">
                <a:latin typeface="+mn-lt"/>
              </a:rPr>
              <a:t>M. Given this information, what is the value of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for the </a:t>
            </a:r>
            <a:r>
              <a:rPr lang="en-US" altLang="en-US" sz="1400" dirty="0">
                <a:latin typeface="+mn-lt"/>
              </a:rPr>
              <a:t>reaction </a:t>
            </a:r>
            <a:r>
              <a:rPr lang="en-US" alt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2 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at 400 K?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0.23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b) </a:t>
            </a:r>
            <a:r>
              <a:rPr lang="en-US" altLang="en-US" sz="1400" dirty="0">
                <a:latin typeface="+mn-lt"/>
              </a:rPr>
              <a:t>0.36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0.13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1.4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2.5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gaseous compound </a:t>
            </a:r>
            <a:r>
              <a:rPr lang="en-US" altLang="en-US" sz="1400" dirty="0" err="1">
                <a:latin typeface="+mn-lt"/>
              </a:rPr>
              <a:t>BrCl</a:t>
            </a:r>
            <a:r>
              <a:rPr lang="en-US" altLang="en-US" sz="1400" dirty="0">
                <a:latin typeface="+mn-lt"/>
              </a:rPr>
              <a:t> decomposes at high </a:t>
            </a:r>
            <a:r>
              <a:rPr lang="en-US" altLang="en-US" sz="1400" dirty="0" smtClean="0">
                <a:latin typeface="+mn-lt"/>
              </a:rPr>
              <a:t>temperature in </a:t>
            </a:r>
            <a:r>
              <a:rPr lang="en-US" altLang="en-US" sz="1400" dirty="0">
                <a:latin typeface="+mn-lt"/>
              </a:rPr>
              <a:t>a sealed container: 2 </a:t>
            </a:r>
            <a:r>
              <a:rPr lang="en-US" altLang="en-US" sz="1400" dirty="0" err="1" smtClean="0">
                <a:latin typeface="+mn-lt"/>
              </a:rPr>
              <a:t>BrCl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 Br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). Initially</a:t>
            </a:r>
            <a:r>
              <a:rPr lang="en-US" altLang="en-US" sz="1400" dirty="0">
                <a:latin typeface="+mn-lt"/>
              </a:rPr>
              <a:t>, the vessel is charged at 500 K with </a:t>
            </a:r>
            <a:r>
              <a:rPr lang="en-US" altLang="en-US" sz="1400" dirty="0" err="1">
                <a:latin typeface="+mn-lt"/>
              </a:rPr>
              <a:t>BrCl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i="1" dirty="0">
                <a:latin typeface="+mn-lt"/>
              </a:rPr>
              <a:t>g</a:t>
            </a:r>
            <a:r>
              <a:rPr lang="en-US" altLang="en-US" sz="1400" dirty="0">
                <a:latin typeface="+mn-lt"/>
              </a:rPr>
              <a:t>) at a </a:t>
            </a:r>
            <a:r>
              <a:rPr lang="en-US" altLang="en-US" sz="1400" dirty="0" smtClean="0">
                <a:latin typeface="+mn-lt"/>
              </a:rPr>
              <a:t>partial pressure </a:t>
            </a:r>
            <a:r>
              <a:rPr lang="en-US" altLang="en-US" sz="1400" dirty="0">
                <a:latin typeface="+mn-lt"/>
              </a:rPr>
              <a:t>of 0.500 atm. At </a:t>
            </a:r>
            <a:r>
              <a:rPr lang="en-US" altLang="en-US" sz="1400" dirty="0" smtClean="0">
                <a:latin typeface="+mn-lt"/>
              </a:rPr>
              <a:t>equilibrium, the </a:t>
            </a:r>
            <a:r>
              <a:rPr lang="en-US" altLang="en-US" sz="1400" dirty="0" err="1">
                <a:latin typeface="+mn-lt"/>
              </a:rPr>
              <a:t>BrCl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i="1" dirty="0">
                <a:latin typeface="+mn-lt"/>
              </a:rPr>
              <a:t>g</a:t>
            </a:r>
            <a:r>
              <a:rPr lang="en-US" altLang="en-US" sz="1400" dirty="0">
                <a:latin typeface="+mn-lt"/>
              </a:rPr>
              <a:t>) </a:t>
            </a:r>
            <a:r>
              <a:rPr lang="en-US" altLang="en-US" sz="1400" dirty="0" smtClean="0">
                <a:latin typeface="+mn-lt"/>
              </a:rPr>
              <a:t>partial pressure </a:t>
            </a:r>
            <a:r>
              <a:rPr lang="en-US" altLang="en-US" sz="1400" dirty="0">
                <a:latin typeface="+mn-lt"/>
              </a:rPr>
              <a:t>is 0.040 atm. Calculate the value of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p</a:t>
            </a:r>
            <a:r>
              <a:rPr lang="en-US" altLang="en-US" sz="1400" dirty="0">
                <a:latin typeface="+mn-lt"/>
              </a:rPr>
              <a:t> at 500 K.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01" y="2578332"/>
            <a:ext cx="357124" cy="117475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94" y="3402459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3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Direction of Approach to </a:t>
            </a:r>
            <a:r>
              <a:rPr lang="en-US" altLang="en-US" b="1" dirty="0" smtClean="0">
                <a:latin typeface="Arial" charset="0"/>
              </a:rPr>
              <a:t>	Equilibrium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26108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42329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2809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269475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volume and initial molar amounts of </a:t>
            </a:r>
            <a:r>
              <a:rPr lang="en-US" sz="1400" dirty="0" smtClean="0">
                <a:latin typeface="+mn-lt"/>
              </a:rPr>
              <a:t>the species </a:t>
            </a:r>
            <a:r>
              <a:rPr lang="en-US" sz="1400" dirty="0">
                <a:latin typeface="+mn-lt"/>
              </a:rPr>
              <a:t>in a reaction and asked to determine in which </a:t>
            </a:r>
            <a:r>
              <a:rPr lang="en-US" sz="1400" dirty="0" smtClean="0">
                <a:latin typeface="+mn-lt"/>
              </a:rPr>
              <a:t>direction the </a:t>
            </a:r>
            <a:r>
              <a:rPr lang="en-US" sz="1400" dirty="0">
                <a:latin typeface="+mn-lt"/>
              </a:rPr>
              <a:t>reaction must proceed to achieve equilibrium.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determine the starting concentration of each </a:t>
            </a:r>
            <a:r>
              <a:rPr lang="en-US" sz="1400" dirty="0" smtClean="0">
                <a:latin typeface="+mn-lt"/>
              </a:rPr>
              <a:t>species in </a:t>
            </a:r>
            <a:r>
              <a:rPr lang="en-US" sz="1400" dirty="0">
                <a:latin typeface="+mn-lt"/>
              </a:rPr>
              <a:t>the reaction mixture. We can then substitute the starting </a:t>
            </a:r>
            <a:r>
              <a:rPr lang="en-US" sz="1400" dirty="0" smtClean="0">
                <a:latin typeface="+mn-lt"/>
              </a:rPr>
              <a:t>concentrations into </a:t>
            </a:r>
            <a:r>
              <a:rPr lang="en-US" sz="1400" dirty="0">
                <a:latin typeface="+mn-lt"/>
              </a:rPr>
              <a:t>the equilibrium-constant expression to </a:t>
            </a:r>
            <a:r>
              <a:rPr lang="en-US" sz="1400" dirty="0" smtClean="0">
                <a:latin typeface="+mn-lt"/>
              </a:rPr>
              <a:t>calculate the </a:t>
            </a:r>
            <a:r>
              <a:rPr lang="en-US" sz="1400" dirty="0">
                <a:latin typeface="+mn-lt"/>
              </a:rPr>
              <a:t>reaction quotient,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i="1" baseline="-25000" dirty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Comparing the magnitudes of the </a:t>
            </a:r>
            <a:r>
              <a:rPr lang="en-US" sz="1400" dirty="0" smtClean="0">
                <a:latin typeface="+mn-lt"/>
              </a:rPr>
              <a:t>equilibrium constant</a:t>
            </a:r>
            <a:r>
              <a:rPr lang="en-US" sz="1400" dirty="0">
                <a:latin typeface="+mn-lt"/>
              </a:rPr>
              <a:t>, which is given, and the reaction quotient </a:t>
            </a:r>
            <a:r>
              <a:rPr lang="en-US" sz="1400" dirty="0" smtClean="0">
                <a:latin typeface="+mn-lt"/>
              </a:rPr>
              <a:t>will tell </a:t>
            </a:r>
            <a:r>
              <a:rPr lang="en-US" sz="1400" dirty="0">
                <a:latin typeface="+mn-lt"/>
              </a:rPr>
              <a:t>us in which direction the reaction will proceed.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initial concentrations are</a:t>
            </a:r>
          </a:p>
          <a:p>
            <a:pPr marL="461963" indent="0" eaLnBrk="0" hangingPunct="0">
              <a:defRPr/>
            </a:pPr>
            <a:r>
              <a:rPr lang="en-US" sz="1400" dirty="0" smtClean="0">
                <a:latin typeface="+mn-lt"/>
              </a:rPr>
              <a:t>[HI] </a:t>
            </a:r>
            <a:r>
              <a:rPr lang="en-US" sz="1400" dirty="0">
                <a:latin typeface="+mn-lt"/>
              </a:rPr>
              <a:t>= 2.0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/2.00 </a:t>
            </a:r>
            <a:r>
              <a:rPr lang="en-US" sz="1400" dirty="0">
                <a:latin typeface="+mn-lt"/>
              </a:rPr>
              <a:t>L = 1.0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</a:p>
          <a:p>
            <a:pPr marL="461963" indent="0" eaLnBrk="0" hangingPunct="0">
              <a:defRPr/>
            </a:pPr>
            <a:r>
              <a:rPr lang="en-US" sz="1400" dirty="0" smtClean="0">
                <a:latin typeface="+mn-lt"/>
              </a:rPr>
              <a:t>[H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/2.00 </a:t>
            </a:r>
            <a:r>
              <a:rPr lang="en-US" sz="1400" dirty="0">
                <a:latin typeface="+mn-lt"/>
              </a:rPr>
              <a:t>L = 5.0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</a:p>
          <a:p>
            <a:pPr marL="539496" indent="0" eaLnBrk="0" hangingPunct="0">
              <a:defRPr/>
            </a:pPr>
            <a:r>
              <a:rPr lang="en-US" sz="1400" dirty="0" smtClean="0">
                <a:latin typeface="+mn-lt"/>
              </a:rPr>
              <a:t>[I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3.0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/2.00 </a:t>
            </a:r>
            <a:r>
              <a:rPr lang="en-US" sz="1400" dirty="0">
                <a:latin typeface="+mn-lt"/>
              </a:rPr>
              <a:t>L = 1.5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endParaRPr lang="en-US" sz="1400" i="1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6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the 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the reaction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is 50.5. Predict in which direction the reaction proceeds to reach equilibrium if we start with 2.0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HI,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1.0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and 3.0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in a 2.00-L container.</a:t>
            </a:r>
          </a:p>
        </p:txBody>
      </p:sp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91" y="1455473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20675" y="1132461"/>
            <a:ext cx="8743950" cy="36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eaLnBrk="0" hangingPunct="0">
              <a:defRPr/>
            </a:pPr>
            <a:r>
              <a:rPr lang="en-US" sz="1400" dirty="0" smtClean="0"/>
              <a:t>For </a:t>
            </a:r>
            <a:r>
              <a:rPr lang="en-US" sz="1400" dirty="0"/>
              <a:t>the reaction 2 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</a:t>
            </a:r>
            <a:r>
              <a:rPr lang="en-US" sz="1400" dirty="0"/>
              <a:t>+ 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          </a:t>
            </a:r>
            <a:r>
              <a:rPr lang="el-GR" sz="1400" dirty="0" smtClean="0"/>
              <a:t>2 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), </a:t>
            </a:r>
            <a:r>
              <a:rPr lang="en-US" sz="1400" dirty="0"/>
              <a:t>which </a:t>
            </a:r>
            <a:r>
              <a:rPr lang="en-US" sz="1400" dirty="0" smtClean="0"/>
              <a:t>of the </a:t>
            </a:r>
            <a:r>
              <a:rPr lang="en-US" sz="1400" dirty="0"/>
              <a:t>following is the correct equilibrium-constant expression?</a:t>
            </a:r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marL="342900" indent="-342900" eaLnBrk="0" hangingPunct="0">
              <a:buAutoNum type="alphaLcParenBoth"/>
              <a:defRPr/>
            </a:pPr>
            <a:r>
              <a:rPr lang="en-US" sz="1400" b="1" dirty="0" smtClean="0"/>
              <a:t>\			(b)</a:t>
            </a:r>
          </a:p>
          <a:p>
            <a:pPr eaLnBrk="0" hangingPunct="0">
              <a:defRPr/>
            </a:pPr>
            <a:endParaRPr lang="en-US" sz="1400" b="1" dirty="0"/>
          </a:p>
          <a:p>
            <a:pPr eaLnBrk="0" hangingPunct="0">
              <a:defRPr/>
            </a:pPr>
            <a:endParaRPr lang="en-US" sz="1400" b="1" dirty="0" smtClean="0"/>
          </a:p>
          <a:p>
            <a:pPr eaLnBrk="0" hangingPunct="0">
              <a:defRPr/>
            </a:pPr>
            <a:r>
              <a:rPr lang="en-US" sz="1400" b="1" dirty="0" smtClean="0"/>
              <a:t>(c)</a:t>
            </a:r>
            <a:r>
              <a:rPr lang="en-US" sz="1400" b="1" dirty="0"/>
              <a:t>			</a:t>
            </a:r>
            <a:r>
              <a:rPr lang="en-US" sz="1400" b="1" dirty="0" smtClean="0"/>
              <a:t>(d)</a:t>
            </a:r>
            <a:endParaRPr lang="en-US" sz="1400" dirty="0"/>
          </a:p>
          <a:p>
            <a:pPr marL="342900" indent="-342900" eaLnBrk="0" hangingPunct="0">
              <a:buAutoNum type="alphaLcParenBoth"/>
              <a:defRPr/>
            </a:pPr>
            <a:endParaRPr lang="en-US" sz="1400" dirty="0"/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marL="283464" indent="-283464" eaLnBrk="0" hangingPunct="0">
              <a:defRPr/>
            </a:pPr>
            <a:r>
              <a:rPr lang="en-US" sz="1400" dirty="0" smtClean="0"/>
              <a:t>Write </a:t>
            </a:r>
            <a:r>
              <a:rPr lang="en-US" sz="1400" dirty="0"/>
              <a:t>the equilibrium-constant expression </a:t>
            </a:r>
            <a:r>
              <a:rPr lang="en-US" sz="1400" i="1" dirty="0" err="1"/>
              <a:t>K</a:t>
            </a:r>
            <a:r>
              <a:rPr lang="en-US" sz="1400" i="1" baseline="-25000" dirty="0" err="1"/>
              <a:t>c</a:t>
            </a:r>
            <a:r>
              <a:rPr lang="en-US" sz="1400" dirty="0"/>
              <a:t> for</a:t>
            </a:r>
          </a:p>
          <a:p>
            <a:pPr marL="283464" indent="-283464" eaLnBrk="0" hangingPunct="0">
              <a:defRPr/>
            </a:pPr>
            <a:r>
              <a:rPr lang="en-US" sz="1400" b="1" dirty="0"/>
              <a:t>(a</a:t>
            </a:r>
            <a:r>
              <a:rPr lang="en-US" sz="1400" b="1" dirty="0" smtClean="0"/>
              <a:t>)	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</a:t>
            </a:r>
            <a:r>
              <a:rPr lang="en-US" sz="1400" dirty="0"/>
              <a:t>+ </a:t>
            </a:r>
            <a:r>
              <a:rPr lang="en-US" sz="1400" dirty="0" smtClean="0"/>
              <a:t>I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          </a:t>
            </a:r>
            <a:r>
              <a:rPr lang="el-GR" sz="1400" dirty="0" smtClean="0"/>
              <a:t>2 </a:t>
            </a:r>
            <a:r>
              <a:rPr lang="en-US" sz="1400" dirty="0" smtClean="0"/>
              <a:t>HI(</a:t>
            </a:r>
            <a:r>
              <a:rPr lang="en-US" sz="1400" i="1" dirty="0" smtClean="0"/>
              <a:t>g</a:t>
            </a:r>
            <a:r>
              <a:rPr lang="en-US" sz="1400" dirty="0" smtClean="0"/>
              <a:t>),</a:t>
            </a:r>
            <a:endParaRPr lang="en-US" sz="1400" dirty="0"/>
          </a:p>
          <a:p>
            <a:pPr marL="283464" indent="-283464" eaLnBrk="0" hangingPunct="0">
              <a:defRPr/>
            </a:pPr>
            <a:r>
              <a:rPr lang="en-US" sz="1400" b="1" dirty="0"/>
              <a:t>(b</a:t>
            </a:r>
            <a:r>
              <a:rPr lang="en-US" sz="1400" b="1" dirty="0" smtClean="0"/>
              <a:t>)</a:t>
            </a:r>
            <a:r>
              <a:rPr lang="en-US" sz="1400" dirty="0" smtClean="0"/>
              <a:t>	Cd</a:t>
            </a:r>
            <a:r>
              <a:rPr lang="en-US" sz="1400" baseline="30000" dirty="0" smtClean="0"/>
              <a:t>2+</a:t>
            </a:r>
            <a:r>
              <a:rPr lang="en-US" sz="1400" dirty="0" smtClean="0"/>
              <a:t>(</a:t>
            </a:r>
            <a:r>
              <a:rPr lang="en-US" sz="1400" i="1" dirty="0" err="1" smtClean="0"/>
              <a:t>aq</a:t>
            </a:r>
            <a:r>
              <a:rPr lang="en-US" sz="1400" dirty="0" smtClean="0"/>
              <a:t>) </a:t>
            </a:r>
            <a:r>
              <a:rPr lang="en-US" sz="1400" dirty="0"/>
              <a:t>+ 4 </a:t>
            </a:r>
            <a:r>
              <a:rPr lang="en-US" sz="1400" dirty="0" smtClean="0"/>
              <a:t>Br</a:t>
            </a:r>
            <a:r>
              <a:rPr lang="en-US" sz="1400" baseline="30000" dirty="0" smtClean="0"/>
              <a:t>–</a:t>
            </a:r>
            <a:r>
              <a:rPr lang="en-US" sz="1400" dirty="0" smtClean="0"/>
              <a:t>(</a:t>
            </a:r>
            <a:r>
              <a:rPr lang="en-US" sz="1400" i="1" dirty="0" err="1" smtClean="0"/>
              <a:t>aq</a:t>
            </a:r>
            <a:r>
              <a:rPr lang="en-US" sz="1400" dirty="0" smtClean="0"/>
              <a:t>)           CdBr</a:t>
            </a:r>
            <a:r>
              <a:rPr lang="en-US" sz="1400" baseline="-25000" dirty="0" smtClean="0"/>
              <a:t>4</a:t>
            </a:r>
            <a:r>
              <a:rPr lang="en-US" sz="1400" baseline="30000" dirty="0" smtClean="0"/>
              <a:t>2–</a:t>
            </a:r>
            <a:r>
              <a:rPr lang="en-US" sz="1400" dirty="0" smtClean="0"/>
              <a:t>(</a:t>
            </a:r>
            <a:r>
              <a:rPr lang="en-US" sz="1400" i="1" dirty="0" err="1" smtClean="0"/>
              <a:t>aq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sp>
        <p:nvSpPr>
          <p:cNvPr id="3076" name="Line 19"/>
          <p:cNvSpPr>
            <a:spLocks noChangeShapeType="1"/>
          </p:cNvSpPr>
          <p:nvPr/>
        </p:nvSpPr>
        <p:spPr bwMode="auto">
          <a:xfrm>
            <a:off x="396875" y="112452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320674" y="760286"/>
            <a:ext cx="201490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sz="1400" dirty="0"/>
              <a:t>Continued</a:t>
            </a:r>
          </a:p>
        </p:txBody>
      </p:sp>
      <p:sp>
        <p:nvSpPr>
          <p:cNvPr id="3078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15.1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Equilibrium-Constant Expressions</a:t>
            </a:r>
          </a:p>
        </p:txBody>
      </p:sp>
      <p:sp>
        <p:nvSpPr>
          <p:cNvPr id="3079" name="Line 81"/>
          <p:cNvSpPr>
            <a:spLocks noChangeShapeType="1"/>
          </p:cNvSpPr>
          <p:nvPr/>
        </p:nvSpPr>
        <p:spPr bwMode="auto">
          <a:xfrm>
            <a:off x="304801" y="304800"/>
            <a:ext cx="10944" cy="446012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9"/>
          <p:cNvSpPr>
            <a:spLocks noChangeShapeType="1"/>
          </p:cNvSpPr>
          <p:nvPr/>
        </p:nvSpPr>
        <p:spPr bwMode="auto">
          <a:xfrm>
            <a:off x="307182" y="4764929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87" y="1646469"/>
            <a:ext cx="357124" cy="117475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46" y="4156479"/>
            <a:ext cx="357124" cy="117475"/>
          </a:xfrm>
          <a:prstGeom prst="rect">
            <a:avLst/>
          </a:prstGeom>
        </p:spPr>
      </p:pic>
      <p:pic>
        <p:nvPicPr>
          <p:cNvPr id="13" name="Picture 12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9" y="4376816"/>
            <a:ext cx="357124" cy="11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6" y="2030188"/>
            <a:ext cx="1353716" cy="66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29" y="2036434"/>
            <a:ext cx="1353312" cy="650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6" y="2671018"/>
            <a:ext cx="1353312" cy="659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69" y="2678104"/>
            <a:ext cx="1353312" cy="64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Direction of Approach to </a:t>
            </a:r>
            <a:r>
              <a:rPr lang="en-US" altLang="en-US" b="1" dirty="0" smtClean="0">
                <a:latin typeface="Arial" charset="0"/>
              </a:rPr>
              <a:t>	Equilibrium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9787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10267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6"/>
            <a:ext cx="8703726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The reaction quotient is </a:t>
            </a:r>
            <a:r>
              <a:rPr lang="en-US" altLang="en-US" sz="1400" dirty="0" smtClean="0">
                <a:latin typeface="+mn-lt"/>
              </a:rPr>
              <a:t>therefore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Because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i="1" baseline="-25000" dirty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, the concentration of HI must increase and </a:t>
            </a:r>
            <a:r>
              <a:rPr lang="en-US" sz="1400" dirty="0" smtClean="0">
                <a:latin typeface="+mn-lt"/>
              </a:rPr>
              <a:t>the concentrations </a:t>
            </a:r>
            <a:r>
              <a:rPr lang="en-US" sz="1400" dirty="0">
                <a:latin typeface="+mn-lt"/>
              </a:rPr>
              <a:t>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must decrease to reach equilibrium</a:t>
            </a:r>
            <a:r>
              <a:rPr lang="en-US" sz="1400" dirty="0" smtClean="0">
                <a:latin typeface="+mn-lt"/>
              </a:rPr>
              <a:t>; the </a:t>
            </a:r>
            <a:r>
              <a:rPr lang="en-US" sz="1400" dirty="0">
                <a:latin typeface="+mn-lt"/>
              </a:rPr>
              <a:t>reaction as written proceeds left to right to attain equilibrium.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Which </a:t>
            </a:r>
            <a:r>
              <a:rPr lang="en-US" sz="1400" dirty="0">
                <a:latin typeface="+mn-lt"/>
              </a:rPr>
              <a:t>of the following statements accurately describes </a:t>
            </a:r>
            <a:r>
              <a:rPr lang="en-US" sz="1400" dirty="0" smtClean="0">
                <a:latin typeface="+mn-lt"/>
              </a:rPr>
              <a:t>what would </a:t>
            </a:r>
            <a:r>
              <a:rPr lang="en-US" sz="1400" dirty="0">
                <a:latin typeface="+mn-lt"/>
              </a:rPr>
              <a:t>happen to the direction of the reaction described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sample exercise above, if the size of the container </a:t>
            </a:r>
            <a:r>
              <a:rPr lang="en-US" sz="1400" dirty="0" smtClean="0">
                <a:latin typeface="+mn-lt"/>
              </a:rPr>
              <a:t>were different </a:t>
            </a:r>
            <a:r>
              <a:rPr lang="en-US" sz="1400" dirty="0">
                <a:latin typeface="+mn-lt"/>
              </a:rPr>
              <a:t>from 2.00 L?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The reaction would proceed in </a:t>
            </a:r>
            <a:r>
              <a:rPr lang="en-US" sz="1400" dirty="0" smtClean="0">
                <a:latin typeface="+mn-lt"/>
              </a:rPr>
              <a:t>the opposite </a:t>
            </a:r>
            <a:r>
              <a:rPr lang="en-US" sz="1400" dirty="0">
                <a:latin typeface="+mn-lt"/>
              </a:rPr>
              <a:t>direction (from right to left) if the container </a:t>
            </a:r>
            <a:r>
              <a:rPr lang="en-US" sz="1400" dirty="0" smtClean="0">
                <a:latin typeface="+mn-lt"/>
              </a:rPr>
              <a:t>volume were </a:t>
            </a:r>
            <a:r>
              <a:rPr lang="en-US" sz="1400" dirty="0">
                <a:latin typeface="+mn-lt"/>
              </a:rPr>
              <a:t>reduced sufficiently.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reaction would </a:t>
            </a:r>
            <a:r>
              <a:rPr lang="en-US" sz="1400" dirty="0" smtClean="0">
                <a:latin typeface="+mn-lt"/>
              </a:rPr>
              <a:t>proceed in </a:t>
            </a:r>
            <a:r>
              <a:rPr lang="en-US" sz="1400" dirty="0">
                <a:latin typeface="+mn-lt"/>
              </a:rPr>
              <a:t>the opposite direction if the container volume were </a:t>
            </a:r>
            <a:r>
              <a:rPr lang="en-US" sz="1400" dirty="0" smtClean="0">
                <a:latin typeface="+mn-lt"/>
              </a:rPr>
              <a:t>expanded sufficiently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direction of this reaction </a:t>
            </a:r>
            <a:r>
              <a:rPr lang="en-US" sz="1400" dirty="0" smtClean="0">
                <a:latin typeface="+mn-lt"/>
              </a:rPr>
              <a:t>does not </a:t>
            </a:r>
            <a:r>
              <a:rPr lang="en-US" sz="1400" dirty="0">
                <a:latin typeface="+mn-lt"/>
              </a:rPr>
              <a:t>depend on the volume of the container.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At </a:t>
            </a:r>
            <a:r>
              <a:rPr lang="en-US" sz="1400" dirty="0">
                <a:latin typeface="+mn-lt"/>
              </a:rPr>
              <a:t>1000 K,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for the reaction 2 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SO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0.338. Calculate the value for </a:t>
            </a:r>
            <a:r>
              <a:rPr lang="en-US" sz="1400" i="1" dirty="0" err="1">
                <a:latin typeface="+mn-lt"/>
              </a:rPr>
              <a:t>Q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and predict </a:t>
            </a:r>
            <a:r>
              <a:rPr lang="en-US" sz="1400" dirty="0">
                <a:latin typeface="+mn-lt"/>
              </a:rPr>
              <a:t>the direction in which the reaction proceeds </a:t>
            </a:r>
            <a:r>
              <a:rPr lang="en-US" sz="1400" dirty="0" smtClean="0">
                <a:latin typeface="+mn-lt"/>
              </a:rPr>
              <a:t>toward equilibrium </a:t>
            </a:r>
            <a:r>
              <a:rPr lang="en-US" sz="1400" dirty="0">
                <a:latin typeface="+mn-lt"/>
              </a:rPr>
              <a:t>if the initial partial pressures are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SO</a:t>
            </a:r>
            <a:r>
              <a:rPr lang="en-US" sz="1400" baseline="-50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0.16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SO</a:t>
            </a:r>
            <a:r>
              <a:rPr lang="en-US" sz="1400" baseline="-5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0.41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;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O</a:t>
            </a:r>
            <a:r>
              <a:rPr lang="en-US" sz="1400" baseline="-5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2.5 atm.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2"/>
            <a:ext cx="8382000" cy="3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21" y="1808108"/>
            <a:ext cx="3706908" cy="467051"/>
          </a:xfrm>
          <a:prstGeom prst="rect">
            <a:avLst/>
          </a:prstGeom>
        </p:spPr>
      </p:pic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75" y="5310516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57553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586422"/>
            <a:ext cx="8723313" cy="160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an equilibrium constant,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, and the </a:t>
            </a:r>
            <a:r>
              <a:rPr lang="en-US" sz="1400" dirty="0" smtClean="0">
                <a:latin typeface="+mn-lt"/>
              </a:rPr>
              <a:t>equilibrium partial </a:t>
            </a:r>
            <a:r>
              <a:rPr lang="en-US" sz="1400" dirty="0">
                <a:latin typeface="+mn-lt"/>
              </a:rPr>
              <a:t>pressures of two of the three substances in the </a:t>
            </a:r>
            <a:r>
              <a:rPr lang="en-US" sz="1400" dirty="0" smtClean="0">
                <a:latin typeface="+mn-lt"/>
              </a:rPr>
              <a:t>equation (N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H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and we are asked to calculate the </a:t>
            </a:r>
            <a:r>
              <a:rPr lang="en-US" sz="1400" dirty="0" smtClean="0">
                <a:latin typeface="+mn-lt"/>
              </a:rPr>
              <a:t>equilibrium partial </a:t>
            </a:r>
            <a:r>
              <a:rPr lang="en-US" sz="1400" dirty="0">
                <a:latin typeface="+mn-lt"/>
              </a:rPr>
              <a:t>pressure for the third substance </a:t>
            </a:r>
            <a:r>
              <a:rPr lang="en-US" sz="1400" dirty="0" smtClean="0">
                <a:latin typeface="+mn-lt"/>
              </a:rPr>
              <a:t>(NH</a:t>
            </a:r>
            <a:r>
              <a:rPr lang="pt-BR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set </a:t>
            </a:r>
            <a:r>
              <a:rPr 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p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1400" dirty="0" smtClean="0">
                <a:latin typeface="+mn-lt"/>
              </a:rPr>
              <a:t>equal </a:t>
            </a:r>
            <a:r>
              <a:rPr lang="en-US" sz="1400" dirty="0">
                <a:latin typeface="+mn-lt"/>
              </a:rPr>
              <a:t>to the equilibrium-constant </a:t>
            </a:r>
            <a:r>
              <a:rPr lang="en-US" sz="1400" dirty="0" smtClean="0">
                <a:latin typeface="+mn-lt"/>
              </a:rPr>
              <a:t>expression and </a:t>
            </a:r>
            <a:r>
              <a:rPr lang="en-US" sz="1400" dirty="0">
                <a:latin typeface="+mn-lt"/>
              </a:rPr>
              <a:t>substitute in the partial pressures that we know. Then we </a:t>
            </a:r>
            <a:r>
              <a:rPr lang="en-US" sz="1400" dirty="0" smtClean="0">
                <a:latin typeface="+mn-lt"/>
              </a:rPr>
              <a:t>can solve </a:t>
            </a:r>
            <a:r>
              <a:rPr lang="en-US" sz="1400" dirty="0">
                <a:latin typeface="+mn-lt"/>
              </a:rPr>
              <a:t>for the only unknown in the equation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We tabulate the equilibrium pressures:</a:t>
            </a: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pt-BR" sz="1400" dirty="0" smtClean="0">
                <a:latin typeface="+mn-lt"/>
              </a:rPr>
              <a:t>		N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g</a:t>
            </a:r>
            <a:r>
              <a:rPr lang="pt-BR" sz="1400" dirty="0" smtClean="0">
                <a:latin typeface="+mn-lt"/>
              </a:rPr>
              <a:t>) + </a:t>
            </a:r>
            <a:r>
              <a:rPr lang="pt-BR" sz="1400" dirty="0">
                <a:latin typeface="+mn-lt"/>
              </a:rPr>
              <a:t>3 </a:t>
            </a:r>
            <a:r>
              <a:rPr lang="pt-BR" sz="1400" dirty="0" smtClean="0">
                <a:latin typeface="+mn-lt"/>
              </a:rPr>
              <a:t>H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g</a:t>
            </a:r>
            <a:r>
              <a:rPr lang="pt-BR" sz="1400" dirty="0" smtClean="0">
                <a:latin typeface="+mn-lt"/>
              </a:rPr>
              <a:t>)            2 NH</a:t>
            </a:r>
            <a:r>
              <a:rPr lang="pt-BR" sz="1400" baseline="-25000" dirty="0" smtClean="0">
                <a:latin typeface="+mn-lt"/>
              </a:rPr>
              <a:t>3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g</a:t>
            </a:r>
            <a:r>
              <a:rPr lang="pt-BR" sz="1400" dirty="0" smtClean="0">
                <a:latin typeface="+mn-lt"/>
              </a:rPr>
              <a:t>)</a:t>
            </a:r>
            <a:endParaRPr lang="pt-BR" sz="1400" dirty="0">
              <a:latin typeface="+mn-lt"/>
            </a:endParaRP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pt-BR" sz="1400" dirty="0">
                <a:latin typeface="+mn-lt"/>
              </a:rPr>
              <a:t>Equilibrium pressure (</a:t>
            </a:r>
            <a:r>
              <a:rPr lang="pt-BR" sz="1400" dirty="0" smtClean="0">
                <a:latin typeface="+mn-lt"/>
              </a:rPr>
              <a:t>atm) 		0.432     0.928 	</a:t>
            </a:r>
            <a:r>
              <a:rPr lang="pt-BR" sz="1400" i="1" dirty="0" smtClean="0">
                <a:latin typeface="+mn-lt"/>
              </a:rPr>
              <a:t>x</a:t>
            </a:r>
          </a:p>
          <a:p>
            <a:pPr marL="0" indent="0" eaLnBrk="0" hangingPunct="0">
              <a:spcBef>
                <a:spcPts val="600"/>
              </a:spcBef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Because </a:t>
            </a:r>
            <a:r>
              <a:rPr lang="en-US" sz="1400" dirty="0">
                <a:latin typeface="+mn-lt"/>
              </a:rPr>
              <a:t>we do not know the equilibrium pressure of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we represent </a:t>
            </a:r>
            <a:r>
              <a:rPr lang="en-US" sz="1400" dirty="0">
                <a:latin typeface="+mn-lt"/>
              </a:rPr>
              <a:t>it with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. At equilibrium, the pressures must </a:t>
            </a:r>
            <a:r>
              <a:rPr lang="en-US" sz="1400" dirty="0" smtClean="0">
                <a:latin typeface="+mn-lt"/>
              </a:rPr>
              <a:t>satisfy the </a:t>
            </a:r>
            <a:r>
              <a:rPr lang="en-US" sz="1400" dirty="0">
                <a:latin typeface="+mn-lt"/>
              </a:rPr>
              <a:t>equilibrium-constant expression:</a:t>
            </a:r>
          </a:p>
          <a:p>
            <a:pPr marL="0" indent="0" eaLnBrk="0" hangingPunct="0">
              <a:defRPr/>
            </a:pPr>
            <a:endParaRPr lang="en-US" sz="1400" dirty="0" err="1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76" cy="556244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75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For the Haber process, </a:t>
            </a:r>
            <a:r>
              <a:rPr lang="en-US" sz="1400" dirty="0" smtClean="0">
                <a:latin typeface="+mn-lt"/>
              </a:rPr>
              <a:t>N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H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NH</a:t>
            </a:r>
            <a:r>
              <a:rPr lang="pt-BR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= 1.45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>
                <a:latin typeface="+mn-lt"/>
              </a:rPr>
              <a:t>, at </a:t>
            </a:r>
            <a:r>
              <a:rPr lang="en-US" sz="1400" dirty="0" smtClean="0">
                <a:latin typeface="+mn-lt"/>
              </a:rPr>
              <a:t>500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In an equilibrium mixture of the </a:t>
            </a:r>
            <a:r>
              <a:rPr lang="en-US" sz="1400" dirty="0" smtClean="0">
                <a:latin typeface="+mn-lt"/>
              </a:rPr>
              <a:t>three gases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500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the partial pressure of </a:t>
            </a:r>
            <a:r>
              <a:rPr lang="en-US" sz="1400" dirty="0" smtClean="0">
                <a:latin typeface="+mn-lt"/>
              </a:rPr>
              <a:t>H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0.928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and that of </a:t>
            </a:r>
            <a:r>
              <a:rPr lang="en-US" sz="1400" dirty="0" smtClean="0">
                <a:latin typeface="+mn-lt"/>
              </a:rPr>
              <a:t>N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0.432 atm. What is the partial pressure of </a:t>
            </a:r>
            <a:r>
              <a:rPr lang="en-US" sz="1400" dirty="0" smtClean="0">
                <a:latin typeface="+mn-lt"/>
              </a:rPr>
              <a:t>NH</a:t>
            </a:r>
            <a:r>
              <a:rPr lang="pt-BR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</a:t>
            </a:r>
            <a:r>
              <a:rPr lang="en-US" sz="1400" dirty="0" smtClean="0">
                <a:latin typeface="+mn-lt"/>
              </a:rPr>
              <a:t>this equilibrium </a:t>
            </a:r>
            <a:r>
              <a:rPr lang="en-US" sz="1400" dirty="0">
                <a:latin typeface="+mn-lt"/>
              </a:rPr>
              <a:t>mixture</a:t>
            </a:r>
            <a:r>
              <a:rPr lang="en-US" sz="1400" dirty="0" smtClean="0">
                <a:latin typeface="+mn-lt"/>
              </a:rPr>
              <a:t>?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6724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00" y="5253923"/>
            <a:ext cx="4052999" cy="539332"/>
          </a:xfrm>
          <a:prstGeom prst="rect">
            <a:avLst/>
          </a:prstGeom>
        </p:spPr>
      </p:pic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56" y="3878322"/>
            <a:ext cx="357124" cy="117475"/>
          </a:xfrm>
          <a:prstGeom prst="rect">
            <a:avLst/>
          </a:prstGeom>
        </p:spPr>
      </p:pic>
      <p:pic>
        <p:nvPicPr>
          <p:cNvPr id="18" name="Picture 17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18" y="863600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892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89815"/>
            <a:ext cx="8547903" cy="203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400" dirty="0">
                <a:latin typeface="+mn-lt"/>
              </a:rPr>
              <a:t>We now rearrange the equation to solve for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:</a:t>
            </a: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r>
              <a:rPr lang="en-US" altLang="en-US" sz="1400" b="1" dirty="0" smtClean="0">
                <a:latin typeface="+mn-lt"/>
              </a:rPr>
              <a:t>Check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can always check our answer by using it to </a:t>
            </a:r>
            <a:r>
              <a:rPr lang="en-US" altLang="en-US" sz="1400" dirty="0" smtClean="0">
                <a:latin typeface="+mn-lt"/>
              </a:rPr>
              <a:t>recalculate the </a:t>
            </a:r>
            <a:r>
              <a:rPr lang="en-US" altLang="en-US" sz="1400" dirty="0">
                <a:latin typeface="+mn-lt"/>
              </a:rPr>
              <a:t>value of the equilibrium constant:</a:t>
            </a: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At </a:t>
            </a:r>
            <a:r>
              <a:rPr lang="en-US" altLang="en-US" sz="1400" dirty="0">
                <a:latin typeface="+mn-lt"/>
              </a:rPr>
              <a:t>500 K, the reaction 2 </a:t>
            </a:r>
            <a:r>
              <a:rPr lang="en-US" altLang="en-US" sz="1400" dirty="0" smtClean="0">
                <a:latin typeface="+mn-lt"/>
              </a:rPr>
              <a:t>NO(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2 </a:t>
            </a:r>
            <a:r>
              <a:rPr lang="en-US" altLang="en-US" sz="1400" dirty="0" err="1" smtClean="0">
                <a:latin typeface="+mn-lt"/>
              </a:rPr>
              <a:t>NOCl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has 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p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51. In an equilibrium mixture at 500 K, the partial </a:t>
            </a:r>
            <a:r>
              <a:rPr lang="en-US" altLang="en-US" sz="1400" dirty="0" smtClean="0">
                <a:latin typeface="+mn-lt"/>
              </a:rPr>
              <a:t>pressure of </a:t>
            </a:r>
            <a:r>
              <a:rPr lang="en-US" altLang="en-US" sz="1400" dirty="0">
                <a:latin typeface="+mn-lt"/>
              </a:rPr>
              <a:t>NO is 0.125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and 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is 0.165 atm. What is the </a:t>
            </a:r>
            <a:r>
              <a:rPr lang="en-US" altLang="en-US" sz="1400" dirty="0" smtClean="0">
                <a:latin typeface="+mn-lt"/>
              </a:rPr>
              <a:t>partial pressure </a:t>
            </a:r>
            <a:r>
              <a:rPr lang="en-US" altLang="en-US" sz="1400" dirty="0">
                <a:latin typeface="+mn-lt"/>
              </a:rPr>
              <a:t>of </a:t>
            </a:r>
            <a:r>
              <a:rPr lang="en-US" altLang="en-US" sz="1400" dirty="0" err="1">
                <a:latin typeface="+mn-lt"/>
              </a:rPr>
              <a:t>NOCl</a:t>
            </a:r>
            <a:r>
              <a:rPr lang="en-US" altLang="en-US" sz="1400" dirty="0">
                <a:latin typeface="+mn-lt"/>
              </a:rPr>
              <a:t> in the equilibrium mixture?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0.13 </a:t>
            </a:r>
            <a:r>
              <a:rPr lang="en-US" altLang="en-US" sz="1400" dirty="0" err="1" smtClean="0">
                <a:latin typeface="+mn-lt"/>
              </a:rPr>
              <a:t>atm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b) </a:t>
            </a:r>
            <a:r>
              <a:rPr lang="en-US" altLang="en-US" sz="1400" dirty="0">
                <a:latin typeface="+mn-lt"/>
              </a:rPr>
              <a:t>0.36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1.0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5.1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0.125 </a:t>
            </a:r>
            <a:r>
              <a:rPr lang="en-US" altLang="en-US" sz="1400" dirty="0" err="1">
                <a:latin typeface="+mn-lt"/>
              </a:rPr>
              <a:t>atm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Practice Exercise 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At </a:t>
            </a:r>
            <a:r>
              <a:rPr lang="en-US" altLang="en-US" sz="1400" dirty="0">
                <a:latin typeface="+mn-lt"/>
              </a:rPr>
              <a:t>500 K, the reaction </a:t>
            </a:r>
            <a:r>
              <a:rPr lang="en-US" altLang="en-US" sz="1400" dirty="0" smtClean="0">
                <a:latin typeface="+mn-lt"/>
              </a:rPr>
              <a:t>PCl</a:t>
            </a:r>
            <a:r>
              <a:rPr lang="en-US" alt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 PCl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has 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p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0.497. In an equilibrium mixture at 500 K, the </a:t>
            </a:r>
            <a:r>
              <a:rPr lang="en-US" altLang="en-US" sz="1400" dirty="0" smtClean="0">
                <a:latin typeface="+mn-lt"/>
              </a:rPr>
              <a:t>partial pressure </a:t>
            </a:r>
            <a:r>
              <a:rPr lang="en-US" altLang="en-US" sz="1400" dirty="0">
                <a:latin typeface="+mn-lt"/>
              </a:rPr>
              <a:t>of PCl</a:t>
            </a:r>
            <a:r>
              <a:rPr lang="en-US" altLang="en-US" sz="1400" baseline="-25000" dirty="0">
                <a:latin typeface="+mn-lt"/>
              </a:rPr>
              <a:t>5</a:t>
            </a:r>
            <a:r>
              <a:rPr lang="en-US" altLang="en-US" sz="1400" dirty="0">
                <a:latin typeface="+mn-lt"/>
              </a:rPr>
              <a:t> is 0.860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and that of PCl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is 0.350 atm</a:t>
            </a:r>
            <a:r>
              <a:rPr lang="en-US" altLang="en-US" sz="1400" dirty="0" smtClean="0">
                <a:latin typeface="+mn-lt"/>
              </a:rPr>
              <a:t>. What </a:t>
            </a:r>
            <a:r>
              <a:rPr lang="en-US" altLang="en-US" sz="1400" dirty="0">
                <a:latin typeface="+mn-lt"/>
              </a:rPr>
              <a:t>is the partial pressure of 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in the equilibrium mixture?</a:t>
            </a:r>
            <a:endParaRPr 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76" cy="556244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6724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67" y="1569847"/>
            <a:ext cx="3756752" cy="562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81" y="2675300"/>
            <a:ext cx="2941342" cy="486808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35" y="3823238"/>
            <a:ext cx="357124" cy="117475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07" y="5079161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4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26108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4839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1442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269475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volume of a container, an </a:t>
            </a:r>
            <a:r>
              <a:rPr lang="en-US" sz="1400" dirty="0" smtClean="0">
                <a:latin typeface="+mn-lt"/>
              </a:rPr>
              <a:t>equilibrium constant</a:t>
            </a:r>
            <a:r>
              <a:rPr lang="en-US" sz="1400" dirty="0">
                <a:latin typeface="+mn-lt"/>
              </a:rPr>
              <a:t>, and starting amounts of reactants in the container </a:t>
            </a:r>
            <a:r>
              <a:rPr lang="en-US" sz="1400" dirty="0" smtClean="0">
                <a:latin typeface="+mn-lt"/>
              </a:rPr>
              <a:t>and are </a:t>
            </a:r>
            <a:r>
              <a:rPr lang="en-US" sz="1400" dirty="0">
                <a:latin typeface="+mn-lt"/>
              </a:rPr>
              <a:t>asked to calculate the equilibrium concentrations of all species.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this case, we are not given any of the equilibrium concentrations</a:t>
            </a:r>
            <a:r>
              <a:rPr lang="en-US" sz="1400" dirty="0" smtClean="0">
                <a:latin typeface="+mn-lt"/>
              </a:rPr>
              <a:t>. We </a:t>
            </a:r>
            <a:r>
              <a:rPr lang="en-US" sz="1400" dirty="0">
                <a:latin typeface="+mn-lt"/>
              </a:rPr>
              <a:t>must develop some relationships that relate the </a:t>
            </a:r>
            <a:r>
              <a:rPr lang="en-US" sz="1400" dirty="0" smtClean="0">
                <a:latin typeface="+mn-lt"/>
              </a:rPr>
              <a:t>initial concentrations </a:t>
            </a:r>
            <a:r>
              <a:rPr lang="en-US" sz="1400" dirty="0">
                <a:latin typeface="+mn-lt"/>
              </a:rPr>
              <a:t>to those at equilibrium. The procedure is similar </a:t>
            </a:r>
            <a:r>
              <a:rPr lang="en-US" sz="1400" dirty="0" smtClean="0">
                <a:latin typeface="+mn-lt"/>
              </a:rPr>
              <a:t>in many </a:t>
            </a:r>
            <a:r>
              <a:rPr lang="en-US" sz="1400" dirty="0">
                <a:latin typeface="+mn-lt"/>
              </a:rPr>
              <a:t>regards to that outlined in Sample Exercise 15.8, where </a:t>
            </a:r>
            <a:r>
              <a:rPr lang="en-US" sz="1400" dirty="0" smtClean="0">
                <a:latin typeface="+mn-lt"/>
              </a:rPr>
              <a:t>we calculated </a:t>
            </a:r>
            <a:r>
              <a:rPr lang="en-US" sz="1400" dirty="0">
                <a:latin typeface="+mn-lt"/>
              </a:rPr>
              <a:t>an equilibrium constant using initial concentrations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(1)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note the initial concentrations </a:t>
            </a:r>
            <a:r>
              <a:rPr lang="en-US" sz="1400" dirty="0" smtClean="0">
                <a:latin typeface="+mn-lt"/>
              </a:rPr>
              <a:t>of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[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1.000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[I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2.000 </a:t>
            </a:r>
            <a:r>
              <a:rPr lang="en-US" sz="1400" i="1" dirty="0">
                <a:latin typeface="+mn-lt"/>
              </a:rPr>
              <a:t>M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5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1.000-L flask is filled with 1.000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2.000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The value of the 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for the </a:t>
            </a:r>
            <a:r>
              <a:rPr lang="en-US" sz="1400" dirty="0">
                <a:latin typeface="+mn-lt"/>
              </a:rPr>
              <a:t>reaction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is 50.5. What are the equilibrium concentrations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HI in moles per liter?</a:t>
            </a:r>
          </a:p>
        </p:txBody>
      </p:sp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9" y="1678603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2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96058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265386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9"/>
            <a:ext cx="8623414" cy="250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(2)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construct a table in which we </a:t>
            </a:r>
            <a:r>
              <a:rPr lang="en-US" sz="1400" dirty="0" smtClean="0">
                <a:latin typeface="+mn-lt"/>
              </a:rPr>
              <a:t>tabulate the </a:t>
            </a:r>
            <a:r>
              <a:rPr lang="en-US" sz="1400" dirty="0">
                <a:latin typeface="+mn-lt"/>
              </a:rPr>
              <a:t>initial concentrations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(3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use the stoichiometry of the </a:t>
            </a:r>
            <a:r>
              <a:rPr lang="en-US" sz="1400" dirty="0" smtClean="0">
                <a:latin typeface="+mn-lt"/>
              </a:rPr>
              <a:t>reaction to </a:t>
            </a:r>
            <a:r>
              <a:rPr lang="en-US" sz="1400" dirty="0">
                <a:latin typeface="+mn-lt"/>
              </a:rPr>
              <a:t>determine the changes in </a:t>
            </a:r>
            <a:r>
              <a:rPr lang="en-US" sz="1400" dirty="0" smtClean="0">
                <a:latin typeface="+mn-lt"/>
              </a:rPr>
              <a:t>concentration that </a:t>
            </a:r>
            <a:r>
              <a:rPr lang="en-US" sz="1400" dirty="0">
                <a:latin typeface="+mn-lt"/>
              </a:rPr>
              <a:t>occur as the reaction proceeds </a:t>
            </a:r>
            <a:r>
              <a:rPr lang="en-US" sz="1400" dirty="0" smtClean="0">
                <a:latin typeface="+mn-lt"/>
              </a:rPr>
              <a:t>to equilibrium</a:t>
            </a:r>
            <a:r>
              <a:rPr lang="en-US" sz="1400" dirty="0">
                <a:latin typeface="+mn-lt"/>
              </a:rPr>
              <a:t>. The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concentrations will </a:t>
            </a:r>
            <a:r>
              <a:rPr lang="en-US" sz="1400" dirty="0">
                <a:latin typeface="+mn-lt"/>
              </a:rPr>
              <a:t>decrease as equilibrium is </a:t>
            </a:r>
            <a:r>
              <a:rPr lang="en-US" sz="1400" dirty="0" smtClean="0">
                <a:latin typeface="+mn-lt"/>
              </a:rPr>
              <a:t>established and </a:t>
            </a:r>
            <a:r>
              <a:rPr lang="en-US" sz="1400" dirty="0">
                <a:latin typeface="+mn-lt"/>
              </a:rPr>
              <a:t>that of HI will increase. Let’s </a:t>
            </a:r>
            <a:r>
              <a:rPr lang="en-US" sz="1400" dirty="0" smtClean="0">
                <a:latin typeface="+mn-lt"/>
              </a:rPr>
              <a:t>represent the </a:t>
            </a:r>
            <a:r>
              <a:rPr lang="en-US" sz="1400" dirty="0">
                <a:latin typeface="+mn-lt"/>
              </a:rPr>
              <a:t>change in concentration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by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. The balanced chemical equation tells </a:t>
            </a:r>
            <a:r>
              <a:rPr lang="en-US" sz="1400" dirty="0" smtClean="0">
                <a:latin typeface="+mn-lt"/>
              </a:rPr>
              <a:t>us that </a:t>
            </a:r>
            <a:r>
              <a:rPr lang="en-US" sz="1400" dirty="0">
                <a:latin typeface="+mn-lt"/>
              </a:rPr>
              <a:t>for each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that reacts,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of 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are consumed and 2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HI </a:t>
            </a:r>
            <a:r>
              <a:rPr lang="en-US" sz="1400" dirty="0" smtClean="0">
                <a:latin typeface="+mn-lt"/>
              </a:rPr>
              <a:t>are produced</a:t>
            </a:r>
            <a:r>
              <a:rPr lang="en-US" sz="1400" dirty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>
          <a:xfrm>
            <a:off x="2299943" y="1830574"/>
            <a:ext cx="4661703" cy="976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>
          <a:xfrm>
            <a:off x="2218055" y="4057183"/>
            <a:ext cx="4663440" cy="9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9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3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3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9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(4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use initial concentrations </a:t>
            </a:r>
            <a:r>
              <a:rPr lang="en-US" sz="1400" dirty="0" smtClean="0">
                <a:latin typeface="+mn-lt"/>
              </a:rPr>
              <a:t>and changes </a:t>
            </a:r>
            <a:r>
              <a:rPr lang="en-US" sz="1400" dirty="0">
                <a:latin typeface="+mn-lt"/>
              </a:rPr>
              <a:t>in concentrations, as dictated </a:t>
            </a:r>
            <a:r>
              <a:rPr lang="en-US" sz="1400" dirty="0" smtClean="0">
                <a:latin typeface="+mn-lt"/>
              </a:rPr>
              <a:t>by stoichiometry</a:t>
            </a:r>
            <a:r>
              <a:rPr lang="en-US" sz="1400" dirty="0">
                <a:latin typeface="+mn-lt"/>
              </a:rPr>
              <a:t>, to express the </a:t>
            </a:r>
            <a:r>
              <a:rPr lang="en-US" sz="1400" dirty="0" smtClean="0">
                <a:latin typeface="+mn-lt"/>
              </a:rPr>
              <a:t>equilibrium concentrations</a:t>
            </a:r>
            <a:r>
              <a:rPr lang="en-US" sz="1400" dirty="0">
                <a:latin typeface="+mn-lt"/>
              </a:rPr>
              <a:t>. With all our entries, </a:t>
            </a:r>
            <a:r>
              <a:rPr lang="en-US" sz="1400" dirty="0" smtClean="0">
                <a:latin typeface="+mn-lt"/>
              </a:rPr>
              <a:t>our table </a:t>
            </a:r>
            <a:r>
              <a:rPr lang="en-US" sz="1400" dirty="0">
                <a:latin typeface="+mn-lt"/>
              </a:rPr>
              <a:t>now looks like this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(5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substitute the equilibrium </a:t>
            </a:r>
            <a:r>
              <a:rPr lang="en-US" sz="1400" dirty="0" smtClean="0">
                <a:latin typeface="+mn-lt"/>
              </a:rPr>
              <a:t>concentrations into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equilibrium-constant expression </a:t>
            </a:r>
            <a:r>
              <a:rPr lang="en-US" sz="1400" dirty="0">
                <a:latin typeface="+mn-lt"/>
              </a:rPr>
              <a:t>and solve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: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you have an equation-solving calculator</a:t>
            </a:r>
            <a:r>
              <a:rPr lang="en-US" sz="1400" dirty="0" smtClean="0">
                <a:latin typeface="+mn-lt"/>
              </a:rPr>
              <a:t>, you </a:t>
            </a:r>
            <a:r>
              <a:rPr lang="en-US" sz="1400" dirty="0">
                <a:latin typeface="+mn-lt"/>
              </a:rPr>
              <a:t>can solve this equation </a:t>
            </a:r>
            <a:r>
              <a:rPr lang="en-US" sz="1400" dirty="0" smtClean="0">
                <a:latin typeface="+mn-lt"/>
              </a:rPr>
              <a:t>directly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. If not, expand this expression </a:t>
            </a:r>
            <a:r>
              <a:rPr lang="en-US" sz="1400" dirty="0" smtClean="0">
                <a:latin typeface="+mn-lt"/>
              </a:rPr>
              <a:t>to obtain </a:t>
            </a:r>
            <a:r>
              <a:rPr lang="en-US" sz="1400" dirty="0">
                <a:latin typeface="+mn-lt"/>
              </a:rPr>
              <a:t>a quadratic equation in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:</a:t>
            </a:r>
          </a:p>
          <a:p>
            <a:pPr marL="2740025" indent="3175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4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50.5(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– </a:t>
            </a:r>
            <a:r>
              <a:rPr lang="en-US" sz="1400" dirty="0">
                <a:latin typeface="+mn-lt"/>
              </a:rPr>
              <a:t>3.000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+ </a:t>
            </a:r>
            <a:r>
              <a:rPr lang="en-US" sz="1400" dirty="0" smtClean="0">
                <a:latin typeface="+mn-lt"/>
              </a:rPr>
              <a:t>2.000)</a:t>
            </a:r>
            <a:endParaRPr lang="en-US" sz="1400" dirty="0">
              <a:latin typeface="+mn-lt"/>
            </a:endParaRPr>
          </a:p>
          <a:p>
            <a:pPr marL="2740025" indent="3175" eaLnBrk="0" hangingPunct="0">
              <a:defRPr/>
            </a:pPr>
            <a:r>
              <a:rPr lang="en-US" sz="1400" dirty="0">
                <a:latin typeface="+mn-lt"/>
              </a:rPr>
              <a:t>46.5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>
                <a:latin typeface="+mn-lt"/>
              </a:rPr>
              <a:t>151.5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+ 101.0 = </a:t>
            </a:r>
            <a:r>
              <a:rPr lang="en-US" sz="1400" dirty="0" smtClean="0">
                <a:latin typeface="+mn-lt"/>
              </a:rPr>
              <a:t>0</a:t>
            </a:r>
          </a:p>
          <a:p>
            <a:pPr marL="2740025" indent="3175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Solving </a:t>
            </a:r>
            <a:r>
              <a:rPr lang="en-US" sz="1400" dirty="0">
                <a:latin typeface="+mn-lt"/>
              </a:rPr>
              <a:t>the quadratic equation (</a:t>
            </a:r>
            <a:r>
              <a:rPr lang="en-US" sz="1400" dirty="0" smtClean="0">
                <a:latin typeface="+mn-lt"/>
              </a:rPr>
              <a:t>Appendix A.3</a:t>
            </a:r>
            <a:r>
              <a:rPr lang="en-US" sz="1400" dirty="0">
                <a:latin typeface="+mn-lt"/>
              </a:rPr>
              <a:t>) leads to two solutions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59" y="5626103"/>
            <a:ext cx="5089795" cy="45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41" y="3518048"/>
            <a:ext cx="3701667" cy="45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2"/>
          <a:stretch/>
        </p:blipFill>
        <p:spPr>
          <a:xfrm>
            <a:off x="2056767" y="2060064"/>
            <a:ext cx="4909814" cy="9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4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43431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3911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9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When we substitute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= 2.323 into </a:t>
            </a:r>
            <a:r>
              <a:rPr lang="en-US" sz="1400" dirty="0" smtClean="0">
                <a:latin typeface="+mn-lt"/>
              </a:rPr>
              <a:t>the expressions </a:t>
            </a:r>
            <a:r>
              <a:rPr lang="en-US" sz="1400" dirty="0">
                <a:latin typeface="+mn-lt"/>
              </a:rPr>
              <a:t>for the equilibrium concentrations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find </a:t>
            </a:r>
            <a:r>
              <a:rPr lang="en-US" sz="1400" i="1" dirty="0">
                <a:latin typeface="+mn-lt"/>
              </a:rPr>
              <a:t>negative</a:t>
            </a:r>
            <a:r>
              <a:rPr lang="en-US" sz="1400" dirty="0">
                <a:latin typeface="+mn-lt"/>
              </a:rPr>
              <a:t> concentrations </a:t>
            </a:r>
            <a:r>
              <a:rPr lang="en-US" sz="1400" dirty="0" smtClean="0">
                <a:latin typeface="+mn-lt"/>
              </a:rPr>
              <a:t>of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 Because a negative </a:t>
            </a:r>
            <a:r>
              <a:rPr lang="en-US" sz="1400" dirty="0" smtClean="0">
                <a:latin typeface="+mn-lt"/>
              </a:rPr>
              <a:t>concentration is </a:t>
            </a:r>
            <a:r>
              <a:rPr lang="en-US" sz="1400" dirty="0">
                <a:latin typeface="+mn-lt"/>
              </a:rPr>
              <a:t>not chemically meaningful, we </a:t>
            </a:r>
            <a:r>
              <a:rPr lang="en-US" sz="1400" dirty="0" smtClean="0">
                <a:latin typeface="+mn-lt"/>
              </a:rPr>
              <a:t>reject this </a:t>
            </a:r>
            <a:r>
              <a:rPr lang="en-US" sz="1400" dirty="0">
                <a:latin typeface="+mn-lt"/>
              </a:rPr>
              <a:t>solution. We then use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0.935 to </a:t>
            </a:r>
            <a:r>
              <a:rPr lang="en-US" sz="1400" dirty="0">
                <a:latin typeface="+mn-lt"/>
              </a:rPr>
              <a:t>find the equilibrium concentrations: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Check</a:t>
            </a:r>
            <a:r>
              <a:rPr lang="en-US" sz="1400" dirty="0">
                <a:latin typeface="+mn-lt"/>
              </a:rPr>
              <a:t> We can check our solution by </a:t>
            </a:r>
            <a:r>
              <a:rPr lang="en-US" sz="1400" dirty="0" smtClean="0">
                <a:latin typeface="+mn-lt"/>
              </a:rPr>
              <a:t>putting these </a:t>
            </a:r>
            <a:r>
              <a:rPr lang="en-US" sz="1400" dirty="0">
                <a:latin typeface="+mn-lt"/>
              </a:rPr>
              <a:t>numbers into the </a:t>
            </a:r>
            <a:r>
              <a:rPr lang="en-US" sz="1400" dirty="0" smtClean="0">
                <a:latin typeface="+mn-lt"/>
              </a:rPr>
              <a:t>equilibrium-constant expression </a:t>
            </a:r>
            <a:r>
              <a:rPr lang="en-US" sz="1400" dirty="0">
                <a:latin typeface="+mn-lt"/>
              </a:rPr>
              <a:t>to assure that we correctly </a:t>
            </a:r>
            <a:r>
              <a:rPr lang="en-US" sz="1400" dirty="0" smtClean="0">
                <a:latin typeface="+mn-lt"/>
              </a:rPr>
              <a:t>calculate the </a:t>
            </a:r>
            <a:r>
              <a:rPr lang="en-US" sz="1400" dirty="0">
                <a:latin typeface="+mn-lt"/>
              </a:rPr>
              <a:t>equilibrium constant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Whenever you use a quadratic equation to solve </a:t>
            </a:r>
            <a:r>
              <a:rPr lang="en-US" sz="1400" dirty="0" smtClean="0">
                <a:latin typeface="+mn-lt"/>
              </a:rPr>
              <a:t>an equilibrium </a:t>
            </a:r>
            <a:r>
              <a:rPr lang="en-US" sz="1400" dirty="0">
                <a:latin typeface="+mn-lt"/>
              </a:rPr>
              <a:t>problem, one of the solutions to the equation </a:t>
            </a:r>
            <a:r>
              <a:rPr lang="en-US" sz="1400" dirty="0" smtClean="0">
                <a:latin typeface="+mn-lt"/>
              </a:rPr>
              <a:t>will give </a:t>
            </a:r>
            <a:r>
              <a:rPr lang="en-US" sz="1400" dirty="0">
                <a:latin typeface="+mn-lt"/>
              </a:rPr>
              <a:t>you a value that leads to negative concentrations and thus </a:t>
            </a:r>
            <a:r>
              <a:rPr lang="en-US" sz="1400" dirty="0" smtClean="0">
                <a:latin typeface="+mn-lt"/>
              </a:rPr>
              <a:t>is not </a:t>
            </a:r>
            <a:r>
              <a:rPr lang="en-US" sz="1400" dirty="0">
                <a:latin typeface="+mn-lt"/>
              </a:rPr>
              <a:t>chemically meaningful. Reject this solution to the </a:t>
            </a:r>
            <a:r>
              <a:rPr lang="en-US" sz="1400" dirty="0" smtClean="0">
                <a:latin typeface="+mn-lt"/>
              </a:rPr>
              <a:t>quadratic equation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53" y="4080374"/>
            <a:ext cx="3204608" cy="49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02" y="2320198"/>
            <a:ext cx="2441346" cy="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0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64957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395437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9"/>
            <a:ext cx="8623414" cy="24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equilibrium </a:t>
            </a:r>
            <a:r>
              <a:rPr lang="en-US" sz="1400" dirty="0" smtClean="0">
                <a:latin typeface="+mn-lt"/>
              </a:rPr>
              <a:t>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</a:t>
            </a:r>
            <a:r>
              <a:rPr lang="en-US" sz="1400" dirty="0" err="1" smtClean="0">
                <a:latin typeface="+mn-lt"/>
              </a:rPr>
              <a:t>BrCl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is 7.0 at 400 K. If a cylinder is </a:t>
            </a:r>
            <a:r>
              <a:rPr lang="en-US" sz="1400" dirty="0" smtClean="0">
                <a:latin typeface="+mn-lt"/>
              </a:rPr>
              <a:t>charged with </a:t>
            </a:r>
            <a:r>
              <a:rPr lang="en-US" sz="1400" dirty="0" err="1">
                <a:latin typeface="+mn-lt"/>
              </a:rPr>
              <a:t>BrCl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 at an initial pressure of 1.00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and the system </a:t>
            </a:r>
            <a:r>
              <a:rPr lang="en-US" sz="1400" dirty="0" smtClean="0">
                <a:latin typeface="+mn-lt"/>
              </a:rPr>
              <a:t>is allowed </a:t>
            </a:r>
            <a:r>
              <a:rPr lang="en-US" sz="1400" dirty="0">
                <a:latin typeface="+mn-lt"/>
              </a:rPr>
              <a:t>to come to equilibrium what is the final (equilibrium</a:t>
            </a:r>
            <a:r>
              <a:rPr lang="en-US" sz="1400" dirty="0" smtClean="0">
                <a:latin typeface="+mn-lt"/>
              </a:rPr>
              <a:t>) pressure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err="1">
                <a:latin typeface="+mn-lt"/>
              </a:rPr>
              <a:t>BrCl</a:t>
            </a:r>
            <a:r>
              <a:rPr lang="en-US" sz="1400" dirty="0">
                <a:latin typeface="+mn-lt"/>
              </a:rPr>
              <a:t>?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0.57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0.22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0.45 </a:t>
            </a:r>
            <a:r>
              <a:rPr lang="en-US" sz="1400" dirty="0" err="1" smtClean="0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>
                <a:latin typeface="+mn-lt"/>
              </a:rPr>
              <a:t>0.15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0.31 </a:t>
            </a:r>
            <a:r>
              <a:rPr lang="en-US" sz="1400" dirty="0" err="1">
                <a:latin typeface="+mn-lt"/>
              </a:rPr>
              <a:t>atm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equilibrium </a:t>
            </a:r>
            <a:r>
              <a:rPr lang="en-US" sz="1400" dirty="0" smtClean="0">
                <a:latin typeface="+mn-lt"/>
              </a:rPr>
              <a:t>PCl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PCl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is 0.497 at 500 K. A gas cylinder at 500 K </a:t>
            </a:r>
            <a:r>
              <a:rPr lang="en-US" sz="1400" dirty="0" smtClean="0">
                <a:latin typeface="+mn-lt"/>
              </a:rPr>
              <a:t>is charged </a:t>
            </a:r>
            <a:r>
              <a:rPr lang="en-US" sz="1400" dirty="0">
                <a:latin typeface="+mn-lt"/>
              </a:rPr>
              <a:t>with </a:t>
            </a:r>
            <a:r>
              <a:rPr lang="en-US" sz="1400" dirty="0" smtClean="0">
                <a:latin typeface="+mn-lt"/>
              </a:rPr>
              <a:t>PCl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an initial pressure of 1.66 atm. </a:t>
            </a:r>
            <a:r>
              <a:rPr lang="en-US" sz="1400" dirty="0" smtClean="0">
                <a:latin typeface="+mn-lt"/>
              </a:rPr>
              <a:t>What are </a:t>
            </a:r>
            <a:r>
              <a:rPr lang="en-US" sz="1400" dirty="0">
                <a:latin typeface="+mn-lt"/>
              </a:rPr>
              <a:t>the equilibrium pressures of PCl</a:t>
            </a:r>
            <a:r>
              <a:rPr lang="en-US" sz="1400" baseline="-250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, PCl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, and Cl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at </a:t>
            </a:r>
            <a:r>
              <a:rPr lang="en-US" sz="1400" dirty="0" smtClean="0">
                <a:latin typeface="+mn-lt"/>
              </a:rPr>
              <a:t>this temperature</a:t>
            </a:r>
            <a:r>
              <a:rPr lang="en-US" sz="1400" dirty="0">
                <a:latin typeface="+mn-lt"/>
              </a:rPr>
              <a:t>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78" y="1946012"/>
            <a:ext cx="357124" cy="117475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69" y="320296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Le </a:t>
            </a:r>
            <a:r>
              <a:rPr lang="en-US" altLang="en-US" b="1" dirty="0" err="1">
                <a:latin typeface="Arial" charset="0"/>
              </a:rPr>
              <a:t>Châtelier’s</a:t>
            </a:r>
            <a:r>
              <a:rPr lang="en-US" altLang="en-US" b="1" dirty="0">
                <a:latin typeface="Arial" charset="0"/>
              </a:rPr>
              <a:t> Principle to Predict Shifts </a:t>
            </a:r>
            <a:r>
              <a:rPr lang="en-US" altLang="en-US" b="1" dirty="0" smtClean="0">
                <a:latin typeface="Arial" charset="0"/>
              </a:rPr>
              <a:t>	in </a:t>
            </a:r>
            <a:r>
              <a:rPr lang="en-US" altLang="en-US" b="1" dirty="0">
                <a:latin typeface="Arial" charset="0"/>
              </a:rPr>
              <a:t>Equilibrium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36023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566566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97046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368628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series of changes to be made to a system </a:t>
            </a:r>
            <a:r>
              <a:rPr lang="en-US" sz="1400" dirty="0" smtClean="0">
                <a:latin typeface="+mn-lt"/>
              </a:rPr>
              <a:t>at equilibrium </a:t>
            </a:r>
            <a:r>
              <a:rPr lang="en-US" sz="1400" dirty="0">
                <a:latin typeface="+mn-lt"/>
              </a:rPr>
              <a:t>and are asked to predict what effect each change </a:t>
            </a:r>
            <a:r>
              <a:rPr lang="en-US" sz="1400" dirty="0" smtClean="0">
                <a:latin typeface="+mn-lt"/>
              </a:rPr>
              <a:t>will have </a:t>
            </a:r>
            <a:r>
              <a:rPr lang="en-US" sz="1400" dirty="0">
                <a:latin typeface="+mn-lt"/>
              </a:rPr>
              <a:t>on the position of the equilibrium.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Le </a:t>
            </a:r>
            <a:r>
              <a:rPr lang="en-US" sz="1400" dirty="0" err="1">
                <a:latin typeface="+mn-lt"/>
              </a:rPr>
              <a:t>Châtelier’s</a:t>
            </a:r>
            <a:r>
              <a:rPr lang="en-US" sz="1400" dirty="0">
                <a:latin typeface="+mn-lt"/>
              </a:rPr>
              <a:t> principle can be used to determine the </a:t>
            </a:r>
            <a:r>
              <a:rPr lang="en-US" sz="1400" dirty="0" smtClean="0">
                <a:latin typeface="+mn-lt"/>
              </a:rPr>
              <a:t>effects of </a:t>
            </a:r>
            <a:r>
              <a:rPr lang="en-US" sz="1400" dirty="0">
                <a:latin typeface="+mn-lt"/>
              </a:rPr>
              <a:t>each of these changes.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system will adjust to decrease the concentration of </a:t>
            </a:r>
            <a:r>
              <a:rPr lang="en-US" sz="1400" dirty="0" smtClean="0">
                <a:latin typeface="+mn-lt"/>
              </a:rPr>
              <a:t>the added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so the equilibrium shifts to the right, in </a:t>
            </a:r>
            <a:r>
              <a:rPr lang="en-US" sz="1400" dirty="0" smtClean="0">
                <a:latin typeface="+mn-lt"/>
              </a:rPr>
              <a:t>the direction </a:t>
            </a:r>
            <a:r>
              <a:rPr lang="en-US" sz="1400" dirty="0">
                <a:latin typeface="+mn-lt"/>
              </a:rPr>
              <a:t>of the product.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system will adjust to the removal of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by shifting to </a:t>
            </a:r>
            <a:r>
              <a:rPr lang="en-US" sz="1400" dirty="0" smtClean="0">
                <a:latin typeface="+mn-lt"/>
              </a:rPr>
              <a:t>the side </a:t>
            </a:r>
            <a:r>
              <a:rPr lang="en-US" sz="1400" dirty="0">
                <a:latin typeface="+mn-lt"/>
              </a:rPr>
              <a:t>that produces more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dirty="0">
                <a:latin typeface="+mn-lt"/>
              </a:rPr>
              <a:t>thus, the equilibrium shifts </a:t>
            </a:r>
            <a:r>
              <a:rPr lang="en-US" sz="1400" dirty="0" smtClean="0">
                <a:latin typeface="+mn-lt"/>
              </a:rPr>
              <a:t>to the </a:t>
            </a:r>
            <a:r>
              <a:rPr lang="en-US" sz="1400" dirty="0">
                <a:latin typeface="+mn-lt"/>
              </a:rPr>
              <a:t>right.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Adding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will increase the total pressure of the system, </a:t>
            </a:r>
            <a:r>
              <a:rPr lang="en-US" sz="1400" dirty="0" smtClean="0">
                <a:latin typeface="+mn-lt"/>
              </a:rPr>
              <a:t>but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not involved in the reaction. The partial pressures of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and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are therefore unchanged, and there is no shift in </a:t>
            </a:r>
            <a:r>
              <a:rPr lang="en-US" sz="1400" dirty="0" smtClean="0">
                <a:latin typeface="+mn-lt"/>
              </a:rPr>
              <a:t>the position </a:t>
            </a:r>
            <a:r>
              <a:rPr lang="en-US" sz="1400" dirty="0">
                <a:latin typeface="+mn-lt"/>
              </a:rPr>
              <a:t>of the equilibrium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(d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the volume is increased, the system will shift in the </a:t>
            </a:r>
            <a:r>
              <a:rPr lang="en-US" sz="1400" dirty="0" smtClean="0">
                <a:latin typeface="+mn-lt"/>
              </a:rPr>
              <a:t>direction that </a:t>
            </a:r>
            <a:r>
              <a:rPr lang="en-US" sz="1400" dirty="0">
                <a:latin typeface="+mn-lt"/>
              </a:rPr>
              <a:t>occupies a larger volume (more </a:t>
            </a:r>
            <a:r>
              <a:rPr lang="en-US" sz="1400" dirty="0" smtClean="0">
                <a:latin typeface="+mn-lt"/>
              </a:rPr>
              <a:t>gas molecules</a:t>
            </a:r>
            <a:r>
              <a:rPr lang="en-US" sz="1400" dirty="0">
                <a:latin typeface="+mn-lt"/>
              </a:rPr>
              <a:t>); thus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equilibrium shifts to the right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621827" cy="5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Consider the equilibrium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		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58.0 kJ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In which direction will the equilibrium shift when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added,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removed,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pressure </a:t>
            </a:r>
            <a:r>
              <a:rPr lang="en-US" sz="1400" dirty="0" smtClean="0">
                <a:latin typeface="+mn-lt"/>
              </a:rPr>
              <a:t>is increased </a:t>
            </a:r>
            <a:r>
              <a:rPr lang="en-US" sz="1400" dirty="0">
                <a:latin typeface="+mn-lt"/>
              </a:rPr>
              <a:t>by </a:t>
            </a:r>
            <a:r>
              <a:rPr lang="en-US" sz="1400" dirty="0" smtClean="0">
                <a:latin typeface="+mn-lt"/>
              </a:rPr>
              <a:t>addition of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the volume is increased,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the temperature is decreased?</a:t>
            </a: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04" y="145095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2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Le </a:t>
            </a:r>
            <a:r>
              <a:rPr lang="en-US" altLang="en-US" b="1" dirty="0" err="1">
                <a:latin typeface="Arial" charset="0"/>
              </a:rPr>
              <a:t>Châtelier’s</a:t>
            </a:r>
            <a:r>
              <a:rPr lang="en-US" altLang="en-US" b="1" dirty="0">
                <a:latin typeface="Arial" charset="0"/>
              </a:rPr>
              <a:t> Principle to Predict Shifts </a:t>
            </a:r>
            <a:r>
              <a:rPr lang="en-US" altLang="en-US" b="1" dirty="0" smtClean="0">
                <a:latin typeface="Arial" charset="0"/>
              </a:rPr>
              <a:t>	in </a:t>
            </a:r>
            <a:r>
              <a:rPr lang="en-US" altLang="en-US" b="1" dirty="0">
                <a:latin typeface="Arial" charset="0"/>
              </a:rPr>
              <a:t>Equilibrium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4583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57868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916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4227"/>
            <a:ext cx="8703726" cy="17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(e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reaction is endothermic, so we can imagine heat as </a:t>
            </a:r>
            <a:r>
              <a:rPr lang="en-US" sz="1400" dirty="0" smtClean="0">
                <a:latin typeface="+mn-lt"/>
              </a:rPr>
              <a:t>a reagent </a:t>
            </a:r>
            <a:r>
              <a:rPr lang="en-US" sz="1400" dirty="0">
                <a:latin typeface="+mn-lt"/>
              </a:rPr>
              <a:t>on the reactant side of the equation. Decreasing </a:t>
            </a:r>
            <a:r>
              <a:rPr lang="en-US" sz="1400" dirty="0" smtClean="0">
                <a:latin typeface="+mn-lt"/>
              </a:rPr>
              <a:t>the temperature </a:t>
            </a:r>
            <a:r>
              <a:rPr lang="en-US" sz="1400" dirty="0">
                <a:latin typeface="+mn-lt"/>
              </a:rPr>
              <a:t>will shift the equilibrium in the direction </a:t>
            </a:r>
            <a:r>
              <a:rPr lang="en-US" sz="1400" dirty="0" smtClean="0">
                <a:latin typeface="+mn-lt"/>
              </a:rPr>
              <a:t>that produces </a:t>
            </a:r>
            <a:r>
              <a:rPr lang="en-US" sz="1400" dirty="0">
                <a:latin typeface="+mn-lt"/>
              </a:rPr>
              <a:t>heat, so the equilibrium shifts to the left, toward </a:t>
            </a:r>
            <a:r>
              <a:rPr lang="en-US" sz="1400" dirty="0" smtClean="0">
                <a:latin typeface="+mn-lt"/>
              </a:rPr>
              <a:t>the formation </a:t>
            </a:r>
            <a:r>
              <a:rPr lang="en-US" sz="1400" dirty="0">
                <a:latin typeface="+mn-lt"/>
              </a:rPr>
              <a:t>of more N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. Note that only this last change </a:t>
            </a:r>
            <a:r>
              <a:rPr lang="en-US" sz="1400" dirty="0" smtClean="0">
                <a:latin typeface="+mn-lt"/>
              </a:rPr>
              <a:t>also affects </a:t>
            </a:r>
            <a:r>
              <a:rPr lang="en-US" sz="1400" dirty="0">
                <a:latin typeface="+mn-lt"/>
              </a:rPr>
              <a:t>the value of the equilibrium constant,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reaction 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4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+ 5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4 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+ 6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	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/>
              </a:rPr>
              <a:t>Δ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/>
              </a:rPr>
              <a:t>° </a:t>
            </a:r>
            <a:r>
              <a:rPr lang="en-US" sz="1400" dirty="0" smtClean="0">
                <a:latin typeface="+mn-lt"/>
              </a:rPr>
              <a:t>= –904 kJ 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which </a:t>
            </a:r>
            <a:r>
              <a:rPr lang="en-US" sz="1400" dirty="0">
                <a:latin typeface="+mn-lt"/>
              </a:rPr>
              <a:t>of the following changes will shift the equilibrium </a:t>
            </a:r>
            <a:r>
              <a:rPr lang="en-US" sz="1400" dirty="0" smtClean="0">
                <a:latin typeface="+mn-lt"/>
              </a:rPr>
              <a:t>to the </a:t>
            </a:r>
            <a:r>
              <a:rPr lang="en-US" sz="1400" dirty="0">
                <a:latin typeface="+mn-lt"/>
              </a:rPr>
              <a:t>right, toward the formation of more products?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Adding more water vapor</a:t>
            </a:r>
            <a:r>
              <a:rPr lang="en-US" sz="1400" b="1" dirty="0">
                <a:latin typeface="+mn-lt"/>
              </a:rPr>
              <a:t> (b) </a:t>
            </a:r>
            <a:r>
              <a:rPr lang="en-US" sz="1400" dirty="0">
                <a:latin typeface="+mn-lt"/>
              </a:rPr>
              <a:t>Increasing the </a:t>
            </a:r>
            <a:r>
              <a:rPr lang="en-US" sz="1400" dirty="0" smtClean="0">
                <a:latin typeface="+mn-lt"/>
              </a:rPr>
              <a:t>temperature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c) </a:t>
            </a:r>
            <a:r>
              <a:rPr lang="en-US" sz="1400" dirty="0">
                <a:latin typeface="+mn-lt"/>
              </a:rPr>
              <a:t>Increasing the volume of the reaction vessel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 smtClean="0">
                <a:latin typeface="+mn-lt"/>
              </a:rPr>
              <a:t>Removing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Adding 1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of Ne(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 to the reaction vessel.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reaction 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PCl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PCl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		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 smtClean="0">
                <a:latin typeface="+mn-lt"/>
                <a:ea typeface="Calibri"/>
              </a:rPr>
              <a:t>° </a:t>
            </a:r>
            <a:r>
              <a:rPr lang="en-US" sz="1400" dirty="0" smtClean="0">
                <a:latin typeface="+mn-lt"/>
              </a:rPr>
              <a:t>= </a:t>
            </a:r>
            <a:r>
              <a:rPr lang="en-US" sz="1400" dirty="0">
                <a:latin typeface="+mn-lt"/>
              </a:rPr>
              <a:t>87.9 </a:t>
            </a:r>
            <a:r>
              <a:rPr lang="en-US" sz="1400" dirty="0" smtClean="0">
                <a:latin typeface="+mn-lt"/>
              </a:rPr>
              <a:t>kJ 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in </a:t>
            </a:r>
            <a:r>
              <a:rPr lang="en-US" sz="1400" dirty="0">
                <a:latin typeface="+mn-lt"/>
              </a:rPr>
              <a:t>which direction will the equilibrium shift when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is </a:t>
            </a:r>
            <a:r>
              <a:rPr lang="en-US" sz="1400" dirty="0">
                <a:latin typeface="+mn-lt"/>
              </a:rPr>
              <a:t>removed,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temperature is decreased,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volume of </a:t>
            </a:r>
            <a:r>
              <a:rPr lang="en-US" sz="1400" dirty="0">
                <a:latin typeface="+mn-lt"/>
              </a:rPr>
              <a:t>the reaction system is increased,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 smtClean="0">
                <a:latin typeface="+mn-lt"/>
              </a:rPr>
              <a:t>PCl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added?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621827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09" y="3338496"/>
            <a:ext cx="357124" cy="117475"/>
          </a:xfrm>
          <a:prstGeom prst="rect">
            <a:avLst/>
          </a:prstGeom>
        </p:spPr>
      </p:pic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9" y="5211364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82892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839813"/>
            <a:ext cx="8723313" cy="1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a reaction and asked to calculate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relationship between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and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given by Equation 15.15</a:t>
            </a:r>
            <a:r>
              <a:rPr lang="en-US" sz="1400" dirty="0" smtClean="0">
                <a:latin typeface="+mn-lt"/>
              </a:rPr>
              <a:t>. To </a:t>
            </a:r>
            <a:r>
              <a:rPr lang="en-US" sz="1400" dirty="0">
                <a:latin typeface="+mn-lt"/>
              </a:rPr>
              <a:t>apply that equation, we must determine 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i="1" dirty="0" err="1" smtClean="0">
                <a:latin typeface="+mn-lt"/>
              </a:rPr>
              <a:t>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by comparing </a:t>
            </a:r>
            <a:r>
              <a:rPr lang="en-US" sz="1400" dirty="0" smtClean="0">
                <a:latin typeface="+mn-lt"/>
              </a:rPr>
              <a:t>the number </a:t>
            </a:r>
            <a:r>
              <a:rPr lang="en-US" sz="1400" dirty="0">
                <a:latin typeface="+mn-lt"/>
              </a:rPr>
              <a:t>of moles of product with the number of moles of </a:t>
            </a:r>
            <a:r>
              <a:rPr lang="en-US" sz="1400" dirty="0" smtClean="0">
                <a:latin typeface="+mn-lt"/>
              </a:rPr>
              <a:t>reactants (</a:t>
            </a:r>
            <a:r>
              <a:rPr lang="en-US" sz="1400" dirty="0">
                <a:latin typeface="+mn-lt"/>
              </a:rPr>
              <a:t>Equation 15.16).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With 2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gaseous products </a:t>
            </a:r>
            <a:r>
              <a:rPr lang="en-US" sz="1400" dirty="0" smtClean="0">
                <a:latin typeface="+mn-lt"/>
              </a:rPr>
              <a:t>(2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4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gaseous reactants (1 </a:t>
            </a:r>
            <a:r>
              <a:rPr lang="en-US" sz="1400" dirty="0">
                <a:latin typeface="+mn-lt"/>
              </a:rPr>
              <a:t>N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+ 3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i="1" dirty="0" err="1" smtClean="0">
                <a:latin typeface="+mn-lt"/>
              </a:rPr>
              <a:t>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2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>
                <a:latin typeface="+mn-lt"/>
              </a:rPr>
              <a:t>4 = </a:t>
            </a:r>
            <a:r>
              <a:rPr lang="en-US" sz="1400" dirty="0" smtClean="0">
                <a:latin typeface="+mn-lt"/>
              </a:rPr>
              <a:t>–2</a:t>
            </a:r>
            <a:r>
              <a:rPr lang="en-US" sz="1400" dirty="0">
                <a:latin typeface="+mn-lt"/>
              </a:rPr>
              <a:t>. (Remember that 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dirty="0" smtClean="0">
                <a:latin typeface="+mn-lt"/>
              </a:rPr>
              <a:t> functions </a:t>
            </a:r>
            <a:r>
              <a:rPr lang="en-US" sz="1400" dirty="0">
                <a:latin typeface="+mn-lt"/>
              </a:rPr>
              <a:t>are always based on </a:t>
            </a:r>
            <a:r>
              <a:rPr lang="en-US" sz="1400" i="1" dirty="0">
                <a:latin typeface="+mn-lt"/>
              </a:rPr>
              <a:t>products minus reactants</a:t>
            </a:r>
            <a:r>
              <a:rPr lang="en-US" sz="1400" dirty="0">
                <a:latin typeface="+mn-lt"/>
              </a:rPr>
              <a:t>.) The </a:t>
            </a:r>
            <a:r>
              <a:rPr lang="en-US" sz="1400" dirty="0" smtClean="0">
                <a:latin typeface="+mn-lt"/>
              </a:rPr>
              <a:t>temperature is </a:t>
            </a:r>
            <a:r>
              <a:rPr lang="en-US" sz="1400" dirty="0">
                <a:latin typeface="+mn-lt"/>
              </a:rPr>
              <a:t>273 + 300 = 573 K. The value for the ideal-gas constant, </a:t>
            </a:r>
            <a:r>
              <a:rPr lang="en-US" sz="1400" i="1" dirty="0">
                <a:latin typeface="+mn-lt"/>
              </a:rPr>
              <a:t>R</a:t>
            </a:r>
            <a:r>
              <a:rPr lang="en-US" sz="1400" dirty="0" smtClean="0">
                <a:latin typeface="+mn-lt"/>
              </a:rPr>
              <a:t>, is </a:t>
            </a:r>
            <a:r>
              <a:rPr lang="en-US" sz="1400" dirty="0">
                <a:latin typeface="+mn-lt"/>
              </a:rPr>
              <a:t>0.08206 </a:t>
            </a:r>
            <a:r>
              <a:rPr lang="en-US" sz="1400" dirty="0" smtClean="0">
                <a:latin typeface="+mn-lt"/>
              </a:rPr>
              <a:t>L-</a:t>
            </a:r>
            <a:r>
              <a:rPr lang="en-US" sz="1400" dirty="0" err="1" smtClean="0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/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-K</a:t>
            </a:r>
            <a:r>
              <a:rPr lang="en-US" sz="1400" dirty="0">
                <a:latin typeface="+mn-lt"/>
              </a:rPr>
              <a:t>. Using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9.60, we therefore have</a:t>
            </a:r>
            <a:endParaRPr lang="en-US" sz="1400" b="1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2419" cy="497855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3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For the Haber process,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9.60 at </a:t>
            </a:r>
            <a:r>
              <a:rPr lang="en-US" sz="1400" dirty="0" smtClean="0">
                <a:latin typeface="+mn-lt"/>
              </a:rPr>
              <a:t>300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Calculate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for this reaction at this temperature.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Converting between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c</a:t>
            </a:r>
            <a:r>
              <a:rPr lang="en-US" altLang="en-US" b="1" dirty="0">
                <a:latin typeface="Arial" charset="0"/>
              </a:rPr>
              <a:t> and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p</a:t>
            </a:r>
            <a:endParaRPr lang="en-US" altLang="en-US" b="1" i="1" baseline="-25000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28335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94" y="1183433"/>
            <a:ext cx="357124" cy="117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70" y="4271867"/>
            <a:ext cx="3576121" cy="8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4453" cy="579379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243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At temperatures near </a:t>
            </a:r>
            <a:r>
              <a:rPr lang="en-US" sz="1400" dirty="0" smtClean="0">
                <a:latin typeface="+mn-lt"/>
              </a:rPr>
              <a:t>800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steam passed over hot coke (a form of carbon obtained from coal) reacts to form CO and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: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C(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CO(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The mixture of gases that results is an important industrial fuel called </a:t>
            </a:r>
            <a:r>
              <a:rPr lang="en-US" sz="1400" i="1" dirty="0">
                <a:latin typeface="+mn-lt"/>
              </a:rPr>
              <a:t>water</a:t>
            </a:r>
            <a:r>
              <a:rPr lang="en-US" sz="1400" dirty="0">
                <a:latin typeface="+mn-lt"/>
              </a:rPr>
              <a:t> gas.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800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the equilibrium constant for </a:t>
            </a:r>
            <a:r>
              <a:rPr lang="en-US" sz="1400" dirty="0" smtClean="0">
                <a:latin typeface="+mn-lt"/>
              </a:rPr>
              <a:t>this reaction </a:t>
            </a:r>
            <a:r>
              <a:rPr lang="en-US" sz="1400" dirty="0">
                <a:latin typeface="+mn-lt"/>
              </a:rPr>
              <a:t>is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= 14.1. What are the equilibrium partial pressures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O, CO, and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in the equilibrium mixture at this </a:t>
            </a:r>
            <a:r>
              <a:rPr lang="en-US" sz="1400" dirty="0" smtClean="0">
                <a:latin typeface="+mn-lt"/>
              </a:rPr>
              <a:t>temperature if </a:t>
            </a:r>
            <a:r>
              <a:rPr lang="en-US" sz="1400" dirty="0">
                <a:latin typeface="+mn-lt"/>
              </a:rPr>
              <a:t>we start with solid carbon and 0.100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 in a 1.00-L vessel?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b) </a:t>
            </a:r>
            <a:r>
              <a:rPr lang="en-US" sz="1400" dirty="0">
                <a:latin typeface="+mn-lt"/>
              </a:rPr>
              <a:t>What is the minimum amount of carbon </a:t>
            </a:r>
            <a:r>
              <a:rPr lang="en-US" sz="1400" dirty="0" smtClean="0">
                <a:latin typeface="+mn-lt"/>
              </a:rPr>
              <a:t>required to </a:t>
            </a:r>
            <a:r>
              <a:rPr lang="en-US" sz="1400" dirty="0">
                <a:latin typeface="+mn-lt"/>
              </a:rPr>
              <a:t>achieve equilibrium under these conditions?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What is the total pressure in the vessel at equilibrium?</a:t>
            </a:r>
            <a:r>
              <a:rPr lang="en-US" sz="1400" b="1" dirty="0">
                <a:latin typeface="+mn-lt"/>
              </a:rPr>
              <a:t> (d)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for this reaction is 1.7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–21</a:t>
            </a:r>
            <a:r>
              <a:rPr lang="en-US" sz="1400" dirty="0">
                <a:latin typeface="+mn-lt"/>
              </a:rPr>
              <a:t>. Is the reaction exothermic or endothermic?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To produce the maximum amount of </a:t>
            </a:r>
            <a:r>
              <a:rPr lang="en-US" sz="1400" dirty="0" smtClean="0">
                <a:latin typeface="+mn-lt"/>
              </a:rPr>
              <a:t>CO and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at equilibrium, should the pressure of the system be increased or decreased?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98598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327079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3281807"/>
            <a:ext cx="8623414" cy="24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Solution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To determine the equilibrium partial pressures, we use the ideal-gas equation, first determining the starting partial pressure of water.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We </a:t>
            </a:r>
            <a:r>
              <a:rPr lang="en-US" sz="1400" dirty="0">
                <a:latin typeface="+mn-lt"/>
              </a:rPr>
              <a:t>then construct a table of initial </a:t>
            </a:r>
            <a:r>
              <a:rPr lang="en-US" sz="1400" dirty="0" smtClean="0">
                <a:latin typeface="+mn-lt"/>
              </a:rPr>
              <a:t>partial pressures </a:t>
            </a:r>
            <a:r>
              <a:rPr lang="en-US" sz="1400" dirty="0">
                <a:latin typeface="+mn-lt"/>
              </a:rPr>
              <a:t>and their changes as equilibrium </a:t>
            </a:r>
            <a:r>
              <a:rPr lang="en-US" sz="1400" dirty="0" smtClean="0">
                <a:latin typeface="+mn-lt"/>
              </a:rPr>
              <a:t>is achieved</a:t>
            </a:r>
            <a:r>
              <a:rPr lang="en-US" sz="1400" dirty="0">
                <a:latin typeface="+mn-lt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84" y="4223374"/>
            <a:ext cx="5656569" cy="393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/>
        </p:blipFill>
        <p:spPr>
          <a:xfrm>
            <a:off x="1812783" y="5107787"/>
            <a:ext cx="5029200" cy="950224"/>
          </a:xfrm>
          <a:prstGeom prst="rect">
            <a:avLst/>
          </a:prstGeom>
        </p:spPr>
      </p:pic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17" y="139952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4453" cy="579379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3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98598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3473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45754"/>
            <a:ext cx="8623414" cy="31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There </a:t>
            </a:r>
            <a:r>
              <a:rPr lang="en-US" sz="1400" dirty="0">
                <a:latin typeface="+mn-lt"/>
              </a:rPr>
              <a:t>are no entries in the table under C(</a:t>
            </a:r>
            <a:r>
              <a:rPr lang="en-US" sz="1400" i="1" dirty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) because the reactant, </a:t>
            </a:r>
            <a:r>
              <a:rPr lang="en-US" sz="1400" dirty="0" smtClean="0">
                <a:latin typeface="+mn-lt"/>
              </a:rPr>
              <a:t>being a </a:t>
            </a:r>
            <a:r>
              <a:rPr lang="en-US" sz="1400" dirty="0">
                <a:latin typeface="+mn-lt"/>
              </a:rPr>
              <a:t>solid, does not appear in the equilibrium-constant expression</a:t>
            </a:r>
            <a:r>
              <a:rPr lang="en-US" sz="1400" dirty="0" smtClean="0">
                <a:latin typeface="+mn-lt"/>
              </a:rPr>
              <a:t>. Substituting </a:t>
            </a:r>
            <a:r>
              <a:rPr lang="en-US" sz="1400" dirty="0">
                <a:latin typeface="+mn-lt"/>
              </a:rPr>
              <a:t>the equilibrium partial pressures of the other </a:t>
            </a:r>
            <a:r>
              <a:rPr lang="en-US" sz="1400" dirty="0" smtClean="0">
                <a:latin typeface="+mn-lt"/>
              </a:rPr>
              <a:t>species into </a:t>
            </a:r>
            <a:r>
              <a:rPr lang="en-US" sz="1400" dirty="0">
                <a:latin typeface="+mn-lt"/>
              </a:rPr>
              <a:t>the equilibrium-constant expression for the reaction gives: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Multiplying </a:t>
            </a:r>
            <a:r>
              <a:rPr lang="en-US" sz="1400" dirty="0">
                <a:latin typeface="+mn-lt"/>
              </a:rPr>
              <a:t>through by the denominator gives a </a:t>
            </a:r>
            <a:r>
              <a:rPr lang="en-US" sz="1400" dirty="0" smtClean="0">
                <a:latin typeface="+mn-lt"/>
              </a:rPr>
              <a:t>quadratic equation </a:t>
            </a:r>
            <a:r>
              <a:rPr lang="en-US" sz="1400" dirty="0">
                <a:latin typeface="+mn-lt"/>
              </a:rPr>
              <a:t>in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		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(14.1)(8.81 –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)</a:t>
            </a:r>
            <a:endParaRPr lang="en-US" sz="1400" baseline="300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Solving this equation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using the quadratic formula yields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= 6.14 atm. 	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+ </a:t>
            </a:r>
            <a:r>
              <a:rPr lang="en-US" sz="1400" dirty="0" smtClean="0">
                <a:latin typeface="+mn-lt"/>
              </a:rPr>
              <a:t>14.1</a:t>
            </a:r>
            <a:r>
              <a:rPr lang="en-US" sz="1400" i="1" dirty="0" smtClean="0">
                <a:latin typeface="+mn-lt"/>
              </a:rPr>
              <a:t>x </a:t>
            </a:r>
            <a:r>
              <a:rPr lang="en-US" sz="1400" dirty="0" smtClean="0">
                <a:latin typeface="+mn-lt"/>
              </a:rPr>
              <a:t>– 124.22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Hence, the equilibrium partial pressures are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CO</a:t>
            </a:r>
            <a:r>
              <a:rPr lang="en-US" sz="1400" dirty="0" smtClean="0">
                <a:latin typeface="+mn-lt"/>
              </a:rPr>
              <a:t> =</a:t>
            </a:r>
            <a:r>
              <a:rPr lang="en-US" sz="1400" i="1" dirty="0" smtClean="0">
                <a:latin typeface="+mn-lt"/>
              </a:rPr>
              <a:t> x </a:t>
            </a:r>
            <a:r>
              <a:rPr lang="en-US" sz="1400" dirty="0" smtClean="0">
                <a:latin typeface="+mn-lt"/>
              </a:rPr>
              <a:t>= 6.14 </a:t>
            </a:r>
            <a:r>
              <a:rPr lang="en-US" sz="1400" dirty="0" err="1" smtClean="0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, </a:t>
            </a:r>
            <a:br>
              <a:rPr lang="en-US" sz="1400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H</a:t>
            </a:r>
            <a:r>
              <a:rPr lang="en-US" sz="1400" baseline="-5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=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= 6.14 </a:t>
            </a:r>
            <a:r>
              <a:rPr lang="en-US" sz="1400" dirty="0" err="1" smtClean="0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, and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H</a:t>
            </a:r>
            <a:r>
              <a:rPr lang="en-US" sz="1400" baseline="-50000" dirty="0" smtClean="0">
                <a:latin typeface="+mn-lt"/>
              </a:rPr>
              <a:t>2</a:t>
            </a:r>
            <a:r>
              <a:rPr lang="en-US" sz="1400" baseline="-25000" dirty="0" smtClean="0">
                <a:latin typeface="+mn-lt"/>
              </a:rPr>
              <a:t>O</a:t>
            </a:r>
            <a:r>
              <a:rPr lang="en-US" sz="1400" dirty="0" smtClean="0">
                <a:latin typeface="+mn-lt"/>
              </a:rPr>
              <a:t> =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8.81 –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) = 2.67 atm.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Part </a:t>
            </a:r>
            <a:r>
              <a:rPr lang="en-US" sz="1400" dirty="0">
                <a:latin typeface="+mn-lt"/>
              </a:rPr>
              <a:t>(a) shows that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= 6.14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 must react for the </a:t>
            </a:r>
            <a:r>
              <a:rPr lang="en-US" sz="1400" dirty="0" smtClean="0">
                <a:latin typeface="+mn-lt"/>
              </a:rPr>
              <a:t>system to </a:t>
            </a:r>
            <a:r>
              <a:rPr lang="en-US" sz="1400" dirty="0">
                <a:latin typeface="+mn-lt"/>
              </a:rPr>
              <a:t>achieve equilibrium. We can use the ideal-gas equation </a:t>
            </a:r>
            <a:r>
              <a:rPr lang="en-US" sz="1400" dirty="0" smtClean="0">
                <a:latin typeface="+mn-lt"/>
              </a:rPr>
              <a:t>to convert </a:t>
            </a:r>
            <a:r>
              <a:rPr lang="en-US" sz="1400" dirty="0">
                <a:latin typeface="+mn-lt"/>
              </a:rPr>
              <a:t>this partial pressure into a mole </a:t>
            </a:r>
            <a:r>
              <a:rPr lang="en-US" sz="1400" dirty="0" smtClean="0">
                <a:latin typeface="+mn-lt"/>
              </a:rPr>
              <a:t>amount.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Thus</a:t>
            </a:r>
            <a:r>
              <a:rPr lang="en-US" sz="1400" dirty="0">
                <a:latin typeface="+mn-lt"/>
              </a:rPr>
              <a:t>, 0.0697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 and the same amount of C must </a:t>
            </a:r>
            <a:r>
              <a:rPr lang="en-US" sz="1400" dirty="0" smtClean="0">
                <a:latin typeface="+mn-lt"/>
              </a:rPr>
              <a:t>react to </a:t>
            </a:r>
            <a:r>
              <a:rPr lang="en-US" sz="1400" dirty="0">
                <a:latin typeface="+mn-lt"/>
              </a:rPr>
              <a:t>achieve equilibrium. As a result, there must be at least </a:t>
            </a:r>
            <a:r>
              <a:rPr lang="en-US" sz="1400" dirty="0" smtClean="0">
                <a:latin typeface="+mn-lt"/>
              </a:rPr>
              <a:t>0.0697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of C (0.836 g C) present among the reactants at the start </a:t>
            </a:r>
            <a:r>
              <a:rPr lang="en-US" sz="1400" dirty="0" smtClean="0">
                <a:latin typeface="+mn-lt"/>
              </a:rPr>
              <a:t>of the </a:t>
            </a:r>
            <a:r>
              <a:rPr lang="en-US" sz="1400" dirty="0">
                <a:latin typeface="+mn-lt"/>
              </a:rPr>
              <a:t>reaction.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72" y="1932084"/>
            <a:ext cx="2701045" cy="47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26" y="4362681"/>
            <a:ext cx="3962362" cy="9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3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9" y="304800"/>
            <a:ext cx="13008" cy="52146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3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4801" y="5519451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3473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45754"/>
            <a:ext cx="8623414" cy="431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(c)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total pressure in the vessel at equilibrium is simply the sum </a:t>
            </a:r>
            <a:r>
              <a:rPr lang="en-US" sz="1400" dirty="0" smtClean="0">
                <a:latin typeface="+mn-lt"/>
              </a:rPr>
              <a:t>of the </a:t>
            </a:r>
            <a:r>
              <a:rPr lang="en-US" sz="1400" dirty="0">
                <a:latin typeface="+mn-lt"/>
              </a:rPr>
              <a:t>equilibrium partial pressures: </a:t>
            </a:r>
            <a:endParaRPr lang="en-US" sz="1400" dirty="0" smtClean="0">
              <a:latin typeface="+mn-lt"/>
            </a:endParaRPr>
          </a:p>
          <a:p>
            <a:pPr marL="2346325" indent="-231775" eaLnBrk="0" hangingPunct="0">
              <a:spcBef>
                <a:spcPts val="800"/>
              </a:spcBef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In </a:t>
            </a:r>
            <a:r>
              <a:rPr lang="en-US" sz="1400" dirty="0">
                <a:latin typeface="+mn-lt"/>
              </a:rPr>
              <a:t>discussing Le </a:t>
            </a:r>
            <a:r>
              <a:rPr lang="en-US" sz="1400" dirty="0" err="1">
                <a:latin typeface="+mn-lt"/>
              </a:rPr>
              <a:t>Châtelier’s</a:t>
            </a:r>
            <a:r>
              <a:rPr lang="en-US" sz="1400" dirty="0">
                <a:latin typeface="+mn-lt"/>
              </a:rPr>
              <a:t> principle, we saw that </a:t>
            </a:r>
            <a:r>
              <a:rPr lang="en-US" sz="1400" dirty="0" smtClean="0">
                <a:latin typeface="+mn-lt"/>
              </a:rPr>
              <a:t>endothermic reactions </a:t>
            </a:r>
            <a:r>
              <a:rPr lang="en-US" sz="1400" dirty="0">
                <a:latin typeface="+mn-lt"/>
              </a:rPr>
              <a:t>exhibit an increase in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with increasing temperature</a:t>
            </a:r>
            <a:r>
              <a:rPr lang="en-US" sz="1400" dirty="0" smtClean="0">
                <a:latin typeface="+mn-lt"/>
              </a:rPr>
              <a:t>. Because </a:t>
            </a:r>
            <a:r>
              <a:rPr lang="en-US" sz="1400" dirty="0">
                <a:latin typeface="+mn-lt"/>
              </a:rPr>
              <a:t>the equilibrium constant for this reaction increases </a:t>
            </a:r>
            <a:r>
              <a:rPr lang="en-US" sz="1400" dirty="0" smtClean="0">
                <a:latin typeface="+mn-lt"/>
              </a:rPr>
              <a:t>as temperature </a:t>
            </a:r>
            <a:r>
              <a:rPr lang="en-US" sz="1400" dirty="0">
                <a:latin typeface="+mn-lt"/>
              </a:rPr>
              <a:t>increases, the reaction must be endothermic. </a:t>
            </a:r>
            <a:r>
              <a:rPr lang="en-US" sz="1400" dirty="0" smtClean="0">
                <a:latin typeface="+mn-lt"/>
              </a:rPr>
              <a:t>From the </a:t>
            </a:r>
            <a:r>
              <a:rPr lang="en-US" sz="1400" dirty="0">
                <a:latin typeface="+mn-lt"/>
              </a:rPr>
              <a:t>enthalpies of formation given in Appendix C, we can </a:t>
            </a:r>
            <a:r>
              <a:rPr lang="en-US" sz="1400" dirty="0" smtClean="0">
                <a:latin typeface="+mn-lt"/>
              </a:rPr>
              <a:t>verify our </a:t>
            </a:r>
            <a:r>
              <a:rPr lang="en-US" sz="1400" dirty="0">
                <a:latin typeface="+mn-lt"/>
              </a:rPr>
              <a:t>prediction by calculating the enthalpy change for the reaction: </a:t>
            </a: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positive sign </a:t>
            </a:r>
            <a:r>
              <a:rPr lang="en-US" sz="1400">
                <a:latin typeface="+mn-lt"/>
              </a:rPr>
              <a:t>for </a:t>
            </a:r>
            <a:r>
              <a:rPr lang="en-US" sz="1400" smtClean="0">
                <a:latin typeface="+mn-lt"/>
                <a:sym typeface="Symbol"/>
              </a:rPr>
              <a:t>Δ</a:t>
            </a:r>
            <a:r>
              <a:rPr lang="en-US" sz="1400" i="1" smtClean="0">
                <a:latin typeface="+mn-lt"/>
              </a:rPr>
              <a:t>H</a:t>
            </a:r>
            <a:r>
              <a:rPr lang="en-US" sz="1400" dirty="0" smtClean="0">
                <a:latin typeface="Arial"/>
                <a:ea typeface="Calibri"/>
              </a:rPr>
              <a:t>° </a:t>
            </a:r>
            <a:r>
              <a:rPr lang="en-US" sz="1400" dirty="0" smtClean="0">
                <a:latin typeface="+mn-lt"/>
              </a:rPr>
              <a:t>indicates </a:t>
            </a:r>
            <a:r>
              <a:rPr lang="en-US" sz="1400" dirty="0">
                <a:latin typeface="+mn-lt"/>
              </a:rPr>
              <a:t>that the reaction </a:t>
            </a:r>
            <a:r>
              <a:rPr lang="en-US" sz="1400" dirty="0" smtClean="0">
                <a:latin typeface="+mn-lt"/>
              </a:rPr>
              <a:t>is endothermic</a:t>
            </a:r>
            <a:r>
              <a:rPr lang="en-US" sz="1400" dirty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(e)</a:t>
            </a:r>
            <a:r>
              <a:rPr lang="en-US" sz="1400" dirty="0" smtClean="0">
                <a:latin typeface="+mn-lt"/>
              </a:rPr>
              <a:t>	According </a:t>
            </a:r>
            <a:r>
              <a:rPr lang="en-US" sz="1400" dirty="0">
                <a:latin typeface="+mn-lt"/>
              </a:rPr>
              <a:t>to Le </a:t>
            </a:r>
            <a:r>
              <a:rPr lang="en-US" sz="1400" dirty="0" err="1">
                <a:latin typeface="+mn-lt"/>
              </a:rPr>
              <a:t>Châtelier’s</a:t>
            </a:r>
            <a:r>
              <a:rPr lang="en-US" sz="1400" dirty="0">
                <a:latin typeface="+mn-lt"/>
              </a:rPr>
              <a:t> principle, a decrease in the </a:t>
            </a:r>
            <a:r>
              <a:rPr lang="en-US" sz="1400" dirty="0" smtClean="0">
                <a:latin typeface="+mn-lt"/>
              </a:rPr>
              <a:t>pressure causes </a:t>
            </a:r>
            <a:r>
              <a:rPr lang="en-US" sz="1400" dirty="0">
                <a:latin typeface="+mn-lt"/>
              </a:rPr>
              <a:t>a gaseous equilibrium to shift toward the side of the </a:t>
            </a:r>
            <a:r>
              <a:rPr lang="en-US" sz="1400" dirty="0" smtClean="0">
                <a:latin typeface="+mn-lt"/>
              </a:rPr>
              <a:t>equation with </a:t>
            </a:r>
            <a:r>
              <a:rPr lang="en-US" sz="1400" dirty="0">
                <a:latin typeface="+mn-lt"/>
              </a:rPr>
              <a:t>the greater number of moles of gas. In this case, </a:t>
            </a:r>
            <a:r>
              <a:rPr lang="en-US" sz="1400" dirty="0" smtClean="0">
                <a:latin typeface="+mn-lt"/>
              </a:rPr>
              <a:t>there are </a:t>
            </a:r>
            <a:r>
              <a:rPr lang="en-US" sz="1400" dirty="0">
                <a:latin typeface="+mn-lt"/>
              </a:rPr>
              <a:t>2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gas on the product side and only one on the </a:t>
            </a:r>
            <a:r>
              <a:rPr lang="en-US" sz="1400" dirty="0" smtClean="0">
                <a:latin typeface="+mn-lt"/>
              </a:rPr>
              <a:t>reactant side</a:t>
            </a:r>
            <a:r>
              <a:rPr lang="en-US" sz="1400" dirty="0">
                <a:latin typeface="+mn-lt"/>
              </a:rPr>
              <a:t>. Therefore, the pressure should be decreased to maximize </a:t>
            </a:r>
            <a:r>
              <a:rPr lang="en-US" sz="1400" dirty="0" smtClean="0">
                <a:latin typeface="+mn-lt"/>
              </a:rPr>
              <a:t>the yield </a:t>
            </a:r>
            <a:r>
              <a:rPr lang="en-US" sz="1400" dirty="0">
                <a:latin typeface="+mn-lt"/>
              </a:rPr>
              <a:t>of the CO and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74" y="1646779"/>
            <a:ext cx="4037175" cy="423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01" y="3459296"/>
            <a:ext cx="4469137" cy="50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660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9" y="304800"/>
            <a:ext cx="15875" cy="34251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3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Converting between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c</a:t>
            </a:r>
            <a:r>
              <a:rPr lang="en-US" altLang="en-US" b="1" dirty="0">
                <a:latin typeface="Arial" charset="0"/>
              </a:rPr>
              <a:t> and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p</a:t>
            </a:r>
            <a:endParaRPr lang="en-US" altLang="en-US" b="1" i="1" baseline="-25000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372997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0675" y="1165512"/>
            <a:ext cx="8743950" cy="36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eaLnBrk="0" hangingPunct="0">
              <a:defRPr/>
            </a:pPr>
            <a:r>
              <a:rPr lang="en-US" sz="1400" dirty="0" smtClean="0"/>
              <a:t>For </a:t>
            </a:r>
            <a:r>
              <a:rPr lang="en-US" sz="1400" dirty="0"/>
              <a:t>which of the following reactions is the ratio </a:t>
            </a:r>
            <a:r>
              <a:rPr lang="en-US" sz="1400" i="1" dirty="0" err="1" smtClean="0"/>
              <a:t>K</a:t>
            </a:r>
            <a:r>
              <a:rPr lang="en-US" sz="1400" i="1" baseline="-25000" dirty="0" err="1" smtClean="0"/>
              <a:t>p</a:t>
            </a:r>
            <a:r>
              <a:rPr lang="en-US" sz="1400" dirty="0" smtClean="0"/>
              <a:t>/</a:t>
            </a:r>
            <a:r>
              <a:rPr lang="en-US" sz="1400" i="1" dirty="0" smtClean="0"/>
              <a:t>K</a:t>
            </a:r>
            <a:r>
              <a:rPr lang="en-US" sz="1400" i="1" baseline="-25000" dirty="0" smtClean="0"/>
              <a:t>c</a:t>
            </a:r>
            <a:r>
              <a:rPr lang="en-US" sz="1400" dirty="0" smtClean="0"/>
              <a:t> largest at </a:t>
            </a:r>
            <a:r>
              <a:rPr lang="en-US" sz="1400" dirty="0"/>
              <a:t>300 K?</a:t>
            </a:r>
          </a:p>
          <a:p>
            <a:pPr marL="283464" indent="-283464" eaLnBrk="0" hangingPunct="0">
              <a:defRPr/>
            </a:pPr>
            <a:r>
              <a:rPr lang="en-US" sz="1400" b="1" dirty="0"/>
              <a:t>(</a:t>
            </a:r>
            <a:r>
              <a:rPr lang="en-US" sz="1400" b="1" dirty="0" smtClean="0"/>
              <a:t>a)</a:t>
            </a:r>
            <a:r>
              <a:rPr lang="en-US" sz="1400" dirty="0" smtClean="0"/>
              <a:t>	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b)</a:t>
            </a:r>
            <a:r>
              <a:rPr lang="en-US" sz="1400" dirty="0" smtClean="0">
                <a:latin typeface="+mn-lt"/>
              </a:rPr>
              <a:t>	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       </a:t>
            </a:r>
            <a:r>
              <a:rPr lang="en-US" sz="1400" dirty="0" err="1" smtClean="0">
                <a:latin typeface="+mn-lt"/>
              </a:rPr>
              <a:t>CaO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Ni(CO)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Ni(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+ 4 </a:t>
            </a:r>
            <a:r>
              <a:rPr lang="en-US" sz="1400" dirty="0" smtClean="0">
                <a:latin typeface="+mn-lt"/>
              </a:rPr>
              <a:t>CO(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(d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C(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CH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marL="283464" indent="-283464" eaLnBrk="0" hangingPunct="0">
              <a:defRPr/>
            </a:pPr>
            <a:r>
              <a:rPr lang="en-US" sz="1400" dirty="0" smtClean="0"/>
              <a:t>For </a:t>
            </a:r>
            <a:r>
              <a:rPr lang="en-US" sz="1400" dirty="0"/>
              <a:t>the equilibrium 2 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          2 SO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</a:t>
            </a:r>
            <a:r>
              <a:rPr lang="en-US" sz="1400" dirty="0"/>
              <a:t>+ 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), </a:t>
            </a:r>
            <a:r>
              <a:rPr lang="en-US" sz="1400" i="1" dirty="0" err="1" smtClean="0"/>
              <a:t>K</a:t>
            </a:r>
            <a:r>
              <a:rPr lang="en-US" sz="1400" i="1" baseline="-25000" dirty="0" err="1" smtClean="0"/>
              <a:t>c</a:t>
            </a:r>
            <a:r>
              <a:rPr lang="en-US" sz="1400" dirty="0" smtClean="0"/>
              <a:t> </a:t>
            </a:r>
            <a:r>
              <a:rPr lang="en-US" sz="1400" dirty="0"/>
              <a:t>is 4.08 </a:t>
            </a:r>
            <a:r>
              <a:rPr lang="en-US" sz="1400" dirty="0" smtClean="0"/>
              <a:t>× 10</a:t>
            </a:r>
            <a:r>
              <a:rPr lang="en-US" sz="1400" baseline="30000" dirty="0" smtClean="0"/>
              <a:t>–3</a:t>
            </a:r>
            <a:r>
              <a:rPr lang="en-US" sz="1400" dirty="0" smtClean="0"/>
              <a:t> </a:t>
            </a:r>
            <a:r>
              <a:rPr lang="en-US" sz="1400" dirty="0"/>
              <a:t>at 1000 K. Calculate the value for </a:t>
            </a:r>
            <a:r>
              <a:rPr lang="en-US" sz="1400" i="1" dirty="0" err="1" smtClean="0"/>
              <a:t>K</a:t>
            </a:r>
            <a:r>
              <a:rPr lang="en-US" sz="1400" i="1" baseline="-25000" dirty="0" err="1" smtClean="0"/>
              <a:t>p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3" name="Picture 12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57" y="3353755"/>
            <a:ext cx="357124" cy="1174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25" y="1888513"/>
            <a:ext cx="357124" cy="117475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03" y="2097834"/>
            <a:ext cx="357124" cy="117475"/>
          </a:xfrm>
          <a:prstGeom prst="rect">
            <a:avLst/>
          </a:prstGeom>
        </p:spPr>
      </p:pic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3" y="2318170"/>
            <a:ext cx="357124" cy="117475"/>
          </a:xfrm>
          <a:prstGeom prst="rect">
            <a:avLst/>
          </a:prstGeom>
        </p:spPr>
      </p:pic>
      <p:pic>
        <p:nvPicPr>
          <p:cNvPr id="18" name="Picture 17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76" y="2527491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9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Interpreting the Magnitude of an Equilibrium </a:t>
            </a:r>
            <a:r>
              <a:rPr lang="en-US" altLang="en-US" b="1" dirty="0" smtClean="0">
                <a:latin typeface="Arial" charset="0"/>
              </a:rPr>
              <a:t>	Constant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55907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567462"/>
            <a:ext cx="8459787" cy="12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judge the relative magnitudes of </a:t>
            </a:r>
            <a:r>
              <a:rPr lang="en-US" sz="1400" dirty="0" smtClean="0">
                <a:latin typeface="+mn-lt"/>
              </a:rPr>
              <a:t>three equilibrium </a:t>
            </a:r>
            <a:r>
              <a:rPr lang="en-US" sz="1400" dirty="0">
                <a:latin typeface="+mn-lt"/>
              </a:rPr>
              <a:t>constants and then to calculate them.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The more product present at equilibrium, relative to reactant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larger the equilibrium constant.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 constant </a:t>
            </a:r>
            <a:r>
              <a:rPr lang="en-US" sz="1400" dirty="0">
                <a:latin typeface="+mn-lt"/>
              </a:rPr>
              <a:t>is given by Equation 15.8.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Each </a:t>
            </a:r>
            <a:r>
              <a:rPr lang="en-US" sz="1400" dirty="0">
                <a:latin typeface="+mn-lt"/>
              </a:rPr>
              <a:t>box contains 10 spheres. The amount of product in </a:t>
            </a:r>
            <a:r>
              <a:rPr lang="en-US" sz="1400" dirty="0" smtClean="0">
                <a:latin typeface="+mn-lt"/>
              </a:rPr>
              <a:t>each varies </a:t>
            </a:r>
            <a:r>
              <a:rPr lang="en-US" sz="1400" dirty="0">
                <a:latin typeface="+mn-lt"/>
              </a:rPr>
              <a:t>as follows: (i) 6, (ii) 1, (iii) 8. Therefore, the </a:t>
            </a:r>
            <a:r>
              <a:rPr lang="en-US" sz="1400" dirty="0" smtClean="0">
                <a:latin typeface="+mn-lt"/>
              </a:rPr>
              <a:t>equilibrium constant </a:t>
            </a:r>
            <a:r>
              <a:rPr lang="en-US" sz="1400" dirty="0">
                <a:latin typeface="+mn-lt"/>
              </a:rPr>
              <a:t>varies in the order (ii)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(i)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(iii), from </a:t>
            </a:r>
            <a:r>
              <a:rPr lang="en-US" sz="1400" dirty="0" smtClean="0">
                <a:latin typeface="+mn-lt"/>
              </a:rPr>
              <a:t>smallest (</a:t>
            </a:r>
            <a:r>
              <a:rPr lang="en-US" sz="1400" dirty="0">
                <a:latin typeface="+mn-lt"/>
              </a:rPr>
              <a:t>most reactants) to largest (most products</a:t>
            </a:r>
            <a:r>
              <a:rPr lang="en-US" sz="1400" dirty="0" smtClean="0">
                <a:latin typeface="+mn-lt"/>
              </a:rPr>
              <a:t>).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In </a:t>
            </a:r>
            <a:r>
              <a:rPr lang="en-US" sz="1400" dirty="0">
                <a:latin typeface="+mn-lt"/>
              </a:rPr>
              <a:t>(i), we have 0.60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product and 0.40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reactant</a:t>
            </a:r>
            <a:r>
              <a:rPr lang="en-US" sz="1400" dirty="0" smtClean="0">
                <a:latin typeface="+mn-lt"/>
              </a:rPr>
              <a:t>, giving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0.60/0.40 </a:t>
            </a:r>
            <a:r>
              <a:rPr lang="en-US" sz="1400" dirty="0">
                <a:latin typeface="+mn-lt"/>
              </a:rPr>
              <a:t>= 1.5. (You will get </a:t>
            </a:r>
            <a:r>
              <a:rPr lang="en-US" sz="1400" dirty="0" smtClean="0">
                <a:latin typeface="+mn-lt"/>
              </a:rPr>
              <a:t>the same </a:t>
            </a:r>
            <a:r>
              <a:rPr lang="en-US" sz="1400" dirty="0">
                <a:latin typeface="+mn-lt"/>
              </a:rPr>
              <a:t>result by merely dividing the number of spheres </a:t>
            </a:r>
            <a:r>
              <a:rPr lang="en-US" sz="1400" dirty="0" smtClean="0">
                <a:latin typeface="+mn-lt"/>
              </a:rPr>
              <a:t>of each </a:t>
            </a:r>
            <a:r>
              <a:rPr lang="en-US" sz="1400" dirty="0">
                <a:latin typeface="+mn-lt"/>
              </a:rPr>
              <a:t>kind: 6 </a:t>
            </a:r>
            <a:r>
              <a:rPr lang="en-US" sz="1400" dirty="0" smtClean="0">
                <a:latin typeface="+mn-lt"/>
              </a:rPr>
              <a:t>spheres/4 </a:t>
            </a:r>
            <a:r>
              <a:rPr lang="en-US" sz="1400" dirty="0">
                <a:latin typeface="+mn-lt"/>
              </a:rPr>
              <a:t>spheres = 1.5.) In (ii), we </a:t>
            </a:r>
            <a:r>
              <a:rPr lang="en-US" sz="1400" dirty="0" smtClean="0">
                <a:latin typeface="+mn-lt"/>
              </a:rPr>
              <a:t>have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0.10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product and 0.90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reactant, </a:t>
            </a:r>
            <a:r>
              <a:rPr lang="en-US" sz="1400" dirty="0" smtClean="0">
                <a:latin typeface="+mn-lt"/>
              </a:rPr>
              <a:t>giving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0.10/0.90 </a:t>
            </a:r>
            <a:r>
              <a:rPr lang="en-US" sz="1400" dirty="0">
                <a:latin typeface="+mn-lt"/>
              </a:rPr>
              <a:t>= 0.11 (or 1 </a:t>
            </a:r>
            <a:r>
              <a:rPr lang="en-US" sz="1400" dirty="0" smtClean="0">
                <a:latin typeface="+mn-lt"/>
              </a:rPr>
              <a:t>sphere/9 </a:t>
            </a:r>
            <a:r>
              <a:rPr lang="en-US" sz="1400" dirty="0">
                <a:latin typeface="+mn-lt"/>
              </a:rPr>
              <a:t>spheres = 0.11). </a:t>
            </a:r>
            <a:r>
              <a:rPr lang="en-US" sz="1400" dirty="0" smtClean="0">
                <a:latin typeface="+mn-lt"/>
              </a:rPr>
              <a:t>In (</a:t>
            </a:r>
            <a:r>
              <a:rPr lang="en-US" sz="1400" dirty="0">
                <a:latin typeface="+mn-lt"/>
              </a:rPr>
              <a:t>iii), we have 0.80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product and 0.20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reactant</a:t>
            </a:r>
            <a:r>
              <a:rPr lang="en-US" sz="1400" dirty="0" smtClean="0">
                <a:latin typeface="+mn-lt"/>
              </a:rPr>
              <a:t>, giving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0.80/0.20 </a:t>
            </a:r>
            <a:r>
              <a:rPr lang="en-US" sz="1400" dirty="0">
                <a:latin typeface="+mn-lt"/>
              </a:rPr>
              <a:t>= 4.0 (or 8 </a:t>
            </a:r>
            <a:r>
              <a:rPr lang="en-US" sz="1400" dirty="0" smtClean="0">
                <a:latin typeface="+mn-lt"/>
              </a:rPr>
              <a:t>spheres/2 </a:t>
            </a:r>
            <a:r>
              <a:rPr lang="en-US" sz="1400" dirty="0">
                <a:latin typeface="+mn-lt"/>
              </a:rPr>
              <a:t>spheres = 4.0</a:t>
            </a:r>
            <a:r>
              <a:rPr lang="en-US" sz="1400" dirty="0" smtClean="0">
                <a:latin typeface="+mn-lt"/>
              </a:rPr>
              <a:t>). These </a:t>
            </a:r>
            <a:r>
              <a:rPr lang="en-US" sz="1400" dirty="0">
                <a:latin typeface="+mn-lt"/>
              </a:rPr>
              <a:t>calculations verify the order in (a).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0"/>
            <a:ext cx="4669966" cy="142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following diagrams represent three systems at equilibrium, all in </a:t>
            </a:r>
            <a:r>
              <a:rPr lang="en-US" sz="1400" dirty="0" smtClean="0">
                <a:latin typeface="+mn-lt"/>
              </a:rPr>
              <a:t>the same-size </a:t>
            </a:r>
            <a:r>
              <a:rPr lang="en-US" sz="1400" dirty="0">
                <a:latin typeface="+mn-lt"/>
              </a:rPr>
              <a:t>containers.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Without doing any calculations, rank the </a:t>
            </a:r>
            <a:r>
              <a:rPr lang="en-US" sz="1400" dirty="0" smtClean="0">
                <a:latin typeface="+mn-lt"/>
              </a:rPr>
              <a:t>systems in </a:t>
            </a:r>
            <a:r>
              <a:rPr lang="en-US" sz="1400" dirty="0">
                <a:latin typeface="+mn-lt"/>
              </a:rPr>
              <a:t>order of increasing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If the volume of the containers is 1.0 L </a:t>
            </a:r>
            <a:r>
              <a:rPr lang="en-US" sz="1400" dirty="0" smtClean="0">
                <a:latin typeface="+mn-lt"/>
              </a:rPr>
              <a:t>and each </a:t>
            </a:r>
            <a:r>
              <a:rPr lang="en-US" sz="1400" dirty="0">
                <a:latin typeface="+mn-lt"/>
              </a:rPr>
              <a:t>sphere represents 0.10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, calculate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each system.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"/>
          <a:stretch/>
        </p:blipFill>
        <p:spPr>
          <a:xfrm>
            <a:off x="5673686" y="981075"/>
            <a:ext cx="2431987" cy="15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Interpreting the Magnitude of an Equilibrium </a:t>
            </a:r>
            <a:r>
              <a:rPr lang="en-US" altLang="en-US" b="1" dirty="0" smtClean="0">
                <a:latin typeface="Arial" charset="0"/>
              </a:rPr>
              <a:t>	Constant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380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11"/>
            <a:ext cx="8459787" cy="12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Comment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Imagine a drawing that represents a reaction with a </a:t>
            </a:r>
            <a:r>
              <a:rPr lang="en-US" sz="1400" dirty="0" smtClean="0">
                <a:latin typeface="+mn-lt"/>
              </a:rPr>
              <a:t>very small </a:t>
            </a:r>
            <a:r>
              <a:rPr lang="en-US" sz="1400" dirty="0">
                <a:latin typeface="+mn-lt"/>
              </a:rPr>
              <a:t>or very large value of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For example, what would the </a:t>
            </a:r>
            <a:r>
              <a:rPr lang="en-US" sz="1400" dirty="0" smtClean="0">
                <a:latin typeface="+mn-lt"/>
              </a:rPr>
              <a:t>drawing look </a:t>
            </a:r>
            <a:r>
              <a:rPr lang="en-US" sz="1400" dirty="0">
                <a:latin typeface="+mn-lt"/>
              </a:rPr>
              <a:t>like if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>
                <a:latin typeface="+mn-lt"/>
              </a:rPr>
              <a:t>? In that case, there would need to be 100,000 reactant molecules for only 1 product molecule. But then</a:t>
            </a:r>
            <a:r>
              <a:rPr lang="en-US" sz="1400" dirty="0" smtClean="0">
                <a:latin typeface="+mn-lt"/>
              </a:rPr>
              <a:t>, that </a:t>
            </a:r>
            <a:r>
              <a:rPr lang="en-US" sz="1400" dirty="0">
                <a:latin typeface="+mn-lt"/>
              </a:rPr>
              <a:t>would be impractical to draw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equilibrium constant for the </a:t>
            </a:r>
            <a:r>
              <a:rPr lang="en-US" sz="1400" dirty="0" smtClean="0">
                <a:latin typeface="+mn-lt"/>
              </a:rPr>
              <a:t>reaction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2</a:t>
            </a:r>
            <a:r>
              <a:rPr lang="en-US" sz="1400" dirty="0">
                <a:latin typeface="+mn-lt"/>
                <a:ea typeface="Calibri"/>
              </a:rPr>
              <a:t>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is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= 2.0. If each </a:t>
            </a:r>
            <a:r>
              <a:rPr lang="en-US" sz="1400" dirty="0" smtClean="0">
                <a:latin typeface="+mn-lt"/>
              </a:rPr>
              <a:t>yellow sphere </a:t>
            </a:r>
            <a:r>
              <a:rPr lang="en-US" sz="1400" dirty="0">
                <a:latin typeface="+mn-lt"/>
              </a:rPr>
              <a:t>represents 1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each brown sphere </a:t>
            </a:r>
            <a:r>
              <a:rPr lang="en-US" sz="1400" dirty="0" smtClean="0">
                <a:latin typeface="+mn-lt"/>
              </a:rPr>
              <a:t>1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which of the following 1.0 L containers </a:t>
            </a:r>
            <a:r>
              <a:rPr lang="en-US" sz="1400" dirty="0" smtClean="0">
                <a:latin typeface="+mn-lt"/>
              </a:rPr>
              <a:t>represents the </a:t>
            </a:r>
            <a:r>
              <a:rPr lang="en-US" sz="1400" dirty="0">
                <a:latin typeface="+mn-lt"/>
              </a:rPr>
              <a:t>equilibrium mixture at </a:t>
            </a:r>
            <a:r>
              <a:rPr lang="en-US" sz="14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  <a:ea typeface="Calibri"/>
              </a:rPr>
              <a:t> °</a:t>
            </a:r>
            <a:r>
              <a:rPr lang="en-US" sz="1400" dirty="0" smtClean="0">
                <a:latin typeface="+mn-lt"/>
              </a:rPr>
              <a:t>C?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reaction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794 at </a:t>
            </a:r>
            <a:r>
              <a:rPr lang="en-US" sz="1400" dirty="0" smtClean="0">
                <a:latin typeface="+mn-lt"/>
              </a:rPr>
              <a:t>298 K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55 at 700 K. Is the formation of HI favored </a:t>
            </a:r>
            <a:r>
              <a:rPr lang="en-US" sz="1400" dirty="0" smtClean="0">
                <a:latin typeface="+mn-lt"/>
              </a:rPr>
              <a:t>more at </a:t>
            </a:r>
            <a:r>
              <a:rPr lang="en-US" sz="1400" dirty="0">
                <a:latin typeface="+mn-lt"/>
              </a:rPr>
              <a:t>the higher or lower temperature?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4669966" cy="3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>
          <a:xfrm>
            <a:off x="2584344" y="3435082"/>
            <a:ext cx="3712091" cy="1488862"/>
          </a:xfrm>
          <a:prstGeom prst="rect">
            <a:avLst/>
          </a:prstGeom>
        </p:spPr>
      </p:pic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80" y="2798670"/>
            <a:ext cx="357124" cy="1174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6" y="5540033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6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23807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2391664"/>
            <a:ext cx="8723313" cy="165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two equilibrium equations and the </a:t>
            </a:r>
            <a:r>
              <a:rPr lang="en-US" sz="1400" dirty="0" smtClean="0">
                <a:latin typeface="+mn-lt"/>
              </a:rPr>
              <a:t>corresponding equilibrium </a:t>
            </a:r>
            <a:r>
              <a:rPr lang="en-US" sz="1400" dirty="0">
                <a:latin typeface="+mn-lt"/>
              </a:rPr>
              <a:t>constants and are asked to determine </a:t>
            </a:r>
            <a:r>
              <a:rPr lang="en-US" sz="1400" dirty="0" smtClean="0">
                <a:latin typeface="+mn-lt"/>
              </a:rPr>
              <a:t>the equilibrium </a:t>
            </a:r>
            <a:r>
              <a:rPr lang="en-US" sz="1400" dirty="0">
                <a:latin typeface="+mn-lt"/>
              </a:rPr>
              <a:t>constant for a third equation, which is related to </a:t>
            </a:r>
            <a:r>
              <a:rPr lang="en-US" sz="1400" dirty="0" smtClean="0">
                <a:latin typeface="+mn-lt"/>
              </a:rPr>
              <a:t>the first </a:t>
            </a:r>
            <a:r>
              <a:rPr lang="en-US" sz="1400" dirty="0">
                <a:latin typeface="+mn-lt"/>
              </a:rPr>
              <a:t>two.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cannot simply add the first two equations to get the third</a:t>
            </a:r>
            <a:r>
              <a:rPr lang="en-US" sz="1400" dirty="0" smtClean="0">
                <a:latin typeface="+mn-lt"/>
              </a:rPr>
              <a:t>. Instead</a:t>
            </a:r>
            <a:r>
              <a:rPr lang="en-US" sz="1400" dirty="0">
                <a:latin typeface="+mn-lt"/>
              </a:rPr>
              <a:t>, we need to determine how to manipulate these </a:t>
            </a:r>
            <a:r>
              <a:rPr lang="en-US" sz="1400" dirty="0" smtClean="0">
                <a:latin typeface="+mn-lt"/>
              </a:rPr>
              <a:t>equations to </a:t>
            </a:r>
            <a:r>
              <a:rPr lang="en-US" sz="1400" dirty="0">
                <a:latin typeface="+mn-lt"/>
              </a:rPr>
              <a:t>come up with equations that we can add to give us the </a:t>
            </a:r>
            <a:r>
              <a:rPr lang="en-US" sz="1400" dirty="0" smtClean="0">
                <a:latin typeface="+mn-lt"/>
              </a:rPr>
              <a:t>desired equation.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If we multiply the </a:t>
            </a:r>
            <a:r>
              <a:rPr lang="en-US" sz="1400" dirty="0" smtClean="0">
                <a:latin typeface="+mn-lt"/>
              </a:rPr>
              <a:t>first equation </a:t>
            </a:r>
            <a:r>
              <a:rPr lang="en-US" sz="1400" dirty="0">
                <a:latin typeface="+mn-lt"/>
              </a:rPr>
              <a:t>by 2 and make </a:t>
            </a:r>
            <a:r>
              <a:rPr lang="en-US" sz="1400" dirty="0" smtClean="0">
                <a:latin typeface="+mn-lt"/>
              </a:rPr>
              <a:t>the corresponding </a:t>
            </a:r>
            <a:r>
              <a:rPr lang="en-US" sz="1400" dirty="0">
                <a:latin typeface="+mn-lt"/>
              </a:rPr>
              <a:t>change to </a:t>
            </a:r>
            <a:r>
              <a:rPr lang="en-US" sz="1400" dirty="0" smtClean="0">
                <a:latin typeface="+mn-lt"/>
              </a:rPr>
              <a:t>its equilibrium </a:t>
            </a:r>
            <a:r>
              <a:rPr lang="en-US" sz="1400" dirty="0">
                <a:latin typeface="+mn-lt"/>
              </a:rPr>
              <a:t>constant (</a:t>
            </a:r>
            <a:r>
              <a:rPr lang="en-US" sz="1400" dirty="0" smtClean="0">
                <a:latin typeface="+mn-lt"/>
              </a:rPr>
              <a:t>raising to </a:t>
            </a:r>
            <a:r>
              <a:rPr lang="en-US" sz="1400" dirty="0">
                <a:latin typeface="+mn-lt"/>
              </a:rPr>
              <a:t>the power 2), we get </a:t>
            </a:r>
            <a:endParaRPr lang="en-US" sz="1400" dirty="0" smtClean="0">
              <a:latin typeface="+mn-lt"/>
            </a:endParaRPr>
          </a:p>
          <a:p>
            <a:pPr marL="285750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2 HF(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2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(6.8 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4.6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–7</a:t>
            </a: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Reversing the second </a:t>
            </a:r>
            <a:r>
              <a:rPr lang="en-US" sz="1400" dirty="0" smtClean="0">
                <a:latin typeface="+mn-lt"/>
              </a:rPr>
              <a:t>equation and </a:t>
            </a:r>
            <a:r>
              <a:rPr lang="en-US" sz="1400" dirty="0">
                <a:latin typeface="+mn-lt"/>
              </a:rPr>
              <a:t>again making </a:t>
            </a:r>
            <a:r>
              <a:rPr lang="en-US" sz="1400" dirty="0" smtClean="0">
                <a:latin typeface="+mn-lt"/>
              </a:rPr>
              <a:t>the corresponding </a:t>
            </a:r>
            <a:r>
              <a:rPr lang="en-US" sz="1400" dirty="0">
                <a:latin typeface="+mn-lt"/>
              </a:rPr>
              <a:t>change to </a:t>
            </a:r>
            <a:r>
              <a:rPr lang="en-US" sz="1400" dirty="0" smtClean="0">
                <a:latin typeface="+mn-lt"/>
              </a:rPr>
              <a:t>its equilibrium </a:t>
            </a:r>
            <a:r>
              <a:rPr lang="en-US" sz="1400" dirty="0">
                <a:latin typeface="+mn-lt"/>
              </a:rPr>
              <a:t>constant (taking</a:t>
            </a:r>
          </a:p>
          <a:p>
            <a:pPr marL="0" indent="0" eaLnBrk="0" hangingPunct="0">
              <a:spcBef>
                <a:spcPts val="0"/>
              </a:spcBef>
              <a:defRPr/>
            </a:pPr>
            <a:r>
              <a:rPr lang="en-US" sz="1400" dirty="0">
                <a:latin typeface="+mn-lt"/>
              </a:rPr>
              <a:t>the reciprocal) gives </a:t>
            </a:r>
            <a:endParaRPr lang="en-US" sz="1400" dirty="0" smtClean="0">
              <a:latin typeface="+mn-lt"/>
            </a:endParaRPr>
          </a:p>
          <a:p>
            <a:pPr marL="285750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2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288" cy="5727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11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Given the reactions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        HF(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6.8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3.8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–6</a:t>
            </a:r>
            <a:endParaRPr lang="en-US" sz="1400" baseline="300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determine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the reaction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HF(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Combining Equilibrium Expressions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3250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00" y="1177924"/>
            <a:ext cx="357124" cy="117475"/>
          </a:xfrm>
          <a:prstGeom prst="rect">
            <a:avLst/>
          </a:prstGeom>
        </p:spPr>
      </p:pic>
      <p:pic>
        <p:nvPicPr>
          <p:cNvPr id="18" name="Picture 17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00" y="1394552"/>
            <a:ext cx="357124" cy="117475"/>
          </a:xfrm>
          <a:prstGeom prst="rect">
            <a:avLst/>
          </a:prstGeom>
        </p:spPr>
      </p:pic>
      <p:pic>
        <p:nvPicPr>
          <p:cNvPr id="19" name="Picture 18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62" y="2031694"/>
            <a:ext cx="357124" cy="117475"/>
          </a:xfrm>
          <a:prstGeom prst="rect">
            <a:avLst/>
          </a:prstGeom>
        </p:spPr>
      </p:pic>
      <p:pic>
        <p:nvPicPr>
          <p:cNvPr id="20" name="Picture 1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51" y="4896079"/>
            <a:ext cx="357124" cy="117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22" y="5517378"/>
            <a:ext cx="2217221" cy="365476"/>
          </a:xfrm>
          <a:prstGeom prst="rect">
            <a:avLst/>
          </a:prstGeom>
        </p:spPr>
      </p:pic>
      <p:pic>
        <p:nvPicPr>
          <p:cNvPr id="21" name="Picture 2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92" y="568448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5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385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34739"/>
            <a:ext cx="8823325" cy="165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Now, we have two </a:t>
            </a:r>
            <a:r>
              <a:rPr lang="en-US" altLang="en-US" sz="1400" dirty="0" smtClean="0">
                <a:latin typeface="+mn-lt"/>
              </a:rPr>
              <a:t>equations that </a:t>
            </a:r>
            <a:r>
              <a:rPr lang="en-US" altLang="en-US" sz="1400" dirty="0">
                <a:latin typeface="+mn-lt"/>
              </a:rPr>
              <a:t>sum to give the net equation</a:t>
            </a:r>
            <a:r>
              <a:rPr lang="en-US" altLang="en-US" sz="1400" dirty="0" smtClean="0">
                <a:latin typeface="+mn-lt"/>
              </a:rPr>
              <a:t>, and </a:t>
            </a:r>
            <a:r>
              <a:rPr lang="en-US" altLang="en-US" sz="1400" dirty="0">
                <a:latin typeface="+mn-lt"/>
              </a:rPr>
              <a:t>we can multiply </a:t>
            </a:r>
            <a:r>
              <a:rPr lang="en-US" altLang="en-US" sz="1400" dirty="0" smtClean="0">
                <a:latin typeface="+mn-lt"/>
              </a:rPr>
              <a:t>the individual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 values to get </a:t>
            </a:r>
            <a:r>
              <a:rPr lang="en-US" altLang="en-US" sz="1400" dirty="0" smtClean="0">
                <a:latin typeface="+mn-lt"/>
              </a:rPr>
              <a:t>the desired </a:t>
            </a:r>
            <a:r>
              <a:rPr lang="en-US" altLang="en-US" sz="1400" dirty="0">
                <a:latin typeface="+mn-lt"/>
              </a:rPr>
              <a:t>equilibrium constant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5195888" lvl="2" indent="0" eaLnBrk="0" hangingPunct="0">
              <a:spcBef>
                <a:spcPts val="600"/>
              </a:spcBef>
              <a:defRPr/>
            </a:pP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pl-PL" sz="1400" dirty="0" smtClean="0">
                <a:latin typeface="+mn-lt"/>
              </a:rPr>
              <a:t> = </a:t>
            </a:r>
            <a:r>
              <a:rPr lang="pl-PL" sz="1400" dirty="0">
                <a:latin typeface="+mn-lt"/>
              </a:rPr>
              <a:t>4.6 </a:t>
            </a:r>
            <a:r>
              <a:rPr lang="pl-PL" sz="1400" dirty="0" smtClean="0">
                <a:latin typeface="+mn-lt"/>
              </a:rPr>
              <a:t>× 10</a:t>
            </a:r>
            <a:r>
              <a:rPr lang="pl-PL" sz="1400" baseline="30000" dirty="0" smtClean="0">
                <a:latin typeface="+mn-lt"/>
              </a:rPr>
              <a:t>–7</a:t>
            </a:r>
            <a:endParaRPr lang="pl-PL" sz="1400" baseline="30000" dirty="0">
              <a:latin typeface="+mn-lt"/>
            </a:endParaRPr>
          </a:p>
          <a:p>
            <a:pPr marL="5195888" lvl="2" indent="0" eaLnBrk="0" hangingPunct="0">
              <a:defRPr/>
            </a:pP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pl-PL" sz="1400" dirty="0" smtClean="0">
                <a:latin typeface="+mn-lt"/>
              </a:rPr>
              <a:t> = </a:t>
            </a:r>
            <a:r>
              <a:rPr lang="pl-PL" sz="1400" dirty="0">
                <a:latin typeface="+mn-lt"/>
              </a:rPr>
              <a:t>2.5 ×</a:t>
            </a:r>
            <a:r>
              <a:rPr lang="pl-PL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5</a:t>
            </a:r>
            <a:endParaRPr lang="pl-PL" sz="1400" dirty="0">
              <a:latin typeface="+mn-lt"/>
            </a:endParaRPr>
          </a:p>
          <a:p>
            <a:pPr marL="5195888" lvl="2" indent="0" eaLnBrk="0" hangingPunct="0">
              <a:defRPr/>
            </a:pP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pl-PL" sz="1400" dirty="0" smtClean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(</a:t>
            </a:r>
            <a:r>
              <a:rPr lang="pl-PL" sz="1400" dirty="0" smtClean="0">
                <a:latin typeface="+mn-lt"/>
              </a:rPr>
              <a:t>4.6 </a:t>
            </a:r>
            <a:r>
              <a:rPr lang="pl-PL" sz="1400" dirty="0">
                <a:latin typeface="+mn-lt"/>
              </a:rPr>
              <a:t>×</a:t>
            </a:r>
            <a:r>
              <a:rPr lang="pl-PL" sz="1400" dirty="0" smtClean="0">
                <a:latin typeface="+mn-lt"/>
              </a:rPr>
              <a:t> 10</a:t>
            </a:r>
            <a:r>
              <a:rPr lang="pl-PL" sz="1400" baseline="30000" dirty="0" smtClean="0">
                <a:latin typeface="+mn-lt"/>
              </a:rPr>
              <a:t>–7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dirty="0">
                <a:latin typeface="+mn-lt"/>
              </a:rPr>
              <a:t>(</a:t>
            </a:r>
            <a:r>
              <a:rPr lang="pl-PL" sz="1400" dirty="0" smtClean="0">
                <a:latin typeface="+mn-lt"/>
              </a:rPr>
              <a:t>2.6 </a:t>
            </a:r>
            <a:r>
              <a:rPr lang="pl-PL" sz="1400" dirty="0">
                <a:latin typeface="+mn-lt"/>
              </a:rPr>
              <a:t>×</a:t>
            </a:r>
            <a:r>
              <a:rPr lang="pl-PL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)</a:t>
            </a:r>
            <a:r>
              <a:rPr lang="pl-PL" sz="1400" dirty="0" smtClean="0">
                <a:latin typeface="+mn-lt"/>
              </a:rPr>
              <a:t> </a:t>
            </a:r>
            <a:r>
              <a:rPr lang="pl-PL" sz="1400" dirty="0">
                <a:latin typeface="+mn-lt"/>
              </a:rPr>
              <a:t>= </a:t>
            </a:r>
            <a:r>
              <a:rPr lang="pl-PL" sz="1400" dirty="0" smtClean="0">
                <a:latin typeface="+mn-lt"/>
              </a:rPr>
              <a:t>0.12</a:t>
            </a:r>
            <a:endParaRPr lang="en-US" sz="1400" dirty="0" smtClean="0">
              <a:latin typeface="+mn-lt"/>
            </a:endParaRPr>
          </a:p>
          <a:p>
            <a:pPr marL="5195888" lvl="2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lvl="2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lvl="2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lvl="2" indent="0" eaLnBrk="0" hangingPunct="0">
              <a:defRPr/>
            </a:pPr>
            <a:r>
              <a:rPr lang="en-US" sz="1400" dirty="0" smtClean="0">
                <a:latin typeface="+mn-lt"/>
              </a:rPr>
              <a:t>Given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 constants </a:t>
            </a:r>
            <a:r>
              <a:rPr lang="en-US" sz="1400" dirty="0">
                <a:latin typeface="+mn-lt"/>
              </a:rPr>
              <a:t>for the following two </a:t>
            </a:r>
            <a:r>
              <a:rPr lang="en-US" sz="1400" dirty="0" smtClean="0">
                <a:latin typeface="+mn-lt"/>
              </a:rPr>
              <a:t>reactions in </a:t>
            </a:r>
            <a:r>
              <a:rPr lang="en-US" sz="1400" dirty="0">
                <a:latin typeface="+mn-lt"/>
              </a:rPr>
              <a:t>aqueous solution 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C,</a:t>
            </a:r>
          </a:p>
          <a:p>
            <a:pPr marL="283464" lvl="2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HNO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+ 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4.5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–4</a:t>
            </a:r>
            <a:endParaRPr lang="en-US" sz="1400" dirty="0">
              <a:latin typeface="+mn-lt"/>
            </a:endParaRPr>
          </a:p>
          <a:p>
            <a:pPr marL="283464" lvl="2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1.1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–9</a:t>
            </a:r>
            <a:endParaRPr lang="en-US" sz="1400" dirty="0">
              <a:latin typeface="+mn-lt"/>
            </a:endParaRPr>
          </a:p>
          <a:p>
            <a:pPr marL="0" lvl="2" indent="0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what is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the reaction?</a:t>
            </a:r>
          </a:p>
          <a:p>
            <a:pPr marL="283464" lvl="2" indent="0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lvl="2" indent="0" eaLnBrk="0" hangingPunct="0">
              <a:spcBef>
                <a:spcPts val="600"/>
              </a:spcBef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4.9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–13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4.1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8.2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1.8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e) </a:t>
            </a:r>
            <a:r>
              <a:rPr lang="en-US" sz="1400" dirty="0">
                <a:latin typeface="+mn-lt"/>
              </a:rPr>
              <a:t>5.4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–3</a:t>
            </a:r>
            <a:endParaRPr lang="en-US" sz="1400" dirty="0" smtClean="0">
              <a:latin typeface="+mn-lt"/>
            </a:endParaRPr>
          </a:p>
          <a:p>
            <a:pPr marL="0" lvl="2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lvl="2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lvl="2" indent="0" eaLnBrk="0" hangingPunct="0">
              <a:defRPr/>
            </a:pPr>
            <a:r>
              <a:rPr lang="en-US" sz="1400" dirty="0" smtClean="0">
                <a:latin typeface="+mn-lt"/>
              </a:rPr>
              <a:t>Given </a:t>
            </a:r>
            <a:r>
              <a:rPr lang="en-US" sz="1400" dirty="0">
                <a:latin typeface="+mn-lt"/>
              </a:rPr>
              <a:t>that, at 700 K,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54.0 for the </a:t>
            </a:r>
            <a:r>
              <a:rPr lang="en-US" sz="1400" dirty="0" smtClean="0">
                <a:latin typeface="+mn-lt"/>
              </a:rPr>
              <a:t>reaction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+ 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1.04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for </a:t>
            </a:r>
            <a:r>
              <a:rPr lang="en-US" sz="1400" dirty="0">
                <a:latin typeface="+mn-lt"/>
              </a:rPr>
              <a:t>the reaction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determine </a:t>
            </a:r>
            <a:r>
              <a:rPr lang="en-US" sz="1400" dirty="0">
                <a:latin typeface="+mn-lt"/>
              </a:rPr>
              <a:t>the value of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</a:t>
            </a:r>
            <a:r>
              <a:rPr lang="en-US" sz="1400" dirty="0" smtClean="0">
                <a:latin typeface="+mn-lt"/>
              </a:rPr>
              <a:t>reaction 2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6 </a:t>
            </a:r>
            <a:r>
              <a:rPr lang="en-US" sz="1400" dirty="0" smtClean="0">
                <a:latin typeface="+mn-lt"/>
              </a:rPr>
              <a:t>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700 K.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5875" cy="581583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Combining Equilibrium Expressions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11944" y="6120636"/>
            <a:ext cx="440531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7" y="1735458"/>
            <a:ext cx="3899808" cy="735018"/>
          </a:xfrm>
          <a:prstGeom prst="rect">
            <a:avLst/>
          </a:prstGeom>
        </p:spPr>
      </p:pic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86" y="3492732"/>
            <a:ext cx="357124" cy="117475"/>
          </a:xfrm>
          <a:prstGeom prst="rect">
            <a:avLst/>
          </a:prstGeom>
        </p:spPr>
      </p:pic>
      <p:pic>
        <p:nvPicPr>
          <p:cNvPr id="22" name="Picture 21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99" y="3788353"/>
            <a:ext cx="357124" cy="117475"/>
          </a:xfrm>
          <a:prstGeom prst="rect">
            <a:avLst/>
          </a:prstGeom>
        </p:spPr>
      </p:pic>
      <p:pic>
        <p:nvPicPr>
          <p:cNvPr id="23" name="Picture 22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35" y="4361229"/>
            <a:ext cx="357124" cy="117475"/>
          </a:xfrm>
          <a:prstGeom prst="rect">
            <a:avLst/>
          </a:prstGeom>
        </p:spPr>
      </p:pic>
      <p:pic>
        <p:nvPicPr>
          <p:cNvPr id="24" name="Picture 23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76" y="5473932"/>
            <a:ext cx="357124" cy="117475"/>
          </a:xfrm>
          <a:prstGeom prst="rect">
            <a:avLst/>
          </a:prstGeom>
        </p:spPr>
      </p:pic>
      <p:pic>
        <p:nvPicPr>
          <p:cNvPr id="25" name="Picture 24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09" y="5694270"/>
            <a:ext cx="357124" cy="117475"/>
          </a:xfrm>
          <a:prstGeom prst="rect">
            <a:avLst/>
          </a:prstGeom>
        </p:spPr>
      </p:pic>
      <p:pic>
        <p:nvPicPr>
          <p:cNvPr id="26" name="Picture 25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48" y="5694270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9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Equilibrium-Constant Expressions for </a:t>
            </a:r>
            <a:r>
              <a:rPr lang="en-US" altLang="en-US" b="1" dirty="0" smtClean="0">
                <a:latin typeface="Arial" charset="0"/>
              </a:rPr>
              <a:t>	Heterogeneous </a:t>
            </a:r>
            <a:r>
              <a:rPr lang="en-US" altLang="en-US" b="1" dirty="0">
                <a:latin typeface="Arial" charset="0"/>
              </a:rPr>
              <a:t>Reactions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91956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927951"/>
            <a:ext cx="8459787" cy="13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We are given two chemical equations, both for heterogeneous </a:t>
            </a:r>
            <a:r>
              <a:rPr lang="en-US" sz="1400" dirty="0" err="1" smtClean="0">
                <a:latin typeface="+mn-lt"/>
              </a:rPr>
              <a:t>equilibria</a:t>
            </a:r>
            <a:r>
              <a:rPr lang="en-US" sz="1400" dirty="0" smtClean="0">
                <a:latin typeface="+mn-lt"/>
              </a:rPr>
              <a:t>, and asked to write the corresponding equilibrium-constant expressions.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We use the law of mass action, remembering to omit any pure solids and pure liquids from the expressions.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</a:t>
            </a:r>
            <a:r>
              <a:rPr lang="en-US" sz="1400" dirty="0" smtClean="0">
                <a:latin typeface="+mn-lt"/>
              </a:rPr>
              <a:t>	The equilibrium-constant expression is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Because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 appears in the reaction as a liquid, its concentration does not appear in the equilibrium-constant expression.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</a:t>
            </a:r>
            <a:r>
              <a:rPr lang="en-US" sz="1400" dirty="0" smtClean="0">
                <a:latin typeface="+mn-lt"/>
              </a:rPr>
              <a:t>	The equilibrium-constant expression is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0"/>
            <a:ext cx="8382000" cy="9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Write the equilibrium-constant expression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</a:t>
            </a:r>
          </a:p>
          <a:p>
            <a:pPr marL="283464" indent="-283464" eaLnBrk="0" hangingPunct="0">
              <a:spcBef>
                <a:spcPts val="600"/>
              </a:spcBef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CO(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SnO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CO(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n-US" sz="1400" dirty="0" err="1" smtClean="0">
                <a:latin typeface="+mn-lt"/>
              </a:rPr>
              <a:t>Sn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88" y="3962551"/>
            <a:ext cx="1371175" cy="475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35" y="5453348"/>
            <a:ext cx="1025680" cy="497141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25" y="1431254"/>
            <a:ext cx="357124" cy="1174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89" y="1641899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6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ERGEFILE" val="\\.host\Shared Folders\gexinc On My Mac\Desktop\TRANSFER\47191\04 Sample Chapter.xls"/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56&quot;/&gt;&lt;/object&gt;&lt;object type=&quot;3&quot; unique_id=&quot;10041&quot;&gt;&lt;property id=&quot;20148&quot; value=&quot;5&quot;/&gt;&lt;property id=&quot;20300&quot; value=&quot;Slide 2&quot;/&gt;&lt;property id=&quot;20307&quot; value=&quot;270&quot;/&gt;&lt;/object&gt;&lt;object type=&quot;3&quot; unique_id=&quot;10042&quot;&gt;&lt;property id=&quot;20148&quot; value=&quot;5&quot;/&gt;&lt;property id=&quot;20300&quot; value=&quot;Slide 3&quot;/&gt;&lt;property id=&quot;20307&quot; value=&quot;269&quot;/&gt;&lt;/object&gt;&lt;object type=&quot;3&quot; unique_id=&quot;10043&quot;&gt;&lt;property id=&quot;20148&quot; value=&quot;5&quot;/&gt;&lt;property id=&quot;20300&quot; value=&quot;Slide 4&quot;/&gt;&lt;property id=&quot;20307&quot; value=&quot;268&quot;/&gt;&lt;/object&gt;&lt;object type=&quot;3&quot; unique_id=&quot;10044&quot;&gt;&lt;property id=&quot;20148&quot; value=&quot;5&quot;/&gt;&lt;property id=&quot;20300&quot; value=&quot;Slide 5&quot;/&gt;&lt;property id=&quot;20307&quot; value=&quot;267&quot;/&gt;&lt;/object&gt;&lt;object type=&quot;3&quot; unique_id=&quot;10045&quot;&gt;&lt;property id=&quot;20148&quot; value=&quot;5&quot;/&gt;&lt;property id=&quot;20300&quot; value=&quot;Slide 6&quot;/&gt;&lt;property id=&quot;20307&quot; value=&quot;272&quot;/&gt;&lt;/object&gt;&lt;object type=&quot;3&quot; unique_id=&quot;10046&quot;&gt;&lt;property id=&quot;20148&quot; value=&quot;5&quot;/&gt;&lt;property id=&quot;20300&quot; value=&quot;Slide 7&quot;/&gt;&lt;property id=&quot;20307&quot; value=&quot;266&quot;/&gt;&lt;/object&gt;&lt;object type=&quot;3&quot; unique_id=&quot;10047&quot;&gt;&lt;property id=&quot;20148&quot; value=&quot;5&quot;/&gt;&lt;property id=&quot;20300&quot; value=&quot;Slide 8&quot;/&gt;&lt;property id=&quot;20307&quot; value=&quot;265&quot;/&gt;&lt;/object&gt;&lt;object type=&quot;3&quot; unique_id=&quot;10048&quot;&gt;&lt;property id=&quot;20148&quot; value=&quot;5&quot;/&gt;&lt;property id=&quot;20300&quot; value=&quot;Slide 9&quot;/&gt;&lt;property id=&quot;20307&quot; value=&quot;264&quot;/&gt;&lt;/object&gt;&lt;object type=&quot;3&quot; unique_id=&quot;10049&quot;&gt;&lt;property id=&quot;20148&quot; value=&quot;5&quot;/&gt;&lt;property id=&quot;20300&quot; value=&quot;Slide 10&quot;/&gt;&lt;property id=&quot;20307&quot; value=&quot;271&quot;/&gt;&lt;/object&gt;&lt;object type=&quot;3&quot; unique_id=&quot;10050&quot;&gt;&lt;property id=&quot;20148&quot; value=&quot;5&quot;/&gt;&lt;property id=&quot;20300&quot; value=&quot;Slide 11&quot;/&gt;&lt;property id=&quot;20307&quot; value=&quot;263&quot;/&gt;&lt;/object&gt;&lt;object type=&quot;3&quot; unique_id=&quot;10051&quot;&gt;&lt;property id=&quot;20148&quot; value=&quot;5&quot;/&gt;&lt;property id=&quot;20300&quot; value=&quot;Slide 13&quot;/&gt;&lt;property id=&quot;20307&quot; value=&quot;262&quot;/&gt;&lt;/object&gt;&lt;object type=&quot;3&quot; unique_id=&quot;10052&quot;&gt;&lt;property id=&quot;20148&quot; value=&quot;5&quot;/&gt;&lt;property id=&quot;20300&quot; value=&quot;Slide 12&quot;/&gt;&lt;property id=&quot;20307&quot; value=&quot;261&quot;/&gt;&lt;/object&gt;&lt;object type=&quot;3&quot; unique_id=&quot;11956&quot;&gt;&lt;property id=&quot;20148&quot; value=&quot;5&quot;/&gt;&lt;property id=&quot;20300&quot; value=&quot;Slide 14&quot;/&gt;&lt;property id=&quot;20307&quot; value=&quot;273&quot;/&gt;&lt;/object&gt;&lt;object type=&quot;3&quot; unique_id=&quot;11957&quot;&gt;&lt;property id=&quot;20148&quot; value=&quot;5&quot;/&gt;&lt;property id=&quot;20300&quot; value=&quot;Slide 15&quot;/&gt;&lt;property id=&quot;20307&quot; value=&quot;274&quot;/&gt;&lt;/object&gt;&lt;object type=&quot;3&quot; unique_id=&quot;12302&quot;&gt;&lt;property id=&quot;20148&quot; value=&quot;5&quot;/&gt;&lt;property id=&quot;20300&quot; value=&quot;Slide 16&quot;/&gt;&lt;property id=&quot;20307&quot; value=&quot;275&quot;/&gt;&lt;/object&gt;&lt;object type=&quot;3&quot; unique_id=&quot;12303&quot;&gt;&lt;property id=&quot;20148&quot; value=&quot;5&quot;/&gt;&lt;property id=&quot;20300&quot; value=&quot;Slide 17&quot;/&gt;&lt;property id=&quot;20307&quot; value=&quot;276&quot;/&gt;&lt;/object&gt;&lt;object type=&quot;3&quot; unique_id=&quot;12476&quot;&gt;&lt;property id=&quot;20148&quot; value=&quot;5&quot;/&gt;&lt;property id=&quot;20300&quot; value=&quot;Slide 18&quot;/&gt;&lt;property id=&quot;20307&quot; value=&quot;277&quot;/&gt;&lt;/object&gt;&lt;object type=&quot;3&quot; unique_id=&quot;12477&quot;&gt;&lt;property id=&quot;20148&quot; value=&quot;5&quot;/&gt;&lt;property id=&quot;20300&quot; value=&quot;Slide 19&quot;/&gt;&lt;property id=&quot;20307&quot; value=&quot;278&quot;/&gt;&lt;/object&gt;&lt;object type=&quot;3&quot; unique_id=&quot;12562&quot;&gt;&lt;property id=&quot;20148&quot; value=&quot;5&quot;/&gt;&lt;property id=&quot;20300&quot; value=&quot;Slide 20&quot;/&gt;&lt;property id=&quot;20307&quot; value=&quot;279&quot;/&gt;&lt;/object&gt;&lt;object type=&quot;3&quot; unique_id=&quot;12563&quot;&gt;&lt;property id=&quot;20148&quot; value=&quot;5&quot;/&gt;&lt;property id=&quot;20300&quot; value=&quot;Slide 21&quot;/&gt;&lt;property id=&quot;20307&quot; value=&quot;280&quot;/&gt;&lt;/object&gt;&lt;object type=&quot;3&quot; unique_id=&quot;12702&quot;&gt;&lt;property id=&quot;20148&quot; value=&quot;5&quot;/&gt;&lt;property id=&quot;20300&quot; value=&quot;Slide 22&quot;/&gt;&lt;property id=&quot;20307&quot; value=&quot;281&quot;/&gt;&lt;/object&gt;&lt;object type=&quot;3&quot; unique_id=&quot;12703&quot;&gt;&lt;property id=&quot;20148&quot; value=&quot;5&quot;/&gt;&lt;property id=&quot;20300&quot; value=&quot;Slide 23&quot;/&gt;&lt;property id=&quot;20307&quot; value=&quot;282&quot;/&gt;&lt;/object&gt;&lt;object type=&quot;3&quot; unique_id=&quot;12854&quot;&gt;&lt;property id=&quot;20148&quot; value=&quot;5&quot;/&gt;&lt;property id=&quot;20300&quot; value=&quot;Slide 24&quot;/&gt;&lt;property id=&quot;20307&quot; value=&quot;283&quot;/&gt;&lt;/object&gt;&lt;object type=&quot;3&quot; unique_id=&quot;12855&quot;&gt;&lt;property id=&quot;20148&quot; value=&quot;5&quot;/&gt;&lt;property id=&quot;20300&quot; value=&quot;Slide 25&quot;/&gt;&lt;property id=&quot;20307&quot; value=&quot;284&quot;/&gt;&lt;/object&gt;&lt;object type=&quot;3&quot; unique_id=&quot;13018&quot;&gt;&lt;property id=&quot;20148&quot; value=&quot;5&quot;/&gt;&lt;property id=&quot;20300&quot; value=&quot;Slide 26&quot;/&gt;&lt;property id=&quot;20307&quot; value=&quot;285&quot;/&gt;&lt;/object&gt;&lt;object type=&quot;3&quot; unique_id=&quot;13019&quot;&gt;&lt;property id=&quot;20148&quot; value=&quot;5&quot;/&gt;&lt;property id=&quot;20300&quot; value=&quot;Slide 27&quot;/&gt;&lt;property id=&quot;20307&quot; value=&quot;286&quot;/&gt;&lt;/object&gt;&lt;object type=&quot;3&quot; unique_id=&quot;13107&quot;&gt;&lt;property id=&quot;20148&quot; value=&quot;5&quot;/&gt;&lt;property id=&quot;20300&quot; value=&quot;Slide 28&quot;/&gt;&lt;property id=&quot;20307&quot; value=&quot;287&quot;/&gt;&lt;/object&gt;&lt;object type=&quot;3&quot; unique_id=&quot;13408&quot;&gt;&lt;property id=&quot;20148&quot; value=&quot;5&quot;/&gt;&lt;property id=&quot;20300&quot; value=&quot;Slide 29&quot;/&gt;&lt;property id=&quot;20307&quot; value=&quot;288&quot;/&gt;&lt;/object&gt;&lt;object type=&quot;3&quot; unique_id=&quot;13409&quot;&gt;&lt;property id=&quot;20148&quot; value=&quot;5&quot;/&gt;&lt;property id=&quot;20300&quot; value=&quot;Slide 30&quot;/&gt;&lt;property id=&quot;20307&quot; value=&quot;289&quot;/&gt;&lt;/object&gt;&lt;object type=&quot;3&quot; unique_id=&quot;13698&quot;&gt;&lt;property id=&quot;20148&quot; value=&quot;5&quot;/&gt;&lt;property id=&quot;20300&quot; value=&quot;Slide 31&quot;/&gt;&lt;property id=&quot;20307&quot; value=&quot;290&quot;/&gt;&lt;/object&gt;&lt;object type=&quot;3&quot; unique_id=&quot;13699&quot;&gt;&lt;property id=&quot;20148&quot; value=&quot;5&quot;/&gt;&lt;property id=&quot;20300&quot; value=&quot;Slide 32&quot;/&gt;&lt;property id=&quot;20307&quot; value=&quot;291&quot;/&gt;&lt;/object&gt;&lt;object type=&quot;3&quot; unique_id=&quot;13700&quot;&gt;&lt;property id=&quot;20148&quot; value=&quot;5&quot;/&gt;&lt;property id=&quot;20300&quot; value=&quot;Slide 33&quot;/&gt;&lt;property id=&quot;20307&quot; value=&quot;292&quot;/&gt;&lt;/object&gt;&lt;object type=&quot;3&quot; unique_id=&quot;14122&quot;&gt;&lt;property id=&quot;20148&quot; value=&quot;5&quot;/&gt;&lt;property id=&quot;20300&quot; value=&quot;Slide 34&quot;/&gt;&lt;property id=&quot;20307&quot; value=&quot;293&quot;/&gt;&lt;/object&gt;&lt;object type=&quot;3&quot; unique_id=&quot;14123&quot;&gt;&lt;property id=&quot;20148&quot; value=&quot;5&quot;/&gt;&lt;property id=&quot;20300&quot; value=&quot;Slide 35&quot;/&gt;&lt;property id=&quot;20307&quot; value=&quot;294&quot;/&gt;&lt;/object&gt;&lt;object type=&quot;3&quot; unique_id=&quot;14124&quot;&gt;&lt;property id=&quot;20148&quot; value=&quot;5&quot;/&gt;&lt;property id=&quot;20300&quot; value=&quot;Slide 36&quot;/&gt;&lt;property id=&quot;20307&quot; value=&quot;295&quot;/&gt;&lt;/object&gt;&lt;object type=&quot;3&quot; unique_id=&quot;14126&quot;&gt;&lt;property id=&quot;20148&quot; value=&quot;5&quot;/&gt;&lt;property id=&quot;20300&quot; value=&quot;Slide 37&quot;/&gt;&lt;property id=&quot;20307&quot; value=&quot;296&quot;/&gt;&lt;/object&gt;&lt;object type=&quot;3&quot; unique_id=&quot;14127&quot;&gt;&lt;property id=&quot;20148&quot; value=&quot;5&quot;/&gt;&lt;property id=&quot;20300&quot; value=&quot;Slide 38&quot;/&gt;&lt;property id=&quot;20307&quot; value=&quot;297&quot;/&gt;&lt;/object&gt;&lt;object type=&quot;3&quot; unique_id=&quot;14128&quot;&gt;&lt;property id=&quot;20148&quot; value=&quot;5&quot;/&gt;&lt;property id=&quot;20300&quot; value=&quot;Slide 39&quot;/&gt;&lt;property id=&quot;20307&quot; value=&quot;298&quot;/&gt;&lt;/object&gt;&lt;object type=&quot;3&quot; unique_id=&quot;14129&quot;&gt;&lt;property id=&quot;20148&quot; value=&quot;5&quot;/&gt;&lt;property id=&quot;20300&quot; value=&quot;Slide 40&quot;/&gt;&lt;property id=&quot;20307&quot; value=&quot;299&quot;/&gt;&lt;/object&gt;&lt;object type=&quot;3&quot; unique_id=&quot;14130&quot;&gt;&lt;property id=&quot;20148&quot; value=&quot;5&quot;/&gt;&lt;property id=&quot;20300&quot; value=&quot;Slide 41&quot;/&gt;&lt;property id=&quot;20307&quot; value=&quot;300&quot;/&gt;&lt;/object&gt;&lt;object type=&quot;3&quot; unique_id=&quot;14131&quot;&gt;&lt;property id=&quot;20148&quot; value=&quot;5&quot;/&gt;&lt;property id=&quot;20300&quot; value=&quot;Slide 42&quot;/&gt;&lt;property id=&quot;20307&quot; value=&quot;301&quot;/&gt;&lt;/object&gt;&lt;object type=&quot;3&quot; unique_id=&quot;14132&quot;&gt;&lt;property id=&quot;20148&quot; value=&quot;5&quot;/&gt;&lt;property id=&quot;20300&quot; value=&quot;Slide 43&quot;/&gt;&lt;property id=&quot;20307&quot; value=&quot;302&quot;/&gt;&lt;/object&gt;&lt;object type=&quot;3&quot; unique_id=&quot;14133&quot;&gt;&lt;property id=&quot;20148&quot; value=&quot;5&quot;/&gt;&lt;property id=&quot;20300&quot; value=&quot;Slide 45&quot;/&gt;&lt;property id=&quot;20307&quot; value=&quot;303&quot;/&gt;&lt;/object&gt;&lt;object type=&quot;3&quot; unique_id=&quot;14134&quot;&gt;&lt;property id=&quot;20148&quot; value=&quot;5&quot;/&gt;&lt;property id=&quot;20300&quot; value=&quot;Slide 46&quot;/&gt;&lt;property id=&quot;20307&quot; value=&quot;304&quot;/&gt;&lt;/object&gt;&lt;object type=&quot;3&quot; unique_id=&quot;14135&quot;&gt;&lt;property id=&quot;20148&quot; value=&quot;5&quot;/&gt;&lt;property id=&quot;20300&quot; value=&quot;Slide 47&quot;/&gt;&lt;property id=&quot;20307&quot; value=&quot;305&quot;/&gt;&lt;/object&gt;&lt;object type=&quot;3&quot; unique_id=&quot;14136&quot;&gt;&lt;property id=&quot;20148&quot; value=&quot;5&quot;/&gt;&lt;property id=&quot;20300&quot; value=&quot;Slide 48&quot;/&gt;&lt;property id=&quot;20307&quot; value=&quot;306&quot;/&gt;&lt;/object&gt;&lt;object type=&quot;3&quot; unique_id=&quot;14432&quot;&gt;&lt;property id=&quot;20148&quot; value=&quot;5&quot;/&gt;&lt;property id=&quot;20300&quot; value=&quot;Slide 44&quot;/&gt;&lt;property id=&quot;20307&quot; value=&quot;307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orked_Examples">
  <a:themeElements>
    <a:clrScheme name="Worked_Examp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ked_Example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000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 marL="2282825" indent="-2282825">
          <a:defRPr sz="1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282825" marR="0" indent="-2282825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lnDef>
  </a:objectDefaults>
  <a:extraClrSchemeLst>
    <a:extraClrScheme>
      <a:clrScheme name="Worked_Examp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Worked_Examples</Template>
  <TotalTime>6068</TotalTime>
  <Words>3555</Words>
  <Application>Microsoft Macintosh PowerPoint</Application>
  <PresentationFormat>On-screen Show (4:3)</PresentationFormat>
  <Paragraphs>506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Worked_Examples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GEX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gexinc</dc:creator>
  <cp:lastModifiedBy>admin</cp:lastModifiedBy>
  <cp:revision>1007</cp:revision>
  <cp:lastPrinted>2017-03-23T17:19:57Z</cp:lastPrinted>
  <dcterms:created xsi:type="dcterms:W3CDTF">2013-09-13T12:48:59Z</dcterms:created>
  <dcterms:modified xsi:type="dcterms:W3CDTF">2017-08-16T17:39:12Z</dcterms:modified>
</cp:coreProperties>
</file>