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0"/>
  </p:notesMasterIdLst>
  <p:sldIdLst>
    <p:sldId id="354" r:id="rId2"/>
    <p:sldId id="256" r:id="rId3"/>
    <p:sldId id="260" r:id="rId4"/>
    <p:sldId id="261" r:id="rId5"/>
    <p:sldId id="262" r:id="rId6"/>
    <p:sldId id="264" r:id="rId7"/>
    <p:sldId id="265" r:id="rId8"/>
    <p:sldId id="266" r:id="rId9"/>
    <p:sldId id="267" r:id="rId10"/>
    <p:sldId id="269" r:id="rId11"/>
    <p:sldId id="268" r:id="rId12"/>
    <p:sldId id="270" r:id="rId13"/>
    <p:sldId id="271" r:id="rId14"/>
    <p:sldId id="278" r:id="rId15"/>
    <p:sldId id="356" r:id="rId16"/>
    <p:sldId id="279" r:id="rId17"/>
    <p:sldId id="280" r:id="rId18"/>
    <p:sldId id="281" r:id="rId19"/>
    <p:sldId id="282" r:id="rId20"/>
    <p:sldId id="352" r:id="rId21"/>
    <p:sldId id="284" r:id="rId22"/>
    <p:sldId id="285" r:id="rId23"/>
    <p:sldId id="286" r:id="rId24"/>
    <p:sldId id="287" r:id="rId25"/>
    <p:sldId id="539" r:id="rId26"/>
    <p:sldId id="540" r:id="rId27"/>
    <p:sldId id="541" r:id="rId28"/>
    <p:sldId id="288" r:id="rId29"/>
    <p:sldId id="549" r:id="rId30"/>
    <p:sldId id="289" r:id="rId31"/>
    <p:sldId id="290" r:id="rId32"/>
    <p:sldId id="291" r:id="rId33"/>
    <p:sldId id="292" r:id="rId34"/>
    <p:sldId id="294" r:id="rId35"/>
    <p:sldId id="546" r:id="rId36"/>
    <p:sldId id="295" r:id="rId37"/>
    <p:sldId id="296" r:id="rId38"/>
    <p:sldId id="293" r:id="rId39"/>
    <p:sldId id="297" r:id="rId40"/>
    <p:sldId id="358" r:id="rId41"/>
    <p:sldId id="298" r:id="rId42"/>
    <p:sldId id="299" r:id="rId43"/>
    <p:sldId id="300" r:id="rId44"/>
    <p:sldId id="301" r:id="rId45"/>
    <p:sldId id="302" r:id="rId46"/>
    <p:sldId id="303" r:id="rId47"/>
    <p:sldId id="304" r:id="rId48"/>
    <p:sldId id="305" r:id="rId49"/>
    <p:sldId id="307" r:id="rId50"/>
    <p:sldId id="357" r:id="rId51"/>
    <p:sldId id="306" r:id="rId52"/>
    <p:sldId id="309" r:id="rId53"/>
    <p:sldId id="310" r:id="rId54"/>
    <p:sldId id="311" r:id="rId55"/>
    <p:sldId id="314" r:id="rId56"/>
    <p:sldId id="315" r:id="rId57"/>
    <p:sldId id="316" r:id="rId58"/>
    <p:sldId id="317" r:id="rId59"/>
    <p:sldId id="319" r:id="rId60"/>
    <p:sldId id="321" r:id="rId61"/>
    <p:sldId id="318" r:id="rId62"/>
    <p:sldId id="324" r:id="rId63"/>
    <p:sldId id="325" r:id="rId64"/>
    <p:sldId id="359" r:id="rId65"/>
    <p:sldId id="327" r:id="rId66"/>
    <p:sldId id="328" r:id="rId67"/>
    <p:sldId id="329" r:id="rId68"/>
    <p:sldId id="330" r:id="rId69"/>
    <p:sldId id="331" r:id="rId70"/>
    <p:sldId id="332" r:id="rId71"/>
    <p:sldId id="333" r:id="rId72"/>
    <p:sldId id="563" r:id="rId73"/>
    <p:sldId id="334" r:id="rId74"/>
    <p:sldId id="335" r:id="rId75"/>
    <p:sldId id="336" r:id="rId76"/>
    <p:sldId id="337" r:id="rId77"/>
    <p:sldId id="338" r:id="rId78"/>
    <p:sldId id="339" r:id="rId79"/>
    <p:sldId id="340" r:id="rId80"/>
    <p:sldId id="341" r:id="rId81"/>
    <p:sldId id="342" r:id="rId82"/>
    <p:sldId id="343" r:id="rId83"/>
    <p:sldId id="344" r:id="rId84"/>
    <p:sldId id="347" r:id="rId85"/>
    <p:sldId id="348" r:id="rId86"/>
    <p:sldId id="568" r:id="rId87"/>
    <p:sldId id="350" r:id="rId88"/>
    <p:sldId id="351" r:id="rId89"/>
  </p:sldIdLst>
  <p:sldSz cx="9144000" cy="6858000" type="screen4x3"/>
  <p:notesSz cx="6858000" cy="9144000"/>
  <p:defaultTextStyle>
    <a:defPPr>
      <a:defRPr lang="en-GB"/>
    </a:defPPr>
    <a:lvl1pPr algn="l" defTabSz="457200" rtl="0" eaLnBrk="0" fontAlgn="base" hangingPunct="0">
      <a:spcBef>
        <a:spcPct val="0"/>
      </a:spcBef>
      <a:spcAft>
        <a:spcPct val="0"/>
      </a:spcAft>
      <a:defRPr sz="2400" kern="1200">
        <a:solidFill>
          <a:schemeClr val="bg1"/>
        </a:solidFill>
        <a:latin typeface="Times New Roman" panose="02020603050405020304" pitchFamily="18" charset="0"/>
        <a:ea typeface="Microsoft YaHei" panose="020B0503020204020204" pitchFamily="34" charset="-122"/>
        <a:cs typeface="+mn-cs"/>
      </a:defRPr>
    </a:lvl1pPr>
    <a:lvl2pPr marL="742950" indent="-285750" algn="l" defTabSz="457200" rtl="0" eaLnBrk="0" fontAlgn="base" hangingPunct="0">
      <a:spcBef>
        <a:spcPct val="0"/>
      </a:spcBef>
      <a:spcAft>
        <a:spcPct val="0"/>
      </a:spcAft>
      <a:defRPr sz="2400" kern="1200">
        <a:solidFill>
          <a:schemeClr val="bg1"/>
        </a:solidFill>
        <a:latin typeface="Times New Roman" panose="02020603050405020304" pitchFamily="18" charset="0"/>
        <a:ea typeface="Microsoft YaHei" panose="020B0503020204020204" pitchFamily="34" charset="-122"/>
        <a:cs typeface="+mn-cs"/>
      </a:defRPr>
    </a:lvl2pPr>
    <a:lvl3pPr marL="1143000" indent="-228600" algn="l" defTabSz="457200" rtl="0" eaLnBrk="0" fontAlgn="base" hangingPunct="0">
      <a:spcBef>
        <a:spcPct val="0"/>
      </a:spcBef>
      <a:spcAft>
        <a:spcPct val="0"/>
      </a:spcAft>
      <a:defRPr sz="2400" kern="1200">
        <a:solidFill>
          <a:schemeClr val="bg1"/>
        </a:solidFill>
        <a:latin typeface="Times New Roman" panose="02020603050405020304" pitchFamily="18" charset="0"/>
        <a:ea typeface="Microsoft YaHei" panose="020B0503020204020204" pitchFamily="34" charset="-122"/>
        <a:cs typeface="+mn-cs"/>
      </a:defRPr>
    </a:lvl3pPr>
    <a:lvl4pPr marL="1600200" indent="-228600" algn="l" defTabSz="457200" rtl="0" eaLnBrk="0" fontAlgn="base" hangingPunct="0">
      <a:spcBef>
        <a:spcPct val="0"/>
      </a:spcBef>
      <a:spcAft>
        <a:spcPct val="0"/>
      </a:spcAft>
      <a:defRPr sz="2400" kern="1200">
        <a:solidFill>
          <a:schemeClr val="bg1"/>
        </a:solidFill>
        <a:latin typeface="Times New Roman" panose="02020603050405020304" pitchFamily="18" charset="0"/>
        <a:ea typeface="Microsoft YaHei" panose="020B0503020204020204" pitchFamily="34" charset="-122"/>
        <a:cs typeface="+mn-cs"/>
      </a:defRPr>
    </a:lvl4pPr>
    <a:lvl5pPr marL="2057400" indent="-228600" algn="l" defTabSz="457200" rtl="0" eaLnBrk="0" fontAlgn="base" hangingPunct="0">
      <a:spcBef>
        <a:spcPct val="0"/>
      </a:spcBef>
      <a:spcAft>
        <a:spcPct val="0"/>
      </a:spcAft>
      <a:defRPr sz="2400" kern="1200">
        <a:solidFill>
          <a:schemeClr val="bg1"/>
        </a:solidFill>
        <a:latin typeface="Times New Roman" panose="02020603050405020304" pitchFamily="18" charset="0"/>
        <a:ea typeface="Microsoft YaHei" panose="020B0503020204020204" pitchFamily="34" charset="-122"/>
        <a:cs typeface="+mn-cs"/>
      </a:defRPr>
    </a:lvl5pPr>
    <a:lvl6pPr marL="2286000" algn="l" defTabSz="914400" rtl="0" eaLnBrk="1" latinLnBrk="0" hangingPunct="1">
      <a:defRPr sz="2400" kern="1200">
        <a:solidFill>
          <a:schemeClr val="bg1"/>
        </a:solidFill>
        <a:latin typeface="Times New Roman" panose="02020603050405020304" pitchFamily="18" charset="0"/>
        <a:ea typeface="Microsoft YaHei" panose="020B0503020204020204" pitchFamily="34" charset="-122"/>
        <a:cs typeface="+mn-cs"/>
      </a:defRPr>
    </a:lvl6pPr>
    <a:lvl7pPr marL="2743200" algn="l" defTabSz="914400" rtl="0" eaLnBrk="1" latinLnBrk="0" hangingPunct="1">
      <a:defRPr sz="2400" kern="1200">
        <a:solidFill>
          <a:schemeClr val="bg1"/>
        </a:solidFill>
        <a:latin typeface="Times New Roman" panose="02020603050405020304" pitchFamily="18" charset="0"/>
        <a:ea typeface="Microsoft YaHei" panose="020B0503020204020204" pitchFamily="34" charset="-122"/>
        <a:cs typeface="+mn-cs"/>
      </a:defRPr>
    </a:lvl7pPr>
    <a:lvl8pPr marL="3200400" algn="l" defTabSz="914400" rtl="0" eaLnBrk="1" latinLnBrk="0" hangingPunct="1">
      <a:defRPr sz="2400" kern="1200">
        <a:solidFill>
          <a:schemeClr val="bg1"/>
        </a:solidFill>
        <a:latin typeface="Times New Roman" panose="02020603050405020304" pitchFamily="18" charset="0"/>
        <a:ea typeface="Microsoft YaHei" panose="020B0503020204020204" pitchFamily="34" charset="-122"/>
        <a:cs typeface="+mn-cs"/>
      </a:defRPr>
    </a:lvl8pPr>
    <a:lvl9pPr marL="3657600" algn="l" defTabSz="914400" rtl="0" eaLnBrk="1" latinLnBrk="0" hangingPunct="1">
      <a:defRPr sz="2400" kern="1200">
        <a:solidFill>
          <a:schemeClr val="bg1"/>
        </a:solidFill>
        <a:latin typeface="Times New Roman" panose="02020603050405020304" pitchFamily="18"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4" autoAdjust="0"/>
    <p:restoredTop sz="94660"/>
  </p:normalViewPr>
  <p:slideViewPr>
    <p:cSldViewPr>
      <p:cViewPr varScale="1">
        <p:scale>
          <a:sx n="81" d="100"/>
          <a:sy n="81" d="100"/>
        </p:scale>
        <p:origin x="1098" y="9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051"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052" name="Text Box 3"/>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053" name="Text Box 4"/>
          <p:cNvSpPr txBox="1">
            <a:spLocks noChangeArrowheads="1"/>
          </p:cNvSpPr>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054" name="Rectangle 5"/>
          <p:cNvSpPr>
            <a:spLocks noGrp="1" noChangeArrowheads="1"/>
          </p:cNvSpPr>
          <p:nvPr>
            <p:ph type="sldImg"/>
          </p:nvPr>
        </p:nvSpPr>
        <p:spPr bwMode="auto">
          <a:xfrm>
            <a:off x="1143000" y="685800"/>
            <a:ext cx="4568825" cy="342582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6">
            <a:extLst>
              <a:ext uri="{FF2B5EF4-FFF2-40B4-BE49-F238E27FC236}">
                <a16:creationId xmlns:a16="http://schemas.microsoft.com/office/drawing/2014/main" xmlns="" id="{50BCC6C9-A697-476A-9B5B-283E475C6E97}"/>
              </a:ext>
            </a:extLst>
          </p:cNvPr>
          <p:cNvSpPr>
            <a:spLocks noGrp="1" noChangeArrowheads="1"/>
          </p:cNvSpPr>
          <p:nvPr>
            <p:ph type="body"/>
          </p:nvPr>
        </p:nvSpPr>
        <p:spPr bwMode="auto">
          <a:xfrm>
            <a:off x="685800" y="4343400"/>
            <a:ext cx="5483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en-US" noProof="0"/>
          </a:p>
        </p:txBody>
      </p:sp>
      <p:sp>
        <p:nvSpPr>
          <p:cNvPr id="2056" name="Text Box 7"/>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 name="Rectangle 8">
            <a:extLst>
              <a:ext uri="{FF2B5EF4-FFF2-40B4-BE49-F238E27FC236}">
                <a16:creationId xmlns:a16="http://schemas.microsoft.com/office/drawing/2014/main" xmlns="" id="{659D22FC-C347-4EF4-BF14-559EE91C63D2}"/>
              </a:ext>
            </a:extLst>
          </p:cNvPr>
          <p:cNvSpPr>
            <a:spLocks noGrp="1" noChangeArrowheads="1"/>
          </p:cNvSpPr>
          <p:nvPr>
            <p:ph type="sldNum"/>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smtClean="0">
                <a:solidFill>
                  <a:srgbClr val="000000"/>
                </a:solidFill>
              </a:defRPr>
            </a:lvl1pPr>
          </a:lstStyle>
          <a:p>
            <a:pPr>
              <a:defRPr/>
            </a:pPr>
            <a:fld id="{0249B886-D6D9-404E-8026-FEE6936F6EDA}" type="slidenum">
              <a:rPr lang="en-US" altLang="en-US"/>
              <a:pPr>
                <a:defRPr/>
              </a:pPr>
              <a:t>‹#›</a:t>
            </a:fld>
            <a:endParaRPr lang="en-US" altLang="en-US"/>
          </a:p>
        </p:txBody>
      </p:sp>
    </p:spTree>
    <p:extLst>
      <p:ext uri="{BB962C8B-B14F-4D97-AF65-F5344CB8AC3E}">
        <p14:creationId xmlns:p14="http://schemas.microsoft.com/office/powerpoint/2010/main" val="291447868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6EAB7E6D-4AD8-4101-B5EC-E212686BC01B}" type="slidenum">
              <a:rPr lang="en-US" altLang="en-US" sz="1200">
                <a:solidFill>
                  <a:srgbClr val="000000"/>
                </a:solidFill>
              </a:rPr>
              <a:pPr>
                <a:buClrTx/>
                <a:buFontTx/>
                <a:buNone/>
              </a:pPr>
              <a:t>2</a:t>
            </a:fld>
            <a:endParaRPr lang="en-US" altLang="en-US" sz="1200">
              <a:solidFill>
                <a:srgbClr val="000000"/>
              </a:solidFill>
            </a:endParaRPr>
          </a:p>
        </p:txBody>
      </p:sp>
      <p:sp>
        <p:nvSpPr>
          <p:cNvPr id="512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E89B1E5B-FADA-41E8-931B-3947BCEABA2A}" type="slidenum">
              <a:rPr lang="en-US" altLang="en-US" sz="1200">
                <a:solidFill>
                  <a:srgbClr val="000000"/>
                </a:solidFill>
              </a:rPr>
              <a:pPr algn="r">
                <a:buClrTx/>
                <a:buFontTx/>
                <a:buNone/>
              </a:pPr>
              <a:t>2</a:t>
            </a:fld>
            <a:endParaRPr lang="en-US" altLang="en-US" sz="1200">
              <a:solidFill>
                <a:srgbClr val="000000"/>
              </a:solidFill>
            </a:endParaRPr>
          </a:p>
        </p:txBody>
      </p:sp>
      <p:sp>
        <p:nvSpPr>
          <p:cNvPr id="5124"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5"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034578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732C26AB-9A94-4854-B3CB-6ADBB497274E}" type="slidenum">
              <a:rPr lang="en-US" altLang="en-US" sz="1200">
                <a:solidFill>
                  <a:srgbClr val="000000"/>
                </a:solidFill>
              </a:rPr>
              <a:pPr>
                <a:buClrTx/>
                <a:buFontTx/>
                <a:buNone/>
              </a:pPr>
              <a:t>11</a:t>
            </a:fld>
            <a:endParaRPr lang="en-US" altLang="en-US" sz="1200">
              <a:solidFill>
                <a:srgbClr val="000000"/>
              </a:solidFill>
            </a:endParaRPr>
          </a:p>
        </p:txBody>
      </p:sp>
      <p:sp>
        <p:nvSpPr>
          <p:cNvPr id="2355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1FFC2F7E-FE2E-4800-A914-60EB28E9AC8F}" type="slidenum">
              <a:rPr lang="en-US" altLang="en-US" sz="1200">
                <a:solidFill>
                  <a:srgbClr val="000000"/>
                </a:solidFill>
              </a:rPr>
              <a:pPr algn="r">
                <a:buClrTx/>
                <a:buFontTx/>
                <a:buNone/>
              </a:pPr>
              <a:t>11</a:t>
            </a:fld>
            <a:endParaRPr lang="en-US" altLang="en-US" sz="1200">
              <a:solidFill>
                <a:srgbClr val="000000"/>
              </a:solidFill>
            </a:endParaRPr>
          </a:p>
        </p:txBody>
      </p:sp>
      <p:sp>
        <p:nvSpPr>
          <p:cNvPr id="23556"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7"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938677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3E903F50-F67C-4556-8BD7-11AC3AE5314B}" type="slidenum">
              <a:rPr lang="en-US" altLang="en-US" sz="1200">
                <a:solidFill>
                  <a:srgbClr val="000000"/>
                </a:solidFill>
              </a:rPr>
              <a:pPr>
                <a:buClrTx/>
                <a:buFontTx/>
                <a:buNone/>
              </a:pPr>
              <a:t>12</a:t>
            </a:fld>
            <a:endParaRPr lang="en-US" altLang="en-US" sz="1200">
              <a:solidFill>
                <a:srgbClr val="000000"/>
              </a:solidFill>
            </a:endParaRPr>
          </a:p>
        </p:txBody>
      </p:sp>
      <p:sp>
        <p:nvSpPr>
          <p:cNvPr id="2560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09B39CF0-A3C4-41FC-A666-17ABB17166BC}" type="slidenum">
              <a:rPr lang="en-US" altLang="en-US" sz="1200">
                <a:solidFill>
                  <a:srgbClr val="000000"/>
                </a:solidFill>
              </a:rPr>
              <a:pPr algn="r">
                <a:buClrTx/>
                <a:buFontTx/>
                <a:buNone/>
              </a:pPr>
              <a:t>12</a:t>
            </a:fld>
            <a:endParaRPr lang="en-US" altLang="en-US" sz="1200">
              <a:solidFill>
                <a:srgbClr val="000000"/>
              </a:solidFill>
            </a:endParaRPr>
          </a:p>
        </p:txBody>
      </p:sp>
      <p:sp>
        <p:nvSpPr>
          <p:cNvPr id="25604"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5" name="Rectangle 3"/>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167917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F0C4D9C4-5BAA-4005-8E2C-BEB289FF5AC6}" type="slidenum">
              <a:rPr lang="en-US" altLang="en-US" sz="1200">
                <a:solidFill>
                  <a:srgbClr val="000000"/>
                </a:solidFill>
              </a:rPr>
              <a:pPr>
                <a:buClrTx/>
                <a:buFontTx/>
                <a:buNone/>
              </a:pPr>
              <a:t>13</a:t>
            </a:fld>
            <a:endParaRPr lang="en-US" altLang="en-US" sz="1200">
              <a:solidFill>
                <a:srgbClr val="000000"/>
              </a:solidFill>
            </a:endParaRPr>
          </a:p>
        </p:txBody>
      </p:sp>
      <p:sp>
        <p:nvSpPr>
          <p:cNvPr id="2765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939205DC-00E5-4F14-8C1F-21EA21798179}" type="slidenum">
              <a:rPr lang="en-US" altLang="en-US" sz="1200">
                <a:solidFill>
                  <a:srgbClr val="000000"/>
                </a:solidFill>
              </a:rPr>
              <a:pPr algn="r">
                <a:buClrTx/>
                <a:buFontTx/>
                <a:buNone/>
              </a:pPr>
              <a:t>13</a:t>
            </a:fld>
            <a:endParaRPr lang="en-US" altLang="en-US" sz="1200">
              <a:solidFill>
                <a:srgbClr val="000000"/>
              </a:solidFill>
            </a:endParaRPr>
          </a:p>
        </p:txBody>
      </p:sp>
      <p:sp>
        <p:nvSpPr>
          <p:cNvPr id="27652"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3"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318896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C6B53865-71D4-4BB6-ADC1-EC86B78DE8C6}" type="slidenum">
              <a:rPr lang="en-US" altLang="en-US" sz="1200">
                <a:solidFill>
                  <a:srgbClr val="000000"/>
                </a:solidFill>
              </a:rPr>
              <a:pPr>
                <a:buClrTx/>
                <a:buFontTx/>
                <a:buNone/>
              </a:pPr>
              <a:t>14</a:t>
            </a:fld>
            <a:endParaRPr lang="en-US" altLang="en-US" sz="1200">
              <a:solidFill>
                <a:srgbClr val="000000"/>
              </a:solidFill>
            </a:endParaRPr>
          </a:p>
        </p:txBody>
      </p:sp>
      <p:sp>
        <p:nvSpPr>
          <p:cNvPr id="2969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0D89E9B5-DA61-4B1E-A63D-701115F8FDD0}" type="slidenum">
              <a:rPr lang="en-US" altLang="en-US" sz="1200">
                <a:solidFill>
                  <a:srgbClr val="000000"/>
                </a:solidFill>
              </a:rPr>
              <a:pPr algn="r">
                <a:buClrTx/>
                <a:buFontTx/>
                <a:buNone/>
              </a:pPr>
              <a:t>14</a:t>
            </a:fld>
            <a:endParaRPr lang="en-US" altLang="en-US" sz="1200">
              <a:solidFill>
                <a:srgbClr val="000000"/>
              </a:solidFill>
            </a:endParaRPr>
          </a:p>
        </p:txBody>
      </p:sp>
      <p:sp>
        <p:nvSpPr>
          <p:cNvPr id="29700"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1"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150061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9824A371-EE98-4B4D-826E-94B023615299}" type="slidenum">
              <a:rPr lang="en-US" altLang="en-US" sz="1200">
                <a:solidFill>
                  <a:srgbClr val="000000"/>
                </a:solidFill>
              </a:rPr>
              <a:pPr>
                <a:buClrTx/>
                <a:buFontTx/>
                <a:buNone/>
              </a:pPr>
              <a:t>15</a:t>
            </a:fld>
            <a:endParaRPr lang="en-US" altLang="en-US" sz="1200">
              <a:solidFill>
                <a:srgbClr val="000000"/>
              </a:solidFill>
            </a:endParaRPr>
          </a:p>
        </p:txBody>
      </p:sp>
      <p:sp>
        <p:nvSpPr>
          <p:cNvPr id="3174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CFCD52A3-B27D-4906-A0C2-C694BBF29726}" type="slidenum">
              <a:rPr lang="en-US" altLang="en-US" sz="1200">
                <a:solidFill>
                  <a:srgbClr val="000000"/>
                </a:solidFill>
              </a:rPr>
              <a:pPr algn="r">
                <a:buClrTx/>
                <a:buFontTx/>
                <a:buNone/>
              </a:pPr>
              <a:t>15</a:t>
            </a:fld>
            <a:endParaRPr lang="en-US" altLang="en-US" sz="1200">
              <a:solidFill>
                <a:srgbClr val="000000"/>
              </a:solidFill>
            </a:endParaRPr>
          </a:p>
        </p:txBody>
      </p:sp>
      <p:sp>
        <p:nvSpPr>
          <p:cNvPr id="31748"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9"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603986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72F63799-DDE2-46E0-BF3A-F6397FA9D54A}" type="slidenum">
              <a:rPr lang="en-US" altLang="en-US" sz="1200">
                <a:solidFill>
                  <a:srgbClr val="000000"/>
                </a:solidFill>
              </a:rPr>
              <a:pPr>
                <a:buClrTx/>
                <a:buFontTx/>
                <a:buNone/>
              </a:pPr>
              <a:t>16</a:t>
            </a:fld>
            <a:endParaRPr lang="en-US" altLang="en-US" sz="1200">
              <a:solidFill>
                <a:srgbClr val="000000"/>
              </a:solidFill>
            </a:endParaRPr>
          </a:p>
        </p:txBody>
      </p:sp>
      <p:sp>
        <p:nvSpPr>
          <p:cNvPr id="33795"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6"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3379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6B5CD8D3-585F-42FB-91D4-9EC071D56456}" type="slidenum">
              <a:rPr lang="en-US" altLang="en-US" sz="1200">
                <a:solidFill>
                  <a:srgbClr val="000000"/>
                </a:solidFill>
              </a:rPr>
              <a:pPr algn="r">
                <a:buClrTx/>
                <a:buFontTx/>
                <a:buNone/>
              </a:pPr>
              <a:t>16</a:t>
            </a:fld>
            <a:endParaRPr lang="en-US" altLang="en-US" sz="1200">
              <a:solidFill>
                <a:srgbClr val="000000"/>
              </a:solidFill>
            </a:endParaRPr>
          </a:p>
        </p:txBody>
      </p:sp>
    </p:spTree>
    <p:extLst>
      <p:ext uri="{BB962C8B-B14F-4D97-AF65-F5344CB8AC3E}">
        <p14:creationId xmlns:p14="http://schemas.microsoft.com/office/powerpoint/2010/main" val="1447693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EEA2ABD9-2898-4C25-8FFB-F20D5FF640F4}" type="slidenum">
              <a:rPr lang="en-US" altLang="en-US" sz="1200">
                <a:solidFill>
                  <a:srgbClr val="000000"/>
                </a:solidFill>
              </a:rPr>
              <a:pPr>
                <a:buClrTx/>
                <a:buFontTx/>
                <a:buNone/>
              </a:pPr>
              <a:t>17</a:t>
            </a:fld>
            <a:endParaRPr lang="en-US" altLang="en-US" sz="1200">
              <a:solidFill>
                <a:srgbClr val="000000"/>
              </a:solidFill>
            </a:endParaRPr>
          </a:p>
        </p:txBody>
      </p:sp>
      <p:sp>
        <p:nvSpPr>
          <p:cNvPr id="3584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415FCE81-03AC-40A3-B5CC-3C5B7AD94A82}" type="slidenum">
              <a:rPr lang="en-US" altLang="en-US" sz="1200">
                <a:solidFill>
                  <a:srgbClr val="000000"/>
                </a:solidFill>
              </a:rPr>
              <a:pPr algn="r">
                <a:buClrTx/>
                <a:buFontTx/>
                <a:buNone/>
              </a:pPr>
              <a:t>17</a:t>
            </a:fld>
            <a:endParaRPr lang="en-US" altLang="en-US" sz="1200">
              <a:solidFill>
                <a:srgbClr val="000000"/>
              </a:solidFill>
            </a:endParaRPr>
          </a:p>
        </p:txBody>
      </p:sp>
      <p:sp>
        <p:nvSpPr>
          <p:cNvPr id="35844"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5"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533110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C9CFD96C-07A5-4F27-90F9-AF198224260B}" type="slidenum">
              <a:rPr lang="en-US" altLang="en-US" sz="1200">
                <a:solidFill>
                  <a:srgbClr val="000000"/>
                </a:solidFill>
              </a:rPr>
              <a:pPr>
                <a:buClrTx/>
                <a:buFontTx/>
                <a:buNone/>
              </a:pPr>
              <a:t>18</a:t>
            </a:fld>
            <a:endParaRPr lang="en-US" altLang="en-US" sz="1200">
              <a:solidFill>
                <a:srgbClr val="000000"/>
              </a:solidFill>
            </a:endParaRPr>
          </a:p>
        </p:txBody>
      </p:sp>
      <p:sp>
        <p:nvSpPr>
          <p:cNvPr id="3789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33027BA7-4EBF-43F2-BD09-E396C9FEF82A}" type="slidenum">
              <a:rPr lang="en-US" altLang="en-US" sz="1200">
                <a:solidFill>
                  <a:srgbClr val="000000"/>
                </a:solidFill>
              </a:rPr>
              <a:pPr algn="r">
                <a:buClrTx/>
                <a:buFontTx/>
                <a:buNone/>
              </a:pPr>
              <a:t>18</a:t>
            </a:fld>
            <a:endParaRPr lang="en-US" altLang="en-US" sz="1200">
              <a:solidFill>
                <a:srgbClr val="000000"/>
              </a:solidFill>
            </a:endParaRPr>
          </a:p>
        </p:txBody>
      </p:sp>
      <p:sp>
        <p:nvSpPr>
          <p:cNvPr id="37892"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3"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015164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7C19AB3B-4E55-4052-ABBF-AF8F284F5A8B}" type="slidenum">
              <a:rPr lang="en-US" altLang="en-US" sz="1200">
                <a:solidFill>
                  <a:srgbClr val="000000"/>
                </a:solidFill>
              </a:rPr>
              <a:pPr>
                <a:buClrTx/>
                <a:buFontTx/>
                <a:buNone/>
              </a:pPr>
              <a:t>19</a:t>
            </a:fld>
            <a:endParaRPr lang="en-US" altLang="en-US" sz="1200">
              <a:solidFill>
                <a:srgbClr val="000000"/>
              </a:solidFill>
            </a:endParaRPr>
          </a:p>
        </p:txBody>
      </p:sp>
      <p:sp>
        <p:nvSpPr>
          <p:cNvPr id="3993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BE4DB5A6-10C0-4BCA-93ED-C19E49A7F70C}" type="slidenum">
              <a:rPr lang="en-US" altLang="en-US" sz="1200">
                <a:solidFill>
                  <a:srgbClr val="000000"/>
                </a:solidFill>
              </a:rPr>
              <a:pPr algn="r">
                <a:buClrTx/>
                <a:buFontTx/>
                <a:buNone/>
              </a:pPr>
              <a:t>19</a:t>
            </a:fld>
            <a:endParaRPr lang="en-US" altLang="en-US" sz="1200">
              <a:solidFill>
                <a:srgbClr val="000000"/>
              </a:solidFill>
            </a:endParaRPr>
          </a:p>
        </p:txBody>
      </p:sp>
      <p:sp>
        <p:nvSpPr>
          <p:cNvPr id="39940"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1" name="Rectangle 3"/>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756166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762FD55F-31B3-4D98-9759-39EA98A5D9E3}" type="slidenum">
              <a:rPr lang="en-US" altLang="en-US" sz="1200">
                <a:solidFill>
                  <a:srgbClr val="000000"/>
                </a:solidFill>
              </a:rPr>
              <a:pPr>
                <a:buClrTx/>
                <a:buFontTx/>
                <a:buNone/>
              </a:pPr>
              <a:t>20</a:t>
            </a:fld>
            <a:endParaRPr lang="en-US" altLang="en-US" sz="1200">
              <a:solidFill>
                <a:srgbClr val="000000"/>
              </a:solidFill>
            </a:endParaRPr>
          </a:p>
        </p:txBody>
      </p:sp>
      <p:sp>
        <p:nvSpPr>
          <p:cNvPr id="41987"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8"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4198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9998823E-84D8-43A8-B303-27E2AA8022ED}" type="slidenum">
              <a:rPr lang="en-US" altLang="en-US" sz="1200">
                <a:solidFill>
                  <a:srgbClr val="000000"/>
                </a:solidFill>
              </a:rPr>
              <a:pPr algn="r">
                <a:buClrTx/>
                <a:buFontTx/>
                <a:buNone/>
              </a:pPr>
              <a:t>20</a:t>
            </a:fld>
            <a:endParaRPr lang="en-US" altLang="en-US" sz="1200">
              <a:solidFill>
                <a:srgbClr val="000000"/>
              </a:solidFill>
            </a:endParaRPr>
          </a:p>
        </p:txBody>
      </p:sp>
    </p:spTree>
    <p:extLst>
      <p:ext uri="{BB962C8B-B14F-4D97-AF65-F5344CB8AC3E}">
        <p14:creationId xmlns:p14="http://schemas.microsoft.com/office/powerpoint/2010/main" val="1114730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1317EE19-2A9D-4F88-AE70-AE888479539C}" type="slidenum">
              <a:rPr lang="en-US" altLang="en-US" sz="1200">
                <a:solidFill>
                  <a:srgbClr val="000000"/>
                </a:solidFill>
              </a:rPr>
              <a:pPr>
                <a:buClrTx/>
                <a:buFontTx/>
                <a:buNone/>
              </a:pPr>
              <a:t>3</a:t>
            </a:fld>
            <a:endParaRPr lang="en-US" altLang="en-US" sz="1200">
              <a:solidFill>
                <a:srgbClr val="000000"/>
              </a:solidFill>
            </a:endParaRPr>
          </a:p>
        </p:txBody>
      </p:sp>
      <p:sp>
        <p:nvSpPr>
          <p:cNvPr id="717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B32B180E-A1F7-400D-B287-1B59F30D38AB}" type="slidenum">
              <a:rPr lang="en-US" altLang="en-US" sz="1200">
                <a:solidFill>
                  <a:srgbClr val="000000"/>
                </a:solidFill>
              </a:rPr>
              <a:pPr algn="r">
                <a:buClrTx/>
                <a:buFontTx/>
                <a:buNone/>
              </a:pPr>
              <a:t>3</a:t>
            </a:fld>
            <a:endParaRPr lang="en-US" altLang="en-US" sz="1200">
              <a:solidFill>
                <a:srgbClr val="000000"/>
              </a:solidFill>
            </a:endParaRPr>
          </a:p>
        </p:txBody>
      </p:sp>
      <p:sp>
        <p:nvSpPr>
          <p:cNvPr id="7172"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3"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935835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C94EC290-99AC-4E73-81DA-79C6B096FEF1}" type="slidenum">
              <a:rPr lang="en-US" altLang="en-US" sz="1200">
                <a:solidFill>
                  <a:srgbClr val="000000"/>
                </a:solidFill>
              </a:rPr>
              <a:pPr>
                <a:buClrTx/>
                <a:buFontTx/>
                <a:buNone/>
              </a:pPr>
              <a:t>21</a:t>
            </a:fld>
            <a:endParaRPr lang="en-US" altLang="en-US" sz="1200">
              <a:solidFill>
                <a:srgbClr val="000000"/>
              </a:solidFill>
            </a:endParaRPr>
          </a:p>
        </p:txBody>
      </p:sp>
      <p:sp>
        <p:nvSpPr>
          <p:cNvPr id="44035"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6"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4403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B164F283-175B-4A94-8ABE-32561EFEF39D}" type="slidenum">
              <a:rPr lang="en-US" altLang="en-US" sz="1200">
                <a:solidFill>
                  <a:srgbClr val="000000"/>
                </a:solidFill>
              </a:rPr>
              <a:pPr algn="r">
                <a:buClrTx/>
                <a:buFontTx/>
                <a:buNone/>
              </a:pPr>
              <a:t>21</a:t>
            </a:fld>
            <a:endParaRPr lang="en-US" altLang="en-US" sz="1200">
              <a:solidFill>
                <a:srgbClr val="000000"/>
              </a:solidFill>
            </a:endParaRPr>
          </a:p>
        </p:txBody>
      </p:sp>
    </p:spTree>
    <p:extLst>
      <p:ext uri="{BB962C8B-B14F-4D97-AF65-F5344CB8AC3E}">
        <p14:creationId xmlns:p14="http://schemas.microsoft.com/office/powerpoint/2010/main" val="2146827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6D48F730-BF96-4F7B-B851-7B5D46ED6A01}" type="slidenum">
              <a:rPr lang="en-US" altLang="en-US" sz="1200">
                <a:solidFill>
                  <a:srgbClr val="000000"/>
                </a:solidFill>
              </a:rPr>
              <a:pPr>
                <a:buClrTx/>
                <a:buFontTx/>
                <a:buNone/>
              </a:pPr>
              <a:t>22</a:t>
            </a:fld>
            <a:endParaRPr lang="en-US" altLang="en-US" sz="1200">
              <a:solidFill>
                <a:srgbClr val="000000"/>
              </a:solidFill>
            </a:endParaRPr>
          </a:p>
        </p:txBody>
      </p:sp>
      <p:sp>
        <p:nvSpPr>
          <p:cNvPr id="4608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75D545FD-0634-4EB3-85B0-D88412D6FC7E}" type="slidenum">
              <a:rPr lang="en-US" altLang="en-US" sz="1200">
                <a:solidFill>
                  <a:srgbClr val="000000"/>
                </a:solidFill>
              </a:rPr>
              <a:pPr algn="r">
                <a:buClrTx/>
                <a:buFontTx/>
                <a:buNone/>
              </a:pPr>
              <a:t>22</a:t>
            </a:fld>
            <a:endParaRPr lang="en-US" altLang="en-US" sz="1200">
              <a:solidFill>
                <a:srgbClr val="000000"/>
              </a:solidFill>
            </a:endParaRPr>
          </a:p>
        </p:txBody>
      </p:sp>
      <p:sp>
        <p:nvSpPr>
          <p:cNvPr id="46084"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5"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774752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1CA7FBC4-12DF-4675-81B0-793A2C16CE6D}" type="slidenum">
              <a:rPr lang="en-US" altLang="en-US" sz="1200">
                <a:solidFill>
                  <a:srgbClr val="000000"/>
                </a:solidFill>
              </a:rPr>
              <a:pPr>
                <a:buClrTx/>
                <a:buFontTx/>
                <a:buNone/>
              </a:pPr>
              <a:t>23</a:t>
            </a:fld>
            <a:endParaRPr lang="en-US" altLang="en-US" sz="1200">
              <a:solidFill>
                <a:srgbClr val="000000"/>
              </a:solidFill>
            </a:endParaRPr>
          </a:p>
        </p:txBody>
      </p:sp>
      <p:sp>
        <p:nvSpPr>
          <p:cNvPr id="4813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25EDF40B-7D43-49B0-B215-96165EFEDB75}" type="slidenum">
              <a:rPr lang="en-US" altLang="en-US" sz="1200">
                <a:solidFill>
                  <a:srgbClr val="000000"/>
                </a:solidFill>
              </a:rPr>
              <a:pPr algn="r">
                <a:buClrTx/>
                <a:buFontTx/>
                <a:buNone/>
              </a:pPr>
              <a:t>23</a:t>
            </a:fld>
            <a:endParaRPr lang="en-US" altLang="en-US" sz="1200">
              <a:solidFill>
                <a:srgbClr val="000000"/>
              </a:solidFill>
            </a:endParaRPr>
          </a:p>
        </p:txBody>
      </p:sp>
      <p:sp>
        <p:nvSpPr>
          <p:cNvPr id="48132"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3"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167571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7B3B6D79-B18A-4FAA-B523-6A09D38C4B51}" type="slidenum">
              <a:rPr lang="en-US" altLang="en-US" sz="1200">
                <a:solidFill>
                  <a:srgbClr val="000000"/>
                </a:solidFill>
              </a:rPr>
              <a:pPr>
                <a:buClrTx/>
                <a:buFontTx/>
                <a:buNone/>
              </a:pPr>
              <a:t>24</a:t>
            </a:fld>
            <a:endParaRPr lang="en-US" altLang="en-US" sz="1200">
              <a:solidFill>
                <a:srgbClr val="000000"/>
              </a:solidFill>
            </a:endParaRPr>
          </a:p>
        </p:txBody>
      </p:sp>
      <p:sp>
        <p:nvSpPr>
          <p:cNvPr id="5017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77FA9BFB-47EF-4F75-93D4-7DCEE38DBEAF}" type="slidenum">
              <a:rPr lang="en-US" altLang="en-US" sz="1200">
                <a:solidFill>
                  <a:srgbClr val="000000"/>
                </a:solidFill>
              </a:rPr>
              <a:pPr algn="r">
                <a:buClrTx/>
                <a:buFontTx/>
                <a:buNone/>
              </a:pPr>
              <a:t>24</a:t>
            </a:fld>
            <a:endParaRPr lang="en-US" altLang="en-US" sz="1200">
              <a:solidFill>
                <a:srgbClr val="000000"/>
              </a:solidFill>
            </a:endParaRPr>
          </a:p>
        </p:txBody>
      </p:sp>
      <p:sp>
        <p:nvSpPr>
          <p:cNvPr id="50180"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81"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756537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8B3F302F-C616-4BAE-B472-F4959D2F4A46}" type="slidenum">
              <a:rPr lang="en-US" altLang="en-US" sz="1200">
                <a:solidFill>
                  <a:srgbClr val="000000"/>
                </a:solidFill>
              </a:rPr>
              <a:pPr>
                <a:buClrTx/>
                <a:buFontTx/>
                <a:buNone/>
              </a:pPr>
              <a:t>28</a:t>
            </a:fld>
            <a:endParaRPr lang="en-US" altLang="en-US" sz="1200">
              <a:solidFill>
                <a:srgbClr val="000000"/>
              </a:solidFill>
            </a:endParaRPr>
          </a:p>
        </p:txBody>
      </p:sp>
      <p:sp>
        <p:nvSpPr>
          <p:cNvPr id="5529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F1FD04ED-9F6C-4FA7-8CB8-FABACA267E89}" type="slidenum">
              <a:rPr lang="en-US" altLang="en-US" sz="1200">
                <a:solidFill>
                  <a:srgbClr val="000000"/>
                </a:solidFill>
              </a:rPr>
              <a:pPr algn="r">
                <a:buClrTx/>
                <a:buFontTx/>
                <a:buNone/>
              </a:pPr>
              <a:t>28</a:t>
            </a:fld>
            <a:endParaRPr lang="en-US" altLang="en-US" sz="1200">
              <a:solidFill>
                <a:srgbClr val="000000"/>
              </a:solidFill>
            </a:endParaRPr>
          </a:p>
        </p:txBody>
      </p:sp>
      <p:sp>
        <p:nvSpPr>
          <p:cNvPr id="55300"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301" name="Rectangle 3"/>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021608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F2909F64-307C-4A0C-B24E-EBF2DF3F4999}" type="slidenum">
              <a:rPr lang="en-US" altLang="en-US" sz="1200">
                <a:solidFill>
                  <a:srgbClr val="000000"/>
                </a:solidFill>
              </a:rPr>
              <a:pPr>
                <a:buClrTx/>
                <a:buFontTx/>
                <a:buNone/>
              </a:pPr>
              <a:t>30</a:t>
            </a:fld>
            <a:endParaRPr lang="en-US" altLang="en-US" sz="1200">
              <a:solidFill>
                <a:srgbClr val="000000"/>
              </a:solidFill>
            </a:endParaRPr>
          </a:p>
        </p:txBody>
      </p:sp>
      <p:sp>
        <p:nvSpPr>
          <p:cNvPr id="5837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2506398D-3BC3-426C-BC43-32D8F2D09ADD}" type="slidenum">
              <a:rPr lang="en-US" altLang="en-US" sz="1200">
                <a:solidFill>
                  <a:srgbClr val="000000"/>
                </a:solidFill>
              </a:rPr>
              <a:pPr algn="r">
                <a:buClrTx/>
                <a:buFontTx/>
                <a:buNone/>
              </a:pPr>
              <a:t>30</a:t>
            </a:fld>
            <a:endParaRPr lang="en-US" altLang="en-US" sz="1200">
              <a:solidFill>
                <a:srgbClr val="000000"/>
              </a:solidFill>
            </a:endParaRPr>
          </a:p>
        </p:txBody>
      </p:sp>
      <p:sp>
        <p:nvSpPr>
          <p:cNvPr id="58372"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3"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1071617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A736947B-2FC8-441E-9D8A-843F47A6BEE8}" type="slidenum">
              <a:rPr lang="en-US" altLang="en-US" sz="1200">
                <a:solidFill>
                  <a:srgbClr val="000000"/>
                </a:solidFill>
              </a:rPr>
              <a:pPr>
                <a:buClrTx/>
                <a:buFontTx/>
                <a:buNone/>
              </a:pPr>
              <a:t>31</a:t>
            </a:fld>
            <a:endParaRPr lang="en-US" altLang="en-US" sz="1200">
              <a:solidFill>
                <a:srgbClr val="000000"/>
              </a:solidFill>
            </a:endParaRPr>
          </a:p>
        </p:txBody>
      </p:sp>
      <p:sp>
        <p:nvSpPr>
          <p:cNvPr id="6041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6C3D7F1E-5E7E-49EB-9F98-FEF31C24CAC1}" type="slidenum">
              <a:rPr lang="en-US" altLang="en-US" sz="1200">
                <a:solidFill>
                  <a:srgbClr val="000000"/>
                </a:solidFill>
              </a:rPr>
              <a:pPr algn="r">
                <a:buClrTx/>
                <a:buFontTx/>
                <a:buNone/>
              </a:pPr>
              <a:t>31</a:t>
            </a:fld>
            <a:endParaRPr lang="en-US" altLang="en-US" sz="1200">
              <a:solidFill>
                <a:srgbClr val="000000"/>
              </a:solidFill>
            </a:endParaRPr>
          </a:p>
        </p:txBody>
      </p:sp>
      <p:sp>
        <p:nvSpPr>
          <p:cNvPr id="60420"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1" name="Rectangle 3"/>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624845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76EDDC5E-BFDB-4477-B78A-223AF93F3410}" type="slidenum">
              <a:rPr lang="en-US" altLang="en-US" sz="1200">
                <a:solidFill>
                  <a:srgbClr val="000000"/>
                </a:solidFill>
              </a:rPr>
              <a:pPr>
                <a:buClrTx/>
                <a:buFontTx/>
                <a:buNone/>
              </a:pPr>
              <a:t>32</a:t>
            </a:fld>
            <a:endParaRPr lang="en-US" altLang="en-US" sz="1200">
              <a:solidFill>
                <a:srgbClr val="000000"/>
              </a:solidFill>
            </a:endParaRPr>
          </a:p>
        </p:txBody>
      </p:sp>
      <p:sp>
        <p:nvSpPr>
          <p:cNvPr id="6246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F013815A-5FA5-4F2E-A0A2-54FCBD459FE7}" type="slidenum">
              <a:rPr lang="en-US" altLang="en-US" sz="1200">
                <a:solidFill>
                  <a:srgbClr val="000000"/>
                </a:solidFill>
              </a:rPr>
              <a:pPr algn="r">
                <a:buClrTx/>
                <a:buFontTx/>
                <a:buNone/>
              </a:pPr>
              <a:t>32</a:t>
            </a:fld>
            <a:endParaRPr lang="en-US" altLang="en-US" sz="1200">
              <a:solidFill>
                <a:srgbClr val="000000"/>
              </a:solidFill>
            </a:endParaRPr>
          </a:p>
        </p:txBody>
      </p:sp>
      <p:sp>
        <p:nvSpPr>
          <p:cNvPr id="62468"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9" name="Rectangle 3"/>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226036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B2D2EB6F-B17D-4746-AE80-2B62B57A2198}" type="slidenum">
              <a:rPr lang="en-US" altLang="en-US" sz="1200">
                <a:solidFill>
                  <a:srgbClr val="000000"/>
                </a:solidFill>
              </a:rPr>
              <a:pPr>
                <a:buClrTx/>
                <a:buFontTx/>
                <a:buNone/>
              </a:pPr>
              <a:t>33</a:t>
            </a:fld>
            <a:endParaRPr lang="en-US" altLang="en-US" sz="1200">
              <a:solidFill>
                <a:srgbClr val="000000"/>
              </a:solidFill>
            </a:endParaRPr>
          </a:p>
        </p:txBody>
      </p:sp>
      <p:sp>
        <p:nvSpPr>
          <p:cNvPr id="6451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CE9B4A8D-660F-40F1-93CD-E63E12F2CE5E}" type="slidenum">
              <a:rPr lang="en-US" altLang="en-US" sz="1200">
                <a:solidFill>
                  <a:srgbClr val="000000"/>
                </a:solidFill>
              </a:rPr>
              <a:pPr algn="r">
                <a:buClrTx/>
                <a:buFontTx/>
                <a:buNone/>
              </a:pPr>
              <a:t>33</a:t>
            </a:fld>
            <a:endParaRPr lang="en-US" altLang="en-US" sz="1200">
              <a:solidFill>
                <a:srgbClr val="000000"/>
              </a:solidFill>
            </a:endParaRPr>
          </a:p>
        </p:txBody>
      </p:sp>
      <p:sp>
        <p:nvSpPr>
          <p:cNvPr id="64516"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7"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0239244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2A409837-EB34-4802-9773-A01648AE9BF8}" type="slidenum">
              <a:rPr lang="en-US" altLang="en-US" sz="1200">
                <a:solidFill>
                  <a:srgbClr val="000000"/>
                </a:solidFill>
              </a:rPr>
              <a:pPr>
                <a:buClrTx/>
                <a:buFontTx/>
                <a:buNone/>
              </a:pPr>
              <a:t>34</a:t>
            </a:fld>
            <a:endParaRPr lang="en-US" altLang="en-US" sz="1200">
              <a:solidFill>
                <a:srgbClr val="000000"/>
              </a:solidFill>
            </a:endParaRPr>
          </a:p>
        </p:txBody>
      </p:sp>
      <p:sp>
        <p:nvSpPr>
          <p:cNvPr id="66563"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4"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6656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38A0A19B-B81D-4DCD-8F2B-18301E5F463C}" type="slidenum">
              <a:rPr lang="en-US" altLang="en-US" sz="1200">
                <a:solidFill>
                  <a:srgbClr val="000000"/>
                </a:solidFill>
              </a:rPr>
              <a:pPr algn="r">
                <a:buClrTx/>
                <a:buFontTx/>
                <a:buNone/>
              </a:pPr>
              <a:t>34</a:t>
            </a:fld>
            <a:endParaRPr lang="en-US" altLang="en-US" sz="1200">
              <a:solidFill>
                <a:srgbClr val="000000"/>
              </a:solidFill>
            </a:endParaRPr>
          </a:p>
        </p:txBody>
      </p:sp>
    </p:spTree>
    <p:extLst>
      <p:ext uri="{BB962C8B-B14F-4D97-AF65-F5344CB8AC3E}">
        <p14:creationId xmlns:p14="http://schemas.microsoft.com/office/powerpoint/2010/main" val="3603167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C37F0881-649F-4036-8373-270427D2A6C0}" type="slidenum">
              <a:rPr lang="en-US" altLang="en-US" sz="1200">
                <a:solidFill>
                  <a:srgbClr val="000000"/>
                </a:solidFill>
              </a:rPr>
              <a:pPr>
                <a:buClrTx/>
                <a:buFontTx/>
                <a:buNone/>
              </a:pPr>
              <a:t>4</a:t>
            </a:fld>
            <a:endParaRPr lang="en-US" altLang="en-US" sz="1200">
              <a:solidFill>
                <a:srgbClr val="000000"/>
              </a:solidFill>
            </a:endParaRPr>
          </a:p>
        </p:txBody>
      </p:sp>
      <p:sp>
        <p:nvSpPr>
          <p:cNvPr id="921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01DCCA50-135D-406A-B9AD-A59362C7DD64}" type="slidenum">
              <a:rPr lang="en-US" altLang="en-US" sz="1200">
                <a:solidFill>
                  <a:srgbClr val="000000"/>
                </a:solidFill>
              </a:rPr>
              <a:pPr algn="r">
                <a:buClrTx/>
                <a:buFontTx/>
                <a:buNone/>
              </a:pPr>
              <a:t>4</a:t>
            </a:fld>
            <a:endParaRPr lang="en-US" altLang="en-US" sz="1200">
              <a:solidFill>
                <a:srgbClr val="000000"/>
              </a:solidFill>
            </a:endParaRPr>
          </a:p>
        </p:txBody>
      </p:sp>
      <p:sp>
        <p:nvSpPr>
          <p:cNvPr id="9220"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1"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085289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1DEE7A28-7527-4466-A1C5-1D92000CA9AE}" type="slidenum">
              <a:rPr lang="en-US" altLang="en-US" sz="1200">
                <a:solidFill>
                  <a:srgbClr val="000000"/>
                </a:solidFill>
              </a:rPr>
              <a:pPr>
                <a:buClrTx/>
                <a:buFontTx/>
                <a:buNone/>
              </a:pPr>
              <a:t>36</a:t>
            </a:fld>
            <a:endParaRPr lang="en-US" altLang="en-US" sz="1200">
              <a:solidFill>
                <a:srgbClr val="000000"/>
              </a:solidFill>
            </a:endParaRPr>
          </a:p>
        </p:txBody>
      </p:sp>
      <p:sp>
        <p:nvSpPr>
          <p:cNvPr id="69635"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6"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6963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B1D09809-5FB3-4558-AE58-93523FFCFF52}" type="slidenum">
              <a:rPr lang="en-US" altLang="en-US" sz="1200">
                <a:solidFill>
                  <a:srgbClr val="000000"/>
                </a:solidFill>
              </a:rPr>
              <a:pPr algn="r">
                <a:buClrTx/>
                <a:buFontTx/>
                <a:buNone/>
              </a:pPr>
              <a:t>36</a:t>
            </a:fld>
            <a:endParaRPr lang="en-US" altLang="en-US" sz="1200">
              <a:solidFill>
                <a:srgbClr val="000000"/>
              </a:solidFill>
            </a:endParaRPr>
          </a:p>
        </p:txBody>
      </p:sp>
    </p:spTree>
    <p:extLst>
      <p:ext uri="{BB962C8B-B14F-4D97-AF65-F5344CB8AC3E}">
        <p14:creationId xmlns:p14="http://schemas.microsoft.com/office/powerpoint/2010/main" val="19965324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0D8748C9-C55C-4A03-85EF-E20A1793AF34}" type="slidenum">
              <a:rPr lang="en-US" altLang="en-US" sz="1200">
                <a:solidFill>
                  <a:srgbClr val="000000"/>
                </a:solidFill>
              </a:rPr>
              <a:pPr>
                <a:buClrTx/>
                <a:buFontTx/>
                <a:buNone/>
              </a:pPr>
              <a:t>37</a:t>
            </a:fld>
            <a:endParaRPr lang="en-US" altLang="en-US" sz="1200">
              <a:solidFill>
                <a:srgbClr val="000000"/>
              </a:solidFill>
            </a:endParaRPr>
          </a:p>
        </p:txBody>
      </p:sp>
      <p:sp>
        <p:nvSpPr>
          <p:cNvPr id="7168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C4E62D69-883D-4D28-8752-45C2D70AA6B0}" type="slidenum">
              <a:rPr lang="en-US" altLang="en-US" sz="1200">
                <a:solidFill>
                  <a:srgbClr val="000000"/>
                </a:solidFill>
              </a:rPr>
              <a:pPr algn="r">
                <a:buClrTx/>
                <a:buFontTx/>
                <a:buNone/>
              </a:pPr>
              <a:t>37</a:t>
            </a:fld>
            <a:endParaRPr lang="en-US" altLang="en-US" sz="1200">
              <a:solidFill>
                <a:srgbClr val="000000"/>
              </a:solidFill>
            </a:endParaRPr>
          </a:p>
        </p:txBody>
      </p:sp>
      <p:sp>
        <p:nvSpPr>
          <p:cNvPr id="71684"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5"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2331971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89187A6A-7A61-4F0B-AF8E-1D088992C3E7}" type="slidenum">
              <a:rPr lang="en-US" altLang="en-US" sz="1200">
                <a:solidFill>
                  <a:srgbClr val="000000"/>
                </a:solidFill>
              </a:rPr>
              <a:pPr>
                <a:buClrTx/>
                <a:buFontTx/>
                <a:buNone/>
              </a:pPr>
              <a:t>38</a:t>
            </a:fld>
            <a:endParaRPr lang="en-US" altLang="en-US" sz="1200">
              <a:solidFill>
                <a:srgbClr val="000000"/>
              </a:solidFill>
            </a:endParaRPr>
          </a:p>
        </p:txBody>
      </p:sp>
      <p:sp>
        <p:nvSpPr>
          <p:cNvPr id="73731"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2"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7373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789A4139-FB36-439A-B4E8-07B133657DE3}" type="slidenum">
              <a:rPr lang="en-US" altLang="en-US" sz="1200">
                <a:solidFill>
                  <a:srgbClr val="000000"/>
                </a:solidFill>
              </a:rPr>
              <a:pPr algn="r">
                <a:buClrTx/>
                <a:buFontTx/>
                <a:buNone/>
              </a:pPr>
              <a:t>38</a:t>
            </a:fld>
            <a:endParaRPr lang="en-US" altLang="en-US" sz="1200">
              <a:solidFill>
                <a:srgbClr val="000000"/>
              </a:solidFill>
            </a:endParaRPr>
          </a:p>
        </p:txBody>
      </p:sp>
    </p:spTree>
    <p:extLst>
      <p:ext uri="{BB962C8B-B14F-4D97-AF65-F5344CB8AC3E}">
        <p14:creationId xmlns:p14="http://schemas.microsoft.com/office/powerpoint/2010/main" val="42412434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0005DCB1-8A3A-402F-B0F7-8BA2829C7687}" type="slidenum">
              <a:rPr lang="en-US" altLang="en-US" sz="1200">
                <a:solidFill>
                  <a:srgbClr val="000000"/>
                </a:solidFill>
              </a:rPr>
              <a:pPr>
                <a:buClrTx/>
                <a:buFontTx/>
                <a:buNone/>
              </a:pPr>
              <a:t>39</a:t>
            </a:fld>
            <a:endParaRPr lang="en-US" altLang="en-US" sz="1200">
              <a:solidFill>
                <a:srgbClr val="000000"/>
              </a:solidFill>
            </a:endParaRPr>
          </a:p>
        </p:txBody>
      </p:sp>
      <p:sp>
        <p:nvSpPr>
          <p:cNvPr id="7577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2D99055F-1B53-4ECC-A387-2BF302765046}" type="slidenum">
              <a:rPr lang="en-US" altLang="en-US" sz="1200">
                <a:solidFill>
                  <a:srgbClr val="000000"/>
                </a:solidFill>
              </a:rPr>
              <a:pPr algn="r">
                <a:buClrTx/>
                <a:buFontTx/>
                <a:buNone/>
              </a:pPr>
              <a:t>39</a:t>
            </a:fld>
            <a:endParaRPr lang="en-US" altLang="en-US" sz="1200">
              <a:solidFill>
                <a:srgbClr val="000000"/>
              </a:solidFill>
            </a:endParaRPr>
          </a:p>
        </p:txBody>
      </p:sp>
      <p:sp>
        <p:nvSpPr>
          <p:cNvPr id="75780"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1" name="Rectangle 3"/>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9011485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8B45AA6C-76B4-4F16-8725-50AAC87B9E05}" type="slidenum">
              <a:rPr lang="en-US" altLang="en-US" sz="1200">
                <a:solidFill>
                  <a:srgbClr val="000000"/>
                </a:solidFill>
              </a:rPr>
              <a:pPr>
                <a:buClrTx/>
                <a:buFontTx/>
                <a:buNone/>
              </a:pPr>
              <a:t>40</a:t>
            </a:fld>
            <a:endParaRPr lang="en-US" altLang="en-US" sz="1200">
              <a:solidFill>
                <a:srgbClr val="000000"/>
              </a:solidFill>
            </a:endParaRPr>
          </a:p>
        </p:txBody>
      </p:sp>
      <p:sp>
        <p:nvSpPr>
          <p:cNvPr id="7782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C488A778-5EE8-4E2E-8B47-C429E9C2E118}" type="slidenum">
              <a:rPr lang="en-US" altLang="en-US" sz="1200">
                <a:solidFill>
                  <a:srgbClr val="000000"/>
                </a:solidFill>
              </a:rPr>
              <a:pPr algn="r">
                <a:buClrTx/>
                <a:buFontTx/>
                <a:buNone/>
              </a:pPr>
              <a:t>40</a:t>
            </a:fld>
            <a:endParaRPr lang="en-US" altLang="en-US" sz="1200">
              <a:solidFill>
                <a:srgbClr val="000000"/>
              </a:solidFill>
            </a:endParaRPr>
          </a:p>
        </p:txBody>
      </p:sp>
      <p:sp>
        <p:nvSpPr>
          <p:cNvPr id="77828"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9"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7707033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BE77CEE4-BD12-4640-853D-22BD0DA26941}" type="slidenum">
              <a:rPr lang="en-US" altLang="en-US" sz="1200">
                <a:solidFill>
                  <a:srgbClr val="000000"/>
                </a:solidFill>
              </a:rPr>
              <a:pPr>
                <a:buClrTx/>
                <a:buFontTx/>
                <a:buNone/>
              </a:pPr>
              <a:t>41</a:t>
            </a:fld>
            <a:endParaRPr lang="en-US" altLang="en-US" sz="1200">
              <a:solidFill>
                <a:srgbClr val="000000"/>
              </a:solidFill>
            </a:endParaRPr>
          </a:p>
        </p:txBody>
      </p:sp>
      <p:sp>
        <p:nvSpPr>
          <p:cNvPr id="7987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A54ADB60-26EE-40DB-B7F4-7A049DC6956B}" type="slidenum">
              <a:rPr lang="en-US" altLang="en-US" sz="1200">
                <a:solidFill>
                  <a:srgbClr val="000000"/>
                </a:solidFill>
              </a:rPr>
              <a:pPr algn="r">
                <a:buClrTx/>
                <a:buFontTx/>
                <a:buNone/>
              </a:pPr>
              <a:t>41</a:t>
            </a:fld>
            <a:endParaRPr lang="en-US" altLang="en-US" sz="1200">
              <a:solidFill>
                <a:srgbClr val="000000"/>
              </a:solidFill>
            </a:endParaRPr>
          </a:p>
        </p:txBody>
      </p:sp>
      <p:sp>
        <p:nvSpPr>
          <p:cNvPr id="79876"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7"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5894982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F6548CAF-F624-47BC-A787-2EC0FB7305B1}" type="slidenum">
              <a:rPr lang="en-US" altLang="en-US" sz="1200">
                <a:solidFill>
                  <a:srgbClr val="000000"/>
                </a:solidFill>
              </a:rPr>
              <a:pPr>
                <a:buClrTx/>
                <a:buFontTx/>
                <a:buNone/>
              </a:pPr>
              <a:t>42</a:t>
            </a:fld>
            <a:endParaRPr lang="en-US" altLang="en-US" sz="1200">
              <a:solidFill>
                <a:srgbClr val="000000"/>
              </a:solidFill>
            </a:endParaRPr>
          </a:p>
        </p:txBody>
      </p:sp>
      <p:sp>
        <p:nvSpPr>
          <p:cNvPr id="8192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779E4091-8283-409E-AC37-2B785065DB72}" type="slidenum">
              <a:rPr lang="en-US" altLang="en-US" sz="1200">
                <a:solidFill>
                  <a:srgbClr val="000000"/>
                </a:solidFill>
              </a:rPr>
              <a:pPr algn="r">
                <a:buClrTx/>
                <a:buFontTx/>
                <a:buNone/>
              </a:pPr>
              <a:t>42</a:t>
            </a:fld>
            <a:endParaRPr lang="en-US" altLang="en-US" sz="1200">
              <a:solidFill>
                <a:srgbClr val="000000"/>
              </a:solidFill>
            </a:endParaRPr>
          </a:p>
        </p:txBody>
      </p:sp>
      <p:sp>
        <p:nvSpPr>
          <p:cNvPr id="81924"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5"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9311210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6B539B04-F284-440F-9277-29EF7A0C94A1}" type="slidenum">
              <a:rPr lang="en-US" altLang="en-US" sz="1200">
                <a:solidFill>
                  <a:srgbClr val="000000"/>
                </a:solidFill>
              </a:rPr>
              <a:pPr>
                <a:buClrTx/>
                <a:buFontTx/>
                <a:buNone/>
              </a:pPr>
              <a:t>43</a:t>
            </a:fld>
            <a:endParaRPr lang="en-US" altLang="en-US" sz="1200">
              <a:solidFill>
                <a:srgbClr val="000000"/>
              </a:solidFill>
            </a:endParaRPr>
          </a:p>
        </p:txBody>
      </p:sp>
      <p:sp>
        <p:nvSpPr>
          <p:cNvPr id="8397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8022B45E-6424-432F-AF7C-F1789A25C99F}" type="slidenum">
              <a:rPr lang="en-US" altLang="en-US" sz="1200">
                <a:solidFill>
                  <a:srgbClr val="000000"/>
                </a:solidFill>
              </a:rPr>
              <a:pPr algn="r">
                <a:buClrTx/>
                <a:buFontTx/>
                <a:buNone/>
              </a:pPr>
              <a:t>43</a:t>
            </a:fld>
            <a:endParaRPr lang="en-US" altLang="en-US" sz="1200">
              <a:solidFill>
                <a:srgbClr val="000000"/>
              </a:solidFill>
            </a:endParaRPr>
          </a:p>
        </p:txBody>
      </p:sp>
      <p:sp>
        <p:nvSpPr>
          <p:cNvPr id="83972"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3"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770288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EA08F1EA-1C99-431E-B5D7-275E3E04B768}" type="slidenum">
              <a:rPr lang="en-US" altLang="en-US" sz="1200">
                <a:solidFill>
                  <a:srgbClr val="000000"/>
                </a:solidFill>
              </a:rPr>
              <a:pPr>
                <a:buClrTx/>
                <a:buFontTx/>
                <a:buNone/>
              </a:pPr>
              <a:t>44</a:t>
            </a:fld>
            <a:endParaRPr lang="en-US" altLang="en-US" sz="1200">
              <a:solidFill>
                <a:srgbClr val="000000"/>
              </a:solidFill>
            </a:endParaRPr>
          </a:p>
        </p:txBody>
      </p:sp>
      <p:sp>
        <p:nvSpPr>
          <p:cNvPr id="8601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3D8BAF86-4783-4DF5-8E0D-9903836021A6}" type="slidenum">
              <a:rPr lang="en-US" altLang="en-US" sz="1200">
                <a:solidFill>
                  <a:srgbClr val="000000"/>
                </a:solidFill>
              </a:rPr>
              <a:pPr algn="r">
                <a:buClrTx/>
                <a:buFontTx/>
                <a:buNone/>
              </a:pPr>
              <a:t>44</a:t>
            </a:fld>
            <a:endParaRPr lang="en-US" altLang="en-US" sz="1200">
              <a:solidFill>
                <a:srgbClr val="000000"/>
              </a:solidFill>
            </a:endParaRPr>
          </a:p>
        </p:txBody>
      </p:sp>
      <p:sp>
        <p:nvSpPr>
          <p:cNvPr id="86020"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21"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652438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8F4CCF45-9DFA-4D1C-A418-F0466E88DEA9}" type="slidenum">
              <a:rPr lang="en-US" altLang="en-US" sz="1200">
                <a:solidFill>
                  <a:srgbClr val="000000"/>
                </a:solidFill>
              </a:rPr>
              <a:pPr>
                <a:buClrTx/>
                <a:buFontTx/>
                <a:buNone/>
              </a:pPr>
              <a:t>45</a:t>
            </a:fld>
            <a:endParaRPr lang="en-US" altLang="en-US" sz="1200">
              <a:solidFill>
                <a:srgbClr val="000000"/>
              </a:solidFill>
            </a:endParaRPr>
          </a:p>
        </p:txBody>
      </p:sp>
      <p:sp>
        <p:nvSpPr>
          <p:cNvPr id="8806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3CAD59D1-4D91-43DF-97E4-BC02DF02DB95}" type="slidenum">
              <a:rPr lang="en-US" altLang="en-US" sz="1200">
                <a:solidFill>
                  <a:srgbClr val="000000"/>
                </a:solidFill>
              </a:rPr>
              <a:pPr algn="r">
                <a:buClrTx/>
                <a:buFontTx/>
                <a:buNone/>
              </a:pPr>
              <a:t>45</a:t>
            </a:fld>
            <a:endParaRPr lang="en-US" altLang="en-US" sz="1200">
              <a:solidFill>
                <a:srgbClr val="000000"/>
              </a:solidFill>
            </a:endParaRPr>
          </a:p>
        </p:txBody>
      </p:sp>
      <p:sp>
        <p:nvSpPr>
          <p:cNvPr id="88068"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9"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119804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634443FE-FC8C-4C35-96BE-E4A26425E180}" type="slidenum">
              <a:rPr lang="en-US" altLang="en-US" sz="1200">
                <a:solidFill>
                  <a:srgbClr val="000000"/>
                </a:solidFill>
              </a:rPr>
              <a:pPr>
                <a:buClrTx/>
                <a:buFontTx/>
                <a:buNone/>
              </a:pPr>
              <a:t>5</a:t>
            </a:fld>
            <a:endParaRPr lang="en-US" altLang="en-US" sz="1200">
              <a:solidFill>
                <a:srgbClr val="000000"/>
              </a:solidFill>
            </a:endParaRPr>
          </a:p>
        </p:txBody>
      </p:sp>
      <p:sp>
        <p:nvSpPr>
          <p:cNvPr id="11267"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1126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3C13BA9D-8B50-4B9A-ABE9-2D34EF3878B8}" type="slidenum">
              <a:rPr lang="en-US" altLang="en-US" sz="1200">
                <a:solidFill>
                  <a:srgbClr val="000000"/>
                </a:solidFill>
              </a:rPr>
              <a:pPr algn="r">
                <a:buClrTx/>
                <a:buFontTx/>
                <a:buNone/>
              </a:pPr>
              <a:t>5</a:t>
            </a:fld>
            <a:endParaRPr lang="en-US" altLang="en-US" sz="1200">
              <a:solidFill>
                <a:srgbClr val="000000"/>
              </a:solidFill>
            </a:endParaRPr>
          </a:p>
        </p:txBody>
      </p:sp>
    </p:spTree>
    <p:extLst>
      <p:ext uri="{BB962C8B-B14F-4D97-AF65-F5344CB8AC3E}">
        <p14:creationId xmlns:p14="http://schemas.microsoft.com/office/powerpoint/2010/main" val="9977834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2B8437DD-029D-4011-BA0C-70676B5A7785}" type="slidenum">
              <a:rPr lang="en-US" altLang="en-US" sz="1200">
                <a:solidFill>
                  <a:srgbClr val="000000"/>
                </a:solidFill>
              </a:rPr>
              <a:pPr>
                <a:buClrTx/>
                <a:buFontTx/>
                <a:buNone/>
              </a:pPr>
              <a:t>46</a:t>
            </a:fld>
            <a:endParaRPr lang="en-US" altLang="en-US" sz="1200">
              <a:solidFill>
                <a:srgbClr val="000000"/>
              </a:solidFill>
            </a:endParaRPr>
          </a:p>
        </p:txBody>
      </p:sp>
      <p:sp>
        <p:nvSpPr>
          <p:cNvPr id="9011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C0DE4782-8483-4C4B-9B28-00A3B7FD732C}" type="slidenum">
              <a:rPr lang="en-US" altLang="en-US" sz="1200">
                <a:solidFill>
                  <a:srgbClr val="000000"/>
                </a:solidFill>
              </a:rPr>
              <a:pPr algn="r">
                <a:buClrTx/>
                <a:buFontTx/>
                <a:buNone/>
              </a:pPr>
              <a:t>46</a:t>
            </a:fld>
            <a:endParaRPr lang="en-US" altLang="en-US" sz="1200">
              <a:solidFill>
                <a:srgbClr val="000000"/>
              </a:solidFill>
            </a:endParaRPr>
          </a:p>
        </p:txBody>
      </p:sp>
      <p:sp>
        <p:nvSpPr>
          <p:cNvPr id="90116"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7"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5269909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E31B968C-59D3-4B6F-BBD0-A0232082929B}" type="slidenum">
              <a:rPr lang="en-US" altLang="en-US" sz="1200">
                <a:solidFill>
                  <a:srgbClr val="000000"/>
                </a:solidFill>
              </a:rPr>
              <a:pPr>
                <a:buClrTx/>
                <a:buFontTx/>
                <a:buNone/>
              </a:pPr>
              <a:t>47</a:t>
            </a:fld>
            <a:endParaRPr lang="en-US" altLang="en-US" sz="1200">
              <a:solidFill>
                <a:srgbClr val="000000"/>
              </a:solidFill>
            </a:endParaRPr>
          </a:p>
        </p:txBody>
      </p:sp>
      <p:sp>
        <p:nvSpPr>
          <p:cNvPr id="9216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AC3FC960-F165-4D8A-ABA2-DD1DD0DC856D}" type="slidenum">
              <a:rPr lang="en-US" altLang="en-US" sz="1200">
                <a:solidFill>
                  <a:srgbClr val="000000"/>
                </a:solidFill>
              </a:rPr>
              <a:pPr algn="r">
                <a:buClrTx/>
                <a:buFontTx/>
                <a:buNone/>
              </a:pPr>
              <a:t>47</a:t>
            </a:fld>
            <a:endParaRPr lang="en-US" altLang="en-US" sz="1200">
              <a:solidFill>
                <a:srgbClr val="000000"/>
              </a:solidFill>
            </a:endParaRPr>
          </a:p>
        </p:txBody>
      </p:sp>
      <p:sp>
        <p:nvSpPr>
          <p:cNvPr id="92164"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5"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9378784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643C6F0E-8ED9-4A75-BB61-9E7CF017BE03}" type="slidenum">
              <a:rPr lang="en-US" altLang="en-US" sz="1200">
                <a:solidFill>
                  <a:srgbClr val="000000"/>
                </a:solidFill>
              </a:rPr>
              <a:pPr>
                <a:buClrTx/>
                <a:buFontTx/>
                <a:buNone/>
              </a:pPr>
              <a:t>48</a:t>
            </a:fld>
            <a:endParaRPr lang="en-US" altLang="en-US" sz="1200">
              <a:solidFill>
                <a:srgbClr val="000000"/>
              </a:solidFill>
            </a:endParaRPr>
          </a:p>
        </p:txBody>
      </p:sp>
      <p:sp>
        <p:nvSpPr>
          <p:cNvPr id="9421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FE0D14D7-AC80-4C69-BEED-CDA0D0170F6C}" type="slidenum">
              <a:rPr lang="en-US" altLang="en-US" sz="1200">
                <a:solidFill>
                  <a:srgbClr val="000000"/>
                </a:solidFill>
              </a:rPr>
              <a:pPr algn="r">
                <a:buClrTx/>
                <a:buFontTx/>
                <a:buNone/>
              </a:pPr>
              <a:t>48</a:t>
            </a:fld>
            <a:endParaRPr lang="en-US" altLang="en-US" sz="1200">
              <a:solidFill>
                <a:srgbClr val="000000"/>
              </a:solidFill>
            </a:endParaRPr>
          </a:p>
        </p:txBody>
      </p:sp>
      <p:sp>
        <p:nvSpPr>
          <p:cNvPr id="94212"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3"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8228393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E95B1ABE-5A1C-44EF-91AA-247A0510133C}" type="slidenum">
              <a:rPr lang="en-US" altLang="en-US" sz="1200">
                <a:solidFill>
                  <a:srgbClr val="000000"/>
                </a:solidFill>
              </a:rPr>
              <a:pPr>
                <a:buClrTx/>
                <a:buFontTx/>
                <a:buNone/>
              </a:pPr>
              <a:t>49</a:t>
            </a:fld>
            <a:endParaRPr lang="en-US" altLang="en-US" sz="1200">
              <a:solidFill>
                <a:srgbClr val="000000"/>
              </a:solidFill>
            </a:endParaRPr>
          </a:p>
        </p:txBody>
      </p:sp>
      <p:sp>
        <p:nvSpPr>
          <p:cNvPr id="9625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984024C1-8A8C-4C97-8886-453E7086B9DE}" type="slidenum">
              <a:rPr lang="en-US" altLang="en-US" sz="1200">
                <a:solidFill>
                  <a:srgbClr val="000000"/>
                </a:solidFill>
              </a:rPr>
              <a:pPr algn="r">
                <a:buClrTx/>
                <a:buFontTx/>
                <a:buNone/>
              </a:pPr>
              <a:t>49</a:t>
            </a:fld>
            <a:endParaRPr lang="en-US" altLang="en-US" sz="1200">
              <a:solidFill>
                <a:srgbClr val="000000"/>
              </a:solidFill>
            </a:endParaRPr>
          </a:p>
        </p:txBody>
      </p:sp>
      <p:sp>
        <p:nvSpPr>
          <p:cNvPr id="96260"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61"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0225790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DD953D93-4C51-450F-B6DB-8C08084B02E8}" type="slidenum">
              <a:rPr lang="en-US" altLang="en-US" sz="1200">
                <a:solidFill>
                  <a:srgbClr val="000000"/>
                </a:solidFill>
              </a:rPr>
              <a:pPr>
                <a:buClrTx/>
                <a:buFontTx/>
                <a:buNone/>
              </a:pPr>
              <a:t>50</a:t>
            </a:fld>
            <a:endParaRPr lang="en-US" altLang="en-US" sz="1200">
              <a:solidFill>
                <a:srgbClr val="000000"/>
              </a:solidFill>
            </a:endParaRPr>
          </a:p>
        </p:txBody>
      </p:sp>
      <p:sp>
        <p:nvSpPr>
          <p:cNvPr id="9830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75567986-86A1-4B68-BC28-5DE5F35782FE}" type="slidenum">
              <a:rPr lang="en-US" altLang="en-US" sz="1200">
                <a:solidFill>
                  <a:srgbClr val="000000"/>
                </a:solidFill>
              </a:rPr>
              <a:pPr algn="r">
                <a:buClrTx/>
                <a:buFontTx/>
                <a:buNone/>
              </a:pPr>
              <a:t>50</a:t>
            </a:fld>
            <a:endParaRPr lang="en-US" altLang="en-US" sz="1200">
              <a:solidFill>
                <a:srgbClr val="000000"/>
              </a:solidFill>
            </a:endParaRPr>
          </a:p>
        </p:txBody>
      </p:sp>
      <p:sp>
        <p:nvSpPr>
          <p:cNvPr id="98308"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9"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9644696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6B8772FC-E68E-44A2-A76F-452C289C196E}" type="slidenum">
              <a:rPr lang="en-US" altLang="en-US" sz="1200">
                <a:solidFill>
                  <a:srgbClr val="000000"/>
                </a:solidFill>
              </a:rPr>
              <a:pPr>
                <a:buClrTx/>
                <a:buFontTx/>
                <a:buNone/>
              </a:pPr>
              <a:t>51</a:t>
            </a:fld>
            <a:endParaRPr lang="en-US" altLang="en-US" sz="1200">
              <a:solidFill>
                <a:srgbClr val="000000"/>
              </a:solidFill>
            </a:endParaRPr>
          </a:p>
        </p:txBody>
      </p:sp>
      <p:sp>
        <p:nvSpPr>
          <p:cNvPr id="10035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143F40AB-773E-41CD-B867-B1F03BABF44B}" type="slidenum">
              <a:rPr lang="en-US" altLang="en-US" sz="1200">
                <a:solidFill>
                  <a:srgbClr val="000000"/>
                </a:solidFill>
              </a:rPr>
              <a:pPr algn="r">
                <a:buClrTx/>
                <a:buFontTx/>
                <a:buNone/>
              </a:pPr>
              <a:t>51</a:t>
            </a:fld>
            <a:endParaRPr lang="en-US" altLang="en-US" sz="1200">
              <a:solidFill>
                <a:srgbClr val="000000"/>
              </a:solidFill>
            </a:endParaRPr>
          </a:p>
        </p:txBody>
      </p:sp>
      <p:sp>
        <p:nvSpPr>
          <p:cNvPr id="100356"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7"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005660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E79E535B-4CD3-45AE-8D09-BC8669633A9F}" type="slidenum">
              <a:rPr lang="en-US" altLang="en-US" sz="1200">
                <a:solidFill>
                  <a:srgbClr val="000000"/>
                </a:solidFill>
              </a:rPr>
              <a:pPr>
                <a:buClrTx/>
                <a:buFontTx/>
                <a:buNone/>
              </a:pPr>
              <a:t>52</a:t>
            </a:fld>
            <a:endParaRPr lang="en-US" altLang="en-US" sz="1200">
              <a:solidFill>
                <a:srgbClr val="000000"/>
              </a:solidFill>
            </a:endParaRPr>
          </a:p>
        </p:txBody>
      </p:sp>
      <p:sp>
        <p:nvSpPr>
          <p:cNvPr id="10240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163B53BA-7F80-4CCF-B956-F3FE3641D3B0}" type="slidenum">
              <a:rPr lang="en-US" altLang="en-US" sz="1200">
                <a:solidFill>
                  <a:srgbClr val="000000"/>
                </a:solidFill>
              </a:rPr>
              <a:pPr algn="r">
                <a:buClrTx/>
                <a:buFontTx/>
                <a:buNone/>
              </a:pPr>
              <a:t>52</a:t>
            </a:fld>
            <a:endParaRPr lang="en-US" altLang="en-US" sz="1200">
              <a:solidFill>
                <a:srgbClr val="000000"/>
              </a:solidFill>
            </a:endParaRPr>
          </a:p>
        </p:txBody>
      </p:sp>
      <p:sp>
        <p:nvSpPr>
          <p:cNvPr id="102404"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5"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9002046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4971E192-1C97-4ED0-B0DC-2089EF9E87C1}" type="slidenum">
              <a:rPr lang="en-US" altLang="en-US" sz="1200">
                <a:solidFill>
                  <a:srgbClr val="000000"/>
                </a:solidFill>
              </a:rPr>
              <a:pPr>
                <a:buClrTx/>
                <a:buFontTx/>
                <a:buNone/>
              </a:pPr>
              <a:t>53</a:t>
            </a:fld>
            <a:endParaRPr lang="en-US" altLang="en-US" sz="1200">
              <a:solidFill>
                <a:srgbClr val="000000"/>
              </a:solidFill>
            </a:endParaRPr>
          </a:p>
        </p:txBody>
      </p:sp>
      <p:sp>
        <p:nvSpPr>
          <p:cNvPr id="104451"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2"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10445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57720DFD-69C6-40EF-BB94-9ECB8A90B3DD}" type="slidenum">
              <a:rPr lang="en-US" altLang="en-US" sz="1200">
                <a:solidFill>
                  <a:srgbClr val="000000"/>
                </a:solidFill>
              </a:rPr>
              <a:pPr algn="r">
                <a:buClrTx/>
                <a:buFontTx/>
                <a:buNone/>
              </a:pPr>
              <a:t>53</a:t>
            </a:fld>
            <a:endParaRPr lang="en-US" altLang="en-US" sz="1200">
              <a:solidFill>
                <a:srgbClr val="000000"/>
              </a:solidFill>
            </a:endParaRPr>
          </a:p>
        </p:txBody>
      </p:sp>
    </p:spTree>
    <p:extLst>
      <p:ext uri="{BB962C8B-B14F-4D97-AF65-F5344CB8AC3E}">
        <p14:creationId xmlns:p14="http://schemas.microsoft.com/office/powerpoint/2010/main" val="8797742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32403F86-11C3-40A7-B0F3-FAEB128E4016}" type="slidenum">
              <a:rPr lang="en-US" altLang="en-US" sz="1200">
                <a:solidFill>
                  <a:srgbClr val="000000"/>
                </a:solidFill>
              </a:rPr>
              <a:pPr>
                <a:buClrTx/>
                <a:buFontTx/>
                <a:buNone/>
              </a:pPr>
              <a:t>54</a:t>
            </a:fld>
            <a:endParaRPr lang="en-US" altLang="en-US" sz="1200">
              <a:solidFill>
                <a:srgbClr val="000000"/>
              </a:solidFill>
            </a:endParaRPr>
          </a:p>
        </p:txBody>
      </p:sp>
      <p:sp>
        <p:nvSpPr>
          <p:cNvPr id="10649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C8527DA8-4982-449E-A8DE-0FA58F383E8F}" type="slidenum">
              <a:rPr lang="en-US" altLang="en-US" sz="1200">
                <a:solidFill>
                  <a:srgbClr val="000000"/>
                </a:solidFill>
              </a:rPr>
              <a:pPr algn="r">
                <a:buClrTx/>
                <a:buFontTx/>
                <a:buNone/>
              </a:pPr>
              <a:t>54</a:t>
            </a:fld>
            <a:endParaRPr lang="en-US" altLang="en-US" sz="1200">
              <a:solidFill>
                <a:srgbClr val="000000"/>
              </a:solidFill>
            </a:endParaRPr>
          </a:p>
        </p:txBody>
      </p:sp>
      <p:sp>
        <p:nvSpPr>
          <p:cNvPr id="106500"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1"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9092089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2B2CFBBD-322C-4177-BBDC-3784037C34E7}" type="slidenum">
              <a:rPr lang="en-US" altLang="en-US" sz="1200">
                <a:solidFill>
                  <a:srgbClr val="000000"/>
                </a:solidFill>
              </a:rPr>
              <a:pPr>
                <a:buClrTx/>
                <a:buFontTx/>
                <a:buNone/>
              </a:pPr>
              <a:t>55</a:t>
            </a:fld>
            <a:endParaRPr lang="en-US" altLang="en-US" sz="1200">
              <a:solidFill>
                <a:srgbClr val="000000"/>
              </a:solidFill>
            </a:endParaRPr>
          </a:p>
        </p:txBody>
      </p:sp>
      <p:sp>
        <p:nvSpPr>
          <p:cNvPr id="10854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C3270F1D-BFF2-4365-BFC9-5E4CF5037757}" type="slidenum">
              <a:rPr lang="en-US" altLang="en-US" sz="1200">
                <a:solidFill>
                  <a:srgbClr val="000000"/>
                </a:solidFill>
              </a:rPr>
              <a:pPr algn="r">
                <a:buClrTx/>
                <a:buFontTx/>
                <a:buNone/>
              </a:pPr>
              <a:t>55</a:t>
            </a:fld>
            <a:endParaRPr lang="en-US" altLang="en-US" sz="1200">
              <a:solidFill>
                <a:srgbClr val="000000"/>
              </a:solidFill>
            </a:endParaRPr>
          </a:p>
        </p:txBody>
      </p:sp>
      <p:sp>
        <p:nvSpPr>
          <p:cNvPr id="108548"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9"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526132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DEC71D13-0437-4080-B1E0-AD209358BDE0}" type="slidenum">
              <a:rPr lang="en-US" altLang="en-US" sz="1200">
                <a:solidFill>
                  <a:srgbClr val="000000"/>
                </a:solidFill>
              </a:rPr>
              <a:pPr>
                <a:buClrTx/>
                <a:buFontTx/>
                <a:buNone/>
              </a:pPr>
              <a:t>6</a:t>
            </a:fld>
            <a:endParaRPr lang="en-US" altLang="en-US" sz="1200">
              <a:solidFill>
                <a:srgbClr val="000000"/>
              </a:solidFill>
            </a:endParaRPr>
          </a:p>
        </p:txBody>
      </p:sp>
      <p:sp>
        <p:nvSpPr>
          <p:cNvPr id="1331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34AD25CE-37A4-401F-A7D2-65CAAB45CFEE}" type="slidenum">
              <a:rPr lang="en-US" altLang="en-US" sz="1200">
                <a:solidFill>
                  <a:srgbClr val="000000"/>
                </a:solidFill>
              </a:rPr>
              <a:pPr algn="r">
                <a:buClrTx/>
                <a:buFontTx/>
                <a:buNone/>
              </a:pPr>
              <a:t>6</a:t>
            </a:fld>
            <a:endParaRPr lang="en-US" altLang="en-US" sz="1200">
              <a:solidFill>
                <a:srgbClr val="000000"/>
              </a:solidFill>
            </a:endParaRPr>
          </a:p>
        </p:txBody>
      </p:sp>
      <p:sp>
        <p:nvSpPr>
          <p:cNvPr id="13316"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7" name="Rectangle 3"/>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3599411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428F4517-15CB-4BC1-A0D4-5E2E245E2E3D}" type="slidenum">
              <a:rPr lang="en-US" altLang="en-US" sz="1200">
                <a:solidFill>
                  <a:srgbClr val="000000"/>
                </a:solidFill>
              </a:rPr>
              <a:pPr>
                <a:buClrTx/>
                <a:buFontTx/>
                <a:buNone/>
              </a:pPr>
              <a:t>56</a:t>
            </a:fld>
            <a:endParaRPr lang="en-US" altLang="en-US" sz="1200">
              <a:solidFill>
                <a:srgbClr val="000000"/>
              </a:solidFill>
            </a:endParaRPr>
          </a:p>
        </p:txBody>
      </p:sp>
      <p:sp>
        <p:nvSpPr>
          <p:cNvPr id="110595"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6"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11059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F4283D8D-FACF-4E30-A980-97702870D7A0}" type="slidenum">
              <a:rPr lang="en-US" altLang="en-US" sz="1200">
                <a:solidFill>
                  <a:srgbClr val="000000"/>
                </a:solidFill>
              </a:rPr>
              <a:pPr algn="r">
                <a:buClrTx/>
                <a:buFontTx/>
                <a:buNone/>
              </a:pPr>
              <a:t>56</a:t>
            </a:fld>
            <a:endParaRPr lang="en-US" altLang="en-US" sz="1200">
              <a:solidFill>
                <a:srgbClr val="000000"/>
              </a:solidFill>
            </a:endParaRPr>
          </a:p>
        </p:txBody>
      </p:sp>
    </p:spTree>
    <p:extLst>
      <p:ext uri="{BB962C8B-B14F-4D97-AF65-F5344CB8AC3E}">
        <p14:creationId xmlns:p14="http://schemas.microsoft.com/office/powerpoint/2010/main" val="12027312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53D63C86-1AC4-4BF7-8CC9-7A5551B49A0D}" type="slidenum">
              <a:rPr lang="en-US" altLang="en-US" sz="1200">
                <a:solidFill>
                  <a:srgbClr val="000000"/>
                </a:solidFill>
              </a:rPr>
              <a:pPr>
                <a:buClrTx/>
                <a:buFontTx/>
                <a:buNone/>
              </a:pPr>
              <a:t>57</a:t>
            </a:fld>
            <a:endParaRPr lang="en-US" altLang="en-US" sz="1200">
              <a:solidFill>
                <a:srgbClr val="000000"/>
              </a:solidFill>
            </a:endParaRPr>
          </a:p>
        </p:txBody>
      </p:sp>
      <p:sp>
        <p:nvSpPr>
          <p:cNvPr id="11264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230AA55A-2B3A-43A0-94A1-886AAC5D7128}" type="slidenum">
              <a:rPr lang="en-US" altLang="en-US" sz="1200">
                <a:solidFill>
                  <a:srgbClr val="000000"/>
                </a:solidFill>
              </a:rPr>
              <a:pPr algn="r">
                <a:buClrTx/>
                <a:buFontTx/>
                <a:buNone/>
              </a:pPr>
              <a:t>57</a:t>
            </a:fld>
            <a:endParaRPr lang="en-US" altLang="en-US" sz="1200">
              <a:solidFill>
                <a:srgbClr val="000000"/>
              </a:solidFill>
            </a:endParaRPr>
          </a:p>
        </p:txBody>
      </p:sp>
      <p:sp>
        <p:nvSpPr>
          <p:cNvPr id="112644"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5"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1827521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982E3EA2-CBD3-438C-828F-750867813F41}" type="slidenum">
              <a:rPr lang="en-US" altLang="en-US" sz="1200">
                <a:solidFill>
                  <a:srgbClr val="000000"/>
                </a:solidFill>
              </a:rPr>
              <a:pPr>
                <a:buClrTx/>
                <a:buFontTx/>
                <a:buNone/>
              </a:pPr>
              <a:t>58</a:t>
            </a:fld>
            <a:endParaRPr lang="en-US" altLang="en-US" sz="1200">
              <a:solidFill>
                <a:srgbClr val="000000"/>
              </a:solidFill>
            </a:endParaRPr>
          </a:p>
        </p:txBody>
      </p:sp>
      <p:sp>
        <p:nvSpPr>
          <p:cNvPr id="11469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864D03F4-E705-49BA-9C8D-1B489E5DD946}" type="slidenum">
              <a:rPr lang="en-US" altLang="en-US" sz="1200">
                <a:solidFill>
                  <a:srgbClr val="000000"/>
                </a:solidFill>
              </a:rPr>
              <a:pPr algn="r">
                <a:buClrTx/>
                <a:buFontTx/>
                <a:buNone/>
              </a:pPr>
              <a:t>58</a:t>
            </a:fld>
            <a:endParaRPr lang="en-US" altLang="en-US" sz="1200">
              <a:solidFill>
                <a:srgbClr val="000000"/>
              </a:solidFill>
            </a:endParaRPr>
          </a:p>
        </p:txBody>
      </p:sp>
      <p:sp>
        <p:nvSpPr>
          <p:cNvPr id="114692"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4693"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851558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7ACB37F4-1F4F-44A9-9DA5-31349CABC900}" type="slidenum">
              <a:rPr lang="en-US" altLang="en-US" sz="1200">
                <a:solidFill>
                  <a:srgbClr val="000000"/>
                </a:solidFill>
              </a:rPr>
              <a:pPr>
                <a:buClrTx/>
                <a:buFontTx/>
                <a:buNone/>
              </a:pPr>
              <a:t>59</a:t>
            </a:fld>
            <a:endParaRPr lang="en-US" altLang="en-US" sz="1200">
              <a:solidFill>
                <a:srgbClr val="000000"/>
              </a:solidFill>
            </a:endParaRPr>
          </a:p>
        </p:txBody>
      </p:sp>
      <p:sp>
        <p:nvSpPr>
          <p:cNvPr id="116739"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6740"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11674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AFD23A7C-5D54-4090-8E33-8455FC0275A4}" type="slidenum">
              <a:rPr lang="en-US" altLang="en-US" sz="1200">
                <a:solidFill>
                  <a:srgbClr val="000000"/>
                </a:solidFill>
              </a:rPr>
              <a:pPr algn="r">
                <a:buClrTx/>
                <a:buFontTx/>
                <a:buNone/>
              </a:pPr>
              <a:t>59</a:t>
            </a:fld>
            <a:endParaRPr lang="en-US" altLang="en-US" sz="1200">
              <a:solidFill>
                <a:srgbClr val="000000"/>
              </a:solidFill>
            </a:endParaRPr>
          </a:p>
        </p:txBody>
      </p:sp>
    </p:spTree>
    <p:extLst>
      <p:ext uri="{BB962C8B-B14F-4D97-AF65-F5344CB8AC3E}">
        <p14:creationId xmlns:p14="http://schemas.microsoft.com/office/powerpoint/2010/main" val="36939546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799B42EE-00D1-4F5F-A4B4-F5C10CE251D8}" type="slidenum">
              <a:rPr lang="en-US" altLang="en-US" sz="1200">
                <a:solidFill>
                  <a:srgbClr val="000000"/>
                </a:solidFill>
              </a:rPr>
              <a:pPr>
                <a:buClrTx/>
                <a:buFontTx/>
                <a:buNone/>
              </a:pPr>
              <a:t>60</a:t>
            </a:fld>
            <a:endParaRPr lang="en-US" altLang="en-US" sz="1200">
              <a:solidFill>
                <a:srgbClr val="000000"/>
              </a:solidFill>
            </a:endParaRPr>
          </a:p>
        </p:txBody>
      </p:sp>
      <p:sp>
        <p:nvSpPr>
          <p:cNvPr id="11878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86C70394-68BF-4782-853E-F889D448C6F6}" type="slidenum">
              <a:rPr lang="en-US" altLang="en-US" sz="1200">
                <a:solidFill>
                  <a:srgbClr val="000000"/>
                </a:solidFill>
              </a:rPr>
              <a:pPr algn="r">
                <a:buClrTx/>
                <a:buFontTx/>
                <a:buNone/>
              </a:pPr>
              <a:t>60</a:t>
            </a:fld>
            <a:endParaRPr lang="en-US" altLang="en-US" sz="1200">
              <a:solidFill>
                <a:srgbClr val="000000"/>
              </a:solidFill>
            </a:endParaRPr>
          </a:p>
        </p:txBody>
      </p:sp>
      <p:sp>
        <p:nvSpPr>
          <p:cNvPr id="118788"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8789"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1942981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630A9869-B540-4AD0-8802-8E45A2FA874F}" type="slidenum">
              <a:rPr lang="en-US" altLang="en-US" sz="1200">
                <a:solidFill>
                  <a:srgbClr val="000000"/>
                </a:solidFill>
              </a:rPr>
              <a:pPr>
                <a:buClrTx/>
                <a:buFontTx/>
                <a:buNone/>
              </a:pPr>
              <a:t>61</a:t>
            </a:fld>
            <a:endParaRPr lang="en-US" altLang="en-US" sz="1200">
              <a:solidFill>
                <a:srgbClr val="000000"/>
              </a:solidFill>
            </a:endParaRPr>
          </a:p>
        </p:txBody>
      </p:sp>
      <p:sp>
        <p:nvSpPr>
          <p:cNvPr id="120835"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0836"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12083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89FCF315-BF1C-40B1-B531-94314D44A094}" type="slidenum">
              <a:rPr lang="en-US" altLang="en-US" sz="1200">
                <a:solidFill>
                  <a:srgbClr val="000000"/>
                </a:solidFill>
              </a:rPr>
              <a:pPr algn="r">
                <a:buClrTx/>
                <a:buFontTx/>
                <a:buNone/>
              </a:pPr>
              <a:t>61</a:t>
            </a:fld>
            <a:endParaRPr lang="en-US" altLang="en-US" sz="1200">
              <a:solidFill>
                <a:srgbClr val="000000"/>
              </a:solidFill>
            </a:endParaRPr>
          </a:p>
        </p:txBody>
      </p:sp>
    </p:spTree>
    <p:extLst>
      <p:ext uri="{BB962C8B-B14F-4D97-AF65-F5344CB8AC3E}">
        <p14:creationId xmlns:p14="http://schemas.microsoft.com/office/powerpoint/2010/main" val="26783228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9270C778-0E97-46BF-BC69-2FE12B121E67}" type="slidenum">
              <a:rPr lang="en-US" altLang="en-US" sz="1200">
                <a:solidFill>
                  <a:srgbClr val="000000"/>
                </a:solidFill>
              </a:rPr>
              <a:pPr>
                <a:buClrTx/>
                <a:buFontTx/>
                <a:buNone/>
              </a:pPr>
              <a:t>62</a:t>
            </a:fld>
            <a:endParaRPr lang="en-US" altLang="en-US" sz="1200">
              <a:solidFill>
                <a:srgbClr val="000000"/>
              </a:solidFill>
            </a:endParaRPr>
          </a:p>
        </p:txBody>
      </p:sp>
      <p:sp>
        <p:nvSpPr>
          <p:cNvPr id="12288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7EE5AE7E-33CC-4AE1-B75F-6BEFA68E79DD}" type="slidenum">
              <a:rPr lang="en-US" altLang="en-US" sz="1200">
                <a:solidFill>
                  <a:srgbClr val="000000"/>
                </a:solidFill>
              </a:rPr>
              <a:pPr algn="r">
                <a:buClrTx/>
                <a:buFontTx/>
                <a:buNone/>
              </a:pPr>
              <a:t>62</a:t>
            </a:fld>
            <a:endParaRPr lang="en-US" altLang="en-US" sz="1200">
              <a:solidFill>
                <a:srgbClr val="000000"/>
              </a:solidFill>
            </a:endParaRPr>
          </a:p>
        </p:txBody>
      </p:sp>
      <p:sp>
        <p:nvSpPr>
          <p:cNvPr id="122884"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885" name="Rectangle 3"/>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980304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BB1B34C3-401E-4CF1-9CAE-9FBAF1199973}" type="slidenum">
              <a:rPr lang="en-US" altLang="en-US" sz="1200">
                <a:solidFill>
                  <a:srgbClr val="000000"/>
                </a:solidFill>
              </a:rPr>
              <a:pPr>
                <a:buClrTx/>
                <a:buFontTx/>
                <a:buNone/>
              </a:pPr>
              <a:t>63</a:t>
            </a:fld>
            <a:endParaRPr lang="en-US" altLang="en-US" sz="1200">
              <a:solidFill>
                <a:srgbClr val="000000"/>
              </a:solidFill>
            </a:endParaRPr>
          </a:p>
        </p:txBody>
      </p:sp>
      <p:sp>
        <p:nvSpPr>
          <p:cNvPr id="12493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9A0665E1-C50E-42C3-8691-1E50E10DE303}" type="slidenum">
              <a:rPr lang="en-US" altLang="en-US" sz="1200">
                <a:solidFill>
                  <a:srgbClr val="000000"/>
                </a:solidFill>
              </a:rPr>
              <a:pPr algn="r">
                <a:buClrTx/>
                <a:buFontTx/>
                <a:buNone/>
              </a:pPr>
              <a:t>63</a:t>
            </a:fld>
            <a:endParaRPr lang="en-US" altLang="en-US" sz="1200">
              <a:solidFill>
                <a:srgbClr val="000000"/>
              </a:solidFill>
            </a:endParaRPr>
          </a:p>
        </p:txBody>
      </p:sp>
      <p:sp>
        <p:nvSpPr>
          <p:cNvPr id="124932"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4933"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6913448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7F634C9D-552F-46D6-90B0-2AADA0369CCD}" type="slidenum">
              <a:rPr lang="en-US" altLang="en-US" sz="1200">
                <a:solidFill>
                  <a:srgbClr val="000000"/>
                </a:solidFill>
              </a:rPr>
              <a:pPr>
                <a:buClrTx/>
                <a:buFontTx/>
                <a:buNone/>
              </a:pPr>
              <a:t>64</a:t>
            </a:fld>
            <a:endParaRPr lang="en-US" altLang="en-US" sz="1200">
              <a:solidFill>
                <a:srgbClr val="000000"/>
              </a:solidFill>
            </a:endParaRPr>
          </a:p>
        </p:txBody>
      </p:sp>
      <p:sp>
        <p:nvSpPr>
          <p:cNvPr id="12697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E7A75FA0-27AE-405D-879F-0AA04CFC6DC7}" type="slidenum">
              <a:rPr lang="en-US" altLang="en-US" sz="1200">
                <a:solidFill>
                  <a:srgbClr val="000000"/>
                </a:solidFill>
              </a:rPr>
              <a:pPr algn="r">
                <a:buClrTx/>
                <a:buFontTx/>
                <a:buNone/>
              </a:pPr>
              <a:t>64</a:t>
            </a:fld>
            <a:endParaRPr lang="en-US" altLang="en-US" sz="1200">
              <a:solidFill>
                <a:srgbClr val="000000"/>
              </a:solidFill>
            </a:endParaRPr>
          </a:p>
        </p:txBody>
      </p:sp>
      <p:sp>
        <p:nvSpPr>
          <p:cNvPr id="126980"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6981"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5603298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5D84FD9D-667D-42CF-B217-3CC6465AA7C9}" type="slidenum">
              <a:rPr lang="en-US" altLang="en-US" sz="1200">
                <a:solidFill>
                  <a:srgbClr val="000000"/>
                </a:solidFill>
              </a:rPr>
              <a:pPr>
                <a:buClrTx/>
                <a:buFontTx/>
                <a:buNone/>
              </a:pPr>
              <a:t>65</a:t>
            </a:fld>
            <a:endParaRPr lang="en-US" altLang="en-US" sz="1200">
              <a:solidFill>
                <a:srgbClr val="000000"/>
              </a:solidFill>
            </a:endParaRPr>
          </a:p>
        </p:txBody>
      </p:sp>
      <p:sp>
        <p:nvSpPr>
          <p:cNvPr id="12902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843E89A5-BCE2-4B04-8171-76AD5A50588D}" type="slidenum">
              <a:rPr lang="en-US" altLang="en-US" sz="1200">
                <a:solidFill>
                  <a:srgbClr val="000000"/>
                </a:solidFill>
              </a:rPr>
              <a:pPr algn="r">
                <a:buClrTx/>
                <a:buFontTx/>
                <a:buNone/>
              </a:pPr>
              <a:t>65</a:t>
            </a:fld>
            <a:endParaRPr lang="en-US" altLang="en-US" sz="1200">
              <a:solidFill>
                <a:srgbClr val="000000"/>
              </a:solidFill>
            </a:endParaRPr>
          </a:p>
        </p:txBody>
      </p:sp>
      <p:sp>
        <p:nvSpPr>
          <p:cNvPr id="129028" name="Rectangle 2"/>
          <p:cNvSpPr>
            <a:spLocks noChangeArrowheads="1" noTextEdit="1"/>
          </p:cNvSpPr>
          <p:nvPr>
            <p:ph type="sldImg"/>
          </p:nvPr>
        </p:nvSpPr>
        <p:spPr>
          <a:xfrm>
            <a:off x="1150938" y="692150"/>
            <a:ext cx="4556125" cy="34163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9029" name="Rectangle 3"/>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540231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C28E3726-0307-48A3-A6F1-5F8ED596D229}" type="slidenum">
              <a:rPr lang="en-US" altLang="en-US" sz="1200">
                <a:solidFill>
                  <a:srgbClr val="000000"/>
                </a:solidFill>
              </a:rPr>
              <a:pPr>
                <a:buClrTx/>
                <a:buFontTx/>
                <a:buNone/>
              </a:pPr>
              <a:t>7</a:t>
            </a:fld>
            <a:endParaRPr lang="en-US" altLang="en-US" sz="1200">
              <a:solidFill>
                <a:srgbClr val="000000"/>
              </a:solidFill>
            </a:endParaRPr>
          </a:p>
        </p:txBody>
      </p:sp>
      <p:sp>
        <p:nvSpPr>
          <p:cNvPr id="1536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22537E68-FA25-4519-B650-6DE8879BB2FF}" type="slidenum">
              <a:rPr lang="en-US" altLang="en-US" sz="1200">
                <a:solidFill>
                  <a:srgbClr val="000000"/>
                </a:solidFill>
              </a:rPr>
              <a:pPr algn="r">
                <a:buClrTx/>
                <a:buFontTx/>
                <a:buNone/>
              </a:pPr>
              <a:t>7</a:t>
            </a:fld>
            <a:endParaRPr lang="en-US" altLang="en-US" sz="1200">
              <a:solidFill>
                <a:srgbClr val="000000"/>
              </a:solidFill>
            </a:endParaRPr>
          </a:p>
        </p:txBody>
      </p:sp>
      <p:sp>
        <p:nvSpPr>
          <p:cNvPr id="15364"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5" name="Rectangle 3"/>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8662975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36EFF45B-264B-444D-B2E6-F785593A3A4C}" type="slidenum">
              <a:rPr lang="en-US" altLang="en-US" sz="1200">
                <a:solidFill>
                  <a:srgbClr val="000000"/>
                </a:solidFill>
              </a:rPr>
              <a:pPr>
                <a:buClrTx/>
                <a:buFontTx/>
                <a:buNone/>
              </a:pPr>
              <a:t>66</a:t>
            </a:fld>
            <a:endParaRPr lang="en-US" altLang="en-US" sz="1200">
              <a:solidFill>
                <a:srgbClr val="000000"/>
              </a:solidFill>
            </a:endParaRPr>
          </a:p>
        </p:txBody>
      </p:sp>
      <p:sp>
        <p:nvSpPr>
          <p:cNvPr id="13107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8F0A8B44-2296-41A4-8D57-0EFB0C6DB776}" type="slidenum">
              <a:rPr lang="en-US" altLang="en-US" sz="1200">
                <a:solidFill>
                  <a:srgbClr val="000000"/>
                </a:solidFill>
              </a:rPr>
              <a:pPr algn="r">
                <a:buClrTx/>
                <a:buFontTx/>
                <a:buNone/>
              </a:pPr>
              <a:t>66</a:t>
            </a:fld>
            <a:endParaRPr lang="en-US" altLang="en-US" sz="1200">
              <a:solidFill>
                <a:srgbClr val="000000"/>
              </a:solidFill>
            </a:endParaRPr>
          </a:p>
        </p:txBody>
      </p:sp>
      <p:sp>
        <p:nvSpPr>
          <p:cNvPr id="131076" name="Rectangle 2"/>
          <p:cNvSpPr>
            <a:spLocks noChangeArrowheads="1" noTextEdit="1"/>
          </p:cNvSpPr>
          <p:nvPr>
            <p:ph type="sldImg"/>
          </p:nvPr>
        </p:nvSpPr>
        <p:spPr>
          <a:xfrm>
            <a:off x="1150938" y="692150"/>
            <a:ext cx="4556125" cy="34163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1077" name="Rectangle 3"/>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8357203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C9225E30-EF88-493E-828B-6EDD04030F0D}" type="slidenum">
              <a:rPr lang="en-US" altLang="en-US" sz="1200">
                <a:solidFill>
                  <a:srgbClr val="000000"/>
                </a:solidFill>
              </a:rPr>
              <a:pPr>
                <a:buClrTx/>
                <a:buFontTx/>
                <a:buNone/>
              </a:pPr>
              <a:t>67</a:t>
            </a:fld>
            <a:endParaRPr lang="en-US" altLang="en-US" sz="1200">
              <a:solidFill>
                <a:srgbClr val="000000"/>
              </a:solidFill>
            </a:endParaRPr>
          </a:p>
        </p:txBody>
      </p:sp>
      <p:sp>
        <p:nvSpPr>
          <p:cNvPr id="13312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F762BB55-4D70-42B0-88D6-D30A40C679A0}" type="slidenum">
              <a:rPr lang="en-US" altLang="en-US" sz="1200">
                <a:solidFill>
                  <a:srgbClr val="000000"/>
                </a:solidFill>
              </a:rPr>
              <a:pPr algn="r">
                <a:buClrTx/>
                <a:buFontTx/>
                <a:buNone/>
              </a:pPr>
              <a:t>67</a:t>
            </a:fld>
            <a:endParaRPr lang="en-US" altLang="en-US" sz="1200">
              <a:solidFill>
                <a:srgbClr val="000000"/>
              </a:solidFill>
            </a:endParaRPr>
          </a:p>
        </p:txBody>
      </p:sp>
      <p:sp>
        <p:nvSpPr>
          <p:cNvPr id="133124" name="Rectangle 2"/>
          <p:cNvSpPr>
            <a:spLocks noChangeArrowheads="1" noTextEdit="1"/>
          </p:cNvSpPr>
          <p:nvPr>
            <p:ph type="sldImg"/>
          </p:nvPr>
        </p:nvSpPr>
        <p:spPr>
          <a:xfrm>
            <a:off x="1150938" y="692150"/>
            <a:ext cx="4556125" cy="34163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25" name="Rectangle 3"/>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5200267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9A63C83D-3790-4262-8702-1E057D27189F}" type="slidenum">
              <a:rPr lang="en-US" altLang="en-US" sz="1200">
                <a:solidFill>
                  <a:srgbClr val="000000"/>
                </a:solidFill>
              </a:rPr>
              <a:pPr>
                <a:buClrTx/>
                <a:buFontTx/>
                <a:buNone/>
              </a:pPr>
              <a:t>68</a:t>
            </a:fld>
            <a:endParaRPr lang="en-US" altLang="en-US" sz="1200">
              <a:solidFill>
                <a:srgbClr val="000000"/>
              </a:solidFill>
            </a:endParaRPr>
          </a:p>
        </p:txBody>
      </p:sp>
      <p:sp>
        <p:nvSpPr>
          <p:cNvPr id="13517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4C4D10AD-C41C-48BC-A58D-90B141FA54C8}" type="slidenum">
              <a:rPr lang="en-US" altLang="en-US" sz="1200">
                <a:solidFill>
                  <a:srgbClr val="000000"/>
                </a:solidFill>
              </a:rPr>
              <a:pPr algn="r">
                <a:buClrTx/>
                <a:buFontTx/>
                <a:buNone/>
              </a:pPr>
              <a:t>68</a:t>
            </a:fld>
            <a:endParaRPr lang="en-US" altLang="en-US" sz="1200">
              <a:solidFill>
                <a:srgbClr val="000000"/>
              </a:solidFill>
            </a:endParaRPr>
          </a:p>
        </p:txBody>
      </p:sp>
      <p:sp>
        <p:nvSpPr>
          <p:cNvPr id="135172" name="Rectangle 2"/>
          <p:cNvSpPr>
            <a:spLocks noChangeArrowheads="1" noTextEdit="1"/>
          </p:cNvSpPr>
          <p:nvPr>
            <p:ph type="sldImg"/>
          </p:nvPr>
        </p:nvSpPr>
        <p:spPr>
          <a:xfrm>
            <a:off x="1150938" y="692150"/>
            <a:ext cx="4556125" cy="34163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5173" name="Rectangle 3"/>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0212114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C6BF1139-18E7-4749-8486-6D2B9C2788BA}" type="slidenum">
              <a:rPr lang="en-US" altLang="en-US" sz="1200">
                <a:solidFill>
                  <a:srgbClr val="000000"/>
                </a:solidFill>
              </a:rPr>
              <a:pPr>
                <a:buClrTx/>
                <a:buFontTx/>
                <a:buNone/>
              </a:pPr>
              <a:t>69</a:t>
            </a:fld>
            <a:endParaRPr lang="en-US" altLang="en-US" sz="1200">
              <a:solidFill>
                <a:srgbClr val="000000"/>
              </a:solidFill>
            </a:endParaRPr>
          </a:p>
        </p:txBody>
      </p:sp>
      <p:sp>
        <p:nvSpPr>
          <p:cNvPr id="13721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E98E3DB1-E25F-41B4-8151-690460B33FF4}" type="slidenum">
              <a:rPr lang="en-US" altLang="en-US" sz="1200">
                <a:solidFill>
                  <a:srgbClr val="000000"/>
                </a:solidFill>
              </a:rPr>
              <a:pPr algn="r">
                <a:buClrTx/>
                <a:buFontTx/>
                <a:buNone/>
              </a:pPr>
              <a:t>69</a:t>
            </a:fld>
            <a:endParaRPr lang="en-US" altLang="en-US" sz="1200">
              <a:solidFill>
                <a:srgbClr val="000000"/>
              </a:solidFill>
            </a:endParaRPr>
          </a:p>
        </p:txBody>
      </p:sp>
      <p:sp>
        <p:nvSpPr>
          <p:cNvPr id="137220" name="Rectangle 2"/>
          <p:cNvSpPr>
            <a:spLocks noChangeArrowheads="1" noTextEdit="1"/>
          </p:cNvSpPr>
          <p:nvPr>
            <p:ph type="sldImg"/>
          </p:nvPr>
        </p:nvSpPr>
        <p:spPr>
          <a:xfrm>
            <a:off x="1150938" y="692150"/>
            <a:ext cx="4556125" cy="34163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7221" name="Rectangle 3"/>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2757686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CC59A207-2300-4091-B5C5-6A5165ABACE4}" type="slidenum">
              <a:rPr lang="en-US" altLang="en-US" sz="1200">
                <a:solidFill>
                  <a:srgbClr val="000000"/>
                </a:solidFill>
              </a:rPr>
              <a:pPr>
                <a:buClrTx/>
                <a:buFontTx/>
                <a:buNone/>
              </a:pPr>
              <a:t>70</a:t>
            </a:fld>
            <a:endParaRPr lang="en-US" altLang="en-US" sz="1200">
              <a:solidFill>
                <a:srgbClr val="000000"/>
              </a:solidFill>
            </a:endParaRPr>
          </a:p>
        </p:txBody>
      </p:sp>
      <p:sp>
        <p:nvSpPr>
          <p:cNvPr id="139267"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9268"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13926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3E7CE2A3-EB36-4238-8201-420E77FA92AE}" type="slidenum">
              <a:rPr lang="en-US" altLang="en-US" sz="1200">
                <a:solidFill>
                  <a:srgbClr val="000000"/>
                </a:solidFill>
              </a:rPr>
              <a:pPr algn="r">
                <a:buClrTx/>
                <a:buFontTx/>
                <a:buNone/>
              </a:pPr>
              <a:t>70</a:t>
            </a:fld>
            <a:endParaRPr lang="en-US" altLang="en-US" sz="1200">
              <a:solidFill>
                <a:srgbClr val="000000"/>
              </a:solidFill>
            </a:endParaRPr>
          </a:p>
        </p:txBody>
      </p:sp>
    </p:spTree>
    <p:extLst>
      <p:ext uri="{BB962C8B-B14F-4D97-AF65-F5344CB8AC3E}">
        <p14:creationId xmlns:p14="http://schemas.microsoft.com/office/powerpoint/2010/main" val="31848010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9110C2F7-3F58-41C0-B3EC-8C795ABCA533}" type="slidenum">
              <a:rPr lang="en-US" altLang="en-US" sz="1200">
                <a:solidFill>
                  <a:srgbClr val="000000"/>
                </a:solidFill>
              </a:rPr>
              <a:pPr>
                <a:buClrTx/>
                <a:buFontTx/>
                <a:buNone/>
              </a:pPr>
              <a:t>71</a:t>
            </a:fld>
            <a:endParaRPr lang="en-US" altLang="en-US" sz="1200">
              <a:solidFill>
                <a:srgbClr val="000000"/>
              </a:solidFill>
            </a:endParaRPr>
          </a:p>
        </p:txBody>
      </p:sp>
      <p:sp>
        <p:nvSpPr>
          <p:cNvPr id="141315"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1316"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14131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6AC85D12-00B0-4F55-9B43-A49F618E3C0B}" type="slidenum">
              <a:rPr lang="en-US" altLang="en-US" sz="1200">
                <a:solidFill>
                  <a:srgbClr val="000000"/>
                </a:solidFill>
              </a:rPr>
              <a:pPr algn="r">
                <a:buClrTx/>
                <a:buFontTx/>
                <a:buNone/>
              </a:pPr>
              <a:t>71</a:t>
            </a:fld>
            <a:endParaRPr lang="en-US" altLang="en-US" sz="1200">
              <a:solidFill>
                <a:srgbClr val="000000"/>
              </a:solidFill>
            </a:endParaRPr>
          </a:p>
        </p:txBody>
      </p:sp>
    </p:spTree>
    <p:extLst>
      <p:ext uri="{BB962C8B-B14F-4D97-AF65-F5344CB8AC3E}">
        <p14:creationId xmlns:p14="http://schemas.microsoft.com/office/powerpoint/2010/main" val="6743663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31839F40-C8BC-4DB6-9E69-CE072575402B}" type="slidenum">
              <a:rPr lang="en-US" altLang="en-US" sz="1200">
                <a:solidFill>
                  <a:srgbClr val="000000"/>
                </a:solidFill>
              </a:rPr>
              <a:pPr>
                <a:buClrTx/>
                <a:buFontTx/>
                <a:buNone/>
              </a:pPr>
              <a:t>73</a:t>
            </a:fld>
            <a:endParaRPr lang="en-US" altLang="en-US" sz="1200">
              <a:solidFill>
                <a:srgbClr val="000000"/>
              </a:solidFill>
            </a:endParaRPr>
          </a:p>
        </p:txBody>
      </p:sp>
      <p:sp>
        <p:nvSpPr>
          <p:cNvPr id="144387"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4388"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14438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0CB6568A-AA2A-40D8-BFDE-6090952DF59B}" type="slidenum">
              <a:rPr lang="en-US" altLang="en-US" sz="1200">
                <a:solidFill>
                  <a:srgbClr val="000000"/>
                </a:solidFill>
              </a:rPr>
              <a:pPr algn="r">
                <a:buClrTx/>
                <a:buFontTx/>
                <a:buNone/>
              </a:pPr>
              <a:t>73</a:t>
            </a:fld>
            <a:endParaRPr lang="en-US" altLang="en-US" sz="1200">
              <a:solidFill>
                <a:srgbClr val="000000"/>
              </a:solidFill>
            </a:endParaRPr>
          </a:p>
        </p:txBody>
      </p:sp>
    </p:spTree>
    <p:extLst>
      <p:ext uri="{BB962C8B-B14F-4D97-AF65-F5344CB8AC3E}">
        <p14:creationId xmlns:p14="http://schemas.microsoft.com/office/powerpoint/2010/main" val="12785427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4"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0AB45C1D-5CCE-473E-82C6-1243E6961CA8}" type="slidenum">
              <a:rPr lang="en-US" altLang="en-US" sz="1200">
                <a:solidFill>
                  <a:srgbClr val="000000"/>
                </a:solidFill>
              </a:rPr>
              <a:pPr>
                <a:buClrTx/>
                <a:buFontTx/>
                <a:buNone/>
              </a:pPr>
              <a:t>74</a:t>
            </a:fld>
            <a:endParaRPr lang="en-US" altLang="en-US" sz="1200">
              <a:solidFill>
                <a:srgbClr val="000000"/>
              </a:solidFill>
            </a:endParaRPr>
          </a:p>
        </p:txBody>
      </p:sp>
      <p:sp>
        <p:nvSpPr>
          <p:cNvPr id="14643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8E5567C2-680D-49AA-B238-9023A5B6B249}" type="slidenum">
              <a:rPr lang="en-US" altLang="en-US" sz="1200">
                <a:solidFill>
                  <a:srgbClr val="000000"/>
                </a:solidFill>
              </a:rPr>
              <a:pPr algn="r">
                <a:buClrTx/>
                <a:buFontTx/>
                <a:buNone/>
              </a:pPr>
              <a:t>74</a:t>
            </a:fld>
            <a:endParaRPr lang="en-US" altLang="en-US" sz="1200">
              <a:solidFill>
                <a:srgbClr val="000000"/>
              </a:solidFill>
            </a:endParaRPr>
          </a:p>
        </p:txBody>
      </p:sp>
      <p:sp>
        <p:nvSpPr>
          <p:cNvPr id="146436"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6437"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0388114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2"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7A5A6EA3-D71A-42CB-B2E4-C1CDFD03F2A2}" type="slidenum">
              <a:rPr lang="en-US" altLang="en-US" sz="1200">
                <a:solidFill>
                  <a:srgbClr val="000000"/>
                </a:solidFill>
              </a:rPr>
              <a:pPr>
                <a:buClrTx/>
                <a:buFontTx/>
                <a:buNone/>
              </a:pPr>
              <a:t>75</a:t>
            </a:fld>
            <a:endParaRPr lang="en-US" altLang="en-US" sz="1200">
              <a:solidFill>
                <a:srgbClr val="000000"/>
              </a:solidFill>
            </a:endParaRPr>
          </a:p>
        </p:txBody>
      </p:sp>
      <p:sp>
        <p:nvSpPr>
          <p:cNvPr id="148483"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8484"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14848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0C32AABB-F542-436F-B801-C4599BA4570E}" type="slidenum">
              <a:rPr lang="en-US" altLang="en-US" sz="1200">
                <a:solidFill>
                  <a:srgbClr val="000000"/>
                </a:solidFill>
              </a:rPr>
              <a:pPr algn="r">
                <a:buClrTx/>
                <a:buFontTx/>
                <a:buNone/>
              </a:pPr>
              <a:t>75</a:t>
            </a:fld>
            <a:endParaRPr lang="en-US" altLang="en-US" sz="1200">
              <a:solidFill>
                <a:srgbClr val="000000"/>
              </a:solidFill>
            </a:endParaRPr>
          </a:p>
        </p:txBody>
      </p:sp>
    </p:spTree>
    <p:extLst>
      <p:ext uri="{BB962C8B-B14F-4D97-AF65-F5344CB8AC3E}">
        <p14:creationId xmlns:p14="http://schemas.microsoft.com/office/powerpoint/2010/main" val="30393859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0530"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8C603EE9-4B56-4AAE-BC34-CDE2DB6E2825}" type="slidenum">
              <a:rPr lang="en-US" altLang="en-US" sz="1200">
                <a:solidFill>
                  <a:srgbClr val="000000"/>
                </a:solidFill>
              </a:rPr>
              <a:pPr>
                <a:buClrTx/>
                <a:buFontTx/>
                <a:buNone/>
              </a:pPr>
              <a:t>76</a:t>
            </a:fld>
            <a:endParaRPr lang="en-US" altLang="en-US" sz="1200">
              <a:solidFill>
                <a:srgbClr val="000000"/>
              </a:solidFill>
            </a:endParaRPr>
          </a:p>
        </p:txBody>
      </p:sp>
      <p:sp>
        <p:nvSpPr>
          <p:cNvPr id="15053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D6C609B1-A1F6-41B9-8B3A-952CC6CF0718}" type="slidenum">
              <a:rPr lang="en-US" altLang="en-US" sz="1200">
                <a:solidFill>
                  <a:srgbClr val="000000"/>
                </a:solidFill>
              </a:rPr>
              <a:pPr algn="r">
                <a:buClrTx/>
                <a:buFontTx/>
                <a:buNone/>
              </a:pPr>
              <a:t>76</a:t>
            </a:fld>
            <a:endParaRPr lang="en-US" altLang="en-US" sz="1200">
              <a:solidFill>
                <a:srgbClr val="000000"/>
              </a:solidFill>
            </a:endParaRPr>
          </a:p>
        </p:txBody>
      </p:sp>
      <p:sp>
        <p:nvSpPr>
          <p:cNvPr id="150532"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0533"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95729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CFFDBE58-9744-4F5D-8273-82EB6AE7A1C6}" type="slidenum">
              <a:rPr lang="en-US" altLang="en-US" sz="1200">
                <a:solidFill>
                  <a:srgbClr val="000000"/>
                </a:solidFill>
              </a:rPr>
              <a:pPr>
                <a:buClrTx/>
                <a:buFontTx/>
                <a:buNone/>
              </a:pPr>
              <a:t>8</a:t>
            </a:fld>
            <a:endParaRPr lang="en-US" altLang="en-US" sz="1200">
              <a:solidFill>
                <a:srgbClr val="000000"/>
              </a:solidFill>
            </a:endParaRPr>
          </a:p>
        </p:txBody>
      </p:sp>
      <p:sp>
        <p:nvSpPr>
          <p:cNvPr id="1741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EE5CE012-860A-463B-BC45-454D820DC9BF}" type="slidenum">
              <a:rPr lang="en-US" altLang="en-US" sz="1200">
                <a:solidFill>
                  <a:srgbClr val="000000"/>
                </a:solidFill>
              </a:rPr>
              <a:pPr algn="r">
                <a:buClrTx/>
                <a:buFontTx/>
                <a:buNone/>
              </a:pPr>
              <a:t>8</a:t>
            </a:fld>
            <a:endParaRPr lang="en-US" altLang="en-US" sz="1200">
              <a:solidFill>
                <a:srgbClr val="000000"/>
              </a:solidFill>
            </a:endParaRPr>
          </a:p>
        </p:txBody>
      </p:sp>
      <p:sp>
        <p:nvSpPr>
          <p:cNvPr id="17412"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3"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99366123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8"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E0DE6382-4F07-4723-9FAE-3554C45016A9}" type="slidenum">
              <a:rPr lang="en-US" altLang="en-US" sz="1200">
                <a:solidFill>
                  <a:srgbClr val="000000"/>
                </a:solidFill>
              </a:rPr>
              <a:pPr>
                <a:buClrTx/>
                <a:buFontTx/>
                <a:buNone/>
              </a:pPr>
              <a:t>77</a:t>
            </a:fld>
            <a:endParaRPr lang="en-US" altLang="en-US" sz="1200">
              <a:solidFill>
                <a:srgbClr val="000000"/>
              </a:solidFill>
            </a:endParaRPr>
          </a:p>
        </p:txBody>
      </p:sp>
      <p:sp>
        <p:nvSpPr>
          <p:cNvPr id="152579"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2580"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15258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5919772D-AE75-4084-B9B5-92BFAAC73DC1}" type="slidenum">
              <a:rPr lang="en-US" altLang="en-US" sz="1200">
                <a:solidFill>
                  <a:srgbClr val="000000"/>
                </a:solidFill>
              </a:rPr>
              <a:pPr algn="r">
                <a:buClrTx/>
                <a:buFontTx/>
                <a:buNone/>
              </a:pPr>
              <a:t>77</a:t>
            </a:fld>
            <a:endParaRPr lang="en-US" altLang="en-US" sz="1200">
              <a:solidFill>
                <a:srgbClr val="000000"/>
              </a:solidFill>
            </a:endParaRPr>
          </a:p>
        </p:txBody>
      </p:sp>
    </p:spTree>
    <p:extLst>
      <p:ext uri="{BB962C8B-B14F-4D97-AF65-F5344CB8AC3E}">
        <p14:creationId xmlns:p14="http://schemas.microsoft.com/office/powerpoint/2010/main" val="36977153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98A6907F-A816-4A45-A33A-0E7608906E5B}" type="slidenum">
              <a:rPr lang="en-US" altLang="en-US" sz="1200">
                <a:solidFill>
                  <a:srgbClr val="000000"/>
                </a:solidFill>
              </a:rPr>
              <a:pPr>
                <a:buClrTx/>
                <a:buFontTx/>
                <a:buNone/>
              </a:pPr>
              <a:t>78</a:t>
            </a:fld>
            <a:endParaRPr lang="en-US" altLang="en-US" sz="1200">
              <a:solidFill>
                <a:srgbClr val="000000"/>
              </a:solidFill>
            </a:endParaRPr>
          </a:p>
        </p:txBody>
      </p:sp>
      <p:sp>
        <p:nvSpPr>
          <p:cNvPr id="15462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15D35D4C-012C-405B-ADA3-0702F918D529}" type="slidenum">
              <a:rPr lang="en-US" altLang="en-US" sz="1200">
                <a:solidFill>
                  <a:srgbClr val="000000"/>
                </a:solidFill>
              </a:rPr>
              <a:pPr algn="r">
                <a:buClrTx/>
                <a:buFontTx/>
                <a:buNone/>
              </a:pPr>
              <a:t>78</a:t>
            </a:fld>
            <a:endParaRPr lang="en-US" altLang="en-US" sz="1200">
              <a:solidFill>
                <a:srgbClr val="000000"/>
              </a:solidFill>
            </a:endParaRPr>
          </a:p>
        </p:txBody>
      </p:sp>
      <p:sp>
        <p:nvSpPr>
          <p:cNvPr id="154628"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9"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541325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674"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F3039467-7182-4A30-B548-27AB8C61BD9E}" type="slidenum">
              <a:rPr lang="en-US" altLang="en-US" sz="1200">
                <a:solidFill>
                  <a:srgbClr val="000000"/>
                </a:solidFill>
              </a:rPr>
              <a:pPr>
                <a:buClrTx/>
                <a:buFontTx/>
                <a:buNone/>
              </a:pPr>
              <a:t>79</a:t>
            </a:fld>
            <a:endParaRPr lang="en-US" altLang="en-US" sz="1200">
              <a:solidFill>
                <a:srgbClr val="000000"/>
              </a:solidFill>
            </a:endParaRPr>
          </a:p>
        </p:txBody>
      </p:sp>
      <p:sp>
        <p:nvSpPr>
          <p:cNvPr id="15667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9D459420-23D4-457C-A81F-733F7236BACB}" type="slidenum">
              <a:rPr lang="en-US" altLang="en-US" sz="1200">
                <a:solidFill>
                  <a:srgbClr val="000000"/>
                </a:solidFill>
              </a:rPr>
              <a:pPr algn="r">
                <a:buClrTx/>
                <a:buFontTx/>
                <a:buNone/>
              </a:pPr>
              <a:t>79</a:t>
            </a:fld>
            <a:endParaRPr lang="en-US" altLang="en-US" sz="1200">
              <a:solidFill>
                <a:srgbClr val="000000"/>
              </a:solidFill>
            </a:endParaRPr>
          </a:p>
        </p:txBody>
      </p:sp>
      <p:sp>
        <p:nvSpPr>
          <p:cNvPr id="156676"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6677"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9672203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2"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10287DA9-13A6-4338-9212-CBF8E8E145D7}" type="slidenum">
              <a:rPr lang="en-US" altLang="en-US" sz="1200">
                <a:solidFill>
                  <a:srgbClr val="000000"/>
                </a:solidFill>
              </a:rPr>
              <a:pPr>
                <a:buClrTx/>
                <a:buFontTx/>
                <a:buNone/>
              </a:pPr>
              <a:t>80</a:t>
            </a:fld>
            <a:endParaRPr lang="en-US" altLang="en-US" sz="1200">
              <a:solidFill>
                <a:srgbClr val="000000"/>
              </a:solidFill>
            </a:endParaRPr>
          </a:p>
        </p:txBody>
      </p:sp>
      <p:sp>
        <p:nvSpPr>
          <p:cNvPr id="15872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27E1DC32-B784-42D9-8B86-675BAADE7AEE}" type="slidenum">
              <a:rPr lang="en-US" altLang="en-US" sz="1200">
                <a:solidFill>
                  <a:srgbClr val="000000"/>
                </a:solidFill>
              </a:rPr>
              <a:pPr algn="r">
                <a:buClrTx/>
                <a:buFontTx/>
                <a:buNone/>
              </a:pPr>
              <a:t>80</a:t>
            </a:fld>
            <a:endParaRPr lang="en-US" altLang="en-US" sz="1200">
              <a:solidFill>
                <a:srgbClr val="000000"/>
              </a:solidFill>
            </a:endParaRPr>
          </a:p>
        </p:txBody>
      </p:sp>
      <p:sp>
        <p:nvSpPr>
          <p:cNvPr id="158724"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8725"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72489033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770"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24AC52D0-8648-4901-9DD8-68CB58E25772}" type="slidenum">
              <a:rPr lang="en-US" altLang="en-US" sz="1200">
                <a:solidFill>
                  <a:srgbClr val="000000"/>
                </a:solidFill>
              </a:rPr>
              <a:pPr>
                <a:buClrTx/>
                <a:buFontTx/>
                <a:buNone/>
              </a:pPr>
              <a:t>81</a:t>
            </a:fld>
            <a:endParaRPr lang="en-US" altLang="en-US" sz="1200">
              <a:solidFill>
                <a:srgbClr val="000000"/>
              </a:solidFill>
            </a:endParaRPr>
          </a:p>
        </p:txBody>
      </p:sp>
      <p:sp>
        <p:nvSpPr>
          <p:cNvPr id="16077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91243956-AC9A-485A-AFE1-B3B45BEFCE08}" type="slidenum">
              <a:rPr lang="en-US" altLang="en-US" sz="1200">
                <a:solidFill>
                  <a:srgbClr val="000000"/>
                </a:solidFill>
              </a:rPr>
              <a:pPr algn="r">
                <a:buClrTx/>
                <a:buFontTx/>
                <a:buNone/>
              </a:pPr>
              <a:t>81</a:t>
            </a:fld>
            <a:endParaRPr lang="en-US" altLang="en-US" sz="1200">
              <a:solidFill>
                <a:srgbClr val="000000"/>
              </a:solidFill>
            </a:endParaRPr>
          </a:p>
        </p:txBody>
      </p:sp>
      <p:sp>
        <p:nvSpPr>
          <p:cNvPr id="160772" name="Rectangle 2"/>
          <p:cNvSpPr>
            <a:spLocks noChangeArrowheads="1" noTextEdit="1"/>
          </p:cNvSpPr>
          <p:nvPr>
            <p:ph type="sldImg"/>
          </p:nvPr>
        </p:nvSpPr>
        <p:spPr>
          <a:xfrm>
            <a:off x="1150938" y="692150"/>
            <a:ext cx="4556125" cy="34163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0773" name="Rectangle 3"/>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98199302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46334679-0A4C-408C-BC7F-BFED9E9B6AB8}" type="slidenum">
              <a:rPr lang="en-US" altLang="en-US" sz="1200">
                <a:solidFill>
                  <a:srgbClr val="000000"/>
                </a:solidFill>
              </a:rPr>
              <a:pPr>
                <a:buClrTx/>
                <a:buFontTx/>
                <a:buNone/>
              </a:pPr>
              <a:t>82</a:t>
            </a:fld>
            <a:endParaRPr lang="en-US" altLang="en-US" sz="1200">
              <a:solidFill>
                <a:srgbClr val="000000"/>
              </a:solidFill>
            </a:endParaRPr>
          </a:p>
        </p:txBody>
      </p:sp>
      <p:sp>
        <p:nvSpPr>
          <p:cNvPr id="162819"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20"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16282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2BA596A1-945B-4FF2-961C-E3A3A3E3F83B}" type="slidenum">
              <a:rPr lang="en-US" altLang="en-US" sz="1200">
                <a:solidFill>
                  <a:srgbClr val="000000"/>
                </a:solidFill>
              </a:rPr>
              <a:pPr algn="r">
                <a:buClrTx/>
                <a:buFontTx/>
                <a:buNone/>
              </a:pPr>
              <a:t>82</a:t>
            </a:fld>
            <a:endParaRPr lang="en-US" altLang="en-US" sz="1200">
              <a:solidFill>
                <a:srgbClr val="000000"/>
              </a:solidFill>
            </a:endParaRPr>
          </a:p>
        </p:txBody>
      </p:sp>
    </p:spTree>
    <p:extLst>
      <p:ext uri="{BB962C8B-B14F-4D97-AF65-F5344CB8AC3E}">
        <p14:creationId xmlns:p14="http://schemas.microsoft.com/office/powerpoint/2010/main" val="31122967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866"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057FD53B-7DB9-44E1-AE8B-33F87AC261A8}" type="slidenum">
              <a:rPr lang="en-US" altLang="en-US" sz="1200">
                <a:solidFill>
                  <a:srgbClr val="000000"/>
                </a:solidFill>
              </a:rPr>
              <a:pPr>
                <a:buClrTx/>
                <a:buFontTx/>
                <a:buNone/>
              </a:pPr>
              <a:t>83</a:t>
            </a:fld>
            <a:endParaRPr lang="en-US" altLang="en-US" sz="1200">
              <a:solidFill>
                <a:srgbClr val="000000"/>
              </a:solidFill>
            </a:endParaRPr>
          </a:p>
        </p:txBody>
      </p:sp>
      <p:sp>
        <p:nvSpPr>
          <p:cNvPr id="16486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DC364AFB-2270-4115-9EE5-451877A95135}" type="slidenum">
              <a:rPr lang="en-US" altLang="en-US" sz="1200">
                <a:solidFill>
                  <a:srgbClr val="000000"/>
                </a:solidFill>
              </a:rPr>
              <a:pPr algn="r">
                <a:buClrTx/>
                <a:buFontTx/>
                <a:buNone/>
              </a:pPr>
              <a:t>83</a:t>
            </a:fld>
            <a:endParaRPr lang="en-US" altLang="en-US" sz="1200">
              <a:solidFill>
                <a:srgbClr val="000000"/>
              </a:solidFill>
            </a:endParaRPr>
          </a:p>
        </p:txBody>
      </p:sp>
      <p:sp>
        <p:nvSpPr>
          <p:cNvPr id="164868"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4869"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14994274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823AC9EA-CE73-4C81-A645-1CF824C46EBC}" type="slidenum">
              <a:rPr lang="en-US" altLang="en-US" sz="1200">
                <a:solidFill>
                  <a:srgbClr val="000000"/>
                </a:solidFill>
              </a:rPr>
              <a:pPr>
                <a:buClrTx/>
                <a:buFontTx/>
                <a:buNone/>
              </a:pPr>
              <a:t>84</a:t>
            </a:fld>
            <a:endParaRPr lang="en-US" altLang="en-US" sz="1200">
              <a:solidFill>
                <a:srgbClr val="000000"/>
              </a:solidFill>
            </a:endParaRPr>
          </a:p>
        </p:txBody>
      </p:sp>
      <p:sp>
        <p:nvSpPr>
          <p:cNvPr id="166915"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6916"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16691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ECF1D8D8-CC11-4BFE-A271-143B0954FBAC}" type="slidenum">
              <a:rPr lang="en-US" altLang="en-US" sz="1200">
                <a:solidFill>
                  <a:srgbClr val="000000"/>
                </a:solidFill>
              </a:rPr>
              <a:pPr algn="r">
                <a:buClrTx/>
                <a:buFontTx/>
                <a:buNone/>
              </a:pPr>
              <a:t>84</a:t>
            </a:fld>
            <a:endParaRPr lang="en-US" altLang="en-US" sz="1200">
              <a:solidFill>
                <a:srgbClr val="000000"/>
              </a:solidFill>
            </a:endParaRPr>
          </a:p>
        </p:txBody>
      </p:sp>
    </p:spTree>
    <p:extLst>
      <p:ext uri="{BB962C8B-B14F-4D97-AF65-F5344CB8AC3E}">
        <p14:creationId xmlns:p14="http://schemas.microsoft.com/office/powerpoint/2010/main" val="30976631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962"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C3A9AF7B-DE98-42B1-9AB7-A008A9AE5060}" type="slidenum">
              <a:rPr lang="en-US" altLang="en-US" sz="1200">
                <a:solidFill>
                  <a:srgbClr val="000000"/>
                </a:solidFill>
              </a:rPr>
              <a:pPr>
                <a:buClrTx/>
                <a:buFontTx/>
                <a:buNone/>
              </a:pPr>
              <a:t>85</a:t>
            </a:fld>
            <a:endParaRPr lang="en-US" altLang="en-US" sz="1200">
              <a:solidFill>
                <a:srgbClr val="000000"/>
              </a:solidFill>
            </a:endParaRPr>
          </a:p>
        </p:txBody>
      </p:sp>
      <p:sp>
        <p:nvSpPr>
          <p:cNvPr id="16896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EA7CE1FF-91CB-4916-AF9F-29B022330586}" type="slidenum">
              <a:rPr lang="en-US" altLang="en-US" sz="1200">
                <a:solidFill>
                  <a:srgbClr val="000000"/>
                </a:solidFill>
              </a:rPr>
              <a:pPr algn="r">
                <a:buClrTx/>
                <a:buFontTx/>
                <a:buNone/>
              </a:pPr>
              <a:t>85</a:t>
            </a:fld>
            <a:endParaRPr lang="en-US" altLang="en-US" sz="1200">
              <a:solidFill>
                <a:srgbClr val="000000"/>
              </a:solidFill>
            </a:endParaRPr>
          </a:p>
        </p:txBody>
      </p:sp>
      <p:sp>
        <p:nvSpPr>
          <p:cNvPr id="168964"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8965"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28382853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034"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7274D27F-7556-404C-AA15-112524D18FCC}" type="slidenum">
              <a:rPr lang="en-US" altLang="en-US" sz="1200">
                <a:solidFill>
                  <a:srgbClr val="000000"/>
                </a:solidFill>
              </a:rPr>
              <a:pPr>
                <a:buClrTx/>
                <a:buFontTx/>
                <a:buNone/>
              </a:pPr>
              <a:t>87</a:t>
            </a:fld>
            <a:endParaRPr lang="en-US" altLang="en-US" sz="1200">
              <a:solidFill>
                <a:srgbClr val="000000"/>
              </a:solidFill>
            </a:endParaRPr>
          </a:p>
        </p:txBody>
      </p:sp>
      <p:sp>
        <p:nvSpPr>
          <p:cNvPr id="17203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E0B367BA-9407-45FF-9561-9145157086C5}" type="slidenum">
              <a:rPr lang="en-US" altLang="en-US" sz="1200">
                <a:solidFill>
                  <a:srgbClr val="000000"/>
                </a:solidFill>
              </a:rPr>
              <a:pPr algn="r">
                <a:buClrTx/>
                <a:buFontTx/>
                <a:buNone/>
              </a:pPr>
              <a:t>87</a:t>
            </a:fld>
            <a:endParaRPr lang="en-US" altLang="en-US" sz="1200">
              <a:solidFill>
                <a:srgbClr val="000000"/>
              </a:solidFill>
            </a:endParaRPr>
          </a:p>
        </p:txBody>
      </p:sp>
      <p:sp>
        <p:nvSpPr>
          <p:cNvPr id="172036"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2037"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29935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1A0D49F8-D892-4A75-A663-97A350F0EFAC}" type="slidenum">
              <a:rPr lang="en-US" altLang="en-US" sz="1200">
                <a:solidFill>
                  <a:srgbClr val="000000"/>
                </a:solidFill>
              </a:rPr>
              <a:pPr>
                <a:buClrTx/>
                <a:buFontTx/>
                <a:buNone/>
              </a:pPr>
              <a:t>9</a:t>
            </a:fld>
            <a:endParaRPr lang="en-US" altLang="en-US" sz="1200">
              <a:solidFill>
                <a:srgbClr val="000000"/>
              </a:solidFill>
            </a:endParaRPr>
          </a:p>
        </p:txBody>
      </p:sp>
      <p:sp>
        <p:nvSpPr>
          <p:cNvPr id="1945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D97B716B-0724-4876-BB40-35388040D7F8}" type="slidenum">
              <a:rPr lang="en-US" altLang="en-US" sz="1200">
                <a:solidFill>
                  <a:srgbClr val="000000"/>
                </a:solidFill>
              </a:rPr>
              <a:pPr algn="r">
                <a:buClrTx/>
                <a:buFontTx/>
                <a:buNone/>
              </a:pPr>
              <a:t>9</a:t>
            </a:fld>
            <a:endParaRPr lang="en-US" altLang="en-US" sz="1200">
              <a:solidFill>
                <a:srgbClr val="000000"/>
              </a:solidFill>
            </a:endParaRPr>
          </a:p>
        </p:txBody>
      </p:sp>
      <p:sp>
        <p:nvSpPr>
          <p:cNvPr id="19460"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1"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38115858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82"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D407E244-094E-4883-ACA8-1B1E4650B31A}" type="slidenum">
              <a:rPr lang="en-US" altLang="en-US" sz="1200">
                <a:solidFill>
                  <a:srgbClr val="000000"/>
                </a:solidFill>
              </a:rPr>
              <a:pPr>
                <a:buClrTx/>
                <a:buFontTx/>
                <a:buNone/>
              </a:pPr>
              <a:t>88</a:t>
            </a:fld>
            <a:endParaRPr lang="en-US" altLang="en-US" sz="1200">
              <a:solidFill>
                <a:srgbClr val="000000"/>
              </a:solidFill>
            </a:endParaRPr>
          </a:p>
        </p:txBody>
      </p:sp>
      <p:sp>
        <p:nvSpPr>
          <p:cNvPr id="17408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97E1D735-99A9-4CAC-AD43-FBB832062A2D}" type="slidenum">
              <a:rPr lang="en-US" altLang="en-US" sz="1200">
                <a:solidFill>
                  <a:srgbClr val="000000"/>
                </a:solidFill>
              </a:rPr>
              <a:pPr algn="r">
                <a:buClrTx/>
                <a:buFontTx/>
                <a:buNone/>
              </a:pPr>
              <a:t>88</a:t>
            </a:fld>
            <a:endParaRPr lang="en-US" altLang="en-US" sz="1200">
              <a:solidFill>
                <a:srgbClr val="000000"/>
              </a:solidFill>
            </a:endParaRPr>
          </a:p>
        </p:txBody>
      </p:sp>
      <p:sp>
        <p:nvSpPr>
          <p:cNvPr id="174084"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085"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602248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8"/>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fld id="{34CE1DEF-D0AA-4AC0-9E69-00669B359528}" type="slidenum">
              <a:rPr lang="en-US" altLang="en-US" sz="1200">
                <a:solidFill>
                  <a:srgbClr val="000000"/>
                </a:solidFill>
              </a:rPr>
              <a:pPr>
                <a:buClrTx/>
                <a:buFontTx/>
                <a:buNone/>
              </a:pPr>
              <a:t>10</a:t>
            </a:fld>
            <a:endParaRPr lang="en-US" altLang="en-US" sz="1200">
              <a:solidFill>
                <a:srgbClr val="000000"/>
              </a:solidFill>
            </a:endParaRPr>
          </a:p>
        </p:txBody>
      </p:sp>
      <p:sp>
        <p:nvSpPr>
          <p:cNvPr id="2150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buClrTx/>
              <a:buFontTx/>
              <a:buNone/>
            </a:pPr>
            <a:fld id="{DA6B012A-DDE7-4843-B3A5-5EE1C362E094}" type="slidenum">
              <a:rPr lang="en-US" altLang="en-US" sz="1200">
                <a:solidFill>
                  <a:srgbClr val="000000"/>
                </a:solidFill>
              </a:rPr>
              <a:pPr algn="r">
                <a:buClrTx/>
                <a:buFontTx/>
                <a:buNone/>
              </a:pPr>
              <a:t>10</a:t>
            </a:fld>
            <a:endParaRPr lang="en-US" altLang="en-US" sz="1200">
              <a:solidFill>
                <a:srgbClr val="000000"/>
              </a:solidFill>
            </a:endParaRPr>
          </a:p>
        </p:txBody>
      </p:sp>
      <p:sp>
        <p:nvSpPr>
          <p:cNvPr id="21508"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9"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95582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xmlns="" id="{777A3493-2B10-45E3-A758-B79303B45232}"/>
              </a:ext>
            </a:extLst>
          </p:cNvPr>
          <p:cNvSpPr>
            <a:spLocks noGrp="1" noChangeArrowheads="1"/>
          </p:cNvSpPr>
          <p:nvPr>
            <p:ph type="sldNum" idx="10"/>
          </p:nvPr>
        </p:nvSpPr>
        <p:spPr>
          <a:ln/>
        </p:spPr>
        <p:txBody>
          <a:bodyPr/>
          <a:lstStyle>
            <a:lvl1pPr>
              <a:defRPr/>
            </a:lvl1pPr>
          </a:lstStyle>
          <a:p>
            <a:pPr>
              <a:defRPr/>
            </a:pPr>
            <a:fld id="{03A5C5ED-6A75-4482-96A4-BA390EB8B733}" type="slidenum">
              <a:rPr lang="en-US" altLang="en-US"/>
              <a:pPr>
                <a:defRPr/>
              </a:pPr>
              <a:t>‹#›</a:t>
            </a:fld>
            <a:endParaRPr lang="en-US" altLang="en-US"/>
          </a:p>
        </p:txBody>
      </p:sp>
    </p:spTree>
    <p:extLst>
      <p:ext uri="{BB962C8B-B14F-4D97-AF65-F5344CB8AC3E}">
        <p14:creationId xmlns:p14="http://schemas.microsoft.com/office/powerpoint/2010/main" val="91836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xmlns="" id="{777A3493-2B10-45E3-A758-B79303B45232}"/>
              </a:ext>
            </a:extLst>
          </p:cNvPr>
          <p:cNvSpPr>
            <a:spLocks noGrp="1" noChangeArrowheads="1"/>
          </p:cNvSpPr>
          <p:nvPr>
            <p:ph type="sldNum" idx="10"/>
          </p:nvPr>
        </p:nvSpPr>
        <p:spPr>
          <a:ln/>
        </p:spPr>
        <p:txBody>
          <a:bodyPr/>
          <a:lstStyle>
            <a:lvl1pPr>
              <a:defRPr/>
            </a:lvl1pPr>
          </a:lstStyle>
          <a:p>
            <a:pPr>
              <a:defRPr/>
            </a:pPr>
            <a:fld id="{3C807223-BA7C-4533-B265-2D402DC47A43}" type="slidenum">
              <a:rPr lang="en-US" altLang="en-US"/>
              <a:pPr>
                <a:defRPr/>
              </a:pPr>
              <a:t>‹#›</a:t>
            </a:fld>
            <a:endParaRPr lang="en-US" altLang="en-US"/>
          </a:p>
        </p:txBody>
      </p:sp>
    </p:spTree>
    <p:extLst>
      <p:ext uri="{BB962C8B-B14F-4D97-AF65-F5344CB8AC3E}">
        <p14:creationId xmlns:p14="http://schemas.microsoft.com/office/powerpoint/2010/main" val="86250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513" y="609600"/>
            <a:ext cx="1941512" cy="5483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5313" cy="5483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xmlns="" id="{777A3493-2B10-45E3-A758-B79303B45232}"/>
              </a:ext>
            </a:extLst>
          </p:cNvPr>
          <p:cNvSpPr>
            <a:spLocks noGrp="1" noChangeArrowheads="1"/>
          </p:cNvSpPr>
          <p:nvPr>
            <p:ph type="sldNum" idx="10"/>
          </p:nvPr>
        </p:nvSpPr>
        <p:spPr>
          <a:ln/>
        </p:spPr>
        <p:txBody>
          <a:bodyPr/>
          <a:lstStyle>
            <a:lvl1pPr>
              <a:defRPr/>
            </a:lvl1pPr>
          </a:lstStyle>
          <a:p>
            <a:pPr>
              <a:defRPr/>
            </a:pPr>
            <a:fld id="{4345C268-090F-48BE-9F2A-E350F75004BA}" type="slidenum">
              <a:rPr lang="en-US" altLang="en-US"/>
              <a:pPr>
                <a:defRPr/>
              </a:pPr>
              <a:t>‹#›</a:t>
            </a:fld>
            <a:endParaRPr lang="en-US" altLang="en-US"/>
          </a:p>
        </p:txBody>
      </p:sp>
    </p:spTree>
    <p:extLst>
      <p:ext uri="{BB962C8B-B14F-4D97-AF65-F5344CB8AC3E}">
        <p14:creationId xmlns:p14="http://schemas.microsoft.com/office/powerpoint/2010/main" val="2505806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xmlns="" id="{777A3493-2B10-45E3-A758-B79303B45232}"/>
              </a:ext>
            </a:extLst>
          </p:cNvPr>
          <p:cNvSpPr>
            <a:spLocks noGrp="1" noChangeArrowheads="1"/>
          </p:cNvSpPr>
          <p:nvPr>
            <p:ph type="sldNum" idx="10"/>
          </p:nvPr>
        </p:nvSpPr>
        <p:spPr>
          <a:ln/>
        </p:spPr>
        <p:txBody>
          <a:bodyPr/>
          <a:lstStyle>
            <a:lvl1pPr>
              <a:defRPr/>
            </a:lvl1pPr>
          </a:lstStyle>
          <a:p>
            <a:pPr>
              <a:defRPr/>
            </a:pPr>
            <a:fld id="{D29DD4C2-AF67-41A6-A9C8-7676239B8DAA}" type="slidenum">
              <a:rPr lang="en-US" altLang="en-US"/>
              <a:pPr>
                <a:defRPr/>
              </a:pPr>
              <a:t>‹#›</a:t>
            </a:fld>
            <a:endParaRPr lang="en-US" altLang="en-US"/>
          </a:p>
        </p:txBody>
      </p:sp>
    </p:spTree>
    <p:extLst>
      <p:ext uri="{BB962C8B-B14F-4D97-AF65-F5344CB8AC3E}">
        <p14:creationId xmlns:p14="http://schemas.microsoft.com/office/powerpoint/2010/main" val="1360537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xmlns="" id="{777A3493-2B10-45E3-A758-B79303B45232}"/>
              </a:ext>
            </a:extLst>
          </p:cNvPr>
          <p:cNvSpPr>
            <a:spLocks noGrp="1" noChangeArrowheads="1"/>
          </p:cNvSpPr>
          <p:nvPr>
            <p:ph type="sldNum" idx="10"/>
          </p:nvPr>
        </p:nvSpPr>
        <p:spPr>
          <a:ln/>
        </p:spPr>
        <p:txBody>
          <a:bodyPr/>
          <a:lstStyle>
            <a:lvl1pPr>
              <a:defRPr/>
            </a:lvl1pPr>
          </a:lstStyle>
          <a:p>
            <a:pPr>
              <a:defRPr/>
            </a:pPr>
            <a:fld id="{822E753D-AE8D-40F9-A365-B0E37080AFFB}" type="slidenum">
              <a:rPr lang="en-US" altLang="en-US"/>
              <a:pPr>
                <a:defRPr/>
              </a:pPr>
              <a:t>‹#›</a:t>
            </a:fld>
            <a:endParaRPr lang="en-US" altLang="en-US"/>
          </a:p>
        </p:txBody>
      </p:sp>
    </p:spTree>
    <p:extLst>
      <p:ext uri="{BB962C8B-B14F-4D97-AF65-F5344CB8AC3E}">
        <p14:creationId xmlns:p14="http://schemas.microsoft.com/office/powerpoint/2010/main" val="2563545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08413"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981200"/>
            <a:ext cx="3808412"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xmlns="" id="{777A3493-2B10-45E3-A758-B79303B45232}"/>
              </a:ext>
            </a:extLst>
          </p:cNvPr>
          <p:cNvSpPr>
            <a:spLocks noGrp="1" noChangeArrowheads="1"/>
          </p:cNvSpPr>
          <p:nvPr>
            <p:ph type="sldNum" idx="10"/>
          </p:nvPr>
        </p:nvSpPr>
        <p:spPr>
          <a:ln/>
        </p:spPr>
        <p:txBody>
          <a:bodyPr/>
          <a:lstStyle>
            <a:lvl1pPr>
              <a:defRPr/>
            </a:lvl1pPr>
          </a:lstStyle>
          <a:p>
            <a:pPr>
              <a:defRPr/>
            </a:pPr>
            <a:fld id="{1CCDB97C-6D2B-43CE-A607-6831EF076F65}" type="slidenum">
              <a:rPr lang="en-US" altLang="en-US"/>
              <a:pPr>
                <a:defRPr/>
              </a:pPr>
              <a:t>‹#›</a:t>
            </a:fld>
            <a:endParaRPr lang="en-US" altLang="en-US"/>
          </a:p>
        </p:txBody>
      </p:sp>
    </p:spTree>
    <p:extLst>
      <p:ext uri="{BB962C8B-B14F-4D97-AF65-F5344CB8AC3E}">
        <p14:creationId xmlns:p14="http://schemas.microsoft.com/office/powerpoint/2010/main" val="850957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xmlns="" id="{777A3493-2B10-45E3-A758-B79303B45232}"/>
              </a:ext>
            </a:extLst>
          </p:cNvPr>
          <p:cNvSpPr>
            <a:spLocks noGrp="1" noChangeArrowheads="1"/>
          </p:cNvSpPr>
          <p:nvPr>
            <p:ph type="sldNum" idx="10"/>
          </p:nvPr>
        </p:nvSpPr>
        <p:spPr>
          <a:ln/>
        </p:spPr>
        <p:txBody>
          <a:bodyPr/>
          <a:lstStyle>
            <a:lvl1pPr>
              <a:defRPr/>
            </a:lvl1pPr>
          </a:lstStyle>
          <a:p>
            <a:pPr>
              <a:defRPr/>
            </a:pPr>
            <a:fld id="{F0D268F3-BE5F-4FDB-8B8D-75270FE931E3}" type="slidenum">
              <a:rPr lang="en-US" altLang="en-US"/>
              <a:pPr>
                <a:defRPr/>
              </a:pPr>
              <a:t>‹#›</a:t>
            </a:fld>
            <a:endParaRPr lang="en-US" altLang="en-US"/>
          </a:p>
        </p:txBody>
      </p:sp>
    </p:spTree>
    <p:extLst>
      <p:ext uri="{BB962C8B-B14F-4D97-AF65-F5344CB8AC3E}">
        <p14:creationId xmlns:p14="http://schemas.microsoft.com/office/powerpoint/2010/main" val="15295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xmlns="" id="{777A3493-2B10-45E3-A758-B79303B45232}"/>
              </a:ext>
            </a:extLst>
          </p:cNvPr>
          <p:cNvSpPr>
            <a:spLocks noGrp="1" noChangeArrowheads="1"/>
          </p:cNvSpPr>
          <p:nvPr>
            <p:ph type="sldNum" idx="10"/>
          </p:nvPr>
        </p:nvSpPr>
        <p:spPr>
          <a:ln/>
        </p:spPr>
        <p:txBody>
          <a:bodyPr/>
          <a:lstStyle>
            <a:lvl1pPr>
              <a:defRPr/>
            </a:lvl1pPr>
          </a:lstStyle>
          <a:p>
            <a:pPr>
              <a:defRPr/>
            </a:pPr>
            <a:fld id="{FE98DAFE-236C-4E05-8768-7698DBEFB084}" type="slidenum">
              <a:rPr lang="en-US" altLang="en-US"/>
              <a:pPr>
                <a:defRPr/>
              </a:pPr>
              <a:t>‹#›</a:t>
            </a:fld>
            <a:endParaRPr lang="en-US" altLang="en-US"/>
          </a:p>
        </p:txBody>
      </p:sp>
    </p:spTree>
    <p:extLst>
      <p:ext uri="{BB962C8B-B14F-4D97-AF65-F5344CB8AC3E}">
        <p14:creationId xmlns:p14="http://schemas.microsoft.com/office/powerpoint/2010/main" val="3661084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777A3493-2B10-45E3-A758-B79303B45232}"/>
              </a:ext>
            </a:extLst>
          </p:cNvPr>
          <p:cNvSpPr>
            <a:spLocks noGrp="1" noChangeArrowheads="1"/>
          </p:cNvSpPr>
          <p:nvPr>
            <p:ph type="sldNum" idx="10"/>
          </p:nvPr>
        </p:nvSpPr>
        <p:spPr>
          <a:ln/>
        </p:spPr>
        <p:txBody>
          <a:bodyPr/>
          <a:lstStyle>
            <a:lvl1pPr>
              <a:defRPr/>
            </a:lvl1pPr>
          </a:lstStyle>
          <a:p>
            <a:pPr>
              <a:defRPr/>
            </a:pPr>
            <a:fld id="{130DF540-B6DB-45D6-B985-1EF95C048426}" type="slidenum">
              <a:rPr lang="en-US" altLang="en-US"/>
              <a:pPr>
                <a:defRPr/>
              </a:pPr>
              <a:t>‹#›</a:t>
            </a:fld>
            <a:endParaRPr lang="en-US" altLang="en-US"/>
          </a:p>
        </p:txBody>
      </p:sp>
    </p:spTree>
    <p:extLst>
      <p:ext uri="{BB962C8B-B14F-4D97-AF65-F5344CB8AC3E}">
        <p14:creationId xmlns:p14="http://schemas.microsoft.com/office/powerpoint/2010/main" val="3270587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xmlns="" id="{777A3493-2B10-45E3-A758-B79303B45232}"/>
              </a:ext>
            </a:extLst>
          </p:cNvPr>
          <p:cNvSpPr>
            <a:spLocks noGrp="1" noChangeArrowheads="1"/>
          </p:cNvSpPr>
          <p:nvPr>
            <p:ph type="sldNum" idx="10"/>
          </p:nvPr>
        </p:nvSpPr>
        <p:spPr>
          <a:ln/>
        </p:spPr>
        <p:txBody>
          <a:bodyPr/>
          <a:lstStyle>
            <a:lvl1pPr>
              <a:defRPr/>
            </a:lvl1pPr>
          </a:lstStyle>
          <a:p>
            <a:pPr>
              <a:defRPr/>
            </a:pPr>
            <a:fld id="{D8D961D4-7998-4B8F-A257-E4AF6FB3335E}" type="slidenum">
              <a:rPr lang="en-US" altLang="en-US"/>
              <a:pPr>
                <a:defRPr/>
              </a:pPr>
              <a:t>‹#›</a:t>
            </a:fld>
            <a:endParaRPr lang="en-US" altLang="en-US"/>
          </a:p>
        </p:txBody>
      </p:sp>
    </p:spTree>
    <p:extLst>
      <p:ext uri="{BB962C8B-B14F-4D97-AF65-F5344CB8AC3E}">
        <p14:creationId xmlns:p14="http://schemas.microsoft.com/office/powerpoint/2010/main" val="1617144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xmlns="" id="{777A3493-2B10-45E3-A758-B79303B45232}"/>
              </a:ext>
            </a:extLst>
          </p:cNvPr>
          <p:cNvSpPr>
            <a:spLocks noGrp="1" noChangeArrowheads="1"/>
          </p:cNvSpPr>
          <p:nvPr>
            <p:ph type="sldNum" idx="10"/>
          </p:nvPr>
        </p:nvSpPr>
        <p:spPr>
          <a:ln/>
        </p:spPr>
        <p:txBody>
          <a:bodyPr/>
          <a:lstStyle>
            <a:lvl1pPr>
              <a:defRPr/>
            </a:lvl1pPr>
          </a:lstStyle>
          <a:p>
            <a:pPr>
              <a:defRPr/>
            </a:pPr>
            <a:fld id="{33418049-6FD8-479B-9FCD-A91A44FF50AE}" type="slidenum">
              <a:rPr lang="en-US" altLang="en-US"/>
              <a:pPr>
                <a:defRPr/>
              </a:pPr>
              <a:t>‹#›</a:t>
            </a:fld>
            <a:endParaRPr lang="en-US" altLang="en-US"/>
          </a:p>
        </p:txBody>
      </p:sp>
    </p:spTree>
    <p:extLst>
      <p:ext uri="{BB962C8B-B14F-4D97-AF65-F5344CB8AC3E}">
        <p14:creationId xmlns:p14="http://schemas.microsoft.com/office/powerpoint/2010/main" val="1490445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609600"/>
            <a:ext cx="7769225"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1027" name="Rectangle 2"/>
          <p:cNvSpPr>
            <a:spLocks noGrp="1" noChangeArrowheads="1"/>
          </p:cNvSpPr>
          <p:nvPr>
            <p:ph type="body" idx="1"/>
          </p:nvPr>
        </p:nvSpPr>
        <p:spPr bwMode="auto">
          <a:xfrm>
            <a:off x="685800" y="1981200"/>
            <a:ext cx="7769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028" name="Text Box 3"/>
          <p:cNvSpPr txBox="1">
            <a:spLocks noChangeArrowheads="1"/>
          </p:cNvSpPr>
          <p:nvPr/>
        </p:nvSpPr>
        <p:spPr bwMode="auto">
          <a:xfrm>
            <a:off x="685800" y="6248400"/>
            <a:ext cx="1905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029" name="Text Box 4"/>
          <p:cNvSpPr txBox="1">
            <a:spLocks noChangeArrowheads="1"/>
          </p:cNvSpPr>
          <p:nvPr/>
        </p:nvSpPr>
        <p:spPr bwMode="auto">
          <a:xfrm>
            <a:off x="3124200" y="6248400"/>
            <a:ext cx="2895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 name="Rectangle 5">
            <a:extLst>
              <a:ext uri="{FF2B5EF4-FFF2-40B4-BE49-F238E27FC236}">
                <a16:creationId xmlns:a16="http://schemas.microsoft.com/office/drawing/2014/main" xmlns="" id="{777A3493-2B10-45E3-A758-B79303B45232}"/>
              </a:ext>
            </a:extLst>
          </p:cNvPr>
          <p:cNvSpPr>
            <a:spLocks noGrp="1" noChangeArrowheads="1"/>
          </p:cNvSpPr>
          <p:nvPr>
            <p:ph type="sldNum"/>
          </p:nvPr>
        </p:nvSpPr>
        <p:spPr bwMode="auto">
          <a:xfrm>
            <a:off x="6553200" y="6248400"/>
            <a:ext cx="190182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mtClean="0">
                <a:solidFill>
                  <a:srgbClr val="000000"/>
                </a:solidFill>
              </a:defRPr>
            </a:lvl1pPr>
          </a:lstStyle>
          <a:p>
            <a:pPr>
              <a:defRPr/>
            </a:pPr>
            <a:fld id="{008CDA20-7B12-4530-A15F-349E9258194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Microsoft YaHei" charset="-122"/>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Microsoft YaHei" charset="-122"/>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Microsoft YaHei" charset="-122"/>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Microsoft YaHei" charset="-122"/>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ps.prenhall.com/wps/media/objects/477/489159/st1603.html"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5.jpeg"/><Relationship Id="rId4" Type="http://schemas.openxmlformats.org/officeDocument/2006/relationships/image" Target="../media/image24.wmf"/></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hyperlink" Target="http://wps.prenhall.com/wps/media/objects/1056/1081444/media/AACXJRS0.html" TargetMode="External"/><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6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wps.prenhall.com/wps/media/objects/169/173347/ElectrolysisofWater.html" TargetMode="Externa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18_Pg862_UnFigure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411663"/>
            <a:ext cx="434340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9" descr="18_Pg862_UnFigure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
            <a:ext cx="2511425"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7" descr="18_Pg877_UnFigure_1"/>
          <p:cNvPicPr>
            <a:picLocks noChangeAspect="1" noChangeArrowheads="1"/>
          </p:cNvPicPr>
          <p:nvPr/>
        </p:nvPicPr>
        <p:blipFill>
          <a:blip r:embed="rId4">
            <a:extLst>
              <a:ext uri="{28A0092B-C50C-407E-A947-70E740481C1C}">
                <a14:useLocalDpi xmlns:a14="http://schemas.microsoft.com/office/drawing/2010/main" val="0"/>
              </a:ext>
            </a:extLst>
          </a:blip>
          <a:srcRect b="2556"/>
          <a:stretch>
            <a:fillRect/>
          </a:stretch>
        </p:blipFill>
        <p:spPr bwMode="auto">
          <a:xfrm>
            <a:off x="3465513" y="304800"/>
            <a:ext cx="22383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descr="18_15_FigureB"/>
          <p:cNvPicPr>
            <a:picLocks noChangeAspect="1" noChangeArrowheads="1"/>
          </p:cNvPicPr>
          <p:nvPr/>
        </p:nvPicPr>
        <p:blipFill>
          <a:blip r:embed="rId5">
            <a:extLst>
              <a:ext uri="{28A0092B-C50C-407E-A947-70E740481C1C}">
                <a14:useLocalDpi xmlns:a14="http://schemas.microsoft.com/office/drawing/2010/main" val="0"/>
              </a:ext>
            </a:extLst>
          </a:blip>
          <a:srcRect b="6664"/>
          <a:stretch>
            <a:fillRect/>
          </a:stretch>
        </p:blipFill>
        <p:spPr bwMode="auto">
          <a:xfrm>
            <a:off x="5883275" y="304800"/>
            <a:ext cx="3003550" cy="467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Box 2"/>
          <p:cNvSpPr txBox="1">
            <a:spLocks noChangeArrowheads="1"/>
          </p:cNvSpPr>
          <p:nvPr/>
        </p:nvSpPr>
        <p:spPr bwMode="auto">
          <a:xfrm>
            <a:off x="5127625" y="5410200"/>
            <a:ext cx="3937000" cy="70802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anose="02020603050405020304" pitchFamily="18" charset="0"/>
              <a:buNone/>
            </a:pPr>
            <a:r>
              <a:rPr lang="en-US" altLang="en-US" sz="4000" b="1">
                <a:solidFill>
                  <a:srgbClr val="FFFF00"/>
                </a:solidFill>
                <a:cs typeface="Arial" panose="020B0604020202020204" pitchFamily="34" charset="0"/>
              </a:rPr>
              <a:t>Electrochemistry</a:t>
            </a:r>
            <a:endParaRPr lang="en-US" altLang="en-US" sz="4000">
              <a:solidFill>
                <a:srgbClr val="FFFF00"/>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228600" y="0"/>
            <a:ext cx="8915400" cy="686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b="1" u="sng">
                <a:solidFill>
                  <a:srgbClr val="800000"/>
                </a:solidFill>
                <a:latin typeface="Comic Sans MS" panose="030F0702030302020204" pitchFamily="66" charset="0"/>
              </a:rPr>
              <a:t>Standard Reduction Potentials in Water at 25°C</a:t>
            </a:r>
          </a:p>
          <a:p>
            <a:pPr>
              <a:buClrTx/>
              <a:buFontTx/>
              <a:buNone/>
            </a:pPr>
            <a:r>
              <a:rPr lang="en-US" altLang="en-US" sz="2000" b="1" u="sng">
                <a:solidFill>
                  <a:srgbClr val="000000"/>
                </a:solidFill>
              </a:rPr>
              <a:t>Standard Potential (V)</a:t>
            </a:r>
            <a:r>
              <a:rPr lang="en-US" altLang="en-US" sz="2000" b="1">
                <a:solidFill>
                  <a:srgbClr val="000000"/>
                </a:solidFill>
              </a:rPr>
              <a:t>		</a:t>
            </a:r>
            <a:r>
              <a:rPr lang="en-US" altLang="en-US" sz="2000" b="1" u="sng">
                <a:solidFill>
                  <a:srgbClr val="000000"/>
                </a:solidFill>
              </a:rPr>
              <a:t>Reduction Half Reaction</a:t>
            </a:r>
          </a:p>
          <a:p>
            <a:pPr>
              <a:buClrTx/>
              <a:buFontTx/>
              <a:buNone/>
            </a:pPr>
            <a:r>
              <a:rPr lang="en-US" altLang="en-US" sz="1800" b="1">
                <a:solidFill>
                  <a:srgbClr val="A50021"/>
                </a:solidFill>
              </a:rPr>
              <a:t> </a:t>
            </a:r>
            <a:r>
              <a:rPr lang="en-US" altLang="en-US" sz="1800" b="1">
                <a:solidFill>
                  <a:srgbClr val="A50021"/>
                </a:solidFill>
                <a:latin typeface="Arial" panose="020B0604020202020204" pitchFamily="34" charset="0"/>
              </a:rPr>
              <a:t>2.87			</a:t>
            </a:r>
            <a:r>
              <a:rPr lang="en-US" altLang="en-US" sz="1800" b="1">
                <a:solidFill>
                  <a:srgbClr val="003399"/>
                </a:solidFill>
                <a:latin typeface="Arial" panose="020B0604020202020204" pitchFamily="34" charset="0"/>
              </a:rPr>
              <a:t>F</a:t>
            </a:r>
            <a:r>
              <a:rPr lang="en-US" altLang="en-US" sz="1800" b="1" baseline="-25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(g)  +  2e</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  </a:t>
            </a:r>
            <a:r>
              <a:rPr lang="en-US" altLang="en-US" sz="1800" b="1">
                <a:solidFill>
                  <a:srgbClr val="003399"/>
                </a:solidFill>
                <a:latin typeface="Symbol" panose="05050102010706020507" pitchFamily="18" charset="2"/>
              </a:rPr>
              <a:t></a:t>
            </a:r>
            <a:r>
              <a:rPr lang="en-US" altLang="en-US" sz="1800" b="1">
                <a:solidFill>
                  <a:srgbClr val="003399"/>
                </a:solidFill>
                <a:latin typeface="Arial" panose="020B0604020202020204" pitchFamily="34" charset="0"/>
              </a:rPr>
              <a:t>  2F</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(aq)</a:t>
            </a:r>
          </a:p>
          <a:p>
            <a:pPr>
              <a:buClrTx/>
              <a:buFontTx/>
              <a:buNone/>
            </a:pPr>
            <a:r>
              <a:rPr lang="en-US" altLang="en-US" sz="1800" b="1">
                <a:solidFill>
                  <a:srgbClr val="A50021"/>
                </a:solidFill>
                <a:latin typeface="Arial" panose="020B0604020202020204" pitchFamily="34" charset="0"/>
              </a:rPr>
              <a:t> 1.51			</a:t>
            </a:r>
            <a:r>
              <a:rPr lang="en-US" altLang="en-US" sz="1800" b="1">
                <a:solidFill>
                  <a:srgbClr val="003399"/>
                </a:solidFill>
                <a:latin typeface="Arial" panose="020B0604020202020204" pitchFamily="34" charset="0"/>
              </a:rPr>
              <a:t>MnO</a:t>
            </a:r>
            <a:r>
              <a:rPr lang="en-US" altLang="en-US" sz="1800" b="1" baseline="-25000">
                <a:solidFill>
                  <a:srgbClr val="003399"/>
                </a:solidFill>
                <a:latin typeface="Arial" panose="020B0604020202020204" pitchFamily="34" charset="0"/>
              </a:rPr>
              <a:t>4</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(aq)  +  8H</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(aq)  +  5e</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  </a:t>
            </a:r>
            <a:r>
              <a:rPr lang="en-US" altLang="en-US" sz="1800" b="1">
                <a:solidFill>
                  <a:srgbClr val="003399"/>
                </a:solidFill>
                <a:latin typeface="Symbol" panose="05050102010706020507" pitchFamily="18" charset="2"/>
              </a:rPr>
              <a:t></a:t>
            </a:r>
            <a:r>
              <a:rPr lang="en-US" altLang="en-US" sz="1800" b="1">
                <a:solidFill>
                  <a:srgbClr val="003399"/>
                </a:solidFill>
                <a:latin typeface="Arial" panose="020B0604020202020204" pitchFamily="34" charset="0"/>
              </a:rPr>
              <a:t>  Mn</a:t>
            </a:r>
            <a:r>
              <a:rPr lang="en-US" altLang="en-US" sz="1800" b="1" baseline="30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(aq)  +  4H</a:t>
            </a:r>
            <a:r>
              <a:rPr lang="en-US" altLang="en-US" sz="1800" b="1" baseline="-25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O(l)</a:t>
            </a:r>
          </a:p>
          <a:p>
            <a:pPr>
              <a:buClrTx/>
              <a:buFontTx/>
              <a:buNone/>
            </a:pPr>
            <a:r>
              <a:rPr lang="en-US" altLang="en-US" sz="1800" b="1">
                <a:solidFill>
                  <a:srgbClr val="A50021"/>
                </a:solidFill>
                <a:latin typeface="Arial" panose="020B0604020202020204" pitchFamily="34" charset="0"/>
              </a:rPr>
              <a:t> 1.36			</a:t>
            </a:r>
            <a:r>
              <a:rPr lang="en-US" altLang="en-US" sz="1800" b="1">
                <a:solidFill>
                  <a:srgbClr val="003399"/>
                </a:solidFill>
                <a:latin typeface="Arial" panose="020B0604020202020204" pitchFamily="34" charset="0"/>
              </a:rPr>
              <a:t>Cl</a:t>
            </a:r>
            <a:r>
              <a:rPr lang="en-US" altLang="en-US" sz="1800" b="1" baseline="-25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(g)  +  2e</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 </a:t>
            </a:r>
            <a:r>
              <a:rPr lang="en-US" altLang="en-US" sz="1800" b="1">
                <a:solidFill>
                  <a:srgbClr val="003399"/>
                </a:solidFill>
                <a:latin typeface="Symbol" panose="05050102010706020507" pitchFamily="18" charset="2"/>
              </a:rPr>
              <a:t></a:t>
            </a:r>
            <a:r>
              <a:rPr lang="en-US" altLang="en-US" sz="1800" b="1">
                <a:solidFill>
                  <a:srgbClr val="003399"/>
                </a:solidFill>
                <a:latin typeface="Arial" panose="020B0604020202020204" pitchFamily="34" charset="0"/>
              </a:rPr>
              <a:t>  2Cl</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(aq)</a:t>
            </a:r>
          </a:p>
          <a:p>
            <a:pPr>
              <a:buClrTx/>
              <a:buFontTx/>
              <a:buNone/>
            </a:pPr>
            <a:r>
              <a:rPr lang="en-US" altLang="en-US" sz="1800" b="1">
                <a:solidFill>
                  <a:srgbClr val="A50021"/>
                </a:solidFill>
                <a:latin typeface="Arial" panose="020B0604020202020204" pitchFamily="34" charset="0"/>
              </a:rPr>
              <a:t> 1.33			</a:t>
            </a:r>
            <a:r>
              <a:rPr lang="en-US" altLang="en-US" sz="1800" b="1">
                <a:solidFill>
                  <a:srgbClr val="003399"/>
                </a:solidFill>
                <a:latin typeface="Arial" panose="020B0604020202020204" pitchFamily="34" charset="0"/>
              </a:rPr>
              <a:t>Cr</a:t>
            </a:r>
            <a:r>
              <a:rPr lang="en-US" altLang="en-US" sz="1800" b="1" baseline="-25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O</a:t>
            </a:r>
            <a:r>
              <a:rPr lang="en-US" altLang="en-US" sz="1800" b="1" baseline="-25000">
                <a:solidFill>
                  <a:srgbClr val="003399"/>
                </a:solidFill>
                <a:latin typeface="Arial" panose="020B0604020202020204" pitchFamily="34" charset="0"/>
              </a:rPr>
              <a:t>7</a:t>
            </a:r>
            <a:r>
              <a:rPr lang="en-US" altLang="en-US" sz="1800" b="1" baseline="30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(aq)  +  14H</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(aq)  + 6e</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 </a:t>
            </a:r>
            <a:r>
              <a:rPr lang="en-US" altLang="en-US" sz="1800" b="1">
                <a:solidFill>
                  <a:srgbClr val="003399"/>
                </a:solidFill>
                <a:latin typeface="Symbol" panose="05050102010706020507" pitchFamily="18" charset="2"/>
              </a:rPr>
              <a:t></a:t>
            </a:r>
            <a:r>
              <a:rPr lang="en-US" altLang="en-US" sz="1800" b="1">
                <a:solidFill>
                  <a:srgbClr val="003399"/>
                </a:solidFill>
                <a:latin typeface="Arial" panose="020B0604020202020204" pitchFamily="34" charset="0"/>
              </a:rPr>
              <a:t>  2Cr</a:t>
            </a:r>
            <a:r>
              <a:rPr lang="en-US" altLang="en-US" sz="1800" b="1" baseline="30000">
                <a:solidFill>
                  <a:srgbClr val="003399"/>
                </a:solidFill>
                <a:latin typeface="Arial" panose="020B0604020202020204" pitchFamily="34" charset="0"/>
              </a:rPr>
              <a:t>3+</a:t>
            </a:r>
            <a:r>
              <a:rPr lang="en-US" altLang="en-US" sz="1800" b="1">
                <a:solidFill>
                  <a:srgbClr val="003399"/>
                </a:solidFill>
                <a:latin typeface="Arial" panose="020B0604020202020204" pitchFamily="34" charset="0"/>
              </a:rPr>
              <a:t>(aq) +  H</a:t>
            </a:r>
            <a:r>
              <a:rPr lang="en-US" altLang="en-US" sz="1800" b="1" baseline="-25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O(l)</a:t>
            </a:r>
          </a:p>
          <a:p>
            <a:pPr>
              <a:buClrTx/>
              <a:buFontTx/>
              <a:buNone/>
            </a:pPr>
            <a:r>
              <a:rPr lang="en-US" altLang="en-US" sz="1800" b="1">
                <a:solidFill>
                  <a:srgbClr val="A50021"/>
                </a:solidFill>
                <a:latin typeface="Arial" panose="020B0604020202020204" pitchFamily="34" charset="0"/>
              </a:rPr>
              <a:t> 1.23			</a:t>
            </a:r>
            <a:r>
              <a:rPr lang="en-US" altLang="en-US" sz="1800" b="1">
                <a:solidFill>
                  <a:srgbClr val="003399"/>
                </a:solidFill>
                <a:latin typeface="Arial" panose="020B0604020202020204" pitchFamily="34" charset="0"/>
              </a:rPr>
              <a:t>O</a:t>
            </a:r>
            <a:r>
              <a:rPr lang="en-US" altLang="en-US" sz="1800" b="1" baseline="-25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(g)  +  4H</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(aq)  +  4e</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 </a:t>
            </a:r>
            <a:r>
              <a:rPr lang="en-US" altLang="en-US" sz="1800" b="1">
                <a:solidFill>
                  <a:srgbClr val="003399"/>
                </a:solidFill>
                <a:latin typeface="Symbol" panose="05050102010706020507" pitchFamily="18" charset="2"/>
              </a:rPr>
              <a:t></a:t>
            </a:r>
            <a:r>
              <a:rPr lang="en-US" altLang="en-US" sz="1800" b="1">
                <a:solidFill>
                  <a:srgbClr val="003399"/>
                </a:solidFill>
                <a:latin typeface="Arial" panose="020B0604020202020204" pitchFamily="34" charset="0"/>
              </a:rPr>
              <a:t>  2H</a:t>
            </a:r>
            <a:r>
              <a:rPr lang="en-US" altLang="en-US" sz="1800" b="1" baseline="-25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O(l)</a:t>
            </a:r>
          </a:p>
          <a:p>
            <a:pPr>
              <a:buClrTx/>
              <a:buFontTx/>
              <a:buNone/>
            </a:pPr>
            <a:r>
              <a:rPr lang="en-US" altLang="en-US" sz="1800" b="1">
                <a:solidFill>
                  <a:srgbClr val="A50021"/>
                </a:solidFill>
                <a:latin typeface="Arial" panose="020B0604020202020204" pitchFamily="34" charset="0"/>
              </a:rPr>
              <a:t> 1.06			</a:t>
            </a:r>
            <a:r>
              <a:rPr lang="en-US" altLang="en-US" sz="1800" b="1">
                <a:solidFill>
                  <a:srgbClr val="003399"/>
                </a:solidFill>
                <a:latin typeface="Arial" panose="020B0604020202020204" pitchFamily="34" charset="0"/>
              </a:rPr>
              <a:t>Br</a:t>
            </a:r>
            <a:r>
              <a:rPr lang="en-US" altLang="en-US" sz="1800" b="1" baseline="-25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(l)  +  2e</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 </a:t>
            </a:r>
            <a:r>
              <a:rPr lang="en-US" altLang="en-US" sz="1800" b="1">
                <a:solidFill>
                  <a:srgbClr val="003399"/>
                </a:solidFill>
                <a:latin typeface="Symbol" panose="05050102010706020507" pitchFamily="18" charset="2"/>
              </a:rPr>
              <a:t></a:t>
            </a:r>
            <a:r>
              <a:rPr lang="en-US" altLang="en-US" sz="1800" b="1">
                <a:solidFill>
                  <a:srgbClr val="003399"/>
                </a:solidFill>
                <a:latin typeface="Arial" panose="020B0604020202020204" pitchFamily="34" charset="0"/>
              </a:rPr>
              <a:t>  2Br</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(aq)</a:t>
            </a:r>
          </a:p>
          <a:p>
            <a:pPr>
              <a:buClrTx/>
              <a:buFontTx/>
              <a:buNone/>
            </a:pPr>
            <a:r>
              <a:rPr lang="en-US" altLang="en-US" sz="1800" b="1">
                <a:solidFill>
                  <a:srgbClr val="A50021"/>
                </a:solidFill>
                <a:latin typeface="Arial" panose="020B0604020202020204" pitchFamily="34" charset="0"/>
              </a:rPr>
              <a:t> 0.96			</a:t>
            </a:r>
            <a:r>
              <a:rPr lang="en-US" altLang="en-US" sz="1800" b="1">
                <a:solidFill>
                  <a:srgbClr val="003399"/>
                </a:solidFill>
                <a:latin typeface="Arial" panose="020B0604020202020204" pitchFamily="34" charset="0"/>
              </a:rPr>
              <a:t>NO</a:t>
            </a:r>
            <a:r>
              <a:rPr lang="en-US" altLang="en-US" sz="1800" b="1" baseline="-25000">
                <a:solidFill>
                  <a:srgbClr val="003399"/>
                </a:solidFill>
                <a:latin typeface="Arial" panose="020B0604020202020204" pitchFamily="34" charset="0"/>
              </a:rPr>
              <a:t>3</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(aq)  +  4H</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(aq)  +  3e</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 </a:t>
            </a:r>
            <a:r>
              <a:rPr lang="en-US" altLang="en-US" sz="1800" b="1">
                <a:solidFill>
                  <a:srgbClr val="003399"/>
                </a:solidFill>
                <a:latin typeface="Symbol" panose="05050102010706020507" pitchFamily="18" charset="2"/>
              </a:rPr>
              <a:t></a:t>
            </a:r>
            <a:r>
              <a:rPr lang="en-US" altLang="en-US" sz="1800" b="1">
                <a:solidFill>
                  <a:srgbClr val="003399"/>
                </a:solidFill>
                <a:latin typeface="Arial" panose="020B0604020202020204" pitchFamily="34" charset="0"/>
              </a:rPr>
              <a:t>  NO(g)  +  H</a:t>
            </a:r>
            <a:r>
              <a:rPr lang="en-US" altLang="en-US" sz="1800" b="1" baseline="-25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O(l)</a:t>
            </a:r>
          </a:p>
          <a:p>
            <a:pPr>
              <a:buClrTx/>
              <a:buFontTx/>
              <a:buNone/>
            </a:pPr>
            <a:r>
              <a:rPr lang="en-US" altLang="en-US" sz="1800" b="1">
                <a:solidFill>
                  <a:srgbClr val="A50021"/>
                </a:solidFill>
                <a:latin typeface="Arial" panose="020B0604020202020204" pitchFamily="34" charset="0"/>
              </a:rPr>
              <a:t> 0.80			</a:t>
            </a:r>
            <a:r>
              <a:rPr lang="en-US" altLang="en-US" sz="1800" b="1">
                <a:solidFill>
                  <a:srgbClr val="003399"/>
                </a:solidFill>
                <a:latin typeface="Arial" panose="020B0604020202020204" pitchFamily="34" charset="0"/>
              </a:rPr>
              <a:t>Ag</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(aq)  +  e</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 </a:t>
            </a:r>
            <a:r>
              <a:rPr lang="en-US" altLang="en-US" sz="1800" b="1">
                <a:solidFill>
                  <a:srgbClr val="003399"/>
                </a:solidFill>
                <a:latin typeface="Symbol" panose="05050102010706020507" pitchFamily="18" charset="2"/>
              </a:rPr>
              <a:t></a:t>
            </a:r>
            <a:r>
              <a:rPr lang="en-US" altLang="en-US" sz="1800" b="1">
                <a:solidFill>
                  <a:srgbClr val="003399"/>
                </a:solidFill>
                <a:latin typeface="Arial" panose="020B0604020202020204" pitchFamily="34" charset="0"/>
              </a:rPr>
              <a:t>  Ag(s)</a:t>
            </a:r>
          </a:p>
          <a:p>
            <a:pPr>
              <a:buClrTx/>
              <a:buFontTx/>
              <a:buNone/>
            </a:pPr>
            <a:r>
              <a:rPr lang="en-US" altLang="en-US" sz="1800" b="1">
                <a:solidFill>
                  <a:srgbClr val="A50021"/>
                </a:solidFill>
                <a:latin typeface="Arial" panose="020B0604020202020204" pitchFamily="34" charset="0"/>
              </a:rPr>
              <a:t> 0.77			</a:t>
            </a:r>
            <a:r>
              <a:rPr lang="en-US" altLang="en-US" sz="1800" b="1">
                <a:solidFill>
                  <a:srgbClr val="003399"/>
                </a:solidFill>
                <a:latin typeface="Arial" panose="020B0604020202020204" pitchFamily="34" charset="0"/>
              </a:rPr>
              <a:t>Fe</a:t>
            </a:r>
            <a:r>
              <a:rPr lang="en-US" altLang="en-US" sz="1800" b="1" baseline="30000">
                <a:solidFill>
                  <a:srgbClr val="003399"/>
                </a:solidFill>
                <a:latin typeface="Arial" panose="020B0604020202020204" pitchFamily="34" charset="0"/>
              </a:rPr>
              <a:t>3+</a:t>
            </a:r>
            <a:r>
              <a:rPr lang="en-US" altLang="en-US" sz="1800" b="1">
                <a:solidFill>
                  <a:srgbClr val="003399"/>
                </a:solidFill>
                <a:latin typeface="Arial" panose="020B0604020202020204" pitchFamily="34" charset="0"/>
              </a:rPr>
              <a:t>(aq)  +  e</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 </a:t>
            </a:r>
            <a:r>
              <a:rPr lang="en-US" altLang="en-US" sz="1800" b="1">
                <a:solidFill>
                  <a:srgbClr val="003399"/>
                </a:solidFill>
                <a:latin typeface="Symbol" panose="05050102010706020507" pitchFamily="18" charset="2"/>
              </a:rPr>
              <a:t></a:t>
            </a:r>
            <a:r>
              <a:rPr lang="en-US" altLang="en-US" sz="1800" b="1">
                <a:solidFill>
                  <a:srgbClr val="003399"/>
                </a:solidFill>
                <a:latin typeface="Arial" panose="020B0604020202020204" pitchFamily="34" charset="0"/>
              </a:rPr>
              <a:t>  Fe</a:t>
            </a:r>
            <a:r>
              <a:rPr lang="en-US" altLang="en-US" sz="1800" b="1" baseline="30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(aq)</a:t>
            </a:r>
          </a:p>
          <a:p>
            <a:pPr>
              <a:buClrTx/>
              <a:buFontTx/>
              <a:buNone/>
            </a:pPr>
            <a:r>
              <a:rPr lang="en-US" altLang="en-US" sz="1800" b="1">
                <a:solidFill>
                  <a:srgbClr val="A50021"/>
                </a:solidFill>
                <a:latin typeface="Arial" panose="020B0604020202020204" pitchFamily="34" charset="0"/>
              </a:rPr>
              <a:t> 0.68			</a:t>
            </a:r>
            <a:r>
              <a:rPr lang="en-US" altLang="en-US" sz="1800" b="1">
                <a:solidFill>
                  <a:srgbClr val="003399"/>
                </a:solidFill>
                <a:latin typeface="Arial" panose="020B0604020202020204" pitchFamily="34" charset="0"/>
              </a:rPr>
              <a:t>O</a:t>
            </a:r>
            <a:r>
              <a:rPr lang="en-US" altLang="en-US" sz="1800" b="1" baseline="-25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(g)  +  2H</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(aq)  +  2e</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 </a:t>
            </a:r>
            <a:r>
              <a:rPr lang="en-US" altLang="en-US" sz="1800" b="1">
                <a:solidFill>
                  <a:srgbClr val="003399"/>
                </a:solidFill>
                <a:latin typeface="Symbol" panose="05050102010706020507" pitchFamily="18" charset="2"/>
              </a:rPr>
              <a:t></a:t>
            </a:r>
            <a:r>
              <a:rPr lang="en-US" altLang="en-US" sz="1800" b="1">
                <a:solidFill>
                  <a:srgbClr val="003399"/>
                </a:solidFill>
                <a:latin typeface="Arial" panose="020B0604020202020204" pitchFamily="34" charset="0"/>
              </a:rPr>
              <a:t>  H</a:t>
            </a:r>
            <a:r>
              <a:rPr lang="en-US" altLang="en-US" sz="1800" b="1" baseline="-25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O</a:t>
            </a:r>
            <a:r>
              <a:rPr lang="en-US" altLang="en-US" sz="1800" b="1" baseline="-25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(aq)</a:t>
            </a:r>
          </a:p>
          <a:p>
            <a:pPr>
              <a:buClrTx/>
              <a:buFontTx/>
              <a:buNone/>
            </a:pPr>
            <a:r>
              <a:rPr lang="en-US" altLang="en-US" sz="1800" b="1">
                <a:solidFill>
                  <a:srgbClr val="A50021"/>
                </a:solidFill>
                <a:latin typeface="Arial" panose="020B0604020202020204" pitchFamily="34" charset="0"/>
              </a:rPr>
              <a:t> 0.59			</a:t>
            </a:r>
            <a:r>
              <a:rPr lang="en-US" altLang="en-US" sz="1800" b="1">
                <a:solidFill>
                  <a:srgbClr val="003399"/>
                </a:solidFill>
                <a:latin typeface="Arial" panose="020B0604020202020204" pitchFamily="34" charset="0"/>
              </a:rPr>
              <a:t>MnO</a:t>
            </a:r>
            <a:r>
              <a:rPr lang="en-US" altLang="en-US" sz="1800" b="1" baseline="-25000">
                <a:solidFill>
                  <a:srgbClr val="003399"/>
                </a:solidFill>
                <a:latin typeface="Arial" panose="020B0604020202020204" pitchFamily="34" charset="0"/>
              </a:rPr>
              <a:t>4</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(aq)  +  2H</a:t>
            </a:r>
            <a:r>
              <a:rPr lang="en-US" altLang="en-US" sz="1800" b="1" baseline="-25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O(l)  +  3e</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 </a:t>
            </a:r>
            <a:r>
              <a:rPr lang="en-US" altLang="en-US" sz="1800" b="1">
                <a:solidFill>
                  <a:srgbClr val="003399"/>
                </a:solidFill>
                <a:latin typeface="Symbol" panose="05050102010706020507" pitchFamily="18" charset="2"/>
              </a:rPr>
              <a:t></a:t>
            </a:r>
            <a:r>
              <a:rPr lang="en-US" altLang="en-US" sz="1800" b="1">
                <a:solidFill>
                  <a:srgbClr val="003399"/>
                </a:solidFill>
                <a:latin typeface="Arial" panose="020B0604020202020204" pitchFamily="34" charset="0"/>
              </a:rPr>
              <a:t>  MnO</a:t>
            </a:r>
            <a:r>
              <a:rPr lang="en-US" altLang="en-US" sz="1800" b="1" baseline="-25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(s)  +  4OH</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(aq)</a:t>
            </a:r>
          </a:p>
          <a:p>
            <a:pPr>
              <a:buClrTx/>
              <a:buFontTx/>
              <a:buNone/>
            </a:pPr>
            <a:r>
              <a:rPr lang="en-US" altLang="en-US" sz="1800" b="1">
                <a:solidFill>
                  <a:srgbClr val="A50021"/>
                </a:solidFill>
                <a:latin typeface="Arial" panose="020B0604020202020204" pitchFamily="34" charset="0"/>
              </a:rPr>
              <a:t> 0.54			</a:t>
            </a:r>
            <a:r>
              <a:rPr lang="en-US" altLang="en-US" sz="1800" b="1">
                <a:solidFill>
                  <a:srgbClr val="003399"/>
                </a:solidFill>
                <a:latin typeface="Arial" panose="020B0604020202020204" pitchFamily="34" charset="0"/>
              </a:rPr>
              <a:t>I</a:t>
            </a:r>
            <a:r>
              <a:rPr lang="en-US" altLang="en-US" sz="1800" b="1" baseline="-25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(s)  +  2e</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 </a:t>
            </a:r>
            <a:r>
              <a:rPr lang="en-US" altLang="en-US" sz="1800" b="1">
                <a:solidFill>
                  <a:srgbClr val="003399"/>
                </a:solidFill>
                <a:latin typeface="Symbol" panose="05050102010706020507" pitchFamily="18" charset="2"/>
              </a:rPr>
              <a:t></a:t>
            </a:r>
            <a:r>
              <a:rPr lang="en-US" altLang="en-US" sz="1800" b="1">
                <a:solidFill>
                  <a:srgbClr val="003399"/>
                </a:solidFill>
                <a:latin typeface="Arial" panose="020B0604020202020204" pitchFamily="34" charset="0"/>
              </a:rPr>
              <a:t>  2I</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(aq)</a:t>
            </a:r>
          </a:p>
          <a:p>
            <a:pPr>
              <a:buClrTx/>
              <a:buFontTx/>
              <a:buNone/>
            </a:pPr>
            <a:r>
              <a:rPr lang="en-US" altLang="en-US" sz="1800" b="1">
                <a:solidFill>
                  <a:srgbClr val="A50021"/>
                </a:solidFill>
                <a:latin typeface="Arial" panose="020B0604020202020204" pitchFamily="34" charset="0"/>
              </a:rPr>
              <a:t> 0.40			</a:t>
            </a:r>
            <a:r>
              <a:rPr lang="en-US" altLang="en-US" sz="1800" b="1">
                <a:solidFill>
                  <a:srgbClr val="003399"/>
                </a:solidFill>
                <a:latin typeface="Arial" panose="020B0604020202020204" pitchFamily="34" charset="0"/>
              </a:rPr>
              <a:t>O</a:t>
            </a:r>
            <a:r>
              <a:rPr lang="en-US" altLang="en-US" sz="1800" b="1" baseline="-25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(g)  +  2H</a:t>
            </a:r>
            <a:r>
              <a:rPr lang="en-US" altLang="en-US" sz="1800" b="1" baseline="-25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O(l)  +  4e</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 </a:t>
            </a:r>
            <a:r>
              <a:rPr lang="en-US" altLang="en-US" sz="1800" b="1">
                <a:solidFill>
                  <a:srgbClr val="003399"/>
                </a:solidFill>
                <a:latin typeface="Symbol" panose="05050102010706020507" pitchFamily="18" charset="2"/>
              </a:rPr>
              <a:t></a:t>
            </a:r>
            <a:r>
              <a:rPr lang="en-US" altLang="en-US" sz="1800" b="1">
                <a:solidFill>
                  <a:srgbClr val="003399"/>
                </a:solidFill>
                <a:latin typeface="Arial" panose="020B0604020202020204" pitchFamily="34" charset="0"/>
              </a:rPr>
              <a:t>  4OH</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(aq)</a:t>
            </a:r>
          </a:p>
          <a:p>
            <a:pPr>
              <a:buClrTx/>
              <a:buFontTx/>
              <a:buNone/>
            </a:pPr>
            <a:r>
              <a:rPr lang="en-US" altLang="en-US" sz="1800" b="1">
                <a:solidFill>
                  <a:srgbClr val="A50021"/>
                </a:solidFill>
                <a:latin typeface="Arial" panose="020B0604020202020204" pitchFamily="34" charset="0"/>
              </a:rPr>
              <a:t> 0.34			</a:t>
            </a:r>
            <a:r>
              <a:rPr lang="en-US" altLang="en-US" sz="1800" b="1">
                <a:solidFill>
                  <a:srgbClr val="003399"/>
                </a:solidFill>
                <a:latin typeface="Arial" panose="020B0604020202020204" pitchFamily="34" charset="0"/>
              </a:rPr>
              <a:t>Cu</a:t>
            </a:r>
            <a:r>
              <a:rPr lang="en-US" altLang="en-US" sz="1800" b="1" baseline="30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(aq)  +  2e</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 </a:t>
            </a:r>
            <a:r>
              <a:rPr lang="en-US" altLang="en-US" sz="1800" b="1">
                <a:solidFill>
                  <a:srgbClr val="003399"/>
                </a:solidFill>
                <a:latin typeface="Symbol" panose="05050102010706020507" pitchFamily="18" charset="2"/>
              </a:rPr>
              <a:t></a:t>
            </a:r>
            <a:r>
              <a:rPr lang="en-US" altLang="en-US" sz="1800" b="1">
                <a:solidFill>
                  <a:srgbClr val="003399"/>
                </a:solidFill>
                <a:latin typeface="Arial" panose="020B0604020202020204" pitchFamily="34" charset="0"/>
              </a:rPr>
              <a:t>  Cu(s)</a:t>
            </a:r>
          </a:p>
          <a:p>
            <a:pPr>
              <a:buClrTx/>
              <a:buFontTx/>
              <a:buNone/>
            </a:pPr>
            <a:r>
              <a:rPr lang="en-US" altLang="en-US" sz="1800" b="1">
                <a:solidFill>
                  <a:srgbClr val="A50021"/>
                </a:solidFill>
                <a:latin typeface="Arial" panose="020B0604020202020204" pitchFamily="34" charset="0"/>
              </a:rPr>
              <a:t> </a:t>
            </a:r>
            <a:r>
              <a:rPr lang="en-US" altLang="en-US" sz="1800" b="1">
                <a:solidFill>
                  <a:srgbClr val="000000"/>
                </a:solidFill>
                <a:latin typeface="Arial" panose="020B0604020202020204" pitchFamily="34" charset="0"/>
              </a:rPr>
              <a:t>0			2H</a:t>
            </a:r>
            <a:r>
              <a:rPr lang="en-US" altLang="en-US" sz="1800" b="1" baseline="30000">
                <a:solidFill>
                  <a:srgbClr val="000000"/>
                </a:solidFill>
                <a:latin typeface="Arial" panose="020B0604020202020204" pitchFamily="34" charset="0"/>
              </a:rPr>
              <a:t>+</a:t>
            </a:r>
            <a:r>
              <a:rPr lang="en-US" altLang="en-US" sz="1800" b="1">
                <a:solidFill>
                  <a:srgbClr val="000000"/>
                </a:solidFill>
                <a:latin typeface="Arial" panose="020B0604020202020204" pitchFamily="34" charset="0"/>
              </a:rPr>
              <a:t>(aq)  +  2e</a:t>
            </a:r>
            <a:r>
              <a:rPr lang="en-US" altLang="en-US" sz="1800" b="1" baseline="30000">
                <a:solidFill>
                  <a:srgbClr val="000000"/>
                </a:solidFill>
                <a:latin typeface="Arial" panose="020B0604020202020204" pitchFamily="34" charset="0"/>
              </a:rPr>
              <a:t>- </a:t>
            </a:r>
            <a:r>
              <a:rPr lang="en-US" altLang="en-US" sz="1800" b="1">
                <a:solidFill>
                  <a:srgbClr val="000000"/>
                </a:solidFill>
                <a:latin typeface="Symbol" panose="05050102010706020507" pitchFamily="18" charset="2"/>
              </a:rPr>
              <a:t></a:t>
            </a:r>
            <a:r>
              <a:rPr lang="en-US" altLang="en-US" sz="1800" b="1">
                <a:solidFill>
                  <a:srgbClr val="000000"/>
                </a:solidFill>
                <a:latin typeface="Arial" panose="020B0604020202020204" pitchFamily="34" charset="0"/>
              </a:rPr>
              <a:t>  H</a:t>
            </a:r>
            <a:r>
              <a:rPr lang="en-US" altLang="en-US" sz="1800" b="1" baseline="-25000">
                <a:solidFill>
                  <a:srgbClr val="000000"/>
                </a:solidFill>
                <a:latin typeface="Arial" panose="020B0604020202020204" pitchFamily="34" charset="0"/>
              </a:rPr>
              <a:t>2</a:t>
            </a:r>
            <a:r>
              <a:rPr lang="en-US" altLang="en-US" sz="1800" b="1">
                <a:solidFill>
                  <a:srgbClr val="000000"/>
                </a:solidFill>
                <a:latin typeface="Arial" panose="020B0604020202020204" pitchFamily="34" charset="0"/>
              </a:rPr>
              <a:t>(g)</a:t>
            </a:r>
          </a:p>
          <a:p>
            <a:pPr>
              <a:buClrTx/>
              <a:buFontTx/>
              <a:buNone/>
            </a:pPr>
            <a:r>
              <a:rPr lang="en-US" altLang="en-US" sz="1800" b="1">
                <a:solidFill>
                  <a:srgbClr val="A50021"/>
                </a:solidFill>
                <a:latin typeface="Arial" panose="020B0604020202020204" pitchFamily="34" charset="0"/>
              </a:rPr>
              <a:t>-0.28			</a:t>
            </a:r>
            <a:r>
              <a:rPr lang="en-US" altLang="en-US" sz="1800" b="1">
                <a:solidFill>
                  <a:srgbClr val="003399"/>
                </a:solidFill>
                <a:latin typeface="Arial" panose="020B0604020202020204" pitchFamily="34" charset="0"/>
              </a:rPr>
              <a:t>Ni</a:t>
            </a:r>
            <a:r>
              <a:rPr lang="en-US" altLang="en-US" sz="1800" b="1" baseline="30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(aq)  +  2e</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 </a:t>
            </a:r>
            <a:r>
              <a:rPr lang="en-US" altLang="en-US" sz="1800" b="1">
                <a:solidFill>
                  <a:srgbClr val="003399"/>
                </a:solidFill>
                <a:latin typeface="Symbol" panose="05050102010706020507" pitchFamily="18" charset="2"/>
              </a:rPr>
              <a:t></a:t>
            </a:r>
            <a:r>
              <a:rPr lang="en-US" altLang="en-US" sz="1800" b="1">
                <a:solidFill>
                  <a:srgbClr val="003399"/>
                </a:solidFill>
                <a:latin typeface="Arial" panose="020B0604020202020204" pitchFamily="34" charset="0"/>
              </a:rPr>
              <a:t>  Ni(s)</a:t>
            </a:r>
          </a:p>
          <a:p>
            <a:pPr>
              <a:buClrTx/>
              <a:buFontTx/>
              <a:buNone/>
            </a:pPr>
            <a:r>
              <a:rPr lang="en-US" altLang="en-US" sz="1800" b="1">
                <a:solidFill>
                  <a:srgbClr val="A50021"/>
                </a:solidFill>
                <a:latin typeface="Arial" panose="020B0604020202020204" pitchFamily="34" charset="0"/>
              </a:rPr>
              <a:t>-0.44			</a:t>
            </a:r>
            <a:r>
              <a:rPr lang="en-US" altLang="en-US" sz="1800" b="1">
                <a:solidFill>
                  <a:srgbClr val="003399"/>
                </a:solidFill>
                <a:latin typeface="Arial" panose="020B0604020202020204" pitchFamily="34" charset="0"/>
              </a:rPr>
              <a:t>Fe</a:t>
            </a:r>
            <a:r>
              <a:rPr lang="en-US" altLang="en-US" sz="1800" b="1" baseline="30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(aq)  +  2e</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 </a:t>
            </a:r>
            <a:r>
              <a:rPr lang="en-US" altLang="en-US" sz="1800" b="1">
                <a:solidFill>
                  <a:srgbClr val="003399"/>
                </a:solidFill>
                <a:latin typeface="Symbol" panose="05050102010706020507" pitchFamily="18" charset="2"/>
              </a:rPr>
              <a:t></a:t>
            </a:r>
            <a:r>
              <a:rPr lang="en-US" altLang="en-US" sz="1800" b="1">
                <a:solidFill>
                  <a:srgbClr val="003399"/>
                </a:solidFill>
                <a:latin typeface="Arial" panose="020B0604020202020204" pitchFamily="34" charset="0"/>
              </a:rPr>
              <a:t>  Fe(s)</a:t>
            </a:r>
          </a:p>
          <a:p>
            <a:pPr>
              <a:buClrTx/>
              <a:buFontTx/>
              <a:buNone/>
            </a:pPr>
            <a:r>
              <a:rPr lang="en-US" altLang="en-US" sz="1800" b="1">
                <a:solidFill>
                  <a:srgbClr val="A50021"/>
                </a:solidFill>
                <a:latin typeface="Arial" panose="020B0604020202020204" pitchFamily="34" charset="0"/>
              </a:rPr>
              <a:t>-0.76			</a:t>
            </a:r>
            <a:r>
              <a:rPr lang="en-US" altLang="en-US" sz="1800" b="1">
                <a:solidFill>
                  <a:srgbClr val="003399"/>
                </a:solidFill>
                <a:latin typeface="Arial" panose="020B0604020202020204" pitchFamily="34" charset="0"/>
              </a:rPr>
              <a:t>Zn</a:t>
            </a:r>
            <a:r>
              <a:rPr lang="en-US" altLang="en-US" sz="1800" b="1" baseline="30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(aq)  +  2e</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 </a:t>
            </a:r>
            <a:r>
              <a:rPr lang="en-US" altLang="en-US" sz="1800" b="1">
                <a:solidFill>
                  <a:srgbClr val="003399"/>
                </a:solidFill>
                <a:latin typeface="Symbol" panose="05050102010706020507" pitchFamily="18" charset="2"/>
              </a:rPr>
              <a:t></a:t>
            </a:r>
            <a:r>
              <a:rPr lang="en-US" altLang="en-US" sz="1800" b="1">
                <a:solidFill>
                  <a:srgbClr val="003399"/>
                </a:solidFill>
                <a:latin typeface="Arial" panose="020B0604020202020204" pitchFamily="34" charset="0"/>
              </a:rPr>
              <a:t>  Zn(s)</a:t>
            </a:r>
          </a:p>
          <a:p>
            <a:pPr>
              <a:buClrTx/>
              <a:buFontTx/>
              <a:buNone/>
            </a:pPr>
            <a:r>
              <a:rPr lang="en-US" altLang="en-US" sz="1800" b="1">
                <a:solidFill>
                  <a:srgbClr val="A50021"/>
                </a:solidFill>
                <a:latin typeface="Arial" panose="020B0604020202020204" pitchFamily="34" charset="0"/>
              </a:rPr>
              <a:t>-0.83			</a:t>
            </a:r>
            <a:r>
              <a:rPr lang="en-US" altLang="en-US" sz="1800" b="1">
                <a:solidFill>
                  <a:srgbClr val="003399"/>
                </a:solidFill>
                <a:latin typeface="Arial" panose="020B0604020202020204" pitchFamily="34" charset="0"/>
              </a:rPr>
              <a:t>2H</a:t>
            </a:r>
            <a:r>
              <a:rPr lang="en-US" altLang="en-US" sz="1800" b="1" baseline="-25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O(l)  +  2e</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 </a:t>
            </a:r>
            <a:r>
              <a:rPr lang="en-US" altLang="en-US" sz="1800" b="1">
                <a:solidFill>
                  <a:srgbClr val="003399"/>
                </a:solidFill>
                <a:latin typeface="Symbol" panose="05050102010706020507" pitchFamily="18" charset="2"/>
              </a:rPr>
              <a:t></a:t>
            </a:r>
            <a:r>
              <a:rPr lang="en-US" altLang="en-US" sz="1800" b="1">
                <a:solidFill>
                  <a:srgbClr val="003399"/>
                </a:solidFill>
                <a:latin typeface="Arial" panose="020B0604020202020204" pitchFamily="34" charset="0"/>
              </a:rPr>
              <a:t>  H</a:t>
            </a:r>
            <a:r>
              <a:rPr lang="en-US" altLang="en-US" sz="1800" b="1" baseline="-25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(g)  +  2OH</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(aq)</a:t>
            </a:r>
          </a:p>
          <a:p>
            <a:pPr>
              <a:buClrTx/>
              <a:buFontTx/>
              <a:buNone/>
            </a:pPr>
            <a:r>
              <a:rPr lang="en-US" altLang="en-US" sz="1800" b="1">
                <a:solidFill>
                  <a:srgbClr val="A50021"/>
                </a:solidFill>
                <a:latin typeface="Arial" panose="020B0604020202020204" pitchFamily="34" charset="0"/>
              </a:rPr>
              <a:t>-1.66			</a:t>
            </a:r>
            <a:r>
              <a:rPr lang="en-US" altLang="en-US" sz="1800" b="1">
                <a:solidFill>
                  <a:srgbClr val="003399"/>
                </a:solidFill>
                <a:latin typeface="Arial" panose="020B0604020202020204" pitchFamily="34" charset="0"/>
              </a:rPr>
              <a:t>Al</a:t>
            </a:r>
            <a:r>
              <a:rPr lang="en-US" altLang="en-US" sz="1800" b="1" baseline="30000">
                <a:solidFill>
                  <a:srgbClr val="003399"/>
                </a:solidFill>
                <a:latin typeface="Arial" panose="020B0604020202020204" pitchFamily="34" charset="0"/>
              </a:rPr>
              <a:t>3+</a:t>
            </a:r>
            <a:r>
              <a:rPr lang="en-US" altLang="en-US" sz="1800" b="1">
                <a:solidFill>
                  <a:srgbClr val="003399"/>
                </a:solidFill>
                <a:latin typeface="Arial" panose="020B0604020202020204" pitchFamily="34" charset="0"/>
              </a:rPr>
              <a:t>(aq)  + 3e</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 </a:t>
            </a:r>
            <a:r>
              <a:rPr lang="en-US" altLang="en-US" sz="1800" b="1">
                <a:solidFill>
                  <a:srgbClr val="003399"/>
                </a:solidFill>
                <a:latin typeface="Symbol" panose="05050102010706020507" pitchFamily="18" charset="2"/>
              </a:rPr>
              <a:t></a:t>
            </a:r>
            <a:r>
              <a:rPr lang="en-US" altLang="en-US" sz="1800" b="1">
                <a:solidFill>
                  <a:srgbClr val="003399"/>
                </a:solidFill>
                <a:latin typeface="Arial" panose="020B0604020202020204" pitchFamily="34" charset="0"/>
              </a:rPr>
              <a:t>  Al(s)</a:t>
            </a:r>
          </a:p>
          <a:p>
            <a:pPr>
              <a:buClrTx/>
              <a:buFontTx/>
              <a:buNone/>
            </a:pPr>
            <a:r>
              <a:rPr lang="en-US" altLang="en-US" sz="1800" b="1">
                <a:solidFill>
                  <a:srgbClr val="A50021"/>
                </a:solidFill>
                <a:latin typeface="Arial" panose="020B0604020202020204" pitchFamily="34" charset="0"/>
              </a:rPr>
              <a:t>-2.71			</a:t>
            </a:r>
            <a:r>
              <a:rPr lang="en-US" altLang="en-US" sz="1800" b="1">
                <a:solidFill>
                  <a:srgbClr val="003399"/>
                </a:solidFill>
                <a:latin typeface="Arial" panose="020B0604020202020204" pitchFamily="34" charset="0"/>
              </a:rPr>
              <a:t>Na</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(aq)  +  e</a:t>
            </a:r>
            <a:r>
              <a:rPr lang="en-US" altLang="en-US" sz="1800" b="1" baseline="30000">
                <a:solidFill>
                  <a:srgbClr val="003399"/>
                </a:solidFill>
                <a:latin typeface="Arial" panose="020B0604020202020204" pitchFamily="34" charset="0"/>
              </a:rPr>
              <a:t>- </a:t>
            </a:r>
            <a:r>
              <a:rPr lang="en-US" altLang="en-US" sz="1800" b="1">
                <a:solidFill>
                  <a:srgbClr val="003399"/>
                </a:solidFill>
                <a:latin typeface="Symbol" panose="05050102010706020507" pitchFamily="18" charset="2"/>
              </a:rPr>
              <a:t></a:t>
            </a:r>
            <a:r>
              <a:rPr lang="en-US" altLang="en-US" sz="1800" b="1">
                <a:solidFill>
                  <a:srgbClr val="003399"/>
                </a:solidFill>
                <a:latin typeface="Arial" panose="020B0604020202020204" pitchFamily="34" charset="0"/>
              </a:rPr>
              <a:t>  Na(s)</a:t>
            </a:r>
          </a:p>
          <a:p>
            <a:pPr>
              <a:buClrTx/>
              <a:buFontTx/>
              <a:buNone/>
            </a:pPr>
            <a:r>
              <a:rPr lang="en-US" altLang="en-US" sz="1800" b="1">
                <a:solidFill>
                  <a:srgbClr val="A50021"/>
                </a:solidFill>
                <a:latin typeface="Arial" panose="020B0604020202020204" pitchFamily="34" charset="0"/>
              </a:rPr>
              <a:t>-3.05			</a:t>
            </a:r>
            <a:r>
              <a:rPr lang="en-US" altLang="en-US" sz="1800" b="1">
                <a:solidFill>
                  <a:srgbClr val="003399"/>
                </a:solidFill>
                <a:latin typeface="Arial" panose="020B0604020202020204" pitchFamily="34" charset="0"/>
              </a:rPr>
              <a:t>Li</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(aq)  +  e</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 </a:t>
            </a:r>
            <a:r>
              <a:rPr lang="en-US" altLang="en-US" sz="1800" b="1">
                <a:solidFill>
                  <a:srgbClr val="003399"/>
                </a:solidFill>
                <a:latin typeface="Symbol" panose="05050102010706020507" pitchFamily="18" charset="2"/>
              </a:rPr>
              <a:t></a:t>
            </a:r>
            <a:r>
              <a:rPr lang="en-US" altLang="en-US" sz="1800" b="1">
                <a:solidFill>
                  <a:srgbClr val="003399"/>
                </a:solidFill>
                <a:latin typeface="Arial" panose="020B0604020202020204" pitchFamily="34" charset="0"/>
              </a:rPr>
              <a:t>  Li(s)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228600" y="228600"/>
            <a:ext cx="8686800" cy="5983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b="1">
                <a:solidFill>
                  <a:schemeClr val="tx1"/>
                </a:solidFill>
                <a:latin typeface="Comic Sans MS" panose="030F0702030302020204" pitchFamily="66" charset="0"/>
              </a:rPr>
              <a:t>Workshop EC#2 on REDOX AGENTS</a:t>
            </a:r>
          </a:p>
          <a:p>
            <a:pPr algn="ctr">
              <a:buClrTx/>
              <a:buFontTx/>
              <a:buNone/>
            </a:pPr>
            <a:endParaRPr lang="en-US" altLang="en-US" b="1">
              <a:solidFill>
                <a:schemeClr val="tx1"/>
              </a:solidFill>
              <a:latin typeface="Comic Sans MS" panose="030F0702030302020204" pitchFamily="66" charset="0"/>
            </a:endParaRPr>
          </a:p>
          <a:p>
            <a:pPr>
              <a:buClrTx/>
              <a:buFontTx/>
              <a:buNone/>
            </a:pPr>
            <a:r>
              <a:rPr lang="en-US" altLang="en-US" sz="2800" b="1">
                <a:solidFill>
                  <a:schemeClr val="tx1"/>
                </a:solidFill>
                <a:latin typeface="Comic Sans MS" panose="030F0702030302020204" pitchFamily="66" charset="0"/>
              </a:rPr>
              <a:t>1) For the following reactions, identify the oxidizing and reducing agents and then determine if they are strong or weak agents.</a:t>
            </a:r>
          </a:p>
          <a:p>
            <a:pPr>
              <a:buClrTx/>
              <a:buFontTx/>
              <a:buNone/>
            </a:pPr>
            <a:r>
              <a:rPr lang="en-US" altLang="en-US" sz="2800" b="1">
                <a:solidFill>
                  <a:srgbClr val="000000"/>
                </a:solidFill>
                <a:latin typeface="Comic Sans MS" panose="030F0702030302020204" pitchFamily="66" charset="0"/>
              </a:rPr>
              <a:t>	</a:t>
            </a:r>
          </a:p>
          <a:p>
            <a:pPr>
              <a:buClrTx/>
              <a:buFontTx/>
              <a:buNone/>
            </a:pPr>
            <a:r>
              <a:rPr lang="en-US" altLang="en-US" sz="2800" b="1">
                <a:solidFill>
                  <a:srgbClr val="000000"/>
                </a:solidFill>
                <a:latin typeface="Comic Sans MS" panose="030F0702030302020204" pitchFamily="66" charset="0"/>
              </a:rPr>
              <a:t>		MnO</a:t>
            </a:r>
            <a:r>
              <a:rPr lang="en-US" altLang="en-US" sz="2800" b="1" baseline="-25000">
                <a:solidFill>
                  <a:srgbClr val="000000"/>
                </a:solidFill>
                <a:latin typeface="Comic Sans MS" panose="030F0702030302020204" pitchFamily="66" charset="0"/>
              </a:rPr>
              <a:t>4</a:t>
            </a:r>
            <a:r>
              <a:rPr lang="en-US" altLang="en-US" sz="2800" b="1" baseline="30000">
                <a:solidFill>
                  <a:srgbClr val="000000"/>
                </a:solidFill>
                <a:latin typeface="Comic Sans MS" panose="030F0702030302020204" pitchFamily="66" charset="0"/>
              </a:rPr>
              <a:t>-</a:t>
            </a:r>
            <a:r>
              <a:rPr lang="en-US" altLang="en-US" sz="2800" b="1">
                <a:solidFill>
                  <a:srgbClr val="000000"/>
                </a:solidFill>
                <a:latin typeface="Comic Sans MS" panose="030F0702030302020204" pitchFamily="66" charset="0"/>
              </a:rPr>
              <a:t>  +  C</a:t>
            </a:r>
            <a:r>
              <a:rPr lang="en-US" altLang="en-US" sz="2800" b="1" baseline="-25000">
                <a:solidFill>
                  <a:srgbClr val="000000"/>
                </a:solidFill>
                <a:latin typeface="Comic Sans MS" panose="030F0702030302020204" pitchFamily="66" charset="0"/>
              </a:rPr>
              <a:t>2</a:t>
            </a:r>
            <a:r>
              <a:rPr lang="en-US" altLang="en-US" sz="2800" b="1">
                <a:solidFill>
                  <a:srgbClr val="000000"/>
                </a:solidFill>
                <a:latin typeface="Comic Sans MS" panose="030F0702030302020204" pitchFamily="66" charset="0"/>
              </a:rPr>
              <a:t>O</a:t>
            </a:r>
            <a:r>
              <a:rPr lang="en-US" altLang="en-US" sz="2800" b="1" baseline="-25000">
                <a:solidFill>
                  <a:srgbClr val="000000"/>
                </a:solidFill>
                <a:latin typeface="Comic Sans MS" panose="030F0702030302020204" pitchFamily="66" charset="0"/>
              </a:rPr>
              <a:t>4</a:t>
            </a:r>
            <a:r>
              <a:rPr lang="en-US" altLang="en-US" sz="2800" b="1" baseline="30000">
                <a:solidFill>
                  <a:srgbClr val="000000"/>
                </a:solidFill>
                <a:latin typeface="Comic Sans MS" panose="030F0702030302020204" pitchFamily="66" charset="0"/>
              </a:rPr>
              <a:t>2-</a:t>
            </a:r>
            <a:r>
              <a:rPr lang="en-US" altLang="en-US" sz="2800" b="1">
                <a:solidFill>
                  <a:srgbClr val="000000"/>
                </a:solidFill>
                <a:latin typeface="Comic Sans MS" panose="030F0702030302020204" pitchFamily="66" charset="0"/>
              </a:rPr>
              <a:t> </a:t>
            </a:r>
            <a:r>
              <a:rPr lang="en-US" altLang="en-US" sz="2800" b="1">
                <a:solidFill>
                  <a:srgbClr val="000000"/>
                </a:solidFill>
                <a:latin typeface="Symbol" panose="05050102010706020507" pitchFamily="18" charset="2"/>
              </a:rPr>
              <a:t></a:t>
            </a:r>
            <a:r>
              <a:rPr lang="en-US" altLang="en-US" sz="2800" b="1">
                <a:solidFill>
                  <a:srgbClr val="000000"/>
                </a:solidFill>
                <a:latin typeface="Comic Sans MS" panose="030F0702030302020204" pitchFamily="66" charset="0"/>
              </a:rPr>
              <a:t>  MnO</a:t>
            </a:r>
            <a:r>
              <a:rPr lang="en-US" altLang="en-US" sz="2800" b="1" baseline="-25000">
                <a:solidFill>
                  <a:srgbClr val="000000"/>
                </a:solidFill>
                <a:latin typeface="Comic Sans MS" panose="030F0702030302020204" pitchFamily="66" charset="0"/>
              </a:rPr>
              <a:t>2</a:t>
            </a:r>
            <a:r>
              <a:rPr lang="en-US" altLang="en-US" sz="2800" b="1">
                <a:solidFill>
                  <a:srgbClr val="000000"/>
                </a:solidFill>
                <a:latin typeface="Comic Sans MS" panose="030F0702030302020204" pitchFamily="66" charset="0"/>
              </a:rPr>
              <a:t>  +  CO</a:t>
            </a:r>
            <a:r>
              <a:rPr lang="en-US" altLang="en-US" sz="2800" b="1" baseline="-25000">
                <a:solidFill>
                  <a:srgbClr val="000000"/>
                </a:solidFill>
                <a:latin typeface="Comic Sans MS" panose="030F0702030302020204" pitchFamily="66" charset="0"/>
              </a:rPr>
              <a:t>2</a:t>
            </a:r>
          </a:p>
          <a:p>
            <a:pPr>
              <a:buClrTx/>
              <a:buFontTx/>
              <a:buNone/>
            </a:pPr>
            <a:endParaRPr lang="en-US" altLang="en-US" sz="2800" b="1" baseline="-25000">
              <a:solidFill>
                <a:srgbClr val="000000"/>
              </a:solidFill>
              <a:latin typeface="Comic Sans MS" panose="030F0702030302020204" pitchFamily="66" charset="0"/>
            </a:endParaRPr>
          </a:p>
          <a:p>
            <a:pPr>
              <a:buClrTx/>
              <a:buFontTx/>
              <a:buNone/>
            </a:pPr>
            <a:endParaRPr lang="en-US" altLang="en-US" b="1">
              <a:solidFill>
                <a:srgbClr val="000000"/>
              </a:solidFill>
            </a:endParaRPr>
          </a:p>
          <a:p>
            <a:pPr>
              <a:buClrTx/>
              <a:buFontTx/>
              <a:buNone/>
            </a:pPr>
            <a:r>
              <a:rPr lang="en-US" altLang="en-US" sz="2800" b="1">
                <a:solidFill>
                  <a:srgbClr val="000000"/>
                </a:solidFill>
                <a:latin typeface="Comic Sans MS" panose="030F0702030302020204" pitchFamily="66" charset="0"/>
              </a:rPr>
              <a:t>		As  +  ClO</a:t>
            </a:r>
            <a:r>
              <a:rPr lang="en-US" altLang="en-US" sz="2800" b="1" baseline="-25000">
                <a:solidFill>
                  <a:srgbClr val="000000"/>
                </a:solidFill>
                <a:latin typeface="Comic Sans MS" panose="030F0702030302020204" pitchFamily="66" charset="0"/>
              </a:rPr>
              <a:t>3</a:t>
            </a:r>
            <a:r>
              <a:rPr lang="en-US" altLang="en-US" sz="2800" b="1">
                <a:solidFill>
                  <a:srgbClr val="000000"/>
                </a:solidFill>
                <a:latin typeface="Comic Sans MS" panose="030F0702030302020204" pitchFamily="66" charset="0"/>
              </a:rPr>
              <a:t>- </a:t>
            </a:r>
            <a:r>
              <a:rPr lang="en-US" altLang="en-US" sz="2800" b="1">
                <a:solidFill>
                  <a:srgbClr val="000000"/>
                </a:solidFill>
                <a:latin typeface="Symbol" panose="05050102010706020507" pitchFamily="18" charset="2"/>
              </a:rPr>
              <a:t></a:t>
            </a:r>
            <a:r>
              <a:rPr lang="en-US" altLang="en-US" sz="2800" b="1">
                <a:solidFill>
                  <a:srgbClr val="000000"/>
                </a:solidFill>
                <a:latin typeface="Comic Sans MS" panose="030F0702030302020204" pitchFamily="66" charset="0"/>
              </a:rPr>
              <a:t>  H</a:t>
            </a:r>
            <a:r>
              <a:rPr lang="en-US" altLang="en-US" sz="2800" b="1" baseline="-25000">
                <a:solidFill>
                  <a:srgbClr val="000000"/>
                </a:solidFill>
                <a:latin typeface="Comic Sans MS" panose="030F0702030302020204" pitchFamily="66" charset="0"/>
              </a:rPr>
              <a:t>3</a:t>
            </a:r>
            <a:r>
              <a:rPr lang="en-US" altLang="en-US" sz="2800" b="1">
                <a:solidFill>
                  <a:srgbClr val="000000"/>
                </a:solidFill>
                <a:latin typeface="Comic Sans MS" panose="030F0702030302020204" pitchFamily="66" charset="0"/>
              </a:rPr>
              <a:t>AsO</a:t>
            </a:r>
            <a:r>
              <a:rPr lang="en-US" altLang="en-US" sz="2800" b="1" baseline="-25000">
                <a:solidFill>
                  <a:srgbClr val="000000"/>
                </a:solidFill>
                <a:latin typeface="Comic Sans MS" panose="030F0702030302020204" pitchFamily="66" charset="0"/>
              </a:rPr>
              <a:t>3</a:t>
            </a:r>
            <a:r>
              <a:rPr lang="en-US" altLang="en-US" sz="2800" b="1">
                <a:solidFill>
                  <a:srgbClr val="000000"/>
                </a:solidFill>
                <a:latin typeface="Comic Sans MS" panose="030F0702030302020204" pitchFamily="66" charset="0"/>
              </a:rPr>
              <a:t>  +  HClO</a:t>
            </a:r>
          </a:p>
          <a:p>
            <a:pPr>
              <a:buClrTx/>
              <a:buFontTx/>
              <a:buNone/>
            </a:pPr>
            <a:endParaRPr lang="en-US" altLang="en-US" sz="2800" b="1">
              <a:solidFill>
                <a:srgbClr val="000000"/>
              </a:solidFill>
              <a:latin typeface="Comic Sans MS" panose="030F0702030302020204" pitchFamily="66" charset="0"/>
            </a:endParaRPr>
          </a:p>
          <a:p>
            <a:pPr>
              <a:buClrTx/>
              <a:buFontTx/>
              <a:buNone/>
            </a:pPr>
            <a:r>
              <a:rPr lang="en-US" altLang="en-US" sz="3200" b="1">
                <a:solidFill>
                  <a:schemeClr val="tx1"/>
                </a:solidFill>
                <a:latin typeface="Comic Sans MS" panose="030F0702030302020204" pitchFamily="66" charset="0"/>
              </a:rPr>
              <a:t>2) Which of the following species is the strongest oxidizing agent: NO</a:t>
            </a:r>
            <a:r>
              <a:rPr lang="en-US" altLang="en-US" sz="3200" b="1" baseline="-25000">
                <a:solidFill>
                  <a:schemeClr val="tx1"/>
                </a:solidFill>
                <a:latin typeface="Comic Sans MS" panose="030F0702030302020204" pitchFamily="66" charset="0"/>
              </a:rPr>
              <a:t>3</a:t>
            </a:r>
            <a:r>
              <a:rPr lang="en-US" altLang="en-US" sz="3200" b="1" baseline="30000">
                <a:solidFill>
                  <a:schemeClr val="tx1"/>
                </a:solidFill>
                <a:latin typeface="Comic Sans MS" panose="030F0702030302020204" pitchFamily="66" charset="0"/>
              </a:rPr>
              <a:t>-</a:t>
            </a:r>
            <a:r>
              <a:rPr lang="en-US" altLang="en-US" sz="3200" b="1">
                <a:solidFill>
                  <a:schemeClr val="tx1"/>
                </a:solidFill>
                <a:latin typeface="Comic Sans MS" panose="030F0702030302020204" pitchFamily="66" charset="0"/>
              </a:rPr>
              <a:t>(aq), Ag+(aq), or Cr</a:t>
            </a:r>
            <a:r>
              <a:rPr lang="en-US" altLang="en-US" sz="3200" b="1" baseline="-25000">
                <a:solidFill>
                  <a:schemeClr val="tx1"/>
                </a:solidFill>
                <a:latin typeface="Comic Sans MS" panose="030F0702030302020204" pitchFamily="66" charset="0"/>
              </a:rPr>
              <a:t>2</a:t>
            </a:r>
            <a:r>
              <a:rPr lang="en-US" altLang="en-US" sz="3200" b="1">
                <a:solidFill>
                  <a:schemeClr val="tx1"/>
                </a:solidFill>
                <a:latin typeface="Comic Sans MS" panose="030F0702030302020204" pitchFamily="66" charset="0"/>
              </a:rPr>
              <a:t>O</a:t>
            </a:r>
            <a:r>
              <a:rPr lang="en-US" altLang="en-US" sz="3200" b="1" baseline="-25000">
                <a:solidFill>
                  <a:schemeClr val="tx1"/>
                </a:solidFill>
                <a:latin typeface="Comic Sans MS" panose="030F0702030302020204" pitchFamily="66" charset="0"/>
              </a:rPr>
              <a:t>7</a:t>
            </a:r>
            <a:r>
              <a:rPr lang="en-US" altLang="en-US" sz="3200" b="1" baseline="30000">
                <a:solidFill>
                  <a:schemeClr val="tx1"/>
                </a:solidFill>
                <a:latin typeface="Comic Sans MS" panose="030F0702030302020204" pitchFamily="66" charset="0"/>
              </a:rPr>
              <a:t>2-</a:t>
            </a:r>
            <a:r>
              <a:rPr lang="en-US" altLang="en-US" sz="3200" b="1">
                <a:solidFill>
                  <a:schemeClr val="tx1"/>
                </a:solidFill>
                <a:latin typeface="Comic Sans MS" panose="030F0702030302020204" pitchFamily="66" charset="0"/>
              </a:rPr>
              <a:t>(aq)?</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066800" y="533400"/>
            <a:ext cx="6858000" cy="398463"/>
          </a:xfrm>
          <a:prstGeom prst="rect">
            <a:avLst/>
          </a:prstGeom>
          <a:gradFill rotWithShape="0">
            <a:gsLst>
              <a:gs pos="0">
                <a:srgbClr val="C8FFC8"/>
              </a:gs>
              <a:gs pos="100000">
                <a:srgbClr val="749774"/>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250"/>
              </a:spcBef>
              <a:buClrTx/>
              <a:buFontTx/>
              <a:buNone/>
            </a:pPr>
            <a:r>
              <a:rPr lang="en-US" altLang="en-US" sz="2000" b="1">
                <a:solidFill>
                  <a:srgbClr val="000000"/>
                </a:solidFill>
                <a:latin typeface="Arial" panose="020B0604020202020204" pitchFamily="34" charset="0"/>
              </a:rPr>
              <a:t>Half-Reaction Method for Balancing Redox Reactions</a:t>
            </a:r>
          </a:p>
        </p:txBody>
      </p:sp>
      <p:sp>
        <p:nvSpPr>
          <p:cNvPr id="17410" name="Text Box 2"/>
          <p:cNvSpPr txBox="1">
            <a:spLocks noChangeArrowheads="1"/>
          </p:cNvSpPr>
          <p:nvPr/>
        </p:nvSpPr>
        <p:spPr bwMode="auto">
          <a:xfrm>
            <a:off x="685800" y="990600"/>
            <a:ext cx="7696200" cy="270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250"/>
              </a:spcBef>
              <a:buClrTx/>
              <a:buFontTx/>
              <a:buNone/>
            </a:pPr>
            <a:r>
              <a:rPr lang="en-US" altLang="en-US" sz="2000" b="1">
                <a:solidFill>
                  <a:srgbClr val="003300"/>
                </a:solidFill>
                <a:latin typeface="Comic Sans MS" panose="030F0702030302020204" pitchFamily="66" charset="0"/>
              </a:rPr>
              <a:t>Summary:  This method divides the overall redox reaction into oxidation and reduction half-reactions.</a:t>
            </a:r>
          </a:p>
          <a:p>
            <a:pPr>
              <a:spcBef>
                <a:spcPts val="1250"/>
              </a:spcBef>
              <a:buClr>
                <a:srgbClr val="003300"/>
              </a:buClr>
              <a:buFont typeface="Comic Sans MS" panose="030F0702030302020204" pitchFamily="66" charset="0"/>
              <a:buChar char="•"/>
            </a:pPr>
            <a:r>
              <a:rPr lang="en-US" altLang="en-US" sz="2000" b="1">
                <a:solidFill>
                  <a:srgbClr val="003300"/>
                </a:solidFill>
                <a:latin typeface="Comic Sans MS" panose="030F0702030302020204" pitchFamily="66" charset="0"/>
              </a:rPr>
              <a:t>Each reaction is balanced for mass (atoms) and charge.</a:t>
            </a:r>
          </a:p>
          <a:p>
            <a:pPr>
              <a:spcBef>
                <a:spcPts val="1250"/>
              </a:spcBef>
              <a:buClr>
                <a:srgbClr val="003300"/>
              </a:buClr>
              <a:buFont typeface="Comic Sans MS" panose="030F0702030302020204" pitchFamily="66" charset="0"/>
              <a:buChar char="•"/>
            </a:pPr>
            <a:r>
              <a:rPr lang="en-US" altLang="en-US" sz="2000" b="1">
                <a:solidFill>
                  <a:srgbClr val="003300"/>
                </a:solidFill>
                <a:latin typeface="Comic Sans MS" panose="030F0702030302020204" pitchFamily="66" charset="0"/>
              </a:rPr>
              <a:t>One or both are multiplied by some integer to make the number of electrons gained and lost equal.</a:t>
            </a:r>
          </a:p>
          <a:p>
            <a:pPr>
              <a:spcBef>
                <a:spcPts val="1250"/>
              </a:spcBef>
              <a:buClr>
                <a:srgbClr val="003300"/>
              </a:buClr>
              <a:buFont typeface="Comic Sans MS" panose="030F0702030302020204" pitchFamily="66" charset="0"/>
              <a:buChar char="•"/>
            </a:pPr>
            <a:r>
              <a:rPr lang="en-US" altLang="en-US" sz="2000" b="1">
                <a:solidFill>
                  <a:srgbClr val="003300"/>
                </a:solidFill>
                <a:latin typeface="Comic Sans MS" panose="030F0702030302020204" pitchFamily="66" charset="0"/>
              </a:rPr>
              <a:t>The half-reactions are then recombined to give the balanced redox equation. </a:t>
            </a:r>
          </a:p>
        </p:txBody>
      </p:sp>
      <p:grpSp>
        <p:nvGrpSpPr>
          <p:cNvPr id="24580" name="Group 3"/>
          <p:cNvGrpSpPr>
            <a:grpSpLocks/>
          </p:cNvGrpSpPr>
          <p:nvPr/>
        </p:nvGrpSpPr>
        <p:grpSpPr bwMode="auto">
          <a:xfrm>
            <a:off x="603250" y="3883025"/>
            <a:ext cx="7708900" cy="2325688"/>
            <a:chOff x="380" y="2446"/>
            <a:chExt cx="4856" cy="1465"/>
          </a:xfrm>
        </p:grpSpPr>
        <p:pic>
          <p:nvPicPr>
            <p:cNvPr id="2458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 y="2446"/>
              <a:ext cx="4856" cy="146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2" name="Text Box 5"/>
            <p:cNvSpPr txBox="1">
              <a:spLocks noChangeArrowheads="1"/>
            </p:cNvSpPr>
            <p:nvPr/>
          </p:nvSpPr>
          <p:spPr bwMode="auto">
            <a:xfrm>
              <a:off x="384" y="2448"/>
              <a:ext cx="4846" cy="1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250"/>
                </a:spcBef>
                <a:buClrTx/>
                <a:buFontTx/>
                <a:buNone/>
              </a:pPr>
              <a:r>
                <a:rPr lang="en-US" altLang="en-US" sz="2000" b="1">
                  <a:solidFill>
                    <a:srgbClr val="003300"/>
                  </a:solidFill>
                  <a:latin typeface="Comic Sans MS" panose="030F0702030302020204" pitchFamily="66" charset="0"/>
                </a:rPr>
                <a:t>Advantages:</a:t>
              </a:r>
            </a:p>
            <a:p>
              <a:pPr>
                <a:spcBef>
                  <a:spcPts val="250"/>
                </a:spcBef>
                <a:buClr>
                  <a:srgbClr val="003300"/>
                </a:buClr>
                <a:buFont typeface="Comic Sans MS" panose="030F0702030302020204" pitchFamily="66" charset="0"/>
                <a:buChar char="•"/>
              </a:pPr>
              <a:r>
                <a:rPr lang="en-US" altLang="en-US" sz="2000" b="1">
                  <a:solidFill>
                    <a:srgbClr val="003300"/>
                  </a:solidFill>
                  <a:latin typeface="Comic Sans MS" panose="030F0702030302020204" pitchFamily="66" charset="0"/>
                </a:rPr>
                <a:t>The separation of half-reactions reflects actual physical separations in electrochemical cells.</a:t>
              </a:r>
            </a:p>
            <a:p>
              <a:pPr>
                <a:spcBef>
                  <a:spcPts val="250"/>
                </a:spcBef>
                <a:buClr>
                  <a:srgbClr val="003300"/>
                </a:buClr>
                <a:buFont typeface="Comic Sans MS" panose="030F0702030302020204" pitchFamily="66" charset="0"/>
                <a:buChar char="•"/>
              </a:pPr>
              <a:r>
                <a:rPr lang="en-US" altLang="en-US" sz="2000" b="1">
                  <a:solidFill>
                    <a:srgbClr val="003300"/>
                  </a:solidFill>
                  <a:latin typeface="Comic Sans MS" panose="030F0702030302020204" pitchFamily="66" charset="0"/>
                </a:rPr>
                <a:t>The half-reactions are easier to balance especially if they involve acid or base.</a:t>
              </a:r>
            </a:p>
            <a:p>
              <a:pPr>
                <a:spcBef>
                  <a:spcPts val="250"/>
                </a:spcBef>
                <a:buClr>
                  <a:srgbClr val="003300"/>
                </a:buClr>
                <a:buFont typeface="Comic Sans MS" panose="030F0702030302020204" pitchFamily="66" charset="0"/>
                <a:buChar char="•"/>
              </a:pPr>
              <a:r>
                <a:rPr lang="en-US" altLang="en-US" sz="2000" b="1">
                  <a:solidFill>
                    <a:srgbClr val="003300"/>
                  </a:solidFill>
                  <a:latin typeface="Comic Sans MS" panose="030F0702030302020204" pitchFamily="66" charset="0"/>
                </a:rPr>
                <a:t>It is usually not necessary to assign oxidation numbers to those species not undergoing change.</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17410">
                                            <p:txEl>
                                              <p:pRg st="0" end="0"/>
                                            </p:txEl>
                                          </p:spTgt>
                                        </p:tgtEl>
                                        <p:attrNameLst>
                                          <p:attrName>style.visibility</p:attrName>
                                        </p:attrNameLst>
                                      </p:cBhvr>
                                      <p:to>
                                        <p:strVal val="visible"/>
                                      </p:to>
                                    </p:set>
                                    <p:animEffect transition="in" filter="wipe(left)">
                                      <p:cBhvr additive="repl">
                                        <p:cTn id="7" dur="500"/>
                                        <p:tgtEl>
                                          <p:spTgt spid="174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17410">
                                            <p:txEl>
                                              <p:pRg st="1" end="1"/>
                                            </p:txEl>
                                          </p:spTgt>
                                        </p:tgtEl>
                                        <p:attrNameLst>
                                          <p:attrName>style.visibility</p:attrName>
                                        </p:attrNameLst>
                                      </p:cBhvr>
                                      <p:to>
                                        <p:strVal val="visible"/>
                                      </p:to>
                                    </p:set>
                                    <p:animEffect transition="in" filter="wipe(left)">
                                      <p:cBhvr additive="repl">
                                        <p:cTn id="12" dur="500"/>
                                        <p:tgtEl>
                                          <p:spTgt spid="174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17410">
                                            <p:txEl>
                                              <p:pRg st="2" end="2"/>
                                            </p:txEl>
                                          </p:spTgt>
                                        </p:tgtEl>
                                        <p:attrNameLst>
                                          <p:attrName>style.visibility</p:attrName>
                                        </p:attrNameLst>
                                      </p:cBhvr>
                                      <p:to>
                                        <p:strVal val="visible"/>
                                      </p:to>
                                    </p:set>
                                    <p:animEffect transition="in" filter="wipe(left)">
                                      <p:cBhvr additive="repl">
                                        <p:cTn id="17" dur="500"/>
                                        <p:tgtEl>
                                          <p:spTgt spid="1741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additive="repl">
                                        <p:cTn id="21" dur="1" fill="hold">
                                          <p:stCondLst>
                                            <p:cond delay="0"/>
                                          </p:stCondLst>
                                        </p:cTn>
                                        <p:tgtEl>
                                          <p:spTgt spid="17410">
                                            <p:txEl>
                                              <p:pRg st="3" end="3"/>
                                            </p:txEl>
                                          </p:spTgt>
                                        </p:tgtEl>
                                        <p:attrNameLst>
                                          <p:attrName>style.visibility</p:attrName>
                                        </p:attrNameLst>
                                      </p:cBhvr>
                                      <p:to>
                                        <p:strVal val="visible"/>
                                      </p:to>
                                    </p:set>
                                    <p:animEffect transition="in" filter="wipe(left)">
                                      <p:cBhvr additive="repl">
                                        <p:cTn id="22" dur="500"/>
                                        <p:tgtEl>
                                          <p:spTgt spid="174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228600" y="346075"/>
            <a:ext cx="8534400" cy="6046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marL="914400">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b="1">
                <a:solidFill>
                  <a:srgbClr val="003300"/>
                </a:solidFill>
                <a:latin typeface="Comic Sans MS" panose="030F0702030302020204" pitchFamily="66" charset="0"/>
              </a:rPr>
              <a:t>The guidelines for balancing via the half-reaction method are found below:</a:t>
            </a:r>
          </a:p>
          <a:p>
            <a:pPr>
              <a:buClrTx/>
              <a:buFontTx/>
              <a:buNone/>
            </a:pPr>
            <a:endParaRPr lang="en-US" altLang="en-US" b="1">
              <a:solidFill>
                <a:srgbClr val="003300"/>
              </a:solidFill>
              <a:latin typeface="Comic Sans MS" panose="030F0702030302020204" pitchFamily="66" charset="0"/>
            </a:endParaRPr>
          </a:p>
          <a:p>
            <a:pPr lvl="2" indent="0">
              <a:buClrTx/>
              <a:buFontTx/>
              <a:buNone/>
            </a:pPr>
            <a:r>
              <a:rPr lang="en-US" altLang="en-US" b="1">
                <a:solidFill>
                  <a:srgbClr val="000000"/>
                </a:solidFill>
                <a:latin typeface="Comic Sans MS" panose="030F0702030302020204" pitchFamily="66" charset="0"/>
              </a:rPr>
              <a:t>1.  Write the corresponding half reactions.</a:t>
            </a:r>
          </a:p>
          <a:p>
            <a:pPr lvl="2" indent="0">
              <a:buClrTx/>
              <a:buFontTx/>
              <a:buNone/>
            </a:pPr>
            <a:r>
              <a:rPr lang="en-US" altLang="en-US" b="1">
                <a:solidFill>
                  <a:srgbClr val="000000"/>
                </a:solidFill>
                <a:latin typeface="Comic Sans MS" panose="030F0702030302020204" pitchFamily="66" charset="0"/>
              </a:rPr>
              <a:t>2.  Balance all atoms except O and H.</a:t>
            </a:r>
          </a:p>
          <a:p>
            <a:pPr lvl="2" indent="0">
              <a:buClrTx/>
              <a:buFontTx/>
              <a:buNone/>
            </a:pPr>
            <a:r>
              <a:rPr lang="en-US" altLang="en-US" b="1">
                <a:solidFill>
                  <a:srgbClr val="000000"/>
                </a:solidFill>
                <a:latin typeface="Comic Sans MS" panose="030F0702030302020204" pitchFamily="66" charset="0"/>
              </a:rPr>
              <a:t>3.  Balance O; add H</a:t>
            </a:r>
            <a:r>
              <a:rPr lang="en-US" altLang="en-US" b="1" baseline="-25000">
                <a:solidFill>
                  <a:srgbClr val="000000"/>
                </a:solidFill>
                <a:latin typeface="Comic Sans MS" panose="030F0702030302020204" pitchFamily="66" charset="0"/>
              </a:rPr>
              <a:t>2</a:t>
            </a:r>
            <a:r>
              <a:rPr lang="en-US" altLang="en-US" b="1">
                <a:solidFill>
                  <a:srgbClr val="000000"/>
                </a:solidFill>
                <a:latin typeface="Comic Sans MS" panose="030F0702030302020204" pitchFamily="66" charset="0"/>
              </a:rPr>
              <a:t>O as needed.</a:t>
            </a:r>
          </a:p>
          <a:p>
            <a:pPr lvl="2" indent="0">
              <a:buClrTx/>
              <a:buFontTx/>
              <a:buNone/>
            </a:pPr>
            <a:r>
              <a:rPr lang="en-US" altLang="en-US" b="1">
                <a:solidFill>
                  <a:srgbClr val="000000"/>
                </a:solidFill>
                <a:latin typeface="Comic Sans MS" panose="030F0702030302020204" pitchFamily="66" charset="0"/>
              </a:rPr>
              <a:t>4.  Balance H as acidic (H</a:t>
            </a:r>
            <a:r>
              <a:rPr lang="en-US" altLang="en-US" b="1" baseline="30000">
                <a:solidFill>
                  <a:srgbClr val="000000"/>
                </a:solidFill>
                <a:latin typeface="Comic Sans MS" panose="030F0702030302020204" pitchFamily="66" charset="0"/>
              </a:rPr>
              <a:t>+</a:t>
            </a:r>
            <a:r>
              <a:rPr lang="en-US" altLang="en-US" b="1">
                <a:solidFill>
                  <a:srgbClr val="000000"/>
                </a:solidFill>
                <a:latin typeface="Comic Sans MS" panose="030F0702030302020204" pitchFamily="66" charset="0"/>
              </a:rPr>
              <a:t>).</a:t>
            </a:r>
          </a:p>
          <a:p>
            <a:pPr lvl="2" indent="0">
              <a:buClrTx/>
              <a:buFontTx/>
              <a:buNone/>
            </a:pPr>
            <a:r>
              <a:rPr lang="en-US" altLang="en-US" b="1">
                <a:solidFill>
                  <a:srgbClr val="000000"/>
                </a:solidFill>
                <a:latin typeface="Comic Sans MS" panose="030F0702030302020204" pitchFamily="66" charset="0"/>
              </a:rPr>
              <a:t>5.  Add electrons to both half reactions and balance.</a:t>
            </a:r>
          </a:p>
          <a:p>
            <a:pPr lvl="2" indent="0">
              <a:buClrTx/>
              <a:buFontTx/>
              <a:buNone/>
            </a:pPr>
            <a:r>
              <a:rPr lang="en-US" altLang="en-US" b="1">
                <a:solidFill>
                  <a:srgbClr val="000000"/>
                </a:solidFill>
                <a:latin typeface="Comic Sans MS" panose="030F0702030302020204" pitchFamily="66" charset="0"/>
              </a:rPr>
              <a:t>6.  Add the half reactions; cross out “like” terms.</a:t>
            </a:r>
          </a:p>
          <a:p>
            <a:pPr>
              <a:buClrTx/>
              <a:buFontTx/>
              <a:buNone/>
            </a:pPr>
            <a:r>
              <a:rPr lang="en-US" altLang="en-US" b="1">
                <a:solidFill>
                  <a:srgbClr val="000000"/>
                </a:solidFill>
                <a:latin typeface="Comic Sans MS" panose="030F0702030302020204" pitchFamily="66" charset="0"/>
              </a:rPr>
              <a:t>	7.  If basic or alkaline, add the equivalent number of hydroxides (OH</a:t>
            </a:r>
            <a:r>
              <a:rPr lang="en-US" altLang="en-US" b="1" baseline="30000">
                <a:solidFill>
                  <a:srgbClr val="000000"/>
                </a:solidFill>
                <a:latin typeface="Comic Sans MS" panose="030F0702030302020204" pitchFamily="66" charset="0"/>
              </a:rPr>
              <a:t>-</a:t>
            </a:r>
            <a:r>
              <a:rPr lang="en-US" altLang="en-US" b="1">
                <a:solidFill>
                  <a:srgbClr val="000000"/>
                </a:solidFill>
                <a:latin typeface="Comic Sans MS" panose="030F0702030302020204" pitchFamily="66" charset="0"/>
              </a:rPr>
              <a:t>) to counterbalance the H</a:t>
            </a:r>
            <a:r>
              <a:rPr lang="en-US" altLang="en-US" b="1" baseline="30000">
                <a:solidFill>
                  <a:srgbClr val="000000"/>
                </a:solidFill>
                <a:latin typeface="Comic Sans MS" panose="030F0702030302020204" pitchFamily="66" charset="0"/>
              </a:rPr>
              <a:t>+</a:t>
            </a:r>
            <a:r>
              <a:rPr lang="en-US" altLang="en-US" b="1">
                <a:solidFill>
                  <a:srgbClr val="000000"/>
                </a:solidFill>
                <a:latin typeface="Comic Sans MS" panose="030F0702030302020204" pitchFamily="66" charset="0"/>
              </a:rPr>
              <a:t> (remember to add to both sides of the equation).</a:t>
            </a:r>
            <a:r>
              <a:rPr lang="en-US" altLang="en-US" b="1">
                <a:solidFill>
                  <a:srgbClr val="003300"/>
                </a:solidFill>
                <a:latin typeface="Comic Sans MS" panose="030F0702030302020204" pitchFamily="66" charset="0"/>
              </a:rPr>
              <a:t>  Recall that</a:t>
            </a:r>
          </a:p>
          <a:p>
            <a:pPr>
              <a:buClrTx/>
              <a:buFontTx/>
              <a:buNone/>
            </a:pPr>
            <a:r>
              <a:rPr lang="en-US" altLang="en-US" b="1">
                <a:solidFill>
                  <a:srgbClr val="003300"/>
                </a:solidFill>
                <a:latin typeface="Comic Sans MS" panose="030F0702030302020204" pitchFamily="66" charset="0"/>
              </a:rPr>
              <a:t>                 H</a:t>
            </a:r>
            <a:r>
              <a:rPr lang="en-US" altLang="en-US" b="1" baseline="30000">
                <a:solidFill>
                  <a:srgbClr val="003300"/>
                </a:solidFill>
                <a:latin typeface="Comic Sans MS" panose="030F0702030302020204" pitchFamily="66" charset="0"/>
              </a:rPr>
              <a:t>+</a:t>
            </a:r>
            <a:r>
              <a:rPr lang="en-US" altLang="en-US" b="1">
                <a:solidFill>
                  <a:srgbClr val="003300"/>
                </a:solidFill>
                <a:latin typeface="Comic Sans MS" panose="030F0702030302020204" pitchFamily="66" charset="0"/>
              </a:rPr>
              <a:t> + OH</a:t>
            </a:r>
            <a:r>
              <a:rPr lang="en-US" altLang="en-US" b="1" baseline="30000">
                <a:solidFill>
                  <a:srgbClr val="003300"/>
                </a:solidFill>
                <a:latin typeface="Comic Sans MS" panose="030F0702030302020204" pitchFamily="66" charset="0"/>
              </a:rPr>
              <a:t>-</a:t>
            </a:r>
            <a:r>
              <a:rPr lang="en-US" altLang="en-US" b="1">
                <a:solidFill>
                  <a:srgbClr val="003300"/>
                </a:solidFill>
                <a:latin typeface="Comic Sans MS" panose="030F0702030302020204" pitchFamily="66" charset="0"/>
              </a:rPr>
              <a:t> </a:t>
            </a:r>
            <a:r>
              <a:rPr lang="en-US" altLang="en-US" b="1">
                <a:solidFill>
                  <a:srgbClr val="003300"/>
                </a:solidFill>
                <a:latin typeface="Symbol" panose="05050102010706020507" pitchFamily="18" charset="2"/>
              </a:rPr>
              <a:t></a:t>
            </a:r>
            <a:r>
              <a:rPr lang="en-US" altLang="en-US" b="1">
                <a:solidFill>
                  <a:srgbClr val="003300"/>
                </a:solidFill>
                <a:latin typeface="Comic Sans MS" panose="030F0702030302020204" pitchFamily="66" charset="0"/>
              </a:rPr>
              <a:t> H</a:t>
            </a:r>
            <a:r>
              <a:rPr lang="en-US" altLang="en-US" b="1" baseline="-25000">
                <a:solidFill>
                  <a:srgbClr val="003300"/>
                </a:solidFill>
                <a:latin typeface="Comic Sans MS" panose="030F0702030302020204" pitchFamily="66" charset="0"/>
              </a:rPr>
              <a:t>2</a:t>
            </a:r>
            <a:r>
              <a:rPr lang="en-US" altLang="en-US" b="1">
                <a:solidFill>
                  <a:srgbClr val="003300"/>
                </a:solidFill>
                <a:latin typeface="Comic Sans MS" panose="030F0702030302020204" pitchFamily="66" charset="0"/>
              </a:rPr>
              <a:t>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0" y="422275"/>
            <a:ext cx="8915400" cy="5983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sz="2800" b="1">
                <a:solidFill>
                  <a:srgbClr val="003300"/>
                </a:solidFill>
                <a:latin typeface="Comic Sans MS" panose="030F0702030302020204" pitchFamily="66" charset="0"/>
              </a:rPr>
              <a:t>ELECTROCHEMISTRY</a:t>
            </a:r>
          </a:p>
          <a:p>
            <a:pPr algn="ctr">
              <a:buClrTx/>
              <a:buFontTx/>
              <a:buNone/>
            </a:pPr>
            <a:r>
              <a:rPr lang="en-US" altLang="en-US" sz="2800" b="1">
                <a:solidFill>
                  <a:srgbClr val="003300"/>
                </a:solidFill>
                <a:latin typeface="Comic Sans MS" panose="030F0702030302020204" pitchFamily="66" charset="0"/>
              </a:rPr>
              <a:t>Balancing Redox Reactions:</a:t>
            </a:r>
          </a:p>
          <a:p>
            <a:pPr algn="ctr">
              <a:buClrTx/>
              <a:buFontTx/>
              <a:buNone/>
            </a:pPr>
            <a:endParaRPr lang="en-US" altLang="en-US" sz="2800" b="1">
              <a:solidFill>
                <a:srgbClr val="003300"/>
              </a:solidFill>
              <a:latin typeface="Comic Sans MS" panose="030F0702030302020204" pitchFamily="66" charset="0"/>
            </a:endParaRPr>
          </a:p>
          <a:p>
            <a:pPr algn="ctr">
              <a:buClrTx/>
              <a:buFontTx/>
              <a:buNone/>
            </a:pPr>
            <a:endParaRPr lang="en-US" altLang="en-US" sz="2800" b="1">
              <a:solidFill>
                <a:srgbClr val="003300"/>
              </a:solidFill>
              <a:latin typeface="Comic Sans MS" panose="030F0702030302020204" pitchFamily="66" charset="0"/>
            </a:endParaRPr>
          </a:p>
          <a:p>
            <a:pPr algn="ctr">
              <a:buClrTx/>
              <a:buFontTx/>
              <a:buNone/>
            </a:pPr>
            <a:r>
              <a:rPr lang="en-US" altLang="en-US" sz="2800" b="1">
                <a:solidFill>
                  <a:srgbClr val="003300"/>
                </a:solidFill>
                <a:latin typeface="Comic Sans MS" panose="030F0702030302020204" pitchFamily="66" charset="0"/>
              </a:rPr>
              <a:t>acidic:  Cr</a:t>
            </a:r>
            <a:r>
              <a:rPr lang="en-US" altLang="en-US" sz="2800" b="1" baseline="-25000">
                <a:solidFill>
                  <a:srgbClr val="003300"/>
                </a:solidFill>
                <a:latin typeface="Comic Sans MS" panose="030F0702030302020204" pitchFamily="66" charset="0"/>
              </a:rPr>
              <a:t>2</a:t>
            </a:r>
            <a:r>
              <a:rPr lang="en-US" altLang="en-US" sz="2800" b="1">
                <a:solidFill>
                  <a:srgbClr val="003300"/>
                </a:solidFill>
                <a:latin typeface="Comic Sans MS" panose="030F0702030302020204" pitchFamily="66" charset="0"/>
              </a:rPr>
              <a:t>O</a:t>
            </a:r>
            <a:r>
              <a:rPr lang="en-US" altLang="en-US" sz="2800" b="1" baseline="-25000">
                <a:solidFill>
                  <a:srgbClr val="003300"/>
                </a:solidFill>
                <a:latin typeface="Comic Sans MS" panose="030F0702030302020204" pitchFamily="66" charset="0"/>
              </a:rPr>
              <a:t>7</a:t>
            </a:r>
            <a:r>
              <a:rPr lang="en-US" altLang="en-US" sz="2800" b="1" baseline="30000">
                <a:solidFill>
                  <a:srgbClr val="003300"/>
                </a:solidFill>
                <a:latin typeface="Comic Sans MS" panose="030F0702030302020204" pitchFamily="66" charset="0"/>
              </a:rPr>
              <a:t>2-</a:t>
            </a:r>
            <a:r>
              <a:rPr lang="en-US" altLang="en-US" sz="2800" b="1">
                <a:solidFill>
                  <a:srgbClr val="003300"/>
                </a:solidFill>
                <a:latin typeface="Comic Sans MS" panose="030F0702030302020204" pitchFamily="66" charset="0"/>
              </a:rPr>
              <a:t>  +  Fe</a:t>
            </a:r>
            <a:r>
              <a:rPr lang="en-US" altLang="en-US" sz="2800" b="1" baseline="30000">
                <a:solidFill>
                  <a:srgbClr val="003300"/>
                </a:solidFill>
                <a:latin typeface="Comic Sans MS" panose="030F0702030302020204" pitchFamily="66" charset="0"/>
              </a:rPr>
              <a:t>2+</a:t>
            </a:r>
            <a:r>
              <a:rPr lang="en-US" altLang="en-US" sz="2800" b="1">
                <a:solidFill>
                  <a:srgbClr val="003300"/>
                </a:solidFill>
                <a:latin typeface="Comic Sans MS" panose="030F0702030302020204" pitchFamily="66" charset="0"/>
              </a:rPr>
              <a:t> </a:t>
            </a:r>
            <a:r>
              <a:rPr lang="en-US" altLang="en-US" sz="2800" b="1">
                <a:solidFill>
                  <a:srgbClr val="003300"/>
                </a:solidFill>
                <a:latin typeface="Symbol" panose="05050102010706020507" pitchFamily="18" charset="2"/>
              </a:rPr>
              <a:t></a:t>
            </a:r>
            <a:r>
              <a:rPr lang="en-US" altLang="en-US" sz="2800" b="1">
                <a:solidFill>
                  <a:srgbClr val="003300"/>
                </a:solidFill>
                <a:latin typeface="Comic Sans MS" panose="030F0702030302020204" pitchFamily="66" charset="0"/>
              </a:rPr>
              <a:t>  Cr</a:t>
            </a:r>
            <a:r>
              <a:rPr lang="en-US" altLang="en-US" sz="2800" b="1" baseline="30000">
                <a:solidFill>
                  <a:srgbClr val="003300"/>
                </a:solidFill>
                <a:latin typeface="Comic Sans MS" panose="030F0702030302020204" pitchFamily="66" charset="0"/>
              </a:rPr>
              <a:t>3+</a:t>
            </a:r>
            <a:r>
              <a:rPr lang="en-US" altLang="en-US" sz="2800" b="1">
                <a:solidFill>
                  <a:srgbClr val="003300"/>
                </a:solidFill>
                <a:latin typeface="Comic Sans MS" panose="030F0702030302020204" pitchFamily="66" charset="0"/>
              </a:rPr>
              <a:t>  +  Fe</a:t>
            </a:r>
            <a:r>
              <a:rPr lang="en-US" altLang="en-US" sz="2800" b="1" baseline="30000">
                <a:solidFill>
                  <a:srgbClr val="003300"/>
                </a:solidFill>
                <a:latin typeface="Comic Sans MS" panose="030F0702030302020204" pitchFamily="66" charset="0"/>
              </a:rPr>
              <a:t>3+</a:t>
            </a:r>
          </a:p>
          <a:p>
            <a:pPr algn="ctr">
              <a:buClrTx/>
              <a:buFontTx/>
              <a:buNone/>
            </a:pPr>
            <a:endParaRPr lang="en-US" altLang="en-US" sz="2800" b="1" baseline="30000">
              <a:solidFill>
                <a:srgbClr val="003300"/>
              </a:solidFill>
              <a:latin typeface="Comic Sans MS" panose="030F0702030302020204" pitchFamily="66" charset="0"/>
            </a:endParaRPr>
          </a:p>
          <a:p>
            <a:pPr algn="ctr">
              <a:buClrTx/>
              <a:buFontTx/>
              <a:buNone/>
            </a:pPr>
            <a:r>
              <a:rPr lang="en-US" altLang="en-US" sz="2800" b="1" baseline="30000">
                <a:solidFill>
                  <a:srgbClr val="003300"/>
                </a:solidFill>
                <a:latin typeface="Comic Sans MS" panose="030F0702030302020204" pitchFamily="66" charset="0"/>
              </a:rPr>
              <a:t>	</a:t>
            </a:r>
            <a:r>
              <a:rPr lang="en-US" altLang="en-US" sz="2800" b="1">
                <a:solidFill>
                  <a:srgbClr val="003300"/>
                </a:solidFill>
                <a:latin typeface="Comic Sans MS" panose="030F0702030302020204" pitchFamily="66" charset="0"/>
              </a:rPr>
              <a:t> 	</a:t>
            </a:r>
          </a:p>
          <a:p>
            <a:pPr algn="ctr">
              <a:buClrTx/>
              <a:buFontTx/>
              <a:buNone/>
            </a:pPr>
            <a:r>
              <a:rPr lang="en-US" altLang="en-US" sz="2800" b="1">
                <a:solidFill>
                  <a:srgbClr val="003300"/>
                </a:solidFill>
                <a:latin typeface="Comic Sans MS" panose="030F0702030302020204" pitchFamily="66" charset="0"/>
              </a:rPr>
              <a:t>Basic:  Co</a:t>
            </a:r>
            <a:r>
              <a:rPr lang="en-US" altLang="en-US" sz="2800" b="1" baseline="30000">
                <a:solidFill>
                  <a:srgbClr val="003300"/>
                </a:solidFill>
                <a:latin typeface="Comic Sans MS" panose="030F0702030302020204" pitchFamily="66" charset="0"/>
              </a:rPr>
              <a:t>2+</a:t>
            </a:r>
            <a:r>
              <a:rPr lang="en-US" altLang="en-US" sz="2800" b="1">
                <a:solidFill>
                  <a:srgbClr val="003300"/>
                </a:solidFill>
                <a:latin typeface="Comic Sans MS" panose="030F0702030302020204" pitchFamily="66" charset="0"/>
              </a:rPr>
              <a:t>  +  H</a:t>
            </a:r>
            <a:r>
              <a:rPr lang="en-US" altLang="en-US" sz="2800" b="1" baseline="-25000">
                <a:solidFill>
                  <a:srgbClr val="003300"/>
                </a:solidFill>
                <a:latin typeface="Comic Sans MS" panose="030F0702030302020204" pitchFamily="66" charset="0"/>
              </a:rPr>
              <a:t>2</a:t>
            </a:r>
            <a:r>
              <a:rPr lang="en-US" altLang="en-US" sz="2800" b="1">
                <a:solidFill>
                  <a:srgbClr val="003300"/>
                </a:solidFill>
                <a:latin typeface="Comic Sans MS" panose="030F0702030302020204" pitchFamily="66" charset="0"/>
              </a:rPr>
              <a:t>O</a:t>
            </a:r>
            <a:r>
              <a:rPr lang="en-US" altLang="en-US" sz="2800" b="1" baseline="-25000">
                <a:solidFill>
                  <a:srgbClr val="003300"/>
                </a:solidFill>
                <a:latin typeface="Comic Sans MS" panose="030F0702030302020204" pitchFamily="66" charset="0"/>
              </a:rPr>
              <a:t>2</a:t>
            </a:r>
            <a:r>
              <a:rPr lang="en-US" altLang="en-US" sz="2800" b="1">
                <a:solidFill>
                  <a:srgbClr val="003300"/>
                </a:solidFill>
                <a:latin typeface="Comic Sans MS" panose="030F0702030302020204" pitchFamily="66" charset="0"/>
              </a:rPr>
              <a:t> </a:t>
            </a:r>
            <a:r>
              <a:rPr lang="en-US" altLang="en-US" sz="2800" b="1">
                <a:solidFill>
                  <a:srgbClr val="003300"/>
                </a:solidFill>
                <a:latin typeface="Symbol" panose="05050102010706020507" pitchFamily="18" charset="2"/>
              </a:rPr>
              <a:t></a:t>
            </a:r>
            <a:r>
              <a:rPr lang="en-US" altLang="en-US" sz="2800" b="1">
                <a:solidFill>
                  <a:srgbClr val="003300"/>
                </a:solidFill>
                <a:latin typeface="Comic Sans MS" panose="030F0702030302020204" pitchFamily="66" charset="0"/>
              </a:rPr>
              <a:t>  Co(OH)</a:t>
            </a:r>
            <a:r>
              <a:rPr lang="en-US" altLang="en-US" sz="2800" b="1" baseline="-25000">
                <a:solidFill>
                  <a:srgbClr val="003300"/>
                </a:solidFill>
                <a:latin typeface="Comic Sans MS" panose="030F0702030302020204" pitchFamily="66" charset="0"/>
              </a:rPr>
              <a:t>3</a:t>
            </a:r>
            <a:r>
              <a:rPr lang="en-US" altLang="en-US" sz="2800" b="1">
                <a:solidFill>
                  <a:srgbClr val="003300"/>
                </a:solidFill>
                <a:latin typeface="Comic Sans MS" panose="030F0702030302020204" pitchFamily="66" charset="0"/>
              </a:rPr>
              <a:t>  +  H</a:t>
            </a:r>
            <a:r>
              <a:rPr lang="en-US" altLang="en-US" sz="2800" b="1" baseline="-25000">
                <a:solidFill>
                  <a:srgbClr val="003300"/>
                </a:solidFill>
                <a:latin typeface="Comic Sans MS" panose="030F0702030302020204" pitchFamily="66" charset="0"/>
              </a:rPr>
              <a:t>2</a:t>
            </a:r>
            <a:r>
              <a:rPr lang="en-US" altLang="en-US" sz="2800" b="1">
                <a:solidFill>
                  <a:srgbClr val="003300"/>
                </a:solidFill>
                <a:latin typeface="Comic Sans MS" panose="030F0702030302020204" pitchFamily="66" charset="0"/>
              </a:rPr>
              <a:t>O</a:t>
            </a:r>
          </a:p>
          <a:p>
            <a:pPr algn="ctr">
              <a:buClrTx/>
              <a:buFontTx/>
              <a:buNone/>
            </a:pPr>
            <a:endParaRPr lang="en-US" altLang="en-US" sz="2800" b="1">
              <a:solidFill>
                <a:srgbClr val="003300"/>
              </a:solidFill>
              <a:latin typeface="Comic Sans MS" panose="030F0702030302020204" pitchFamily="66" charset="0"/>
            </a:endParaRPr>
          </a:p>
          <a:p>
            <a:pPr algn="ctr">
              <a:buClrTx/>
            </a:pPr>
            <a:endParaRPr lang="en-US" altLang="en-US" sz="2800" b="1">
              <a:solidFill>
                <a:srgbClr val="003300"/>
              </a:solidFill>
              <a:latin typeface="Comic Sans MS" panose="030F0702030302020204" pitchFamily="66" charset="0"/>
            </a:endParaRPr>
          </a:p>
          <a:p>
            <a:pPr algn="ctr">
              <a:buClrTx/>
            </a:pPr>
            <a:r>
              <a:rPr lang="en-US" altLang="en-US" sz="2800" b="1">
                <a:solidFill>
                  <a:srgbClr val="003300"/>
                </a:solidFill>
                <a:latin typeface="Comic Sans MS" panose="030F0702030302020204" pitchFamily="66" charset="0"/>
              </a:rPr>
              <a:t>Balance the following in both acidic and basic environments:</a:t>
            </a:r>
          </a:p>
          <a:p>
            <a:pPr algn="ctr">
              <a:buClrTx/>
            </a:pPr>
            <a:r>
              <a:rPr lang="en-US" altLang="en-US" sz="2800" b="1">
                <a:solidFill>
                  <a:srgbClr val="003300"/>
                </a:solidFill>
                <a:latin typeface="Comic Sans MS" panose="030F0702030302020204" pitchFamily="66" charset="0"/>
              </a:rPr>
              <a:t>H</a:t>
            </a:r>
            <a:r>
              <a:rPr lang="en-US" altLang="en-US" sz="2800" b="1" baseline="-25000">
                <a:solidFill>
                  <a:srgbClr val="003300"/>
                </a:solidFill>
                <a:latin typeface="Comic Sans MS" panose="030F0702030302020204" pitchFamily="66" charset="0"/>
              </a:rPr>
              <a:t>2</a:t>
            </a:r>
            <a:r>
              <a:rPr lang="en-US" altLang="en-US" sz="2800" b="1">
                <a:solidFill>
                  <a:srgbClr val="003300"/>
                </a:solidFill>
                <a:latin typeface="Comic Sans MS" panose="030F0702030302020204" pitchFamily="66" charset="0"/>
              </a:rPr>
              <a:t>O</a:t>
            </a:r>
            <a:r>
              <a:rPr lang="en-US" altLang="en-US" sz="2800" b="1" baseline="-25000">
                <a:solidFill>
                  <a:srgbClr val="003300"/>
                </a:solidFill>
                <a:latin typeface="Comic Sans MS" panose="030F0702030302020204" pitchFamily="66" charset="0"/>
              </a:rPr>
              <a:t>2</a:t>
            </a:r>
            <a:r>
              <a:rPr lang="en-US" altLang="en-US" sz="2800" b="1">
                <a:solidFill>
                  <a:srgbClr val="003300"/>
                </a:solidFill>
                <a:latin typeface="Comic Sans MS" panose="030F0702030302020204" pitchFamily="66" charset="0"/>
              </a:rPr>
              <a:t>  + Cr</a:t>
            </a:r>
            <a:r>
              <a:rPr lang="en-US" altLang="en-US" sz="2800" b="1" baseline="-25000">
                <a:solidFill>
                  <a:srgbClr val="003300"/>
                </a:solidFill>
                <a:latin typeface="Comic Sans MS" panose="030F0702030302020204" pitchFamily="66" charset="0"/>
              </a:rPr>
              <a:t>2</a:t>
            </a:r>
            <a:r>
              <a:rPr lang="en-US" altLang="en-US" sz="2800" b="1">
                <a:solidFill>
                  <a:srgbClr val="003300"/>
                </a:solidFill>
                <a:latin typeface="Comic Sans MS" panose="030F0702030302020204" pitchFamily="66" charset="0"/>
              </a:rPr>
              <a:t>O</a:t>
            </a:r>
            <a:r>
              <a:rPr lang="en-US" altLang="en-US" sz="2800" b="1" baseline="-25000">
                <a:solidFill>
                  <a:srgbClr val="003300"/>
                </a:solidFill>
                <a:latin typeface="Comic Sans MS" panose="030F0702030302020204" pitchFamily="66" charset="0"/>
              </a:rPr>
              <a:t>7</a:t>
            </a:r>
            <a:r>
              <a:rPr lang="en-US" altLang="en-US" sz="2800" b="1" baseline="30000">
                <a:solidFill>
                  <a:srgbClr val="003300"/>
                </a:solidFill>
                <a:latin typeface="Comic Sans MS" panose="030F0702030302020204" pitchFamily="66" charset="0"/>
              </a:rPr>
              <a:t>2-</a:t>
            </a:r>
            <a:r>
              <a:rPr lang="en-US" altLang="en-US" sz="2800" b="1">
                <a:solidFill>
                  <a:srgbClr val="003300"/>
                </a:solidFill>
                <a:latin typeface="Comic Sans MS" panose="030F0702030302020204" pitchFamily="66" charset="0"/>
              </a:rPr>
              <a:t> </a:t>
            </a:r>
            <a:r>
              <a:rPr lang="en-US" altLang="en-US" sz="2800" b="1">
                <a:solidFill>
                  <a:srgbClr val="003300"/>
                </a:solidFill>
                <a:latin typeface="Symbol" panose="05050102010706020507" pitchFamily="18" charset="2"/>
              </a:rPr>
              <a:t></a:t>
            </a:r>
            <a:r>
              <a:rPr lang="en-US" altLang="en-US" sz="2800" b="1">
                <a:solidFill>
                  <a:srgbClr val="003300"/>
                </a:solidFill>
                <a:latin typeface="Comic Sans MS" panose="030F0702030302020204" pitchFamily="66" charset="0"/>
              </a:rPr>
              <a:t>  O</a:t>
            </a:r>
            <a:r>
              <a:rPr lang="en-US" altLang="en-US" sz="2800" b="1" baseline="-25000">
                <a:solidFill>
                  <a:srgbClr val="003300"/>
                </a:solidFill>
                <a:latin typeface="Comic Sans MS" panose="030F0702030302020204" pitchFamily="66" charset="0"/>
              </a:rPr>
              <a:t>2</a:t>
            </a:r>
            <a:r>
              <a:rPr lang="en-US" altLang="en-US" sz="2800" b="1">
                <a:solidFill>
                  <a:srgbClr val="003300"/>
                </a:solidFill>
                <a:latin typeface="Comic Sans MS" panose="030F0702030302020204" pitchFamily="66" charset="0"/>
              </a:rPr>
              <a:t>  + Cr</a:t>
            </a:r>
            <a:r>
              <a:rPr lang="en-US" altLang="en-US" sz="2800" b="1" baseline="30000">
                <a:solidFill>
                  <a:srgbClr val="003300"/>
                </a:solidFill>
                <a:latin typeface="Comic Sans MS" panose="030F0702030302020204" pitchFamily="66" charset="0"/>
              </a:rPr>
              <a:t>3+</a:t>
            </a:r>
            <a:endParaRPr lang="en-US" altLang="en-US" sz="2800" b="1">
              <a:solidFill>
                <a:srgbClr val="003300"/>
              </a:solidFill>
              <a:latin typeface="Comic Sans MS" panose="030F0702030302020204" pitchFamily="66" charset="0"/>
            </a:endParaRPr>
          </a:p>
          <a:p>
            <a:pPr algn="ctr">
              <a:buClrTx/>
              <a:buFontTx/>
              <a:buNone/>
            </a:pPr>
            <a:endParaRPr lang="en-US" altLang="en-US" sz="2800" b="1">
              <a:solidFill>
                <a:srgbClr val="003300"/>
              </a:solidFill>
              <a:latin typeface="Comic Sans MS" panose="030F0702030302020204" pitchFamily="66"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xmlns="" id="{A1AA58DE-FF9F-4699-B336-EA2C9BBC6A6F}"/>
              </a:ext>
            </a:extLst>
          </p:cNvPr>
          <p:cNvSpPr txBox="1">
            <a:spLocks noChangeArrowheads="1"/>
          </p:cNvSpPr>
          <p:nvPr/>
        </p:nvSpPr>
        <p:spPr bwMode="auto">
          <a:xfrm>
            <a:off x="228600" y="228600"/>
            <a:ext cx="8686800" cy="575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9pPr>
          </a:lstStyle>
          <a:p>
            <a:pPr algn="ctr">
              <a:buSzPct val="100000"/>
              <a:defRPr/>
            </a:pPr>
            <a:r>
              <a:rPr lang="en-US" sz="3200" b="1" dirty="0">
                <a:solidFill>
                  <a:schemeClr val="tx1"/>
                </a:solidFill>
                <a:effectLst>
                  <a:outerShdw blurRad="38100" dist="38100" dir="2700000" algn="tl">
                    <a:srgbClr val="000000">
                      <a:alpha val="43137"/>
                    </a:srgbClr>
                  </a:outerShdw>
                </a:effectLst>
                <a:latin typeface="Comic Sans MS" pitchFamily="64" charset="0"/>
              </a:rPr>
              <a:t>Workshop EC#3 on REDOX REACTIONS</a:t>
            </a:r>
          </a:p>
          <a:p>
            <a:pPr>
              <a:buSzPct val="100000"/>
              <a:defRPr/>
            </a:pPr>
            <a:endParaRPr lang="en-US" sz="2800" b="1" dirty="0">
              <a:solidFill>
                <a:schemeClr val="tx1"/>
              </a:solidFill>
              <a:latin typeface="Comic Sans MS" pitchFamily="64" charset="0"/>
            </a:endParaRPr>
          </a:p>
          <a:p>
            <a:pPr>
              <a:buSzPct val="100000"/>
              <a:defRPr/>
            </a:pPr>
            <a:r>
              <a:rPr lang="en-US" sz="2800" b="1" dirty="0">
                <a:solidFill>
                  <a:schemeClr val="tx1"/>
                </a:solidFill>
                <a:latin typeface="Comic Sans MS" pitchFamily="64" charset="0"/>
              </a:rPr>
              <a:t>Balance the following reactions.</a:t>
            </a:r>
          </a:p>
          <a:p>
            <a:pPr>
              <a:buSzPct val="100000"/>
              <a:defRPr/>
            </a:pPr>
            <a:r>
              <a:rPr lang="en-US" sz="2800" b="1" dirty="0">
                <a:solidFill>
                  <a:srgbClr val="000000"/>
                </a:solidFill>
                <a:latin typeface="Comic Sans MS" pitchFamily="64" charset="0"/>
              </a:rPr>
              <a:t>	</a:t>
            </a:r>
          </a:p>
          <a:p>
            <a:pPr>
              <a:buSzPct val="100000"/>
              <a:defRPr/>
            </a:pPr>
            <a:r>
              <a:rPr lang="en-US" sz="2800" b="1" dirty="0">
                <a:solidFill>
                  <a:srgbClr val="000000"/>
                </a:solidFill>
                <a:latin typeface="Comic Sans MS" pitchFamily="64" charset="0"/>
              </a:rPr>
              <a:t>		MnO</a:t>
            </a:r>
            <a:r>
              <a:rPr lang="en-US" sz="2800" b="1" baseline="-25000" dirty="0">
                <a:solidFill>
                  <a:srgbClr val="000000"/>
                </a:solidFill>
                <a:latin typeface="Comic Sans MS" pitchFamily="64" charset="0"/>
              </a:rPr>
              <a:t>4</a:t>
            </a:r>
            <a:r>
              <a:rPr lang="en-US" sz="2800" b="1" baseline="30000" dirty="0">
                <a:solidFill>
                  <a:srgbClr val="000000"/>
                </a:solidFill>
                <a:latin typeface="Comic Sans MS" pitchFamily="64" charset="0"/>
              </a:rPr>
              <a:t>-</a:t>
            </a:r>
            <a:r>
              <a:rPr lang="en-US" sz="2800" b="1" dirty="0">
                <a:solidFill>
                  <a:srgbClr val="000000"/>
                </a:solidFill>
                <a:latin typeface="Comic Sans MS" pitchFamily="64" charset="0"/>
              </a:rPr>
              <a:t>  +  C</a:t>
            </a:r>
            <a:r>
              <a:rPr lang="en-US" sz="2800" b="1" baseline="-25000" dirty="0">
                <a:solidFill>
                  <a:srgbClr val="000000"/>
                </a:solidFill>
                <a:latin typeface="Comic Sans MS" pitchFamily="64" charset="0"/>
              </a:rPr>
              <a:t>2</a:t>
            </a:r>
            <a:r>
              <a:rPr lang="en-US" sz="2800" b="1" dirty="0">
                <a:solidFill>
                  <a:srgbClr val="000000"/>
                </a:solidFill>
                <a:latin typeface="Comic Sans MS" pitchFamily="64" charset="0"/>
              </a:rPr>
              <a:t>O</a:t>
            </a:r>
            <a:r>
              <a:rPr lang="en-US" sz="2800" b="1" baseline="-25000" dirty="0">
                <a:solidFill>
                  <a:srgbClr val="000000"/>
                </a:solidFill>
                <a:latin typeface="Comic Sans MS" pitchFamily="64" charset="0"/>
              </a:rPr>
              <a:t>4</a:t>
            </a:r>
            <a:r>
              <a:rPr lang="en-US" sz="2800" b="1" baseline="30000" dirty="0">
                <a:solidFill>
                  <a:srgbClr val="000000"/>
                </a:solidFill>
                <a:latin typeface="Comic Sans MS" pitchFamily="64" charset="0"/>
              </a:rPr>
              <a:t>2-</a:t>
            </a:r>
            <a:r>
              <a:rPr lang="en-US" sz="2800" b="1" dirty="0">
                <a:solidFill>
                  <a:srgbClr val="000000"/>
                </a:solidFill>
                <a:latin typeface="Comic Sans MS" pitchFamily="64" charset="0"/>
              </a:rPr>
              <a:t> </a:t>
            </a:r>
            <a:r>
              <a:rPr lang="en-US" sz="2800" b="1" dirty="0">
                <a:solidFill>
                  <a:srgbClr val="000000"/>
                </a:solidFill>
                <a:latin typeface="Symbol" pitchFamily="16" charset="2"/>
              </a:rPr>
              <a:t></a:t>
            </a:r>
            <a:r>
              <a:rPr lang="en-US" sz="2800" b="1" dirty="0">
                <a:solidFill>
                  <a:srgbClr val="000000"/>
                </a:solidFill>
                <a:latin typeface="Comic Sans MS" pitchFamily="64" charset="0"/>
              </a:rPr>
              <a:t>  MnO</a:t>
            </a:r>
            <a:r>
              <a:rPr lang="en-US" sz="2800" b="1" baseline="-25000" dirty="0">
                <a:solidFill>
                  <a:srgbClr val="000000"/>
                </a:solidFill>
                <a:latin typeface="Comic Sans MS" pitchFamily="64" charset="0"/>
              </a:rPr>
              <a:t>2</a:t>
            </a:r>
            <a:r>
              <a:rPr lang="en-US" sz="2800" b="1" dirty="0">
                <a:solidFill>
                  <a:srgbClr val="000000"/>
                </a:solidFill>
                <a:latin typeface="Comic Sans MS" pitchFamily="64" charset="0"/>
              </a:rPr>
              <a:t>  +  CO</a:t>
            </a:r>
            <a:r>
              <a:rPr lang="en-US" sz="2800" b="1" baseline="-25000" dirty="0">
                <a:solidFill>
                  <a:srgbClr val="000000"/>
                </a:solidFill>
                <a:latin typeface="Comic Sans MS" pitchFamily="64" charset="0"/>
              </a:rPr>
              <a:t>2</a:t>
            </a:r>
          </a:p>
          <a:p>
            <a:pPr>
              <a:buSzPct val="100000"/>
              <a:defRPr/>
            </a:pPr>
            <a:endParaRPr lang="en-US" sz="2800" b="1" baseline="-25000" dirty="0">
              <a:solidFill>
                <a:srgbClr val="000000"/>
              </a:solidFill>
              <a:latin typeface="Comic Sans MS" pitchFamily="64" charset="0"/>
            </a:endParaRPr>
          </a:p>
          <a:p>
            <a:pPr>
              <a:buSzPct val="100000"/>
              <a:defRPr/>
            </a:pPr>
            <a:endParaRPr lang="en-US" sz="2800" b="1" baseline="-25000" dirty="0">
              <a:solidFill>
                <a:srgbClr val="000000"/>
              </a:solidFill>
              <a:latin typeface="Comic Sans MS" pitchFamily="64" charset="0"/>
            </a:endParaRPr>
          </a:p>
          <a:p>
            <a:pPr>
              <a:buSzPct val="100000"/>
              <a:defRPr/>
            </a:pPr>
            <a:endParaRPr lang="en-US" sz="2800" b="1" baseline="-25000" dirty="0">
              <a:solidFill>
                <a:srgbClr val="000000"/>
              </a:solidFill>
              <a:latin typeface="Comic Sans MS" pitchFamily="64" charset="0"/>
            </a:endParaRPr>
          </a:p>
          <a:p>
            <a:pPr>
              <a:buSzPct val="100000"/>
              <a:defRPr/>
            </a:pPr>
            <a:endParaRPr lang="en-US" sz="2800" b="1" baseline="-25000" dirty="0">
              <a:solidFill>
                <a:srgbClr val="000000"/>
              </a:solidFill>
              <a:latin typeface="Comic Sans MS" pitchFamily="64" charset="0"/>
            </a:endParaRPr>
          </a:p>
          <a:p>
            <a:pPr>
              <a:buSzPct val="100000"/>
              <a:defRPr/>
            </a:pPr>
            <a:endParaRPr lang="en-US" sz="2800" b="1" baseline="-25000" dirty="0">
              <a:solidFill>
                <a:srgbClr val="000000"/>
              </a:solidFill>
              <a:latin typeface="Comic Sans MS" pitchFamily="64" charset="0"/>
            </a:endParaRPr>
          </a:p>
          <a:p>
            <a:pPr>
              <a:buSzPct val="100000"/>
              <a:defRPr/>
            </a:pPr>
            <a:endParaRPr lang="en-US" sz="2800" b="1" baseline="-25000" dirty="0">
              <a:solidFill>
                <a:srgbClr val="000000"/>
              </a:solidFill>
              <a:latin typeface="Comic Sans MS" pitchFamily="64" charset="0"/>
            </a:endParaRPr>
          </a:p>
          <a:p>
            <a:pPr>
              <a:buSzPct val="100000"/>
              <a:defRPr/>
            </a:pPr>
            <a:endParaRPr lang="en-US" b="1" dirty="0">
              <a:solidFill>
                <a:srgbClr val="000000"/>
              </a:solidFill>
            </a:endParaRPr>
          </a:p>
          <a:p>
            <a:pPr>
              <a:buSzPct val="100000"/>
              <a:defRPr/>
            </a:pPr>
            <a:r>
              <a:rPr lang="en-US" sz="2800" b="1" dirty="0">
                <a:solidFill>
                  <a:srgbClr val="000000"/>
                </a:solidFill>
                <a:latin typeface="Comic Sans MS" pitchFamily="64" charset="0"/>
              </a:rPr>
              <a:t>		As  +  ClO</a:t>
            </a:r>
            <a:r>
              <a:rPr lang="en-US" sz="2800" b="1" baseline="-25000" dirty="0">
                <a:solidFill>
                  <a:srgbClr val="000000"/>
                </a:solidFill>
                <a:latin typeface="Comic Sans MS" pitchFamily="64" charset="0"/>
              </a:rPr>
              <a:t>3</a:t>
            </a:r>
            <a:r>
              <a:rPr lang="en-US" sz="2800" b="1" dirty="0">
                <a:solidFill>
                  <a:srgbClr val="000000"/>
                </a:solidFill>
                <a:latin typeface="Comic Sans MS" pitchFamily="64" charset="0"/>
              </a:rPr>
              <a:t>- </a:t>
            </a:r>
            <a:r>
              <a:rPr lang="en-US" sz="2800" b="1" dirty="0">
                <a:solidFill>
                  <a:srgbClr val="000000"/>
                </a:solidFill>
                <a:latin typeface="Symbol" pitchFamily="16" charset="2"/>
              </a:rPr>
              <a:t></a:t>
            </a:r>
            <a:r>
              <a:rPr lang="en-US" sz="2800" b="1" dirty="0">
                <a:solidFill>
                  <a:srgbClr val="000000"/>
                </a:solidFill>
                <a:latin typeface="Comic Sans MS" pitchFamily="64" charset="0"/>
              </a:rPr>
              <a:t>  H</a:t>
            </a:r>
            <a:r>
              <a:rPr lang="en-US" sz="2800" b="1" baseline="-25000" dirty="0">
                <a:solidFill>
                  <a:srgbClr val="000000"/>
                </a:solidFill>
                <a:latin typeface="Comic Sans MS" pitchFamily="64" charset="0"/>
              </a:rPr>
              <a:t>3</a:t>
            </a:r>
            <a:r>
              <a:rPr lang="en-US" sz="2800" b="1" dirty="0">
                <a:solidFill>
                  <a:srgbClr val="000000"/>
                </a:solidFill>
                <a:latin typeface="Comic Sans MS" pitchFamily="64" charset="0"/>
              </a:rPr>
              <a:t>AsO</a:t>
            </a:r>
            <a:r>
              <a:rPr lang="en-US" sz="2800" b="1" baseline="-25000" dirty="0">
                <a:solidFill>
                  <a:srgbClr val="000000"/>
                </a:solidFill>
                <a:latin typeface="Comic Sans MS" pitchFamily="64" charset="0"/>
              </a:rPr>
              <a:t>3</a:t>
            </a:r>
            <a:r>
              <a:rPr lang="en-US" sz="2800" b="1" dirty="0">
                <a:solidFill>
                  <a:srgbClr val="000000"/>
                </a:solidFill>
                <a:latin typeface="Comic Sans MS" pitchFamily="64" charset="0"/>
              </a:rPr>
              <a:t>  +  </a:t>
            </a:r>
            <a:r>
              <a:rPr lang="en-US" sz="2800" b="1" dirty="0" err="1">
                <a:solidFill>
                  <a:srgbClr val="000000"/>
                </a:solidFill>
                <a:latin typeface="Comic Sans MS" pitchFamily="64" charset="0"/>
              </a:rPr>
              <a:t>HClO</a:t>
            </a:r>
            <a:endParaRPr lang="en-US" sz="2800" b="1" dirty="0">
              <a:solidFill>
                <a:srgbClr val="000000"/>
              </a:solidFill>
              <a:latin typeface="Comic Sans MS" pitchFamily="64" charset="0"/>
            </a:endParaRPr>
          </a:p>
          <a:p>
            <a:pPr>
              <a:buSzPct val="100000"/>
              <a:defRPr/>
            </a:pPr>
            <a:endParaRPr lang="en-US" sz="2800" b="1" dirty="0">
              <a:solidFill>
                <a:srgbClr val="000000"/>
              </a:solidFill>
              <a:latin typeface="Comic Sans MS" pitchFamily="64" charset="0"/>
            </a:endParaRPr>
          </a:p>
          <a:p>
            <a:pPr>
              <a:buSzPct val="100000"/>
              <a:defRPr/>
            </a:pPr>
            <a:endParaRPr lang="en-US" sz="3200" b="1" dirty="0">
              <a:solidFill>
                <a:srgbClr val="800000"/>
              </a:solidFill>
              <a:latin typeface="Comic Sans MS" pitchFamily="6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04800" y="144463"/>
            <a:ext cx="84582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sz="4000">
                <a:solidFill>
                  <a:srgbClr val="000000"/>
                </a:solidFill>
              </a:rPr>
              <a:t>Electric Current Flowing </a:t>
            </a:r>
            <a:br>
              <a:rPr lang="en-US" altLang="en-US" sz="4000">
                <a:solidFill>
                  <a:srgbClr val="000000"/>
                </a:solidFill>
              </a:rPr>
            </a:br>
            <a:r>
              <a:rPr lang="en-US" altLang="en-US" sz="4000">
                <a:solidFill>
                  <a:srgbClr val="000000"/>
                </a:solidFill>
              </a:rPr>
              <a:t>Directly Between Atoms</a:t>
            </a:r>
          </a:p>
        </p:txBody>
      </p:sp>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b="6250"/>
          <a:stretch>
            <a:fillRect/>
          </a:stretch>
        </p:blipFill>
        <p:spPr bwMode="auto">
          <a:xfrm>
            <a:off x="2057400" y="1447800"/>
            <a:ext cx="4876800" cy="4572000"/>
          </a:xfrm>
          <a:prstGeom prst="rect">
            <a:avLst/>
          </a:prstGeom>
          <a:noFill/>
          <a:ln>
            <a:noFill/>
          </a:ln>
          <a:effectLst/>
          <a:extLst>
            <a:ext uri="{909E8E84-426E-40DD-AFC4-6F175D3DCCD1}">
              <a14:hiddenFill xmlns:a14="http://schemas.microsoft.com/office/drawing/2010/main">
                <a:blipFill dpi="0" rotWithShape="0">
                  <a:blip/>
                  <a:srcRect b="6250"/>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669925" y="650875"/>
            <a:ext cx="7864475" cy="1677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sz="3200" b="1">
                <a:solidFill>
                  <a:srgbClr val="000066"/>
                </a:solidFill>
                <a:latin typeface="Comic Sans MS" panose="030F0702030302020204" pitchFamily="66" charset="0"/>
              </a:rPr>
              <a:t>ELECTROCHEMICAL CELLS</a:t>
            </a:r>
          </a:p>
          <a:p>
            <a:pPr algn="ctr">
              <a:buClrTx/>
              <a:buFontTx/>
              <a:buNone/>
            </a:pPr>
            <a:endParaRPr lang="en-US" altLang="en-US">
              <a:solidFill>
                <a:srgbClr val="000066"/>
              </a:solidFill>
              <a:latin typeface="Comic Sans MS" panose="030F0702030302020204" pitchFamily="66" charset="0"/>
            </a:endParaRPr>
          </a:p>
          <a:p>
            <a:pPr algn="ctr">
              <a:buClrTx/>
              <a:buFontTx/>
              <a:buNone/>
            </a:pPr>
            <a:r>
              <a:rPr lang="en-US" altLang="en-US" b="1" u="sng">
                <a:solidFill>
                  <a:srgbClr val="000066"/>
                </a:solidFill>
                <a:latin typeface="Comic Sans MS" panose="030F0702030302020204" pitchFamily="66" charset="0"/>
              </a:rPr>
              <a:t>CHEMICALS AND EQUIPMENT NEEDED TO BUILD A SIMPLE CELL:</a:t>
            </a:r>
          </a:p>
        </p:txBody>
      </p:sp>
      <p:sp>
        <p:nvSpPr>
          <p:cNvPr id="34819" name="Text Box 2"/>
          <p:cNvSpPr txBox="1">
            <a:spLocks noChangeArrowheads="1"/>
          </p:cNvSpPr>
          <p:nvPr/>
        </p:nvSpPr>
        <p:spPr bwMode="auto">
          <a:xfrm>
            <a:off x="1447800" y="2479675"/>
            <a:ext cx="7010400" cy="3386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b="1" u="sng">
                <a:solidFill>
                  <a:srgbClr val="000066"/>
                </a:solidFill>
                <a:latin typeface="Comic Sans MS" panose="030F0702030302020204" pitchFamily="66" charset="0"/>
              </a:rPr>
              <a:t>The Cell:</a:t>
            </a:r>
          </a:p>
          <a:p>
            <a:pPr>
              <a:buClrTx/>
              <a:buFontTx/>
              <a:buNone/>
            </a:pPr>
            <a:r>
              <a:rPr lang="en-US" altLang="en-US">
                <a:solidFill>
                  <a:srgbClr val="000000"/>
                </a:solidFill>
                <a:latin typeface="Comic Sans MS" panose="030F0702030302020204" pitchFamily="66" charset="0"/>
              </a:rPr>
              <a:t>Voltmeter			Two alligator clips</a:t>
            </a:r>
          </a:p>
          <a:p>
            <a:pPr>
              <a:buClrTx/>
              <a:buFontTx/>
              <a:buNone/>
            </a:pPr>
            <a:r>
              <a:rPr lang="en-US" altLang="en-US">
                <a:solidFill>
                  <a:srgbClr val="000000"/>
                </a:solidFill>
                <a:latin typeface="Comic Sans MS" panose="030F0702030302020204" pitchFamily="66" charset="0"/>
              </a:rPr>
              <a:t>Two beakers or glass jars</a:t>
            </a:r>
          </a:p>
          <a:p>
            <a:pPr>
              <a:buClrTx/>
              <a:buFontTx/>
              <a:buNone/>
            </a:pPr>
            <a:endParaRPr lang="en-US" altLang="en-US">
              <a:solidFill>
                <a:srgbClr val="000000"/>
              </a:solidFill>
              <a:latin typeface="Comic Sans MS" panose="030F0702030302020204" pitchFamily="66" charset="0"/>
            </a:endParaRPr>
          </a:p>
          <a:p>
            <a:pPr>
              <a:buClrTx/>
              <a:buFontTx/>
              <a:buNone/>
            </a:pPr>
            <a:r>
              <a:rPr lang="en-US" altLang="en-US" b="1" u="sng">
                <a:solidFill>
                  <a:srgbClr val="000066"/>
                </a:solidFill>
                <a:latin typeface="Comic Sans MS" panose="030F0702030302020204" pitchFamily="66" charset="0"/>
              </a:rPr>
              <a:t>The Electrodes:</a:t>
            </a:r>
          </a:p>
          <a:p>
            <a:pPr>
              <a:buClrTx/>
              <a:buFontTx/>
              <a:buNone/>
            </a:pPr>
            <a:r>
              <a:rPr lang="en-US" altLang="en-US">
                <a:solidFill>
                  <a:srgbClr val="000000"/>
                </a:solidFill>
                <a:latin typeface="Comic Sans MS" panose="030F0702030302020204" pitchFamily="66" charset="0"/>
              </a:rPr>
              <a:t>Metal electrode		Metal salt solution</a:t>
            </a:r>
          </a:p>
          <a:p>
            <a:pPr>
              <a:buClrTx/>
              <a:buFontTx/>
              <a:buNone/>
            </a:pPr>
            <a:endParaRPr lang="en-US" altLang="en-US">
              <a:solidFill>
                <a:srgbClr val="000000"/>
              </a:solidFill>
              <a:latin typeface="Comic Sans MS" panose="030F0702030302020204" pitchFamily="66" charset="0"/>
            </a:endParaRPr>
          </a:p>
          <a:p>
            <a:pPr>
              <a:buClrTx/>
              <a:buFontTx/>
              <a:buNone/>
            </a:pPr>
            <a:r>
              <a:rPr lang="en-US" altLang="en-US" b="1" u="sng">
                <a:solidFill>
                  <a:srgbClr val="000066"/>
                </a:solidFill>
                <a:latin typeface="Comic Sans MS" panose="030F0702030302020204" pitchFamily="66" charset="0"/>
              </a:rPr>
              <a:t>The Salt Bridge:</a:t>
            </a:r>
          </a:p>
          <a:p>
            <a:pPr>
              <a:buClrTx/>
              <a:buFontTx/>
              <a:buNone/>
            </a:pPr>
            <a:r>
              <a:rPr lang="en-US" altLang="en-US">
                <a:solidFill>
                  <a:srgbClr val="000000"/>
                </a:solidFill>
                <a:latin typeface="Comic Sans MS" panose="030F0702030302020204" pitchFamily="66" charset="0"/>
              </a:rPr>
              <a:t>Glass or Plastic u-tube	Na or K salt solution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228600" y="228600"/>
            <a:ext cx="8840788" cy="563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b="1" u="sng">
                <a:solidFill>
                  <a:schemeClr val="tx1"/>
                </a:solidFill>
                <a:latin typeface="Comic Sans MS" panose="030F0702030302020204" pitchFamily="66" charset="0"/>
              </a:rPr>
              <a:t>ELECTROCHEMISTRY</a:t>
            </a:r>
          </a:p>
          <a:p>
            <a:pPr>
              <a:buClrTx/>
              <a:buFontTx/>
              <a:buNone/>
            </a:pPr>
            <a:endParaRPr lang="en-US" altLang="en-US" b="1">
              <a:solidFill>
                <a:schemeClr val="tx1"/>
              </a:solidFill>
              <a:latin typeface="Comic Sans MS" panose="030F0702030302020204" pitchFamily="66" charset="0"/>
            </a:endParaRPr>
          </a:p>
          <a:p>
            <a:pPr>
              <a:buClrTx/>
              <a:buFontTx/>
              <a:buNone/>
            </a:pPr>
            <a:r>
              <a:rPr lang="en-US" altLang="en-US" b="1">
                <a:solidFill>
                  <a:schemeClr val="tx1"/>
                </a:solidFill>
                <a:latin typeface="Comic Sans MS" panose="030F0702030302020204" pitchFamily="66" charset="0"/>
              </a:rPr>
              <a:t>A system consisting of electrodes that dip into an electrolyte and in which a chemical reaction uses or generates an electric current.</a:t>
            </a:r>
          </a:p>
          <a:p>
            <a:pPr>
              <a:buClrTx/>
              <a:buFontTx/>
              <a:buNone/>
            </a:pPr>
            <a:endParaRPr lang="en-US" altLang="en-US" b="1" u="sng">
              <a:solidFill>
                <a:srgbClr val="000066"/>
              </a:solidFill>
              <a:latin typeface="Comic Sans MS" panose="030F0702030302020204" pitchFamily="66" charset="0"/>
            </a:endParaRPr>
          </a:p>
          <a:p>
            <a:pPr>
              <a:buClrTx/>
              <a:buFontTx/>
              <a:buNone/>
            </a:pPr>
            <a:r>
              <a:rPr lang="en-US" altLang="en-US" b="1" u="sng">
                <a:solidFill>
                  <a:schemeClr val="tx1"/>
                </a:solidFill>
                <a:latin typeface="Comic Sans MS" panose="030F0702030302020204" pitchFamily="66" charset="0"/>
              </a:rPr>
              <a:t>Two Basic Types of Electrochemical cells</a:t>
            </a:r>
            <a:r>
              <a:rPr lang="en-US" altLang="en-US" b="1">
                <a:solidFill>
                  <a:schemeClr val="tx1"/>
                </a:solidFill>
                <a:latin typeface="Comic Sans MS" panose="030F0702030302020204" pitchFamily="66" charset="0"/>
              </a:rPr>
              <a:t>:</a:t>
            </a:r>
          </a:p>
          <a:p>
            <a:pPr>
              <a:buClrTx/>
              <a:buFontTx/>
              <a:buNone/>
            </a:pPr>
            <a:endParaRPr lang="en-US" altLang="en-US" b="1">
              <a:solidFill>
                <a:srgbClr val="000000"/>
              </a:solidFill>
              <a:latin typeface="Comic Sans MS" panose="030F0702030302020204" pitchFamily="66" charset="0"/>
            </a:endParaRPr>
          </a:p>
          <a:p>
            <a:pPr>
              <a:buClrTx/>
              <a:buFontTx/>
              <a:buNone/>
            </a:pPr>
            <a:r>
              <a:rPr lang="en-US" altLang="en-US" b="1">
                <a:solidFill>
                  <a:srgbClr val="A50021"/>
                </a:solidFill>
                <a:latin typeface="Comic Sans MS" panose="030F0702030302020204" pitchFamily="66" charset="0"/>
              </a:rPr>
              <a:t>Galvanic (Voltaic) Cell:</a:t>
            </a:r>
          </a:p>
          <a:p>
            <a:pPr>
              <a:buClrTx/>
              <a:buFontTx/>
              <a:buNone/>
            </a:pPr>
            <a:r>
              <a:rPr lang="en-US" altLang="en-US" b="1">
                <a:solidFill>
                  <a:srgbClr val="003399"/>
                </a:solidFill>
                <a:latin typeface="Comic Sans MS" panose="030F0702030302020204" pitchFamily="66" charset="0"/>
              </a:rPr>
              <a:t>	A spontaneous reaction generates an electric current</a:t>
            </a:r>
            <a:r>
              <a:rPr lang="en-US" altLang="en-US" b="1">
                <a:solidFill>
                  <a:srgbClr val="000000"/>
                </a:solidFill>
                <a:latin typeface="Comic Sans MS" panose="030F0702030302020204" pitchFamily="66" charset="0"/>
              </a:rPr>
              <a:t>.  </a:t>
            </a:r>
            <a:r>
              <a:rPr lang="en-US" altLang="en-US" b="1">
                <a:solidFill>
                  <a:srgbClr val="A50021"/>
                </a:solidFill>
                <a:latin typeface="Comic Sans MS" panose="030F0702030302020204" pitchFamily="66" charset="0"/>
              </a:rPr>
              <a:t>Chemical energy is converted into electrical energy</a:t>
            </a:r>
          </a:p>
          <a:p>
            <a:pPr>
              <a:buClrTx/>
              <a:buFontTx/>
              <a:buNone/>
            </a:pPr>
            <a:endParaRPr lang="en-US" altLang="en-US" b="1">
              <a:solidFill>
                <a:srgbClr val="000000"/>
              </a:solidFill>
              <a:latin typeface="Comic Sans MS" panose="030F0702030302020204" pitchFamily="66" charset="0"/>
            </a:endParaRPr>
          </a:p>
          <a:p>
            <a:pPr>
              <a:buClrTx/>
              <a:buFontTx/>
              <a:buNone/>
            </a:pPr>
            <a:r>
              <a:rPr lang="en-US" altLang="en-US" b="1">
                <a:solidFill>
                  <a:srgbClr val="008000"/>
                </a:solidFill>
                <a:latin typeface="Comic Sans MS" panose="030F0702030302020204" pitchFamily="66" charset="0"/>
              </a:rPr>
              <a:t>Electrolytic Cell:</a:t>
            </a:r>
          </a:p>
          <a:p>
            <a:pPr>
              <a:buClrTx/>
              <a:buFontTx/>
              <a:buNone/>
            </a:pPr>
            <a:r>
              <a:rPr lang="en-US" altLang="en-US" b="1">
                <a:solidFill>
                  <a:srgbClr val="003399"/>
                </a:solidFill>
                <a:latin typeface="Comic Sans MS" panose="030F0702030302020204" pitchFamily="66" charset="0"/>
              </a:rPr>
              <a:t>	An electric current drives a nonspontaneous reaction.  </a:t>
            </a:r>
            <a:r>
              <a:rPr lang="en-US" altLang="en-US" b="1">
                <a:solidFill>
                  <a:srgbClr val="008000"/>
                </a:solidFill>
                <a:latin typeface="Comic Sans MS" panose="030F0702030302020204" pitchFamily="66" charset="0"/>
              </a:rPr>
              <a:t>Electrical energy is converted into chemical energy.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4572000" y="838200"/>
            <a:ext cx="3962400" cy="5334000"/>
          </a:xfrm>
          <a:prstGeom prst="rect">
            <a:avLst/>
          </a:prstGeom>
          <a:solidFill>
            <a:srgbClr val="BE844A"/>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8915" name="Rectangle 2"/>
          <p:cNvSpPr>
            <a:spLocks noChangeArrowheads="1"/>
          </p:cNvSpPr>
          <p:nvPr/>
        </p:nvSpPr>
        <p:spPr bwMode="auto">
          <a:xfrm>
            <a:off x="381000" y="838200"/>
            <a:ext cx="3962400" cy="5334000"/>
          </a:xfrm>
          <a:prstGeom prst="rect">
            <a:avLst/>
          </a:prstGeom>
          <a:solidFill>
            <a:srgbClr val="FFBF56"/>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9699" name="Text Box 3"/>
          <p:cNvSpPr txBox="1">
            <a:spLocks noChangeArrowheads="1"/>
          </p:cNvSpPr>
          <p:nvPr/>
        </p:nvSpPr>
        <p:spPr bwMode="auto">
          <a:xfrm>
            <a:off x="4953000" y="1143000"/>
            <a:ext cx="33528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solidFill>
                  <a:srgbClr val="000000"/>
                </a:solidFill>
              </a:rPr>
              <a:t>Energy is </a:t>
            </a:r>
            <a:r>
              <a:rPr lang="en-US" altLang="en-US" sz="1800" i="1">
                <a:solidFill>
                  <a:srgbClr val="000000"/>
                </a:solidFill>
              </a:rPr>
              <a:t>absorbed</a:t>
            </a:r>
            <a:r>
              <a:rPr lang="en-US" altLang="en-US" sz="1800">
                <a:solidFill>
                  <a:srgbClr val="000000"/>
                </a:solidFill>
              </a:rPr>
              <a:t> to drive a nonspontaneous redox reaction</a:t>
            </a:r>
          </a:p>
        </p:txBody>
      </p:sp>
      <p:pic>
        <p:nvPicPr>
          <p:cNvPr id="389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828800"/>
            <a:ext cx="3511550" cy="2700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8" name="Text Box 5"/>
          <p:cNvSpPr txBox="1">
            <a:spLocks noChangeArrowheads="1"/>
          </p:cNvSpPr>
          <p:nvPr/>
        </p:nvSpPr>
        <p:spPr bwMode="auto">
          <a:xfrm>
            <a:off x="1828800" y="304800"/>
            <a:ext cx="70104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250"/>
              </a:spcBef>
              <a:buClrTx/>
              <a:buFontTx/>
              <a:buNone/>
            </a:pPr>
            <a:r>
              <a:rPr lang="en-US" altLang="en-US" sz="2000" b="1">
                <a:solidFill>
                  <a:srgbClr val="000000"/>
                </a:solidFill>
                <a:latin typeface="Arial" panose="020B0604020202020204" pitchFamily="34" charset="0"/>
              </a:rPr>
              <a:t>General characteristics of voltaic and electrolytic cells.</a:t>
            </a:r>
          </a:p>
        </p:txBody>
      </p:sp>
      <p:sp>
        <p:nvSpPr>
          <p:cNvPr id="38919" name="Text Box 6"/>
          <p:cNvSpPr txBox="1">
            <a:spLocks noChangeArrowheads="1"/>
          </p:cNvSpPr>
          <p:nvPr/>
        </p:nvSpPr>
        <p:spPr bwMode="auto">
          <a:xfrm>
            <a:off x="1219200" y="838200"/>
            <a:ext cx="2438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b="1">
                <a:solidFill>
                  <a:srgbClr val="000000"/>
                </a:solidFill>
                <a:latin typeface="Arial" panose="020B0604020202020204" pitchFamily="34" charset="0"/>
              </a:rPr>
              <a:t>VOLTAIC CELL</a:t>
            </a:r>
          </a:p>
        </p:txBody>
      </p:sp>
      <p:sp>
        <p:nvSpPr>
          <p:cNvPr id="38920" name="Text Box 7"/>
          <p:cNvSpPr txBox="1">
            <a:spLocks noChangeArrowheads="1"/>
          </p:cNvSpPr>
          <p:nvPr/>
        </p:nvSpPr>
        <p:spPr bwMode="auto">
          <a:xfrm>
            <a:off x="5105400" y="838200"/>
            <a:ext cx="30480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b="1">
                <a:solidFill>
                  <a:srgbClr val="000000"/>
                </a:solidFill>
                <a:latin typeface="Arial" panose="020B0604020202020204" pitchFamily="34" charset="0"/>
              </a:rPr>
              <a:t>ELECTROLYTIC CELL</a:t>
            </a:r>
          </a:p>
        </p:txBody>
      </p:sp>
      <p:sp>
        <p:nvSpPr>
          <p:cNvPr id="29704" name="Text Box 8"/>
          <p:cNvSpPr txBox="1">
            <a:spLocks noChangeArrowheads="1"/>
          </p:cNvSpPr>
          <p:nvPr/>
        </p:nvSpPr>
        <p:spPr bwMode="auto">
          <a:xfrm>
            <a:off x="1066800" y="1143000"/>
            <a:ext cx="27432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solidFill>
                  <a:srgbClr val="000000"/>
                </a:solidFill>
              </a:rPr>
              <a:t>Energy is </a:t>
            </a:r>
            <a:r>
              <a:rPr lang="en-US" altLang="en-US" sz="1800" i="1">
                <a:solidFill>
                  <a:srgbClr val="000000"/>
                </a:solidFill>
              </a:rPr>
              <a:t>released</a:t>
            </a:r>
            <a:r>
              <a:rPr lang="en-US" altLang="en-US" sz="1800">
                <a:solidFill>
                  <a:srgbClr val="000000"/>
                </a:solidFill>
              </a:rPr>
              <a:t> from spontaneous redox reaction</a:t>
            </a:r>
          </a:p>
        </p:txBody>
      </p:sp>
      <p:grpSp>
        <p:nvGrpSpPr>
          <p:cNvPr id="29705" name="Group 9"/>
          <p:cNvGrpSpPr>
            <a:grpSpLocks/>
          </p:cNvGrpSpPr>
          <p:nvPr/>
        </p:nvGrpSpPr>
        <p:grpSpPr bwMode="auto">
          <a:xfrm>
            <a:off x="914400" y="5181600"/>
            <a:ext cx="2740025" cy="669925"/>
            <a:chOff x="576" y="3264"/>
            <a:chExt cx="1726" cy="422"/>
          </a:xfrm>
        </p:grpSpPr>
        <p:sp>
          <p:nvSpPr>
            <p:cNvPr id="38941" name="Text Box 10"/>
            <p:cNvSpPr txBox="1">
              <a:spLocks noChangeArrowheads="1"/>
            </p:cNvSpPr>
            <p:nvPr/>
          </p:nvSpPr>
          <p:spPr bwMode="auto">
            <a:xfrm>
              <a:off x="576" y="3264"/>
              <a:ext cx="1726" cy="422"/>
            </a:xfrm>
            <a:prstGeom prst="rect">
              <a:avLst/>
            </a:prstGeom>
            <a:solidFill>
              <a:srgbClr val="FFFFFF"/>
            </a:solidFill>
            <a:ln w="9360">
              <a:solidFill>
                <a:srgbClr val="ED181E"/>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spcBef>
                  <a:spcPts val="225"/>
                </a:spcBef>
                <a:buClrTx/>
                <a:buFontTx/>
                <a:buNone/>
              </a:pPr>
              <a:r>
                <a:rPr lang="en-US" altLang="en-US" sz="1800">
                  <a:solidFill>
                    <a:srgbClr val="000000"/>
                  </a:solidFill>
                  <a:latin typeface="Arial" panose="020B0604020202020204" pitchFamily="34" charset="0"/>
                </a:rPr>
                <a:t>Reduction half-reaction</a:t>
              </a:r>
            </a:p>
            <a:p>
              <a:pPr algn="r">
                <a:spcBef>
                  <a:spcPts val="225"/>
                </a:spcBef>
                <a:buClrTx/>
                <a:buFontTx/>
                <a:buNone/>
              </a:pPr>
              <a:r>
                <a:rPr lang="en-US" altLang="en-US" sz="1800">
                  <a:solidFill>
                    <a:srgbClr val="000000"/>
                  </a:solidFill>
                  <a:latin typeface="Arial" panose="020B0604020202020204" pitchFamily="34" charset="0"/>
                </a:rPr>
                <a:t>Y</a:t>
              </a:r>
              <a:r>
                <a:rPr lang="en-US" altLang="en-US" sz="1800" baseline="30000">
                  <a:solidFill>
                    <a:srgbClr val="000000"/>
                  </a:solidFill>
                  <a:latin typeface="Arial" panose="020B0604020202020204" pitchFamily="34" charset="0"/>
                </a:rPr>
                <a:t>+</a:t>
              </a:r>
              <a:r>
                <a:rPr lang="en-US" altLang="en-US" sz="1800">
                  <a:solidFill>
                    <a:srgbClr val="000000"/>
                  </a:solidFill>
                  <a:latin typeface="Arial" panose="020B0604020202020204" pitchFamily="34" charset="0"/>
                </a:rPr>
                <a:t>+ e</a:t>
              </a:r>
              <a:r>
                <a:rPr lang="en-US" altLang="en-US" sz="1800" baseline="30000">
                  <a:solidFill>
                    <a:srgbClr val="000000"/>
                  </a:solidFill>
                  <a:latin typeface="Arial" panose="020B0604020202020204" pitchFamily="34" charset="0"/>
                </a:rPr>
                <a:t>-</a:t>
              </a:r>
              <a:r>
                <a:rPr lang="en-US" altLang="en-US" sz="1800">
                  <a:solidFill>
                    <a:srgbClr val="000000"/>
                  </a:solidFill>
                  <a:latin typeface="Arial" panose="020B0604020202020204" pitchFamily="34" charset="0"/>
                </a:rPr>
                <a:t>     Y</a:t>
              </a:r>
            </a:p>
          </p:txBody>
        </p:sp>
        <p:sp>
          <p:nvSpPr>
            <p:cNvPr id="38942" name="Line 11"/>
            <p:cNvSpPr>
              <a:spLocks noChangeShapeType="1"/>
            </p:cNvSpPr>
            <p:nvPr/>
          </p:nvSpPr>
          <p:spPr bwMode="auto">
            <a:xfrm>
              <a:off x="1968" y="3600"/>
              <a:ext cx="190" cy="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29708" name="Group 12"/>
          <p:cNvGrpSpPr>
            <a:grpSpLocks/>
          </p:cNvGrpSpPr>
          <p:nvPr/>
        </p:nvGrpSpPr>
        <p:grpSpPr bwMode="auto">
          <a:xfrm>
            <a:off x="914400" y="4495800"/>
            <a:ext cx="2740025" cy="669925"/>
            <a:chOff x="576" y="2832"/>
            <a:chExt cx="1726" cy="422"/>
          </a:xfrm>
        </p:grpSpPr>
        <p:sp>
          <p:nvSpPr>
            <p:cNvPr id="38939" name="Text Box 13"/>
            <p:cNvSpPr txBox="1">
              <a:spLocks noChangeArrowheads="1"/>
            </p:cNvSpPr>
            <p:nvPr/>
          </p:nvSpPr>
          <p:spPr bwMode="auto">
            <a:xfrm>
              <a:off x="576" y="2832"/>
              <a:ext cx="1726" cy="422"/>
            </a:xfrm>
            <a:prstGeom prst="rect">
              <a:avLst/>
            </a:prstGeom>
            <a:solidFill>
              <a:srgbClr val="FFFFFF"/>
            </a:solidFill>
            <a:ln w="9360">
              <a:solidFill>
                <a:srgbClr val="0066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225"/>
                </a:spcBef>
                <a:buClrTx/>
                <a:buFontTx/>
                <a:buNone/>
              </a:pPr>
              <a:r>
                <a:rPr lang="en-US" altLang="en-US" sz="1800">
                  <a:solidFill>
                    <a:srgbClr val="000000"/>
                  </a:solidFill>
                  <a:latin typeface="Arial" panose="020B0604020202020204" pitchFamily="34" charset="0"/>
                </a:rPr>
                <a:t>Oxidation half-reaction</a:t>
              </a:r>
            </a:p>
            <a:p>
              <a:pPr>
                <a:spcBef>
                  <a:spcPts val="225"/>
                </a:spcBef>
                <a:buClrTx/>
                <a:buFontTx/>
                <a:buNone/>
              </a:pPr>
              <a:r>
                <a:rPr lang="en-US" altLang="en-US" sz="1800">
                  <a:solidFill>
                    <a:srgbClr val="000000"/>
                  </a:solidFill>
                  <a:latin typeface="Arial" panose="020B0604020202020204" pitchFamily="34" charset="0"/>
                </a:rPr>
                <a:t>X      X</a:t>
              </a:r>
              <a:r>
                <a:rPr lang="en-US" altLang="en-US" sz="1800" baseline="30000">
                  <a:solidFill>
                    <a:srgbClr val="000000"/>
                  </a:solidFill>
                  <a:latin typeface="Arial" panose="020B0604020202020204" pitchFamily="34" charset="0"/>
                </a:rPr>
                <a:t>+</a:t>
              </a:r>
              <a:r>
                <a:rPr lang="en-US" altLang="en-US" sz="1800">
                  <a:solidFill>
                    <a:srgbClr val="000000"/>
                  </a:solidFill>
                  <a:latin typeface="Arial" panose="020B0604020202020204" pitchFamily="34" charset="0"/>
                </a:rPr>
                <a:t> + e</a:t>
              </a:r>
              <a:r>
                <a:rPr lang="en-US" altLang="en-US" sz="1800" baseline="30000">
                  <a:solidFill>
                    <a:srgbClr val="000000"/>
                  </a:solidFill>
                  <a:latin typeface="Arial" panose="020B0604020202020204" pitchFamily="34" charset="0"/>
                </a:rPr>
                <a:t>-</a:t>
              </a:r>
            </a:p>
          </p:txBody>
        </p:sp>
        <p:sp>
          <p:nvSpPr>
            <p:cNvPr id="38940" name="Line 14"/>
            <p:cNvSpPr>
              <a:spLocks noChangeShapeType="1"/>
            </p:cNvSpPr>
            <p:nvPr/>
          </p:nvSpPr>
          <p:spPr bwMode="auto">
            <a:xfrm>
              <a:off x="768" y="3120"/>
              <a:ext cx="190" cy="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9711" name="Text Box 15"/>
          <p:cNvSpPr txBox="1">
            <a:spLocks noChangeArrowheads="1"/>
          </p:cNvSpPr>
          <p:nvPr/>
        </p:nvSpPr>
        <p:spPr bwMode="auto">
          <a:xfrm>
            <a:off x="990600" y="1143000"/>
            <a:ext cx="2819400" cy="642938"/>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b="1" i="1">
                <a:solidFill>
                  <a:srgbClr val="000000"/>
                </a:solidFill>
              </a:rPr>
              <a:t>System does work on its surroundings</a:t>
            </a:r>
          </a:p>
        </p:txBody>
      </p:sp>
      <p:grpSp>
        <p:nvGrpSpPr>
          <p:cNvPr id="29712" name="Group 16"/>
          <p:cNvGrpSpPr>
            <a:grpSpLocks/>
          </p:cNvGrpSpPr>
          <p:nvPr/>
        </p:nvGrpSpPr>
        <p:grpSpPr bwMode="auto">
          <a:xfrm>
            <a:off x="5257800" y="5181600"/>
            <a:ext cx="2740025" cy="669925"/>
            <a:chOff x="3312" y="3264"/>
            <a:chExt cx="1726" cy="422"/>
          </a:xfrm>
        </p:grpSpPr>
        <p:sp>
          <p:nvSpPr>
            <p:cNvPr id="38937" name="Text Box 17"/>
            <p:cNvSpPr txBox="1">
              <a:spLocks noChangeArrowheads="1"/>
            </p:cNvSpPr>
            <p:nvPr/>
          </p:nvSpPr>
          <p:spPr bwMode="auto">
            <a:xfrm>
              <a:off x="3312" y="3264"/>
              <a:ext cx="1726" cy="422"/>
            </a:xfrm>
            <a:prstGeom prst="rect">
              <a:avLst/>
            </a:prstGeom>
            <a:solidFill>
              <a:srgbClr val="FFFFFF"/>
            </a:solidFill>
            <a:ln w="9360">
              <a:solidFill>
                <a:srgbClr val="ED181E"/>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spcBef>
                  <a:spcPts val="225"/>
                </a:spcBef>
                <a:buClrTx/>
                <a:buFontTx/>
                <a:buNone/>
              </a:pPr>
              <a:r>
                <a:rPr lang="en-US" altLang="en-US" sz="1800">
                  <a:solidFill>
                    <a:srgbClr val="000000"/>
                  </a:solidFill>
                  <a:latin typeface="Arial" panose="020B0604020202020204" pitchFamily="34" charset="0"/>
                </a:rPr>
                <a:t>Reduction half-reaction</a:t>
              </a:r>
            </a:p>
            <a:p>
              <a:pPr algn="r">
                <a:spcBef>
                  <a:spcPts val="225"/>
                </a:spcBef>
                <a:buClrTx/>
                <a:buFontTx/>
                <a:buNone/>
              </a:pPr>
              <a:r>
                <a:rPr lang="en-US" altLang="en-US" sz="1800">
                  <a:solidFill>
                    <a:srgbClr val="000000"/>
                  </a:solidFill>
                  <a:latin typeface="Arial" panose="020B0604020202020204" pitchFamily="34" charset="0"/>
                </a:rPr>
                <a:t>B</a:t>
              </a:r>
              <a:r>
                <a:rPr lang="en-US" altLang="en-US" sz="1800" baseline="30000">
                  <a:solidFill>
                    <a:srgbClr val="000000"/>
                  </a:solidFill>
                  <a:latin typeface="Arial" panose="020B0604020202020204" pitchFamily="34" charset="0"/>
                </a:rPr>
                <a:t>+</a:t>
              </a:r>
              <a:r>
                <a:rPr lang="en-US" altLang="en-US" sz="1800">
                  <a:solidFill>
                    <a:srgbClr val="000000"/>
                  </a:solidFill>
                  <a:latin typeface="Arial" panose="020B0604020202020204" pitchFamily="34" charset="0"/>
                </a:rPr>
                <a:t>+ e</a:t>
              </a:r>
              <a:r>
                <a:rPr lang="en-US" altLang="en-US" sz="1800" baseline="30000">
                  <a:solidFill>
                    <a:srgbClr val="000000"/>
                  </a:solidFill>
                  <a:latin typeface="Arial" panose="020B0604020202020204" pitchFamily="34" charset="0"/>
                </a:rPr>
                <a:t>- </a:t>
              </a:r>
              <a:r>
                <a:rPr lang="en-US" altLang="en-US" sz="1800">
                  <a:solidFill>
                    <a:srgbClr val="000000"/>
                  </a:solidFill>
                  <a:latin typeface="Arial" panose="020B0604020202020204" pitchFamily="34" charset="0"/>
                </a:rPr>
                <a:t>     B</a:t>
              </a:r>
            </a:p>
          </p:txBody>
        </p:sp>
        <p:sp>
          <p:nvSpPr>
            <p:cNvPr id="38938" name="Line 18"/>
            <p:cNvSpPr>
              <a:spLocks noChangeShapeType="1"/>
            </p:cNvSpPr>
            <p:nvPr/>
          </p:nvSpPr>
          <p:spPr bwMode="auto">
            <a:xfrm>
              <a:off x="4665" y="3586"/>
              <a:ext cx="190" cy="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29715" name="Group 19"/>
          <p:cNvGrpSpPr>
            <a:grpSpLocks/>
          </p:cNvGrpSpPr>
          <p:nvPr/>
        </p:nvGrpSpPr>
        <p:grpSpPr bwMode="auto">
          <a:xfrm>
            <a:off x="5257800" y="4495800"/>
            <a:ext cx="2740025" cy="669925"/>
            <a:chOff x="3312" y="2832"/>
            <a:chExt cx="1726" cy="422"/>
          </a:xfrm>
        </p:grpSpPr>
        <p:sp>
          <p:nvSpPr>
            <p:cNvPr id="38935" name="Text Box 20"/>
            <p:cNvSpPr txBox="1">
              <a:spLocks noChangeArrowheads="1"/>
            </p:cNvSpPr>
            <p:nvPr/>
          </p:nvSpPr>
          <p:spPr bwMode="auto">
            <a:xfrm>
              <a:off x="3312" y="2832"/>
              <a:ext cx="1726" cy="422"/>
            </a:xfrm>
            <a:prstGeom prst="rect">
              <a:avLst/>
            </a:prstGeom>
            <a:solidFill>
              <a:srgbClr val="FFFFFF"/>
            </a:solidFill>
            <a:ln w="9360">
              <a:solidFill>
                <a:srgbClr val="0066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225"/>
                </a:spcBef>
                <a:buClrTx/>
                <a:buFontTx/>
                <a:buNone/>
              </a:pPr>
              <a:r>
                <a:rPr lang="en-US" altLang="en-US" sz="1800">
                  <a:solidFill>
                    <a:srgbClr val="000000"/>
                  </a:solidFill>
                  <a:latin typeface="Arial" panose="020B0604020202020204" pitchFamily="34" charset="0"/>
                </a:rPr>
                <a:t>Oxidation half-reaction</a:t>
              </a:r>
            </a:p>
            <a:p>
              <a:pPr>
                <a:spcBef>
                  <a:spcPts val="225"/>
                </a:spcBef>
                <a:buClrTx/>
                <a:buFontTx/>
                <a:buNone/>
              </a:pPr>
              <a:r>
                <a:rPr lang="en-US" altLang="en-US" sz="1800">
                  <a:solidFill>
                    <a:srgbClr val="000000"/>
                  </a:solidFill>
                  <a:latin typeface="Arial" panose="020B0604020202020204" pitchFamily="34" charset="0"/>
                </a:rPr>
                <a:t>A</a:t>
              </a:r>
              <a:r>
                <a:rPr lang="en-US" altLang="en-US" sz="1800" baseline="30000">
                  <a:solidFill>
                    <a:srgbClr val="000000"/>
                  </a:solidFill>
                  <a:latin typeface="Arial" panose="020B0604020202020204" pitchFamily="34" charset="0"/>
                </a:rPr>
                <a:t>-</a:t>
              </a:r>
              <a:r>
                <a:rPr lang="en-US" altLang="en-US" sz="1800">
                  <a:solidFill>
                    <a:srgbClr val="000000"/>
                  </a:solidFill>
                  <a:latin typeface="Arial" panose="020B0604020202020204" pitchFamily="34" charset="0"/>
                </a:rPr>
                <a:t>       A + e</a:t>
              </a:r>
              <a:r>
                <a:rPr lang="en-US" altLang="en-US" sz="1800" baseline="30000">
                  <a:solidFill>
                    <a:srgbClr val="000000"/>
                  </a:solidFill>
                  <a:latin typeface="Arial" panose="020B0604020202020204" pitchFamily="34" charset="0"/>
                </a:rPr>
                <a:t>-</a:t>
              </a:r>
            </a:p>
          </p:txBody>
        </p:sp>
        <p:sp>
          <p:nvSpPr>
            <p:cNvPr id="38936" name="Line 21"/>
            <p:cNvSpPr>
              <a:spLocks noChangeShapeType="1"/>
            </p:cNvSpPr>
            <p:nvPr/>
          </p:nvSpPr>
          <p:spPr bwMode="auto">
            <a:xfrm>
              <a:off x="3526" y="3151"/>
              <a:ext cx="190" cy="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9718" name="Text Box 22"/>
          <p:cNvSpPr txBox="1">
            <a:spLocks noChangeArrowheads="1"/>
          </p:cNvSpPr>
          <p:nvPr/>
        </p:nvSpPr>
        <p:spPr bwMode="auto">
          <a:xfrm>
            <a:off x="5105400" y="1143000"/>
            <a:ext cx="2971800" cy="671513"/>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b="1" i="1">
                <a:solidFill>
                  <a:srgbClr val="000000"/>
                </a:solidFill>
              </a:rPr>
              <a:t>Surroundings(power supply)</a:t>
            </a:r>
          </a:p>
          <a:p>
            <a:pPr algn="ctr">
              <a:spcBef>
                <a:spcPts val="225"/>
              </a:spcBef>
              <a:buClrTx/>
              <a:buFontTx/>
              <a:buNone/>
            </a:pPr>
            <a:r>
              <a:rPr lang="en-US" altLang="en-US" sz="1800" b="1" i="1">
                <a:solidFill>
                  <a:srgbClr val="000000"/>
                </a:solidFill>
              </a:rPr>
              <a:t>do work on system(cell)</a:t>
            </a:r>
          </a:p>
        </p:txBody>
      </p:sp>
      <p:grpSp>
        <p:nvGrpSpPr>
          <p:cNvPr id="29719" name="Group 23"/>
          <p:cNvGrpSpPr>
            <a:grpSpLocks/>
          </p:cNvGrpSpPr>
          <p:nvPr/>
        </p:nvGrpSpPr>
        <p:grpSpPr bwMode="auto">
          <a:xfrm>
            <a:off x="762000" y="5867400"/>
            <a:ext cx="3044825" cy="669925"/>
            <a:chOff x="480" y="3696"/>
            <a:chExt cx="1918" cy="422"/>
          </a:xfrm>
        </p:grpSpPr>
        <p:sp>
          <p:nvSpPr>
            <p:cNvPr id="38933" name="Text Box 24"/>
            <p:cNvSpPr txBox="1">
              <a:spLocks noChangeArrowheads="1"/>
            </p:cNvSpPr>
            <p:nvPr/>
          </p:nvSpPr>
          <p:spPr bwMode="auto">
            <a:xfrm>
              <a:off x="480" y="3696"/>
              <a:ext cx="1918" cy="422"/>
            </a:xfrm>
            <a:prstGeom prst="rect">
              <a:avLst/>
            </a:prstGeom>
            <a:solidFill>
              <a:srgbClr val="FFFFFF">
                <a:alpha val="50195"/>
              </a:srgbClr>
            </a:solidFill>
            <a:ln w="2844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spcBef>
                  <a:spcPts val="225"/>
                </a:spcBef>
                <a:buClrTx/>
                <a:buFontTx/>
                <a:buNone/>
              </a:pPr>
              <a:r>
                <a:rPr lang="en-US" altLang="en-US" sz="1800">
                  <a:solidFill>
                    <a:srgbClr val="000000"/>
                  </a:solidFill>
                  <a:latin typeface="Arial" panose="020B0604020202020204" pitchFamily="34" charset="0"/>
                </a:rPr>
                <a:t>Overall (cell) reaction</a:t>
              </a:r>
            </a:p>
            <a:p>
              <a:pPr algn="ctr">
                <a:spcBef>
                  <a:spcPts val="225"/>
                </a:spcBef>
                <a:buClrTx/>
                <a:buFontTx/>
                <a:buNone/>
              </a:pPr>
              <a:r>
                <a:rPr lang="en-US" altLang="en-US" sz="1800" b="1">
                  <a:solidFill>
                    <a:srgbClr val="000000"/>
                  </a:solidFill>
                  <a:latin typeface="Arial" panose="020B0604020202020204" pitchFamily="34" charset="0"/>
                </a:rPr>
                <a:t>X + Y</a:t>
              </a:r>
              <a:r>
                <a:rPr lang="en-US" altLang="en-US" sz="1800" b="1" baseline="30000">
                  <a:solidFill>
                    <a:srgbClr val="000000"/>
                  </a:solidFill>
                  <a:latin typeface="Arial" panose="020B0604020202020204" pitchFamily="34" charset="0"/>
                </a:rPr>
                <a:t>+</a:t>
              </a:r>
              <a:r>
                <a:rPr lang="en-US" altLang="en-US" sz="1800" b="1">
                  <a:solidFill>
                    <a:srgbClr val="000000"/>
                  </a:solidFill>
                  <a:latin typeface="Arial" panose="020B0604020202020204" pitchFamily="34" charset="0"/>
                </a:rPr>
                <a:t>      X</a:t>
              </a:r>
              <a:r>
                <a:rPr lang="en-US" altLang="en-US" sz="1800" b="1" baseline="30000">
                  <a:solidFill>
                    <a:srgbClr val="000000"/>
                  </a:solidFill>
                  <a:latin typeface="Arial" panose="020B0604020202020204" pitchFamily="34" charset="0"/>
                </a:rPr>
                <a:t>+</a:t>
              </a:r>
              <a:r>
                <a:rPr lang="en-US" altLang="en-US" sz="1800" b="1">
                  <a:solidFill>
                    <a:srgbClr val="000000"/>
                  </a:solidFill>
                  <a:latin typeface="Arial" panose="020B0604020202020204" pitchFamily="34" charset="0"/>
                </a:rPr>
                <a:t> + Y; </a:t>
              </a:r>
              <a:r>
                <a:rPr lang="en-US" altLang="en-US" sz="1800" b="1">
                  <a:solidFill>
                    <a:srgbClr val="000000"/>
                  </a:solidFill>
                  <a:latin typeface="Symbol" panose="05050102010706020507" pitchFamily="18" charset="2"/>
                </a:rPr>
                <a:t></a:t>
              </a:r>
              <a:r>
                <a:rPr lang="en-US" altLang="en-US" sz="1800" b="1">
                  <a:solidFill>
                    <a:srgbClr val="000000"/>
                  </a:solidFill>
                  <a:latin typeface="Arial" panose="020B0604020202020204" pitchFamily="34" charset="0"/>
                </a:rPr>
                <a:t>G &lt; 0</a:t>
              </a:r>
            </a:p>
          </p:txBody>
        </p:sp>
        <p:sp>
          <p:nvSpPr>
            <p:cNvPr id="38934" name="Line 25"/>
            <p:cNvSpPr>
              <a:spLocks noChangeShapeType="1"/>
            </p:cNvSpPr>
            <p:nvPr/>
          </p:nvSpPr>
          <p:spPr bwMode="auto">
            <a:xfrm>
              <a:off x="1081" y="4013"/>
              <a:ext cx="190" cy="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29722" name="Group 26"/>
          <p:cNvGrpSpPr>
            <a:grpSpLocks/>
          </p:cNvGrpSpPr>
          <p:nvPr/>
        </p:nvGrpSpPr>
        <p:grpSpPr bwMode="auto">
          <a:xfrm>
            <a:off x="5105400" y="5867400"/>
            <a:ext cx="3044825" cy="669925"/>
            <a:chOff x="3216" y="3696"/>
            <a:chExt cx="1918" cy="422"/>
          </a:xfrm>
        </p:grpSpPr>
        <p:sp>
          <p:nvSpPr>
            <p:cNvPr id="38931" name="Text Box 27"/>
            <p:cNvSpPr txBox="1">
              <a:spLocks noChangeArrowheads="1"/>
            </p:cNvSpPr>
            <p:nvPr/>
          </p:nvSpPr>
          <p:spPr bwMode="auto">
            <a:xfrm>
              <a:off x="3216" y="3696"/>
              <a:ext cx="1918" cy="422"/>
            </a:xfrm>
            <a:prstGeom prst="rect">
              <a:avLst/>
            </a:prstGeom>
            <a:solidFill>
              <a:srgbClr val="FFFFFF">
                <a:alpha val="50195"/>
              </a:srgbClr>
            </a:solidFill>
            <a:ln w="2844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spcBef>
                  <a:spcPts val="225"/>
                </a:spcBef>
                <a:buClrTx/>
                <a:buFontTx/>
                <a:buNone/>
              </a:pPr>
              <a:r>
                <a:rPr lang="en-US" altLang="en-US" sz="1800">
                  <a:solidFill>
                    <a:srgbClr val="000000"/>
                  </a:solidFill>
                  <a:latin typeface="Arial" panose="020B0604020202020204" pitchFamily="34" charset="0"/>
                </a:rPr>
                <a:t>Overall (cell) reaction</a:t>
              </a:r>
            </a:p>
            <a:p>
              <a:pPr algn="ctr">
                <a:spcBef>
                  <a:spcPts val="225"/>
                </a:spcBef>
                <a:buClrTx/>
                <a:buFontTx/>
                <a:buNone/>
              </a:pPr>
              <a:r>
                <a:rPr lang="en-US" altLang="en-US" sz="1800" b="1">
                  <a:solidFill>
                    <a:srgbClr val="000000"/>
                  </a:solidFill>
                  <a:latin typeface="Arial" panose="020B0604020202020204" pitchFamily="34" charset="0"/>
                </a:rPr>
                <a:t>A</a:t>
              </a:r>
              <a:r>
                <a:rPr lang="en-US" altLang="en-US" sz="1800" b="1" baseline="30000">
                  <a:solidFill>
                    <a:srgbClr val="000000"/>
                  </a:solidFill>
                  <a:latin typeface="Arial" panose="020B0604020202020204" pitchFamily="34" charset="0"/>
                </a:rPr>
                <a:t>-</a:t>
              </a:r>
              <a:r>
                <a:rPr lang="en-US" altLang="en-US" sz="1800" b="1">
                  <a:solidFill>
                    <a:srgbClr val="000000"/>
                  </a:solidFill>
                  <a:latin typeface="Arial" panose="020B0604020202020204" pitchFamily="34" charset="0"/>
                </a:rPr>
                <a:t> + B</a:t>
              </a:r>
              <a:r>
                <a:rPr lang="en-US" altLang="en-US" sz="1800" b="1" baseline="30000">
                  <a:solidFill>
                    <a:srgbClr val="000000"/>
                  </a:solidFill>
                  <a:latin typeface="Arial" panose="020B0604020202020204" pitchFamily="34" charset="0"/>
                </a:rPr>
                <a:t>+</a:t>
              </a:r>
              <a:r>
                <a:rPr lang="en-US" altLang="en-US" sz="1800" b="1">
                  <a:solidFill>
                    <a:srgbClr val="000000"/>
                  </a:solidFill>
                  <a:latin typeface="Arial" panose="020B0604020202020204" pitchFamily="34" charset="0"/>
                </a:rPr>
                <a:t>      A + B; </a:t>
              </a:r>
              <a:r>
                <a:rPr lang="en-US" altLang="en-US" sz="1800" b="1">
                  <a:solidFill>
                    <a:srgbClr val="000000"/>
                  </a:solidFill>
                  <a:latin typeface="Symbol" panose="05050102010706020507" pitchFamily="18" charset="2"/>
                </a:rPr>
                <a:t></a:t>
              </a:r>
              <a:r>
                <a:rPr lang="en-US" altLang="en-US" sz="1800" b="1">
                  <a:solidFill>
                    <a:srgbClr val="000000"/>
                  </a:solidFill>
                  <a:latin typeface="Arial" panose="020B0604020202020204" pitchFamily="34" charset="0"/>
                </a:rPr>
                <a:t>G &gt; 0</a:t>
              </a:r>
            </a:p>
          </p:txBody>
        </p:sp>
        <p:sp>
          <p:nvSpPr>
            <p:cNvPr id="38932" name="Line 28"/>
            <p:cNvSpPr>
              <a:spLocks noChangeShapeType="1"/>
            </p:cNvSpPr>
            <p:nvPr/>
          </p:nvSpPr>
          <p:spPr bwMode="auto">
            <a:xfrm>
              <a:off x="3888" y="4001"/>
              <a:ext cx="142" cy="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pic>
        <p:nvPicPr>
          <p:cNvPr id="38930" name="Picture 2"/>
          <p:cNvPicPr>
            <a:picLocks noChangeAspect="1" noChangeArrowheads="1"/>
          </p:cNvPicPr>
          <p:nvPr/>
        </p:nvPicPr>
        <p:blipFill>
          <a:blip r:embed="rId4">
            <a:extLst>
              <a:ext uri="{28A0092B-C50C-407E-A947-70E740481C1C}">
                <a14:useLocalDpi xmlns:a14="http://schemas.microsoft.com/office/drawing/2010/main" val="0"/>
              </a:ext>
            </a:extLst>
          </a:blip>
          <a:srcRect l="23807" t="8504" r="22173" b="15625"/>
          <a:stretch>
            <a:fillRect/>
          </a:stretch>
        </p:blipFill>
        <p:spPr bwMode="auto">
          <a:xfrm>
            <a:off x="914400" y="2014538"/>
            <a:ext cx="2892425" cy="2328862"/>
          </a:xfrm>
          <a:prstGeom prst="rect">
            <a:avLst/>
          </a:prstGeom>
          <a:noFill/>
          <a:ln>
            <a:noFill/>
          </a:ln>
          <a:effectLst/>
          <a:extLst>
            <a:ext uri="{909E8E84-426E-40DD-AFC4-6F175D3DCCD1}">
              <a14:hiddenFill xmlns:a14="http://schemas.microsoft.com/office/drawing/2010/main">
                <a:blipFill dpi="0" rotWithShape="0">
                  <a:blip/>
                  <a:srcRect l="23807" t="8504" r="22173" b="1562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97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fill="hold" nodeType="clickEffect">
                                  <p:stCondLst>
                                    <p:cond delay="0"/>
                                  </p:stCondLst>
                                  <p:childTnLst>
                                    <p:set>
                                      <p:cBhvr additive="repl">
                                        <p:cTn id="10" dur="1" fill="hold">
                                          <p:stCondLst>
                                            <p:cond delay="0"/>
                                          </p:stCondLst>
                                        </p:cTn>
                                        <p:tgtEl>
                                          <p:spTgt spid="29711"/>
                                        </p:tgtEl>
                                        <p:attrNameLst>
                                          <p:attrName>style.visibility</p:attrName>
                                        </p:attrNameLst>
                                      </p:cBhvr>
                                      <p:to>
                                        <p:strVal val="visible"/>
                                      </p:to>
                                    </p:set>
                                    <p:animEffect transition="in" filter="dissolve">
                                      <p:cBhvr additive="repl">
                                        <p:cTn id="11" dur="500"/>
                                        <p:tgtEl>
                                          <p:spTgt spid="297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additive="repl">
                                        <p:cTn id="15" dur="1" fill="hold">
                                          <p:stCondLst>
                                            <p:cond delay="0"/>
                                          </p:stCondLst>
                                        </p:cTn>
                                        <p:tgtEl>
                                          <p:spTgt spid="29708"/>
                                        </p:tgtEl>
                                        <p:attrNameLst>
                                          <p:attrName>style.visibility</p:attrName>
                                        </p:attrNameLst>
                                      </p:cBhvr>
                                      <p:to>
                                        <p:strVal val="visible"/>
                                      </p:to>
                                    </p:set>
                                    <p:animEffect transition="in" filter="wipe(left)">
                                      <p:cBhvr additive="repl">
                                        <p:cTn id="16" dur="500"/>
                                        <p:tgtEl>
                                          <p:spTgt spid="2970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additive="repl">
                                        <p:cTn id="20" dur="1" fill="hold">
                                          <p:stCondLst>
                                            <p:cond delay="0"/>
                                          </p:stCondLst>
                                        </p:cTn>
                                        <p:tgtEl>
                                          <p:spTgt spid="29705"/>
                                        </p:tgtEl>
                                        <p:attrNameLst>
                                          <p:attrName>style.visibility</p:attrName>
                                        </p:attrNameLst>
                                      </p:cBhvr>
                                      <p:to>
                                        <p:strVal val="visible"/>
                                      </p:to>
                                    </p:set>
                                    <p:animEffect transition="in" filter="wipe(left)">
                                      <p:cBhvr additive="repl">
                                        <p:cTn id="21" dur="500"/>
                                        <p:tgtEl>
                                          <p:spTgt spid="2970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fill="hold" nodeType="clickEffect">
                                  <p:stCondLst>
                                    <p:cond delay="0"/>
                                  </p:stCondLst>
                                  <p:childTnLst>
                                    <p:set>
                                      <p:cBhvr additive="repl">
                                        <p:cTn id="25" dur="1" fill="hold">
                                          <p:stCondLst>
                                            <p:cond delay="0"/>
                                          </p:stCondLst>
                                        </p:cTn>
                                        <p:tgtEl>
                                          <p:spTgt spid="29719"/>
                                        </p:tgtEl>
                                        <p:attrNameLst>
                                          <p:attrName>style.visibility</p:attrName>
                                        </p:attrNameLst>
                                      </p:cBhvr>
                                      <p:to>
                                        <p:strVal val="visible"/>
                                      </p:to>
                                    </p:set>
                                    <p:animEffect transition="in" filter="dissolve">
                                      <p:cBhvr additive="repl">
                                        <p:cTn id="26" dur="500"/>
                                        <p:tgtEl>
                                          <p:spTgt spid="2971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additive="repl">
                                        <p:cTn id="30" dur="1" fill="hold">
                                          <p:stCondLst>
                                            <p:cond delay="0"/>
                                          </p:stCondLst>
                                        </p:cTn>
                                        <p:tgtEl>
                                          <p:spTgt spid="29699"/>
                                        </p:tgtEl>
                                        <p:attrNameLst>
                                          <p:attrName>style.visibility</p:attrName>
                                        </p:attrNameLst>
                                      </p:cBhvr>
                                      <p:to>
                                        <p:strVal val="visible"/>
                                      </p:to>
                                    </p:set>
                                    <p:animEffect transition="in" filter="wipe(left)">
                                      <p:cBhvr additive="repl">
                                        <p:cTn id="31" dur="500"/>
                                        <p:tgtEl>
                                          <p:spTgt spid="2969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fill="hold" nodeType="clickEffect">
                                  <p:stCondLst>
                                    <p:cond delay="0"/>
                                  </p:stCondLst>
                                  <p:childTnLst>
                                    <p:set>
                                      <p:cBhvr additive="repl">
                                        <p:cTn id="35" dur="1" fill="hold">
                                          <p:stCondLst>
                                            <p:cond delay="0"/>
                                          </p:stCondLst>
                                        </p:cTn>
                                        <p:tgtEl>
                                          <p:spTgt spid="29718"/>
                                        </p:tgtEl>
                                        <p:attrNameLst>
                                          <p:attrName>style.visibility</p:attrName>
                                        </p:attrNameLst>
                                      </p:cBhvr>
                                      <p:to>
                                        <p:strVal val="visible"/>
                                      </p:to>
                                    </p:set>
                                    <p:animEffect transition="in" filter="dissolve">
                                      <p:cBhvr additive="repl">
                                        <p:cTn id="36" dur="500"/>
                                        <p:tgtEl>
                                          <p:spTgt spid="2971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additive="repl">
                                        <p:cTn id="40" dur="1" fill="hold">
                                          <p:stCondLst>
                                            <p:cond delay="0"/>
                                          </p:stCondLst>
                                        </p:cTn>
                                        <p:tgtEl>
                                          <p:spTgt spid="29715"/>
                                        </p:tgtEl>
                                        <p:attrNameLst>
                                          <p:attrName>style.visibility</p:attrName>
                                        </p:attrNameLst>
                                      </p:cBhvr>
                                      <p:to>
                                        <p:strVal val="visible"/>
                                      </p:to>
                                    </p:set>
                                    <p:animEffect transition="in" filter="wipe(left)">
                                      <p:cBhvr additive="repl">
                                        <p:cTn id="41" dur="500"/>
                                        <p:tgtEl>
                                          <p:spTgt spid="2971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additive="repl">
                                        <p:cTn id="45" dur="1" fill="hold">
                                          <p:stCondLst>
                                            <p:cond delay="0"/>
                                          </p:stCondLst>
                                        </p:cTn>
                                        <p:tgtEl>
                                          <p:spTgt spid="29712"/>
                                        </p:tgtEl>
                                        <p:attrNameLst>
                                          <p:attrName>style.visibility</p:attrName>
                                        </p:attrNameLst>
                                      </p:cBhvr>
                                      <p:to>
                                        <p:strVal val="visible"/>
                                      </p:to>
                                    </p:set>
                                    <p:animEffect transition="in" filter="wipe(left)">
                                      <p:cBhvr additive="repl">
                                        <p:cTn id="46" dur="500"/>
                                        <p:tgtEl>
                                          <p:spTgt spid="2971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additive="repl">
                                        <p:cTn id="50" dur="1" fill="hold">
                                          <p:stCondLst>
                                            <p:cond delay="0"/>
                                          </p:stCondLst>
                                        </p:cTn>
                                        <p:tgtEl>
                                          <p:spTgt spid="29722"/>
                                        </p:tgtEl>
                                        <p:attrNameLst>
                                          <p:attrName>style.visibility</p:attrName>
                                        </p:attrNameLst>
                                      </p:cBhvr>
                                      <p:to>
                                        <p:strVal val="visible"/>
                                      </p:to>
                                    </p:set>
                                    <p:animEffect transition="in" filter="wipe(left)">
                                      <p:cBhvr additive="repl">
                                        <p:cTn id="51" dur="500"/>
                                        <p:tgtEl>
                                          <p:spTgt spid="29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2209800" y="228600"/>
            <a:ext cx="4572000" cy="460375"/>
          </a:xfrm>
          <a:prstGeom prst="rect">
            <a:avLst/>
          </a:prstGeom>
          <a:solidFill>
            <a:srgbClr val="FFFF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b="1">
                <a:solidFill>
                  <a:srgbClr val="660033"/>
                </a:solidFill>
                <a:latin typeface="Comic Sans MS" panose="030F0702030302020204" pitchFamily="66" charset="0"/>
              </a:rPr>
              <a:t>ELECTRON TRANSFER</a:t>
            </a:r>
          </a:p>
        </p:txBody>
      </p:sp>
      <p:sp>
        <p:nvSpPr>
          <p:cNvPr id="4099" name="Text Box 2"/>
          <p:cNvSpPr txBox="1">
            <a:spLocks noChangeArrowheads="1"/>
          </p:cNvSpPr>
          <p:nvPr/>
        </p:nvSpPr>
        <p:spPr bwMode="auto">
          <a:xfrm>
            <a:off x="228600" y="685800"/>
            <a:ext cx="8763000" cy="5942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sz="2000" b="1">
                <a:solidFill>
                  <a:srgbClr val="660033"/>
                </a:solidFill>
                <a:latin typeface="Comic Sans MS" panose="030F0702030302020204" pitchFamily="66" charset="0"/>
              </a:rPr>
              <a:t>Reduction-Oxidation RX  (redox)</a:t>
            </a:r>
          </a:p>
          <a:p>
            <a:pPr algn="ctr">
              <a:buClrTx/>
              <a:buFontTx/>
              <a:buNone/>
            </a:pPr>
            <a:r>
              <a:rPr lang="en-US" altLang="en-US" sz="2000" b="1">
                <a:solidFill>
                  <a:srgbClr val="660033"/>
                </a:solidFill>
                <a:latin typeface="Comic Sans MS" panose="030F0702030302020204" pitchFamily="66" charset="0"/>
              </a:rPr>
              <a:t>INTRODUCTORY CHEMISTRY APPROACH</a:t>
            </a:r>
          </a:p>
          <a:p>
            <a:pPr>
              <a:buClrTx/>
              <a:buFontTx/>
              <a:buNone/>
            </a:pPr>
            <a:endParaRPr lang="en-US" altLang="en-US" sz="2000" b="1">
              <a:solidFill>
                <a:srgbClr val="000000"/>
              </a:solidFill>
              <a:latin typeface="Comic Sans MS" panose="030F0702030302020204" pitchFamily="66" charset="0"/>
            </a:endParaRPr>
          </a:p>
          <a:p>
            <a:pPr>
              <a:buClrTx/>
              <a:buFontTx/>
              <a:buNone/>
            </a:pPr>
            <a:r>
              <a:rPr lang="en-US" altLang="en-US" sz="2000" b="1">
                <a:solidFill>
                  <a:srgbClr val="000000"/>
                </a:solidFill>
                <a:latin typeface="Comic Sans MS" panose="030F0702030302020204" pitchFamily="66" charset="0"/>
              </a:rPr>
              <a:t>A reaction in which electrons are transferred from one species to another.</a:t>
            </a:r>
          </a:p>
          <a:p>
            <a:pPr>
              <a:buClrTx/>
              <a:buFontTx/>
              <a:buNone/>
            </a:pPr>
            <a:endParaRPr lang="en-US" altLang="en-US" sz="2000" b="1">
              <a:solidFill>
                <a:srgbClr val="000000"/>
              </a:solidFill>
              <a:latin typeface="Comic Sans MS" panose="030F0702030302020204" pitchFamily="66" charset="0"/>
            </a:endParaRPr>
          </a:p>
          <a:p>
            <a:pPr>
              <a:buClrTx/>
              <a:buFontTx/>
              <a:buNone/>
            </a:pPr>
            <a:r>
              <a:rPr lang="en-US" altLang="en-US" sz="2000" b="1">
                <a:solidFill>
                  <a:schemeClr val="tx1"/>
                </a:solidFill>
                <a:latin typeface="Comic Sans MS" panose="030F0702030302020204" pitchFamily="66" charset="0"/>
              </a:rPr>
              <a:t>Combustion reactions are redox reactions</a:t>
            </a:r>
          </a:p>
          <a:p>
            <a:pPr>
              <a:buClrTx/>
              <a:buFontTx/>
              <a:buNone/>
            </a:pPr>
            <a:r>
              <a:rPr lang="en-US" altLang="en-US" sz="2000" b="1">
                <a:solidFill>
                  <a:schemeClr val="tx1"/>
                </a:solidFill>
                <a:latin typeface="Comic Sans MS" panose="030F0702030302020204" pitchFamily="66" charset="0"/>
              </a:rPr>
              <a:t>	-  oxidation means the loss of electrons</a:t>
            </a:r>
          </a:p>
          <a:p>
            <a:pPr>
              <a:buClrTx/>
              <a:buFontTx/>
              <a:buNone/>
            </a:pPr>
            <a:r>
              <a:rPr lang="en-US" altLang="en-US" sz="2000" b="1">
                <a:solidFill>
                  <a:schemeClr val="tx1"/>
                </a:solidFill>
                <a:latin typeface="Comic Sans MS" panose="030F0702030302020204" pitchFamily="66" charset="0"/>
              </a:rPr>
              <a:t>	-  reduction means the gain of electrons</a:t>
            </a:r>
          </a:p>
          <a:p>
            <a:pPr>
              <a:buClrTx/>
              <a:buFontTx/>
              <a:buNone/>
            </a:pPr>
            <a:r>
              <a:rPr lang="en-US" altLang="en-US" sz="2000" b="1">
                <a:solidFill>
                  <a:schemeClr val="tx1"/>
                </a:solidFill>
                <a:latin typeface="Comic Sans MS" panose="030F0702030302020204" pitchFamily="66" charset="0"/>
              </a:rPr>
              <a:t>	-  electrolyte is a substance dissolved in water which</a:t>
            </a:r>
          </a:p>
          <a:p>
            <a:pPr>
              <a:buClrTx/>
              <a:buFontTx/>
              <a:buNone/>
            </a:pPr>
            <a:r>
              <a:rPr lang="en-US" altLang="en-US" sz="2000" b="1">
                <a:solidFill>
                  <a:schemeClr val="tx1"/>
                </a:solidFill>
                <a:latin typeface="Comic Sans MS" panose="030F0702030302020204" pitchFamily="66" charset="0"/>
              </a:rPr>
              <a:t>            produces an electrically conducting solution</a:t>
            </a:r>
          </a:p>
          <a:p>
            <a:pPr>
              <a:buClrTx/>
              <a:buFontTx/>
              <a:buNone/>
            </a:pPr>
            <a:r>
              <a:rPr lang="en-US" altLang="en-US" sz="2000" b="1">
                <a:solidFill>
                  <a:schemeClr val="tx1"/>
                </a:solidFill>
                <a:latin typeface="Comic Sans MS" panose="030F0702030302020204" pitchFamily="66" charset="0"/>
              </a:rPr>
              <a:t>	-  nonelectrolyte is a substance dissolved in water </a:t>
            </a:r>
          </a:p>
          <a:p>
            <a:pPr>
              <a:buClrTx/>
              <a:buFontTx/>
              <a:buNone/>
            </a:pPr>
            <a:r>
              <a:rPr lang="en-US" altLang="en-US" sz="2000" b="1">
                <a:solidFill>
                  <a:schemeClr val="tx1"/>
                </a:solidFill>
                <a:latin typeface="Comic Sans MS" panose="030F0702030302020204" pitchFamily="66" charset="0"/>
              </a:rPr>
              <a:t>	    which does not conduct electricity.</a:t>
            </a:r>
          </a:p>
          <a:p>
            <a:pPr>
              <a:buClrTx/>
              <a:buFontTx/>
              <a:buNone/>
            </a:pPr>
            <a:endParaRPr lang="en-US" altLang="en-US" b="1">
              <a:solidFill>
                <a:srgbClr val="000000"/>
              </a:solidFill>
              <a:latin typeface="Comic Sans MS" panose="030F0702030302020204" pitchFamily="66" charset="0"/>
            </a:endParaRPr>
          </a:p>
          <a:p>
            <a:pPr>
              <a:buClrTx/>
              <a:buFontTx/>
              <a:buNone/>
            </a:pPr>
            <a:r>
              <a:rPr lang="en-US" altLang="en-US" b="1">
                <a:solidFill>
                  <a:srgbClr val="000000"/>
                </a:solidFill>
                <a:latin typeface="Comic Sans MS" panose="030F0702030302020204" pitchFamily="66" charset="0"/>
              </a:rPr>
              <a:t>Rusting is a redox reaction:</a:t>
            </a:r>
          </a:p>
          <a:p>
            <a:pPr>
              <a:buClrTx/>
              <a:buFontTx/>
              <a:buNone/>
            </a:pPr>
            <a:r>
              <a:rPr lang="en-US" altLang="en-US" b="1">
                <a:solidFill>
                  <a:srgbClr val="333399"/>
                </a:solidFill>
                <a:latin typeface="Comic Sans MS" panose="030F0702030302020204" pitchFamily="66" charset="0"/>
              </a:rPr>
              <a:t>                        4Fe(s) + 30</a:t>
            </a:r>
            <a:r>
              <a:rPr lang="en-US" altLang="en-US" b="1" baseline="-25000">
                <a:solidFill>
                  <a:srgbClr val="333399"/>
                </a:solidFill>
                <a:latin typeface="Comic Sans MS" panose="030F0702030302020204" pitchFamily="66" charset="0"/>
              </a:rPr>
              <a:t>2</a:t>
            </a:r>
            <a:r>
              <a:rPr lang="en-US" altLang="en-US" b="1">
                <a:solidFill>
                  <a:srgbClr val="333399"/>
                </a:solidFill>
                <a:latin typeface="Comic Sans MS" panose="030F0702030302020204" pitchFamily="66" charset="0"/>
              </a:rPr>
              <a:t>(g) </a:t>
            </a:r>
            <a:r>
              <a:rPr lang="en-US" altLang="en-US" b="1">
                <a:solidFill>
                  <a:srgbClr val="333399"/>
                </a:solidFill>
                <a:latin typeface="Symbol" panose="05050102010706020507" pitchFamily="18" charset="2"/>
              </a:rPr>
              <a:t></a:t>
            </a:r>
            <a:r>
              <a:rPr lang="en-US" altLang="en-US" b="1">
                <a:solidFill>
                  <a:srgbClr val="333399"/>
                </a:solidFill>
                <a:latin typeface="Comic Sans MS" panose="030F0702030302020204" pitchFamily="66" charset="0"/>
              </a:rPr>
              <a:t> 2Fe</a:t>
            </a:r>
            <a:r>
              <a:rPr lang="en-US" altLang="en-US" b="1" baseline="-25000">
                <a:solidFill>
                  <a:srgbClr val="333399"/>
                </a:solidFill>
                <a:latin typeface="Comic Sans MS" panose="030F0702030302020204" pitchFamily="66" charset="0"/>
              </a:rPr>
              <a:t>2</a:t>
            </a:r>
            <a:r>
              <a:rPr lang="en-US" altLang="en-US" b="1">
                <a:solidFill>
                  <a:srgbClr val="333399"/>
                </a:solidFill>
                <a:latin typeface="Comic Sans MS" panose="030F0702030302020204" pitchFamily="66" charset="0"/>
              </a:rPr>
              <a:t>O</a:t>
            </a:r>
            <a:r>
              <a:rPr lang="en-US" altLang="en-US" b="1" baseline="-25000">
                <a:solidFill>
                  <a:srgbClr val="333399"/>
                </a:solidFill>
                <a:latin typeface="Comic Sans MS" panose="030F0702030302020204" pitchFamily="66" charset="0"/>
              </a:rPr>
              <a:t>3</a:t>
            </a:r>
            <a:r>
              <a:rPr lang="en-US" altLang="en-US" b="1">
                <a:solidFill>
                  <a:srgbClr val="333399"/>
                </a:solidFill>
                <a:latin typeface="Comic Sans MS" panose="030F0702030302020204" pitchFamily="66" charset="0"/>
              </a:rPr>
              <a:t>(s)</a:t>
            </a:r>
          </a:p>
          <a:p>
            <a:pPr>
              <a:buClrTx/>
              <a:buFontTx/>
              <a:buNone/>
            </a:pPr>
            <a:r>
              <a:rPr lang="en-US" altLang="en-US" b="1">
                <a:solidFill>
                  <a:srgbClr val="000000"/>
                </a:solidFill>
                <a:latin typeface="Comic Sans MS" panose="030F0702030302020204" pitchFamily="66" charset="0"/>
              </a:rPr>
              <a:t>Electrochemistry involves redox reactions:</a:t>
            </a:r>
          </a:p>
          <a:p>
            <a:pPr>
              <a:buClrTx/>
              <a:buFontTx/>
              <a:buNone/>
            </a:pPr>
            <a:r>
              <a:rPr lang="en-US" altLang="en-US" b="1">
                <a:solidFill>
                  <a:srgbClr val="000000"/>
                </a:solidFill>
                <a:latin typeface="Comic Sans MS" panose="030F0702030302020204" pitchFamily="66" charset="0"/>
              </a:rPr>
              <a:t>	</a:t>
            </a:r>
            <a:r>
              <a:rPr lang="en-US" altLang="en-US" b="1">
                <a:solidFill>
                  <a:srgbClr val="333399"/>
                </a:solidFill>
                <a:latin typeface="Comic Sans MS" panose="030F0702030302020204" pitchFamily="66" charset="0"/>
              </a:rPr>
              <a:t>Cu(s) + 2AgNO</a:t>
            </a:r>
            <a:r>
              <a:rPr lang="en-US" altLang="en-US" b="1" baseline="-25000">
                <a:solidFill>
                  <a:srgbClr val="333399"/>
                </a:solidFill>
                <a:latin typeface="Comic Sans MS" panose="030F0702030302020204" pitchFamily="66" charset="0"/>
              </a:rPr>
              <a:t>3</a:t>
            </a:r>
            <a:r>
              <a:rPr lang="en-US" altLang="en-US" b="1">
                <a:solidFill>
                  <a:srgbClr val="333399"/>
                </a:solidFill>
                <a:latin typeface="Comic Sans MS" panose="030F0702030302020204" pitchFamily="66" charset="0"/>
              </a:rPr>
              <a:t>(aq) </a:t>
            </a:r>
            <a:r>
              <a:rPr lang="en-US" altLang="en-US" b="1">
                <a:solidFill>
                  <a:srgbClr val="333399"/>
                </a:solidFill>
                <a:latin typeface="Symbol" panose="05050102010706020507" pitchFamily="18" charset="2"/>
              </a:rPr>
              <a:t></a:t>
            </a:r>
            <a:r>
              <a:rPr lang="en-US" altLang="en-US" b="1">
                <a:solidFill>
                  <a:srgbClr val="333399"/>
                </a:solidFill>
                <a:latin typeface="Comic Sans MS" panose="030F0702030302020204" pitchFamily="66" charset="0"/>
              </a:rPr>
              <a:t> 2Ag(s) + Cu(NO</a:t>
            </a:r>
            <a:r>
              <a:rPr lang="en-US" altLang="en-US" b="1" baseline="-25000">
                <a:solidFill>
                  <a:srgbClr val="333399"/>
                </a:solidFill>
                <a:latin typeface="Comic Sans MS" panose="030F0702030302020204" pitchFamily="66" charset="0"/>
              </a:rPr>
              <a:t>3</a:t>
            </a:r>
            <a:r>
              <a:rPr lang="en-US" altLang="en-US" b="1">
                <a:solidFill>
                  <a:srgbClr val="333399"/>
                </a:solidFill>
                <a:latin typeface="Comic Sans MS" panose="030F0702030302020204" pitchFamily="66" charset="0"/>
              </a:rPr>
              <a:t>)</a:t>
            </a:r>
            <a:r>
              <a:rPr lang="en-US" altLang="en-US" b="1" baseline="-25000">
                <a:solidFill>
                  <a:srgbClr val="333399"/>
                </a:solidFill>
                <a:latin typeface="Comic Sans MS" panose="030F0702030302020204" pitchFamily="66" charset="0"/>
              </a:rPr>
              <a:t>2</a:t>
            </a:r>
            <a:r>
              <a:rPr lang="en-US" altLang="en-US" b="1">
                <a:solidFill>
                  <a:srgbClr val="333399"/>
                </a:solidFill>
                <a:latin typeface="Comic Sans MS" panose="030F0702030302020204" pitchFamily="66" charset="0"/>
              </a:rPr>
              <a:t>(aq)</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b="6250"/>
          <a:stretch>
            <a:fillRect/>
          </a:stretch>
        </p:blipFill>
        <p:spPr bwMode="auto">
          <a:xfrm>
            <a:off x="762000" y="1371600"/>
            <a:ext cx="7518400" cy="4572000"/>
          </a:xfrm>
          <a:prstGeom prst="rect">
            <a:avLst/>
          </a:prstGeom>
          <a:noFill/>
          <a:ln>
            <a:noFill/>
          </a:ln>
          <a:effectLst/>
          <a:extLst>
            <a:ext uri="{909E8E84-426E-40DD-AFC4-6F175D3DCCD1}">
              <a14:hiddenFill xmlns:a14="http://schemas.microsoft.com/office/drawing/2010/main">
                <a:blipFill dpi="0" rotWithShape="0">
                  <a:blip/>
                  <a:srcRect b="6250"/>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3" name="Text Box 3"/>
          <p:cNvSpPr txBox="1">
            <a:spLocks noChangeArrowheads="1"/>
          </p:cNvSpPr>
          <p:nvPr/>
        </p:nvSpPr>
        <p:spPr bwMode="auto">
          <a:xfrm>
            <a:off x="304800" y="144463"/>
            <a:ext cx="84582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sz="4000">
                <a:solidFill>
                  <a:srgbClr val="000000"/>
                </a:solidFill>
              </a:rPr>
              <a:t>Electric Current Flowing </a:t>
            </a:r>
            <a:br>
              <a:rPr lang="en-US" altLang="en-US" sz="4000">
                <a:solidFill>
                  <a:srgbClr val="000000"/>
                </a:solidFill>
              </a:rPr>
            </a:br>
            <a:r>
              <a:rPr lang="en-US" altLang="en-US" sz="4000">
                <a:solidFill>
                  <a:srgbClr val="000000"/>
                </a:solidFill>
              </a:rPr>
              <a:t>Indirectly Between Atoms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600200" y="228600"/>
            <a:ext cx="5867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sz="4400">
                <a:solidFill>
                  <a:srgbClr val="CCCCFF"/>
                </a:solidFill>
                <a:hlinkClick r:id="rId3"/>
              </a:rPr>
              <a:t>Voltaic Cell</a:t>
            </a:r>
          </a:p>
        </p:txBody>
      </p:sp>
      <p:pic>
        <p:nvPicPr>
          <p:cNvPr id="43011" name="Picture 3"/>
          <p:cNvPicPr>
            <a:picLocks noChangeAspect="1" noChangeArrowheads="1"/>
          </p:cNvPicPr>
          <p:nvPr/>
        </p:nvPicPr>
        <p:blipFill>
          <a:blip r:embed="rId4">
            <a:extLst>
              <a:ext uri="{28A0092B-C50C-407E-A947-70E740481C1C}">
                <a14:useLocalDpi xmlns:a14="http://schemas.microsoft.com/office/drawing/2010/main" val="0"/>
              </a:ext>
            </a:extLst>
          </a:blip>
          <a:srcRect b="6250"/>
          <a:stretch>
            <a:fillRect/>
          </a:stretch>
        </p:blipFill>
        <p:spPr bwMode="auto">
          <a:xfrm>
            <a:off x="914400" y="1219200"/>
            <a:ext cx="7518400" cy="4572000"/>
          </a:xfrm>
          <a:prstGeom prst="rect">
            <a:avLst/>
          </a:prstGeom>
          <a:noFill/>
          <a:ln>
            <a:noFill/>
          </a:ln>
          <a:effectLst/>
          <a:extLst>
            <a:ext uri="{909E8E84-426E-40DD-AFC4-6F175D3DCCD1}">
              <a14:hiddenFill xmlns:a14="http://schemas.microsoft.com/office/drawing/2010/main">
                <a:blipFill dpi="0" rotWithShape="0">
                  <a:blip/>
                  <a:srcRect b="6250"/>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12" name="Text Box 4"/>
          <p:cNvSpPr txBox="1">
            <a:spLocks noChangeArrowheads="1"/>
          </p:cNvSpPr>
          <p:nvPr/>
        </p:nvSpPr>
        <p:spPr bwMode="auto">
          <a:xfrm>
            <a:off x="6172200" y="1524000"/>
            <a:ext cx="2743200" cy="192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a:solidFill>
                  <a:srgbClr val="FF0000"/>
                </a:solidFill>
              </a:rPr>
              <a:t>the salt bridge is required to complete the circuit and maintain charge balance</a:t>
            </a:r>
          </a:p>
        </p:txBody>
      </p:sp>
    </p:spTree>
  </p:cSld>
  <p:clrMapOvr>
    <a:masterClrMapping/>
  </p:clrMapOvr>
  <p:transition>
    <p:fade thruBlk="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304800" y="457200"/>
            <a:ext cx="8637588" cy="825500"/>
          </a:xfrm>
          <a:prstGeom prst="rect">
            <a:avLst/>
          </a:prstGeom>
          <a:solidFill>
            <a:srgbClr val="FFFF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b="1">
                <a:solidFill>
                  <a:srgbClr val="000066"/>
                </a:solidFill>
                <a:latin typeface="Comic Sans MS" panose="030F0702030302020204" pitchFamily="66" charset="0"/>
              </a:rPr>
              <a:t>ELECTROCHEMICAL CELLS</a:t>
            </a:r>
          </a:p>
          <a:p>
            <a:pPr algn="ctr">
              <a:buClrTx/>
              <a:buFontTx/>
              <a:buNone/>
            </a:pPr>
            <a:r>
              <a:rPr lang="en-US" altLang="en-US" b="1">
                <a:solidFill>
                  <a:srgbClr val="000066"/>
                </a:solidFill>
                <a:latin typeface="Comic Sans MS" panose="030F0702030302020204" pitchFamily="66" charset="0"/>
              </a:rPr>
              <a:t>A CHEMICAL CHANGE PRODUCES ELECTRICITY</a:t>
            </a:r>
          </a:p>
        </p:txBody>
      </p:sp>
      <p:sp>
        <p:nvSpPr>
          <p:cNvPr id="45059" name="Text Box 2"/>
          <p:cNvSpPr txBox="1">
            <a:spLocks noChangeArrowheads="1"/>
          </p:cNvSpPr>
          <p:nvPr/>
        </p:nvSpPr>
        <p:spPr bwMode="auto">
          <a:xfrm>
            <a:off x="457200" y="1219200"/>
            <a:ext cx="8458200" cy="552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b="1" u="sng">
                <a:solidFill>
                  <a:srgbClr val="000000"/>
                </a:solidFill>
              </a:rPr>
              <a:t>Theory:</a:t>
            </a:r>
          </a:p>
          <a:p>
            <a:pPr>
              <a:buClrTx/>
              <a:buFontTx/>
              <a:buNone/>
            </a:pPr>
            <a:r>
              <a:rPr lang="en-US" altLang="en-US" sz="2000" b="1">
                <a:solidFill>
                  <a:srgbClr val="000000"/>
                </a:solidFill>
                <a:latin typeface="Comic Sans MS" panose="030F0702030302020204" pitchFamily="66" charset="0"/>
              </a:rPr>
              <a:t>If a metal strip is placed in a solution of it’s metal ions, one</a:t>
            </a:r>
          </a:p>
          <a:p>
            <a:pPr>
              <a:buClrTx/>
              <a:buFontTx/>
              <a:buNone/>
            </a:pPr>
            <a:r>
              <a:rPr lang="en-US" altLang="en-US" sz="2000" b="1">
                <a:solidFill>
                  <a:srgbClr val="000000"/>
                </a:solidFill>
                <a:latin typeface="Comic Sans MS" panose="030F0702030302020204" pitchFamily="66" charset="0"/>
              </a:rPr>
              <a:t>of the following reactions may occur</a:t>
            </a:r>
          </a:p>
          <a:p>
            <a:pPr>
              <a:buClrTx/>
              <a:buFontTx/>
              <a:buNone/>
            </a:pPr>
            <a:r>
              <a:rPr lang="en-US" altLang="en-US" sz="2000" b="1">
                <a:solidFill>
                  <a:srgbClr val="660033"/>
                </a:solidFill>
              </a:rPr>
              <a:t>                             </a:t>
            </a:r>
            <a:r>
              <a:rPr lang="en-US" altLang="en-US" sz="2000" b="1">
                <a:solidFill>
                  <a:srgbClr val="000066"/>
                </a:solidFill>
              </a:rPr>
              <a:t>M</a:t>
            </a:r>
            <a:r>
              <a:rPr lang="en-US" altLang="en-US" sz="2000" b="1" baseline="30000">
                <a:solidFill>
                  <a:srgbClr val="000066"/>
                </a:solidFill>
              </a:rPr>
              <a:t>n+</a:t>
            </a:r>
            <a:r>
              <a:rPr lang="en-US" altLang="en-US" sz="2000" b="1">
                <a:solidFill>
                  <a:srgbClr val="000066"/>
                </a:solidFill>
              </a:rPr>
              <a:t>     +      ne</a:t>
            </a:r>
            <a:r>
              <a:rPr lang="en-US" altLang="en-US" sz="2000" b="1" baseline="30000">
                <a:solidFill>
                  <a:srgbClr val="000066"/>
                </a:solidFill>
              </a:rPr>
              <a:t>-</a:t>
            </a:r>
            <a:r>
              <a:rPr lang="en-US" altLang="en-US" sz="2000" b="1">
                <a:solidFill>
                  <a:srgbClr val="000066"/>
                </a:solidFill>
              </a:rPr>
              <a:t>     </a:t>
            </a:r>
            <a:r>
              <a:rPr lang="en-US" altLang="en-US" sz="2000" b="1">
                <a:solidFill>
                  <a:srgbClr val="000066"/>
                </a:solidFill>
                <a:latin typeface="Symbol" panose="05050102010706020507" pitchFamily="18" charset="2"/>
              </a:rPr>
              <a:t></a:t>
            </a:r>
            <a:r>
              <a:rPr lang="en-US" altLang="en-US" sz="2000" b="1">
                <a:solidFill>
                  <a:srgbClr val="000066"/>
                </a:solidFill>
              </a:rPr>
              <a:t>    M</a:t>
            </a:r>
          </a:p>
          <a:p>
            <a:pPr>
              <a:buClrTx/>
              <a:buFontTx/>
              <a:buNone/>
            </a:pPr>
            <a:r>
              <a:rPr lang="en-US" altLang="en-US" sz="2000" b="1">
                <a:solidFill>
                  <a:srgbClr val="000066"/>
                </a:solidFill>
              </a:rPr>
              <a:t>                             M        </a:t>
            </a:r>
            <a:r>
              <a:rPr lang="en-US" altLang="en-US" sz="2000" b="1">
                <a:solidFill>
                  <a:srgbClr val="000066"/>
                </a:solidFill>
                <a:latin typeface="Symbol" panose="05050102010706020507" pitchFamily="18" charset="2"/>
              </a:rPr>
              <a:t></a:t>
            </a:r>
            <a:r>
              <a:rPr lang="en-US" altLang="en-US" sz="2000" b="1">
                <a:solidFill>
                  <a:srgbClr val="000066"/>
                </a:solidFill>
              </a:rPr>
              <a:t>     M</a:t>
            </a:r>
            <a:r>
              <a:rPr lang="en-US" altLang="en-US" sz="2000" b="1" baseline="30000">
                <a:solidFill>
                  <a:srgbClr val="000066"/>
                </a:solidFill>
              </a:rPr>
              <a:t>n+</a:t>
            </a:r>
            <a:r>
              <a:rPr lang="en-US" altLang="en-US" sz="2000" b="1">
                <a:solidFill>
                  <a:srgbClr val="000066"/>
                </a:solidFill>
              </a:rPr>
              <a:t>   +     ne</a:t>
            </a:r>
            <a:r>
              <a:rPr lang="en-US" altLang="en-US" sz="2000" b="1" baseline="30000">
                <a:solidFill>
                  <a:srgbClr val="000066"/>
                </a:solidFill>
              </a:rPr>
              <a:t>-</a:t>
            </a:r>
          </a:p>
          <a:p>
            <a:pPr>
              <a:buClrTx/>
              <a:buFontTx/>
              <a:buNone/>
            </a:pPr>
            <a:r>
              <a:rPr lang="en-US" altLang="en-US" sz="2000" b="1">
                <a:solidFill>
                  <a:srgbClr val="000000"/>
                </a:solidFill>
                <a:latin typeface="Comic Sans MS" panose="030F0702030302020204" pitchFamily="66" charset="0"/>
              </a:rPr>
              <a:t>These reactions are called half-reactions or half cell reactions</a:t>
            </a:r>
          </a:p>
          <a:p>
            <a:pPr>
              <a:buClrTx/>
              <a:buFontTx/>
              <a:buNone/>
            </a:pPr>
            <a:endParaRPr lang="en-US" altLang="en-US" b="1">
              <a:solidFill>
                <a:srgbClr val="000000"/>
              </a:solidFill>
              <a:latin typeface="Comic Sans MS" panose="030F0702030302020204" pitchFamily="66" charset="0"/>
            </a:endParaRPr>
          </a:p>
          <a:p>
            <a:pPr>
              <a:buClrTx/>
              <a:buFontTx/>
              <a:buNone/>
            </a:pPr>
            <a:r>
              <a:rPr lang="en-US" altLang="en-US" sz="2000" b="1">
                <a:solidFill>
                  <a:srgbClr val="000000"/>
                </a:solidFill>
                <a:latin typeface="Comic Sans MS" panose="030F0702030302020204" pitchFamily="66" charset="0"/>
              </a:rPr>
              <a:t>If different metal electrodes in their respective solutions were connected by a wire, and if the solutions were electrically connected by a porous membrane or a bridge that minimizes mixing of the solutions, a flow of electrons will move from one electrode, where the reaction is</a:t>
            </a:r>
          </a:p>
          <a:p>
            <a:pPr>
              <a:buClrTx/>
              <a:buFontTx/>
              <a:buNone/>
            </a:pPr>
            <a:r>
              <a:rPr lang="en-US" altLang="en-US" sz="2000" b="1">
                <a:solidFill>
                  <a:srgbClr val="660033"/>
                </a:solidFill>
              </a:rPr>
              <a:t>                              </a:t>
            </a:r>
            <a:r>
              <a:rPr lang="en-US" altLang="en-US" sz="2000" b="1">
                <a:solidFill>
                  <a:srgbClr val="000066"/>
                </a:solidFill>
              </a:rPr>
              <a:t>M</a:t>
            </a:r>
            <a:r>
              <a:rPr lang="en-US" altLang="en-US" sz="2000" b="1" baseline="-25000">
                <a:solidFill>
                  <a:srgbClr val="000066"/>
                </a:solidFill>
              </a:rPr>
              <a:t>1</a:t>
            </a:r>
            <a:r>
              <a:rPr lang="en-US" altLang="en-US" sz="2000" b="1">
                <a:solidFill>
                  <a:srgbClr val="000066"/>
                </a:solidFill>
              </a:rPr>
              <a:t>      </a:t>
            </a:r>
            <a:r>
              <a:rPr lang="en-US" altLang="en-US" sz="2000" b="1">
                <a:solidFill>
                  <a:srgbClr val="000066"/>
                </a:solidFill>
                <a:latin typeface="Symbol" panose="05050102010706020507" pitchFamily="18" charset="2"/>
              </a:rPr>
              <a:t></a:t>
            </a:r>
            <a:r>
              <a:rPr lang="en-US" altLang="en-US" sz="2000" b="1">
                <a:solidFill>
                  <a:srgbClr val="000066"/>
                </a:solidFill>
              </a:rPr>
              <a:t>    M</a:t>
            </a:r>
            <a:r>
              <a:rPr lang="en-US" altLang="en-US" sz="2000" b="1" baseline="-25000">
                <a:solidFill>
                  <a:srgbClr val="000066"/>
                </a:solidFill>
              </a:rPr>
              <a:t>1</a:t>
            </a:r>
            <a:r>
              <a:rPr lang="en-US" altLang="en-US" sz="2000" b="1" baseline="30000">
                <a:solidFill>
                  <a:srgbClr val="000066"/>
                </a:solidFill>
              </a:rPr>
              <a:t>n+</a:t>
            </a:r>
            <a:r>
              <a:rPr lang="en-US" altLang="en-US" sz="2000" b="1">
                <a:solidFill>
                  <a:srgbClr val="000066"/>
                </a:solidFill>
              </a:rPr>
              <a:t>     +      ne</a:t>
            </a:r>
            <a:r>
              <a:rPr lang="en-US" altLang="en-US" sz="2000" b="1" baseline="30000">
                <a:solidFill>
                  <a:srgbClr val="000066"/>
                </a:solidFill>
              </a:rPr>
              <a:t>-</a:t>
            </a:r>
          </a:p>
          <a:p>
            <a:pPr>
              <a:buClrTx/>
              <a:buFontTx/>
              <a:buNone/>
            </a:pPr>
            <a:r>
              <a:rPr lang="en-US" altLang="en-US" sz="2000" b="1">
                <a:solidFill>
                  <a:srgbClr val="000000"/>
                </a:solidFill>
                <a:latin typeface="Comic Sans MS" panose="030F0702030302020204" pitchFamily="66" charset="0"/>
              </a:rPr>
              <a:t>To the other electrode, where the reaction is</a:t>
            </a:r>
          </a:p>
          <a:p>
            <a:pPr>
              <a:buClrTx/>
              <a:buFontTx/>
              <a:buNone/>
            </a:pPr>
            <a:r>
              <a:rPr lang="en-US" altLang="en-US" sz="2000" b="1">
                <a:solidFill>
                  <a:srgbClr val="660033"/>
                </a:solidFill>
              </a:rPr>
              <a:t>                              </a:t>
            </a:r>
            <a:r>
              <a:rPr lang="en-US" altLang="en-US" sz="2000" b="1">
                <a:solidFill>
                  <a:srgbClr val="000066"/>
                </a:solidFill>
              </a:rPr>
              <a:t>M</a:t>
            </a:r>
            <a:r>
              <a:rPr lang="en-US" altLang="en-US" sz="2000" b="1" baseline="-25000">
                <a:solidFill>
                  <a:srgbClr val="000066"/>
                </a:solidFill>
              </a:rPr>
              <a:t>2</a:t>
            </a:r>
            <a:r>
              <a:rPr lang="en-US" altLang="en-US" sz="2000" b="1" baseline="30000">
                <a:solidFill>
                  <a:srgbClr val="000066"/>
                </a:solidFill>
              </a:rPr>
              <a:t>n+</a:t>
            </a:r>
            <a:r>
              <a:rPr lang="en-US" altLang="en-US" sz="2000" b="1">
                <a:solidFill>
                  <a:srgbClr val="000066"/>
                </a:solidFill>
              </a:rPr>
              <a:t>    +    ne</a:t>
            </a:r>
            <a:r>
              <a:rPr lang="en-US" altLang="en-US" sz="2000" b="1" baseline="30000">
                <a:solidFill>
                  <a:srgbClr val="000066"/>
                </a:solidFill>
              </a:rPr>
              <a:t>-</a:t>
            </a:r>
            <a:r>
              <a:rPr lang="en-US" altLang="en-US" sz="2000" b="1">
                <a:solidFill>
                  <a:srgbClr val="000066"/>
                </a:solidFill>
              </a:rPr>
              <a:t>    </a:t>
            </a:r>
            <a:r>
              <a:rPr lang="en-US" altLang="en-US" sz="2000" b="1">
                <a:solidFill>
                  <a:srgbClr val="000066"/>
                </a:solidFill>
                <a:latin typeface="Symbol" panose="05050102010706020507" pitchFamily="18" charset="2"/>
              </a:rPr>
              <a:t></a:t>
            </a:r>
            <a:r>
              <a:rPr lang="en-US" altLang="en-US" sz="2000" b="1">
                <a:solidFill>
                  <a:srgbClr val="000066"/>
                </a:solidFill>
              </a:rPr>
              <a:t>    M</a:t>
            </a:r>
            <a:r>
              <a:rPr lang="en-US" altLang="en-US" sz="2000" b="1" baseline="-25000">
                <a:solidFill>
                  <a:srgbClr val="000066"/>
                </a:solidFill>
              </a:rPr>
              <a:t>2</a:t>
            </a:r>
          </a:p>
          <a:p>
            <a:pPr>
              <a:buClrTx/>
              <a:buFontTx/>
              <a:buNone/>
            </a:pPr>
            <a:r>
              <a:rPr lang="en-US" altLang="en-US" sz="2000" b="1">
                <a:solidFill>
                  <a:srgbClr val="000000"/>
                </a:solidFill>
                <a:latin typeface="Comic Sans MS" panose="030F0702030302020204" pitchFamily="66" charset="0"/>
              </a:rPr>
              <a:t>The overall reaction would be</a:t>
            </a:r>
          </a:p>
          <a:p>
            <a:pPr>
              <a:buClrTx/>
              <a:buFontTx/>
              <a:buNone/>
            </a:pPr>
            <a:r>
              <a:rPr lang="en-US" altLang="en-US" sz="2000" b="1">
                <a:solidFill>
                  <a:srgbClr val="000000"/>
                </a:solidFill>
              </a:rPr>
              <a:t>                              </a:t>
            </a:r>
            <a:r>
              <a:rPr lang="en-US" altLang="en-US" sz="2000" b="1">
                <a:solidFill>
                  <a:srgbClr val="000066"/>
                </a:solidFill>
              </a:rPr>
              <a:t>M</a:t>
            </a:r>
            <a:r>
              <a:rPr lang="en-US" altLang="en-US" sz="2000" b="1" baseline="-25000">
                <a:solidFill>
                  <a:srgbClr val="000066"/>
                </a:solidFill>
              </a:rPr>
              <a:t>1</a:t>
            </a:r>
            <a:r>
              <a:rPr lang="en-US" altLang="en-US" sz="2000" b="1">
                <a:solidFill>
                  <a:srgbClr val="000066"/>
                </a:solidFill>
              </a:rPr>
              <a:t>    +     M</a:t>
            </a:r>
            <a:r>
              <a:rPr lang="en-US" altLang="en-US" sz="2000" b="1" baseline="-25000">
                <a:solidFill>
                  <a:srgbClr val="000066"/>
                </a:solidFill>
              </a:rPr>
              <a:t>2</a:t>
            </a:r>
            <a:r>
              <a:rPr lang="en-US" altLang="en-US" sz="2000" b="1" baseline="30000">
                <a:solidFill>
                  <a:srgbClr val="000066"/>
                </a:solidFill>
              </a:rPr>
              <a:t>n+ </a:t>
            </a:r>
            <a:r>
              <a:rPr lang="en-US" altLang="en-US" sz="2000" b="1">
                <a:solidFill>
                  <a:srgbClr val="000066"/>
                </a:solidFill>
              </a:rPr>
              <a:t>    </a:t>
            </a:r>
            <a:r>
              <a:rPr lang="en-US" altLang="en-US" sz="2000" b="1">
                <a:solidFill>
                  <a:srgbClr val="000066"/>
                </a:solidFill>
                <a:latin typeface="Symbol" panose="05050102010706020507" pitchFamily="18" charset="2"/>
              </a:rPr>
              <a:t></a:t>
            </a:r>
            <a:r>
              <a:rPr lang="en-US" altLang="en-US" sz="2000" b="1">
                <a:solidFill>
                  <a:srgbClr val="000066"/>
                </a:solidFill>
              </a:rPr>
              <a:t>     M</a:t>
            </a:r>
            <a:r>
              <a:rPr lang="en-US" altLang="en-US" sz="2000" b="1" baseline="-25000">
                <a:solidFill>
                  <a:srgbClr val="000066"/>
                </a:solidFill>
              </a:rPr>
              <a:t>2</a:t>
            </a:r>
            <a:r>
              <a:rPr lang="en-US" altLang="en-US" sz="2000" b="1">
                <a:solidFill>
                  <a:srgbClr val="000066"/>
                </a:solidFill>
              </a:rPr>
              <a:t>     +     M</a:t>
            </a:r>
            <a:r>
              <a:rPr lang="en-US" altLang="en-US" sz="2000" b="1" baseline="-25000">
                <a:solidFill>
                  <a:srgbClr val="000066"/>
                </a:solidFill>
              </a:rPr>
              <a:t>1</a:t>
            </a:r>
            <a:r>
              <a:rPr lang="en-US" altLang="en-US" sz="2000" b="1" baseline="30000">
                <a:solidFill>
                  <a:srgbClr val="000066"/>
                </a:solidFill>
              </a:rPr>
              <a:t>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0" y="0"/>
            <a:ext cx="9144000" cy="3690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marL="914400">
              <a:buClr>
                <a:srgbClr val="000000"/>
              </a:buClr>
              <a:buSzPct val="100000"/>
              <a:buFont typeface="Times New Roman" panose="02020603050405020304" pitchFamily="18" charse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lvl="2" indent="0">
              <a:buClrTx/>
              <a:buFontTx/>
              <a:buNone/>
            </a:pPr>
            <a:r>
              <a:rPr lang="en-US" altLang="en-US" b="1" u="sng">
                <a:solidFill>
                  <a:srgbClr val="000000"/>
                </a:solidFill>
                <a:latin typeface="Comic Sans MS" panose="030F0702030302020204" pitchFamily="66" charset="0"/>
              </a:rPr>
              <a:t>Electrochemical Cells</a:t>
            </a:r>
          </a:p>
          <a:p>
            <a:pPr>
              <a:buClrTx/>
              <a:buFontTx/>
              <a:buNone/>
            </a:pPr>
            <a:endParaRPr lang="en-US" altLang="en-US" b="1">
              <a:solidFill>
                <a:srgbClr val="000000"/>
              </a:solidFill>
              <a:latin typeface="Comic Sans MS" panose="030F0702030302020204" pitchFamily="66" charset="0"/>
            </a:endParaRPr>
          </a:p>
          <a:p>
            <a:pPr>
              <a:buClrTx/>
              <a:buFontTx/>
              <a:buNone/>
            </a:pPr>
            <a:r>
              <a:rPr lang="en-US" altLang="en-US" b="1">
                <a:solidFill>
                  <a:srgbClr val="000066"/>
                </a:solidFill>
                <a:latin typeface="Comic Sans MS" panose="030F0702030302020204" pitchFamily="66" charset="0"/>
              </a:rPr>
              <a:t>An electrochemical cell is a device in which an electric current (i.e. a flow of electrons through a circuit) is either produced by a spontaneous chemical reaction or used to bring about a nonspontaneous reaction.  Moreover, a galvanic (or voltaic) cell is an electrochemical cell in which a spontaneous chemical reaction is used to generate an electric current.</a:t>
            </a:r>
          </a:p>
          <a:p>
            <a:pPr>
              <a:buClrTx/>
              <a:buFontTx/>
              <a:buNone/>
            </a:pPr>
            <a:r>
              <a:rPr lang="en-US" altLang="en-US" sz="2000" b="1">
                <a:solidFill>
                  <a:srgbClr val="000066"/>
                </a:solidFill>
                <a:latin typeface="Comic Sans MS" panose="030F0702030302020204" pitchFamily="66" charset="0"/>
              </a:rPr>
              <a:t>Consider the generic example of a galvanic cell shown below:</a:t>
            </a:r>
          </a:p>
        </p:txBody>
      </p:sp>
      <p:graphicFrame>
        <p:nvGraphicFramePr>
          <p:cNvPr id="47107" name="Object 2"/>
          <p:cNvGraphicFramePr>
            <a:graphicFrameLocks noChangeAspect="1"/>
          </p:cNvGraphicFramePr>
          <p:nvPr/>
        </p:nvGraphicFramePr>
        <p:xfrm>
          <a:off x="1905000" y="3733800"/>
          <a:ext cx="4953000" cy="2819400"/>
        </p:xfrm>
        <a:graphic>
          <a:graphicData uri="http://schemas.openxmlformats.org/presentationml/2006/ole">
            <mc:AlternateContent xmlns:mc="http://schemas.openxmlformats.org/markup-compatibility/2006">
              <mc:Choice xmlns:v="urn:schemas-microsoft-com:vml" Requires="v">
                <p:oleObj spid="_x0000_s47108" r:id="rId4" imgW="2697221" imgH="2506681" progId="">
                  <p:embed/>
                </p:oleObj>
              </mc:Choice>
              <mc:Fallback>
                <p:oleObj r:id="rId4" imgW="2697221" imgH="2506681"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733800"/>
                        <a:ext cx="4953000" cy="2819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441325" y="422275"/>
            <a:ext cx="184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9155" name="Text Box 2"/>
          <p:cNvSpPr txBox="1">
            <a:spLocks noChangeArrowheads="1"/>
          </p:cNvSpPr>
          <p:nvPr/>
        </p:nvSpPr>
        <p:spPr bwMode="auto">
          <a:xfrm>
            <a:off x="288925" y="533400"/>
            <a:ext cx="8855075" cy="521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b="1">
                <a:solidFill>
                  <a:srgbClr val="000066"/>
                </a:solidFill>
                <a:latin typeface="Comic Sans MS" panose="030F0702030302020204" pitchFamily="66" charset="0"/>
              </a:rPr>
              <a:t>The cell consists of two electrodes, or metallic conductors, that make electrical contact with the contents of the cell, and an electrolyte, an ionically conducting medium, inside the cell.  Oxidation takes place at one electrode as the species being oxidized releases electrons from the electrode.  We can think of the overall chemical reaction as pushing electrons on to one electrode and pulling them off the other electrode.  The electrode at which oxidation occurs is called the anode.  The electrode at which reduction occurs is called the cathode.  Finally, a salt bridge is a bridge-shaped tube containing a concentrated salt in a gel that acts as an electrolyte and provides a conducting path between the two compartments in the electrochemical circuit.</a:t>
            </a:r>
            <a:r>
              <a:rPr lang="en-US" altLang="en-US">
                <a:solidFill>
                  <a:srgbClr val="000066"/>
                </a:solidFill>
                <a:latin typeface="Comic Sans MS" panose="030F0702030302020204" pitchFamily="66"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noChangeArrowheads="1"/>
          </p:cNvSpPr>
          <p:nvPr>
            <p:ph type="title"/>
          </p:nvPr>
        </p:nvSpPr>
        <p:spPr/>
        <p:txBody>
          <a:bodyPr/>
          <a:lstStyle/>
          <a:p>
            <a:r>
              <a:rPr lang="en-US" altLang="en-US" smtClean="0"/>
              <a:t>Voltaic Cells </a:t>
            </a:r>
            <a:r>
              <a:rPr lang="en-US" altLang="en-US" sz="2000" smtClean="0"/>
              <a:t>(1 of 3)</a:t>
            </a:r>
          </a:p>
        </p:txBody>
      </p:sp>
      <p:sp>
        <p:nvSpPr>
          <p:cNvPr id="51203" name="Content Placeholder 2"/>
          <p:cNvSpPr>
            <a:spLocks noGrp="1" noChangeArrowheads="1"/>
          </p:cNvSpPr>
          <p:nvPr>
            <p:ph idx="1"/>
          </p:nvPr>
        </p:nvSpPr>
        <p:spPr>
          <a:xfrm>
            <a:off x="457200" y="1600200"/>
            <a:ext cx="3962400" cy="4525963"/>
          </a:xfrm>
        </p:spPr>
        <p:txBody>
          <a:bodyPr/>
          <a:lstStyle/>
          <a:p>
            <a:r>
              <a:rPr lang="en-US" altLang="en-US" sz="2600" smtClean="0"/>
              <a:t>In spontaneous redox reactions, electrons are transferred and energy is released.</a:t>
            </a:r>
          </a:p>
          <a:p>
            <a:r>
              <a:rPr lang="en-US" altLang="en-US" sz="2600" smtClean="0"/>
              <a:t>That energy can do work if the electrons flow through an external device.</a:t>
            </a:r>
          </a:p>
          <a:p>
            <a:r>
              <a:rPr lang="en-US" altLang="en-US" sz="2600" smtClean="0"/>
              <a:t>This is a </a:t>
            </a:r>
            <a:r>
              <a:rPr lang="en-US" altLang="en-US" sz="2600" b="1" smtClean="0"/>
              <a:t>voltaic cell</a:t>
            </a:r>
            <a:r>
              <a:rPr lang="en-US" altLang="en-US" sz="2600" smtClean="0"/>
              <a:t>.</a:t>
            </a:r>
          </a:p>
        </p:txBody>
      </p:sp>
      <p:pic>
        <p:nvPicPr>
          <p:cNvPr id="51204" name="Picture 3" descr="A photograph shows a voltmeter attached to a Z n electrode in a 1 molar Z n S O 4 solution, and a C u electrode in a 1 molar C u S O 4 solution. The two solutions are in contact with each other through a porous glass disc."/>
          <p:cNvPicPr>
            <a:picLocks noChangeAspect="1" noChangeArrowheads="1"/>
          </p:cNvPicPr>
          <p:nvPr/>
        </p:nvPicPr>
        <p:blipFill>
          <a:blip r:embed="rId2">
            <a:extLst>
              <a:ext uri="{28A0092B-C50C-407E-A947-70E740481C1C}">
                <a14:useLocalDpi xmlns:a14="http://schemas.microsoft.com/office/drawing/2010/main" val="0"/>
              </a:ext>
            </a:extLst>
          </a:blip>
          <a:srcRect b="2518"/>
          <a:stretch>
            <a:fillRect/>
          </a:stretch>
        </p:blipFill>
        <p:spPr bwMode="auto">
          <a:xfrm>
            <a:off x="4953000" y="1681163"/>
            <a:ext cx="3535363"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noChangeArrowheads="1"/>
          </p:cNvSpPr>
          <p:nvPr>
            <p:ph type="title"/>
          </p:nvPr>
        </p:nvSpPr>
        <p:spPr/>
        <p:txBody>
          <a:bodyPr/>
          <a:lstStyle/>
          <a:p>
            <a:r>
              <a:rPr lang="en-US" altLang="en-US" smtClean="0"/>
              <a:t>Voltaic Cells </a:t>
            </a:r>
            <a:r>
              <a:rPr lang="en-US" altLang="en-US" sz="2000" smtClean="0"/>
              <a:t>(2 of 3)</a:t>
            </a:r>
            <a:endParaRPr lang="en-US" altLang="en-US" smtClean="0"/>
          </a:p>
        </p:txBody>
      </p:sp>
      <p:sp>
        <p:nvSpPr>
          <p:cNvPr id="52227" name="Content Placeholder 2"/>
          <p:cNvSpPr>
            <a:spLocks noGrp="1" noChangeArrowheads="1"/>
          </p:cNvSpPr>
          <p:nvPr>
            <p:ph idx="1"/>
          </p:nvPr>
        </p:nvSpPr>
        <p:spPr>
          <a:xfrm>
            <a:off x="457200" y="1600200"/>
            <a:ext cx="8229600" cy="2286000"/>
          </a:xfrm>
        </p:spPr>
        <p:txBody>
          <a:bodyPr/>
          <a:lstStyle/>
          <a:p>
            <a:r>
              <a:rPr lang="en-US" altLang="en-US" sz="2400" smtClean="0"/>
              <a:t>The oxidation occurs at the </a:t>
            </a:r>
            <a:r>
              <a:rPr lang="en-US" altLang="en-US" sz="2400" b="1" smtClean="0"/>
              <a:t>anode</a:t>
            </a:r>
            <a:r>
              <a:rPr lang="en-US" altLang="en-US" sz="2400" smtClean="0"/>
              <a:t>.</a:t>
            </a:r>
          </a:p>
          <a:p>
            <a:r>
              <a:rPr lang="en-US" altLang="en-US" sz="2400" smtClean="0"/>
              <a:t>The reduction occurs at the </a:t>
            </a:r>
            <a:r>
              <a:rPr lang="en-US" altLang="en-US" sz="2400" b="1" smtClean="0"/>
              <a:t>cathode</a:t>
            </a:r>
            <a:r>
              <a:rPr lang="en-US" altLang="en-US" sz="2400" smtClean="0"/>
              <a:t>.</a:t>
            </a:r>
          </a:p>
          <a:p>
            <a:r>
              <a:rPr lang="en-US" altLang="en-US" sz="2400" smtClean="0"/>
              <a:t>When electrons flow, charges aren’t balanced. So, a salt bridge, usually a U-shaped tube that contains a salt/agar solution, is used to keep the charges balanced.</a:t>
            </a:r>
          </a:p>
        </p:txBody>
      </p:sp>
      <p:pic>
        <p:nvPicPr>
          <p:cNvPr id="52228" name="Picture 3" descr="A diagram shows a voltaic cell using the standard hydrogen electrode along with a zinc anode. Two beakers are filled with liquid, and are connected by a salt bridge. The beaker on the left is the anode half-cell, and contains a Zn anode while the beaker on the right is the cathode half-cell, and contains the standard hydrogen electrode, S H E. The S H E is a glass tube filled with H2 gas that contains a thin wire. The reaction in the left beaker is Z n, solid, yields Z n 2 plus, aqueous, plus 2 electrons. The reaction in the right beaker is H plus, aqueous, plus 2 electrons yields H 2, gas. A voltmeter is connected to both electrodes; electron flow through the voltmeter is from the Zn anode toward the S H E cathode, and registers 0.76 volts. Through the salt bridge, N O 3 minus migrates toward the anode and N ay plus migrates toward the cathode."/>
          <p:cNvPicPr>
            <a:picLocks noChangeAspect="1" noChangeArrowheads="1"/>
          </p:cNvPicPr>
          <p:nvPr/>
        </p:nvPicPr>
        <p:blipFill>
          <a:blip r:embed="rId2">
            <a:extLst>
              <a:ext uri="{28A0092B-C50C-407E-A947-70E740481C1C}">
                <a14:useLocalDpi xmlns:a14="http://schemas.microsoft.com/office/drawing/2010/main" val="0"/>
              </a:ext>
            </a:extLst>
          </a:blip>
          <a:srcRect b="3088"/>
          <a:stretch>
            <a:fillRect/>
          </a:stretch>
        </p:blipFill>
        <p:spPr bwMode="auto">
          <a:xfrm>
            <a:off x="2790825" y="4059238"/>
            <a:ext cx="3519488" cy="21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noChangeArrowheads="1"/>
          </p:cNvSpPr>
          <p:nvPr>
            <p:ph type="title"/>
          </p:nvPr>
        </p:nvSpPr>
        <p:spPr/>
        <p:txBody>
          <a:bodyPr/>
          <a:lstStyle/>
          <a:p>
            <a:r>
              <a:rPr lang="en-US" altLang="en-US" smtClean="0"/>
              <a:t>Voltaic Cells </a:t>
            </a:r>
            <a:r>
              <a:rPr lang="en-US" altLang="en-US" sz="2000" smtClean="0"/>
              <a:t>(3 of 3)</a:t>
            </a:r>
            <a:endParaRPr lang="en-US" altLang="en-US" smtClean="0"/>
          </a:p>
        </p:txBody>
      </p:sp>
      <p:sp>
        <p:nvSpPr>
          <p:cNvPr id="53251" name="Content Placeholder 2"/>
          <p:cNvSpPr>
            <a:spLocks noGrp="1" noChangeArrowheads="1"/>
          </p:cNvSpPr>
          <p:nvPr>
            <p:ph idx="1"/>
          </p:nvPr>
        </p:nvSpPr>
        <p:spPr>
          <a:xfrm>
            <a:off x="457200" y="1600200"/>
            <a:ext cx="5029200" cy="4648200"/>
          </a:xfrm>
        </p:spPr>
        <p:txBody>
          <a:bodyPr/>
          <a:lstStyle/>
          <a:p>
            <a:r>
              <a:rPr lang="en-US" altLang="en-US" sz="2400" smtClean="0"/>
              <a:t>In the cell, electrons leave the anode and flow through the wire to the cathode.</a:t>
            </a:r>
          </a:p>
          <a:p>
            <a:r>
              <a:rPr lang="en-US" altLang="en-US" sz="2400" smtClean="0"/>
              <a:t>Cations are formed in the anode compartment.</a:t>
            </a:r>
          </a:p>
          <a:p>
            <a:r>
              <a:rPr lang="en-US" altLang="en-US" sz="2400" smtClean="0"/>
              <a:t>As the electrons reach the cathode, cations in solution are attracted to the now negative cathode.</a:t>
            </a:r>
          </a:p>
          <a:p>
            <a:r>
              <a:rPr lang="en-US" altLang="en-US" sz="2400" smtClean="0"/>
              <a:t>The cations gain electrons and are deposited as metal on the cathode.</a:t>
            </a:r>
          </a:p>
        </p:txBody>
      </p:sp>
      <p:pic>
        <p:nvPicPr>
          <p:cNvPr id="53252" name="Picture 3" descr="A diagram shows a simple voltaic cell, with a negative anode and positive cathode. A large vessel is filled with liquid. A porous barrier or salt bridge runs down the middle, separating the container in two. On the left is the anode half-cell, where oxidation occurs, anode is negative, and on the right is the cathode half-cell, where reduction occurs, cathode is positive. Outside of the vessel, electron flow through the voltmeter is from the anode toward the cathode. Within the vessel, anions cross the porous barrier from cathode half-cell to anode half-cell, while cations travel from anode to cathode."/>
          <p:cNvPicPr>
            <a:picLocks noChangeAspect="1" noChangeArrowheads="1"/>
          </p:cNvPicPr>
          <p:nvPr/>
        </p:nvPicPr>
        <p:blipFill>
          <a:blip r:embed="rId2">
            <a:extLst>
              <a:ext uri="{28A0092B-C50C-407E-A947-70E740481C1C}">
                <a14:useLocalDpi xmlns:a14="http://schemas.microsoft.com/office/drawing/2010/main" val="0"/>
              </a:ext>
            </a:extLst>
          </a:blip>
          <a:srcRect b="2518"/>
          <a:stretch>
            <a:fillRect/>
          </a:stretch>
        </p:blipFill>
        <p:spPr bwMode="auto">
          <a:xfrm>
            <a:off x="5791200" y="2286000"/>
            <a:ext cx="3030538"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914400" y="762000"/>
            <a:ext cx="6934200" cy="398463"/>
          </a:xfrm>
          <a:prstGeom prst="rect">
            <a:avLst/>
          </a:prstGeom>
          <a:blipFill dpi="0" rotWithShape="0">
            <a:blip r:embed="rId3"/>
            <a:srcRect/>
            <a:stretch>
              <a:fillRect/>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250"/>
              </a:spcBef>
              <a:buClrTx/>
              <a:buFontTx/>
              <a:buNone/>
            </a:pPr>
            <a:r>
              <a:rPr lang="en-US" altLang="en-US" sz="2000" b="1">
                <a:solidFill>
                  <a:srgbClr val="000000"/>
                </a:solidFill>
                <a:latin typeface="Arial" panose="020B0604020202020204" pitchFamily="34" charset="0"/>
              </a:rPr>
              <a:t>Why Does a Voltaic Cell Work?</a:t>
            </a:r>
          </a:p>
        </p:txBody>
      </p:sp>
      <p:sp>
        <p:nvSpPr>
          <p:cNvPr id="54275" name="Text Box 2"/>
          <p:cNvSpPr txBox="1">
            <a:spLocks noChangeArrowheads="1"/>
          </p:cNvSpPr>
          <p:nvPr/>
        </p:nvSpPr>
        <p:spPr bwMode="auto">
          <a:xfrm>
            <a:off x="685800" y="1447800"/>
            <a:ext cx="76200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250"/>
              </a:spcBef>
              <a:buClrTx/>
              <a:buFontTx/>
              <a:buNone/>
            </a:pPr>
            <a:r>
              <a:rPr lang="en-US" altLang="en-US" sz="2000" b="1">
                <a:solidFill>
                  <a:srgbClr val="000000"/>
                </a:solidFill>
                <a:latin typeface="Arial" panose="020B0604020202020204" pitchFamily="34" charset="0"/>
              </a:rPr>
              <a:t>The spontaneous reaction occurs as a result of the different abilities of materials (such as metals) to give up their electrons and the ability of the electrons to flow through the circuit.</a:t>
            </a:r>
          </a:p>
        </p:txBody>
      </p:sp>
      <p:sp>
        <p:nvSpPr>
          <p:cNvPr id="54276" name="Text Box 3"/>
          <p:cNvSpPr txBox="1">
            <a:spLocks noChangeArrowheads="1"/>
          </p:cNvSpPr>
          <p:nvPr/>
        </p:nvSpPr>
        <p:spPr bwMode="auto">
          <a:xfrm>
            <a:off x="304800" y="3200400"/>
            <a:ext cx="5410200" cy="509588"/>
          </a:xfrm>
          <a:prstGeom prst="rect">
            <a:avLst/>
          </a:prstGeom>
          <a:gradFill rotWithShape="0">
            <a:gsLst>
              <a:gs pos="0">
                <a:srgbClr val="BFBFBF"/>
              </a:gs>
              <a:gs pos="100000">
                <a:srgbClr val="6E6E6E"/>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spcBef>
                <a:spcPts val="1500"/>
              </a:spcBef>
              <a:buClrTx/>
              <a:buFontTx/>
              <a:buNone/>
            </a:pPr>
            <a:r>
              <a:rPr lang="en-US" altLang="en-US" b="1">
                <a:solidFill>
                  <a:srgbClr val="000000"/>
                </a:solidFill>
                <a:latin typeface="Arial" panose="020B0604020202020204" pitchFamily="34" charset="0"/>
              </a:rPr>
              <a:t>E</a:t>
            </a:r>
            <a:r>
              <a:rPr lang="en-US" altLang="en-US" b="1" baseline="-25000">
                <a:solidFill>
                  <a:srgbClr val="000000"/>
                </a:solidFill>
                <a:latin typeface="Arial" panose="020B0604020202020204" pitchFamily="34" charset="0"/>
              </a:rPr>
              <a:t>cell</a:t>
            </a:r>
            <a:r>
              <a:rPr lang="en-US" altLang="en-US" b="1">
                <a:solidFill>
                  <a:srgbClr val="000000"/>
                </a:solidFill>
                <a:latin typeface="Arial" panose="020B0604020202020204" pitchFamily="34" charset="0"/>
              </a:rPr>
              <a:t> &gt; 0 for a spontaneous reaction</a:t>
            </a:r>
          </a:p>
        </p:txBody>
      </p:sp>
      <p:sp>
        <p:nvSpPr>
          <p:cNvPr id="54277" name="Text Box 4"/>
          <p:cNvSpPr txBox="1">
            <a:spLocks noChangeArrowheads="1"/>
          </p:cNvSpPr>
          <p:nvPr/>
        </p:nvSpPr>
        <p:spPr bwMode="auto">
          <a:xfrm>
            <a:off x="304800" y="4572000"/>
            <a:ext cx="5334000" cy="825500"/>
          </a:xfrm>
          <a:prstGeom prst="rect">
            <a:avLst/>
          </a:prstGeom>
          <a:gradFill rotWithShape="0">
            <a:gsLst>
              <a:gs pos="0">
                <a:srgbClr val="BFBFBF"/>
              </a:gs>
              <a:gs pos="100000">
                <a:srgbClr val="6E6E6E"/>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spcBef>
                <a:spcPts val="1500"/>
              </a:spcBef>
              <a:buClrTx/>
              <a:buFontTx/>
              <a:buNone/>
            </a:pPr>
            <a:r>
              <a:rPr lang="en-US" altLang="en-US" b="1">
                <a:solidFill>
                  <a:srgbClr val="000000"/>
                </a:solidFill>
                <a:latin typeface="Arial" panose="020B0604020202020204" pitchFamily="34" charset="0"/>
              </a:rPr>
              <a:t>1 Volt (V) = 1 Joule (J)/ Coulomb (C)</a:t>
            </a:r>
          </a:p>
        </p:txBody>
      </p:sp>
      <p:pic>
        <p:nvPicPr>
          <p:cNvPr id="5427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124200"/>
            <a:ext cx="3043238" cy="3055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noChangeArrowheads="1"/>
          </p:cNvSpPr>
          <p:nvPr>
            <p:ph type="title"/>
          </p:nvPr>
        </p:nvSpPr>
        <p:spPr/>
        <p:txBody>
          <a:bodyPr/>
          <a:lstStyle/>
          <a:p>
            <a:r>
              <a:rPr lang="en-US" altLang="en-US" smtClean="0"/>
              <a:t>Cell Potentials</a:t>
            </a:r>
          </a:p>
        </p:txBody>
      </p:sp>
      <p:pic>
        <p:nvPicPr>
          <p:cNvPr id="56323" name="Picture 3" descr="A diagram shows a simple voltaic cell, with zinc and copper electrodes. Two beakers are filled with liquid, and are connected by a salt bridge, allows ion migration. The beaker on the left contains a Z n, solid, electrode, anode, negative, while the beaker on the right contains a C u, solid, electrode, cathode, positive. The reaction in the left beaker is Z n, solid, yields Z n 2 plus, aqueous, plus 2 electrons. The reaction in the right beaker is C u 2 plus, aqueous, plus 2 electrons yields C u, solid. A voltmeter is connected to both electrodes; electron flow through the voltmeter is from the Z n anode toward the C u cathode, and registers 1.10 volts. Through the salt bridge, anions, for instance N O 3 minus, migrate toward the anode and cations, for instance N ay plus, migrate toward the cathode."/>
          <p:cNvPicPr>
            <a:picLocks noChangeAspect="1" noChangeArrowheads="1"/>
          </p:cNvPicPr>
          <p:nvPr/>
        </p:nvPicPr>
        <p:blipFill>
          <a:blip r:embed="rId2">
            <a:extLst>
              <a:ext uri="{28A0092B-C50C-407E-A947-70E740481C1C}">
                <a14:useLocalDpi xmlns:a14="http://schemas.microsoft.com/office/drawing/2010/main" val="0"/>
              </a:ext>
            </a:extLst>
          </a:blip>
          <a:srcRect t="-1695" b="3418"/>
          <a:stretch>
            <a:fillRect/>
          </a:stretch>
        </p:blipFill>
        <p:spPr bwMode="auto">
          <a:xfrm>
            <a:off x="685800" y="2301875"/>
            <a:ext cx="5237163"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descr="A diagram shows how the difference in standard half-cell potentials for two reactions is the full potential for the cell. A diagram has Standard electrode potential red as a vertical line ranging from positive 0.34 to negative 0.76; thus negativity increases moving from bottom to top on the diagram. Ranging from positive at the bottom to more negative at the top. High on the line, at negative 0.76 volts, is the anode, with the reaction Z n yields Z n 2 plus, plus 2 electrons. Low on the line, at positive 0.34 volts, is the cathode, with the reaction C u 2 plus, plus 2 electrons yields C u. The difference between the two reactions is the Standard electrode potential cell, which is calculated by the equation positive 0.34 minus negative 0.76, which equals positive 1.10 volts."/>
          <p:cNvPicPr>
            <a:picLocks noChangeAspect="1" noChangeArrowheads="1"/>
          </p:cNvPicPr>
          <p:nvPr/>
        </p:nvPicPr>
        <p:blipFill>
          <a:blip r:embed="rId3">
            <a:extLst>
              <a:ext uri="{28A0092B-C50C-407E-A947-70E740481C1C}">
                <a14:useLocalDpi xmlns:a14="http://schemas.microsoft.com/office/drawing/2010/main" val="0"/>
              </a:ext>
            </a:extLst>
          </a:blip>
          <a:srcRect b="2698"/>
          <a:stretch>
            <a:fillRect/>
          </a:stretch>
        </p:blipFill>
        <p:spPr bwMode="auto">
          <a:xfrm>
            <a:off x="5922963" y="1981200"/>
            <a:ext cx="2362200" cy="382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822325" y="269875"/>
            <a:ext cx="7331075" cy="1201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b="1" u="sng">
                <a:solidFill>
                  <a:schemeClr val="tx1"/>
                </a:solidFill>
                <a:latin typeface="Comic Sans MS" panose="030F0702030302020204" pitchFamily="66" charset="0"/>
              </a:rPr>
              <a:t>IDENTIFING REDOX RX</a:t>
            </a:r>
          </a:p>
          <a:p>
            <a:pPr algn="ctr">
              <a:buClrTx/>
            </a:pPr>
            <a:r>
              <a:rPr lang="en-US" altLang="en-US" b="1">
                <a:solidFill>
                  <a:schemeClr val="tx1"/>
                </a:solidFill>
                <a:latin typeface="Comic Sans MS" panose="030F0702030302020204" pitchFamily="66" charset="0"/>
              </a:rPr>
              <a:t>INTRODUCTORY CHEMISTRY APPROACH</a:t>
            </a:r>
          </a:p>
          <a:p>
            <a:pPr algn="ctr">
              <a:buClrTx/>
              <a:buFontTx/>
              <a:buNone/>
            </a:pPr>
            <a:endParaRPr lang="en-US" altLang="en-US" b="1" u="sng">
              <a:solidFill>
                <a:srgbClr val="006600"/>
              </a:solidFill>
              <a:latin typeface="Comic Sans MS" panose="030F0702030302020204" pitchFamily="66" charset="0"/>
            </a:endParaRPr>
          </a:p>
        </p:txBody>
      </p:sp>
      <p:sp>
        <p:nvSpPr>
          <p:cNvPr id="6147" name="Text Box 2"/>
          <p:cNvSpPr txBox="1">
            <a:spLocks noChangeArrowheads="1"/>
          </p:cNvSpPr>
          <p:nvPr/>
        </p:nvSpPr>
        <p:spPr bwMode="auto">
          <a:xfrm>
            <a:off x="250825" y="1076325"/>
            <a:ext cx="8277225" cy="5265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b="1">
                <a:solidFill>
                  <a:srgbClr val="990099"/>
                </a:solidFill>
                <a:latin typeface="Comic Sans MS" panose="030F0702030302020204" pitchFamily="66" charset="0"/>
              </a:rPr>
              <a:t>Element + compound </a:t>
            </a:r>
            <a:r>
              <a:rPr lang="en-US" altLang="en-US" b="1">
                <a:solidFill>
                  <a:srgbClr val="990099"/>
                </a:solidFill>
                <a:latin typeface="Symbol" panose="05050102010706020507" pitchFamily="18" charset="2"/>
              </a:rPr>
              <a:t></a:t>
            </a:r>
            <a:r>
              <a:rPr lang="en-US" altLang="en-US" b="1">
                <a:solidFill>
                  <a:srgbClr val="990099"/>
                </a:solidFill>
                <a:latin typeface="Comic Sans MS" panose="030F0702030302020204" pitchFamily="66" charset="0"/>
              </a:rPr>
              <a:t> New element + New compound</a:t>
            </a:r>
          </a:p>
          <a:p>
            <a:pPr algn="ctr">
              <a:buClrTx/>
              <a:buFontTx/>
              <a:buNone/>
            </a:pPr>
            <a:r>
              <a:rPr lang="en-US" altLang="en-US" b="1">
                <a:solidFill>
                  <a:srgbClr val="000000"/>
                </a:solidFill>
                <a:latin typeface="Comic Sans MS" panose="030F0702030302020204" pitchFamily="66" charset="0"/>
              </a:rPr>
              <a:t>A    +    BC    </a:t>
            </a:r>
            <a:r>
              <a:rPr lang="en-US" altLang="en-US" b="1">
                <a:solidFill>
                  <a:srgbClr val="000000"/>
                </a:solidFill>
                <a:latin typeface="Symbol" panose="05050102010706020507" pitchFamily="18" charset="2"/>
              </a:rPr>
              <a:t></a:t>
            </a:r>
            <a:r>
              <a:rPr lang="en-US" altLang="en-US" b="1">
                <a:solidFill>
                  <a:srgbClr val="000000"/>
                </a:solidFill>
                <a:latin typeface="Comic Sans MS" panose="030F0702030302020204" pitchFamily="66" charset="0"/>
              </a:rPr>
              <a:t>    B     +    AC</a:t>
            </a:r>
          </a:p>
          <a:p>
            <a:pPr algn="ctr">
              <a:buClrTx/>
              <a:buFontTx/>
              <a:buNone/>
            </a:pPr>
            <a:endParaRPr lang="en-US" altLang="en-US" b="1">
              <a:solidFill>
                <a:srgbClr val="000000"/>
              </a:solidFill>
              <a:latin typeface="Comic Sans MS" panose="030F0702030302020204" pitchFamily="66" charset="0"/>
            </a:endParaRPr>
          </a:p>
          <a:p>
            <a:pPr algn="ctr">
              <a:buClrTx/>
              <a:buFontTx/>
              <a:buNone/>
            </a:pPr>
            <a:r>
              <a:rPr lang="en-US" altLang="en-US" b="1">
                <a:solidFill>
                  <a:srgbClr val="0066FF"/>
                </a:solidFill>
                <a:latin typeface="Comic Sans MS" panose="030F0702030302020204" pitchFamily="66" charset="0"/>
              </a:rPr>
              <a:t>Element + Element </a:t>
            </a:r>
            <a:r>
              <a:rPr lang="en-US" altLang="en-US" b="1">
                <a:solidFill>
                  <a:srgbClr val="0066FF"/>
                </a:solidFill>
                <a:latin typeface="Symbol" panose="05050102010706020507" pitchFamily="18" charset="2"/>
              </a:rPr>
              <a:t></a:t>
            </a:r>
            <a:r>
              <a:rPr lang="en-US" altLang="en-US" b="1">
                <a:solidFill>
                  <a:srgbClr val="0066FF"/>
                </a:solidFill>
                <a:latin typeface="Comic Sans MS" panose="030F0702030302020204" pitchFamily="66" charset="0"/>
              </a:rPr>
              <a:t> Compound</a:t>
            </a:r>
          </a:p>
          <a:p>
            <a:pPr algn="ctr">
              <a:buClrTx/>
              <a:buFontTx/>
              <a:buNone/>
            </a:pPr>
            <a:r>
              <a:rPr lang="en-US" altLang="en-US" b="1">
                <a:solidFill>
                  <a:srgbClr val="0066FF"/>
                </a:solidFill>
                <a:latin typeface="Comic Sans MS" panose="030F0702030302020204" pitchFamily="66" charset="0"/>
              </a:rPr>
              <a:t> </a:t>
            </a:r>
            <a:r>
              <a:rPr lang="en-US" altLang="en-US" b="1">
                <a:solidFill>
                  <a:srgbClr val="000000"/>
                </a:solidFill>
                <a:latin typeface="Comic Sans MS" panose="030F0702030302020204" pitchFamily="66" charset="0"/>
              </a:rPr>
              <a:t>A    +  B   </a:t>
            </a:r>
            <a:r>
              <a:rPr lang="en-US" altLang="en-US" b="1">
                <a:solidFill>
                  <a:srgbClr val="000000"/>
                </a:solidFill>
                <a:latin typeface="Symbol" panose="05050102010706020507" pitchFamily="18" charset="2"/>
              </a:rPr>
              <a:t></a:t>
            </a:r>
            <a:r>
              <a:rPr lang="en-US" altLang="en-US" b="1">
                <a:solidFill>
                  <a:srgbClr val="000000"/>
                </a:solidFill>
                <a:latin typeface="Comic Sans MS" panose="030F0702030302020204" pitchFamily="66" charset="0"/>
              </a:rPr>
              <a:t>  AB</a:t>
            </a:r>
          </a:p>
          <a:p>
            <a:pPr algn="ctr">
              <a:buClrTx/>
              <a:buFontTx/>
              <a:buNone/>
            </a:pPr>
            <a:endParaRPr lang="en-US" altLang="en-US" b="1">
              <a:solidFill>
                <a:srgbClr val="000000"/>
              </a:solidFill>
              <a:latin typeface="Comic Sans MS" panose="030F0702030302020204" pitchFamily="66" charset="0"/>
            </a:endParaRPr>
          </a:p>
          <a:p>
            <a:pPr algn="ctr">
              <a:buClrTx/>
              <a:buFontTx/>
              <a:buNone/>
            </a:pPr>
            <a:r>
              <a:rPr lang="en-US" altLang="en-US" b="1">
                <a:solidFill>
                  <a:schemeClr val="tx1"/>
                </a:solidFill>
                <a:latin typeface="Comic Sans MS" panose="030F0702030302020204" pitchFamily="66" charset="0"/>
              </a:rPr>
              <a:t>Check oxidation state (charges) of species</a:t>
            </a:r>
          </a:p>
          <a:p>
            <a:pPr algn="ctr">
              <a:buClrTx/>
              <a:buFontTx/>
              <a:buNone/>
            </a:pPr>
            <a:r>
              <a:rPr lang="en-US" altLang="en-US" b="1">
                <a:solidFill>
                  <a:schemeClr val="tx1"/>
                </a:solidFill>
                <a:latin typeface="Comic Sans MS" panose="030F0702030302020204" pitchFamily="66" charset="0"/>
              </a:rPr>
              <a:t>A change in oxidation # means redox reaction</a:t>
            </a:r>
          </a:p>
          <a:p>
            <a:pPr algn="ctr">
              <a:buClrTx/>
              <a:buFontTx/>
              <a:buNone/>
            </a:pPr>
            <a:endParaRPr lang="en-US" altLang="en-US" b="1">
              <a:solidFill>
                <a:schemeClr val="tx1"/>
              </a:solidFill>
              <a:latin typeface="Comic Sans MS" panose="030F0702030302020204" pitchFamily="66" charset="0"/>
            </a:endParaRPr>
          </a:p>
          <a:p>
            <a:pPr algn="ctr">
              <a:buClrTx/>
              <a:buFontTx/>
              <a:buNone/>
            </a:pPr>
            <a:r>
              <a:rPr lang="en-US" altLang="en-US" b="1">
                <a:solidFill>
                  <a:schemeClr val="tx1"/>
                </a:solidFill>
                <a:latin typeface="Comic Sans MS" panose="030F0702030302020204" pitchFamily="66" charset="0"/>
              </a:rPr>
              <a:t>Identify the Redox Rx:</a:t>
            </a:r>
          </a:p>
          <a:p>
            <a:pPr algn="ctr">
              <a:buClrTx/>
              <a:buFontTx/>
              <a:buNone/>
            </a:pPr>
            <a:r>
              <a:rPr lang="en-US" altLang="en-US" b="1">
                <a:solidFill>
                  <a:schemeClr val="tx1"/>
                </a:solidFill>
                <a:latin typeface="Comic Sans MS" panose="030F0702030302020204" pitchFamily="66" charset="0"/>
              </a:rPr>
              <a:t>Cu + AgNO</a:t>
            </a:r>
            <a:r>
              <a:rPr lang="en-US" altLang="en-US" b="1" baseline="-25000">
                <a:solidFill>
                  <a:schemeClr val="tx1"/>
                </a:solidFill>
                <a:latin typeface="Comic Sans MS" panose="030F0702030302020204" pitchFamily="66" charset="0"/>
              </a:rPr>
              <a:t>3</a:t>
            </a:r>
            <a:r>
              <a:rPr lang="en-US" altLang="en-US" b="1">
                <a:solidFill>
                  <a:schemeClr val="tx1"/>
                </a:solidFill>
                <a:latin typeface="Comic Sans MS" panose="030F0702030302020204" pitchFamily="66" charset="0"/>
              </a:rPr>
              <a:t> </a:t>
            </a:r>
            <a:r>
              <a:rPr lang="en-US" altLang="en-US" b="1">
                <a:solidFill>
                  <a:schemeClr val="tx1"/>
                </a:solidFill>
                <a:latin typeface="Symbol" panose="05050102010706020507" pitchFamily="18" charset="2"/>
              </a:rPr>
              <a:t></a:t>
            </a:r>
            <a:r>
              <a:rPr lang="en-US" altLang="en-US" b="1">
                <a:solidFill>
                  <a:schemeClr val="tx1"/>
                </a:solidFill>
                <a:latin typeface="Comic Sans MS" panose="030F0702030302020204" pitchFamily="66" charset="0"/>
              </a:rPr>
              <a:t> Cu(NO</a:t>
            </a:r>
            <a:r>
              <a:rPr lang="en-US" altLang="en-US" b="1" baseline="-25000">
                <a:solidFill>
                  <a:schemeClr val="tx1"/>
                </a:solidFill>
                <a:latin typeface="Comic Sans MS" panose="030F0702030302020204" pitchFamily="66" charset="0"/>
              </a:rPr>
              <a:t>3</a:t>
            </a:r>
            <a:r>
              <a:rPr lang="en-US" altLang="en-US" b="1">
                <a:solidFill>
                  <a:schemeClr val="tx1"/>
                </a:solidFill>
                <a:latin typeface="Comic Sans MS" panose="030F0702030302020204" pitchFamily="66" charset="0"/>
              </a:rPr>
              <a:t>)</a:t>
            </a:r>
            <a:r>
              <a:rPr lang="en-US" altLang="en-US" b="1" baseline="-25000">
                <a:solidFill>
                  <a:schemeClr val="tx1"/>
                </a:solidFill>
                <a:latin typeface="Comic Sans MS" panose="030F0702030302020204" pitchFamily="66" charset="0"/>
              </a:rPr>
              <a:t>2</a:t>
            </a:r>
            <a:r>
              <a:rPr lang="en-US" altLang="en-US" b="1">
                <a:solidFill>
                  <a:schemeClr val="tx1"/>
                </a:solidFill>
                <a:latin typeface="Comic Sans MS" panose="030F0702030302020204" pitchFamily="66" charset="0"/>
              </a:rPr>
              <a:t> + Ag</a:t>
            </a:r>
          </a:p>
          <a:p>
            <a:pPr algn="ctr">
              <a:buClrTx/>
              <a:buFontTx/>
              <a:buNone/>
            </a:pPr>
            <a:r>
              <a:rPr lang="en-US" altLang="en-US" b="1">
                <a:solidFill>
                  <a:schemeClr val="tx1"/>
                </a:solidFill>
                <a:latin typeface="Comic Sans MS" panose="030F0702030302020204" pitchFamily="66" charset="0"/>
              </a:rPr>
              <a:t>NO + O</a:t>
            </a:r>
            <a:r>
              <a:rPr lang="en-US" altLang="en-US" b="1" baseline="-25000">
                <a:solidFill>
                  <a:schemeClr val="tx1"/>
                </a:solidFill>
                <a:latin typeface="Comic Sans MS" panose="030F0702030302020204" pitchFamily="66" charset="0"/>
              </a:rPr>
              <a:t>2</a:t>
            </a:r>
            <a:r>
              <a:rPr lang="en-US" altLang="en-US" b="1">
                <a:solidFill>
                  <a:schemeClr val="tx1"/>
                </a:solidFill>
                <a:latin typeface="Comic Sans MS" panose="030F0702030302020204" pitchFamily="66" charset="0"/>
              </a:rPr>
              <a:t> </a:t>
            </a:r>
            <a:r>
              <a:rPr lang="en-US" altLang="en-US" b="1">
                <a:solidFill>
                  <a:schemeClr val="tx1"/>
                </a:solidFill>
                <a:latin typeface="Symbol" panose="05050102010706020507" pitchFamily="18" charset="2"/>
              </a:rPr>
              <a:t></a:t>
            </a:r>
            <a:r>
              <a:rPr lang="en-US" altLang="en-US" b="1">
                <a:solidFill>
                  <a:schemeClr val="tx1"/>
                </a:solidFill>
                <a:latin typeface="Comic Sans MS" panose="030F0702030302020204" pitchFamily="66" charset="0"/>
              </a:rPr>
              <a:t> NO</a:t>
            </a:r>
            <a:r>
              <a:rPr lang="en-US" altLang="en-US" b="1" baseline="-25000">
                <a:solidFill>
                  <a:schemeClr val="tx1"/>
                </a:solidFill>
                <a:latin typeface="Comic Sans MS" panose="030F0702030302020204" pitchFamily="66" charset="0"/>
              </a:rPr>
              <a:t>2</a:t>
            </a:r>
          </a:p>
          <a:p>
            <a:pPr algn="ctr">
              <a:buClrTx/>
              <a:buFontTx/>
              <a:buNone/>
            </a:pPr>
            <a:r>
              <a:rPr lang="en-US" altLang="en-US" b="1">
                <a:solidFill>
                  <a:schemeClr val="tx1"/>
                </a:solidFill>
                <a:latin typeface="Comic Sans MS" panose="030F0702030302020204" pitchFamily="66" charset="0"/>
              </a:rPr>
              <a:t>K</a:t>
            </a:r>
            <a:r>
              <a:rPr lang="en-US" altLang="en-US" b="1" baseline="-25000">
                <a:solidFill>
                  <a:schemeClr val="tx1"/>
                </a:solidFill>
                <a:latin typeface="Comic Sans MS" panose="030F0702030302020204" pitchFamily="66" charset="0"/>
              </a:rPr>
              <a:t>2</a:t>
            </a:r>
            <a:r>
              <a:rPr lang="en-US" altLang="en-US" b="1">
                <a:solidFill>
                  <a:schemeClr val="tx1"/>
                </a:solidFill>
                <a:latin typeface="Comic Sans MS" panose="030F0702030302020204" pitchFamily="66" charset="0"/>
              </a:rPr>
              <a:t>SO</a:t>
            </a:r>
            <a:r>
              <a:rPr lang="en-US" altLang="en-US" b="1" baseline="-25000">
                <a:solidFill>
                  <a:schemeClr val="tx1"/>
                </a:solidFill>
                <a:latin typeface="Comic Sans MS" panose="030F0702030302020204" pitchFamily="66" charset="0"/>
              </a:rPr>
              <a:t>4</a:t>
            </a:r>
            <a:r>
              <a:rPr lang="en-US" altLang="en-US" b="1">
                <a:solidFill>
                  <a:schemeClr val="tx1"/>
                </a:solidFill>
                <a:latin typeface="Comic Sans MS" panose="030F0702030302020204" pitchFamily="66" charset="0"/>
              </a:rPr>
              <a:t> + CaCl</a:t>
            </a:r>
            <a:r>
              <a:rPr lang="en-US" altLang="en-US" b="1" baseline="-25000">
                <a:solidFill>
                  <a:schemeClr val="tx1"/>
                </a:solidFill>
                <a:latin typeface="Comic Sans MS" panose="030F0702030302020204" pitchFamily="66" charset="0"/>
              </a:rPr>
              <a:t>2</a:t>
            </a:r>
            <a:r>
              <a:rPr lang="en-US" altLang="en-US" b="1">
                <a:solidFill>
                  <a:schemeClr val="tx1"/>
                </a:solidFill>
                <a:latin typeface="Comic Sans MS" panose="030F0702030302020204" pitchFamily="66" charset="0"/>
              </a:rPr>
              <a:t> </a:t>
            </a:r>
            <a:r>
              <a:rPr lang="en-US" altLang="en-US" b="1">
                <a:solidFill>
                  <a:schemeClr val="tx1"/>
                </a:solidFill>
                <a:latin typeface="Symbol" panose="05050102010706020507" pitchFamily="18" charset="2"/>
              </a:rPr>
              <a:t></a:t>
            </a:r>
            <a:r>
              <a:rPr lang="en-US" altLang="en-US" b="1">
                <a:solidFill>
                  <a:schemeClr val="tx1"/>
                </a:solidFill>
                <a:latin typeface="Comic Sans MS" panose="030F0702030302020204" pitchFamily="66" charset="0"/>
              </a:rPr>
              <a:t>KCl + CaSO</a:t>
            </a:r>
            <a:r>
              <a:rPr lang="en-US" altLang="en-US" b="1" baseline="-25000">
                <a:solidFill>
                  <a:schemeClr val="tx1"/>
                </a:solidFill>
                <a:latin typeface="Comic Sans MS" panose="030F0702030302020204" pitchFamily="66" charset="0"/>
              </a:rPr>
              <a:t>4</a:t>
            </a:r>
          </a:p>
          <a:p>
            <a:pPr algn="ctr">
              <a:buClrTx/>
              <a:buFontTx/>
              <a:buNone/>
            </a:pPr>
            <a:r>
              <a:rPr lang="en-US" altLang="en-US" b="1">
                <a:solidFill>
                  <a:schemeClr val="tx1"/>
                </a:solidFill>
                <a:latin typeface="Comic Sans MS" panose="030F0702030302020204" pitchFamily="66" charset="0"/>
              </a:rPr>
              <a:t>C</a:t>
            </a:r>
            <a:r>
              <a:rPr lang="en-US" altLang="en-US" b="1" baseline="-25000">
                <a:solidFill>
                  <a:schemeClr val="tx1"/>
                </a:solidFill>
                <a:latin typeface="Comic Sans MS" panose="030F0702030302020204" pitchFamily="66" charset="0"/>
              </a:rPr>
              <a:t>2</a:t>
            </a:r>
            <a:r>
              <a:rPr lang="en-US" altLang="en-US" b="1">
                <a:solidFill>
                  <a:schemeClr val="tx1"/>
                </a:solidFill>
                <a:latin typeface="Comic Sans MS" panose="030F0702030302020204" pitchFamily="66" charset="0"/>
              </a:rPr>
              <a:t>H</a:t>
            </a:r>
            <a:r>
              <a:rPr lang="en-US" altLang="en-US" b="1" baseline="-25000">
                <a:solidFill>
                  <a:schemeClr val="tx1"/>
                </a:solidFill>
                <a:latin typeface="Comic Sans MS" panose="030F0702030302020204" pitchFamily="66" charset="0"/>
              </a:rPr>
              <a:t>4</a:t>
            </a:r>
            <a:r>
              <a:rPr lang="en-US" altLang="en-US" b="1">
                <a:solidFill>
                  <a:schemeClr val="tx1"/>
                </a:solidFill>
                <a:latin typeface="Comic Sans MS" panose="030F0702030302020204" pitchFamily="66" charset="0"/>
              </a:rPr>
              <a:t>O</a:t>
            </a:r>
            <a:r>
              <a:rPr lang="en-US" altLang="en-US" b="1" baseline="-25000">
                <a:solidFill>
                  <a:schemeClr val="tx1"/>
                </a:solidFill>
                <a:latin typeface="Comic Sans MS" panose="030F0702030302020204" pitchFamily="66" charset="0"/>
              </a:rPr>
              <a:t>2</a:t>
            </a:r>
            <a:r>
              <a:rPr lang="en-US" altLang="en-US" b="1">
                <a:solidFill>
                  <a:schemeClr val="tx1"/>
                </a:solidFill>
                <a:latin typeface="Comic Sans MS" panose="030F0702030302020204" pitchFamily="66" charset="0"/>
              </a:rPr>
              <a:t> + O</a:t>
            </a:r>
            <a:r>
              <a:rPr lang="en-US" altLang="en-US" b="1" baseline="-25000">
                <a:solidFill>
                  <a:schemeClr val="tx1"/>
                </a:solidFill>
                <a:latin typeface="Comic Sans MS" panose="030F0702030302020204" pitchFamily="66" charset="0"/>
              </a:rPr>
              <a:t>2</a:t>
            </a:r>
            <a:r>
              <a:rPr lang="en-US" altLang="en-US" b="1">
                <a:solidFill>
                  <a:schemeClr val="tx1"/>
                </a:solidFill>
                <a:latin typeface="Comic Sans MS" panose="030F0702030302020204" pitchFamily="66" charset="0"/>
              </a:rPr>
              <a:t> </a:t>
            </a:r>
            <a:r>
              <a:rPr lang="en-US" altLang="en-US" b="1">
                <a:solidFill>
                  <a:schemeClr val="tx1"/>
                </a:solidFill>
                <a:latin typeface="Symbol" panose="05050102010706020507" pitchFamily="18" charset="2"/>
              </a:rPr>
              <a:t></a:t>
            </a:r>
            <a:r>
              <a:rPr lang="en-US" altLang="en-US" b="1">
                <a:solidFill>
                  <a:schemeClr val="tx1"/>
                </a:solidFill>
                <a:latin typeface="Comic Sans MS" panose="030F0702030302020204" pitchFamily="66" charset="0"/>
              </a:rPr>
              <a:t> CO</a:t>
            </a:r>
            <a:r>
              <a:rPr lang="en-US" altLang="en-US" b="1" baseline="-25000">
                <a:solidFill>
                  <a:schemeClr val="tx1"/>
                </a:solidFill>
                <a:latin typeface="Comic Sans MS" panose="030F0702030302020204" pitchFamily="66" charset="0"/>
              </a:rPr>
              <a:t>2</a:t>
            </a:r>
            <a:r>
              <a:rPr lang="en-US" altLang="en-US" b="1">
                <a:solidFill>
                  <a:schemeClr val="tx1"/>
                </a:solidFill>
                <a:latin typeface="Comic Sans MS" panose="030F0702030302020204" pitchFamily="66" charset="0"/>
              </a:rPr>
              <a:t> + H</a:t>
            </a:r>
            <a:r>
              <a:rPr lang="en-US" altLang="en-US" b="1" baseline="-25000">
                <a:solidFill>
                  <a:schemeClr val="tx1"/>
                </a:solidFill>
                <a:latin typeface="Comic Sans MS" panose="030F0702030302020204" pitchFamily="66" charset="0"/>
              </a:rPr>
              <a:t>2</a:t>
            </a:r>
            <a:r>
              <a:rPr lang="en-US" altLang="en-US" b="1">
                <a:solidFill>
                  <a:schemeClr val="tx1"/>
                </a:solidFill>
                <a:latin typeface="Comic Sans MS" panose="030F0702030302020204" pitchFamily="66" charset="0"/>
              </a:rPr>
              <a:t>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381000" y="457200"/>
            <a:ext cx="8458200" cy="612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500"/>
              </a:spcBef>
              <a:buClrTx/>
              <a:buFontTx/>
              <a:buNone/>
            </a:pPr>
            <a:r>
              <a:rPr lang="en-US" altLang="en-US" b="1">
                <a:solidFill>
                  <a:srgbClr val="000066"/>
                </a:solidFill>
                <a:latin typeface="Comic Sans MS" panose="030F0702030302020204" pitchFamily="66" charset="0"/>
              </a:rPr>
              <a:t>More Positive</a:t>
            </a:r>
          </a:p>
          <a:p>
            <a:pPr>
              <a:spcBef>
                <a:spcPts val="1500"/>
              </a:spcBef>
              <a:buClrTx/>
              <a:buFontTx/>
              <a:buNone/>
            </a:pPr>
            <a:endParaRPr lang="en-US" altLang="en-US" b="1">
              <a:solidFill>
                <a:srgbClr val="000066"/>
              </a:solidFill>
              <a:latin typeface="Comic Sans MS" panose="030F0702030302020204" pitchFamily="66" charset="0"/>
            </a:endParaRPr>
          </a:p>
          <a:p>
            <a:pPr>
              <a:spcBef>
                <a:spcPts val="1500"/>
              </a:spcBef>
              <a:buClrTx/>
              <a:buFontTx/>
              <a:buNone/>
            </a:pPr>
            <a:endParaRPr lang="en-US" altLang="en-US">
              <a:solidFill>
                <a:srgbClr val="000000"/>
              </a:solidFill>
            </a:endParaRPr>
          </a:p>
          <a:p>
            <a:pPr>
              <a:spcBef>
                <a:spcPts val="1500"/>
              </a:spcBef>
              <a:buClrTx/>
              <a:buFontTx/>
              <a:buNone/>
            </a:pPr>
            <a:r>
              <a:rPr lang="en-US" altLang="en-US">
                <a:solidFill>
                  <a:srgbClr val="000000"/>
                </a:solidFill>
              </a:rPr>
              <a:t>                  </a:t>
            </a:r>
            <a:r>
              <a:rPr lang="en-US" altLang="en-US" b="1">
                <a:solidFill>
                  <a:srgbClr val="000066"/>
                </a:solidFill>
                <a:latin typeface="Comic Sans MS" panose="030F0702030302020204" pitchFamily="66" charset="0"/>
              </a:rPr>
              <a:t>Cathode(reduction)</a:t>
            </a:r>
          </a:p>
          <a:p>
            <a:pPr>
              <a:spcBef>
                <a:spcPts val="1500"/>
              </a:spcBef>
              <a:buClrTx/>
              <a:buFontTx/>
              <a:buNone/>
            </a:pPr>
            <a:r>
              <a:rPr lang="en-US" altLang="en-US">
                <a:solidFill>
                  <a:srgbClr val="000000"/>
                </a:solidFill>
              </a:rPr>
              <a:t>                                         </a:t>
            </a:r>
            <a:r>
              <a:rPr lang="en-US" altLang="en-US" b="1">
                <a:solidFill>
                  <a:srgbClr val="A50021"/>
                </a:solidFill>
                <a:latin typeface="Brush Script MT" panose="03060802040406070304" pitchFamily="66" charset="0"/>
              </a:rPr>
              <a:t>E</a:t>
            </a:r>
            <a:r>
              <a:rPr lang="en-US" altLang="en-US" b="1">
                <a:solidFill>
                  <a:srgbClr val="A50021"/>
                </a:solidFill>
              </a:rPr>
              <a:t>º </a:t>
            </a:r>
            <a:r>
              <a:rPr lang="en-US" altLang="en-US" b="1" baseline="-25000">
                <a:solidFill>
                  <a:srgbClr val="A50021"/>
                </a:solidFill>
              </a:rPr>
              <a:t>Red</a:t>
            </a:r>
            <a:r>
              <a:rPr lang="en-US" altLang="en-US" b="1">
                <a:solidFill>
                  <a:srgbClr val="A50021"/>
                </a:solidFill>
              </a:rPr>
              <a:t> (cathode)</a:t>
            </a:r>
          </a:p>
          <a:p>
            <a:pPr>
              <a:spcBef>
                <a:spcPts val="1500"/>
              </a:spcBef>
              <a:buClrTx/>
              <a:buFontTx/>
              <a:buNone/>
            </a:pPr>
            <a:r>
              <a:rPr lang="en-US" altLang="en-US">
                <a:solidFill>
                  <a:srgbClr val="000000"/>
                </a:solidFill>
              </a:rPr>
              <a:t>                         </a:t>
            </a:r>
            <a:r>
              <a:rPr lang="en-US" altLang="en-US" b="1">
                <a:solidFill>
                  <a:srgbClr val="003399"/>
                </a:solidFill>
                <a:latin typeface="Brush Script MT" panose="03060802040406070304" pitchFamily="66" charset="0"/>
              </a:rPr>
              <a:t>E</a:t>
            </a:r>
            <a:r>
              <a:rPr lang="en-US" altLang="en-US" b="1">
                <a:solidFill>
                  <a:srgbClr val="003399"/>
                </a:solidFill>
                <a:latin typeface="Comic Sans MS" panose="030F0702030302020204" pitchFamily="66" charset="0"/>
              </a:rPr>
              <a:t>º cell</a:t>
            </a:r>
          </a:p>
          <a:p>
            <a:pPr>
              <a:spcBef>
                <a:spcPts val="1500"/>
              </a:spcBef>
              <a:buClrTx/>
              <a:buFontTx/>
              <a:buNone/>
            </a:pPr>
            <a:r>
              <a:rPr lang="en-US" altLang="en-US">
                <a:solidFill>
                  <a:srgbClr val="000000"/>
                </a:solidFill>
              </a:rPr>
              <a:t>                                         </a:t>
            </a:r>
            <a:r>
              <a:rPr lang="en-US" altLang="en-US" b="1">
                <a:solidFill>
                  <a:srgbClr val="A50021"/>
                </a:solidFill>
                <a:latin typeface="Brush Script MT" panose="03060802040406070304" pitchFamily="66" charset="0"/>
              </a:rPr>
              <a:t>E</a:t>
            </a:r>
            <a:r>
              <a:rPr lang="en-US" altLang="en-US" b="1">
                <a:solidFill>
                  <a:srgbClr val="A50021"/>
                </a:solidFill>
              </a:rPr>
              <a:t>º</a:t>
            </a:r>
            <a:r>
              <a:rPr lang="en-US" altLang="en-US" b="1" baseline="-25000">
                <a:solidFill>
                  <a:srgbClr val="A50021"/>
                </a:solidFill>
              </a:rPr>
              <a:t>red</a:t>
            </a:r>
            <a:r>
              <a:rPr lang="en-US" altLang="en-US" b="1">
                <a:solidFill>
                  <a:srgbClr val="A50021"/>
                </a:solidFill>
              </a:rPr>
              <a:t> (anode)</a:t>
            </a:r>
            <a:r>
              <a:rPr lang="en-US" altLang="en-US">
                <a:solidFill>
                  <a:srgbClr val="000000"/>
                </a:solidFill>
              </a:rPr>
              <a:t>     </a:t>
            </a:r>
          </a:p>
          <a:p>
            <a:pPr>
              <a:spcBef>
                <a:spcPts val="1500"/>
              </a:spcBef>
              <a:buClrTx/>
              <a:buFontTx/>
              <a:buNone/>
            </a:pPr>
            <a:r>
              <a:rPr lang="en-US" altLang="en-US">
                <a:solidFill>
                  <a:srgbClr val="000000"/>
                </a:solidFill>
              </a:rPr>
              <a:t>                </a:t>
            </a:r>
            <a:r>
              <a:rPr lang="en-US" altLang="en-US" b="1">
                <a:solidFill>
                  <a:srgbClr val="000066"/>
                </a:solidFill>
                <a:latin typeface="Comic Sans MS" panose="030F0702030302020204" pitchFamily="66" charset="0"/>
              </a:rPr>
              <a:t>Anode(oxidation)</a:t>
            </a:r>
          </a:p>
          <a:p>
            <a:pPr>
              <a:spcBef>
                <a:spcPts val="1500"/>
              </a:spcBef>
              <a:buClrTx/>
              <a:buFontTx/>
              <a:buNone/>
            </a:pPr>
            <a:endParaRPr lang="en-US" altLang="en-US" b="1">
              <a:solidFill>
                <a:srgbClr val="000066"/>
              </a:solidFill>
              <a:latin typeface="Comic Sans MS" panose="030F0702030302020204" pitchFamily="66" charset="0"/>
            </a:endParaRPr>
          </a:p>
          <a:p>
            <a:pPr>
              <a:spcBef>
                <a:spcPts val="1500"/>
              </a:spcBef>
              <a:buClrTx/>
              <a:buFontTx/>
              <a:buNone/>
            </a:pPr>
            <a:endParaRPr lang="en-US" altLang="en-US">
              <a:solidFill>
                <a:srgbClr val="000000"/>
              </a:solidFill>
            </a:endParaRPr>
          </a:p>
          <a:p>
            <a:pPr>
              <a:spcBef>
                <a:spcPts val="1500"/>
              </a:spcBef>
              <a:buClrTx/>
              <a:buFontTx/>
              <a:buNone/>
            </a:pPr>
            <a:r>
              <a:rPr lang="en-US" altLang="en-US" b="1">
                <a:solidFill>
                  <a:srgbClr val="000066"/>
                </a:solidFill>
                <a:latin typeface="Comic Sans MS" panose="030F0702030302020204" pitchFamily="66" charset="0"/>
              </a:rPr>
              <a:t>More Negative</a:t>
            </a:r>
          </a:p>
        </p:txBody>
      </p:sp>
      <p:sp>
        <p:nvSpPr>
          <p:cNvPr id="57347" name="Text Box 2"/>
          <p:cNvSpPr txBox="1">
            <a:spLocks noChangeArrowheads="1"/>
          </p:cNvSpPr>
          <p:nvPr/>
        </p:nvSpPr>
        <p:spPr bwMode="auto">
          <a:xfrm>
            <a:off x="457200" y="1295400"/>
            <a:ext cx="11430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500"/>
              </a:spcBef>
              <a:buClrTx/>
              <a:buFontTx/>
              <a:buNone/>
            </a:pPr>
            <a:r>
              <a:rPr lang="en-US" altLang="en-US" b="1">
                <a:solidFill>
                  <a:srgbClr val="008000"/>
                </a:solidFill>
                <a:latin typeface="Brush Script MT" panose="03060802040406070304" pitchFamily="66" charset="0"/>
              </a:rPr>
              <a:t>E</a:t>
            </a:r>
            <a:r>
              <a:rPr lang="en-US" altLang="en-US">
                <a:solidFill>
                  <a:srgbClr val="008000"/>
                </a:solidFill>
              </a:rPr>
              <a:t>º</a:t>
            </a:r>
            <a:r>
              <a:rPr lang="en-US" altLang="en-US" baseline="-25000">
                <a:solidFill>
                  <a:srgbClr val="008000"/>
                </a:solidFill>
              </a:rPr>
              <a:t>Red</a:t>
            </a:r>
          </a:p>
          <a:p>
            <a:pPr>
              <a:spcBef>
                <a:spcPts val="1500"/>
              </a:spcBef>
              <a:buClrTx/>
              <a:buFontTx/>
              <a:buNone/>
            </a:pPr>
            <a:r>
              <a:rPr lang="en-US" altLang="en-US">
                <a:solidFill>
                  <a:srgbClr val="008000"/>
                </a:solidFill>
              </a:rPr>
              <a:t>(V)</a:t>
            </a:r>
          </a:p>
        </p:txBody>
      </p:sp>
      <p:sp>
        <p:nvSpPr>
          <p:cNvPr id="57348" name="Line 3"/>
          <p:cNvSpPr>
            <a:spLocks noChangeShapeType="1"/>
          </p:cNvSpPr>
          <p:nvPr/>
        </p:nvSpPr>
        <p:spPr bwMode="auto">
          <a:xfrm flipV="1">
            <a:off x="1600200" y="911225"/>
            <a:ext cx="1588" cy="503555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7349" name="Line 4"/>
          <p:cNvSpPr>
            <a:spLocks noChangeShapeType="1"/>
          </p:cNvSpPr>
          <p:nvPr/>
        </p:nvSpPr>
        <p:spPr bwMode="auto">
          <a:xfrm>
            <a:off x="1600200" y="4114800"/>
            <a:ext cx="1981200" cy="1588"/>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7350" name="Line 5"/>
          <p:cNvSpPr>
            <a:spLocks noChangeShapeType="1"/>
          </p:cNvSpPr>
          <p:nvPr/>
        </p:nvSpPr>
        <p:spPr bwMode="auto">
          <a:xfrm>
            <a:off x="1600200" y="2743200"/>
            <a:ext cx="2209800" cy="1588"/>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7351" name="Line 6"/>
          <p:cNvSpPr>
            <a:spLocks noChangeShapeType="1"/>
          </p:cNvSpPr>
          <p:nvPr/>
        </p:nvSpPr>
        <p:spPr bwMode="auto">
          <a:xfrm>
            <a:off x="2590800" y="3581400"/>
            <a:ext cx="1588" cy="5334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7352" name="Line 7"/>
          <p:cNvSpPr>
            <a:spLocks noChangeShapeType="1"/>
          </p:cNvSpPr>
          <p:nvPr/>
        </p:nvSpPr>
        <p:spPr bwMode="auto">
          <a:xfrm>
            <a:off x="2590800" y="2743200"/>
            <a:ext cx="1588" cy="3048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7353" name="Text Box 8"/>
          <p:cNvSpPr txBox="1">
            <a:spLocks noChangeArrowheads="1"/>
          </p:cNvSpPr>
          <p:nvPr/>
        </p:nvSpPr>
        <p:spPr bwMode="auto">
          <a:xfrm>
            <a:off x="5791200" y="1905000"/>
            <a:ext cx="3124200" cy="2682875"/>
          </a:xfrm>
          <a:prstGeom prst="rect">
            <a:avLst/>
          </a:prstGeom>
          <a:solidFill>
            <a:srgbClr val="003399">
              <a:alpha val="65881"/>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sz="2800" b="1">
                <a:solidFill>
                  <a:srgbClr val="000000"/>
                </a:solidFill>
                <a:latin typeface="Comic Sans MS" panose="030F0702030302020204" pitchFamily="66" charset="0"/>
              </a:rPr>
              <a:t>A cell will always run spontaneous in the direction that produces a positive </a:t>
            </a:r>
            <a:r>
              <a:rPr lang="en-US" altLang="en-US" sz="2800" b="1">
                <a:solidFill>
                  <a:srgbClr val="000000"/>
                </a:solidFill>
                <a:latin typeface="Brush Script MT" panose="03060802040406070304" pitchFamily="66" charset="0"/>
              </a:rPr>
              <a:t>E</a:t>
            </a:r>
            <a:r>
              <a:rPr lang="en-US" altLang="en-US" sz="2800" b="1" baseline="30000">
                <a:solidFill>
                  <a:srgbClr val="000000"/>
                </a:solidFill>
                <a:latin typeface="Comic Sans MS" panose="030F0702030302020204" pitchFamily="66" charset="0"/>
              </a:rPr>
              <a:t>o</a:t>
            </a:r>
            <a:r>
              <a:rPr lang="en-US" altLang="en-US" b="1" i="1" baseline="-25000">
                <a:solidFill>
                  <a:srgbClr val="000000"/>
                </a:solidFill>
                <a:latin typeface="Comic Sans MS" panose="030F0702030302020204" pitchFamily="66" charset="0"/>
              </a:rPr>
              <a:t>cell</a:t>
            </a:r>
          </a:p>
          <a:p>
            <a:pPr>
              <a:buClrTx/>
              <a:buFontTx/>
              <a:buNone/>
            </a:pPr>
            <a:endParaRPr lang="en-US" altLang="en-US" b="1" i="1" baseline="-25000">
              <a:solidFill>
                <a:srgbClr val="000000"/>
              </a:solidFill>
              <a:latin typeface="Comic Sans MS" panose="030F0702030302020204" pitchFamily="66"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939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066800"/>
            <a:ext cx="6256338" cy="4743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85800"/>
            <a:ext cx="1887538" cy="2209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9396" name="Text Box 3"/>
          <p:cNvSpPr txBox="1">
            <a:spLocks noChangeArrowheads="1"/>
          </p:cNvSpPr>
          <p:nvPr/>
        </p:nvSpPr>
        <p:spPr bwMode="auto">
          <a:xfrm>
            <a:off x="1905000" y="304800"/>
            <a:ext cx="63246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250"/>
              </a:spcBef>
              <a:buClrTx/>
              <a:buFontTx/>
              <a:buNone/>
            </a:pPr>
            <a:r>
              <a:rPr lang="en-US" altLang="en-US" sz="2000" b="1">
                <a:solidFill>
                  <a:srgbClr val="000000"/>
                </a:solidFill>
                <a:latin typeface="Arial" panose="020B0604020202020204" pitchFamily="34" charset="0"/>
              </a:rPr>
              <a:t>A voltaic cell based on the zinc-copper reaction.</a:t>
            </a:r>
          </a:p>
        </p:txBody>
      </p:sp>
      <p:grpSp>
        <p:nvGrpSpPr>
          <p:cNvPr id="37892" name="Group 4"/>
          <p:cNvGrpSpPr>
            <a:grpSpLocks/>
          </p:cNvGrpSpPr>
          <p:nvPr/>
        </p:nvGrpSpPr>
        <p:grpSpPr bwMode="auto">
          <a:xfrm>
            <a:off x="228600" y="4724400"/>
            <a:ext cx="3197225" cy="669925"/>
            <a:chOff x="144" y="2976"/>
            <a:chExt cx="2014" cy="422"/>
          </a:xfrm>
        </p:grpSpPr>
        <p:sp>
          <p:nvSpPr>
            <p:cNvPr id="59404" name="Text Box 5"/>
            <p:cNvSpPr txBox="1">
              <a:spLocks noChangeArrowheads="1"/>
            </p:cNvSpPr>
            <p:nvPr/>
          </p:nvSpPr>
          <p:spPr bwMode="auto">
            <a:xfrm>
              <a:off x="144" y="2976"/>
              <a:ext cx="2014" cy="422"/>
            </a:xfrm>
            <a:prstGeom prst="rect">
              <a:avLst/>
            </a:prstGeom>
            <a:noFill/>
            <a:ln w="28440">
              <a:solidFill>
                <a:srgbClr val="3333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225"/>
                </a:spcBef>
                <a:buClrTx/>
                <a:buFontTx/>
                <a:buNone/>
              </a:pPr>
              <a:r>
                <a:rPr lang="en-US" altLang="en-US" sz="1800">
                  <a:solidFill>
                    <a:srgbClr val="000000"/>
                  </a:solidFill>
                  <a:latin typeface="Arial" panose="020B0604020202020204" pitchFamily="34" charset="0"/>
                </a:rPr>
                <a:t>Oxidation half-reaction</a:t>
              </a:r>
            </a:p>
            <a:p>
              <a:pPr>
                <a:spcBef>
                  <a:spcPts val="225"/>
                </a:spcBef>
                <a:buClrTx/>
                <a:buFontTx/>
                <a:buNone/>
              </a:pPr>
              <a:r>
                <a:rPr lang="en-US" altLang="en-US" sz="1800">
                  <a:solidFill>
                    <a:srgbClr val="000000"/>
                  </a:solidFill>
                  <a:latin typeface="Arial" panose="020B0604020202020204" pitchFamily="34" charset="0"/>
                </a:rPr>
                <a:t>Zn(</a:t>
              </a:r>
              <a:r>
                <a:rPr lang="en-US" altLang="en-US" sz="1800" i="1">
                  <a:solidFill>
                    <a:srgbClr val="000000"/>
                  </a:solidFill>
                </a:rPr>
                <a:t>s</a:t>
              </a:r>
              <a:r>
                <a:rPr lang="en-US" altLang="en-US" sz="1800">
                  <a:solidFill>
                    <a:srgbClr val="000000"/>
                  </a:solidFill>
                  <a:latin typeface="Arial" panose="020B0604020202020204" pitchFamily="34" charset="0"/>
                </a:rPr>
                <a:t>)      Zn</a:t>
              </a:r>
              <a:r>
                <a:rPr lang="en-US" altLang="en-US" sz="1800" baseline="30000">
                  <a:solidFill>
                    <a:srgbClr val="000000"/>
                  </a:solidFill>
                  <a:latin typeface="Arial" panose="020B0604020202020204" pitchFamily="34" charset="0"/>
                </a:rPr>
                <a:t>2+</a:t>
              </a:r>
              <a:r>
                <a:rPr lang="en-US" altLang="en-US" sz="1800">
                  <a:solidFill>
                    <a:srgbClr val="000000"/>
                  </a:solidFill>
                  <a:latin typeface="Arial" panose="020B0604020202020204" pitchFamily="34" charset="0"/>
                </a:rPr>
                <a:t>(</a:t>
              </a:r>
              <a:r>
                <a:rPr lang="en-US" altLang="en-US" sz="1800" i="1">
                  <a:solidFill>
                    <a:srgbClr val="000000"/>
                  </a:solidFill>
                </a:rPr>
                <a:t>aq</a:t>
              </a:r>
              <a:r>
                <a:rPr lang="en-US" altLang="en-US" sz="1800">
                  <a:solidFill>
                    <a:srgbClr val="000000"/>
                  </a:solidFill>
                  <a:latin typeface="Arial" panose="020B0604020202020204" pitchFamily="34" charset="0"/>
                </a:rPr>
                <a:t>) + 2e</a:t>
              </a:r>
              <a:r>
                <a:rPr lang="en-US" altLang="en-US" sz="1800" baseline="30000">
                  <a:solidFill>
                    <a:srgbClr val="000000"/>
                  </a:solidFill>
                  <a:latin typeface="Arial" panose="020B0604020202020204" pitchFamily="34" charset="0"/>
                </a:rPr>
                <a:t>-</a:t>
              </a:r>
            </a:p>
          </p:txBody>
        </p:sp>
        <p:sp>
          <p:nvSpPr>
            <p:cNvPr id="59405" name="Line 6"/>
            <p:cNvSpPr>
              <a:spLocks noChangeShapeType="1"/>
            </p:cNvSpPr>
            <p:nvPr/>
          </p:nvSpPr>
          <p:spPr bwMode="auto">
            <a:xfrm>
              <a:off x="528" y="3284"/>
              <a:ext cx="238" cy="0"/>
            </a:xfrm>
            <a:prstGeom prst="line">
              <a:avLst/>
            </a:prstGeom>
            <a:noFill/>
            <a:ln w="28440">
              <a:solidFill>
                <a:srgbClr val="333399"/>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37895" name="Group 7"/>
          <p:cNvGrpSpPr>
            <a:grpSpLocks/>
          </p:cNvGrpSpPr>
          <p:nvPr/>
        </p:nvGrpSpPr>
        <p:grpSpPr bwMode="auto">
          <a:xfrm>
            <a:off x="5715000" y="4724400"/>
            <a:ext cx="3197225" cy="669925"/>
            <a:chOff x="3600" y="2976"/>
            <a:chExt cx="2014" cy="422"/>
          </a:xfrm>
        </p:grpSpPr>
        <p:sp>
          <p:nvSpPr>
            <p:cNvPr id="59402" name="Text Box 8"/>
            <p:cNvSpPr txBox="1">
              <a:spLocks noChangeArrowheads="1"/>
            </p:cNvSpPr>
            <p:nvPr/>
          </p:nvSpPr>
          <p:spPr bwMode="auto">
            <a:xfrm>
              <a:off x="3600" y="2976"/>
              <a:ext cx="2014" cy="422"/>
            </a:xfrm>
            <a:prstGeom prst="rect">
              <a:avLst/>
            </a:prstGeom>
            <a:noFill/>
            <a:ln w="28440">
              <a:solidFill>
                <a:srgbClr val="FF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spcBef>
                  <a:spcPts val="225"/>
                </a:spcBef>
                <a:buClrTx/>
                <a:buFontTx/>
                <a:buNone/>
              </a:pPr>
              <a:r>
                <a:rPr lang="en-US" altLang="en-US" sz="1800">
                  <a:solidFill>
                    <a:srgbClr val="000000"/>
                  </a:solidFill>
                  <a:latin typeface="Arial" panose="020B0604020202020204" pitchFamily="34" charset="0"/>
                </a:rPr>
                <a:t>Reduction half-reaction</a:t>
              </a:r>
            </a:p>
            <a:p>
              <a:pPr algn="r">
                <a:spcBef>
                  <a:spcPts val="225"/>
                </a:spcBef>
                <a:buClrTx/>
                <a:buFontTx/>
                <a:buNone/>
              </a:pPr>
              <a:r>
                <a:rPr lang="en-US" altLang="en-US" sz="1800">
                  <a:solidFill>
                    <a:srgbClr val="000000"/>
                  </a:solidFill>
                  <a:latin typeface="Arial" panose="020B0604020202020204" pitchFamily="34" charset="0"/>
                </a:rPr>
                <a:t>Cu</a:t>
              </a:r>
              <a:r>
                <a:rPr lang="en-US" altLang="en-US" sz="1800" baseline="30000">
                  <a:solidFill>
                    <a:srgbClr val="000000"/>
                  </a:solidFill>
                  <a:latin typeface="Arial" panose="020B0604020202020204" pitchFamily="34" charset="0"/>
                </a:rPr>
                <a:t>2+</a:t>
              </a:r>
              <a:r>
                <a:rPr lang="en-US" altLang="en-US" sz="1800">
                  <a:solidFill>
                    <a:srgbClr val="000000"/>
                  </a:solidFill>
                  <a:latin typeface="Arial" panose="020B0604020202020204" pitchFamily="34" charset="0"/>
                </a:rPr>
                <a:t>(</a:t>
              </a:r>
              <a:r>
                <a:rPr lang="en-US" altLang="en-US" sz="1800" i="1">
                  <a:solidFill>
                    <a:srgbClr val="000000"/>
                  </a:solidFill>
                </a:rPr>
                <a:t>aq</a:t>
              </a:r>
              <a:r>
                <a:rPr lang="en-US" altLang="en-US" sz="1800">
                  <a:solidFill>
                    <a:srgbClr val="000000"/>
                  </a:solidFill>
                  <a:latin typeface="Arial" panose="020B0604020202020204" pitchFamily="34" charset="0"/>
                </a:rPr>
                <a:t>) + 2e</a:t>
              </a:r>
              <a:r>
                <a:rPr lang="en-US" altLang="en-US" sz="1800" baseline="30000">
                  <a:solidFill>
                    <a:srgbClr val="000000"/>
                  </a:solidFill>
                  <a:latin typeface="Arial" panose="020B0604020202020204" pitchFamily="34" charset="0"/>
                </a:rPr>
                <a:t>- </a:t>
              </a:r>
              <a:r>
                <a:rPr lang="en-US" altLang="en-US" sz="1800">
                  <a:solidFill>
                    <a:srgbClr val="000000"/>
                  </a:solidFill>
                  <a:latin typeface="Arial" panose="020B0604020202020204" pitchFamily="34" charset="0"/>
                </a:rPr>
                <a:t>      Cu(</a:t>
              </a:r>
              <a:r>
                <a:rPr lang="en-US" altLang="en-US" sz="1800" i="1">
                  <a:solidFill>
                    <a:srgbClr val="000000"/>
                  </a:solidFill>
                </a:rPr>
                <a:t>s</a:t>
              </a:r>
              <a:r>
                <a:rPr lang="en-US" altLang="en-US" sz="1800">
                  <a:solidFill>
                    <a:srgbClr val="000000"/>
                  </a:solidFill>
                  <a:latin typeface="Arial" panose="020B0604020202020204" pitchFamily="34" charset="0"/>
                </a:rPr>
                <a:t>)</a:t>
              </a:r>
            </a:p>
          </p:txBody>
        </p:sp>
        <p:sp>
          <p:nvSpPr>
            <p:cNvPr id="59403" name="Line 9"/>
            <p:cNvSpPr>
              <a:spLocks noChangeShapeType="1"/>
            </p:cNvSpPr>
            <p:nvPr/>
          </p:nvSpPr>
          <p:spPr bwMode="auto">
            <a:xfrm>
              <a:off x="4983" y="3284"/>
              <a:ext cx="238" cy="0"/>
            </a:xfrm>
            <a:prstGeom prst="line">
              <a:avLst/>
            </a:prstGeom>
            <a:noFill/>
            <a:ln w="28440">
              <a:solidFill>
                <a:srgbClr val="FF99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37898" name="Group 10"/>
          <p:cNvGrpSpPr>
            <a:grpSpLocks/>
          </p:cNvGrpSpPr>
          <p:nvPr/>
        </p:nvGrpSpPr>
        <p:grpSpPr bwMode="auto">
          <a:xfrm>
            <a:off x="2514600" y="5715000"/>
            <a:ext cx="4568825" cy="669925"/>
            <a:chOff x="1584" y="3600"/>
            <a:chExt cx="2878" cy="422"/>
          </a:xfrm>
        </p:grpSpPr>
        <p:sp>
          <p:nvSpPr>
            <p:cNvPr id="59400" name="Text Box 11"/>
            <p:cNvSpPr txBox="1">
              <a:spLocks noChangeArrowheads="1"/>
            </p:cNvSpPr>
            <p:nvPr/>
          </p:nvSpPr>
          <p:spPr bwMode="auto">
            <a:xfrm>
              <a:off x="1584" y="3600"/>
              <a:ext cx="2878" cy="422"/>
            </a:xfrm>
            <a:prstGeom prst="rect">
              <a:avLst/>
            </a:prstGeom>
            <a:noFill/>
            <a:ln w="28440">
              <a:solidFill>
                <a:srgbClr val="ED181E"/>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spcBef>
                  <a:spcPts val="225"/>
                </a:spcBef>
                <a:buClrTx/>
                <a:buFontTx/>
                <a:buNone/>
              </a:pPr>
              <a:r>
                <a:rPr lang="en-US" altLang="en-US" sz="1800">
                  <a:solidFill>
                    <a:srgbClr val="000000"/>
                  </a:solidFill>
                  <a:latin typeface="Arial" panose="020B0604020202020204" pitchFamily="34" charset="0"/>
                </a:rPr>
                <a:t>Overall (cell) reaction</a:t>
              </a:r>
            </a:p>
            <a:p>
              <a:pPr algn="ctr">
                <a:spcBef>
                  <a:spcPts val="225"/>
                </a:spcBef>
                <a:buClrTx/>
                <a:buFontTx/>
                <a:buNone/>
              </a:pPr>
              <a:r>
                <a:rPr lang="en-US" altLang="en-US" sz="1800">
                  <a:solidFill>
                    <a:srgbClr val="000000"/>
                  </a:solidFill>
                  <a:latin typeface="Arial" panose="020B0604020202020204" pitchFamily="34" charset="0"/>
                </a:rPr>
                <a:t>Zn(</a:t>
              </a:r>
              <a:r>
                <a:rPr lang="en-US" altLang="en-US" sz="1800" i="1">
                  <a:solidFill>
                    <a:srgbClr val="000000"/>
                  </a:solidFill>
                </a:rPr>
                <a:t>s</a:t>
              </a:r>
              <a:r>
                <a:rPr lang="en-US" altLang="en-US" sz="1800">
                  <a:solidFill>
                    <a:srgbClr val="000000"/>
                  </a:solidFill>
                  <a:latin typeface="Arial" panose="020B0604020202020204" pitchFamily="34" charset="0"/>
                </a:rPr>
                <a:t>) + Cu</a:t>
              </a:r>
              <a:r>
                <a:rPr lang="en-US" altLang="en-US" sz="1800" baseline="30000">
                  <a:solidFill>
                    <a:srgbClr val="000000"/>
                  </a:solidFill>
                  <a:latin typeface="Arial" panose="020B0604020202020204" pitchFamily="34" charset="0"/>
                </a:rPr>
                <a:t>2+</a:t>
              </a:r>
              <a:r>
                <a:rPr lang="en-US" altLang="en-US" sz="1800">
                  <a:solidFill>
                    <a:srgbClr val="000000"/>
                  </a:solidFill>
                  <a:latin typeface="Arial" panose="020B0604020202020204" pitchFamily="34" charset="0"/>
                </a:rPr>
                <a:t>(</a:t>
              </a:r>
              <a:r>
                <a:rPr lang="en-US" altLang="en-US" sz="1800" i="1">
                  <a:solidFill>
                    <a:srgbClr val="000000"/>
                  </a:solidFill>
                </a:rPr>
                <a:t>aq</a:t>
              </a:r>
              <a:r>
                <a:rPr lang="en-US" altLang="en-US" sz="1800">
                  <a:solidFill>
                    <a:srgbClr val="000000"/>
                  </a:solidFill>
                  <a:latin typeface="Arial" panose="020B0604020202020204" pitchFamily="34" charset="0"/>
                </a:rPr>
                <a:t>)       Zn</a:t>
              </a:r>
              <a:r>
                <a:rPr lang="en-US" altLang="en-US" sz="1800" baseline="30000">
                  <a:solidFill>
                    <a:srgbClr val="000000"/>
                  </a:solidFill>
                  <a:latin typeface="Arial" panose="020B0604020202020204" pitchFamily="34" charset="0"/>
                </a:rPr>
                <a:t>2+</a:t>
              </a:r>
              <a:r>
                <a:rPr lang="en-US" altLang="en-US" sz="1800">
                  <a:solidFill>
                    <a:srgbClr val="000000"/>
                  </a:solidFill>
                  <a:latin typeface="Arial" panose="020B0604020202020204" pitchFamily="34" charset="0"/>
                </a:rPr>
                <a:t>(</a:t>
              </a:r>
              <a:r>
                <a:rPr lang="en-US" altLang="en-US" sz="1800" i="1">
                  <a:solidFill>
                    <a:srgbClr val="000000"/>
                  </a:solidFill>
                </a:rPr>
                <a:t>aq</a:t>
              </a:r>
              <a:r>
                <a:rPr lang="en-US" altLang="en-US" sz="1800">
                  <a:solidFill>
                    <a:srgbClr val="000000"/>
                  </a:solidFill>
                  <a:latin typeface="Arial" panose="020B0604020202020204" pitchFamily="34" charset="0"/>
                </a:rPr>
                <a:t>) + Cu(</a:t>
              </a:r>
              <a:r>
                <a:rPr lang="en-US" altLang="en-US" sz="1800" i="1">
                  <a:solidFill>
                    <a:srgbClr val="000000"/>
                  </a:solidFill>
                </a:rPr>
                <a:t>s</a:t>
              </a:r>
              <a:r>
                <a:rPr lang="en-US" altLang="en-US" sz="1800">
                  <a:solidFill>
                    <a:srgbClr val="000000"/>
                  </a:solidFill>
                  <a:latin typeface="Arial" panose="020B0604020202020204" pitchFamily="34" charset="0"/>
                </a:rPr>
                <a:t>)</a:t>
              </a:r>
            </a:p>
          </p:txBody>
        </p:sp>
        <p:sp>
          <p:nvSpPr>
            <p:cNvPr id="59401" name="Line 12"/>
            <p:cNvSpPr>
              <a:spLocks noChangeShapeType="1"/>
            </p:cNvSpPr>
            <p:nvPr/>
          </p:nvSpPr>
          <p:spPr bwMode="auto">
            <a:xfrm>
              <a:off x="2945" y="3919"/>
              <a:ext cx="190" cy="0"/>
            </a:xfrm>
            <a:prstGeom prst="line">
              <a:avLst/>
            </a:prstGeom>
            <a:noFill/>
            <a:ln w="28440">
              <a:solidFill>
                <a:srgbClr val="ED181E"/>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37892"/>
                                        </p:tgtEl>
                                        <p:attrNameLst>
                                          <p:attrName>style.visibility</p:attrName>
                                        </p:attrNameLst>
                                      </p:cBhvr>
                                      <p:to>
                                        <p:strVal val="visible"/>
                                      </p:to>
                                    </p:set>
                                    <p:animEffect transition="in" filter="wipe(left)">
                                      <p:cBhvr additive="repl">
                                        <p:cTn id="7" dur="500"/>
                                        <p:tgtEl>
                                          <p:spTgt spid="378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37895"/>
                                        </p:tgtEl>
                                        <p:attrNameLst>
                                          <p:attrName>style.visibility</p:attrName>
                                        </p:attrNameLst>
                                      </p:cBhvr>
                                      <p:to>
                                        <p:strVal val="visible"/>
                                      </p:to>
                                    </p:set>
                                    <p:animEffect transition="in" filter="wipe(left)">
                                      <p:cBhvr additive="repl">
                                        <p:cTn id="12" dur="500"/>
                                        <p:tgtEl>
                                          <p:spTgt spid="378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37898"/>
                                        </p:tgtEl>
                                        <p:attrNameLst>
                                          <p:attrName>style.visibility</p:attrName>
                                        </p:attrNameLst>
                                      </p:cBhvr>
                                      <p:to>
                                        <p:strVal val="visible"/>
                                      </p:to>
                                    </p:set>
                                    <p:animEffect transition="in" filter="wipe(left)">
                                      <p:cBhvr additive="repl">
                                        <p:cTn id="17" dur="500"/>
                                        <p:tgtEl>
                                          <p:spTgt spid="3789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fill="hold" nodeType="clickEffect">
                                  <p:stCondLst>
                                    <p:cond delay="0"/>
                                  </p:stCondLst>
                                  <p:childTnLst>
                                    <p:set>
                                      <p:cBhvr additive="repl">
                                        <p:cTn id="21" dur="1" fill="hold">
                                          <p:stCondLst>
                                            <p:cond delay="0"/>
                                          </p:stCondLst>
                                        </p:cTn>
                                        <p:tgtEl>
                                          <p:spTgt spid="37890"/>
                                        </p:tgtEl>
                                        <p:attrNameLst>
                                          <p:attrName>style.visibility</p:attrName>
                                        </p:attrNameLst>
                                      </p:cBhvr>
                                      <p:to>
                                        <p:strVal val="visible"/>
                                      </p:to>
                                    </p:set>
                                    <p:animEffect transition="in" filter="dissolve">
                                      <p:cBhvr additive="repl">
                                        <p:cTn id="22" dur="5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1219200" y="609600"/>
            <a:ext cx="7239000" cy="460375"/>
          </a:xfrm>
          <a:prstGeom prst="rect">
            <a:avLst/>
          </a:prstGeom>
          <a:gradFill rotWithShape="0">
            <a:gsLst>
              <a:gs pos="0">
                <a:srgbClr val="FFFFFF"/>
              </a:gs>
              <a:gs pos="100000">
                <a:srgbClr val="FF0000"/>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500"/>
              </a:spcBef>
              <a:buClrTx/>
              <a:buFontTx/>
              <a:buNone/>
            </a:pPr>
            <a:r>
              <a:rPr lang="en-US" altLang="en-US" b="1">
                <a:solidFill>
                  <a:srgbClr val="000000"/>
                </a:solidFill>
                <a:latin typeface="Arial" panose="020B0604020202020204" pitchFamily="34" charset="0"/>
              </a:rPr>
              <a:t>Notation for a Voltaic Cell</a:t>
            </a:r>
          </a:p>
        </p:txBody>
      </p:sp>
      <p:sp>
        <p:nvSpPr>
          <p:cNvPr id="38914" name="Text Box 2"/>
          <p:cNvSpPr txBox="1">
            <a:spLocks noChangeArrowheads="1"/>
          </p:cNvSpPr>
          <p:nvPr/>
        </p:nvSpPr>
        <p:spPr bwMode="auto">
          <a:xfrm>
            <a:off x="1143000" y="1546225"/>
            <a:ext cx="2743200" cy="105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b="1">
                <a:solidFill>
                  <a:srgbClr val="000000"/>
                </a:solidFill>
                <a:latin typeface="Arial" panose="020B0604020202020204" pitchFamily="34" charset="0"/>
              </a:rPr>
              <a:t>components of anode compartment</a:t>
            </a:r>
          </a:p>
          <a:p>
            <a:pPr algn="ctr">
              <a:spcBef>
                <a:spcPts val="1125"/>
              </a:spcBef>
              <a:buClrTx/>
              <a:buFontTx/>
              <a:buNone/>
            </a:pPr>
            <a:r>
              <a:rPr lang="en-US" altLang="en-US" sz="1800" b="1">
                <a:solidFill>
                  <a:srgbClr val="000000"/>
                </a:solidFill>
                <a:latin typeface="Arial" panose="020B0604020202020204" pitchFamily="34" charset="0"/>
              </a:rPr>
              <a:t>(oxidation half-cell)</a:t>
            </a:r>
          </a:p>
        </p:txBody>
      </p:sp>
      <p:sp>
        <p:nvSpPr>
          <p:cNvPr id="38915" name="Text Box 3"/>
          <p:cNvSpPr txBox="1">
            <a:spLocks noChangeArrowheads="1"/>
          </p:cNvSpPr>
          <p:nvPr/>
        </p:nvSpPr>
        <p:spPr bwMode="auto">
          <a:xfrm>
            <a:off x="4724400" y="1524000"/>
            <a:ext cx="2971800" cy="105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b="1">
                <a:solidFill>
                  <a:srgbClr val="000000"/>
                </a:solidFill>
                <a:latin typeface="Arial" panose="020B0604020202020204" pitchFamily="34" charset="0"/>
              </a:rPr>
              <a:t>components of cathode compartment</a:t>
            </a:r>
          </a:p>
          <a:p>
            <a:pPr algn="ctr">
              <a:spcBef>
                <a:spcPts val="1125"/>
              </a:spcBef>
              <a:buClrTx/>
              <a:buFontTx/>
              <a:buNone/>
            </a:pPr>
            <a:r>
              <a:rPr lang="en-US" altLang="en-US" sz="1800" b="1">
                <a:solidFill>
                  <a:srgbClr val="000000"/>
                </a:solidFill>
                <a:latin typeface="Arial" panose="020B0604020202020204" pitchFamily="34" charset="0"/>
              </a:rPr>
              <a:t>(reduction half-cell)</a:t>
            </a:r>
          </a:p>
        </p:txBody>
      </p:sp>
      <p:sp>
        <p:nvSpPr>
          <p:cNvPr id="38916" name="Line 4"/>
          <p:cNvSpPr>
            <a:spLocks noChangeShapeType="1"/>
          </p:cNvSpPr>
          <p:nvPr/>
        </p:nvSpPr>
        <p:spPr bwMode="auto">
          <a:xfrm>
            <a:off x="4114800" y="1447800"/>
            <a:ext cx="1588" cy="1295400"/>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17" name="Text Box 5"/>
          <p:cNvSpPr txBox="1">
            <a:spLocks noChangeArrowheads="1"/>
          </p:cNvSpPr>
          <p:nvPr/>
        </p:nvSpPr>
        <p:spPr bwMode="auto">
          <a:xfrm>
            <a:off x="228600" y="2994025"/>
            <a:ext cx="19050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solidFill>
                  <a:srgbClr val="000000"/>
                </a:solidFill>
                <a:latin typeface="Arial" panose="020B0604020202020204" pitchFamily="34" charset="0"/>
              </a:rPr>
              <a:t>phase of lower oxidation state</a:t>
            </a:r>
          </a:p>
        </p:txBody>
      </p:sp>
      <p:sp>
        <p:nvSpPr>
          <p:cNvPr id="38918" name="Text Box 6"/>
          <p:cNvSpPr txBox="1">
            <a:spLocks noChangeArrowheads="1"/>
          </p:cNvSpPr>
          <p:nvPr/>
        </p:nvSpPr>
        <p:spPr bwMode="auto">
          <a:xfrm>
            <a:off x="2133600" y="2994025"/>
            <a:ext cx="18288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solidFill>
                  <a:srgbClr val="000000"/>
                </a:solidFill>
                <a:latin typeface="Arial" panose="020B0604020202020204" pitchFamily="34" charset="0"/>
              </a:rPr>
              <a:t>phase of higher oxidation state</a:t>
            </a:r>
          </a:p>
        </p:txBody>
      </p:sp>
      <p:sp>
        <p:nvSpPr>
          <p:cNvPr id="38919" name="Text Box 7"/>
          <p:cNvSpPr txBox="1">
            <a:spLocks noChangeArrowheads="1"/>
          </p:cNvSpPr>
          <p:nvPr/>
        </p:nvSpPr>
        <p:spPr bwMode="auto">
          <a:xfrm>
            <a:off x="4267200" y="2994025"/>
            <a:ext cx="18288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solidFill>
                  <a:srgbClr val="000000"/>
                </a:solidFill>
                <a:latin typeface="Arial" panose="020B0604020202020204" pitchFamily="34" charset="0"/>
              </a:rPr>
              <a:t>phase of higher oxidation state</a:t>
            </a:r>
          </a:p>
        </p:txBody>
      </p:sp>
      <p:sp>
        <p:nvSpPr>
          <p:cNvPr id="38920" name="Text Box 8"/>
          <p:cNvSpPr txBox="1">
            <a:spLocks noChangeArrowheads="1"/>
          </p:cNvSpPr>
          <p:nvPr/>
        </p:nvSpPr>
        <p:spPr bwMode="auto">
          <a:xfrm>
            <a:off x="6172200" y="2971800"/>
            <a:ext cx="22860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solidFill>
                  <a:srgbClr val="000000"/>
                </a:solidFill>
                <a:latin typeface="Arial" panose="020B0604020202020204" pitchFamily="34" charset="0"/>
              </a:rPr>
              <a:t>phase of lower oxidation state</a:t>
            </a:r>
          </a:p>
        </p:txBody>
      </p:sp>
      <p:sp>
        <p:nvSpPr>
          <p:cNvPr id="38921" name="Line 9"/>
          <p:cNvSpPr>
            <a:spLocks noChangeShapeType="1"/>
          </p:cNvSpPr>
          <p:nvPr/>
        </p:nvSpPr>
        <p:spPr bwMode="auto">
          <a:xfrm>
            <a:off x="2133600" y="2933700"/>
            <a:ext cx="1588" cy="7620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22" name="Line 10"/>
          <p:cNvSpPr>
            <a:spLocks noChangeShapeType="1"/>
          </p:cNvSpPr>
          <p:nvPr/>
        </p:nvSpPr>
        <p:spPr bwMode="auto">
          <a:xfrm>
            <a:off x="6096000" y="2895600"/>
            <a:ext cx="1588" cy="7620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23" name="Line 11"/>
          <p:cNvSpPr>
            <a:spLocks noChangeShapeType="1"/>
          </p:cNvSpPr>
          <p:nvPr/>
        </p:nvSpPr>
        <p:spPr bwMode="auto">
          <a:xfrm>
            <a:off x="4114800" y="2933700"/>
            <a:ext cx="1588" cy="762000"/>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24" name="Text Box 12"/>
          <p:cNvSpPr txBox="1">
            <a:spLocks noChangeArrowheads="1"/>
          </p:cNvSpPr>
          <p:nvPr/>
        </p:nvSpPr>
        <p:spPr bwMode="auto">
          <a:xfrm>
            <a:off x="2590800" y="3810000"/>
            <a:ext cx="4495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i="1">
                <a:solidFill>
                  <a:srgbClr val="000000"/>
                </a:solidFill>
              </a:rPr>
              <a:t>phase boundary between half-cells</a:t>
            </a:r>
          </a:p>
        </p:txBody>
      </p:sp>
      <p:sp>
        <p:nvSpPr>
          <p:cNvPr id="38925" name="Text Box 13"/>
          <p:cNvSpPr txBox="1">
            <a:spLocks noChangeArrowheads="1"/>
          </p:cNvSpPr>
          <p:nvPr/>
        </p:nvSpPr>
        <p:spPr bwMode="auto">
          <a:xfrm>
            <a:off x="457200" y="4267200"/>
            <a:ext cx="1752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solidFill>
                  <a:srgbClr val="000000"/>
                </a:solidFill>
                <a:latin typeface="Arial" panose="020B0604020202020204" pitchFamily="34" charset="0"/>
              </a:rPr>
              <a:t>Examples</a:t>
            </a:r>
            <a:r>
              <a:rPr lang="en-US" altLang="en-US" sz="1800">
                <a:solidFill>
                  <a:srgbClr val="000000"/>
                </a:solidFill>
                <a:latin typeface="Arial" panose="020B0604020202020204" pitchFamily="34" charset="0"/>
              </a:rPr>
              <a:t>:</a:t>
            </a:r>
          </a:p>
        </p:txBody>
      </p:sp>
      <p:sp>
        <p:nvSpPr>
          <p:cNvPr id="38926" name="Text Box 14"/>
          <p:cNvSpPr txBox="1">
            <a:spLocks noChangeArrowheads="1"/>
          </p:cNvSpPr>
          <p:nvPr/>
        </p:nvSpPr>
        <p:spPr bwMode="auto">
          <a:xfrm>
            <a:off x="2286000" y="4267200"/>
            <a:ext cx="4876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solidFill>
                  <a:srgbClr val="000000"/>
                </a:solidFill>
                <a:latin typeface="Arial" panose="020B0604020202020204" pitchFamily="34" charset="0"/>
              </a:rPr>
              <a:t>Zn(</a:t>
            </a:r>
            <a:r>
              <a:rPr lang="en-US" altLang="en-US" sz="1800" b="1" i="1">
                <a:solidFill>
                  <a:srgbClr val="000000"/>
                </a:solidFill>
              </a:rPr>
              <a:t>s</a:t>
            </a:r>
            <a:r>
              <a:rPr lang="en-US" altLang="en-US" sz="1800" b="1">
                <a:solidFill>
                  <a:srgbClr val="000000"/>
                </a:solidFill>
                <a:latin typeface="Arial" panose="020B0604020202020204" pitchFamily="34" charset="0"/>
              </a:rPr>
              <a:t>) | Zn</a:t>
            </a:r>
            <a:r>
              <a:rPr lang="en-US" altLang="en-US" sz="1800" b="1" baseline="30000">
                <a:solidFill>
                  <a:srgbClr val="000000"/>
                </a:solidFill>
                <a:latin typeface="Arial" panose="020B0604020202020204" pitchFamily="34" charset="0"/>
              </a:rPr>
              <a:t>2+</a:t>
            </a:r>
            <a:r>
              <a:rPr lang="en-US" altLang="en-US" sz="1800" b="1">
                <a:solidFill>
                  <a:srgbClr val="000000"/>
                </a:solidFill>
                <a:latin typeface="Arial" panose="020B0604020202020204" pitchFamily="34" charset="0"/>
              </a:rPr>
              <a:t>(</a:t>
            </a:r>
            <a:r>
              <a:rPr lang="en-US" altLang="en-US" sz="1800" b="1" i="1">
                <a:solidFill>
                  <a:srgbClr val="000000"/>
                </a:solidFill>
              </a:rPr>
              <a:t>aq</a:t>
            </a:r>
            <a:r>
              <a:rPr lang="en-US" altLang="en-US" sz="1800" b="1">
                <a:solidFill>
                  <a:srgbClr val="000000"/>
                </a:solidFill>
                <a:latin typeface="Arial" panose="020B0604020202020204" pitchFamily="34" charset="0"/>
              </a:rPr>
              <a:t>)  ||  Cu</a:t>
            </a:r>
            <a:r>
              <a:rPr lang="en-US" altLang="en-US" sz="1800" b="1" baseline="30000">
                <a:solidFill>
                  <a:srgbClr val="000000"/>
                </a:solidFill>
                <a:latin typeface="Arial" panose="020B0604020202020204" pitchFamily="34" charset="0"/>
              </a:rPr>
              <a:t>2+</a:t>
            </a:r>
            <a:r>
              <a:rPr lang="en-US" altLang="en-US" sz="1800" b="1">
                <a:solidFill>
                  <a:srgbClr val="000000"/>
                </a:solidFill>
                <a:latin typeface="Arial" panose="020B0604020202020204" pitchFamily="34" charset="0"/>
              </a:rPr>
              <a:t>(</a:t>
            </a:r>
            <a:r>
              <a:rPr lang="en-US" altLang="en-US" sz="1800" b="1" i="1">
                <a:solidFill>
                  <a:srgbClr val="000000"/>
                </a:solidFill>
              </a:rPr>
              <a:t>aq</a:t>
            </a:r>
            <a:r>
              <a:rPr lang="en-US" altLang="en-US" sz="1800" b="1">
                <a:solidFill>
                  <a:srgbClr val="000000"/>
                </a:solidFill>
                <a:latin typeface="Arial" panose="020B0604020202020204" pitchFamily="34" charset="0"/>
              </a:rPr>
              <a:t>) | Cu (</a:t>
            </a:r>
            <a:r>
              <a:rPr lang="en-US" altLang="en-US" sz="1800" b="1" i="1">
                <a:solidFill>
                  <a:srgbClr val="000000"/>
                </a:solidFill>
              </a:rPr>
              <a:t>s</a:t>
            </a:r>
            <a:r>
              <a:rPr lang="en-US" altLang="en-US" sz="1800" b="1">
                <a:solidFill>
                  <a:srgbClr val="000000"/>
                </a:solidFill>
                <a:latin typeface="Arial" panose="020B0604020202020204" pitchFamily="34" charset="0"/>
              </a:rPr>
              <a:t>)</a:t>
            </a:r>
          </a:p>
        </p:txBody>
      </p:sp>
      <p:grpSp>
        <p:nvGrpSpPr>
          <p:cNvPr id="38927" name="Group 15"/>
          <p:cNvGrpSpPr>
            <a:grpSpLocks/>
          </p:cNvGrpSpPr>
          <p:nvPr/>
        </p:nvGrpSpPr>
        <p:grpSpPr bwMode="auto">
          <a:xfrm>
            <a:off x="1371600" y="4724400"/>
            <a:ext cx="2663825" cy="366713"/>
            <a:chOff x="864" y="2976"/>
            <a:chExt cx="1678" cy="231"/>
          </a:xfrm>
        </p:grpSpPr>
        <p:sp>
          <p:nvSpPr>
            <p:cNvPr id="61464" name="Text Box 16"/>
            <p:cNvSpPr txBox="1">
              <a:spLocks noChangeArrowheads="1"/>
            </p:cNvSpPr>
            <p:nvPr/>
          </p:nvSpPr>
          <p:spPr bwMode="auto">
            <a:xfrm>
              <a:off x="864" y="2976"/>
              <a:ext cx="1678"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solidFill>
                    <a:srgbClr val="000000"/>
                  </a:solidFill>
                  <a:latin typeface="Arial" panose="020B0604020202020204" pitchFamily="34" charset="0"/>
                </a:rPr>
                <a:t>Zn(</a:t>
              </a:r>
              <a:r>
                <a:rPr lang="en-US" altLang="en-US" sz="1800" b="1" i="1">
                  <a:solidFill>
                    <a:srgbClr val="000000"/>
                  </a:solidFill>
                </a:rPr>
                <a:t>s</a:t>
              </a:r>
              <a:r>
                <a:rPr lang="en-US" altLang="en-US" sz="1800" b="1">
                  <a:solidFill>
                    <a:srgbClr val="000000"/>
                  </a:solidFill>
                  <a:latin typeface="Arial" panose="020B0604020202020204" pitchFamily="34" charset="0"/>
                </a:rPr>
                <a:t>)       Zn</a:t>
              </a:r>
              <a:r>
                <a:rPr lang="en-US" altLang="en-US" sz="1800" b="1" baseline="30000">
                  <a:solidFill>
                    <a:srgbClr val="000000"/>
                  </a:solidFill>
                  <a:latin typeface="Arial" panose="020B0604020202020204" pitchFamily="34" charset="0"/>
                </a:rPr>
                <a:t>2+</a:t>
              </a:r>
              <a:r>
                <a:rPr lang="en-US" altLang="en-US" sz="1800" b="1">
                  <a:solidFill>
                    <a:srgbClr val="000000"/>
                  </a:solidFill>
                  <a:latin typeface="Arial" panose="020B0604020202020204" pitchFamily="34" charset="0"/>
                </a:rPr>
                <a:t>(</a:t>
              </a:r>
              <a:r>
                <a:rPr lang="en-US" altLang="en-US" sz="1800" b="1" i="1">
                  <a:solidFill>
                    <a:srgbClr val="000000"/>
                  </a:solidFill>
                </a:rPr>
                <a:t>aq</a:t>
              </a:r>
              <a:r>
                <a:rPr lang="en-US" altLang="en-US" sz="1800" b="1">
                  <a:solidFill>
                    <a:srgbClr val="000000"/>
                  </a:solidFill>
                  <a:latin typeface="Arial" panose="020B0604020202020204" pitchFamily="34" charset="0"/>
                </a:rPr>
                <a:t>) + 2e</a:t>
              </a:r>
              <a:r>
                <a:rPr lang="en-US" altLang="en-US" sz="1800" b="1" baseline="30000">
                  <a:solidFill>
                    <a:srgbClr val="000000"/>
                  </a:solidFill>
                  <a:latin typeface="Arial" panose="020B0604020202020204" pitchFamily="34" charset="0"/>
                </a:rPr>
                <a:t>-</a:t>
              </a:r>
            </a:p>
          </p:txBody>
        </p:sp>
        <p:sp>
          <p:nvSpPr>
            <p:cNvPr id="61465" name="Line 17"/>
            <p:cNvSpPr>
              <a:spLocks noChangeShapeType="1"/>
            </p:cNvSpPr>
            <p:nvPr/>
          </p:nvSpPr>
          <p:spPr bwMode="auto">
            <a:xfrm>
              <a:off x="1296" y="3092"/>
              <a:ext cx="238" cy="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38930" name="Group 18"/>
          <p:cNvGrpSpPr>
            <a:grpSpLocks/>
          </p:cNvGrpSpPr>
          <p:nvPr/>
        </p:nvGrpSpPr>
        <p:grpSpPr bwMode="auto">
          <a:xfrm>
            <a:off x="4343400" y="4724400"/>
            <a:ext cx="3425825" cy="366713"/>
            <a:chOff x="2736" y="2976"/>
            <a:chExt cx="2158" cy="231"/>
          </a:xfrm>
        </p:grpSpPr>
        <p:sp>
          <p:nvSpPr>
            <p:cNvPr id="61462" name="Text Box 19"/>
            <p:cNvSpPr txBox="1">
              <a:spLocks noChangeArrowheads="1"/>
            </p:cNvSpPr>
            <p:nvPr/>
          </p:nvSpPr>
          <p:spPr bwMode="auto">
            <a:xfrm>
              <a:off x="2736" y="2976"/>
              <a:ext cx="2158"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solidFill>
                    <a:srgbClr val="000000"/>
                  </a:solidFill>
                  <a:latin typeface="Arial" panose="020B0604020202020204" pitchFamily="34" charset="0"/>
                </a:rPr>
                <a:t>Cu</a:t>
              </a:r>
              <a:r>
                <a:rPr lang="en-US" altLang="en-US" sz="1800" b="1" baseline="30000">
                  <a:solidFill>
                    <a:srgbClr val="000000"/>
                  </a:solidFill>
                  <a:latin typeface="Arial" panose="020B0604020202020204" pitchFamily="34" charset="0"/>
                </a:rPr>
                <a:t>2+</a:t>
              </a:r>
              <a:r>
                <a:rPr lang="en-US" altLang="en-US" sz="1800" b="1">
                  <a:solidFill>
                    <a:srgbClr val="000000"/>
                  </a:solidFill>
                  <a:latin typeface="Arial" panose="020B0604020202020204" pitchFamily="34" charset="0"/>
                </a:rPr>
                <a:t>(</a:t>
              </a:r>
              <a:r>
                <a:rPr lang="en-US" altLang="en-US" sz="1800" b="1" i="1">
                  <a:solidFill>
                    <a:srgbClr val="000000"/>
                  </a:solidFill>
                </a:rPr>
                <a:t>aq</a:t>
              </a:r>
              <a:r>
                <a:rPr lang="en-US" altLang="en-US" sz="1800" b="1">
                  <a:solidFill>
                    <a:srgbClr val="000000"/>
                  </a:solidFill>
                  <a:latin typeface="Arial" panose="020B0604020202020204" pitchFamily="34" charset="0"/>
                </a:rPr>
                <a:t>) + 2e</a:t>
              </a:r>
              <a:r>
                <a:rPr lang="en-US" altLang="en-US" sz="1800" b="1" baseline="30000">
                  <a:solidFill>
                    <a:srgbClr val="000000"/>
                  </a:solidFill>
                  <a:latin typeface="Arial" panose="020B0604020202020204" pitchFamily="34" charset="0"/>
                </a:rPr>
                <a:t>-           </a:t>
              </a:r>
              <a:r>
                <a:rPr lang="en-US" altLang="en-US" sz="1800" b="1">
                  <a:solidFill>
                    <a:srgbClr val="000000"/>
                  </a:solidFill>
                  <a:latin typeface="Arial" panose="020B0604020202020204" pitchFamily="34" charset="0"/>
                </a:rPr>
                <a:t>Cu(</a:t>
              </a:r>
              <a:r>
                <a:rPr lang="en-US" altLang="en-US" sz="1800" b="1" i="1">
                  <a:solidFill>
                    <a:srgbClr val="000000"/>
                  </a:solidFill>
                </a:rPr>
                <a:t>s</a:t>
              </a:r>
              <a:r>
                <a:rPr lang="en-US" altLang="en-US" sz="1800" b="1">
                  <a:solidFill>
                    <a:srgbClr val="000000"/>
                  </a:solidFill>
                  <a:latin typeface="Arial" panose="020B0604020202020204" pitchFamily="34" charset="0"/>
                </a:rPr>
                <a:t>) </a:t>
              </a:r>
            </a:p>
          </p:txBody>
        </p:sp>
        <p:sp>
          <p:nvSpPr>
            <p:cNvPr id="61463" name="Line 20"/>
            <p:cNvSpPr>
              <a:spLocks noChangeShapeType="1"/>
            </p:cNvSpPr>
            <p:nvPr/>
          </p:nvSpPr>
          <p:spPr bwMode="auto">
            <a:xfrm>
              <a:off x="3696" y="3091"/>
              <a:ext cx="238" cy="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38933" name="Text Box 21"/>
          <p:cNvSpPr txBox="1">
            <a:spLocks noChangeArrowheads="1"/>
          </p:cNvSpPr>
          <p:nvPr/>
        </p:nvSpPr>
        <p:spPr bwMode="auto">
          <a:xfrm>
            <a:off x="1752600" y="5257800"/>
            <a:ext cx="67056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i="1">
                <a:solidFill>
                  <a:srgbClr val="000000"/>
                </a:solidFill>
              </a:rPr>
              <a:t>graphite</a:t>
            </a:r>
            <a:r>
              <a:rPr lang="en-US" altLang="en-US" sz="1800" b="1">
                <a:solidFill>
                  <a:srgbClr val="000000"/>
                </a:solidFill>
                <a:latin typeface="Arial" panose="020B0604020202020204" pitchFamily="34" charset="0"/>
              </a:rPr>
              <a:t> | </a:t>
            </a:r>
            <a:r>
              <a:rPr lang="en-US" altLang="en-US" sz="1800" b="1">
                <a:solidFill>
                  <a:srgbClr val="000000"/>
                </a:solidFill>
              </a:rPr>
              <a:t>I</a:t>
            </a:r>
            <a:r>
              <a:rPr lang="en-US" altLang="en-US" sz="1800" b="1" baseline="30000">
                <a:solidFill>
                  <a:srgbClr val="000000"/>
                </a:solidFill>
                <a:latin typeface="Arial" panose="020B0604020202020204" pitchFamily="34" charset="0"/>
              </a:rPr>
              <a:t>-</a:t>
            </a:r>
            <a:r>
              <a:rPr lang="en-US" altLang="en-US" sz="1800" b="1">
                <a:solidFill>
                  <a:srgbClr val="000000"/>
                </a:solidFill>
                <a:latin typeface="Arial" panose="020B0604020202020204" pitchFamily="34" charset="0"/>
              </a:rPr>
              <a:t>(</a:t>
            </a:r>
            <a:r>
              <a:rPr lang="en-US" altLang="en-US" sz="1800" b="1" i="1">
                <a:solidFill>
                  <a:srgbClr val="000000"/>
                </a:solidFill>
              </a:rPr>
              <a:t>aq</a:t>
            </a:r>
            <a:r>
              <a:rPr lang="en-US" altLang="en-US" sz="1800" b="1">
                <a:solidFill>
                  <a:srgbClr val="000000"/>
                </a:solidFill>
                <a:latin typeface="Arial" panose="020B0604020202020204" pitchFamily="34" charset="0"/>
              </a:rPr>
              <a:t>) | </a:t>
            </a:r>
            <a:r>
              <a:rPr lang="en-US" altLang="en-US" sz="1800" b="1">
                <a:solidFill>
                  <a:srgbClr val="000000"/>
                </a:solidFill>
              </a:rPr>
              <a:t>I</a:t>
            </a:r>
            <a:r>
              <a:rPr lang="en-US" altLang="en-US" sz="1800" b="1" baseline="-25000">
                <a:solidFill>
                  <a:srgbClr val="000000"/>
                </a:solidFill>
                <a:latin typeface="Arial" panose="020B0604020202020204" pitchFamily="34" charset="0"/>
              </a:rPr>
              <a:t>2</a:t>
            </a:r>
            <a:r>
              <a:rPr lang="en-US" altLang="en-US" sz="1800" b="1">
                <a:solidFill>
                  <a:srgbClr val="000000"/>
                </a:solidFill>
                <a:latin typeface="Arial" panose="020B0604020202020204" pitchFamily="34" charset="0"/>
              </a:rPr>
              <a:t>(</a:t>
            </a:r>
            <a:r>
              <a:rPr lang="en-US" altLang="en-US" sz="1800" b="1" i="1">
                <a:solidFill>
                  <a:srgbClr val="000000"/>
                </a:solidFill>
              </a:rPr>
              <a:t>s</a:t>
            </a:r>
            <a:r>
              <a:rPr lang="en-US" altLang="en-US" sz="1800" b="1">
                <a:solidFill>
                  <a:srgbClr val="000000"/>
                </a:solidFill>
                <a:latin typeface="Arial" panose="020B0604020202020204" pitchFamily="34" charset="0"/>
              </a:rPr>
              <a:t>) || H</a:t>
            </a:r>
            <a:r>
              <a:rPr lang="en-US" altLang="en-US" sz="1800" b="1" baseline="30000">
                <a:solidFill>
                  <a:srgbClr val="000000"/>
                </a:solidFill>
                <a:latin typeface="Arial" panose="020B0604020202020204" pitchFamily="34" charset="0"/>
              </a:rPr>
              <a:t>+</a:t>
            </a:r>
            <a:r>
              <a:rPr lang="en-US" altLang="en-US" sz="1800" b="1">
                <a:solidFill>
                  <a:srgbClr val="000000"/>
                </a:solidFill>
                <a:latin typeface="Arial" panose="020B0604020202020204" pitchFamily="34" charset="0"/>
              </a:rPr>
              <a:t>(</a:t>
            </a:r>
            <a:r>
              <a:rPr lang="en-US" altLang="en-US" sz="1800" b="1" i="1">
                <a:solidFill>
                  <a:srgbClr val="000000"/>
                </a:solidFill>
              </a:rPr>
              <a:t>aq</a:t>
            </a:r>
            <a:r>
              <a:rPr lang="en-US" altLang="en-US" sz="1800" b="1">
                <a:solidFill>
                  <a:srgbClr val="000000"/>
                </a:solidFill>
                <a:latin typeface="Arial" panose="020B0604020202020204" pitchFamily="34" charset="0"/>
              </a:rPr>
              <a:t>), MnO</a:t>
            </a:r>
            <a:r>
              <a:rPr lang="en-US" altLang="en-US" sz="1800" b="1" baseline="-25000">
                <a:solidFill>
                  <a:srgbClr val="000000"/>
                </a:solidFill>
                <a:latin typeface="Arial" panose="020B0604020202020204" pitchFamily="34" charset="0"/>
              </a:rPr>
              <a:t>4</a:t>
            </a:r>
            <a:r>
              <a:rPr lang="en-US" altLang="en-US" sz="1800" b="1" baseline="30000">
                <a:solidFill>
                  <a:srgbClr val="000000"/>
                </a:solidFill>
                <a:latin typeface="Arial" panose="020B0604020202020204" pitchFamily="34" charset="0"/>
              </a:rPr>
              <a:t>-</a:t>
            </a:r>
            <a:r>
              <a:rPr lang="en-US" altLang="en-US" sz="1800" b="1">
                <a:solidFill>
                  <a:srgbClr val="000000"/>
                </a:solidFill>
                <a:latin typeface="Arial" panose="020B0604020202020204" pitchFamily="34" charset="0"/>
              </a:rPr>
              <a:t>(</a:t>
            </a:r>
            <a:r>
              <a:rPr lang="en-US" altLang="en-US" sz="1800" b="1" i="1">
                <a:solidFill>
                  <a:srgbClr val="000000"/>
                </a:solidFill>
              </a:rPr>
              <a:t>aq</a:t>
            </a:r>
            <a:r>
              <a:rPr lang="en-US" altLang="en-US" sz="1800" b="1">
                <a:solidFill>
                  <a:srgbClr val="000000"/>
                </a:solidFill>
                <a:latin typeface="Arial" panose="020B0604020202020204" pitchFamily="34" charset="0"/>
              </a:rPr>
              <a:t>) | Mn</a:t>
            </a:r>
            <a:r>
              <a:rPr lang="en-US" altLang="en-US" sz="1800" b="1" baseline="30000">
                <a:solidFill>
                  <a:srgbClr val="000000"/>
                </a:solidFill>
                <a:latin typeface="Arial" panose="020B0604020202020204" pitchFamily="34" charset="0"/>
              </a:rPr>
              <a:t>2+</a:t>
            </a:r>
            <a:r>
              <a:rPr lang="en-US" altLang="en-US" sz="1800" b="1">
                <a:solidFill>
                  <a:srgbClr val="000000"/>
                </a:solidFill>
                <a:latin typeface="Arial" panose="020B0604020202020204" pitchFamily="34" charset="0"/>
              </a:rPr>
              <a:t>(</a:t>
            </a:r>
            <a:r>
              <a:rPr lang="en-US" altLang="en-US" sz="1800" b="1" i="1">
                <a:solidFill>
                  <a:srgbClr val="000000"/>
                </a:solidFill>
              </a:rPr>
              <a:t>aq</a:t>
            </a:r>
            <a:r>
              <a:rPr lang="en-US" altLang="en-US" sz="1800" b="1">
                <a:solidFill>
                  <a:srgbClr val="000000"/>
                </a:solidFill>
                <a:latin typeface="Arial" panose="020B0604020202020204" pitchFamily="34" charset="0"/>
              </a:rPr>
              <a:t>) | </a:t>
            </a:r>
            <a:r>
              <a:rPr lang="en-US" altLang="en-US" sz="1800" b="1" i="1">
                <a:solidFill>
                  <a:srgbClr val="000000"/>
                </a:solidFill>
              </a:rPr>
              <a:t>graphite</a:t>
            </a:r>
          </a:p>
        </p:txBody>
      </p:sp>
      <p:grpSp>
        <p:nvGrpSpPr>
          <p:cNvPr id="38934" name="Group 22"/>
          <p:cNvGrpSpPr>
            <a:grpSpLocks/>
          </p:cNvGrpSpPr>
          <p:nvPr/>
        </p:nvGrpSpPr>
        <p:grpSpPr bwMode="auto">
          <a:xfrm>
            <a:off x="1447800" y="5562600"/>
            <a:ext cx="1978025" cy="596900"/>
            <a:chOff x="912" y="3504"/>
            <a:chExt cx="1246" cy="376"/>
          </a:xfrm>
        </p:grpSpPr>
        <p:sp>
          <p:nvSpPr>
            <p:cNvPr id="61460" name="Text Box 23"/>
            <p:cNvSpPr txBox="1">
              <a:spLocks noChangeArrowheads="1"/>
            </p:cNvSpPr>
            <p:nvPr/>
          </p:nvSpPr>
          <p:spPr bwMode="auto">
            <a:xfrm>
              <a:off x="912" y="3649"/>
              <a:ext cx="124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solidFill>
                    <a:srgbClr val="800000"/>
                  </a:solidFill>
                  <a:latin typeface="Arial" panose="020B0604020202020204" pitchFamily="34" charset="0"/>
                </a:rPr>
                <a:t>inert electrode</a:t>
              </a:r>
            </a:p>
          </p:txBody>
        </p:sp>
        <p:sp>
          <p:nvSpPr>
            <p:cNvPr id="61461" name="Line 24"/>
            <p:cNvSpPr>
              <a:spLocks noChangeShapeType="1"/>
            </p:cNvSpPr>
            <p:nvPr/>
          </p:nvSpPr>
          <p:spPr bwMode="auto">
            <a:xfrm flipV="1">
              <a:off x="1344" y="3503"/>
              <a:ext cx="0" cy="193"/>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additive="repl">
                                        <p:cTn id="6" dur="1" fill="hold">
                                          <p:stCondLst>
                                            <p:cond delay="0"/>
                                          </p:stCondLst>
                                        </p:cTn>
                                        <p:tgtEl>
                                          <p:spTgt spid="38914"/>
                                        </p:tgtEl>
                                        <p:attrNameLst>
                                          <p:attrName>style.visibility</p:attrName>
                                        </p:attrNameLst>
                                      </p:cBhvr>
                                      <p:to>
                                        <p:strVal val="visible"/>
                                      </p:to>
                                    </p:set>
                                    <p:animEffect transition="in" filter="wipe(up)">
                                      <p:cBhvr additive="repl">
                                        <p:cTn id="7" dur="500"/>
                                        <p:tgtEl>
                                          <p:spTgt spid="38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additive="repl">
                                        <p:cTn id="11" dur="1" fill="hold">
                                          <p:stCondLst>
                                            <p:cond delay="0"/>
                                          </p:stCondLst>
                                        </p:cTn>
                                        <p:tgtEl>
                                          <p:spTgt spid="38915"/>
                                        </p:tgtEl>
                                        <p:attrNameLst>
                                          <p:attrName>style.visibility</p:attrName>
                                        </p:attrNameLst>
                                      </p:cBhvr>
                                      <p:to>
                                        <p:strVal val="visible"/>
                                      </p:to>
                                    </p:set>
                                    <p:animEffect transition="in" filter="wipe(up)">
                                      <p:cBhvr additive="repl">
                                        <p:cTn id="12" dur="500"/>
                                        <p:tgtEl>
                                          <p:spTgt spid="389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additive="repl">
                                        <p:cTn id="16" dur="1" fill="hold">
                                          <p:stCondLst>
                                            <p:cond delay="0"/>
                                          </p:stCondLst>
                                        </p:cTn>
                                        <p:tgtEl>
                                          <p:spTgt spid="38916"/>
                                        </p:tgtEl>
                                        <p:attrNameLst>
                                          <p:attrName>style.visibility</p:attrName>
                                        </p:attrNameLst>
                                      </p:cBhvr>
                                      <p:to>
                                        <p:strVal val="visible"/>
                                      </p:to>
                                    </p:set>
                                    <p:animEffect transition="in" filter="wipe(up)">
                                      <p:cBhvr additive="repl">
                                        <p:cTn id="17" dur="500"/>
                                        <p:tgtEl>
                                          <p:spTgt spid="389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fill="hold" grpId="0" nodeType="clickEffect">
                                  <p:stCondLst>
                                    <p:cond delay="0"/>
                                  </p:stCondLst>
                                  <p:childTnLst>
                                    <p:set>
                                      <p:cBhvr additive="repl">
                                        <p:cTn id="21" dur="1" fill="hold">
                                          <p:stCondLst>
                                            <p:cond delay="0"/>
                                          </p:stCondLst>
                                        </p:cTn>
                                        <p:tgtEl>
                                          <p:spTgt spid="38923"/>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fill="hold" grpId="0" nodeType="clickEffect">
                                  <p:stCondLst>
                                    <p:cond delay="0"/>
                                  </p:stCondLst>
                                  <p:childTnLst>
                                    <p:set>
                                      <p:cBhvr additive="repl">
                                        <p:cTn id="25" dur="1" fill="hold">
                                          <p:stCondLst>
                                            <p:cond delay="0"/>
                                          </p:stCondLst>
                                        </p:cTn>
                                        <p:tgtEl>
                                          <p:spTgt spid="38921"/>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fill="hold" grpId="0" nodeType="clickEffect">
                                  <p:stCondLst>
                                    <p:cond delay="0"/>
                                  </p:stCondLst>
                                  <p:childTnLst>
                                    <p:set>
                                      <p:cBhvr additive="repl">
                                        <p:cTn id="29" dur="1" fill="hold">
                                          <p:stCondLst>
                                            <p:cond delay="0"/>
                                          </p:stCondLst>
                                        </p:cTn>
                                        <p:tgtEl>
                                          <p:spTgt spid="38922"/>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additive="repl">
                                        <p:cTn id="33" dur="1" fill="hold">
                                          <p:stCondLst>
                                            <p:cond delay="0"/>
                                          </p:stCondLst>
                                        </p:cTn>
                                        <p:tgtEl>
                                          <p:spTgt spid="38917">
                                            <p:txEl>
                                              <p:pRg st="0" end="0"/>
                                            </p:txEl>
                                          </p:spTgt>
                                        </p:tgtEl>
                                        <p:attrNameLst>
                                          <p:attrName>style.visibility</p:attrName>
                                        </p:attrNameLst>
                                      </p:cBhvr>
                                      <p:to>
                                        <p:strVal val="visible"/>
                                      </p:to>
                                    </p:set>
                                    <p:animEffect transition="in" filter="wipe(left)">
                                      <p:cBhvr additive="repl">
                                        <p:cTn id="34" dur="500"/>
                                        <p:tgtEl>
                                          <p:spTgt spid="38917">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additive="repl">
                                        <p:cTn id="38" dur="1" fill="hold">
                                          <p:stCondLst>
                                            <p:cond delay="0"/>
                                          </p:stCondLst>
                                        </p:cTn>
                                        <p:tgtEl>
                                          <p:spTgt spid="38918">
                                            <p:txEl>
                                              <p:pRg st="0" end="0"/>
                                            </p:txEl>
                                          </p:spTgt>
                                        </p:tgtEl>
                                        <p:attrNameLst>
                                          <p:attrName>style.visibility</p:attrName>
                                        </p:attrNameLst>
                                      </p:cBhvr>
                                      <p:to>
                                        <p:strVal val="visible"/>
                                      </p:to>
                                    </p:set>
                                    <p:animEffect transition="in" filter="wipe(left)">
                                      <p:cBhvr additive="repl">
                                        <p:cTn id="39" dur="500"/>
                                        <p:tgtEl>
                                          <p:spTgt spid="38918">
                                            <p:txEl>
                                              <p:pRg st="0" end="0"/>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additive="repl">
                                        <p:cTn id="43" dur="1" fill="hold">
                                          <p:stCondLst>
                                            <p:cond delay="0"/>
                                          </p:stCondLst>
                                        </p:cTn>
                                        <p:tgtEl>
                                          <p:spTgt spid="38919">
                                            <p:txEl>
                                              <p:pRg st="0" end="0"/>
                                            </p:txEl>
                                          </p:spTgt>
                                        </p:tgtEl>
                                        <p:attrNameLst>
                                          <p:attrName>style.visibility</p:attrName>
                                        </p:attrNameLst>
                                      </p:cBhvr>
                                      <p:to>
                                        <p:strVal val="visible"/>
                                      </p:to>
                                    </p:set>
                                    <p:animEffect transition="in" filter="wipe(left)">
                                      <p:cBhvr additive="repl">
                                        <p:cTn id="44" dur="500"/>
                                        <p:tgtEl>
                                          <p:spTgt spid="38919">
                                            <p:txEl>
                                              <p:pRg st="0" end="0"/>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additive="repl">
                                        <p:cTn id="48" dur="1" fill="hold">
                                          <p:stCondLst>
                                            <p:cond delay="0"/>
                                          </p:stCondLst>
                                        </p:cTn>
                                        <p:tgtEl>
                                          <p:spTgt spid="38920">
                                            <p:txEl>
                                              <p:pRg st="0" end="0"/>
                                            </p:txEl>
                                          </p:spTgt>
                                        </p:tgtEl>
                                        <p:attrNameLst>
                                          <p:attrName>style.visibility</p:attrName>
                                        </p:attrNameLst>
                                      </p:cBhvr>
                                      <p:to>
                                        <p:strVal val="visible"/>
                                      </p:to>
                                    </p:set>
                                    <p:animEffect transition="in" filter="wipe(left)">
                                      <p:cBhvr additive="repl">
                                        <p:cTn id="49" dur="500"/>
                                        <p:tgtEl>
                                          <p:spTgt spid="38920">
                                            <p:txEl>
                                              <p:pRg st="0" end="0"/>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additive="repl">
                                        <p:cTn id="53" dur="1" fill="hold">
                                          <p:stCondLst>
                                            <p:cond delay="0"/>
                                          </p:stCondLst>
                                        </p:cTn>
                                        <p:tgtEl>
                                          <p:spTgt spid="38924">
                                            <p:txEl>
                                              <p:pRg st="0" end="0"/>
                                            </p:txEl>
                                          </p:spTgt>
                                        </p:tgtEl>
                                        <p:attrNameLst>
                                          <p:attrName>style.visibility</p:attrName>
                                        </p:attrNameLst>
                                      </p:cBhvr>
                                      <p:to>
                                        <p:strVal val="visible"/>
                                      </p:to>
                                    </p:set>
                                    <p:animEffect transition="in" filter="wipe(left)">
                                      <p:cBhvr additive="repl">
                                        <p:cTn id="54" dur="500"/>
                                        <p:tgtEl>
                                          <p:spTgt spid="38924">
                                            <p:txEl>
                                              <p:pRg st="0" end="0"/>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fill="hold" nodeType="clickEffect">
                                  <p:stCondLst>
                                    <p:cond delay="0"/>
                                  </p:stCondLst>
                                  <p:childTnLst>
                                    <p:set>
                                      <p:cBhvr additive="repl">
                                        <p:cTn id="58" dur="1" fill="hold">
                                          <p:stCondLst>
                                            <p:cond delay="0"/>
                                          </p:stCondLst>
                                        </p:cTn>
                                        <p:tgtEl>
                                          <p:spTgt spid="38925">
                                            <p:txEl>
                                              <p:pRg st="0" end="0"/>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additive="repl">
                                        <p:cTn id="62" dur="1" fill="hold">
                                          <p:stCondLst>
                                            <p:cond delay="0"/>
                                          </p:stCondLst>
                                        </p:cTn>
                                        <p:tgtEl>
                                          <p:spTgt spid="38926">
                                            <p:txEl>
                                              <p:pRg st="0" end="0"/>
                                            </p:txEl>
                                          </p:spTgt>
                                        </p:tgtEl>
                                        <p:attrNameLst>
                                          <p:attrName>style.visibility</p:attrName>
                                        </p:attrNameLst>
                                      </p:cBhvr>
                                      <p:to>
                                        <p:strVal val="visible"/>
                                      </p:to>
                                    </p:set>
                                    <p:animEffect transition="in" filter="wipe(left)">
                                      <p:cBhvr additive="repl">
                                        <p:cTn id="63" dur="500"/>
                                        <p:tgtEl>
                                          <p:spTgt spid="38926">
                                            <p:txEl>
                                              <p:pRg st="0" end="0"/>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childTnLst>
                                    <p:set>
                                      <p:cBhvr additive="repl">
                                        <p:cTn id="67" dur="1" fill="hold">
                                          <p:stCondLst>
                                            <p:cond delay="0"/>
                                          </p:stCondLst>
                                        </p:cTn>
                                        <p:tgtEl>
                                          <p:spTgt spid="38927"/>
                                        </p:tgtEl>
                                        <p:attrNameLst>
                                          <p:attrName>style.visibility</p:attrName>
                                        </p:attrNameLst>
                                      </p:cBhvr>
                                      <p:to>
                                        <p:strVal val="visible"/>
                                      </p:to>
                                    </p:set>
                                    <p:animEffect transition="in" filter="wipe(left)">
                                      <p:cBhvr additive="repl">
                                        <p:cTn id="68" dur="500"/>
                                        <p:tgtEl>
                                          <p:spTgt spid="3892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childTnLst>
                                    <p:set>
                                      <p:cBhvr additive="repl">
                                        <p:cTn id="72" dur="1" fill="hold">
                                          <p:stCondLst>
                                            <p:cond delay="0"/>
                                          </p:stCondLst>
                                        </p:cTn>
                                        <p:tgtEl>
                                          <p:spTgt spid="38930"/>
                                        </p:tgtEl>
                                        <p:attrNameLst>
                                          <p:attrName>style.visibility</p:attrName>
                                        </p:attrNameLst>
                                      </p:cBhvr>
                                      <p:to>
                                        <p:strVal val="visible"/>
                                      </p:to>
                                    </p:set>
                                    <p:animEffect transition="in" filter="wipe(left)">
                                      <p:cBhvr additive="repl">
                                        <p:cTn id="73" dur="500"/>
                                        <p:tgtEl>
                                          <p:spTgt spid="38930"/>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nodeType="clickEffect">
                                  <p:stCondLst>
                                    <p:cond delay="0"/>
                                  </p:stCondLst>
                                  <p:childTnLst>
                                    <p:set>
                                      <p:cBhvr additive="repl">
                                        <p:cTn id="77" dur="1" fill="hold">
                                          <p:stCondLst>
                                            <p:cond delay="0"/>
                                          </p:stCondLst>
                                        </p:cTn>
                                        <p:tgtEl>
                                          <p:spTgt spid="38933">
                                            <p:txEl>
                                              <p:pRg st="0" end="0"/>
                                            </p:txEl>
                                          </p:spTgt>
                                        </p:tgtEl>
                                        <p:attrNameLst>
                                          <p:attrName>style.visibility</p:attrName>
                                        </p:attrNameLst>
                                      </p:cBhvr>
                                      <p:to>
                                        <p:strVal val="visible"/>
                                      </p:to>
                                    </p:set>
                                    <p:animEffect transition="in" filter="wipe(left)">
                                      <p:cBhvr additive="repl">
                                        <p:cTn id="78" dur="500"/>
                                        <p:tgtEl>
                                          <p:spTgt spid="38933">
                                            <p:txEl>
                                              <p:pRg st="0" end="0"/>
                                            </p:txEl>
                                          </p:spTgt>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fill="hold" nodeType="clickEffect">
                                  <p:stCondLst>
                                    <p:cond delay="0"/>
                                  </p:stCondLst>
                                  <p:childTnLst>
                                    <p:set>
                                      <p:cBhvr additive="repl">
                                        <p:cTn id="82" dur="1" fill="hold">
                                          <p:stCondLst>
                                            <p:cond delay="0"/>
                                          </p:stCondLst>
                                        </p:cTn>
                                        <p:tgtEl>
                                          <p:spTgt spid="389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p:bldP spid="38921" grpId="0" animBg="1"/>
      <p:bldP spid="38922" grpId="0" animBg="1"/>
      <p:bldP spid="389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 Box 1">
            <a:extLst>
              <a:ext uri="{FF2B5EF4-FFF2-40B4-BE49-F238E27FC236}">
                <a16:creationId xmlns:a16="http://schemas.microsoft.com/office/drawing/2014/main" xmlns="" id="{100206F2-9DB6-4665-98D3-D86DD97ABAB7}"/>
              </a:ext>
            </a:extLst>
          </p:cNvPr>
          <p:cNvSpPr txBox="1">
            <a:spLocks noChangeArrowheads="1"/>
          </p:cNvSpPr>
          <p:nvPr/>
        </p:nvSpPr>
        <p:spPr bwMode="auto">
          <a:xfrm>
            <a:off x="533400" y="269875"/>
            <a:ext cx="8077200" cy="532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9pPr>
          </a:lstStyle>
          <a:p>
            <a:pPr algn="ctr">
              <a:buSzPct val="100000"/>
              <a:defRPr/>
            </a:pPr>
            <a:r>
              <a:rPr lang="en-US" sz="2800" b="1" dirty="0">
                <a:solidFill>
                  <a:srgbClr val="000000"/>
                </a:solidFill>
                <a:latin typeface="Comic Sans MS" pitchFamily="64" charset="0"/>
              </a:rPr>
              <a:t>NOTATION FOR VOLTAIC CELLS</a:t>
            </a:r>
          </a:p>
          <a:p>
            <a:pPr>
              <a:buSzPct val="100000"/>
              <a:defRPr/>
            </a:pPr>
            <a:endParaRPr lang="en-US" sz="2800" b="1" dirty="0">
              <a:solidFill>
                <a:srgbClr val="000000"/>
              </a:solidFill>
              <a:latin typeface="Comic Sans MS" pitchFamily="64" charset="0"/>
            </a:endParaRPr>
          </a:p>
          <a:p>
            <a:pPr>
              <a:buSzPct val="100000"/>
              <a:defRPr/>
            </a:pPr>
            <a:r>
              <a:rPr lang="en-US" sz="2800" b="1" dirty="0">
                <a:solidFill>
                  <a:srgbClr val="000066"/>
                </a:solidFill>
                <a:latin typeface="Comic Sans MS" pitchFamily="64" charset="0"/>
              </a:rPr>
              <a:t>	</a:t>
            </a:r>
            <a:r>
              <a:rPr lang="en-US" sz="2800" b="1" dirty="0">
                <a:solidFill>
                  <a:srgbClr val="000000"/>
                </a:solidFill>
                <a:latin typeface="Comic Sans MS" pitchFamily="64" charset="0"/>
              </a:rPr>
              <a:t>Zn  +  Cu</a:t>
            </a:r>
            <a:r>
              <a:rPr lang="en-US" sz="2800" b="1" baseline="30000" dirty="0">
                <a:solidFill>
                  <a:srgbClr val="000000"/>
                </a:solidFill>
                <a:latin typeface="Comic Sans MS" pitchFamily="64" charset="0"/>
              </a:rPr>
              <a:t>2+</a:t>
            </a:r>
            <a:r>
              <a:rPr lang="en-US" sz="2800" b="1" dirty="0">
                <a:solidFill>
                  <a:srgbClr val="000000"/>
                </a:solidFill>
                <a:latin typeface="Comic Sans MS" pitchFamily="64" charset="0"/>
              </a:rPr>
              <a:t>  </a:t>
            </a:r>
            <a:r>
              <a:rPr lang="en-US" sz="2800" b="1" dirty="0">
                <a:solidFill>
                  <a:srgbClr val="000000"/>
                </a:solidFill>
                <a:latin typeface="Symbol" pitchFamily="16" charset="2"/>
              </a:rPr>
              <a:t></a:t>
            </a:r>
            <a:r>
              <a:rPr lang="en-US" sz="2800" b="1" dirty="0">
                <a:solidFill>
                  <a:srgbClr val="000000"/>
                </a:solidFill>
                <a:latin typeface="Comic Sans MS" pitchFamily="64" charset="0"/>
              </a:rPr>
              <a:t>  Zn</a:t>
            </a:r>
            <a:r>
              <a:rPr lang="en-US" sz="2800" b="1" baseline="30000" dirty="0">
                <a:solidFill>
                  <a:srgbClr val="000000"/>
                </a:solidFill>
                <a:latin typeface="Comic Sans MS" pitchFamily="64" charset="0"/>
              </a:rPr>
              <a:t>2+</a:t>
            </a:r>
            <a:r>
              <a:rPr lang="en-US" sz="2800" b="1" dirty="0">
                <a:solidFill>
                  <a:srgbClr val="000000"/>
                </a:solidFill>
                <a:latin typeface="Comic Sans MS" pitchFamily="64" charset="0"/>
              </a:rPr>
              <a:t>  +  Cu</a:t>
            </a:r>
          </a:p>
          <a:p>
            <a:pPr>
              <a:buSzPct val="100000"/>
              <a:defRPr/>
            </a:pPr>
            <a:endParaRPr lang="en-US" sz="1200" b="1" dirty="0">
              <a:solidFill>
                <a:srgbClr val="000000"/>
              </a:solidFill>
              <a:latin typeface="Comic Sans MS" pitchFamily="64" charset="0"/>
            </a:endParaRPr>
          </a:p>
          <a:p>
            <a:pPr>
              <a:buSzPct val="100000"/>
              <a:defRPr/>
            </a:pPr>
            <a:r>
              <a:rPr lang="en-US" sz="2800" b="1" dirty="0">
                <a:solidFill>
                  <a:srgbClr val="A50021"/>
                </a:solidFill>
                <a:latin typeface="Comic Sans MS" pitchFamily="64" charset="0"/>
              </a:rPr>
              <a:t>	Zn(s)/Zn</a:t>
            </a:r>
            <a:r>
              <a:rPr lang="en-US" sz="2800" b="1" baseline="30000" dirty="0">
                <a:solidFill>
                  <a:srgbClr val="A50021"/>
                </a:solidFill>
                <a:latin typeface="Comic Sans MS" pitchFamily="64" charset="0"/>
              </a:rPr>
              <a:t>2+</a:t>
            </a:r>
            <a:r>
              <a:rPr lang="en-US" sz="2800" b="1" dirty="0">
                <a:solidFill>
                  <a:srgbClr val="A50021"/>
                </a:solidFill>
                <a:latin typeface="Comic Sans MS" pitchFamily="64" charset="0"/>
              </a:rPr>
              <a:t>(</a:t>
            </a:r>
            <a:r>
              <a:rPr lang="en-US" sz="2800" b="1" dirty="0" err="1">
                <a:solidFill>
                  <a:srgbClr val="A50021"/>
                </a:solidFill>
                <a:latin typeface="Comic Sans MS" pitchFamily="64" charset="0"/>
              </a:rPr>
              <a:t>aq</a:t>
            </a:r>
            <a:r>
              <a:rPr lang="en-US" sz="2800" b="1" dirty="0">
                <a:solidFill>
                  <a:srgbClr val="A50021"/>
                </a:solidFill>
                <a:latin typeface="Comic Sans MS" pitchFamily="64" charset="0"/>
              </a:rPr>
              <a:t>)  //    Cu</a:t>
            </a:r>
            <a:r>
              <a:rPr lang="en-US" sz="2800" b="1" baseline="30000" dirty="0">
                <a:solidFill>
                  <a:srgbClr val="A50021"/>
                </a:solidFill>
                <a:latin typeface="Comic Sans MS" pitchFamily="64" charset="0"/>
              </a:rPr>
              <a:t>2+</a:t>
            </a:r>
            <a:r>
              <a:rPr lang="en-US" sz="2800" b="1" dirty="0">
                <a:solidFill>
                  <a:srgbClr val="A50021"/>
                </a:solidFill>
                <a:latin typeface="Comic Sans MS" pitchFamily="64" charset="0"/>
              </a:rPr>
              <a:t>(</a:t>
            </a:r>
            <a:r>
              <a:rPr lang="en-US" sz="2800" b="1" dirty="0" err="1">
                <a:solidFill>
                  <a:srgbClr val="A50021"/>
                </a:solidFill>
                <a:latin typeface="Comic Sans MS" pitchFamily="64" charset="0"/>
              </a:rPr>
              <a:t>aq</a:t>
            </a:r>
            <a:r>
              <a:rPr lang="en-US" sz="2800" b="1" dirty="0">
                <a:solidFill>
                  <a:srgbClr val="A50021"/>
                </a:solidFill>
                <a:latin typeface="Comic Sans MS" pitchFamily="64" charset="0"/>
              </a:rPr>
              <a:t>)/Cu(s)</a:t>
            </a:r>
            <a:r>
              <a:rPr lang="en-US" sz="2800" b="1" dirty="0">
                <a:solidFill>
                  <a:srgbClr val="000000"/>
                </a:solidFill>
                <a:latin typeface="Comic Sans MS" pitchFamily="64" charset="0"/>
              </a:rPr>
              <a:t> </a:t>
            </a:r>
          </a:p>
          <a:p>
            <a:pPr>
              <a:buSzPct val="100000"/>
              <a:defRPr/>
            </a:pPr>
            <a:r>
              <a:rPr lang="en-US" sz="2800" b="1" dirty="0">
                <a:solidFill>
                  <a:srgbClr val="000000"/>
                </a:solidFill>
                <a:latin typeface="Comic Sans MS" pitchFamily="64" charset="0"/>
              </a:rPr>
              <a:t> 	</a:t>
            </a:r>
            <a:r>
              <a:rPr lang="en-US" sz="2800" b="1" dirty="0">
                <a:solidFill>
                  <a:srgbClr val="003399"/>
                </a:solidFill>
                <a:latin typeface="Comic Sans MS" pitchFamily="64" charset="0"/>
              </a:rPr>
              <a:t>Anode                     Cathode</a:t>
            </a:r>
          </a:p>
          <a:p>
            <a:pPr>
              <a:buSzPct val="100000"/>
              <a:defRPr/>
            </a:pPr>
            <a:r>
              <a:rPr lang="en-US" sz="2800" b="1" dirty="0">
                <a:solidFill>
                  <a:srgbClr val="003399"/>
                </a:solidFill>
                <a:latin typeface="Comic Sans MS" pitchFamily="64" charset="0"/>
              </a:rPr>
              <a:t>	oxidation                 reduction</a:t>
            </a:r>
          </a:p>
          <a:p>
            <a:pPr>
              <a:buSzPct val="100000"/>
              <a:defRPr/>
            </a:pPr>
            <a:r>
              <a:rPr lang="en-US" sz="2800" b="1" dirty="0">
                <a:solidFill>
                  <a:srgbClr val="000000"/>
                </a:solidFill>
                <a:latin typeface="Comic Sans MS" pitchFamily="64" charset="0"/>
              </a:rPr>
              <a:t>                    </a:t>
            </a:r>
            <a:r>
              <a:rPr lang="en-US" sz="2800" b="1" dirty="0">
                <a:solidFill>
                  <a:srgbClr val="008000"/>
                </a:solidFill>
                <a:latin typeface="Comic Sans MS" pitchFamily="64" charset="0"/>
              </a:rPr>
              <a:t>salt bridge</a:t>
            </a:r>
          </a:p>
          <a:p>
            <a:pPr>
              <a:buSzPct val="100000"/>
              <a:defRPr/>
            </a:pPr>
            <a:endParaRPr lang="en-US" sz="1800" b="1" dirty="0">
              <a:solidFill>
                <a:srgbClr val="000000"/>
              </a:solidFill>
              <a:latin typeface="Comic Sans MS" pitchFamily="64" charset="0"/>
            </a:endParaRPr>
          </a:p>
          <a:p>
            <a:pPr>
              <a:buSzPct val="100000"/>
              <a:defRPr/>
            </a:pPr>
            <a:endParaRPr lang="en-US" sz="1800" b="1" dirty="0">
              <a:solidFill>
                <a:srgbClr val="000000"/>
              </a:solidFill>
              <a:latin typeface="Comic Sans MS" pitchFamily="64" charset="0"/>
            </a:endParaRPr>
          </a:p>
          <a:p>
            <a:pPr>
              <a:buSzPct val="100000"/>
              <a:defRPr/>
            </a:pPr>
            <a:r>
              <a:rPr lang="en-US" sz="3600" b="1" dirty="0">
                <a:solidFill>
                  <a:schemeClr val="accent6">
                    <a:lumMod val="75000"/>
                  </a:schemeClr>
                </a:solidFill>
                <a:latin typeface="Comic Sans MS" pitchFamily="64" charset="0"/>
              </a:rPr>
              <a:t>write the net ionic equation for:</a:t>
            </a:r>
          </a:p>
          <a:p>
            <a:pPr>
              <a:buSzPct val="100000"/>
              <a:defRPr/>
            </a:pPr>
            <a:r>
              <a:rPr lang="en-US" sz="3600" b="1" dirty="0">
                <a:solidFill>
                  <a:schemeClr val="accent6">
                    <a:lumMod val="75000"/>
                  </a:schemeClr>
                </a:solidFill>
                <a:latin typeface="Comic Sans MS" pitchFamily="64" charset="0"/>
              </a:rPr>
              <a:t>Al(s)/Al</a:t>
            </a:r>
            <a:r>
              <a:rPr lang="en-US" sz="3600" b="1" baseline="30000" dirty="0">
                <a:solidFill>
                  <a:schemeClr val="accent6">
                    <a:lumMod val="75000"/>
                  </a:schemeClr>
                </a:solidFill>
                <a:latin typeface="Comic Sans MS" pitchFamily="64" charset="0"/>
              </a:rPr>
              <a:t>3+(</a:t>
            </a:r>
            <a:r>
              <a:rPr lang="en-US" sz="3600" b="1" dirty="0" err="1">
                <a:solidFill>
                  <a:schemeClr val="accent6">
                    <a:lumMod val="75000"/>
                  </a:schemeClr>
                </a:solidFill>
                <a:latin typeface="Comic Sans MS" pitchFamily="64" charset="0"/>
              </a:rPr>
              <a:t>aq</a:t>
            </a:r>
            <a:r>
              <a:rPr lang="en-US" sz="3600" b="1" dirty="0">
                <a:solidFill>
                  <a:schemeClr val="accent6">
                    <a:lumMod val="75000"/>
                  </a:schemeClr>
                </a:solidFill>
                <a:latin typeface="Comic Sans MS" pitchFamily="64" charset="0"/>
              </a:rPr>
              <a:t>)//Cu</a:t>
            </a:r>
            <a:r>
              <a:rPr lang="en-US" sz="3600" b="1" baseline="30000" dirty="0">
                <a:solidFill>
                  <a:schemeClr val="accent6">
                    <a:lumMod val="75000"/>
                  </a:schemeClr>
                </a:solidFill>
                <a:latin typeface="Comic Sans MS" pitchFamily="64" charset="0"/>
              </a:rPr>
              <a:t>2+</a:t>
            </a:r>
            <a:r>
              <a:rPr lang="en-US" sz="3600" b="1" dirty="0">
                <a:solidFill>
                  <a:schemeClr val="accent6">
                    <a:lumMod val="75000"/>
                  </a:schemeClr>
                </a:solidFill>
                <a:latin typeface="Comic Sans MS" pitchFamily="64" charset="0"/>
              </a:rPr>
              <a:t>(</a:t>
            </a:r>
            <a:r>
              <a:rPr lang="en-US" sz="3600" b="1" dirty="0" err="1">
                <a:solidFill>
                  <a:schemeClr val="accent6">
                    <a:lumMod val="75000"/>
                  </a:schemeClr>
                </a:solidFill>
                <a:latin typeface="Comic Sans MS" pitchFamily="64" charset="0"/>
              </a:rPr>
              <a:t>aq</a:t>
            </a:r>
            <a:r>
              <a:rPr lang="en-US" sz="3600" b="1" dirty="0">
                <a:solidFill>
                  <a:schemeClr val="accent6">
                    <a:lumMod val="75000"/>
                  </a:schemeClr>
                </a:solidFill>
                <a:latin typeface="Comic Sans MS" pitchFamily="64" charset="0"/>
              </a:rPr>
              <a:t>)/Cu(s)</a:t>
            </a:r>
          </a:p>
          <a:p>
            <a:pPr>
              <a:buSzPct val="100000"/>
              <a:defRPr/>
            </a:pPr>
            <a:endParaRPr lang="en-US" b="1" dirty="0">
              <a:solidFill>
                <a:srgbClr val="000000"/>
              </a:solidFill>
              <a:latin typeface="Comic Sans MS" pitchFamily="64" charset="0"/>
            </a:endParaRPr>
          </a:p>
        </p:txBody>
      </p:sp>
      <p:sp>
        <p:nvSpPr>
          <p:cNvPr id="63491" name="Line 2"/>
          <p:cNvSpPr>
            <a:spLocks noChangeShapeType="1"/>
          </p:cNvSpPr>
          <p:nvPr/>
        </p:nvSpPr>
        <p:spPr bwMode="auto">
          <a:xfrm flipV="1">
            <a:off x="4343400" y="2130425"/>
            <a:ext cx="1588" cy="84455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fld id="{B820DFEA-2BCD-47F9-B156-516678E2844D}" type="slidenum">
              <a:rPr lang="en-US" altLang="en-US" sz="1400">
                <a:solidFill>
                  <a:srgbClr val="000000"/>
                </a:solidFill>
              </a:rPr>
              <a:pPr algn="ctr">
                <a:buClrTx/>
                <a:buFontTx/>
                <a:buNone/>
              </a:pPr>
              <a:t>34</a:t>
            </a:fld>
            <a:endParaRPr lang="en-US" altLang="en-US" sz="1400">
              <a:solidFill>
                <a:srgbClr val="000000"/>
              </a:solidFill>
            </a:endParaRPr>
          </a:p>
        </p:txBody>
      </p:sp>
      <p:sp>
        <p:nvSpPr>
          <p:cNvPr id="65539" name="Text Box 2"/>
          <p:cNvSpPr txBox="1">
            <a:spLocks noChangeArrowheads="1"/>
          </p:cNvSpPr>
          <p:nvPr/>
        </p:nvSpPr>
        <p:spPr bwMode="auto">
          <a:xfrm>
            <a:off x="304800" y="0"/>
            <a:ext cx="8458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sz="4400">
                <a:solidFill>
                  <a:srgbClr val="000000"/>
                </a:solidFill>
              </a:rPr>
              <a:t>Standard Reduction Potential</a:t>
            </a:r>
          </a:p>
        </p:txBody>
      </p:sp>
      <p:sp>
        <p:nvSpPr>
          <p:cNvPr id="65540" name="Text Box 3"/>
          <p:cNvSpPr txBox="1">
            <a:spLocks noChangeArrowheads="1"/>
          </p:cNvSpPr>
          <p:nvPr/>
        </p:nvSpPr>
        <p:spPr bwMode="auto">
          <a:xfrm>
            <a:off x="304800" y="990600"/>
            <a:ext cx="6705600" cy="533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1pPr>
            <a:lvl2pPr marL="739775" indent="-282575">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9pPr>
          </a:lstStyle>
          <a:p>
            <a:pPr>
              <a:lnSpc>
                <a:spcPct val="80000"/>
              </a:lnSpc>
              <a:spcBef>
                <a:spcPts val="700"/>
              </a:spcBef>
              <a:buFont typeface="Times New Roman" panose="02020603050405020304" pitchFamily="18" charset="0"/>
              <a:buChar char="•"/>
            </a:pPr>
            <a:r>
              <a:rPr lang="en-US" altLang="en-US" sz="2800">
                <a:solidFill>
                  <a:srgbClr val="000000"/>
                </a:solidFill>
              </a:rPr>
              <a:t>a half-reaction with a strong tendency to occur has a large + half-cell potential</a:t>
            </a:r>
          </a:p>
          <a:p>
            <a:pPr>
              <a:lnSpc>
                <a:spcPct val="80000"/>
              </a:lnSpc>
              <a:spcBef>
                <a:spcPts val="700"/>
              </a:spcBef>
              <a:buFont typeface="Times New Roman" panose="02020603050405020304" pitchFamily="18" charset="0"/>
              <a:buChar char="•"/>
            </a:pPr>
            <a:r>
              <a:rPr lang="en-US" altLang="en-US" sz="2800">
                <a:solidFill>
                  <a:srgbClr val="000000"/>
                </a:solidFill>
              </a:rPr>
              <a:t>when two half-cells are connected, the electrons will flow so that the half-reaction with the stronger tendency will occur</a:t>
            </a:r>
          </a:p>
          <a:p>
            <a:pPr>
              <a:lnSpc>
                <a:spcPct val="80000"/>
              </a:lnSpc>
              <a:spcBef>
                <a:spcPts val="700"/>
              </a:spcBef>
              <a:buFont typeface="Times New Roman" panose="02020603050405020304" pitchFamily="18" charset="0"/>
              <a:buChar char="•"/>
            </a:pPr>
            <a:r>
              <a:rPr lang="en-US" altLang="en-US" sz="2800">
                <a:solidFill>
                  <a:srgbClr val="000000"/>
                </a:solidFill>
              </a:rPr>
              <a:t>we cannot measure the absolute tendency of a half-reaction, we can only measure it relative to another half-reaction</a:t>
            </a:r>
          </a:p>
          <a:p>
            <a:pPr>
              <a:lnSpc>
                <a:spcPct val="80000"/>
              </a:lnSpc>
              <a:spcBef>
                <a:spcPts val="700"/>
              </a:spcBef>
              <a:buFont typeface="Times New Roman" panose="02020603050405020304" pitchFamily="18" charset="0"/>
              <a:buChar char="•"/>
            </a:pPr>
            <a:r>
              <a:rPr lang="en-US" altLang="en-US" sz="2800">
                <a:solidFill>
                  <a:srgbClr val="000000"/>
                </a:solidFill>
              </a:rPr>
              <a:t>we select as a standard half-reaction the reduction of H</a:t>
            </a:r>
            <a:r>
              <a:rPr lang="en-US" altLang="en-US" sz="2800" baseline="30000">
                <a:solidFill>
                  <a:srgbClr val="000000"/>
                </a:solidFill>
              </a:rPr>
              <a:t>+</a:t>
            </a:r>
            <a:r>
              <a:rPr lang="en-US" altLang="en-US" sz="2800">
                <a:solidFill>
                  <a:srgbClr val="000000"/>
                </a:solidFill>
              </a:rPr>
              <a:t> to H</a:t>
            </a:r>
            <a:r>
              <a:rPr lang="en-US" altLang="en-US" sz="2800" baseline="-25000">
                <a:solidFill>
                  <a:srgbClr val="000000"/>
                </a:solidFill>
              </a:rPr>
              <a:t>2</a:t>
            </a:r>
            <a:r>
              <a:rPr lang="en-US" altLang="en-US" sz="2800">
                <a:solidFill>
                  <a:srgbClr val="000000"/>
                </a:solidFill>
              </a:rPr>
              <a:t> under standard conditions, which we assign a potential difference = 0 v</a:t>
            </a:r>
          </a:p>
          <a:p>
            <a:pPr lvl="1">
              <a:lnSpc>
                <a:spcPct val="80000"/>
              </a:lnSpc>
              <a:spcBef>
                <a:spcPts val="600"/>
              </a:spcBef>
              <a:buClr>
                <a:srgbClr val="FF0000"/>
              </a:buClr>
              <a:buFont typeface="Times New Roman" panose="02020603050405020304" pitchFamily="18" charset="0"/>
              <a:buChar char="–"/>
            </a:pPr>
            <a:r>
              <a:rPr lang="en-US" altLang="en-US" b="1">
                <a:solidFill>
                  <a:srgbClr val="FF0000"/>
                </a:solidFill>
              </a:rPr>
              <a:t>standard hydrogen electrode, SHE</a:t>
            </a:r>
          </a:p>
        </p:txBody>
      </p:sp>
      <p:pic>
        <p:nvPicPr>
          <p:cNvPr id="65541" name="Picture 4"/>
          <p:cNvPicPr>
            <a:picLocks noChangeAspect="1" noChangeArrowheads="1"/>
          </p:cNvPicPr>
          <p:nvPr/>
        </p:nvPicPr>
        <p:blipFill>
          <a:blip r:embed="rId3">
            <a:extLst>
              <a:ext uri="{28A0092B-C50C-407E-A947-70E740481C1C}">
                <a14:useLocalDpi xmlns:a14="http://schemas.microsoft.com/office/drawing/2010/main" val="0"/>
              </a:ext>
            </a:extLst>
          </a:blip>
          <a:srcRect b="5556"/>
          <a:stretch>
            <a:fillRect/>
          </a:stretch>
        </p:blipFill>
        <p:spPr bwMode="auto">
          <a:xfrm>
            <a:off x="6934200" y="1371600"/>
            <a:ext cx="1968500" cy="3886200"/>
          </a:xfrm>
          <a:prstGeom prst="rect">
            <a:avLst/>
          </a:prstGeom>
          <a:noFill/>
          <a:ln>
            <a:noFill/>
          </a:ln>
          <a:effectLst/>
          <a:extLst>
            <a:ext uri="{909E8E84-426E-40DD-AFC4-6F175D3DCCD1}">
              <a14:hiddenFill xmlns:a14="http://schemas.microsoft.com/office/drawing/2010/main">
                <a:blipFill dpi="0" rotWithShape="0">
                  <a:blip/>
                  <a:srcRect b="5556"/>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noChangeArrowheads="1"/>
          </p:cNvSpPr>
          <p:nvPr>
            <p:ph type="title"/>
          </p:nvPr>
        </p:nvSpPr>
        <p:spPr/>
        <p:txBody>
          <a:bodyPr/>
          <a:lstStyle/>
          <a:p>
            <a:r>
              <a:rPr lang="en-US" altLang="en-US" smtClean="0"/>
              <a:t>Standard Hydrogen Electrode</a:t>
            </a:r>
          </a:p>
        </p:txBody>
      </p:sp>
      <p:sp>
        <p:nvSpPr>
          <p:cNvPr id="67587" name="Content Placeholder 2"/>
          <p:cNvSpPr>
            <a:spLocks noGrp="1" noChangeArrowheads="1"/>
          </p:cNvSpPr>
          <p:nvPr>
            <p:ph idx="1"/>
          </p:nvPr>
        </p:nvSpPr>
        <p:spPr>
          <a:xfrm>
            <a:off x="457200" y="1600200"/>
            <a:ext cx="3810000" cy="3048000"/>
          </a:xfrm>
        </p:spPr>
        <p:txBody>
          <a:bodyPr/>
          <a:lstStyle/>
          <a:p>
            <a:r>
              <a:rPr lang="en-US" altLang="en-US" sz="2600" smtClean="0"/>
              <a:t>Their reference is called the standard hydrogen electrode (SHE).</a:t>
            </a:r>
          </a:p>
          <a:p>
            <a:r>
              <a:rPr lang="en-US" altLang="en-US" sz="2600" smtClean="0"/>
              <a:t>By definition as the standard, the reduction potential for hydrogen is 0 V:</a:t>
            </a:r>
          </a:p>
        </p:txBody>
      </p:sp>
      <p:graphicFrame>
        <p:nvGraphicFramePr>
          <p:cNvPr id="67588" name="Object 4" descr="2 H, plus, aqueous, 1 molality, plus 2 e, minus, yields H 2, gas, 1 atmosphere."/>
          <p:cNvGraphicFramePr>
            <a:graphicFrameLocks noChangeAspect="1"/>
          </p:cNvGraphicFramePr>
          <p:nvPr/>
        </p:nvGraphicFramePr>
        <p:xfrm>
          <a:off x="762000" y="5029200"/>
          <a:ext cx="5219700" cy="469900"/>
        </p:xfrm>
        <a:graphic>
          <a:graphicData uri="http://schemas.openxmlformats.org/presentationml/2006/ole">
            <mc:AlternateContent xmlns:mc="http://schemas.openxmlformats.org/markup-compatibility/2006">
              <mc:Choice xmlns:v="urn:schemas-microsoft-com:vml" Requires="v">
                <p:oleObj spid="_x0000_s67590" name="Equation" r:id="rId3" imgW="5219700" imgH="469900" progId="Equation.DSMT4">
                  <p:embed/>
                </p:oleObj>
              </mc:Choice>
              <mc:Fallback>
                <p:oleObj name="Equation" r:id="rId3" imgW="5219700" imgH="469900" progId="Equation.DSMT4">
                  <p:embed/>
                  <p:pic>
                    <p:nvPicPr>
                      <p:cNvPr id="0" name="Object 4" descr="2 H, plus, aqueous, 1 molality, plus 2 e, minus, yields H 2, gas, 1 atmosphe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5029200"/>
                        <a:ext cx="52197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7589" name="Picture 3" descr="A diagram shows how the standard hydrogen electrode acts as both the anode and cathode. A diagram shows a standard hydrogen electrode, S H E, appearing as a closed tube filled with H 2, gas, which contains a thin P t wire. When S H E is acting as the cathode, electrons from P t atoms combine with H plus ions to produce an H 2 molecule, H plus is reduced to H 2. When S H E is acting as the anode, electrons from an H 2 molecule go to the P t wire, producing two H plus ions, H 2 is oxidized to H plus."/>
          <p:cNvPicPr>
            <a:picLocks noChangeAspect="1" noChangeArrowheads="1"/>
          </p:cNvPicPr>
          <p:nvPr/>
        </p:nvPicPr>
        <p:blipFill>
          <a:blip r:embed="rId5" cstate="print">
            <a:extLst>
              <a:ext uri="{28A0092B-C50C-407E-A947-70E740481C1C}">
                <a14:useLocalDpi xmlns:a14="http://schemas.microsoft.com/office/drawing/2010/main" val="0"/>
              </a:ext>
            </a:extLst>
          </a:blip>
          <a:srcRect b="2299"/>
          <a:stretch>
            <a:fillRect/>
          </a:stretch>
        </p:blipFill>
        <p:spPr bwMode="auto">
          <a:xfrm>
            <a:off x="4724400" y="1733550"/>
            <a:ext cx="3873500"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b="6306"/>
          <a:stretch>
            <a:fillRect/>
          </a:stretch>
        </p:blipFill>
        <p:spPr bwMode="auto">
          <a:xfrm>
            <a:off x="381000" y="762000"/>
            <a:ext cx="8331200" cy="4953000"/>
          </a:xfrm>
          <a:prstGeom prst="rect">
            <a:avLst/>
          </a:prstGeom>
          <a:noFill/>
          <a:ln>
            <a:noFill/>
          </a:ln>
          <a:effectLst/>
          <a:extLst>
            <a:ext uri="{909E8E84-426E-40DD-AFC4-6F175D3DCCD1}">
              <a14:hiddenFill xmlns:a14="http://schemas.microsoft.com/office/drawing/2010/main">
                <a:blipFill dpi="0" rotWithShape="0">
                  <a:blip/>
                  <a:srcRect b="6306"/>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398463" y="869950"/>
            <a:ext cx="8382000" cy="4895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b="1" u="sng">
                <a:solidFill>
                  <a:srgbClr val="000000"/>
                </a:solidFill>
                <a:latin typeface="Comic Sans MS" panose="030F0702030302020204" pitchFamily="66" charset="0"/>
              </a:rPr>
              <a:t>The Hydrogen Electrode  (Inactive Electrodes)</a:t>
            </a:r>
            <a:r>
              <a:rPr lang="en-US" altLang="en-US" b="1">
                <a:solidFill>
                  <a:srgbClr val="000000"/>
                </a:solidFill>
                <a:latin typeface="Comic Sans MS" panose="030F0702030302020204" pitchFamily="66" charset="0"/>
              </a:rPr>
              <a:t>:</a:t>
            </a:r>
          </a:p>
          <a:p>
            <a:pPr>
              <a:buClrTx/>
              <a:buFontTx/>
              <a:buNone/>
            </a:pPr>
            <a:endParaRPr lang="en-US" altLang="en-US" b="1">
              <a:solidFill>
                <a:srgbClr val="000000"/>
              </a:solidFill>
              <a:latin typeface="Comic Sans MS" panose="030F0702030302020204" pitchFamily="66" charset="0"/>
            </a:endParaRPr>
          </a:p>
          <a:p>
            <a:pPr>
              <a:buClrTx/>
              <a:buFontTx/>
              <a:buNone/>
            </a:pPr>
            <a:r>
              <a:rPr lang="en-US" altLang="en-US" b="1">
                <a:solidFill>
                  <a:srgbClr val="000000"/>
                </a:solidFill>
                <a:latin typeface="Comic Sans MS" panose="030F0702030302020204" pitchFamily="66" charset="0"/>
              </a:rPr>
              <a:t>At the hydrogen electrode, the half reaction involves a gas.</a:t>
            </a:r>
          </a:p>
          <a:p>
            <a:pPr algn="ctr">
              <a:buClrTx/>
              <a:buFontTx/>
              <a:buNone/>
            </a:pPr>
            <a:r>
              <a:rPr lang="en-US" altLang="en-US" b="1">
                <a:solidFill>
                  <a:srgbClr val="000000"/>
                </a:solidFill>
                <a:latin typeface="Comic Sans MS" panose="030F0702030302020204" pitchFamily="66" charset="0"/>
              </a:rPr>
              <a:t>	</a:t>
            </a:r>
            <a:r>
              <a:rPr lang="en-US" altLang="en-US" b="1">
                <a:solidFill>
                  <a:srgbClr val="FF0000"/>
                </a:solidFill>
                <a:latin typeface="Comic Sans MS" panose="030F0702030302020204" pitchFamily="66" charset="0"/>
              </a:rPr>
              <a:t>2 H</a:t>
            </a:r>
            <a:r>
              <a:rPr lang="en-US" altLang="en-US" b="1" baseline="30000">
                <a:solidFill>
                  <a:srgbClr val="FF0000"/>
                </a:solidFill>
                <a:latin typeface="Comic Sans MS" panose="030F0702030302020204" pitchFamily="66" charset="0"/>
              </a:rPr>
              <a:t>+</a:t>
            </a:r>
            <a:r>
              <a:rPr lang="en-US" altLang="en-US" b="1">
                <a:solidFill>
                  <a:srgbClr val="FF0000"/>
                </a:solidFill>
                <a:latin typeface="Comic Sans MS" panose="030F0702030302020204" pitchFamily="66" charset="0"/>
              </a:rPr>
              <a:t>(aq)  +  2e</a:t>
            </a:r>
            <a:r>
              <a:rPr lang="en-US" altLang="en-US" b="1" baseline="30000">
                <a:solidFill>
                  <a:srgbClr val="FF0000"/>
                </a:solidFill>
                <a:latin typeface="Comic Sans MS" panose="030F0702030302020204" pitchFamily="66" charset="0"/>
              </a:rPr>
              <a:t>-</a:t>
            </a:r>
            <a:r>
              <a:rPr lang="en-US" altLang="en-US" b="1">
                <a:solidFill>
                  <a:srgbClr val="FF0000"/>
                </a:solidFill>
                <a:latin typeface="Comic Sans MS" panose="030F0702030302020204" pitchFamily="66" charset="0"/>
              </a:rPr>
              <a:t>  </a:t>
            </a:r>
            <a:r>
              <a:rPr lang="en-US" altLang="en-US" b="1">
                <a:solidFill>
                  <a:srgbClr val="FF0000"/>
                </a:solidFill>
                <a:latin typeface="Symbol" panose="05050102010706020507" pitchFamily="18" charset="2"/>
              </a:rPr>
              <a:t></a:t>
            </a:r>
            <a:r>
              <a:rPr lang="en-US" altLang="en-US" b="1">
                <a:solidFill>
                  <a:srgbClr val="FF0000"/>
                </a:solidFill>
                <a:latin typeface="Comic Sans MS" panose="030F0702030302020204" pitchFamily="66" charset="0"/>
              </a:rPr>
              <a:t>  H</a:t>
            </a:r>
            <a:r>
              <a:rPr lang="en-US" altLang="en-US" b="1" baseline="-25000">
                <a:solidFill>
                  <a:srgbClr val="FF0000"/>
                </a:solidFill>
                <a:latin typeface="Comic Sans MS" panose="030F0702030302020204" pitchFamily="66" charset="0"/>
              </a:rPr>
              <a:t>2</a:t>
            </a:r>
            <a:r>
              <a:rPr lang="en-US" altLang="en-US" b="1">
                <a:solidFill>
                  <a:srgbClr val="FF0000"/>
                </a:solidFill>
                <a:latin typeface="Comic Sans MS" panose="030F0702030302020204" pitchFamily="66" charset="0"/>
              </a:rPr>
              <a:t>(g)</a:t>
            </a:r>
          </a:p>
          <a:p>
            <a:pPr>
              <a:buClrTx/>
              <a:buFontTx/>
              <a:buNone/>
            </a:pPr>
            <a:endParaRPr lang="en-US" altLang="en-US" b="1">
              <a:solidFill>
                <a:srgbClr val="000000"/>
              </a:solidFill>
              <a:latin typeface="Comic Sans MS" panose="030F0702030302020204" pitchFamily="66" charset="0"/>
            </a:endParaRPr>
          </a:p>
          <a:p>
            <a:pPr>
              <a:buClrTx/>
              <a:buFontTx/>
              <a:buNone/>
            </a:pPr>
            <a:r>
              <a:rPr lang="en-US" altLang="en-US" b="1">
                <a:solidFill>
                  <a:srgbClr val="000000"/>
                </a:solidFill>
                <a:latin typeface="Comic Sans MS" panose="030F0702030302020204" pitchFamily="66" charset="0"/>
              </a:rPr>
              <a:t>so an inert material must serve as the reaction site (Pt).  Another inactive electode is C</a:t>
            </a:r>
            <a:r>
              <a:rPr lang="en-US" altLang="en-US" b="1" baseline="-25000">
                <a:solidFill>
                  <a:srgbClr val="000000"/>
                </a:solidFill>
                <a:latin typeface="Comic Sans MS" panose="030F0702030302020204" pitchFamily="66" charset="0"/>
              </a:rPr>
              <a:t>(graphite).</a:t>
            </a:r>
          </a:p>
          <a:p>
            <a:pPr>
              <a:buClrTx/>
              <a:buFontTx/>
              <a:buNone/>
            </a:pPr>
            <a:endParaRPr lang="en-US" altLang="en-US" b="1">
              <a:solidFill>
                <a:srgbClr val="000000"/>
              </a:solidFill>
              <a:latin typeface="Comic Sans MS" panose="030F0702030302020204" pitchFamily="66" charset="0"/>
            </a:endParaRPr>
          </a:p>
          <a:p>
            <a:pPr algn="ctr">
              <a:buClrTx/>
              <a:buFontTx/>
              <a:buNone/>
            </a:pPr>
            <a:r>
              <a:rPr lang="en-US" altLang="en-US" b="1">
                <a:solidFill>
                  <a:srgbClr val="000000"/>
                </a:solidFill>
                <a:latin typeface="Comic Sans MS" panose="030F0702030302020204" pitchFamily="66" charset="0"/>
              </a:rPr>
              <a:t>	H</a:t>
            </a:r>
            <a:r>
              <a:rPr lang="en-US" altLang="en-US" b="1" baseline="30000">
                <a:solidFill>
                  <a:srgbClr val="000000"/>
                </a:solidFill>
                <a:latin typeface="Comic Sans MS" panose="030F0702030302020204" pitchFamily="66" charset="0"/>
              </a:rPr>
              <a:t>+</a:t>
            </a:r>
            <a:r>
              <a:rPr lang="en-US" altLang="en-US" b="1">
                <a:solidFill>
                  <a:srgbClr val="000000"/>
                </a:solidFill>
                <a:latin typeface="Comic Sans MS" panose="030F0702030302020204" pitchFamily="66" charset="0"/>
              </a:rPr>
              <a:t>(aq)/H</a:t>
            </a:r>
            <a:r>
              <a:rPr lang="en-US" altLang="en-US" b="1" baseline="-25000">
                <a:solidFill>
                  <a:srgbClr val="000000"/>
                </a:solidFill>
                <a:latin typeface="Comic Sans MS" panose="030F0702030302020204" pitchFamily="66" charset="0"/>
              </a:rPr>
              <a:t>2</a:t>
            </a:r>
            <a:r>
              <a:rPr lang="en-US" altLang="en-US" b="1">
                <a:solidFill>
                  <a:srgbClr val="000000"/>
                </a:solidFill>
                <a:latin typeface="Comic Sans MS" panose="030F0702030302020204" pitchFamily="66" charset="0"/>
              </a:rPr>
              <a:t>(g)/Pt  cathode</a:t>
            </a:r>
          </a:p>
          <a:p>
            <a:pPr>
              <a:buClrTx/>
              <a:buFontTx/>
              <a:buNone/>
            </a:pPr>
            <a:r>
              <a:rPr lang="en-US" altLang="en-US" b="1">
                <a:solidFill>
                  <a:srgbClr val="000000"/>
                </a:solidFill>
                <a:latin typeface="Comic Sans MS" panose="030F0702030302020204" pitchFamily="66" charset="0"/>
              </a:rPr>
              <a:t>	</a:t>
            </a:r>
          </a:p>
          <a:p>
            <a:pPr algn="ctr">
              <a:buClrTx/>
              <a:buFontTx/>
              <a:buNone/>
            </a:pPr>
            <a:r>
              <a:rPr lang="en-US" altLang="en-US" b="1">
                <a:solidFill>
                  <a:srgbClr val="000000"/>
                </a:solidFill>
                <a:latin typeface="Comic Sans MS" panose="030F0702030302020204" pitchFamily="66" charset="0"/>
              </a:rPr>
              <a:t>	Pt/H</a:t>
            </a:r>
            <a:r>
              <a:rPr lang="en-US" altLang="en-US" b="1" baseline="-25000">
                <a:solidFill>
                  <a:srgbClr val="000000"/>
                </a:solidFill>
                <a:latin typeface="Comic Sans MS" panose="030F0702030302020204" pitchFamily="66" charset="0"/>
              </a:rPr>
              <a:t>2</a:t>
            </a:r>
            <a:r>
              <a:rPr lang="en-US" altLang="en-US" b="1">
                <a:solidFill>
                  <a:srgbClr val="000000"/>
                </a:solidFill>
                <a:latin typeface="Comic Sans MS" panose="030F0702030302020204" pitchFamily="66" charset="0"/>
              </a:rPr>
              <a:t>(g)/H</a:t>
            </a:r>
            <a:r>
              <a:rPr lang="en-US" altLang="en-US" b="1" baseline="30000">
                <a:solidFill>
                  <a:srgbClr val="000000"/>
                </a:solidFill>
                <a:latin typeface="Comic Sans MS" panose="030F0702030302020204" pitchFamily="66" charset="0"/>
              </a:rPr>
              <a:t>+</a:t>
            </a:r>
            <a:r>
              <a:rPr lang="en-US" altLang="en-US" b="1">
                <a:solidFill>
                  <a:srgbClr val="000000"/>
                </a:solidFill>
                <a:latin typeface="Comic Sans MS" panose="030F0702030302020204" pitchFamily="66" charset="0"/>
              </a:rPr>
              <a:t>(aq) anode</a:t>
            </a:r>
          </a:p>
          <a:p>
            <a:pPr>
              <a:buClrTx/>
              <a:buFontTx/>
              <a:buNone/>
            </a:pPr>
            <a:endParaRPr lang="en-US" altLang="en-US" b="1">
              <a:solidFill>
                <a:srgbClr val="000000"/>
              </a:solidFill>
              <a:latin typeface="Comic Sans MS" panose="030F0702030302020204" pitchFamily="66" charset="0"/>
            </a:endParaRPr>
          </a:p>
        </p:txBody>
      </p:sp>
      <p:sp>
        <p:nvSpPr>
          <p:cNvPr id="70659" name="Text Box 3"/>
          <p:cNvSpPr txBox="1">
            <a:spLocks noChangeArrowheads="1"/>
          </p:cNvSpPr>
          <p:nvPr/>
        </p:nvSpPr>
        <p:spPr bwMode="auto">
          <a:xfrm>
            <a:off x="23813" y="36513"/>
            <a:ext cx="9132887" cy="833437"/>
          </a:xfrm>
          <a:prstGeom prst="rect">
            <a:avLst/>
          </a:prstGeom>
          <a:solidFill>
            <a:srgbClr val="800000">
              <a:alpha val="27843"/>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b="1">
                <a:solidFill>
                  <a:srgbClr val="800000"/>
                </a:solidFill>
                <a:latin typeface="Comic Sans MS" panose="030F0702030302020204" pitchFamily="66" charset="0"/>
              </a:rPr>
              <a:t>If given:		Al(s)</a:t>
            </a:r>
            <a:r>
              <a:rPr lang="en-US" altLang="en-US" b="1">
                <a:solidFill>
                  <a:srgbClr val="800000"/>
                </a:solidFill>
                <a:latin typeface="Comic Sans MS" panose="030F0702030302020204" pitchFamily="66" charset="0"/>
                <a:cs typeface="Times New Roman" panose="02020603050405020304" pitchFamily="18" charset="0"/>
              </a:rPr>
              <a:t>→Al</a:t>
            </a:r>
            <a:r>
              <a:rPr lang="en-US" altLang="en-US" b="1" baseline="30000">
                <a:solidFill>
                  <a:srgbClr val="800000"/>
                </a:solidFill>
                <a:latin typeface="Comic Sans MS" panose="030F0702030302020204" pitchFamily="66" charset="0"/>
                <a:cs typeface="Times New Roman" panose="02020603050405020304" pitchFamily="18" charset="0"/>
              </a:rPr>
              <a:t>3+</a:t>
            </a:r>
            <a:r>
              <a:rPr lang="en-US" altLang="en-US" b="1">
                <a:solidFill>
                  <a:srgbClr val="800000"/>
                </a:solidFill>
                <a:latin typeface="Comic Sans MS" panose="030F0702030302020204" pitchFamily="66" charset="0"/>
                <a:cs typeface="Times New Roman" panose="02020603050405020304" pitchFamily="18" charset="0"/>
              </a:rPr>
              <a:t>(aq)+3e- and 2H</a:t>
            </a:r>
            <a:r>
              <a:rPr lang="en-US" altLang="en-US" b="1" baseline="30000">
                <a:solidFill>
                  <a:srgbClr val="800000"/>
                </a:solidFill>
                <a:latin typeface="Comic Sans MS" panose="030F0702030302020204" pitchFamily="66" charset="0"/>
                <a:cs typeface="Times New Roman" panose="02020603050405020304" pitchFamily="18" charset="0"/>
              </a:rPr>
              <a:t>+</a:t>
            </a:r>
            <a:r>
              <a:rPr lang="en-US" altLang="en-US" b="1">
                <a:solidFill>
                  <a:srgbClr val="800000"/>
                </a:solidFill>
                <a:latin typeface="Comic Sans MS" panose="030F0702030302020204" pitchFamily="66" charset="0"/>
                <a:cs typeface="Times New Roman" panose="02020603050405020304" pitchFamily="18" charset="0"/>
              </a:rPr>
              <a:t>(aq)+2e-→H</a:t>
            </a:r>
            <a:r>
              <a:rPr lang="en-US" altLang="en-US" b="1" baseline="-25000">
                <a:solidFill>
                  <a:srgbClr val="800000"/>
                </a:solidFill>
                <a:latin typeface="Comic Sans MS" panose="030F0702030302020204" pitchFamily="66" charset="0"/>
                <a:cs typeface="Times New Roman" panose="02020603050405020304" pitchFamily="18" charset="0"/>
              </a:rPr>
              <a:t>2</a:t>
            </a:r>
            <a:r>
              <a:rPr lang="en-US" altLang="en-US" b="1">
                <a:solidFill>
                  <a:srgbClr val="800000"/>
                </a:solidFill>
                <a:latin typeface="Comic Sans MS" panose="030F0702030302020204" pitchFamily="66" charset="0"/>
                <a:cs typeface="Times New Roman" panose="02020603050405020304" pitchFamily="18" charset="0"/>
              </a:rPr>
              <a:t>(g) write the notation.</a:t>
            </a:r>
          </a:p>
        </p:txBody>
      </p:sp>
      <p:sp>
        <p:nvSpPr>
          <p:cNvPr id="2" name="TextBox 1"/>
          <p:cNvSpPr txBox="1">
            <a:spLocks noChangeArrowheads="1"/>
          </p:cNvSpPr>
          <p:nvPr/>
        </p:nvSpPr>
        <p:spPr bwMode="auto">
          <a:xfrm>
            <a:off x="3733800" y="5788025"/>
            <a:ext cx="52038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SzPct val="100000"/>
            </a:pPr>
            <a:r>
              <a:rPr lang="en-US" altLang="en-US" b="1">
                <a:solidFill>
                  <a:srgbClr val="000000"/>
                </a:solidFill>
                <a:latin typeface="Comic Sans MS" panose="030F0702030302020204" pitchFamily="66" charset="0"/>
              </a:rPr>
              <a:t>Therefore:</a:t>
            </a:r>
          </a:p>
          <a:p>
            <a:pPr>
              <a:buSzPct val="100000"/>
            </a:pPr>
            <a:r>
              <a:rPr lang="en-US" altLang="en-US" b="1">
                <a:solidFill>
                  <a:srgbClr val="000000"/>
                </a:solidFill>
                <a:latin typeface="Comic Sans MS" panose="030F0702030302020204" pitchFamily="66" charset="0"/>
              </a:rPr>
              <a:t>	Al(s)/Al</a:t>
            </a:r>
            <a:r>
              <a:rPr lang="en-US" altLang="en-US" b="1" baseline="30000">
                <a:solidFill>
                  <a:srgbClr val="000000"/>
                </a:solidFill>
                <a:latin typeface="Comic Sans MS" panose="030F0702030302020204" pitchFamily="66" charset="0"/>
              </a:rPr>
              <a:t>3+</a:t>
            </a:r>
            <a:r>
              <a:rPr lang="en-US" altLang="en-US" b="1">
                <a:solidFill>
                  <a:srgbClr val="000000"/>
                </a:solidFill>
                <a:latin typeface="Comic Sans MS" panose="030F0702030302020204" pitchFamily="66" charset="0"/>
              </a:rPr>
              <a:t>(aq)//H</a:t>
            </a:r>
            <a:r>
              <a:rPr lang="en-US" altLang="en-US" b="1" baseline="30000">
                <a:solidFill>
                  <a:srgbClr val="000000"/>
                </a:solidFill>
                <a:latin typeface="Comic Sans MS" panose="030F0702030302020204" pitchFamily="66" charset="0"/>
              </a:rPr>
              <a:t>+</a:t>
            </a:r>
            <a:r>
              <a:rPr lang="en-US" altLang="en-US" b="1">
                <a:solidFill>
                  <a:srgbClr val="000000"/>
                </a:solidFill>
                <a:latin typeface="Comic Sans MS" panose="030F0702030302020204" pitchFamily="66" charset="0"/>
              </a:rPr>
              <a:t>(aq)/H</a:t>
            </a:r>
            <a:r>
              <a:rPr lang="en-US" altLang="en-US" b="1" baseline="-25000">
                <a:solidFill>
                  <a:srgbClr val="000000"/>
                </a:solidFill>
                <a:latin typeface="Comic Sans MS" panose="030F0702030302020204" pitchFamily="66" charset="0"/>
              </a:rPr>
              <a:t>2</a:t>
            </a:r>
            <a:r>
              <a:rPr lang="en-US" altLang="en-US" b="1">
                <a:solidFill>
                  <a:srgbClr val="000000"/>
                </a:solidFill>
                <a:latin typeface="Comic Sans MS" panose="030F0702030302020204" pitchFamily="66" charset="0"/>
              </a:rPr>
              <a:t>(g)/Pt</a:t>
            </a:r>
            <a:endParaRPr lang="en-US"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fld id="{7734DB67-7526-4C53-824A-3277FC433A59}" type="slidenum">
              <a:rPr lang="en-US" altLang="en-US" sz="1400">
                <a:solidFill>
                  <a:srgbClr val="000000"/>
                </a:solidFill>
              </a:rPr>
              <a:pPr algn="ctr">
                <a:buClrTx/>
                <a:buFontTx/>
                <a:buNone/>
              </a:pPr>
              <a:t>38</a:t>
            </a:fld>
            <a:endParaRPr lang="en-US" altLang="en-US" sz="1400">
              <a:solidFill>
                <a:srgbClr val="000000"/>
              </a:solidFill>
            </a:endParaRPr>
          </a:p>
        </p:txBody>
      </p:sp>
      <p:pic>
        <p:nvPicPr>
          <p:cNvPr id="72707" name="Picture 2"/>
          <p:cNvPicPr>
            <a:picLocks noChangeAspect="1" noChangeArrowheads="1"/>
          </p:cNvPicPr>
          <p:nvPr/>
        </p:nvPicPr>
        <p:blipFill>
          <a:blip r:embed="rId3">
            <a:extLst>
              <a:ext uri="{28A0092B-C50C-407E-A947-70E740481C1C}">
                <a14:useLocalDpi xmlns:a14="http://schemas.microsoft.com/office/drawing/2010/main" val="0"/>
              </a:ext>
            </a:extLst>
          </a:blip>
          <a:srcRect b="4005"/>
          <a:stretch>
            <a:fillRect/>
          </a:stretch>
        </p:blipFill>
        <p:spPr bwMode="auto">
          <a:xfrm>
            <a:off x="1828800" y="381000"/>
            <a:ext cx="5715000" cy="4868863"/>
          </a:xfrm>
          <a:prstGeom prst="rect">
            <a:avLst/>
          </a:prstGeom>
          <a:noFill/>
          <a:ln>
            <a:noFill/>
          </a:ln>
          <a:effectLst/>
          <a:extLst>
            <a:ext uri="{909E8E84-426E-40DD-AFC4-6F175D3DCCD1}">
              <a14:hiddenFill xmlns:a14="http://schemas.microsoft.com/office/drawing/2010/main">
                <a:blipFill dpi="0" rotWithShape="0">
                  <a:blip/>
                  <a:srcRect b="400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6" name="Text Box 3"/>
          <p:cNvSpPr txBox="1">
            <a:spLocks noChangeArrowheads="1"/>
          </p:cNvSpPr>
          <p:nvPr/>
        </p:nvSpPr>
        <p:spPr bwMode="auto">
          <a:xfrm>
            <a:off x="835025" y="5486400"/>
            <a:ext cx="8118475" cy="5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sz="2800">
                <a:solidFill>
                  <a:srgbClr val="FF0000"/>
                </a:solidFill>
              </a:rPr>
              <a:t>Fe(s) </a:t>
            </a:r>
            <a:r>
              <a:rPr lang="en-US" altLang="en-US" sz="2800">
                <a:solidFill>
                  <a:srgbClr val="FF0000"/>
                </a:solidFill>
                <a:cs typeface="Times New Roman" panose="02020603050405020304" pitchFamily="18" charset="0"/>
              </a:rPr>
              <a:t>| Fe</a:t>
            </a:r>
            <a:r>
              <a:rPr lang="en-US" altLang="en-US" sz="2800" baseline="30000">
                <a:solidFill>
                  <a:srgbClr val="FF0000"/>
                </a:solidFill>
                <a:cs typeface="Times New Roman" panose="02020603050405020304" pitchFamily="18" charset="0"/>
              </a:rPr>
              <a:t>2+</a:t>
            </a:r>
            <a:r>
              <a:rPr lang="en-US" altLang="en-US" sz="2800">
                <a:solidFill>
                  <a:srgbClr val="FF0000"/>
                </a:solidFill>
                <a:cs typeface="Times New Roman" panose="02020603050405020304" pitchFamily="18" charset="0"/>
              </a:rPr>
              <a:t>(</a:t>
            </a:r>
            <a:r>
              <a:rPr lang="en-US" altLang="en-US" sz="2800" i="1">
                <a:solidFill>
                  <a:srgbClr val="FF0000"/>
                </a:solidFill>
                <a:cs typeface="Times New Roman" panose="02020603050405020304" pitchFamily="18" charset="0"/>
              </a:rPr>
              <a:t>aq</a:t>
            </a:r>
            <a:r>
              <a:rPr lang="en-US" altLang="en-US" sz="2800">
                <a:solidFill>
                  <a:srgbClr val="FF0000"/>
                </a:solidFill>
                <a:cs typeface="Times New Roman" panose="02020603050405020304" pitchFamily="18" charset="0"/>
              </a:rPr>
              <a:t>) || MnO</a:t>
            </a:r>
            <a:r>
              <a:rPr lang="en-US" altLang="en-US" sz="2800" baseline="-25000">
                <a:solidFill>
                  <a:srgbClr val="FF0000"/>
                </a:solidFill>
                <a:cs typeface="Times New Roman" panose="02020603050405020304" pitchFamily="18" charset="0"/>
              </a:rPr>
              <a:t>4</a:t>
            </a:r>
            <a:r>
              <a:rPr lang="en-US" altLang="en-US" sz="2800" baseline="30000">
                <a:solidFill>
                  <a:srgbClr val="FF0000"/>
                </a:solidFill>
                <a:latin typeface="Symbol" panose="05050102010706020507" pitchFamily="18" charset="2"/>
                <a:cs typeface="Times New Roman" panose="02020603050405020304" pitchFamily="18" charset="0"/>
              </a:rPr>
              <a:t></a:t>
            </a:r>
            <a:r>
              <a:rPr lang="en-US" altLang="en-US" sz="2800">
                <a:solidFill>
                  <a:srgbClr val="FF0000"/>
                </a:solidFill>
                <a:cs typeface="Times New Roman" panose="02020603050405020304" pitchFamily="18" charset="0"/>
              </a:rPr>
              <a:t>(</a:t>
            </a:r>
            <a:r>
              <a:rPr lang="en-US" altLang="en-US" sz="2800" i="1">
                <a:solidFill>
                  <a:srgbClr val="FF0000"/>
                </a:solidFill>
                <a:cs typeface="Times New Roman" panose="02020603050405020304" pitchFamily="18" charset="0"/>
              </a:rPr>
              <a:t>aq</a:t>
            </a:r>
            <a:r>
              <a:rPr lang="en-US" altLang="en-US" sz="2800">
                <a:solidFill>
                  <a:srgbClr val="FF0000"/>
                </a:solidFill>
                <a:cs typeface="Times New Roman" panose="02020603050405020304" pitchFamily="18" charset="0"/>
              </a:rPr>
              <a:t>), H</a:t>
            </a:r>
            <a:r>
              <a:rPr lang="en-US" altLang="en-US" sz="2800" baseline="30000">
                <a:solidFill>
                  <a:srgbClr val="FF0000"/>
                </a:solidFill>
                <a:cs typeface="Times New Roman" panose="02020603050405020304" pitchFamily="18" charset="0"/>
              </a:rPr>
              <a:t>+</a:t>
            </a:r>
            <a:r>
              <a:rPr lang="en-US" altLang="en-US" sz="2800">
                <a:solidFill>
                  <a:srgbClr val="FF0000"/>
                </a:solidFill>
                <a:cs typeface="Times New Roman" panose="02020603050405020304" pitchFamily="18" charset="0"/>
              </a:rPr>
              <a:t>(</a:t>
            </a:r>
            <a:r>
              <a:rPr lang="en-US" altLang="en-US" sz="2800" i="1">
                <a:solidFill>
                  <a:srgbClr val="FF0000"/>
                </a:solidFill>
                <a:cs typeface="Times New Roman" panose="02020603050405020304" pitchFamily="18" charset="0"/>
              </a:rPr>
              <a:t>aq</a:t>
            </a:r>
            <a:r>
              <a:rPr lang="en-US" altLang="en-US" sz="2800">
                <a:solidFill>
                  <a:srgbClr val="FF0000"/>
                </a:solidFill>
                <a:cs typeface="Times New Roman" panose="02020603050405020304" pitchFamily="18" charset="0"/>
              </a:rPr>
              <a:t>) | Mn</a:t>
            </a:r>
            <a:r>
              <a:rPr lang="en-US" altLang="en-US" sz="2800" baseline="30000">
                <a:solidFill>
                  <a:srgbClr val="FF0000"/>
                </a:solidFill>
                <a:cs typeface="Times New Roman" panose="02020603050405020304" pitchFamily="18" charset="0"/>
              </a:rPr>
              <a:t>2+</a:t>
            </a:r>
            <a:r>
              <a:rPr lang="en-US" altLang="en-US" sz="2800">
                <a:solidFill>
                  <a:srgbClr val="FF0000"/>
                </a:solidFill>
                <a:cs typeface="Times New Roman" panose="02020603050405020304" pitchFamily="18" charset="0"/>
              </a:rPr>
              <a:t>(</a:t>
            </a:r>
            <a:r>
              <a:rPr lang="en-US" altLang="en-US" sz="2800" i="1">
                <a:solidFill>
                  <a:srgbClr val="FF0000"/>
                </a:solidFill>
                <a:cs typeface="Times New Roman" panose="02020603050405020304" pitchFamily="18" charset="0"/>
              </a:rPr>
              <a:t>aq</a:t>
            </a:r>
            <a:r>
              <a:rPr lang="en-US" altLang="en-US" sz="2800">
                <a:solidFill>
                  <a:srgbClr val="FF0000"/>
                </a:solidFill>
                <a:cs typeface="Times New Roman" panose="02020603050405020304" pitchFamily="18" charset="0"/>
              </a:rPr>
              <a:t>), | Pt(</a:t>
            </a:r>
            <a:r>
              <a:rPr lang="en-US" altLang="en-US" sz="2800" i="1">
                <a:solidFill>
                  <a:srgbClr val="FF0000"/>
                </a:solidFill>
                <a:cs typeface="Times New Roman" panose="02020603050405020304" pitchFamily="18" charset="0"/>
              </a:rPr>
              <a:t>s</a:t>
            </a:r>
            <a:r>
              <a:rPr lang="en-US" altLang="en-US" sz="2800">
                <a:solidFill>
                  <a:srgbClr val="FF0000"/>
                </a:solidFill>
                <a:cs typeface="Times New Roman" panose="02020603050405020304" pitchFamily="18" charset="0"/>
              </a:rPr>
              <a:t>)</a:t>
            </a:r>
          </a:p>
        </p:txBody>
      </p:sp>
      <p:sp>
        <p:nvSpPr>
          <p:cNvPr id="2" name="TextBox 1">
            <a:extLst>
              <a:ext uri="{FF2B5EF4-FFF2-40B4-BE49-F238E27FC236}">
                <a16:creationId xmlns:a16="http://schemas.microsoft.com/office/drawing/2014/main" xmlns="" id="{A8C62098-1032-4262-B4D2-9F1D95F615FD}"/>
              </a:ext>
            </a:extLst>
          </p:cNvPr>
          <p:cNvSpPr txBox="1"/>
          <p:nvPr/>
        </p:nvSpPr>
        <p:spPr>
          <a:xfrm>
            <a:off x="131763" y="676275"/>
            <a:ext cx="4554537" cy="461963"/>
          </a:xfrm>
          <a:prstGeom prst="rect">
            <a:avLst/>
          </a:prstGeom>
          <a:noFill/>
        </p:spPr>
        <p:txBody>
          <a:bodyPr wrap="none">
            <a:spAutoFit/>
          </a:bodyPr>
          <a:lstStyle/>
          <a:p>
            <a:pPr>
              <a:buClr>
                <a:srgbClr val="000000"/>
              </a:buClr>
              <a:buSzPct val="100000"/>
              <a:buFont typeface="Times New Roman" pitchFamily="16" charset="0"/>
              <a:buNone/>
              <a:defRPr/>
            </a:pPr>
            <a:r>
              <a:rPr lang="en-US" b="1" dirty="0">
                <a:solidFill>
                  <a:schemeClr val="tx1"/>
                </a:solidFill>
                <a:effectLst>
                  <a:outerShdw blurRad="38100" dist="38100" dir="2700000" algn="tl">
                    <a:srgbClr val="000000">
                      <a:alpha val="43137"/>
                    </a:srgbClr>
                  </a:outerShdw>
                </a:effectLst>
                <a:latin typeface="Times New Roman" pitchFamily="16" charset="0"/>
                <a:ea typeface="Microsoft YaHei" charset="-122"/>
              </a:rPr>
              <a:t>What is the notation for this cell?</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Text Box 1"/>
          <p:cNvSpPr txBox="1">
            <a:spLocks noChangeArrowheads="1"/>
          </p:cNvSpPr>
          <p:nvPr/>
        </p:nvSpPr>
        <p:spPr bwMode="auto">
          <a:xfrm>
            <a:off x="457200" y="533400"/>
            <a:ext cx="2971800" cy="368300"/>
          </a:xfrm>
          <a:prstGeom prst="rect">
            <a:avLst/>
          </a:prstGeom>
          <a:gradFill rotWithShape="0">
            <a:gsLst>
              <a:gs pos="0">
                <a:srgbClr val="BFBFBF"/>
              </a:gs>
              <a:gs pos="100000">
                <a:srgbClr val="6E6E6E"/>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solidFill>
                  <a:srgbClr val="000000"/>
                </a:solidFill>
                <a:latin typeface="Arial" panose="020B0604020202020204" pitchFamily="34" charset="0"/>
              </a:rPr>
              <a:t>Sample Problem:</a:t>
            </a:r>
          </a:p>
        </p:txBody>
      </p:sp>
      <p:sp>
        <p:nvSpPr>
          <p:cNvPr id="74755" name="Text Box 2"/>
          <p:cNvSpPr txBox="1">
            <a:spLocks noChangeArrowheads="1"/>
          </p:cNvSpPr>
          <p:nvPr/>
        </p:nvSpPr>
        <p:spPr bwMode="auto">
          <a:xfrm>
            <a:off x="3352800" y="533400"/>
            <a:ext cx="54102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225"/>
              </a:spcBef>
              <a:buClrTx/>
              <a:buFontTx/>
              <a:buNone/>
            </a:pPr>
            <a:r>
              <a:rPr lang="en-US" altLang="en-US" sz="1800" b="1">
                <a:solidFill>
                  <a:srgbClr val="000000"/>
                </a:solidFill>
                <a:latin typeface="Arial" panose="020B0604020202020204" pitchFamily="34" charset="0"/>
              </a:rPr>
              <a:t>Diagramming Voltaic Cells</a:t>
            </a:r>
          </a:p>
        </p:txBody>
      </p:sp>
      <p:grpSp>
        <p:nvGrpSpPr>
          <p:cNvPr id="45059" name="Group 3"/>
          <p:cNvGrpSpPr>
            <a:grpSpLocks/>
          </p:cNvGrpSpPr>
          <p:nvPr/>
        </p:nvGrpSpPr>
        <p:grpSpPr bwMode="auto">
          <a:xfrm>
            <a:off x="381000" y="1066800"/>
            <a:ext cx="8378825" cy="1576388"/>
            <a:chOff x="240" y="672"/>
            <a:chExt cx="5278" cy="993"/>
          </a:xfrm>
        </p:grpSpPr>
        <p:sp>
          <p:nvSpPr>
            <p:cNvPr id="74822" name="Text Box 4"/>
            <p:cNvSpPr txBox="1">
              <a:spLocks noChangeArrowheads="1"/>
            </p:cNvSpPr>
            <p:nvPr/>
          </p:nvSpPr>
          <p:spPr bwMode="auto">
            <a:xfrm>
              <a:off x="240" y="672"/>
              <a:ext cx="1051"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solidFill>
                    <a:srgbClr val="000000"/>
                  </a:solidFill>
                  <a:latin typeface="Arial" panose="020B0604020202020204" pitchFamily="34" charset="0"/>
                </a:rPr>
                <a:t>PROBLEM:</a:t>
              </a:r>
            </a:p>
          </p:txBody>
        </p:sp>
        <p:sp>
          <p:nvSpPr>
            <p:cNvPr id="74823" name="Text Box 5"/>
            <p:cNvSpPr txBox="1">
              <a:spLocks noChangeArrowheads="1"/>
            </p:cNvSpPr>
            <p:nvPr/>
          </p:nvSpPr>
          <p:spPr bwMode="auto">
            <a:xfrm>
              <a:off x="1152" y="672"/>
              <a:ext cx="4366" cy="9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solidFill>
                    <a:srgbClr val="000000"/>
                  </a:solidFill>
                  <a:latin typeface="Arial" panose="020B0604020202020204" pitchFamily="34" charset="0"/>
                </a:rPr>
                <a:t>Diagram, show balanced equations, and write the notation for a voltaic cell that consists of one half-cell with a Cr bar in a Cr(NO</a:t>
              </a:r>
              <a:r>
                <a:rPr lang="en-US" altLang="en-US" sz="1800" baseline="-25000">
                  <a:solidFill>
                    <a:srgbClr val="000000"/>
                  </a:solidFill>
                  <a:latin typeface="Arial" panose="020B0604020202020204" pitchFamily="34" charset="0"/>
                </a:rPr>
                <a:t>3</a:t>
              </a:r>
              <a:r>
                <a:rPr lang="en-US" altLang="en-US" sz="1800">
                  <a:solidFill>
                    <a:srgbClr val="000000"/>
                  </a:solidFill>
                  <a:latin typeface="Arial" panose="020B0604020202020204" pitchFamily="34" charset="0"/>
                </a:rPr>
                <a:t>)</a:t>
              </a:r>
              <a:r>
                <a:rPr lang="en-US" altLang="en-US" sz="1800" baseline="-25000">
                  <a:solidFill>
                    <a:srgbClr val="000000"/>
                  </a:solidFill>
                  <a:latin typeface="Arial" panose="020B0604020202020204" pitchFamily="34" charset="0"/>
                </a:rPr>
                <a:t>3</a:t>
              </a:r>
              <a:r>
                <a:rPr lang="en-US" altLang="en-US" sz="1800">
                  <a:solidFill>
                    <a:srgbClr val="000000"/>
                  </a:solidFill>
                  <a:latin typeface="Arial" panose="020B0604020202020204" pitchFamily="34" charset="0"/>
                </a:rPr>
                <a:t> solution, another half-cell with an Ag bar in an AgNO</a:t>
              </a:r>
              <a:r>
                <a:rPr lang="en-US" altLang="en-US" sz="1800" baseline="-25000">
                  <a:solidFill>
                    <a:srgbClr val="000000"/>
                  </a:solidFill>
                  <a:latin typeface="Arial" panose="020B0604020202020204" pitchFamily="34" charset="0"/>
                </a:rPr>
                <a:t>3</a:t>
              </a:r>
              <a:r>
                <a:rPr lang="en-US" altLang="en-US" sz="1800">
                  <a:solidFill>
                    <a:srgbClr val="000000"/>
                  </a:solidFill>
                  <a:latin typeface="Arial" panose="020B0604020202020204" pitchFamily="34" charset="0"/>
                </a:rPr>
                <a:t> solution, and a KNO</a:t>
              </a:r>
              <a:r>
                <a:rPr lang="en-US" altLang="en-US" sz="1800" baseline="-25000">
                  <a:solidFill>
                    <a:srgbClr val="000000"/>
                  </a:solidFill>
                  <a:latin typeface="Arial" panose="020B0604020202020204" pitchFamily="34" charset="0"/>
                </a:rPr>
                <a:t>3</a:t>
              </a:r>
              <a:r>
                <a:rPr lang="en-US" altLang="en-US" sz="1800">
                  <a:solidFill>
                    <a:srgbClr val="000000"/>
                  </a:solidFill>
                  <a:latin typeface="Arial" panose="020B0604020202020204" pitchFamily="34" charset="0"/>
                </a:rPr>
                <a:t> salt bridge.  Measurement indicates that the Cr electrode is negative relative to the Ag electrode.</a:t>
              </a:r>
            </a:p>
          </p:txBody>
        </p:sp>
      </p:grpSp>
      <p:sp>
        <p:nvSpPr>
          <p:cNvPr id="45062" name="Text Box 6"/>
          <p:cNvSpPr txBox="1">
            <a:spLocks noChangeArrowheads="1"/>
          </p:cNvSpPr>
          <p:nvPr/>
        </p:nvSpPr>
        <p:spPr bwMode="auto">
          <a:xfrm>
            <a:off x="381000" y="2667000"/>
            <a:ext cx="914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solidFill>
                  <a:srgbClr val="000000"/>
                </a:solidFill>
                <a:latin typeface="Arial" panose="020B0604020202020204" pitchFamily="34" charset="0"/>
              </a:rPr>
              <a:t>PLAN:</a:t>
            </a:r>
          </a:p>
        </p:txBody>
      </p:sp>
      <p:sp>
        <p:nvSpPr>
          <p:cNvPr id="45063" name="Text Box 7"/>
          <p:cNvSpPr txBox="1">
            <a:spLocks noChangeArrowheads="1"/>
          </p:cNvSpPr>
          <p:nvPr/>
        </p:nvSpPr>
        <p:spPr bwMode="auto">
          <a:xfrm>
            <a:off x="381000" y="3581400"/>
            <a:ext cx="1371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solidFill>
                  <a:srgbClr val="000000"/>
                </a:solidFill>
                <a:latin typeface="Arial" panose="020B0604020202020204" pitchFamily="34" charset="0"/>
              </a:rPr>
              <a:t>SOLUTION:</a:t>
            </a:r>
          </a:p>
        </p:txBody>
      </p:sp>
      <p:sp>
        <p:nvSpPr>
          <p:cNvPr id="45064" name="Text Box 8"/>
          <p:cNvSpPr txBox="1">
            <a:spLocks noChangeArrowheads="1"/>
          </p:cNvSpPr>
          <p:nvPr/>
        </p:nvSpPr>
        <p:spPr bwMode="auto">
          <a:xfrm>
            <a:off x="1371600" y="2667000"/>
            <a:ext cx="7239000"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solidFill>
                  <a:srgbClr val="000000"/>
                </a:solidFill>
                <a:latin typeface="Arial" panose="020B0604020202020204" pitchFamily="34" charset="0"/>
              </a:rPr>
              <a:t>Identify the oxidation and reduction reactions and write each half-reaction.  Associate the (-)(Cr) pole with the anode (oxidation) and the (+) pole with the cathode (reduction).</a:t>
            </a:r>
          </a:p>
        </p:txBody>
      </p:sp>
      <p:grpSp>
        <p:nvGrpSpPr>
          <p:cNvPr id="45065" name="Group 9"/>
          <p:cNvGrpSpPr>
            <a:grpSpLocks/>
          </p:cNvGrpSpPr>
          <p:nvPr/>
        </p:nvGrpSpPr>
        <p:grpSpPr bwMode="auto">
          <a:xfrm>
            <a:off x="4876800" y="4267200"/>
            <a:ext cx="2892425" cy="1368425"/>
            <a:chOff x="3072" y="2688"/>
            <a:chExt cx="1822" cy="862"/>
          </a:xfrm>
        </p:grpSpPr>
        <p:grpSp>
          <p:nvGrpSpPr>
            <p:cNvPr id="74814" name="Group 10"/>
            <p:cNvGrpSpPr>
              <a:grpSpLocks/>
            </p:cNvGrpSpPr>
            <p:nvPr/>
          </p:nvGrpSpPr>
          <p:grpSpPr bwMode="auto">
            <a:xfrm>
              <a:off x="3072" y="2688"/>
              <a:ext cx="670" cy="862"/>
              <a:chOff x="3072" y="2688"/>
              <a:chExt cx="670" cy="862"/>
            </a:xfrm>
          </p:grpSpPr>
          <p:sp>
            <p:nvSpPr>
              <p:cNvPr id="74819" name="Line 11"/>
              <p:cNvSpPr>
                <a:spLocks noChangeShapeType="1"/>
              </p:cNvSpPr>
              <p:nvPr/>
            </p:nvSpPr>
            <p:spPr bwMode="auto">
              <a:xfrm>
                <a:off x="3072" y="2688"/>
                <a:ext cx="0" cy="86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820" name="Line 12"/>
              <p:cNvSpPr>
                <a:spLocks noChangeShapeType="1"/>
              </p:cNvSpPr>
              <p:nvPr/>
            </p:nvSpPr>
            <p:spPr bwMode="auto">
              <a:xfrm>
                <a:off x="3743" y="2688"/>
                <a:ext cx="0" cy="86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821" name="Line 13"/>
              <p:cNvSpPr>
                <a:spLocks noChangeShapeType="1"/>
              </p:cNvSpPr>
              <p:nvPr/>
            </p:nvSpPr>
            <p:spPr bwMode="auto">
              <a:xfrm>
                <a:off x="3072" y="3551"/>
                <a:ext cx="669" cy="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74815" name="Group 14"/>
            <p:cNvGrpSpPr>
              <a:grpSpLocks/>
            </p:cNvGrpSpPr>
            <p:nvPr/>
          </p:nvGrpSpPr>
          <p:grpSpPr bwMode="auto">
            <a:xfrm>
              <a:off x="4224" y="2688"/>
              <a:ext cx="670" cy="862"/>
              <a:chOff x="4224" y="2688"/>
              <a:chExt cx="670" cy="862"/>
            </a:xfrm>
          </p:grpSpPr>
          <p:sp>
            <p:nvSpPr>
              <p:cNvPr id="74816" name="Line 15"/>
              <p:cNvSpPr>
                <a:spLocks noChangeShapeType="1"/>
              </p:cNvSpPr>
              <p:nvPr/>
            </p:nvSpPr>
            <p:spPr bwMode="auto">
              <a:xfrm>
                <a:off x="4224" y="2688"/>
                <a:ext cx="0" cy="86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817" name="Line 16"/>
              <p:cNvSpPr>
                <a:spLocks noChangeShapeType="1"/>
              </p:cNvSpPr>
              <p:nvPr/>
            </p:nvSpPr>
            <p:spPr bwMode="auto">
              <a:xfrm>
                <a:off x="4895" y="2688"/>
                <a:ext cx="0" cy="86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818" name="Line 17"/>
              <p:cNvSpPr>
                <a:spLocks noChangeShapeType="1"/>
              </p:cNvSpPr>
              <p:nvPr/>
            </p:nvSpPr>
            <p:spPr bwMode="auto">
              <a:xfrm>
                <a:off x="4224" y="3551"/>
                <a:ext cx="669" cy="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45074" name="Text Box 18"/>
          <p:cNvSpPr txBox="1">
            <a:spLocks noChangeArrowheads="1"/>
          </p:cNvSpPr>
          <p:nvPr/>
        </p:nvSpPr>
        <p:spPr bwMode="auto">
          <a:xfrm>
            <a:off x="5791200" y="3581400"/>
            <a:ext cx="1295400" cy="27622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spcBef>
                <a:spcPts val="750"/>
              </a:spcBef>
              <a:buClrTx/>
              <a:buFontTx/>
              <a:buNone/>
            </a:pPr>
            <a:r>
              <a:rPr lang="en-US" altLang="en-US" sz="1200">
                <a:solidFill>
                  <a:srgbClr val="000000"/>
                </a:solidFill>
                <a:latin typeface="Arial" panose="020B0604020202020204" pitchFamily="34" charset="0"/>
              </a:rPr>
              <a:t>Voltmeter</a:t>
            </a:r>
          </a:p>
        </p:txBody>
      </p:sp>
      <p:cxnSp>
        <p:nvCxnSpPr>
          <p:cNvPr id="45075" name="AutoShape 19"/>
          <p:cNvCxnSpPr>
            <a:cxnSpLocks noChangeShapeType="1"/>
            <a:stCxn id="74803" idx="0"/>
            <a:endCxn id="45074" idx="1"/>
          </p:cNvCxnSpPr>
          <p:nvPr/>
        </p:nvCxnSpPr>
        <p:spPr bwMode="auto">
          <a:xfrm flipV="1">
            <a:off x="5180013" y="3719513"/>
            <a:ext cx="611187" cy="242887"/>
          </a:xfrm>
          <a:prstGeom prst="bentConnector3">
            <a:avLst>
              <a:gd name="adj1" fmla="val 50000"/>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45076" name="Group 20"/>
          <p:cNvGrpSpPr>
            <a:grpSpLocks/>
          </p:cNvGrpSpPr>
          <p:nvPr/>
        </p:nvGrpSpPr>
        <p:grpSpPr bwMode="auto">
          <a:xfrm>
            <a:off x="990600" y="3962400"/>
            <a:ext cx="2740025" cy="669925"/>
            <a:chOff x="624" y="2496"/>
            <a:chExt cx="1726" cy="422"/>
          </a:xfrm>
        </p:grpSpPr>
        <p:sp>
          <p:nvSpPr>
            <p:cNvPr id="74812" name="Text Box 21"/>
            <p:cNvSpPr txBox="1">
              <a:spLocks noChangeArrowheads="1"/>
            </p:cNvSpPr>
            <p:nvPr/>
          </p:nvSpPr>
          <p:spPr bwMode="auto">
            <a:xfrm>
              <a:off x="624" y="2496"/>
              <a:ext cx="1726" cy="4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225"/>
                </a:spcBef>
                <a:buClrTx/>
                <a:buFontTx/>
                <a:buNone/>
              </a:pPr>
              <a:r>
                <a:rPr lang="en-US" altLang="en-US" sz="1800">
                  <a:solidFill>
                    <a:srgbClr val="000000"/>
                  </a:solidFill>
                  <a:latin typeface="Arial" panose="020B0604020202020204" pitchFamily="34" charset="0"/>
                </a:rPr>
                <a:t>Oxidation half-reaction</a:t>
              </a:r>
            </a:p>
            <a:p>
              <a:pPr>
                <a:spcBef>
                  <a:spcPts val="225"/>
                </a:spcBef>
                <a:buClrTx/>
                <a:buFontTx/>
                <a:buNone/>
              </a:pPr>
              <a:r>
                <a:rPr lang="en-US" altLang="en-US" sz="1800">
                  <a:solidFill>
                    <a:srgbClr val="000000"/>
                  </a:solidFill>
                  <a:latin typeface="Arial" panose="020B0604020202020204" pitchFamily="34" charset="0"/>
                </a:rPr>
                <a:t>Cr(</a:t>
              </a:r>
              <a:r>
                <a:rPr lang="en-US" altLang="en-US" sz="1800" i="1">
                  <a:solidFill>
                    <a:srgbClr val="000000"/>
                  </a:solidFill>
                </a:rPr>
                <a:t>s</a:t>
              </a:r>
              <a:r>
                <a:rPr lang="en-US" altLang="en-US" sz="1800">
                  <a:solidFill>
                    <a:srgbClr val="000000"/>
                  </a:solidFill>
                  <a:latin typeface="Arial" panose="020B0604020202020204" pitchFamily="34" charset="0"/>
                </a:rPr>
                <a:t>)       Cr</a:t>
              </a:r>
              <a:r>
                <a:rPr lang="en-US" altLang="en-US" sz="1800" baseline="30000">
                  <a:solidFill>
                    <a:srgbClr val="000000"/>
                  </a:solidFill>
                  <a:latin typeface="Arial" panose="020B0604020202020204" pitchFamily="34" charset="0"/>
                </a:rPr>
                <a:t>3+</a:t>
              </a:r>
              <a:r>
                <a:rPr lang="en-US" altLang="en-US" sz="1800">
                  <a:solidFill>
                    <a:srgbClr val="000000"/>
                  </a:solidFill>
                  <a:latin typeface="Arial" panose="020B0604020202020204" pitchFamily="34" charset="0"/>
                </a:rPr>
                <a:t>(</a:t>
              </a:r>
              <a:r>
                <a:rPr lang="en-US" altLang="en-US" sz="1800" i="1">
                  <a:solidFill>
                    <a:srgbClr val="000000"/>
                  </a:solidFill>
                </a:rPr>
                <a:t>aq</a:t>
              </a:r>
              <a:r>
                <a:rPr lang="en-US" altLang="en-US" sz="1800">
                  <a:solidFill>
                    <a:srgbClr val="000000"/>
                  </a:solidFill>
                  <a:latin typeface="Arial" panose="020B0604020202020204" pitchFamily="34" charset="0"/>
                </a:rPr>
                <a:t>) + 3e</a:t>
              </a:r>
              <a:r>
                <a:rPr lang="en-US" altLang="en-US" sz="1800" baseline="30000">
                  <a:solidFill>
                    <a:srgbClr val="000000"/>
                  </a:solidFill>
                  <a:latin typeface="Arial" panose="020B0604020202020204" pitchFamily="34" charset="0"/>
                </a:rPr>
                <a:t>-</a:t>
              </a:r>
            </a:p>
          </p:txBody>
        </p:sp>
        <p:sp>
          <p:nvSpPr>
            <p:cNvPr id="74813" name="Line 22"/>
            <p:cNvSpPr>
              <a:spLocks noChangeShapeType="1"/>
            </p:cNvSpPr>
            <p:nvPr/>
          </p:nvSpPr>
          <p:spPr bwMode="auto">
            <a:xfrm>
              <a:off x="1000" y="2807"/>
              <a:ext cx="238" cy="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45079" name="Group 23"/>
          <p:cNvGrpSpPr>
            <a:grpSpLocks/>
          </p:cNvGrpSpPr>
          <p:nvPr/>
        </p:nvGrpSpPr>
        <p:grpSpPr bwMode="auto">
          <a:xfrm>
            <a:off x="990600" y="4800600"/>
            <a:ext cx="2740025" cy="669925"/>
            <a:chOff x="624" y="3024"/>
            <a:chExt cx="1726" cy="422"/>
          </a:xfrm>
        </p:grpSpPr>
        <p:sp>
          <p:nvSpPr>
            <p:cNvPr id="74810" name="Text Box 24"/>
            <p:cNvSpPr txBox="1">
              <a:spLocks noChangeArrowheads="1"/>
            </p:cNvSpPr>
            <p:nvPr/>
          </p:nvSpPr>
          <p:spPr bwMode="auto">
            <a:xfrm>
              <a:off x="624" y="3024"/>
              <a:ext cx="1726" cy="4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225"/>
                </a:spcBef>
                <a:buClrTx/>
                <a:buFontTx/>
                <a:buNone/>
              </a:pPr>
              <a:r>
                <a:rPr lang="en-US" altLang="en-US" sz="1800">
                  <a:solidFill>
                    <a:srgbClr val="000000"/>
                  </a:solidFill>
                  <a:latin typeface="Arial" panose="020B0604020202020204" pitchFamily="34" charset="0"/>
                </a:rPr>
                <a:t>Reduction half-reaction</a:t>
              </a:r>
            </a:p>
            <a:p>
              <a:pPr>
                <a:spcBef>
                  <a:spcPts val="225"/>
                </a:spcBef>
                <a:buClrTx/>
                <a:buFontTx/>
                <a:buNone/>
              </a:pPr>
              <a:r>
                <a:rPr lang="en-US" altLang="en-US" sz="1800">
                  <a:solidFill>
                    <a:srgbClr val="000000"/>
                  </a:solidFill>
                  <a:latin typeface="Arial" panose="020B0604020202020204" pitchFamily="34" charset="0"/>
                </a:rPr>
                <a:t>Ag</a:t>
              </a:r>
              <a:r>
                <a:rPr lang="en-US" altLang="en-US" sz="1800" baseline="30000">
                  <a:solidFill>
                    <a:srgbClr val="000000"/>
                  </a:solidFill>
                  <a:latin typeface="Arial" panose="020B0604020202020204" pitchFamily="34" charset="0"/>
                </a:rPr>
                <a:t>+</a:t>
              </a:r>
              <a:r>
                <a:rPr lang="en-US" altLang="en-US" sz="1800">
                  <a:solidFill>
                    <a:srgbClr val="000000"/>
                  </a:solidFill>
                  <a:latin typeface="Arial" panose="020B0604020202020204" pitchFamily="34" charset="0"/>
                </a:rPr>
                <a:t>(</a:t>
              </a:r>
              <a:r>
                <a:rPr lang="en-US" altLang="en-US" sz="1800" i="1">
                  <a:solidFill>
                    <a:srgbClr val="000000"/>
                  </a:solidFill>
                </a:rPr>
                <a:t>aq</a:t>
              </a:r>
              <a:r>
                <a:rPr lang="en-US" altLang="en-US" sz="1800">
                  <a:solidFill>
                    <a:srgbClr val="000000"/>
                  </a:solidFill>
                  <a:latin typeface="Arial" panose="020B0604020202020204" pitchFamily="34" charset="0"/>
                </a:rPr>
                <a:t>) + e</a:t>
              </a:r>
              <a:r>
                <a:rPr lang="en-US" altLang="en-US" sz="1800" baseline="30000">
                  <a:solidFill>
                    <a:srgbClr val="000000"/>
                  </a:solidFill>
                  <a:latin typeface="Arial" panose="020B0604020202020204" pitchFamily="34" charset="0"/>
                </a:rPr>
                <a:t>-</a:t>
              </a:r>
              <a:r>
                <a:rPr lang="en-US" altLang="en-US" sz="1800">
                  <a:solidFill>
                    <a:srgbClr val="000000"/>
                  </a:solidFill>
                  <a:latin typeface="Arial" panose="020B0604020202020204" pitchFamily="34" charset="0"/>
                </a:rPr>
                <a:t>          Ag(</a:t>
              </a:r>
              <a:r>
                <a:rPr lang="en-US" altLang="en-US" sz="1800" i="1">
                  <a:solidFill>
                    <a:srgbClr val="000000"/>
                  </a:solidFill>
                </a:rPr>
                <a:t>s</a:t>
              </a:r>
              <a:r>
                <a:rPr lang="en-US" altLang="en-US" sz="1800">
                  <a:solidFill>
                    <a:srgbClr val="000000"/>
                  </a:solidFill>
                  <a:latin typeface="Arial" panose="020B0604020202020204" pitchFamily="34" charset="0"/>
                </a:rPr>
                <a:t>)</a:t>
              </a:r>
            </a:p>
          </p:txBody>
        </p:sp>
        <p:sp>
          <p:nvSpPr>
            <p:cNvPr id="74811" name="Line 25"/>
            <p:cNvSpPr>
              <a:spLocks noChangeShapeType="1"/>
            </p:cNvSpPr>
            <p:nvPr/>
          </p:nvSpPr>
          <p:spPr bwMode="auto">
            <a:xfrm>
              <a:off x="1496" y="3343"/>
              <a:ext cx="238" cy="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45082" name="Group 26"/>
          <p:cNvGrpSpPr>
            <a:grpSpLocks/>
          </p:cNvGrpSpPr>
          <p:nvPr/>
        </p:nvGrpSpPr>
        <p:grpSpPr bwMode="auto">
          <a:xfrm>
            <a:off x="1828800" y="5562600"/>
            <a:ext cx="3883025" cy="669925"/>
            <a:chOff x="1152" y="3504"/>
            <a:chExt cx="2446" cy="422"/>
          </a:xfrm>
        </p:grpSpPr>
        <p:sp>
          <p:nvSpPr>
            <p:cNvPr id="74808" name="Text Box 27"/>
            <p:cNvSpPr txBox="1">
              <a:spLocks noChangeArrowheads="1"/>
            </p:cNvSpPr>
            <p:nvPr/>
          </p:nvSpPr>
          <p:spPr bwMode="auto">
            <a:xfrm>
              <a:off x="1152" y="3504"/>
              <a:ext cx="2446" cy="4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225"/>
                </a:spcBef>
                <a:buClrTx/>
                <a:buFontTx/>
                <a:buNone/>
              </a:pPr>
              <a:r>
                <a:rPr lang="en-US" altLang="en-US" sz="1800">
                  <a:solidFill>
                    <a:srgbClr val="000000"/>
                  </a:solidFill>
                  <a:latin typeface="Arial" panose="020B0604020202020204" pitchFamily="34" charset="0"/>
                </a:rPr>
                <a:t>Overall (cell) reaction</a:t>
              </a:r>
            </a:p>
            <a:p>
              <a:pPr>
                <a:spcBef>
                  <a:spcPts val="225"/>
                </a:spcBef>
                <a:buClrTx/>
                <a:buFontTx/>
                <a:buNone/>
              </a:pPr>
              <a:r>
                <a:rPr lang="en-US" altLang="en-US" sz="1800">
                  <a:solidFill>
                    <a:srgbClr val="000000"/>
                  </a:solidFill>
                  <a:latin typeface="Arial" panose="020B0604020202020204" pitchFamily="34" charset="0"/>
                </a:rPr>
                <a:t>Cr(</a:t>
              </a:r>
              <a:r>
                <a:rPr lang="en-US" altLang="en-US" sz="1800" i="1">
                  <a:solidFill>
                    <a:srgbClr val="000000"/>
                  </a:solidFill>
                </a:rPr>
                <a:t>s</a:t>
              </a:r>
              <a:r>
                <a:rPr lang="en-US" altLang="en-US" sz="1800">
                  <a:solidFill>
                    <a:srgbClr val="000000"/>
                  </a:solidFill>
                  <a:latin typeface="Arial" panose="020B0604020202020204" pitchFamily="34" charset="0"/>
                </a:rPr>
                <a:t>) + Ag</a:t>
              </a:r>
              <a:r>
                <a:rPr lang="en-US" altLang="en-US" sz="1800" baseline="30000">
                  <a:solidFill>
                    <a:srgbClr val="000000"/>
                  </a:solidFill>
                  <a:latin typeface="Arial" panose="020B0604020202020204" pitchFamily="34" charset="0"/>
                </a:rPr>
                <a:t>+</a:t>
              </a:r>
              <a:r>
                <a:rPr lang="en-US" altLang="en-US" sz="1800">
                  <a:solidFill>
                    <a:srgbClr val="000000"/>
                  </a:solidFill>
                  <a:latin typeface="Arial" panose="020B0604020202020204" pitchFamily="34" charset="0"/>
                </a:rPr>
                <a:t>(</a:t>
              </a:r>
              <a:r>
                <a:rPr lang="en-US" altLang="en-US" sz="1800" i="1">
                  <a:solidFill>
                    <a:srgbClr val="000000"/>
                  </a:solidFill>
                </a:rPr>
                <a:t>aq</a:t>
              </a:r>
              <a:r>
                <a:rPr lang="en-US" altLang="en-US" sz="1800">
                  <a:solidFill>
                    <a:srgbClr val="000000"/>
                  </a:solidFill>
                  <a:latin typeface="Arial" panose="020B0604020202020204" pitchFamily="34" charset="0"/>
                </a:rPr>
                <a:t>)       Cr</a:t>
              </a:r>
              <a:r>
                <a:rPr lang="en-US" altLang="en-US" sz="1800" baseline="30000">
                  <a:solidFill>
                    <a:srgbClr val="000000"/>
                  </a:solidFill>
                  <a:latin typeface="Arial" panose="020B0604020202020204" pitchFamily="34" charset="0"/>
                </a:rPr>
                <a:t>3+</a:t>
              </a:r>
              <a:r>
                <a:rPr lang="en-US" altLang="en-US" sz="1800">
                  <a:solidFill>
                    <a:srgbClr val="000000"/>
                  </a:solidFill>
                  <a:latin typeface="Arial" panose="020B0604020202020204" pitchFamily="34" charset="0"/>
                </a:rPr>
                <a:t>(</a:t>
              </a:r>
              <a:r>
                <a:rPr lang="en-US" altLang="en-US" sz="1800" i="1">
                  <a:solidFill>
                    <a:srgbClr val="000000"/>
                  </a:solidFill>
                </a:rPr>
                <a:t>aq</a:t>
              </a:r>
              <a:r>
                <a:rPr lang="en-US" altLang="en-US" sz="1800">
                  <a:solidFill>
                    <a:srgbClr val="000000"/>
                  </a:solidFill>
                  <a:latin typeface="Arial" panose="020B0604020202020204" pitchFamily="34" charset="0"/>
                </a:rPr>
                <a:t>) + Ag(</a:t>
              </a:r>
              <a:r>
                <a:rPr lang="en-US" altLang="en-US" sz="1800" i="1">
                  <a:solidFill>
                    <a:srgbClr val="000000"/>
                  </a:solidFill>
                </a:rPr>
                <a:t>s</a:t>
              </a:r>
              <a:r>
                <a:rPr lang="en-US" altLang="en-US" sz="1800">
                  <a:solidFill>
                    <a:srgbClr val="000000"/>
                  </a:solidFill>
                  <a:latin typeface="Arial" panose="020B0604020202020204" pitchFamily="34" charset="0"/>
                </a:rPr>
                <a:t>)</a:t>
              </a:r>
            </a:p>
          </p:txBody>
        </p:sp>
        <p:sp>
          <p:nvSpPr>
            <p:cNvPr id="74809" name="Line 28"/>
            <p:cNvSpPr>
              <a:spLocks noChangeShapeType="1"/>
            </p:cNvSpPr>
            <p:nvPr/>
          </p:nvSpPr>
          <p:spPr bwMode="auto">
            <a:xfrm>
              <a:off x="2185" y="3809"/>
              <a:ext cx="238" cy="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45085" name="Group 29"/>
          <p:cNvGrpSpPr>
            <a:grpSpLocks/>
          </p:cNvGrpSpPr>
          <p:nvPr/>
        </p:nvGrpSpPr>
        <p:grpSpPr bwMode="auto">
          <a:xfrm>
            <a:off x="990600" y="3886200"/>
            <a:ext cx="3883025" cy="835025"/>
            <a:chOff x="624" y="2448"/>
            <a:chExt cx="2446" cy="526"/>
          </a:xfrm>
        </p:grpSpPr>
        <p:sp>
          <p:nvSpPr>
            <p:cNvPr id="74806" name="Rectangle 30"/>
            <p:cNvSpPr>
              <a:spLocks noChangeArrowheads="1"/>
            </p:cNvSpPr>
            <p:nvPr/>
          </p:nvSpPr>
          <p:spPr bwMode="auto">
            <a:xfrm>
              <a:off x="624" y="2448"/>
              <a:ext cx="1726" cy="526"/>
            </a:xfrm>
            <a:prstGeom prst="rect">
              <a:avLst/>
            </a:prstGeom>
            <a:noFill/>
            <a:ln w="28440">
              <a:solidFill>
                <a:srgbClr val="FF9218"/>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74807" name="Line 31"/>
            <p:cNvSpPr>
              <a:spLocks noChangeShapeType="1"/>
            </p:cNvSpPr>
            <p:nvPr/>
          </p:nvSpPr>
          <p:spPr bwMode="auto">
            <a:xfrm>
              <a:off x="2352" y="2784"/>
              <a:ext cx="718" cy="142"/>
            </a:xfrm>
            <a:prstGeom prst="line">
              <a:avLst/>
            </a:prstGeom>
            <a:noFill/>
            <a:ln w="9360">
              <a:solidFill>
                <a:srgbClr val="FF9218"/>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45088" name="Group 32"/>
          <p:cNvGrpSpPr>
            <a:grpSpLocks/>
          </p:cNvGrpSpPr>
          <p:nvPr/>
        </p:nvGrpSpPr>
        <p:grpSpPr bwMode="auto">
          <a:xfrm>
            <a:off x="4919663" y="3962400"/>
            <a:ext cx="1173162" cy="1673225"/>
            <a:chOff x="3099" y="2496"/>
            <a:chExt cx="739" cy="1054"/>
          </a:xfrm>
        </p:grpSpPr>
        <p:sp>
          <p:nvSpPr>
            <p:cNvPr id="74802" name="Rectangle 33"/>
            <p:cNvSpPr>
              <a:spLocks noChangeArrowheads="1"/>
            </p:cNvSpPr>
            <p:nvPr/>
          </p:nvSpPr>
          <p:spPr bwMode="auto">
            <a:xfrm>
              <a:off x="3099" y="2976"/>
              <a:ext cx="643" cy="574"/>
            </a:xfrm>
            <a:prstGeom prst="rect">
              <a:avLst/>
            </a:prstGeom>
            <a:gradFill rotWithShape="0">
              <a:gsLst>
                <a:gs pos="0">
                  <a:srgbClr val="FFFFFF"/>
                </a:gs>
                <a:gs pos="50000">
                  <a:srgbClr val="FF9218"/>
                </a:gs>
                <a:gs pos="100000">
                  <a:srgbClr val="FFFFFF"/>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74803" name="Rectangle 34"/>
            <p:cNvSpPr>
              <a:spLocks noChangeArrowheads="1"/>
            </p:cNvSpPr>
            <p:nvPr/>
          </p:nvSpPr>
          <p:spPr bwMode="auto">
            <a:xfrm>
              <a:off x="3216" y="2496"/>
              <a:ext cx="94" cy="862"/>
            </a:xfrm>
            <a:prstGeom prst="rect">
              <a:avLst/>
            </a:prstGeom>
            <a:blipFill dpi="0" rotWithShape="0">
              <a:blip r:embed="rId3"/>
              <a:srcRect/>
              <a:stretch>
                <a:fillRect/>
              </a:stretch>
            </a:blipFill>
            <a:ln w="9360">
              <a:solidFill>
                <a:srgbClr val="000000"/>
              </a:solidFill>
              <a:miter lim="800000"/>
              <a:headEnd/>
              <a:tailEnd/>
            </a:ln>
            <a:effectLst>
              <a:outerShdw dist="17819" dir="2700000" algn="ctr" rotWithShape="0">
                <a:srgbClr val="808080"/>
              </a:outerShdw>
            </a:effec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74804" name="Text Box 35"/>
            <p:cNvSpPr txBox="1">
              <a:spLocks noChangeArrowheads="1"/>
            </p:cNvSpPr>
            <p:nvPr/>
          </p:nvSpPr>
          <p:spPr bwMode="auto">
            <a:xfrm>
              <a:off x="3168" y="2592"/>
              <a:ext cx="28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solidFill>
                    <a:srgbClr val="FF7518"/>
                  </a:solidFill>
                  <a:latin typeface="Arial" panose="020B0604020202020204" pitchFamily="34" charset="0"/>
                </a:rPr>
                <a:t>Cr</a:t>
              </a:r>
            </a:p>
          </p:txBody>
        </p:sp>
        <p:sp>
          <p:nvSpPr>
            <p:cNvPr id="74805" name="Text Box 36"/>
            <p:cNvSpPr txBox="1">
              <a:spLocks noChangeArrowheads="1"/>
            </p:cNvSpPr>
            <p:nvPr/>
          </p:nvSpPr>
          <p:spPr bwMode="auto">
            <a:xfrm>
              <a:off x="3360" y="3264"/>
              <a:ext cx="478"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solidFill>
                    <a:srgbClr val="000000"/>
                  </a:solidFill>
                  <a:latin typeface="Arial" panose="020B0604020202020204" pitchFamily="34" charset="0"/>
                </a:rPr>
                <a:t>Cr</a:t>
              </a:r>
              <a:r>
                <a:rPr lang="en-US" altLang="en-US" sz="1800" b="1" baseline="30000">
                  <a:solidFill>
                    <a:srgbClr val="000000"/>
                  </a:solidFill>
                  <a:latin typeface="Arial" panose="020B0604020202020204" pitchFamily="34" charset="0"/>
                </a:rPr>
                <a:t>3+</a:t>
              </a:r>
            </a:p>
          </p:txBody>
        </p:sp>
      </p:grpSp>
      <p:grpSp>
        <p:nvGrpSpPr>
          <p:cNvPr id="45093" name="Group 37"/>
          <p:cNvGrpSpPr>
            <a:grpSpLocks/>
          </p:cNvGrpSpPr>
          <p:nvPr/>
        </p:nvGrpSpPr>
        <p:grpSpPr bwMode="auto">
          <a:xfrm>
            <a:off x="6727825" y="3962400"/>
            <a:ext cx="1041400" cy="1658938"/>
            <a:chOff x="4238" y="2496"/>
            <a:chExt cx="656" cy="1045"/>
          </a:xfrm>
        </p:grpSpPr>
        <p:sp>
          <p:nvSpPr>
            <p:cNvPr id="74798" name="Rectangle 38"/>
            <p:cNvSpPr>
              <a:spLocks noChangeArrowheads="1"/>
            </p:cNvSpPr>
            <p:nvPr/>
          </p:nvSpPr>
          <p:spPr bwMode="auto">
            <a:xfrm>
              <a:off x="4238" y="2967"/>
              <a:ext cx="643" cy="574"/>
            </a:xfrm>
            <a:prstGeom prst="rect">
              <a:avLst/>
            </a:prstGeom>
            <a:gradFill rotWithShape="0">
              <a:gsLst>
                <a:gs pos="0">
                  <a:srgbClr val="FFFFFF"/>
                </a:gs>
                <a:gs pos="50000">
                  <a:srgbClr val="CDC7C2"/>
                </a:gs>
                <a:gs pos="100000">
                  <a:srgbClr val="FFFFFF"/>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74799" name="Rectangle 39"/>
            <p:cNvSpPr>
              <a:spLocks noChangeArrowheads="1"/>
            </p:cNvSpPr>
            <p:nvPr/>
          </p:nvSpPr>
          <p:spPr bwMode="auto">
            <a:xfrm>
              <a:off x="4704" y="2496"/>
              <a:ext cx="94" cy="862"/>
            </a:xfrm>
            <a:prstGeom prst="rect">
              <a:avLst/>
            </a:prstGeom>
            <a:blipFill dpi="0" rotWithShape="0">
              <a:blip r:embed="rId4"/>
              <a:srcRect/>
              <a:stretch>
                <a:fillRect/>
              </a:stretch>
            </a:blipFill>
            <a:ln w="9360">
              <a:solidFill>
                <a:srgbClr val="000000"/>
              </a:solidFill>
              <a:miter lim="800000"/>
              <a:headEnd/>
              <a:tailEnd/>
            </a:ln>
            <a:effectLst>
              <a:outerShdw dist="17819" dir="2700000" algn="ctr" rotWithShape="0">
                <a:srgbClr val="808080"/>
              </a:outerShdw>
            </a:effec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74800" name="Text Box 40"/>
            <p:cNvSpPr txBox="1">
              <a:spLocks noChangeArrowheads="1"/>
            </p:cNvSpPr>
            <p:nvPr/>
          </p:nvSpPr>
          <p:spPr bwMode="auto">
            <a:xfrm>
              <a:off x="4512" y="2592"/>
              <a:ext cx="38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solidFill>
                    <a:srgbClr val="000000"/>
                  </a:solidFill>
                  <a:latin typeface="Arial" panose="020B0604020202020204" pitchFamily="34" charset="0"/>
                </a:rPr>
                <a:t>Ag</a:t>
              </a:r>
            </a:p>
          </p:txBody>
        </p:sp>
        <p:sp>
          <p:nvSpPr>
            <p:cNvPr id="74801" name="Text Box 41"/>
            <p:cNvSpPr txBox="1">
              <a:spLocks noChangeArrowheads="1"/>
            </p:cNvSpPr>
            <p:nvPr/>
          </p:nvSpPr>
          <p:spPr bwMode="auto">
            <a:xfrm>
              <a:off x="4272" y="3264"/>
              <a:ext cx="478"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solidFill>
                    <a:srgbClr val="000000"/>
                  </a:solidFill>
                  <a:latin typeface="Arial" panose="020B0604020202020204" pitchFamily="34" charset="0"/>
                </a:rPr>
                <a:t>Ag</a:t>
              </a:r>
              <a:r>
                <a:rPr lang="en-US" altLang="en-US" sz="1800" b="1">
                  <a:solidFill>
                    <a:srgbClr val="000000"/>
                  </a:solidFill>
                  <a:latin typeface="ヒラギノ角ゴ Pro W3" charset="0"/>
                </a:rPr>
                <a:t/>
              </a:r>
              <a:r>
                <a:rPr lang="en-US" altLang="en-US" sz="1800" b="1" baseline="30000">
                  <a:solidFill>
                    <a:srgbClr val="000000"/>
                  </a:solidFill>
                  <a:latin typeface="Arial" panose="020B0604020202020204" pitchFamily="34" charset="0"/>
                </a:rPr>
                <a:t>+</a:t>
              </a:r>
            </a:p>
          </p:txBody>
        </p:sp>
      </p:grpSp>
      <p:sp>
        <p:nvSpPr>
          <p:cNvPr id="74769" name="Rectangle 42"/>
          <p:cNvSpPr>
            <a:spLocks noChangeArrowheads="1"/>
          </p:cNvSpPr>
          <p:nvPr/>
        </p:nvSpPr>
        <p:spPr bwMode="auto">
          <a:xfrm>
            <a:off x="990600" y="4800600"/>
            <a:ext cx="27432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grpSp>
        <p:nvGrpSpPr>
          <p:cNvPr id="45099" name="Group 43"/>
          <p:cNvGrpSpPr>
            <a:grpSpLocks/>
          </p:cNvGrpSpPr>
          <p:nvPr/>
        </p:nvGrpSpPr>
        <p:grpSpPr bwMode="auto">
          <a:xfrm>
            <a:off x="5715000" y="3962400"/>
            <a:ext cx="1216025" cy="911225"/>
            <a:chOff x="3600" y="2496"/>
            <a:chExt cx="766" cy="574"/>
          </a:xfrm>
        </p:grpSpPr>
        <p:grpSp>
          <p:nvGrpSpPr>
            <p:cNvPr id="74790" name="Group 44"/>
            <p:cNvGrpSpPr>
              <a:grpSpLocks/>
            </p:cNvGrpSpPr>
            <p:nvPr/>
          </p:nvGrpSpPr>
          <p:grpSpPr bwMode="auto">
            <a:xfrm>
              <a:off x="3674" y="2592"/>
              <a:ext cx="622" cy="478"/>
              <a:chOff x="3674" y="2592"/>
              <a:chExt cx="622" cy="478"/>
            </a:xfrm>
          </p:grpSpPr>
          <p:sp>
            <p:nvSpPr>
              <p:cNvPr id="74795" name="Line 45"/>
              <p:cNvSpPr>
                <a:spLocks noChangeShapeType="1"/>
              </p:cNvSpPr>
              <p:nvPr/>
            </p:nvSpPr>
            <p:spPr bwMode="auto">
              <a:xfrm flipV="1">
                <a:off x="3674" y="2591"/>
                <a:ext cx="0" cy="48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96" name="Line 46"/>
              <p:cNvSpPr>
                <a:spLocks noChangeShapeType="1"/>
              </p:cNvSpPr>
              <p:nvPr/>
            </p:nvSpPr>
            <p:spPr bwMode="auto">
              <a:xfrm flipV="1">
                <a:off x="4297" y="2591"/>
                <a:ext cx="0" cy="48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97" name="Line 47"/>
              <p:cNvSpPr>
                <a:spLocks noChangeShapeType="1"/>
              </p:cNvSpPr>
              <p:nvPr/>
            </p:nvSpPr>
            <p:spPr bwMode="auto">
              <a:xfrm>
                <a:off x="3674" y="2593"/>
                <a:ext cx="621" cy="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74791" name="Group 48"/>
            <p:cNvGrpSpPr>
              <a:grpSpLocks/>
            </p:cNvGrpSpPr>
            <p:nvPr/>
          </p:nvGrpSpPr>
          <p:grpSpPr bwMode="auto">
            <a:xfrm>
              <a:off x="3600" y="2496"/>
              <a:ext cx="766" cy="574"/>
              <a:chOff x="3600" y="2496"/>
              <a:chExt cx="766" cy="574"/>
            </a:xfrm>
          </p:grpSpPr>
          <p:sp>
            <p:nvSpPr>
              <p:cNvPr id="74792" name="Line 49"/>
              <p:cNvSpPr>
                <a:spLocks noChangeShapeType="1"/>
              </p:cNvSpPr>
              <p:nvPr/>
            </p:nvSpPr>
            <p:spPr bwMode="auto">
              <a:xfrm flipV="1">
                <a:off x="4367" y="2495"/>
                <a:ext cx="0" cy="576"/>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93" name="Line 50"/>
              <p:cNvSpPr>
                <a:spLocks noChangeShapeType="1"/>
              </p:cNvSpPr>
              <p:nvPr/>
            </p:nvSpPr>
            <p:spPr bwMode="auto">
              <a:xfrm flipV="1">
                <a:off x="3600" y="2495"/>
                <a:ext cx="0" cy="576"/>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94" name="Line 51"/>
              <p:cNvSpPr>
                <a:spLocks noChangeShapeType="1"/>
              </p:cNvSpPr>
              <p:nvPr/>
            </p:nvSpPr>
            <p:spPr bwMode="auto">
              <a:xfrm>
                <a:off x="3600" y="2497"/>
                <a:ext cx="765" cy="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45108" name="Group 52"/>
          <p:cNvGrpSpPr>
            <a:grpSpLocks/>
          </p:cNvGrpSpPr>
          <p:nvPr/>
        </p:nvGrpSpPr>
        <p:grpSpPr bwMode="auto">
          <a:xfrm>
            <a:off x="6096000" y="4343400"/>
            <a:ext cx="682625" cy="366713"/>
            <a:chOff x="3840" y="2736"/>
            <a:chExt cx="430" cy="231"/>
          </a:xfrm>
        </p:grpSpPr>
        <p:sp>
          <p:nvSpPr>
            <p:cNvPr id="74788" name="Text Box 53"/>
            <p:cNvSpPr txBox="1">
              <a:spLocks noChangeArrowheads="1"/>
            </p:cNvSpPr>
            <p:nvPr/>
          </p:nvSpPr>
          <p:spPr bwMode="auto">
            <a:xfrm>
              <a:off x="3840" y="2736"/>
              <a:ext cx="28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solidFill>
                    <a:srgbClr val="000000"/>
                  </a:solidFill>
                  <a:latin typeface="Arial" panose="020B0604020202020204" pitchFamily="34" charset="0"/>
                </a:rPr>
                <a:t>K</a:t>
              </a:r>
              <a:r>
                <a:rPr lang="en-US" altLang="en-US" sz="1800" baseline="30000">
                  <a:solidFill>
                    <a:srgbClr val="000000"/>
                  </a:solidFill>
                  <a:latin typeface="Arial" panose="020B0604020202020204" pitchFamily="34" charset="0"/>
                </a:rPr>
                <a:t>+</a:t>
              </a:r>
            </a:p>
          </p:txBody>
        </p:sp>
        <p:sp>
          <p:nvSpPr>
            <p:cNvPr id="74789" name="Line 54"/>
            <p:cNvSpPr>
              <a:spLocks noChangeShapeType="1"/>
            </p:cNvSpPr>
            <p:nvPr/>
          </p:nvSpPr>
          <p:spPr bwMode="auto">
            <a:xfrm>
              <a:off x="4080" y="2832"/>
              <a:ext cx="190" cy="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45111" name="Group 55"/>
          <p:cNvGrpSpPr>
            <a:grpSpLocks/>
          </p:cNvGrpSpPr>
          <p:nvPr/>
        </p:nvGrpSpPr>
        <p:grpSpPr bwMode="auto">
          <a:xfrm>
            <a:off x="6019800" y="4724400"/>
            <a:ext cx="682625" cy="404813"/>
            <a:chOff x="3792" y="2976"/>
            <a:chExt cx="430" cy="255"/>
          </a:xfrm>
        </p:grpSpPr>
        <p:sp>
          <p:nvSpPr>
            <p:cNvPr id="74786" name="Text Box 56"/>
            <p:cNvSpPr txBox="1">
              <a:spLocks noChangeArrowheads="1"/>
            </p:cNvSpPr>
            <p:nvPr/>
          </p:nvSpPr>
          <p:spPr bwMode="auto">
            <a:xfrm>
              <a:off x="3841" y="2976"/>
              <a:ext cx="381"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solidFill>
                    <a:srgbClr val="000000"/>
                  </a:solidFill>
                  <a:latin typeface="Arial" panose="020B0604020202020204" pitchFamily="34" charset="0"/>
                </a:rPr>
                <a:t>NO</a:t>
              </a:r>
              <a:r>
                <a:rPr lang="en-US" altLang="en-US" sz="1800" baseline="-25000">
                  <a:solidFill>
                    <a:srgbClr val="000000"/>
                  </a:solidFill>
                  <a:latin typeface="Arial" panose="020B0604020202020204" pitchFamily="34" charset="0"/>
                </a:rPr>
                <a:t>3</a:t>
              </a:r>
              <a:r>
                <a:rPr lang="en-US" altLang="en-US" sz="1800" baseline="30000">
                  <a:solidFill>
                    <a:srgbClr val="000000"/>
                  </a:solidFill>
                  <a:latin typeface="Arial" panose="020B0604020202020204" pitchFamily="34" charset="0"/>
                </a:rPr>
                <a:t>-</a:t>
              </a:r>
            </a:p>
          </p:txBody>
        </p:sp>
        <p:sp>
          <p:nvSpPr>
            <p:cNvPr id="74787" name="Line 57"/>
            <p:cNvSpPr>
              <a:spLocks noChangeShapeType="1"/>
            </p:cNvSpPr>
            <p:nvPr/>
          </p:nvSpPr>
          <p:spPr bwMode="auto">
            <a:xfrm flipH="1">
              <a:off x="3791" y="2976"/>
              <a:ext cx="241" cy="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45114" name="Text Box 58"/>
          <p:cNvSpPr txBox="1">
            <a:spLocks noChangeArrowheads="1"/>
          </p:cNvSpPr>
          <p:nvPr/>
        </p:nvSpPr>
        <p:spPr bwMode="auto">
          <a:xfrm>
            <a:off x="5867400" y="3886200"/>
            <a:ext cx="9144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spcBef>
                <a:spcPts val="750"/>
              </a:spcBef>
              <a:buClrTx/>
              <a:buFontTx/>
              <a:buNone/>
            </a:pPr>
            <a:r>
              <a:rPr lang="en-US" altLang="en-US" sz="1200" i="1">
                <a:solidFill>
                  <a:srgbClr val="1822CD"/>
                </a:solidFill>
                <a:latin typeface="Arial" panose="020B0604020202020204" pitchFamily="34" charset="0"/>
              </a:rPr>
              <a:t>salt bridge</a:t>
            </a:r>
          </a:p>
        </p:txBody>
      </p:sp>
      <p:grpSp>
        <p:nvGrpSpPr>
          <p:cNvPr id="45115" name="Group 59"/>
          <p:cNvGrpSpPr>
            <a:grpSpLocks/>
          </p:cNvGrpSpPr>
          <p:nvPr/>
        </p:nvGrpSpPr>
        <p:grpSpPr bwMode="auto">
          <a:xfrm>
            <a:off x="4648200" y="3505200"/>
            <a:ext cx="757238" cy="442913"/>
            <a:chOff x="2928" y="2208"/>
            <a:chExt cx="477" cy="279"/>
          </a:xfrm>
        </p:grpSpPr>
        <p:sp>
          <p:nvSpPr>
            <p:cNvPr id="74784" name="Text Box 60"/>
            <p:cNvSpPr txBox="1">
              <a:spLocks noChangeArrowheads="1"/>
            </p:cNvSpPr>
            <p:nvPr/>
          </p:nvSpPr>
          <p:spPr bwMode="auto">
            <a:xfrm>
              <a:off x="2928" y="2256"/>
              <a:ext cx="238"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solidFill>
                    <a:srgbClr val="000000"/>
                  </a:solidFill>
                  <a:latin typeface="Arial" panose="020B0604020202020204" pitchFamily="34" charset="0"/>
                </a:rPr>
                <a:t>e</a:t>
              </a:r>
              <a:r>
                <a:rPr lang="en-US" altLang="en-US" sz="1800" b="1" baseline="30000">
                  <a:solidFill>
                    <a:srgbClr val="000000"/>
                  </a:solidFill>
                  <a:latin typeface="Arial" panose="020B0604020202020204" pitchFamily="34" charset="0"/>
                </a:rPr>
                <a:t>-</a:t>
              </a:r>
            </a:p>
          </p:txBody>
        </p:sp>
        <p:sp>
          <p:nvSpPr>
            <p:cNvPr id="74785" name="Freeform 61"/>
            <p:cNvSpPr>
              <a:spLocks noChangeArrowheads="1"/>
            </p:cNvSpPr>
            <p:nvPr/>
          </p:nvSpPr>
          <p:spPr bwMode="auto">
            <a:xfrm rot="5400000" flipH="1">
              <a:off x="3190" y="2185"/>
              <a:ext cx="190" cy="2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14430 h 21600"/>
                <a:gd name="T20" fmla="*/ 1853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F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45118" name="Group 62"/>
          <p:cNvGrpSpPr>
            <a:grpSpLocks/>
          </p:cNvGrpSpPr>
          <p:nvPr/>
        </p:nvGrpSpPr>
        <p:grpSpPr bwMode="auto">
          <a:xfrm>
            <a:off x="7086600" y="3505200"/>
            <a:ext cx="682625" cy="454025"/>
            <a:chOff x="4464" y="2208"/>
            <a:chExt cx="430" cy="286"/>
          </a:xfrm>
        </p:grpSpPr>
        <p:cxnSp>
          <p:nvCxnSpPr>
            <p:cNvPr id="74782" name="AutoShape 63"/>
            <p:cNvCxnSpPr>
              <a:cxnSpLocks noChangeShapeType="1"/>
              <a:stCxn id="45074" idx="3"/>
              <a:endCxn id="74799" idx="0"/>
            </p:cNvCxnSpPr>
            <p:nvPr/>
          </p:nvCxnSpPr>
          <p:spPr bwMode="auto">
            <a:xfrm>
              <a:off x="4464" y="2345"/>
              <a:ext cx="287" cy="149"/>
            </a:xfrm>
            <a:prstGeom prst="bentConnector3">
              <a:avLst>
                <a:gd name="adj1" fmla="val 50000"/>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4783" name="Freeform 64"/>
            <p:cNvSpPr>
              <a:spLocks noChangeArrowheads="1"/>
            </p:cNvSpPr>
            <p:nvPr/>
          </p:nvSpPr>
          <p:spPr bwMode="auto">
            <a:xfrm rot="10800000" flipH="1">
              <a:off x="4705" y="2209"/>
              <a:ext cx="190" cy="23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14370 h 21600"/>
                <a:gd name="T20" fmla="*/ 1853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F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45121" name="Group 65"/>
          <p:cNvGrpSpPr>
            <a:grpSpLocks/>
          </p:cNvGrpSpPr>
          <p:nvPr/>
        </p:nvGrpSpPr>
        <p:grpSpPr bwMode="auto">
          <a:xfrm>
            <a:off x="990600" y="4800600"/>
            <a:ext cx="6246813" cy="835025"/>
            <a:chOff x="624" y="3024"/>
            <a:chExt cx="3935" cy="526"/>
          </a:xfrm>
        </p:grpSpPr>
        <p:cxnSp>
          <p:nvCxnSpPr>
            <p:cNvPr id="74780" name="AutoShape 66"/>
            <p:cNvCxnSpPr>
              <a:cxnSpLocks noChangeShapeType="1"/>
              <a:stCxn id="74769" idx="3"/>
              <a:endCxn id="74798" idx="2"/>
            </p:cNvCxnSpPr>
            <p:nvPr/>
          </p:nvCxnSpPr>
          <p:spPr bwMode="auto">
            <a:xfrm>
              <a:off x="2352" y="3240"/>
              <a:ext cx="2207" cy="301"/>
            </a:xfrm>
            <a:prstGeom prst="bentConnector3">
              <a:avLst>
                <a:gd name="adj1" fmla="val 50000"/>
              </a:avLst>
            </a:prstGeom>
            <a:noFill/>
            <a:ln w="2844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4781" name="Rectangle 67"/>
            <p:cNvSpPr>
              <a:spLocks noChangeArrowheads="1"/>
            </p:cNvSpPr>
            <p:nvPr/>
          </p:nvSpPr>
          <p:spPr bwMode="auto">
            <a:xfrm>
              <a:off x="624" y="3024"/>
              <a:ext cx="1726" cy="526"/>
            </a:xfrm>
            <a:prstGeom prst="rect">
              <a:avLst/>
            </a:prstGeom>
            <a:noFill/>
            <a:ln w="28440">
              <a:solidFill>
                <a:srgbClr val="80808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grpSp>
      <p:grpSp>
        <p:nvGrpSpPr>
          <p:cNvPr id="45124" name="Group 68"/>
          <p:cNvGrpSpPr>
            <a:grpSpLocks/>
          </p:cNvGrpSpPr>
          <p:nvPr/>
        </p:nvGrpSpPr>
        <p:grpSpPr bwMode="auto">
          <a:xfrm>
            <a:off x="4413250" y="6242050"/>
            <a:ext cx="3898900" cy="374650"/>
            <a:chOff x="2780" y="3932"/>
            <a:chExt cx="2456" cy="236"/>
          </a:xfrm>
        </p:grpSpPr>
        <p:pic>
          <p:nvPicPr>
            <p:cNvPr id="74778" name="Picture 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0" y="3932"/>
              <a:ext cx="2456" cy="2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4779" name="Text Box 70"/>
            <p:cNvSpPr txBox="1">
              <a:spLocks noChangeArrowheads="1"/>
            </p:cNvSpPr>
            <p:nvPr/>
          </p:nvSpPr>
          <p:spPr bwMode="auto">
            <a:xfrm>
              <a:off x="2784" y="3936"/>
              <a:ext cx="244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solidFill>
                    <a:srgbClr val="000000"/>
                  </a:solidFill>
                  <a:latin typeface="Arial" panose="020B0604020202020204" pitchFamily="34" charset="0"/>
                </a:rPr>
                <a:t>Cr(</a:t>
              </a:r>
              <a:r>
                <a:rPr lang="en-US" altLang="en-US" sz="1800" i="1">
                  <a:solidFill>
                    <a:srgbClr val="000000"/>
                  </a:solidFill>
                </a:rPr>
                <a:t>s</a:t>
              </a:r>
              <a:r>
                <a:rPr lang="en-US" altLang="en-US" sz="1800">
                  <a:solidFill>
                    <a:srgbClr val="000000"/>
                  </a:solidFill>
                  <a:latin typeface="Arial" panose="020B0604020202020204" pitchFamily="34" charset="0"/>
                </a:rPr>
                <a:t>) | Cr</a:t>
              </a:r>
              <a:r>
                <a:rPr lang="en-US" altLang="en-US" sz="1800" baseline="30000">
                  <a:solidFill>
                    <a:srgbClr val="000000"/>
                  </a:solidFill>
                  <a:latin typeface="Arial" panose="020B0604020202020204" pitchFamily="34" charset="0"/>
                </a:rPr>
                <a:t>3+</a:t>
              </a:r>
              <a:r>
                <a:rPr lang="en-US" altLang="en-US" sz="1800">
                  <a:solidFill>
                    <a:srgbClr val="000000"/>
                  </a:solidFill>
                  <a:latin typeface="Arial" panose="020B0604020202020204" pitchFamily="34" charset="0"/>
                </a:rPr>
                <a:t>(</a:t>
              </a:r>
              <a:r>
                <a:rPr lang="en-US" altLang="en-US" sz="1800" i="1">
                  <a:solidFill>
                    <a:srgbClr val="000000"/>
                  </a:solidFill>
                </a:rPr>
                <a:t>aq</a:t>
              </a:r>
              <a:r>
                <a:rPr lang="en-US" altLang="en-US" sz="1800">
                  <a:solidFill>
                    <a:srgbClr val="000000"/>
                  </a:solidFill>
                  <a:latin typeface="Arial" panose="020B0604020202020204" pitchFamily="34" charset="0"/>
                </a:rPr>
                <a:t>) || Ag</a:t>
              </a:r>
              <a:r>
                <a:rPr lang="en-US" altLang="en-US" sz="1800" baseline="30000">
                  <a:solidFill>
                    <a:srgbClr val="000000"/>
                  </a:solidFill>
                  <a:latin typeface="Arial" panose="020B0604020202020204" pitchFamily="34" charset="0"/>
                </a:rPr>
                <a:t>+</a:t>
              </a:r>
              <a:r>
                <a:rPr lang="en-US" altLang="en-US" sz="1800">
                  <a:solidFill>
                    <a:srgbClr val="000000"/>
                  </a:solidFill>
                  <a:latin typeface="Arial" panose="020B0604020202020204" pitchFamily="34" charset="0"/>
                </a:rPr>
                <a:t>(</a:t>
              </a:r>
              <a:r>
                <a:rPr lang="en-US" altLang="en-US" sz="1800" i="1">
                  <a:solidFill>
                    <a:srgbClr val="000000"/>
                  </a:solidFill>
                </a:rPr>
                <a:t>aq</a:t>
              </a:r>
              <a:r>
                <a:rPr lang="en-US" altLang="en-US" sz="1800">
                  <a:solidFill>
                    <a:srgbClr val="000000"/>
                  </a:solidFill>
                  <a:latin typeface="Arial" panose="020B0604020202020204" pitchFamily="34" charset="0"/>
                </a:rPr>
                <a:t>) | Ag(</a:t>
              </a:r>
              <a:r>
                <a:rPr lang="en-US" altLang="en-US" sz="1800" i="1">
                  <a:solidFill>
                    <a:srgbClr val="000000"/>
                  </a:solidFill>
                </a:rPr>
                <a:t>s</a:t>
              </a:r>
              <a:r>
                <a:rPr lang="en-US" altLang="en-US" sz="1800">
                  <a:solidFill>
                    <a:srgbClr val="000000"/>
                  </a:solidFill>
                  <a:latin typeface="Arial" panose="020B0604020202020204" pitchFamily="34" charset="0"/>
                </a:rPr>
                <a:t>)</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additive="repl">
                                        <p:cTn id="6" dur="1" fill="hold">
                                          <p:stCondLst>
                                            <p:cond delay="0"/>
                                          </p:stCondLst>
                                        </p:cTn>
                                        <p:tgtEl>
                                          <p:spTgt spid="45059"/>
                                        </p:tgtEl>
                                        <p:attrNameLst>
                                          <p:attrName>style.visibility</p:attrName>
                                        </p:attrNameLst>
                                      </p:cBhvr>
                                      <p:to>
                                        <p:strVal val="visible"/>
                                      </p:to>
                                    </p:set>
                                    <p:animEffect transition="in" filter="wipe(up)">
                                      <p:cBhvr additive="repl">
                                        <p:cTn id="7" dur="500"/>
                                        <p:tgtEl>
                                          <p:spTgt spid="450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fill="hold" nodeType="clickEffect">
                                  <p:stCondLst>
                                    <p:cond delay="0"/>
                                  </p:stCondLst>
                                  <p:childTnLst>
                                    <p:set>
                                      <p:cBhvr additive="repl">
                                        <p:cTn id="11" dur="1" fill="hold">
                                          <p:stCondLst>
                                            <p:cond delay="0"/>
                                          </p:stCondLst>
                                        </p:cTn>
                                        <p:tgtEl>
                                          <p:spTgt spid="4506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additive="repl">
                                        <p:cTn id="15" dur="1" fill="hold">
                                          <p:stCondLst>
                                            <p:cond delay="0"/>
                                          </p:stCondLst>
                                        </p:cTn>
                                        <p:tgtEl>
                                          <p:spTgt spid="45064"/>
                                        </p:tgtEl>
                                        <p:attrNameLst>
                                          <p:attrName>style.visibility</p:attrName>
                                        </p:attrNameLst>
                                      </p:cBhvr>
                                      <p:to>
                                        <p:strVal val="visible"/>
                                      </p:to>
                                    </p:set>
                                    <p:animEffect transition="in" filter="wipe(up)">
                                      <p:cBhvr additive="repl">
                                        <p:cTn id="16" dur="500"/>
                                        <p:tgtEl>
                                          <p:spTgt spid="4506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fill="hold" nodeType="clickEffect">
                                  <p:stCondLst>
                                    <p:cond delay="0"/>
                                  </p:stCondLst>
                                  <p:childTnLst>
                                    <p:set>
                                      <p:cBhvr additive="repl">
                                        <p:cTn id="20" dur="1" fill="hold">
                                          <p:stCondLst>
                                            <p:cond delay="0"/>
                                          </p:stCondLst>
                                        </p:cTn>
                                        <p:tgtEl>
                                          <p:spTgt spid="4506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additive="repl">
                                        <p:cTn id="24" dur="1" fill="hold">
                                          <p:stCondLst>
                                            <p:cond delay="0"/>
                                          </p:stCondLst>
                                        </p:cTn>
                                        <p:tgtEl>
                                          <p:spTgt spid="45076"/>
                                        </p:tgtEl>
                                        <p:attrNameLst>
                                          <p:attrName>style.visibility</p:attrName>
                                        </p:attrNameLst>
                                      </p:cBhvr>
                                      <p:to>
                                        <p:strVal val="visible"/>
                                      </p:to>
                                    </p:set>
                                    <p:animEffect transition="in" filter="wipe(left)">
                                      <p:cBhvr additive="repl">
                                        <p:cTn id="25" dur="500"/>
                                        <p:tgtEl>
                                          <p:spTgt spid="4507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additive="repl">
                                        <p:cTn id="29" dur="1" fill="hold">
                                          <p:stCondLst>
                                            <p:cond delay="0"/>
                                          </p:stCondLst>
                                        </p:cTn>
                                        <p:tgtEl>
                                          <p:spTgt spid="45079"/>
                                        </p:tgtEl>
                                        <p:attrNameLst>
                                          <p:attrName>style.visibility</p:attrName>
                                        </p:attrNameLst>
                                      </p:cBhvr>
                                      <p:to>
                                        <p:strVal val="visible"/>
                                      </p:to>
                                    </p:set>
                                    <p:animEffect transition="in" filter="wipe(left)">
                                      <p:cBhvr additive="repl">
                                        <p:cTn id="30" dur="500"/>
                                        <p:tgtEl>
                                          <p:spTgt spid="4507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additive="repl">
                                        <p:cTn id="34" dur="1" fill="hold">
                                          <p:stCondLst>
                                            <p:cond delay="0"/>
                                          </p:stCondLst>
                                        </p:cTn>
                                        <p:tgtEl>
                                          <p:spTgt spid="45082"/>
                                        </p:tgtEl>
                                        <p:attrNameLst>
                                          <p:attrName>style.visibility</p:attrName>
                                        </p:attrNameLst>
                                      </p:cBhvr>
                                      <p:to>
                                        <p:strVal val="visible"/>
                                      </p:to>
                                    </p:set>
                                    <p:animEffect transition="in" filter="wipe(left)">
                                      <p:cBhvr additive="repl">
                                        <p:cTn id="35" dur="500"/>
                                        <p:tgtEl>
                                          <p:spTgt spid="4508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additive="repl">
                                        <p:cTn id="39" dur="1" fill="hold">
                                          <p:stCondLst>
                                            <p:cond delay="0"/>
                                          </p:stCondLst>
                                        </p:cTn>
                                        <p:tgtEl>
                                          <p:spTgt spid="45065"/>
                                        </p:tgtEl>
                                        <p:attrNameLst>
                                          <p:attrName>style.visibility</p:attrName>
                                        </p:attrNameLst>
                                      </p:cBhvr>
                                      <p:to>
                                        <p:strVal val="visible"/>
                                      </p:to>
                                    </p:set>
                                    <p:animEffect transition="in" filter="wipe(left)">
                                      <p:cBhvr additive="repl">
                                        <p:cTn id="40" dur="500"/>
                                        <p:tgtEl>
                                          <p:spTgt spid="4506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additive="repl">
                                        <p:cTn id="44" dur="1" fill="hold">
                                          <p:stCondLst>
                                            <p:cond delay="0"/>
                                          </p:stCondLst>
                                        </p:cTn>
                                        <p:tgtEl>
                                          <p:spTgt spid="45085"/>
                                        </p:tgtEl>
                                        <p:attrNameLst>
                                          <p:attrName>style.visibility</p:attrName>
                                        </p:attrNameLst>
                                      </p:cBhvr>
                                      <p:to>
                                        <p:strVal val="visible"/>
                                      </p:to>
                                    </p:set>
                                    <p:animEffect transition="in" filter="wipe(left)">
                                      <p:cBhvr additive="repl">
                                        <p:cTn id="45" dur="500"/>
                                        <p:tgtEl>
                                          <p:spTgt spid="4508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fill="hold" nodeType="clickEffect">
                                  <p:stCondLst>
                                    <p:cond delay="0"/>
                                  </p:stCondLst>
                                  <p:childTnLst>
                                    <p:set>
                                      <p:cBhvr additive="repl">
                                        <p:cTn id="49" dur="1" fill="hold">
                                          <p:stCondLst>
                                            <p:cond delay="0"/>
                                          </p:stCondLst>
                                        </p:cTn>
                                        <p:tgtEl>
                                          <p:spTgt spid="45088"/>
                                        </p:tgtEl>
                                        <p:attrNameLst>
                                          <p:attrName>style.visibility</p:attrName>
                                        </p:attrNameLst>
                                      </p:cBhvr>
                                      <p:to>
                                        <p:strVal val="visible"/>
                                      </p:to>
                                    </p:set>
                                    <p:animEffect transition="in" filter="dissolve">
                                      <p:cBhvr additive="repl">
                                        <p:cTn id="50" dur="500"/>
                                        <p:tgtEl>
                                          <p:spTgt spid="4508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additive="repl">
                                        <p:cTn id="54" dur="1" fill="hold">
                                          <p:stCondLst>
                                            <p:cond delay="0"/>
                                          </p:stCondLst>
                                        </p:cTn>
                                        <p:tgtEl>
                                          <p:spTgt spid="45121"/>
                                        </p:tgtEl>
                                        <p:attrNameLst>
                                          <p:attrName>style.visibility</p:attrName>
                                        </p:attrNameLst>
                                      </p:cBhvr>
                                      <p:to>
                                        <p:strVal val="visible"/>
                                      </p:to>
                                    </p:set>
                                    <p:animEffect transition="in" filter="wipe(left)">
                                      <p:cBhvr additive="repl">
                                        <p:cTn id="55" dur="500"/>
                                        <p:tgtEl>
                                          <p:spTgt spid="4512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fill="hold" nodeType="clickEffect">
                                  <p:stCondLst>
                                    <p:cond delay="0"/>
                                  </p:stCondLst>
                                  <p:childTnLst>
                                    <p:set>
                                      <p:cBhvr additive="repl">
                                        <p:cTn id="59" dur="1" fill="hold">
                                          <p:stCondLst>
                                            <p:cond delay="0"/>
                                          </p:stCondLst>
                                        </p:cTn>
                                        <p:tgtEl>
                                          <p:spTgt spid="45093"/>
                                        </p:tgtEl>
                                        <p:attrNameLst>
                                          <p:attrName>style.visibility</p:attrName>
                                        </p:attrNameLst>
                                      </p:cBhvr>
                                      <p:to>
                                        <p:strVal val="visible"/>
                                      </p:to>
                                    </p:set>
                                    <p:animEffect transition="in" filter="dissolve">
                                      <p:cBhvr additive="repl">
                                        <p:cTn id="60" dur="500"/>
                                        <p:tgtEl>
                                          <p:spTgt spid="45093"/>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4" fill="hold" nodeType="clickEffect">
                                  <p:stCondLst>
                                    <p:cond delay="0"/>
                                  </p:stCondLst>
                                  <p:childTnLst>
                                    <p:set>
                                      <p:cBhvr additive="repl">
                                        <p:cTn id="64" dur="1" fill="hold">
                                          <p:stCondLst>
                                            <p:cond delay="0"/>
                                          </p:stCondLst>
                                        </p:cTn>
                                        <p:tgtEl>
                                          <p:spTgt spid="45115"/>
                                        </p:tgtEl>
                                        <p:attrNameLst>
                                          <p:attrName>style.visibility</p:attrName>
                                        </p:attrNameLst>
                                      </p:cBhvr>
                                      <p:to>
                                        <p:strVal val="visible"/>
                                      </p:to>
                                    </p:set>
                                    <p:animEffect transition="in" filter="wipe(down)">
                                      <p:cBhvr additive="repl">
                                        <p:cTn id="65" dur="500"/>
                                        <p:tgtEl>
                                          <p:spTgt spid="4511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nodeType="clickEffect">
                                  <p:stCondLst>
                                    <p:cond delay="0"/>
                                  </p:stCondLst>
                                  <p:childTnLst>
                                    <p:set>
                                      <p:cBhvr additive="repl">
                                        <p:cTn id="69" dur="1" fill="hold">
                                          <p:stCondLst>
                                            <p:cond delay="0"/>
                                          </p:stCondLst>
                                        </p:cTn>
                                        <p:tgtEl>
                                          <p:spTgt spid="45075"/>
                                        </p:tgtEl>
                                        <p:attrNameLst>
                                          <p:attrName>style.visibility</p:attrName>
                                        </p:attrNameLst>
                                      </p:cBhvr>
                                      <p:to>
                                        <p:strVal val="visible"/>
                                      </p:to>
                                    </p:set>
                                    <p:animEffect transition="in" filter="wipe(left)">
                                      <p:cBhvr additive="repl">
                                        <p:cTn id="70" dur="500"/>
                                        <p:tgtEl>
                                          <p:spTgt spid="45075"/>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nodeType="clickEffect">
                                  <p:stCondLst>
                                    <p:cond delay="0"/>
                                  </p:stCondLst>
                                  <p:childTnLst>
                                    <p:set>
                                      <p:cBhvr additive="repl">
                                        <p:cTn id="74" dur="1" fill="hold">
                                          <p:stCondLst>
                                            <p:cond delay="0"/>
                                          </p:stCondLst>
                                        </p:cTn>
                                        <p:tgtEl>
                                          <p:spTgt spid="45074"/>
                                        </p:tgtEl>
                                        <p:attrNameLst>
                                          <p:attrName>style.visibility</p:attrName>
                                        </p:attrNameLst>
                                      </p:cBhvr>
                                      <p:to>
                                        <p:strVal val="visible"/>
                                      </p:to>
                                    </p:set>
                                    <p:animEffect transition="in" filter="wipe(left)">
                                      <p:cBhvr additive="repl">
                                        <p:cTn id="75" dur="500"/>
                                        <p:tgtEl>
                                          <p:spTgt spid="45074"/>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1" fill="hold" nodeType="clickEffect">
                                  <p:stCondLst>
                                    <p:cond delay="0"/>
                                  </p:stCondLst>
                                  <p:childTnLst>
                                    <p:set>
                                      <p:cBhvr additive="repl">
                                        <p:cTn id="79" dur="1" fill="hold">
                                          <p:stCondLst>
                                            <p:cond delay="0"/>
                                          </p:stCondLst>
                                        </p:cTn>
                                        <p:tgtEl>
                                          <p:spTgt spid="45118"/>
                                        </p:tgtEl>
                                        <p:attrNameLst>
                                          <p:attrName>style.visibility</p:attrName>
                                        </p:attrNameLst>
                                      </p:cBhvr>
                                      <p:to>
                                        <p:strVal val="visible"/>
                                      </p:to>
                                    </p:set>
                                    <p:animEffect transition="in" filter="wipe(up)">
                                      <p:cBhvr additive="repl">
                                        <p:cTn id="80" dur="500"/>
                                        <p:tgtEl>
                                          <p:spTgt spid="45118"/>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1" fill="hold" nodeType="clickEffect">
                                  <p:stCondLst>
                                    <p:cond delay="0"/>
                                  </p:stCondLst>
                                  <p:childTnLst>
                                    <p:set>
                                      <p:cBhvr additive="repl">
                                        <p:cTn id="84" dur="1" fill="hold">
                                          <p:stCondLst>
                                            <p:cond delay="0"/>
                                          </p:stCondLst>
                                        </p:cTn>
                                        <p:tgtEl>
                                          <p:spTgt spid="45099"/>
                                        </p:tgtEl>
                                        <p:attrNameLst>
                                          <p:attrName>style.visibility</p:attrName>
                                        </p:attrNameLst>
                                      </p:cBhvr>
                                      <p:to>
                                        <p:strVal val="visible"/>
                                      </p:to>
                                    </p:set>
                                    <p:animEffect transition="in" filter="wipe(up)">
                                      <p:cBhvr additive="repl">
                                        <p:cTn id="85" dur="500"/>
                                        <p:tgtEl>
                                          <p:spTgt spid="45099"/>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 presetClass="entr" fill="hold" nodeType="clickEffect">
                                  <p:stCondLst>
                                    <p:cond delay="0"/>
                                  </p:stCondLst>
                                  <p:childTnLst>
                                    <p:set>
                                      <p:cBhvr additive="repl">
                                        <p:cTn id="89" dur="1" fill="hold">
                                          <p:stCondLst>
                                            <p:cond delay="0"/>
                                          </p:stCondLst>
                                        </p:cTn>
                                        <p:tgtEl>
                                          <p:spTgt spid="45114">
                                            <p:txEl>
                                              <p:pRg st="0" end="0"/>
                                            </p:txEl>
                                          </p:spTgt>
                                        </p:tgtEl>
                                        <p:attrNameLst>
                                          <p:attrName>style.visibility</p:attrName>
                                        </p:attrNameLst>
                                      </p:cBhvr>
                                      <p:to>
                                        <p:strVal val="visible"/>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nodeType="clickEffect">
                                  <p:stCondLst>
                                    <p:cond delay="0"/>
                                  </p:stCondLst>
                                  <p:childTnLst>
                                    <p:set>
                                      <p:cBhvr additive="repl">
                                        <p:cTn id="93" dur="1" fill="hold">
                                          <p:stCondLst>
                                            <p:cond delay="0"/>
                                          </p:stCondLst>
                                        </p:cTn>
                                        <p:tgtEl>
                                          <p:spTgt spid="45108"/>
                                        </p:tgtEl>
                                        <p:attrNameLst>
                                          <p:attrName>style.visibility</p:attrName>
                                        </p:attrNameLst>
                                      </p:cBhvr>
                                      <p:to>
                                        <p:strVal val="visible"/>
                                      </p:to>
                                    </p:set>
                                    <p:animEffect transition="in" filter="wipe(left)">
                                      <p:cBhvr additive="repl">
                                        <p:cTn id="94" dur="500"/>
                                        <p:tgtEl>
                                          <p:spTgt spid="45108"/>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2" fill="hold" nodeType="clickEffect">
                                  <p:stCondLst>
                                    <p:cond delay="0"/>
                                  </p:stCondLst>
                                  <p:childTnLst>
                                    <p:set>
                                      <p:cBhvr additive="repl">
                                        <p:cTn id="98" dur="1" fill="hold">
                                          <p:stCondLst>
                                            <p:cond delay="0"/>
                                          </p:stCondLst>
                                        </p:cTn>
                                        <p:tgtEl>
                                          <p:spTgt spid="45111"/>
                                        </p:tgtEl>
                                        <p:attrNameLst>
                                          <p:attrName>style.visibility</p:attrName>
                                        </p:attrNameLst>
                                      </p:cBhvr>
                                      <p:to>
                                        <p:strVal val="visible"/>
                                      </p:to>
                                    </p:set>
                                    <p:animEffect transition="in" filter="wipe(right)">
                                      <p:cBhvr additive="repl">
                                        <p:cTn id="99" dur="500"/>
                                        <p:tgtEl>
                                          <p:spTgt spid="45111"/>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nodeType="clickEffect">
                                  <p:stCondLst>
                                    <p:cond delay="0"/>
                                  </p:stCondLst>
                                  <p:childTnLst>
                                    <p:set>
                                      <p:cBhvr additive="repl">
                                        <p:cTn id="103" dur="1" fill="hold">
                                          <p:stCondLst>
                                            <p:cond delay="0"/>
                                          </p:stCondLst>
                                        </p:cTn>
                                        <p:tgtEl>
                                          <p:spTgt spid="45124"/>
                                        </p:tgtEl>
                                        <p:attrNameLst>
                                          <p:attrName>style.visibility</p:attrName>
                                        </p:attrNameLst>
                                      </p:cBhvr>
                                      <p:to>
                                        <p:strVal val="visible"/>
                                      </p:to>
                                    </p:set>
                                    <p:animEffect transition="in" filter="wipe(left)">
                                      <p:cBhvr additive="repl">
                                        <p:cTn id="104" dur="500"/>
                                        <p:tgtEl>
                                          <p:spTgt spid="4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457200" y="193675"/>
            <a:ext cx="8208963" cy="833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b="1" u="sng">
                <a:solidFill>
                  <a:schemeClr val="tx1"/>
                </a:solidFill>
                <a:latin typeface="Comic Sans MS" panose="030F0702030302020204" pitchFamily="66" charset="0"/>
              </a:rPr>
              <a:t>LABELING COMPONENTS OF REDOX REACTIONS</a:t>
            </a:r>
          </a:p>
          <a:p>
            <a:pPr algn="ctr">
              <a:buClrTx/>
            </a:pPr>
            <a:r>
              <a:rPr lang="en-US" altLang="en-US" b="1">
                <a:solidFill>
                  <a:schemeClr val="tx1"/>
                </a:solidFill>
                <a:latin typeface="Comic Sans MS" panose="030F0702030302020204" pitchFamily="66" charset="0"/>
              </a:rPr>
              <a:t>GENERAL CHEMISTRY APPROACH</a:t>
            </a:r>
          </a:p>
        </p:txBody>
      </p:sp>
      <p:sp>
        <p:nvSpPr>
          <p:cNvPr id="8195" name="Text Box 2"/>
          <p:cNvSpPr txBox="1">
            <a:spLocks noChangeArrowheads="1"/>
          </p:cNvSpPr>
          <p:nvPr/>
        </p:nvSpPr>
        <p:spPr bwMode="auto">
          <a:xfrm>
            <a:off x="381000" y="1295400"/>
            <a:ext cx="8458200" cy="406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sz="2800" b="1">
                <a:solidFill>
                  <a:srgbClr val="000000"/>
                </a:solidFill>
                <a:latin typeface="Comic Sans MS" panose="030F0702030302020204" pitchFamily="66" charset="0"/>
              </a:rPr>
              <a:t>The </a:t>
            </a:r>
            <a:r>
              <a:rPr lang="en-US" altLang="en-US" sz="2800" b="1">
                <a:solidFill>
                  <a:srgbClr val="800000"/>
                </a:solidFill>
                <a:latin typeface="Comic Sans MS" panose="030F0702030302020204" pitchFamily="66" charset="0"/>
              </a:rPr>
              <a:t>REDUCING AGENT</a:t>
            </a:r>
            <a:r>
              <a:rPr lang="en-US" altLang="en-US" sz="2800" b="1">
                <a:solidFill>
                  <a:srgbClr val="000000"/>
                </a:solidFill>
                <a:latin typeface="Comic Sans MS" panose="030F0702030302020204" pitchFamily="66" charset="0"/>
              </a:rPr>
              <a:t>  is the species which undergoes  </a:t>
            </a:r>
            <a:r>
              <a:rPr lang="en-US" altLang="en-US" sz="2800" b="1">
                <a:solidFill>
                  <a:srgbClr val="800000"/>
                </a:solidFill>
                <a:latin typeface="Comic Sans MS" panose="030F0702030302020204" pitchFamily="66" charset="0"/>
              </a:rPr>
              <a:t>OXIDATION</a:t>
            </a:r>
            <a:r>
              <a:rPr lang="en-US" altLang="en-US" sz="2800" b="1">
                <a:solidFill>
                  <a:srgbClr val="006600"/>
                </a:solidFill>
                <a:latin typeface="Comic Sans MS" panose="030F0702030302020204" pitchFamily="66" charset="0"/>
              </a:rPr>
              <a:t>.</a:t>
            </a:r>
          </a:p>
          <a:p>
            <a:pPr>
              <a:buClrTx/>
              <a:buFontTx/>
              <a:buNone/>
            </a:pPr>
            <a:endParaRPr lang="en-US" altLang="en-US" sz="2800" b="1">
              <a:solidFill>
                <a:srgbClr val="006600"/>
              </a:solidFill>
              <a:latin typeface="Comic Sans MS" panose="030F0702030302020204" pitchFamily="66" charset="0"/>
            </a:endParaRPr>
          </a:p>
          <a:p>
            <a:pPr>
              <a:buClrTx/>
              <a:buFontTx/>
              <a:buNone/>
            </a:pPr>
            <a:r>
              <a:rPr lang="en-US" altLang="en-US" sz="2800" b="1">
                <a:solidFill>
                  <a:srgbClr val="000000"/>
                </a:solidFill>
                <a:latin typeface="Comic Sans MS" panose="030F0702030302020204" pitchFamily="66" charset="0"/>
              </a:rPr>
              <a:t>The </a:t>
            </a:r>
            <a:r>
              <a:rPr lang="en-US" altLang="en-US" sz="2800" b="1">
                <a:solidFill>
                  <a:srgbClr val="800000"/>
                </a:solidFill>
                <a:latin typeface="Comic Sans MS" panose="030F0702030302020204" pitchFamily="66" charset="0"/>
              </a:rPr>
              <a:t>OXIDIZING AGENT</a:t>
            </a:r>
            <a:r>
              <a:rPr lang="en-US" altLang="en-US" sz="2800" b="1">
                <a:solidFill>
                  <a:srgbClr val="000000"/>
                </a:solidFill>
                <a:latin typeface="Comic Sans MS" panose="030F0702030302020204" pitchFamily="66" charset="0"/>
              </a:rPr>
              <a:t> is the species which undergoes </a:t>
            </a:r>
            <a:r>
              <a:rPr lang="en-US" altLang="en-US" sz="2800" b="1">
                <a:solidFill>
                  <a:srgbClr val="800000"/>
                </a:solidFill>
                <a:latin typeface="Comic Sans MS" panose="030F0702030302020204" pitchFamily="66" charset="0"/>
              </a:rPr>
              <a:t>REDUCTION</a:t>
            </a:r>
            <a:r>
              <a:rPr lang="en-US" altLang="en-US" sz="2800" b="1">
                <a:solidFill>
                  <a:srgbClr val="006600"/>
                </a:solidFill>
                <a:latin typeface="Comic Sans MS" panose="030F0702030302020204" pitchFamily="66" charset="0"/>
              </a:rPr>
              <a:t>.</a:t>
            </a:r>
          </a:p>
          <a:p>
            <a:pPr>
              <a:buClrTx/>
              <a:buFontTx/>
              <a:buNone/>
            </a:pPr>
            <a:endParaRPr lang="en-US" altLang="en-US" sz="2800" b="1">
              <a:solidFill>
                <a:srgbClr val="006600"/>
              </a:solidFill>
              <a:latin typeface="Comic Sans MS" panose="030F0702030302020204" pitchFamily="66" charset="0"/>
            </a:endParaRPr>
          </a:p>
          <a:p>
            <a:pPr>
              <a:buClrTx/>
              <a:buFontTx/>
              <a:buNone/>
            </a:pPr>
            <a:endParaRPr lang="en-US" altLang="en-US" sz="2800" b="1">
              <a:solidFill>
                <a:srgbClr val="006600"/>
              </a:solidFill>
              <a:latin typeface="Comic Sans MS" panose="030F0702030302020204" pitchFamily="66" charset="0"/>
            </a:endParaRPr>
          </a:p>
          <a:p>
            <a:pPr>
              <a:buClrTx/>
              <a:buFontTx/>
              <a:buNone/>
            </a:pPr>
            <a:endParaRPr lang="en-US" altLang="en-US" sz="2800" b="1">
              <a:solidFill>
                <a:srgbClr val="006600"/>
              </a:solidFill>
              <a:latin typeface="Comic Sans MS" panose="030F0702030302020204" pitchFamily="66" charset="0"/>
            </a:endParaRPr>
          </a:p>
          <a:p>
            <a:pPr>
              <a:buClrTx/>
              <a:buFontTx/>
              <a:buNone/>
            </a:pPr>
            <a:r>
              <a:rPr lang="en-US" altLang="en-US" sz="3200" b="1">
                <a:solidFill>
                  <a:srgbClr val="000000"/>
                </a:solidFill>
                <a:latin typeface="Comic Sans MS" panose="030F0702030302020204" pitchFamily="66" charset="0"/>
              </a:rPr>
              <a:t>CuO      +    H</a:t>
            </a:r>
            <a:r>
              <a:rPr lang="en-US" altLang="en-US" sz="3200" b="1" baseline="-25000">
                <a:solidFill>
                  <a:srgbClr val="000000"/>
                </a:solidFill>
                <a:latin typeface="Comic Sans MS" panose="030F0702030302020204" pitchFamily="66" charset="0"/>
              </a:rPr>
              <a:t>2</a:t>
            </a:r>
            <a:r>
              <a:rPr lang="en-US" altLang="en-US" sz="3200" b="1">
                <a:solidFill>
                  <a:srgbClr val="000000"/>
                </a:solidFill>
                <a:latin typeface="Comic Sans MS" panose="030F0702030302020204" pitchFamily="66" charset="0"/>
              </a:rPr>
              <a:t>     </a:t>
            </a:r>
            <a:r>
              <a:rPr lang="en-US" altLang="en-US" sz="3200" b="1">
                <a:solidFill>
                  <a:srgbClr val="000000"/>
                </a:solidFill>
                <a:latin typeface="Symbol" panose="05050102010706020507" pitchFamily="18" charset="2"/>
              </a:rPr>
              <a:t></a:t>
            </a:r>
            <a:r>
              <a:rPr lang="en-US" altLang="en-US" sz="3200" b="1">
                <a:solidFill>
                  <a:srgbClr val="000000"/>
                </a:solidFill>
                <a:latin typeface="Comic Sans MS" panose="030F0702030302020204" pitchFamily="66" charset="0"/>
              </a:rPr>
              <a:t>    Cu  +     H</a:t>
            </a:r>
            <a:r>
              <a:rPr lang="en-US" altLang="en-US" sz="3200" b="1" baseline="-25000">
                <a:solidFill>
                  <a:srgbClr val="000000"/>
                </a:solidFill>
                <a:latin typeface="Comic Sans MS" panose="030F0702030302020204" pitchFamily="66" charset="0"/>
              </a:rPr>
              <a:t>2</a:t>
            </a:r>
            <a:r>
              <a:rPr lang="en-US" altLang="en-US" sz="3200" b="1">
                <a:solidFill>
                  <a:srgbClr val="000000"/>
                </a:solidFill>
                <a:latin typeface="Comic Sans MS" panose="030F0702030302020204" pitchFamily="66" charset="0"/>
              </a:rPr>
              <a:t>O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6802" name="Text Box 1"/>
          <p:cNvSpPr txBox="1">
            <a:spLocks noChangeArrowheads="1"/>
          </p:cNvSpPr>
          <p:nvPr/>
        </p:nvSpPr>
        <p:spPr bwMode="auto">
          <a:xfrm>
            <a:off x="228600" y="269875"/>
            <a:ext cx="8686800" cy="477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sz="2800" b="1">
                <a:solidFill>
                  <a:srgbClr val="000000"/>
                </a:solidFill>
                <a:latin typeface="Comic Sans MS" panose="030F0702030302020204" pitchFamily="66" charset="0"/>
              </a:rPr>
              <a:t>Workshop EC#4 on NOTATION for VOLTAIC CELLS</a:t>
            </a:r>
          </a:p>
          <a:p>
            <a:pPr>
              <a:buClrTx/>
              <a:buFontTx/>
              <a:buNone/>
            </a:pPr>
            <a:endParaRPr lang="en-US" altLang="en-US" sz="2800" b="1">
              <a:solidFill>
                <a:srgbClr val="000000"/>
              </a:solidFill>
              <a:latin typeface="Comic Sans MS" panose="030F0702030302020204" pitchFamily="66" charset="0"/>
            </a:endParaRPr>
          </a:p>
          <a:p>
            <a:pPr>
              <a:buClrTx/>
              <a:buFontTx/>
              <a:buNone/>
            </a:pPr>
            <a:r>
              <a:rPr lang="en-US" altLang="en-US" sz="2800" b="1">
                <a:solidFill>
                  <a:srgbClr val="000066"/>
                </a:solidFill>
                <a:latin typeface="Comic Sans MS" panose="030F0702030302020204" pitchFamily="66" charset="0"/>
              </a:rPr>
              <a:t>	</a:t>
            </a:r>
            <a:r>
              <a:rPr lang="en-US" altLang="en-US" b="1">
                <a:solidFill>
                  <a:srgbClr val="000000"/>
                </a:solidFill>
                <a:latin typeface="Comic Sans MS" panose="030F0702030302020204" pitchFamily="66" charset="0"/>
              </a:rPr>
              <a:t>1) Write the net ionic equation.</a:t>
            </a:r>
          </a:p>
          <a:p>
            <a:pPr>
              <a:buClrTx/>
              <a:buFontTx/>
              <a:buNone/>
            </a:pPr>
            <a:endParaRPr lang="en-US" altLang="en-US" b="1">
              <a:solidFill>
                <a:srgbClr val="000000"/>
              </a:solidFill>
              <a:latin typeface="Comic Sans MS" panose="030F0702030302020204" pitchFamily="66" charset="0"/>
            </a:endParaRPr>
          </a:p>
          <a:p>
            <a:pPr>
              <a:buClrTx/>
              <a:buFontTx/>
              <a:buNone/>
            </a:pPr>
            <a:r>
              <a:rPr lang="en-US" altLang="en-US" b="1">
                <a:solidFill>
                  <a:srgbClr val="000000"/>
                </a:solidFill>
                <a:latin typeface="Comic Sans MS" panose="030F0702030302020204" pitchFamily="66" charset="0"/>
              </a:rPr>
              <a:t>		a) Tl(s)/Tl</a:t>
            </a:r>
            <a:r>
              <a:rPr lang="en-US" altLang="en-US" b="1" baseline="30000">
                <a:solidFill>
                  <a:srgbClr val="000000"/>
                </a:solidFill>
                <a:latin typeface="Comic Sans MS" panose="030F0702030302020204" pitchFamily="66" charset="0"/>
              </a:rPr>
              <a:t>+</a:t>
            </a:r>
            <a:r>
              <a:rPr lang="en-US" altLang="en-US" b="1">
                <a:solidFill>
                  <a:srgbClr val="000000"/>
                </a:solidFill>
                <a:latin typeface="Comic Sans MS" panose="030F0702030302020204" pitchFamily="66" charset="0"/>
              </a:rPr>
              <a:t>(aq)//Sn</a:t>
            </a:r>
            <a:r>
              <a:rPr lang="en-US" altLang="en-US" b="1" baseline="30000">
                <a:solidFill>
                  <a:srgbClr val="000000"/>
                </a:solidFill>
                <a:latin typeface="Comic Sans MS" panose="030F0702030302020204" pitchFamily="66" charset="0"/>
              </a:rPr>
              <a:t>2+</a:t>
            </a:r>
            <a:r>
              <a:rPr lang="en-US" altLang="en-US" b="1">
                <a:solidFill>
                  <a:srgbClr val="000000"/>
                </a:solidFill>
                <a:latin typeface="Comic Sans MS" panose="030F0702030302020204" pitchFamily="66" charset="0"/>
              </a:rPr>
              <a:t>(aq)/Sn(s)</a:t>
            </a:r>
          </a:p>
          <a:p>
            <a:pPr>
              <a:buClrTx/>
              <a:buFontTx/>
              <a:buNone/>
            </a:pPr>
            <a:endParaRPr lang="en-US" altLang="en-US" b="1">
              <a:solidFill>
                <a:srgbClr val="000000"/>
              </a:solidFill>
              <a:latin typeface="Comic Sans MS" panose="030F0702030302020204" pitchFamily="66" charset="0"/>
            </a:endParaRPr>
          </a:p>
          <a:p>
            <a:pPr>
              <a:buClrTx/>
              <a:buFontTx/>
              <a:buNone/>
            </a:pPr>
            <a:r>
              <a:rPr lang="en-US" altLang="en-US" b="1">
                <a:solidFill>
                  <a:srgbClr val="000000"/>
                </a:solidFill>
                <a:latin typeface="Comic Sans MS" panose="030F0702030302020204" pitchFamily="66" charset="0"/>
              </a:rPr>
              <a:t>		b) Zn(s)/Zn</a:t>
            </a:r>
            <a:r>
              <a:rPr lang="en-US" altLang="en-US" b="1" baseline="30000">
                <a:solidFill>
                  <a:srgbClr val="000000"/>
                </a:solidFill>
                <a:latin typeface="Comic Sans MS" panose="030F0702030302020204" pitchFamily="66" charset="0"/>
              </a:rPr>
              <a:t>2+</a:t>
            </a:r>
            <a:r>
              <a:rPr lang="en-US" altLang="en-US" b="1">
                <a:solidFill>
                  <a:srgbClr val="000000"/>
                </a:solidFill>
                <a:latin typeface="Comic Sans MS" panose="030F0702030302020204" pitchFamily="66" charset="0"/>
              </a:rPr>
              <a:t>(aq)//Fe</a:t>
            </a:r>
            <a:r>
              <a:rPr lang="en-US" altLang="en-US" b="1" baseline="30000">
                <a:solidFill>
                  <a:srgbClr val="000000"/>
                </a:solidFill>
                <a:latin typeface="Comic Sans MS" panose="030F0702030302020204" pitchFamily="66" charset="0"/>
              </a:rPr>
              <a:t>3+</a:t>
            </a:r>
            <a:r>
              <a:rPr lang="en-US" altLang="en-US" b="1">
                <a:solidFill>
                  <a:srgbClr val="000000"/>
                </a:solidFill>
                <a:latin typeface="Comic Sans MS" panose="030F0702030302020204" pitchFamily="66" charset="0"/>
              </a:rPr>
              <a:t>(aq),Fe</a:t>
            </a:r>
            <a:r>
              <a:rPr lang="en-US" altLang="en-US" b="1" baseline="30000">
                <a:solidFill>
                  <a:srgbClr val="000000"/>
                </a:solidFill>
                <a:latin typeface="Comic Sans MS" panose="030F0702030302020204" pitchFamily="66" charset="0"/>
              </a:rPr>
              <a:t>2+</a:t>
            </a:r>
            <a:r>
              <a:rPr lang="en-US" altLang="en-US" b="1">
                <a:solidFill>
                  <a:srgbClr val="000000"/>
                </a:solidFill>
                <a:latin typeface="Comic Sans MS" panose="030F0702030302020204" pitchFamily="66" charset="0"/>
              </a:rPr>
              <a:t>(aq)/Pt</a:t>
            </a:r>
          </a:p>
          <a:p>
            <a:pPr>
              <a:buClrTx/>
              <a:buFontTx/>
              <a:buNone/>
            </a:pPr>
            <a:endParaRPr lang="en-US" altLang="en-US" b="1">
              <a:solidFill>
                <a:srgbClr val="000000"/>
              </a:solidFill>
              <a:latin typeface="Comic Sans MS" panose="030F0702030302020204" pitchFamily="66" charset="0"/>
            </a:endParaRPr>
          </a:p>
          <a:p>
            <a:pPr>
              <a:buClrTx/>
              <a:buFontTx/>
              <a:buNone/>
            </a:pPr>
            <a:r>
              <a:rPr lang="en-US" altLang="en-US" b="1">
                <a:solidFill>
                  <a:srgbClr val="000000"/>
                </a:solidFill>
                <a:latin typeface="Comic Sans MS" panose="030F0702030302020204" pitchFamily="66" charset="0"/>
              </a:rPr>
              <a:t>		c) 	Pt/H</a:t>
            </a:r>
            <a:r>
              <a:rPr lang="en-US" altLang="en-US" b="1" baseline="-25000">
                <a:solidFill>
                  <a:srgbClr val="000000"/>
                </a:solidFill>
                <a:latin typeface="Comic Sans MS" panose="030F0702030302020204" pitchFamily="66" charset="0"/>
              </a:rPr>
              <a:t>2</a:t>
            </a:r>
            <a:r>
              <a:rPr lang="en-US" altLang="en-US" b="1">
                <a:solidFill>
                  <a:srgbClr val="000000"/>
                </a:solidFill>
                <a:latin typeface="Comic Sans MS" panose="030F0702030302020204" pitchFamily="66" charset="0"/>
              </a:rPr>
              <a:t>(g)/H</a:t>
            </a:r>
            <a:r>
              <a:rPr lang="en-US" altLang="en-US" b="1" baseline="30000">
                <a:solidFill>
                  <a:srgbClr val="000000"/>
                </a:solidFill>
                <a:latin typeface="Comic Sans MS" panose="030F0702030302020204" pitchFamily="66" charset="0"/>
              </a:rPr>
              <a:t>+</a:t>
            </a:r>
            <a:r>
              <a:rPr lang="en-US" altLang="en-US" b="1">
                <a:solidFill>
                  <a:srgbClr val="000000"/>
                </a:solidFill>
                <a:latin typeface="Comic Sans MS" panose="030F0702030302020204" pitchFamily="66" charset="0"/>
              </a:rPr>
              <a:t>(aq) // Zn</a:t>
            </a:r>
            <a:r>
              <a:rPr lang="en-US" altLang="en-US" b="1" baseline="30000">
                <a:solidFill>
                  <a:srgbClr val="000000"/>
                </a:solidFill>
                <a:latin typeface="Comic Sans MS" panose="030F0702030302020204" pitchFamily="66" charset="0"/>
              </a:rPr>
              <a:t>2+</a:t>
            </a:r>
            <a:r>
              <a:rPr lang="en-US" altLang="en-US" b="1">
                <a:solidFill>
                  <a:srgbClr val="000000"/>
                </a:solidFill>
                <a:latin typeface="Comic Sans MS" panose="030F0702030302020204" pitchFamily="66" charset="0"/>
              </a:rPr>
              <a:t>(aq)/Zn(s)</a:t>
            </a:r>
          </a:p>
          <a:p>
            <a:pPr>
              <a:buClrTx/>
              <a:buFontTx/>
              <a:buNone/>
            </a:pPr>
            <a:endParaRPr lang="en-US" altLang="en-US" b="1">
              <a:solidFill>
                <a:srgbClr val="000000"/>
              </a:solidFill>
              <a:latin typeface="Comic Sans MS" panose="030F0702030302020204" pitchFamily="66" charset="0"/>
            </a:endParaRPr>
          </a:p>
          <a:p>
            <a:pPr>
              <a:buClrTx/>
              <a:buFontTx/>
              <a:buNone/>
            </a:pPr>
            <a:r>
              <a:rPr lang="en-US" altLang="en-US" b="1">
                <a:solidFill>
                  <a:srgbClr val="000000"/>
                </a:solidFill>
                <a:latin typeface="Comic Sans MS" panose="030F0702030302020204" pitchFamily="66" charset="0"/>
              </a:rPr>
              <a:t>2) Diagram the above electrochemical cells.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Text Box 1"/>
          <p:cNvSpPr txBox="1">
            <a:spLocks noChangeArrowheads="1"/>
          </p:cNvSpPr>
          <p:nvPr/>
        </p:nvSpPr>
        <p:spPr bwMode="auto">
          <a:xfrm>
            <a:off x="922338" y="304800"/>
            <a:ext cx="7097712" cy="520700"/>
          </a:xfrm>
          <a:prstGeom prst="rect">
            <a:avLst/>
          </a:prstGeom>
          <a:solidFill>
            <a:srgbClr val="00FF00">
              <a:alpha val="41960"/>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sz="2800" b="1">
                <a:solidFill>
                  <a:srgbClr val="000000"/>
                </a:solidFill>
                <a:latin typeface="Comic Sans MS" panose="030F0702030302020204" pitchFamily="66" charset="0"/>
              </a:rPr>
              <a:t>STANDARD REDUCTION POTENTIALS</a:t>
            </a:r>
          </a:p>
        </p:txBody>
      </p:sp>
      <p:sp>
        <p:nvSpPr>
          <p:cNvPr id="38915" name="Text Box 2">
            <a:extLst>
              <a:ext uri="{FF2B5EF4-FFF2-40B4-BE49-F238E27FC236}">
                <a16:creationId xmlns:a16="http://schemas.microsoft.com/office/drawing/2014/main" xmlns="" id="{58495226-4A5A-4E09-AAED-D80FF71E128B}"/>
              </a:ext>
            </a:extLst>
          </p:cNvPr>
          <p:cNvSpPr txBox="1">
            <a:spLocks noChangeArrowheads="1"/>
          </p:cNvSpPr>
          <p:nvPr/>
        </p:nvSpPr>
        <p:spPr bwMode="auto">
          <a:xfrm>
            <a:off x="304800" y="990600"/>
            <a:ext cx="8839200" cy="563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9pPr>
          </a:lstStyle>
          <a:p>
            <a:pPr>
              <a:buSzPct val="100000"/>
              <a:defRPr/>
            </a:pPr>
            <a:r>
              <a:rPr lang="en-US" sz="2800" b="1" dirty="0">
                <a:solidFill>
                  <a:srgbClr val="000000"/>
                </a:solidFill>
                <a:latin typeface="Comic Sans MS" pitchFamily="64" charset="0"/>
              </a:rPr>
              <a:t>Individual potentials can not be measured so standard conditions: 1M H</a:t>
            </a:r>
            <a:r>
              <a:rPr lang="en-US" sz="2800" b="1" baseline="30000" dirty="0">
                <a:solidFill>
                  <a:srgbClr val="000000"/>
                </a:solidFill>
                <a:latin typeface="Comic Sans MS" pitchFamily="64" charset="0"/>
              </a:rPr>
              <a:t>+</a:t>
            </a:r>
            <a:r>
              <a:rPr lang="en-US" sz="2800" b="1" dirty="0">
                <a:solidFill>
                  <a:srgbClr val="000000"/>
                </a:solidFill>
                <a:latin typeface="Comic Sans MS" pitchFamily="64" charset="0"/>
              </a:rPr>
              <a:t> at 1 </a:t>
            </a:r>
            <a:r>
              <a:rPr lang="en-US" sz="2800" b="1" dirty="0" err="1">
                <a:solidFill>
                  <a:srgbClr val="000000"/>
                </a:solidFill>
                <a:latin typeface="Comic Sans MS" pitchFamily="64" charset="0"/>
              </a:rPr>
              <a:t>atm</a:t>
            </a:r>
            <a:r>
              <a:rPr lang="en-US" sz="2800" b="1" dirty="0">
                <a:solidFill>
                  <a:srgbClr val="000000"/>
                </a:solidFill>
                <a:latin typeface="Comic Sans MS" pitchFamily="64" charset="0"/>
              </a:rPr>
              <a:t> is arbitrarily measured as </a:t>
            </a:r>
            <a:r>
              <a:rPr lang="en-US" sz="2800" b="1" dirty="0">
                <a:solidFill>
                  <a:srgbClr val="000000"/>
                </a:solidFill>
              </a:rPr>
              <a:t>0 </a:t>
            </a:r>
            <a:r>
              <a:rPr lang="en-US" sz="2800" b="1" dirty="0">
                <a:solidFill>
                  <a:srgbClr val="000000"/>
                </a:solidFill>
                <a:latin typeface="Comic Sans MS" pitchFamily="64" charset="0"/>
              </a:rPr>
              <a:t>V (Volts).</a:t>
            </a:r>
          </a:p>
          <a:p>
            <a:pPr>
              <a:buSzPct val="100000"/>
              <a:defRPr/>
            </a:pPr>
            <a:endParaRPr lang="en-US" sz="1400" b="1" dirty="0">
              <a:solidFill>
                <a:srgbClr val="000000"/>
              </a:solidFill>
              <a:latin typeface="Comic Sans MS" pitchFamily="64" charset="0"/>
            </a:endParaRPr>
          </a:p>
          <a:p>
            <a:pPr algn="ctr">
              <a:buSzPct val="100000"/>
              <a:defRPr/>
            </a:pPr>
            <a:r>
              <a:rPr lang="en-US" sz="3600" b="1" i="1" dirty="0" err="1">
                <a:solidFill>
                  <a:srgbClr val="000000"/>
                </a:solidFill>
                <a:latin typeface="Brush Script MT" pitchFamily="64" charset="0"/>
              </a:rPr>
              <a:t>E</a:t>
            </a:r>
            <a:r>
              <a:rPr lang="en-US" sz="3600" b="1" baseline="-25000" dirty="0" err="1">
                <a:solidFill>
                  <a:srgbClr val="000000"/>
                </a:solidFill>
                <a:latin typeface="Comic Sans MS" pitchFamily="64" charset="0"/>
              </a:rPr>
              <a:t>cell</a:t>
            </a:r>
            <a:r>
              <a:rPr lang="en-US" sz="3600" b="1" dirty="0">
                <a:solidFill>
                  <a:srgbClr val="000000"/>
                </a:solidFill>
                <a:latin typeface="Comic Sans MS" pitchFamily="64" charset="0"/>
              </a:rPr>
              <a:t> = </a:t>
            </a:r>
            <a:r>
              <a:rPr lang="en-US" sz="3600" b="1" dirty="0" err="1">
                <a:solidFill>
                  <a:srgbClr val="000000"/>
                </a:solidFill>
                <a:latin typeface="Brush Script MT" pitchFamily="64" charset="0"/>
              </a:rPr>
              <a:t>E</a:t>
            </a:r>
            <a:r>
              <a:rPr lang="en-US" sz="3600" b="1" baseline="30000" dirty="0" err="1">
                <a:solidFill>
                  <a:srgbClr val="000000"/>
                </a:solidFill>
                <a:latin typeface="Comic Sans MS" pitchFamily="64" charset="0"/>
              </a:rPr>
              <a:t>o</a:t>
            </a:r>
            <a:r>
              <a:rPr lang="en-US" sz="3600" b="1" baseline="-25000" dirty="0" err="1">
                <a:solidFill>
                  <a:srgbClr val="000000"/>
                </a:solidFill>
                <a:latin typeface="Comic Sans MS" pitchFamily="64" charset="0"/>
              </a:rPr>
              <a:t>H</a:t>
            </a:r>
            <a:r>
              <a:rPr lang="en-US" sz="3600" b="1" baseline="-25000" dirty="0">
                <a:solidFill>
                  <a:srgbClr val="000000"/>
                </a:solidFill>
                <a:latin typeface="Comic Sans MS" pitchFamily="64" charset="0"/>
              </a:rPr>
              <a:t>+</a:t>
            </a:r>
            <a:r>
              <a:rPr lang="en-US" sz="3600" b="1" baseline="-25000" dirty="0">
                <a:solidFill>
                  <a:srgbClr val="000000"/>
                </a:solidFill>
                <a:latin typeface="Comic Sans MS" pitchFamily="64" charset="0"/>
                <a:cs typeface="Times New Roman" pitchFamily="16" charset="0"/>
              </a:rPr>
              <a:t>→H2</a:t>
            </a:r>
            <a:r>
              <a:rPr lang="en-US" sz="3600" b="1" dirty="0">
                <a:solidFill>
                  <a:srgbClr val="000000"/>
                </a:solidFill>
                <a:latin typeface="Comic Sans MS" pitchFamily="64" charset="0"/>
                <a:cs typeface="Times New Roman" pitchFamily="16" charset="0"/>
              </a:rPr>
              <a:t>  + </a:t>
            </a:r>
            <a:r>
              <a:rPr lang="en-US" sz="3600" b="1" dirty="0">
                <a:solidFill>
                  <a:srgbClr val="000000"/>
                </a:solidFill>
                <a:latin typeface="Brush Script MT" pitchFamily="64" charset="0"/>
                <a:cs typeface="Times New Roman" pitchFamily="16" charset="0"/>
              </a:rPr>
              <a:t>E</a:t>
            </a:r>
            <a:r>
              <a:rPr lang="en-US" sz="3600" b="1" baseline="30000" dirty="0">
                <a:solidFill>
                  <a:srgbClr val="000000"/>
                </a:solidFill>
                <a:latin typeface="Comic Sans MS" pitchFamily="64" charset="0"/>
                <a:cs typeface="Times New Roman" pitchFamily="16" charset="0"/>
              </a:rPr>
              <a:t>o</a:t>
            </a:r>
            <a:r>
              <a:rPr lang="en-US" sz="3600" b="1" baseline="-25000" dirty="0">
                <a:solidFill>
                  <a:srgbClr val="000000"/>
                </a:solidFill>
                <a:latin typeface="Comic Sans MS" pitchFamily="64" charset="0"/>
                <a:cs typeface="Times New Roman" pitchFamily="16" charset="0"/>
              </a:rPr>
              <a:t>Zn→Zn2+</a:t>
            </a:r>
          </a:p>
          <a:p>
            <a:pPr>
              <a:buSzPct val="100000"/>
              <a:defRPr/>
            </a:pPr>
            <a:r>
              <a:rPr lang="en-US" sz="2800" b="1" dirty="0">
                <a:solidFill>
                  <a:srgbClr val="000000"/>
                </a:solidFill>
                <a:latin typeface="Comic Sans MS" pitchFamily="64" charset="0"/>
                <a:cs typeface="Times New Roman" pitchFamily="16" charset="0"/>
              </a:rPr>
              <a:t>	   		</a:t>
            </a:r>
            <a:r>
              <a:rPr lang="en-US" sz="2000" b="1" dirty="0">
                <a:solidFill>
                  <a:srgbClr val="000000"/>
                </a:solidFill>
                <a:latin typeface="Comic Sans MS" pitchFamily="64" charset="0"/>
                <a:cs typeface="Times New Roman" pitchFamily="16" charset="0"/>
              </a:rPr>
              <a:t>0.76 V	  =	       (0 V)     </a:t>
            </a:r>
            <a:r>
              <a:rPr lang="en-US" b="1" dirty="0">
                <a:solidFill>
                  <a:srgbClr val="000000"/>
                </a:solidFill>
                <a:latin typeface="Comic Sans MS" pitchFamily="64" charset="0"/>
                <a:cs typeface="Times New Roman" pitchFamily="16" charset="0"/>
              </a:rPr>
              <a:t>-</a:t>
            </a:r>
            <a:r>
              <a:rPr lang="en-US" sz="2000" b="1" dirty="0">
                <a:solidFill>
                  <a:srgbClr val="000000"/>
                </a:solidFill>
                <a:latin typeface="Comic Sans MS" pitchFamily="64" charset="0"/>
                <a:cs typeface="Times New Roman" pitchFamily="16" charset="0"/>
              </a:rPr>
              <a:t>       (-0.76 V)</a:t>
            </a:r>
          </a:p>
          <a:p>
            <a:pPr>
              <a:buSzPct val="100000"/>
              <a:defRPr/>
            </a:pPr>
            <a:r>
              <a:rPr lang="en-US" sz="2800" b="1" dirty="0">
                <a:solidFill>
                  <a:srgbClr val="000000"/>
                </a:solidFill>
                <a:latin typeface="Comic Sans MS" pitchFamily="64" charset="0"/>
                <a:cs typeface="Times New Roman" pitchFamily="16" charset="0"/>
              </a:rPr>
              <a:t>		                  </a:t>
            </a:r>
            <a:r>
              <a:rPr lang="en-US" sz="2000" b="1" i="1" dirty="0">
                <a:solidFill>
                  <a:srgbClr val="000000"/>
                </a:solidFill>
                <a:latin typeface="Comic Sans MS" pitchFamily="64" charset="0"/>
                <a:cs typeface="Times New Roman" pitchFamily="16" charset="0"/>
              </a:rPr>
              <a:t>cathode		     anode</a:t>
            </a:r>
          </a:p>
          <a:p>
            <a:pPr algn="ctr">
              <a:buSzPct val="100000"/>
              <a:defRPr/>
            </a:pPr>
            <a:r>
              <a:rPr lang="en-US" sz="3600" b="1" dirty="0" err="1">
                <a:solidFill>
                  <a:srgbClr val="800080"/>
                </a:solidFill>
                <a:effectLst>
                  <a:outerShdw blurRad="38100" dist="38100" dir="2700000" algn="tl">
                    <a:srgbClr val="000000">
                      <a:alpha val="43137"/>
                    </a:srgbClr>
                  </a:outerShdw>
                </a:effectLst>
                <a:latin typeface="Brush Script MT" pitchFamily="64" charset="0"/>
                <a:cs typeface="Times New Roman" pitchFamily="16" charset="0"/>
              </a:rPr>
              <a:t>E</a:t>
            </a:r>
            <a:r>
              <a:rPr lang="en-US" sz="3200" b="1" i="1" baseline="-25000" dirty="0" err="1">
                <a:solidFill>
                  <a:srgbClr val="800080"/>
                </a:solidFill>
                <a:effectLst>
                  <a:outerShdw blurRad="38100" dist="38100" dir="2700000" algn="tl">
                    <a:srgbClr val="000000">
                      <a:alpha val="43137"/>
                    </a:srgbClr>
                  </a:outerShdw>
                </a:effectLst>
                <a:latin typeface="Comic Sans MS" pitchFamily="64" charset="0"/>
                <a:cs typeface="Times New Roman" pitchFamily="16" charset="0"/>
              </a:rPr>
              <a:t>cell</a:t>
            </a:r>
            <a:r>
              <a:rPr lang="en-US" sz="3600" b="1" dirty="0">
                <a:solidFill>
                  <a:srgbClr val="800080"/>
                </a:solidFill>
                <a:effectLst>
                  <a:outerShdw blurRad="38100" dist="38100" dir="2700000" algn="tl">
                    <a:srgbClr val="000000">
                      <a:alpha val="43137"/>
                    </a:srgbClr>
                  </a:outerShdw>
                </a:effectLst>
                <a:latin typeface="Comic Sans MS" pitchFamily="64" charset="0"/>
                <a:cs typeface="Times New Roman" pitchFamily="16" charset="0"/>
              </a:rPr>
              <a:t> = </a:t>
            </a:r>
            <a:r>
              <a:rPr lang="en-US" sz="3600" b="1" dirty="0" err="1">
                <a:solidFill>
                  <a:srgbClr val="800080"/>
                </a:solidFill>
                <a:effectLst>
                  <a:outerShdw blurRad="38100" dist="38100" dir="2700000" algn="tl">
                    <a:srgbClr val="000000">
                      <a:alpha val="43137"/>
                    </a:srgbClr>
                  </a:outerShdw>
                </a:effectLst>
                <a:latin typeface="Brush Script MT" pitchFamily="64" charset="0"/>
                <a:cs typeface="Times New Roman" pitchFamily="16" charset="0"/>
              </a:rPr>
              <a:t>E</a:t>
            </a:r>
            <a:r>
              <a:rPr lang="en-US" sz="3600" b="1" baseline="30000" dirty="0" err="1">
                <a:solidFill>
                  <a:srgbClr val="800080"/>
                </a:solidFill>
                <a:effectLst>
                  <a:outerShdw blurRad="38100" dist="38100" dir="2700000" algn="tl">
                    <a:srgbClr val="000000">
                      <a:alpha val="43137"/>
                    </a:srgbClr>
                  </a:outerShdw>
                </a:effectLst>
                <a:latin typeface="Brush Script MT" pitchFamily="64" charset="0"/>
                <a:cs typeface="Times New Roman" pitchFamily="16" charset="0"/>
              </a:rPr>
              <a:t>o</a:t>
            </a:r>
            <a:r>
              <a:rPr lang="en-US" sz="3200" b="1" i="1" baseline="-25000" dirty="0" err="1">
                <a:solidFill>
                  <a:srgbClr val="800080"/>
                </a:solidFill>
                <a:effectLst>
                  <a:outerShdw blurRad="38100" dist="38100" dir="2700000" algn="tl">
                    <a:srgbClr val="000000">
                      <a:alpha val="43137"/>
                    </a:srgbClr>
                  </a:outerShdw>
                </a:effectLst>
                <a:latin typeface="Comic Sans MS" pitchFamily="64" charset="0"/>
                <a:cs typeface="Times New Roman" pitchFamily="16" charset="0"/>
              </a:rPr>
              <a:t>cath</a:t>
            </a:r>
            <a:r>
              <a:rPr lang="en-US" sz="3600" b="1" dirty="0">
                <a:solidFill>
                  <a:srgbClr val="800080"/>
                </a:solidFill>
                <a:effectLst>
                  <a:outerShdw blurRad="38100" dist="38100" dir="2700000" algn="tl">
                    <a:srgbClr val="000000">
                      <a:alpha val="43137"/>
                    </a:srgbClr>
                  </a:outerShdw>
                </a:effectLst>
                <a:latin typeface="Comic Sans MS" pitchFamily="64" charset="0"/>
                <a:cs typeface="Times New Roman" pitchFamily="16" charset="0"/>
              </a:rPr>
              <a:t> – </a:t>
            </a:r>
            <a:r>
              <a:rPr lang="en-US" sz="3600" b="1" dirty="0" err="1">
                <a:solidFill>
                  <a:srgbClr val="800080"/>
                </a:solidFill>
                <a:effectLst>
                  <a:outerShdw blurRad="38100" dist="38100" dir="2700000" algn="tl">
                    <a:srgbClr val="000000">
                      <a:alpha val="43137"/>
                    </a:srgbClr>
                  </a:outerShdw>
                </a:effectLst>
                <a:latin typeface="Brush Script MT" pitchFamily="64" charset="0"/>
                <a:cs typeface="Times New Roman" pitchFamily="16" charset="0"/>
              </a:rPr>
              <a:t>E</a:t>
            </a:r>
            <a:r>
              <a:rPr lang="en-US" sz="3600" b="1" baseline="30000" dirty="0" err="1">
                <a:solidFill>
                  <a:srgbClr val="800080"/>
                </a:solidFill>
                <a:effectLst>
                  <a:outerShdw blurRad="38100" dist="38100" dir="2700000" algn="tl">
                    <a:srgbClr val="000000">
                      <a:alpha val="43137"/>
                    </a:srgbClr>
                  </a:outerShdw>
                </a:effectLst>
                <a:latin typeface="Brush Script MT" pitchFamily="64" charset="0"/>
                <a:cs typeface="Times New Roman" pitchFamily="16" charset="0"/>
              </a:rPr>
              <a:t>o</a:t>
            </a:r>
            <a:r>
              <a:rPr lang="en-US" sz="3200" b="1" i="1" baseline="-25000" dirty="0" err="1">
                <a:solidFill>
                  <a:srgbClr val="800080"/>
                </a:solidFill>
                <a:effectLst>
                  <a:outerShdw blurRad="38100" dist="38100" dir="2700000" algn="tl">
                    <a:srgbClr val="000000">
                      <a:alpha val="43137"/>
                    </a:srgbClr>
                  </a:outerShdw>
                </a:effectLst>
                <a:latin typeface="Comic Sans MS" pitchFamily="64" charset="0"/>
                <a:cs typeface="Times New Roman" pitchFamily="16" charset="0"/>
              </a:rPr>
              <a:t>anode</a:t>
            </a:r>
            <a:endParaRPr lang="en-US" sz="3200" b="1" i="1" baseline="-25000" dirty="0">
              <a:solidFill>
                <a:srgbClr val="800080"/>
              </a:solidFill>
              <a:effectLst>
                <a:outerShdw blurRad="38100" dist="38100" dir="2700000" algn="tl">
                  <a:srgbClr val="000000">
                    <a:alpha val="43137"/>
                  </a:srgbClr>
                </a:outerShdw>
              </a:effectLst>
              <a:latin typeface="Comic Sans MS" pitchFamily="64" charset="0"/>
              <a:cs typeface="Times New Roman" pitchFamily="16" charset="0"/>
            </a:endParaRPr>
          </a:p>
          <a:p>
            <a:pPr>
              <a:buSzPct val="100000"/>
              <a:defRPr/>
            </a:pPr>
            <a:endParaRPr lang="en-US" sz="1400" b="1" dirty="0">
              <a:solidFill>
                <a:srgbClr val="000000"/>
              </a:solidFill>
              <a:latin typeface="Comic Sans MS" pitchFamily="64" charset="0"/>
              <a:cs typeface="Times New Roman" pitchFamily="16" charset="0"/>
            </a:endParaRPr>
          </a:p>
          <a:p>
            <a:pPr>
              <a:buSzPct val="100000"/>
              <a:defRPr/>
            </a:pPr>
            <a:r>
              <a:rPr lang="en-US" sz="1800" b="1" dirty="0">
                <a:solidFill>
                  <a:srgbClr val="000000"/>
                </a:solidFill>
                <a:latin typeface="Comic Sans MS" pitchFamily="64" charset="0"/>
                <a:cs typeface="Times New Roman" pitchFamily="16" charset="0"/>
              </a:rPr>
              <a:t>The standard reduction potential is the </a:t>
            </a:r>
            <a:r>
              <a:rPr lang="en-US" sz="1800" b="1" dirty="0" err="1">
                <a:solidFill>
                  <a:srgbClr val="000000"/>
                </a:solidFill>
                <a:latin typeface="Brush Script MT" pitchFamily="64" charset="0"/>
                <a:cs typeface="Times New Roman" pitchFamily="16" charset="0"/>
              </a:rPr>
              <a:t>E</a:t>
            </a:r>
            <a:r>
              <a:rPr lang="en-US" sz="1800" b="1" baseline="30000" dirty="0" err="1">
                <a:solidFill>
                  <a:srgbClr val="000000"/>
                </a:solidFill>
                <a:latin typeface="Comic Sans MS" pitchFamily="64" charset="0"/>
                <a:cs typeface="Times New Roman" pitchFamily="16" charset="0"/>
              </a:rPr>
              <a:t>o</a:t>
            </a:r>
            <a:r>
              <a:rPr lang="en-US" sz="1800" b="1" dirty="0">
                <a:solidFill>
                  <a:srgbClr val="000000"/>
                </a:solidFill>
                <a:latin typeface="Comic Sans MS" pitchFamily="64" charset="0"/>
                <a:cs typeface="Times New Roman" pitchFamily="16" charset="0"/>
              </a:rPr>
              <a:t> value for the reduction half reaction (cathode) and are found in tables.</a:t>
            </a:r>
          </a:p>
          <a:p>
            <a:pPr>
              <a:buSzPct val="100000"/>
              <a:defRPr/>
            </a:pPr>
            <a:r>
              <a:rPr lang="en-US" sz="2800" b="1" dirty="0">
                <a:solidFill>
                  <a:srgbClr val="000000"/>
                </a:solidFill>
                <a:latin typeface="Comic Sans MS" pitchFamily="64" charset="0"/>
                <a:cs typeface="Times New Roman" pitchFamily="16" charset="0"/>
              </a:rPr>
              <a:t> </a:t>
            </a:r>
            <a:r>
              <a:rPr lang="en-US" sz="2800" b="1" dirty="0">
                <a:solidFill>
                  <a:srgbClr val="C00000"/>
                </a:solidFill>
                <a:latin typeface="Comic Sans MS" pitchFamily="64" charset="0"/>
                <a:cs typeface="Times New Roman" pitchFamily="16" charset="0"/>
              </a:rPr>
              <a:t>Q: Will an electrochemical cell composed of Zn as the cathode and Fe as the anode be spontaneous?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Text Box 1"/>
          <p:cNvSpPr txBox="1">
            <a:spLocks noChangeArrowheads="1"/>
          </p:cNvSpPr>
          <p:nvPr/>
        </p:nvSpPr>
        <p:spPr bwMode="auto">
          <a:xfrm>
            <a:off x="228600" y="0"/>
            <a:ext cx="8915400" cy="686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b="1" u="sng">
                <a:solidFill>
                  <a:srgbClr val="800000"/>
                </a:solidFill>
                <a:latin typeface="Comic Sans MS" panose="030F0702030302020204" pitchFamily="66" charset="0"/>
              </a:rPr>
              <a:t>Standard Reduction Potentials in Water at 25°C</a:t>
            </a:r>
          </a:p>
          <a:p>
            <a:pPr>
              <a:buClrTx/>
              <a:buFontTx/>
              <a:buNone/>
            </a:pPr>
            <a:r>
              <a:rPr lang="en-US" altLang="en-US" sz="2000" b="1" u="sng">
                <a:solidFill>
                  <a:srgbClr val="000000"/>
                </a:solidFill>
              </a:rPr>
              <a:t>Standard Potential (V)</a:t>
            </a:r>
            <a:r>
              <a:rPr lang="en-US" altLang="en-US" sz="2000" b="1">
                <a:solidFill>
                  <a:srgbClr val="000000"/>
                </a:solidFill>
              </a:rPr>
              <a:t>		</a:t>
            </a:r>
            <a:r>
              <a:rPr lang="en-US" altLang="en-US" sz="2000" b="1" u="sng">
                <a:solidFill>
                  <a:srgbClr val="000000"/>
                </a:solidFill>
              </a:rPr>
              <a:t>Reduction Half Reaction</a:t>
            </a:r>
          </a:p>
          <a:p>
            <a:pPr>
              <a:buClrTx/>
              <a:buFontTx/>
              <a:buNone/>
            </a:pPr>
            <a:r>
              <a:rPr lang="en-US" altLang="en-US" sz="1800" b="1">
                <a:solidFill>
                  <a:srgbClr val="A50021"/>
                </a:solidFill>
              </a:rPr>
              <a:t> </a:t>
            </a:r>
            <a:r>
              <a:rPr lang="en-US" altLang="en-US" sz="1800" b="1">
                <a:solidFill>
                  <a:srgbClr val="A50021"/>
                </a:solidFill>
                <a:latin typeface="Arial" panose="020B0604020202020204" pitchFamily="34" charset="0"/>
              </a:rPr>
              <a:t>2.87			</a:t>
            </a:r>
            <a:r>
              <a:rPr lang="en-US" altLang="en-US" sz="1800" b="1">
                <a:solidFill>
                  <a:srgbClr val="003399"/>
                </a:solidFill>
                <a:latin typeface="Arial" panose="020B0604020202020204" pitchFamily="34" charset="0"/>
              </a:rPr>
              <a:t>F</a:t>
            </a:r>
            <a:r>
              <a:rPr lang="en-US" altLang="en-US" sz="1800" b="1" baseline="-25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(g)  +  2e</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  </a:t>
            </a:r>
            <a:r>
              <a:rPr lang="en-US" altLang="en-US" sz="1800" b="1">
                <a:solidFill>
                  <a:srgbClr val="003399"/>
                </a:solidFill>
                <a:latin typeface="Symbol" panose="05050102010706020507" pitchFamily="18" charset="2"/>
              </a:rPr>
              <a:t></a:t>
            </a:r>
            <a:r>
              <a:rPr lang="en-US" altLang="en-US" sz="1800" b="1">
                <a:solidFill>
                  <a:srgbClr val="003399"/>
                </a:solidFill>
                <a:latin typeface="Arial" panose="020B0604020202020204" pitchFamily="34" charset="0"/>
              </a:rPr>
              <a:t>  2F</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(aq)</a:t>
            </a:r>
          </a:p>
          <a:p>
            <a:pPr>
              <a:buClrTx/>
              <a:buFontTx/>
              <a:buNone/>
            </a:pPr>
            <a:r>
              <a:rPr lang="en-US" altLang="en-US" sz="1800" b="1">
                <a:solidFill>
                  <a:srgbClr val="A50021"/>
                </a:solidFill>
                <a:latin typeface="Arial" panose="020B0604020202020204" pitchFamily="34" charset="0"/>
              </a:rPr>
              <a:t> 1.51			</a:t>
            </a:r>
            <a:r>
              <a:rPr lang="en-US" altLang="en-US" sz="1800" b="1">
                <a:solidFill>
                  <a:srgbClr val="003399"/>
                </a:solidFill>
                <a:latin typeface="Arial" panose="020B0604020202020204" pitchFamily="34" charset="0"/>
              </a:rPr>
              <a:t>MnO</a:t>
            </a:r>
            <a:r>
              <a:rPr lang="en-US" altLang="en-US" sz="1800" b="1" baseline="-25000">
                <a:solidFill>
                  <a:srgbClr val="003399"/>
                </a:solidFill>
                <a:latin typeface="Arial" panose="020B0604020202020204" pitchFamily="34" charset="0"/>
              </a:rPr>
              <a:t>4</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(aq)  +  8H</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(aq)  +  5e</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  </a:t>
            </a:r>
            <a:r>
              <a:rPr lang="en-US" altLang="en-US" sz="1800" b="1">
                <a:solidFill>
                  <a:srgbClr val="003399"/>
                </a:solidFill>
                <a:latin typeface="Symbol" panose="05050102010706020507" pitchFamily="18" charset="2"/>
              </a:rPr>
              <a:t></a:t>
            </a:r>
            <a:r>
              <a:rPr lang="en-US" altLang="en-US" sz="1800" b="1">
                <a:solidFill>
                  <a:srgbClr val="003399"/>
                </a:solidFill>
                <a:latin typeface="Arial" panose="020B0604020202020204" pitchFamily="34" charset="0"/>
              </a:rPr>
              <a:t>  Mn</a:t>
            </a:r>
            <a:r>
              <a:rPr lang="en-US" altLang="en-US" sz="1800" b="1" baseline="30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(aq)  +  4H</a:t>
            </a:r>
            <a:r>
              <a:rPr lang="en-US" altLang="en-US" sz="1800" b="1" baseline="-25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O(l)</a:t>
            </a:r>
          </a:p>
          <a:p>
            <a:pPr>
              <a:buClrTx/>
              <a:buFontTx/>
              <a:buNone/>
            </a:pPr>
            <a:r>
              <a:rPr lang="en-US" altLang="en-US" sz="1800" b="1">
                <a:solidFill>
                  <a:srgbClr val="A50021"/>
                </a:solidFill>
                <a:latin typeface="Arial" panose="020B0604020202020204" pitchFamily="34" charset="0"/>
              </a:rPr>
              <a:t> 1.36			</a:t>
            </a:r>
            <a:r>
              <a:rPr lang="en-US" altLang="en-US" sz="1800" b="1">
                <a:solidFill>
                  <a:srgbClr val="003399"/>
                </a:solidFill>
                <a:latin typeface="Arial" panose="020B0604020202020204" pitchFamily="34" charset="0"/>
              </a:rPr>
              <a:t>Cl</a:t>
            </a:r>
            <a:r>
              <a:rPr lang="en-US" altLang="en-US" sz="1800" b="1" baseline="-25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(g)  +  2e</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 </a:t>
            </a:r>
            <a:r>
              <a:rPr lang="en-US" altLang="en-US" sz="1800" b="1">
                <a:solidFill>
                  <a:srgbClr val="003399"/>
                </a:solidFill>
                <a:latin typeface="Symbol" panose="05050102010706020507" pitchFamily="18" charset="2"/>
              </a:rPr>
              <a:t></a:t>
            </a:r>
            <a:r>
              <a:rPr lang="en-US" altLang="en-US" sz="1800" b="1">
                <a:solidFill>
                  <a:srgbClr val="003399"/>
                </a:solidFill>
                <a:latin typeface="Arial" panose="020B0604020202020204" pitchFamily="34" charset="0"/>
              </a:rPr>
              <a:t>  2Cl</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(aq)</a:t>
            </a:r>
          </a:p>
          <a:p>
            <a:pPr>
              <a:buClrTx/>
              <a:buFontTx/>
              <a:buNone/>
            </a:pPr>
            <a:r>
              <a:rPr lang="en-US" altLang="en-US" sz="1800" b="1">
                <a:solidFill>
                  <a:srgbClr val="A50021"/>
                </a:solidFill>
                <a:latin typeface="Arial" panose="020B0604020202020204" pitchFamily="34" charset="0"/>
              </a:rPr>
              <a:t> 1.33			</a:t>
            </a:r>
            <a:r>
              <a:rPr lang="en-US" altLang="en-US" sz="1800" b="1">
                <a:solidFill>
                  <a:srgbClr val="003399"/>
                </a:solidFill>
                <a:latin typeface="Arial" panose="020B0604020202020204" pitchFamily="34" charset="0"/>
              </a:rPr>
              <a:t>Cr</a:t>
            </a:r>
            <a:r>
              <a:rPr lang="en-US" altLang="en-US" sz="1800" b="1" baseline="-25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O</a:t>
            </a:r>
            <a:r>
              <a:rPr lang="en-US" altLang="en-US" sz="1800" b="1" baseline="-25000">
                <a:solidFill>
                  <a:srgbClr val="003399"/>
                </a:solidFill>
                <a:latin typeface="Arial" panose="020B0604020202020204" pitchFamily="34" charset="0"/>
              </a:rPr>
              <a:t>7</a:t>
            </a:r>
            <a:r>
              <a:rPr lang="en-US" altLang="en-US" sz="1800" b="1" baseline="30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(aq)  +  14H</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(aq)  + 6e</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 </a:t>
            </a:r>
            <a:r>
              <a:rPr lang="en-US" altLang="en-US" sz="1800" b="1">
                <a:solidFill>
                  <a:srgbClr val="003399"/>
                </a:solidFill>
                <a:latin typeface="Symbol" panose="05050102010706020507" pitchFamily="18" charset="2"/>
              </a:rPr>
              <a:t></a:t>
            </a:r>
            <a:r>
              <a:rPr lang="en-US" altLang="en-US" sz="1800" b="1">
                <a:solidFill>
                  <a:srgbClr val="003399"/>
                </a:solidFill>
                <a:latin typeface="Arial" panose="020B0604020202020204" pitchFamily="34" charset="0"/>
              </a:rPr>
              <a:t>  2Cr</a:t>
            </a:r>
            <a:r>
              <a:rPr lang="en-US" altLang="en-US" sz="1800" b="1" baseline="30000">
                <a:solidFill>
                  <a:srgbClr val="003399"/>
                </a:solidFill>
                <a:latin typeface="Arial" panose="020B0604020202020204" pitchFamily="34" charset="0"/>
              </a:rPr>
              <a:t>3+</a:t>
            </a:r>
            <a:r>
              <a:rPr lang="en-US" altLang="en-US" sz="1800" b="1">
                <a:solidFill>
                  <a:srgbClr val="003399"/>
                </a:solidFill>
                <a:latin typeface="Arial" panose="020B0604020202020204" pitchFamily="34" charset="0"/>
              </a:rPr>
              <a:t>(aq) +  H</a:t>
            </a:r>
            <a:r>
              <a:rPr lang="en-US" altLang="en-US" sz="1800" b="1" baseline="-25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O(l)</a:t>
            </a:r>
          </a:p>
          <a:p>
            <a:pPr>
              <a:buClrTx/>
              <a:buFontTx/>
              <a:buNone/>
            </a:pPr>
            <a:r>
              <a:rPr lang="en-US" altLang="en-US" sz="1800" b="1">
                <a:solidFill>
                  <a:srgbClr val="A50021"/>
                </a:solidFill>
                <a:latin typeface="Arial" panose="020B0604020202020204" pitchFamily="34" charset="0"/>
              </a:rPr>
              <a:t> 1.23			</a:t>
            </a:r>
            <a:r>
              <a:rPr lang="en-US" altLang="en-US" sz="1800" b="1">
                <a:solidFill>
                  <a:srgbClr val="003399"/>
                </a:solidFill>
                <a:latin typeface="Arial" panose="020B0604020202020204" pitchFamily="34" charset="0"/>
              </a:rPr>
              <a:t>O</a:t>
            </a:r>
            <a:r>
              <a:rPr lang="en-US" altLang="en-US" sz="1800" b="1" baseline="-25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(g)  +  4H</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(aq)  +  4e</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 </a:t>
            </a:r>
            <a:r>
              <a:rPr lang="en-US" altLang="en-US" sz="1800" b="1">
                <a:solidFill>
                  <a:srgbClr val="003399"/>
                </a:solidFill>
                <a:latin typeface="Symbol" panose="05050102010706020507" pitchFamily="18" charset="2"/>
              </a:rPr>
              <a:t></a:t>
            </a:r>
            <a:r>
              <a:rPr lang="en-US" altLang="en-US" sz="1800" b="1">
                <a:solidFill>
                  <a:srgbClr val="003399"/>
                </a:solidFill>
                <a:latin typeface="Arial" panose="020B0604020202020204" pitchFamily="34" charset="0"/>
              </a:rPr>
              <a:t>  2H</a:t>
            </a:r>
            <a:r>
              <a:rPr lang="en-US" altLang="en-US" sz="1800" b="1" baseline="-25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O(l)</a:t>
            </a:r>
          </a:p>
          <a:p>
            <a:pPr>
              <a:buClrTx/>
              <a:buFontTx/>
              <a:buNone/>
            </a:pPr>
            <a:r>
              <a:rPr lang="en-US" altLang="en-US" sz="1800" b="1">
                <a:solidFill>
                  <a:srgbClr val="A50021"/>
                </a:solidFill>
                <a:latin typeface="Arial" panose="020B0604020202020204" pitchFamily="34" charset="0"/>
              </a:rPr>
              <a:t> 1.06			</a:t>
            </a:r>
            <a:r>
              <a:rPr lang="en-US" altLang="en-US" sz="1800" b="1">
                <a:solidFill>
                  <a:srgbClr val="003399"/>
                </a:solidFill>
                <a:latin typeface="Arial" panose="020B0604020202020204" pitchFamily="34" charset="0"/>
              </a:rPr>
              <a:t>Br</a:t>
            </a:r>
            <a:r>
              <a:rPr lang="en-US" altLang="en-US" sz="1800" b="1" baseline="-25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(l)  +  2e</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 </a:t>
            </a:r>
            <a:r>
              <a:rPr lang="en-US" altLang="en-US" sz="1800" b="1">
                <a:solidFill>
                  <a:srgbClr val="003399"/>
                </a:solidFill>
                <a:latin typeface="Symbol" panose="05050102010706020507" pitchFamily="18" charset="2"/>
              </a:rPr>
              <a:t></a:t>
            </a:r>
            <a:r>
              <a:rPr lang="en-US" altLang="en-US" sz="1800" b="1">
                <a:solidFill>
                  <a:srgbClr val="003399"/>
                </a:solidFill>
                <a:latin typeface="Arial" panose="020B0604020202020204" pitchFamily="34" charset="0"/>
              </a:rPr>
              <a:t>  2Br</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(aq)</a:t>
            </a:r>
          </a:p>
          <a:p>
            <a:pPr>
              <a:buClrTx/>
              <a:buFontTx/>
              <a:buNone/>
            </a:pPr>
            <a:r>
              <a:rPr lang="en-US" altLang="en-US" sz="1800" b="1">
                <a:solidFill>
                  <a:srgbClr val="A50021"/>
                </a:solidFill>
                <a:latin typeface="Arial" panose="020B0604020202020204" pitchFamily="34" charset="0"/>
              </a:rPr>
              <a:t> 0.96			</a:t>
            </a:r>
            <a:r>
              <a:rPr lang="en-US" altLang="en-US" sz="1800" b="1">
                <a:solidFill>
                  <a:srgbClr val="003399"/>
                </a:solidFill>
                <a:latin typeface="Arial" panose="020B0604020202020204" pitchFamily="34" charset="0"/>
              </a:rPr>
              <a:t>NO</a:t>
            </a:r>
            <a:r>
              <a:rPr lang="en-US" altLang="en-US" sz="1800" b="1" baseline="-25000">
                <a:solidFill>
                  <a:srgbClr val="003399"/>
                </a:solidFill>
                <a:latin typeface="Arial" panose="020B0604020202020204" pitchFamily="34" charset="0"/>
              </a:rPr>
              <a:t>3</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(aq)  +  4H</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(aq)  +  3e</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 </a:t>
            </a:r>
            <a:r>
              <a:rPr lang="en-US" altLang="en-US" sz="1800" b="1">
                <a:solidFill>
                  <a:srgbClr val="003399"/>
                </a:solidFill>
                <a:latin typeface="Symbol" panose="05050102010706020507" pitchFamily="18" charset="2"/>
              </a:rPr>
              <a:t></a:t>
            </a:r>
            <a:r>
              <a:rPr lang="en-US" altLang="en-US" sz="1800" b="1">
                <a:solidFill>
                  <a:srgbClr val="003399"/>
                </a:solidFill>
                <a:latin typeface="Arial" panose="020B0604020202020204" pitchFamily="34" charset="0"/>
              </a:rPr>
              <a:t>  NO(g)  +  H</a:t>
            </a:r>
            <a:r>
              <a:rPr lang="en-US" altLang="en-US" sz="1800" b="1" baseline="-25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O(l)</a:t>
            </a:r>
          </a:p>
          <a:p>
            <a:pPr>
              <a:buClrTx/>
              <a:buFontTx/>
              <a:buNone/>
            </a:pPr>
            <a:r>
              <a:rPr lang="en-US" altLang="en-US" sz="1800" b="1">
                <a:solidFill>
                  <a:srgbClr val="A50021"/>
                </a:solidFill>
                <a:latin typeface="Arial" panose="020B0604020202020204" pitchFamily="34" charset="0"/>
              </a:rPr>
              <a:t> 0.80			</a:t>
            </a:r>
            <a:r>
              <a:rPr lang="en-US" altLang="en-US" sz="1800" b="1">
                <a:solidFill>
                  <a:srgbClr val="003399"/>
                </a:solidFill>
                <a:latin typeface="Arial" panose="020B0604020202020204" pitchFamily="34" charset="0"/>
              </a:rPr>
              <a:t>Ag</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(aq)  +  e</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 </a:t>
            </a:r>
            <a:r>
              <a:rPr lang="en-US" altLang="en-US" sz="1800" b="1">
                <a:solidFill>
                  <a:srgbClr val="003399"/>
                </a:solidFill>
                <a:latin typeface="Symbol" panose="05050102010706020507" pitchFamily="18" charset="2"/>
              </a:rPr>
              <a:t></a:t>
            </a:r>
            <a:r>
              <a:rPr lang="en-US" altLang="en-US" sz="1800" b="1">
                <a:solidFill>
                  <a:srgbClr val="003399"/>
                </a:solidFill>
                <a:latin typeface="Arial" panose="020B0604020202020204" pitchFamily="34" charset="0"/>
              </a:rPr>
              <a:t>  Ag(s)</a:t>
            </a:r>
          </a:p>
          <a:p>
            <a:pPr>
              <a:buClrTx/>
              <a:buFontTx/>
              <a:buNone/>
            </a:pPr>
            <a:r>
              <a:rPr lang="en-US" altLang="en-US" sz="1800" b="1">
                <a:solidFill>
                  <a:srgbClr val="A50021"/>
                </a:solidFill>
                <a:latin typeface="Arial" panose="020B0604020202020204" pitchFamily="34" charset="0"/>
              </a:rPr>
              <a:t> 0.77			</a:t>
            </a:r>
            <a:r>
              <a:rPr lang="en-US" altLang="en-US" sz="1800" b="1">
                <a:solidFill>
                  <a:srgbClr val="003399"/>
                </a:solidFill>
                <a:latin typeface="Arial" panose="020B0604020202020204" pitchFamily="34" charset="0"/>
              </a:rPr>
              <a:t>Fe</a:t>
            </a:r>
            <a:r>
              <a:rPr lang="en-US" altLang="en-US" sz="1800" b="1" baseline="30000">
                <a:solidFill>
                  <a:srgbClr val="003399"/>
                </a:solidFill>
                <a:latin typeface="Arial" panose="020B0604020202020204" pitchFamily="34" charset="0"/>
              </a:rPr>
              <a:t>3+</a:t>
            </a:r>
            <a:r>
              <a:rPr lang="en-US" altLang="en-US" sz="1800" b="1">
                <a:solidFill>
                  <a:srgbClr val="003399"/>
                </a:solidFill>
                <a:latin typeface="Arial" panose="020B0604020202020204" pitchFamily="34" charset="0"/>
              </a:rPr>
              <a:t>(aq)  +  e</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 </a:t>
            </a:r>
            <a:r>
              <a:rPr lang="en-US" altLang="en-US" sz="1800" b="1">
                <a:solidFill>
                  <a:srgbClr val="003399"/>
                </a:solidFill>
                <a:latin typeface="Symbol" panose="05050102010706020507" pitchFamily="18" charset="2"/>
              </a:rPr>
              <a:t></a:t>
            </a:r>
            <a:r>
              <a:rPr lang="en-US" altLang="en-US" sz="1800" b="1">
                <a:solidFill>
                  <a:srgbClr val="003399"/>
                </a:solidFill>
                <a:latin typeface="Arial" panose="020B0604020202020204" pitchFamily="34" charset="0"/>
              </a:rPr>
              <a:t>  Fe</a:t>
            </a:r>
            <a:r>
              <a:rPr lang="en-US" altLang="en-US" sz="1800" b="1" baseline="30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(aq)</a:t>
            </a:r>
          </a:p>
          <a:p>
            <a:pPr>
              <a:buClrTx/>
              <a:buFontTx/>
              <a:buNone/>
            </a:pPr>
            <a:r>
              <a:rPr lang="en-US" altLang="en-US" sz="1800" b="1">
                <a:solidFill>
                  <a:srgbClr val="A50021"/>
                </a:solidFill>
                <a:latin typeface="Arial" panose="020B0604020202020204" pitchFamily="34" charset="0"/>
              </a:rPr>
              <a:t> 0.68			</a:t>
            </a:r>
            <a:r>
              <a:rPr lang="en-US" altLang="en-US" sz="1800" b="1">
                <a:solidFill>
                  <a:srgbClr val="003399"/>
                </a:solidFill>
                <a:latin typeface="Arial" panose="020B0604020202020204" pitchFamily="34" charset="0"/>
              </a:rPr>
              <a:t>O</a:t>
            </a:r>
            <a:r>
              <a:rPr lang="en-US" altLang="en-US" sz="1800" b="1" baseline="-25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(g)  +  2H</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(aq)  +  2e</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 </a:t>
            </a:r>
            <a:r>
              <a:rPr lang="en-US" altLang="en-US" sz="1800" b="1">
                <a:solidFill>
                  <a:srgbClr val="003399"/>
                </a:solidFill>
                <a:latin typeface="Symbol" panose="05050102010706020507" pitchFamily="18" charset="2"/>
              </a:rPr>
              <a:t></a:t>
            </a:r>
            <a:r>
              <a:rPr lang="en-US" altLang="en-US" sz="1800" b="1">
                <a:solidFill>
                  <a:srgbClr val="003399"/>
                </a:solidFill>
                <a:latin typeface="Arial" panose="020B0604020202020204" pitchFamily="34" charset="0"/>
              </a:rPr>
              <a:t>  H</a:t>
            </a:r>
            <a:r>
              <a:rPr lang="en-US" altLang="en-US" sz="1800" b="1" baseline="-25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O</a:t>
            </a:r>
            <a:r>
              <a:rPr lang="en-US" altLang="en-US" sz="1800" b="1" baseline="-25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(aq)</a:t>
            </a:r>
          </a:p>
          <a:p>
            <a:pPr>
              <a:buClrTx/>
              <a:buFontTx/>
              <a:buNone/>
            </a:pPr>
            <a:r>
              <a:rPr lang="en-US" altLang="en-US" sz="1800" b="1">
                <a:solidFill>
                  <a:srgbClr val="A50021"/>
                </a:solidFill>
                <a:latin typeface="Arial" panose="020B0604020202020204" pitchFamily="34" charset="0"/>
              </a:rPr>
              <a:t> 0.59			</a:t>
            </a:r>
            <a:r>
              <a:rPr lang="en-US" altLang="en-US" sz="1800" b="1">
                <a:solidFill>
                  <a:srgbClr val="003399"/>
                </a:solidFill>
                <a:latin typeface="Arial" panose="020B0604020202020204" pitchFamily="34" charset="0"/>
              </a:rPr>
              <a:t>MnO</a:t>
            </a:r>
            <a:r>
              <a:rPr lang="en-US" altLang="en-US" sz="1800" b="1" baseline="-25000">
                <a:solidFill>
                  <a:srgbClr val="003399"/>
                </a:solidFill>
                <a:latin typeface="Arial" panose="020B0604020202020204" pitchFamily="34" charset="0"/>
              </a:rPr>
              <a:t>4</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(aq)  +  2H</a:t>
            </a:r>
            <a:r>
              <a:rPr lang="en-US" altLang="en-US" sz="1800" b="1" baseline="-25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O(l)  +  3e</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 </a:t>
            </a:r>
            <a:r>
              <a:rPr lang="en-US" altLang="en-US" sz="1800" b="1">
                <a:solidFill>
                  <a:srgbClr val="003399"/>
                </a:solidFill>
                <a:latin typeface="Symbol" panose="05050102010706020507" pitchFamily="18" charset="2"/>
              </a:rPr>
              <a:t></a:t>
            </a:r>
            <a:r>
              <a:rPr lang="en-US" altLang="en-US" sz="1800" b="1">
                <a:solidFill>
                  <a:srgbClr val="003399"/>
                </a:solidFill>
                <a:latin typeface="Arial" panose="020B0604020202020204" pitchFamily="34" charset="0"/>
              </a:rPr>
              <a:t>  MnO</a:t>
            </a:r>
            <a:r>
              <a:rPr lang="en-US" altLang="en-US" sz="1800" b="1" baseline="-25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(s)  +  4OH</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(aq)</a:t>
            </a:r>
          </a:p>
          <a:p>
            <a:pPr>
              <a:buClrTx/>
              <a:buFontTx/>
              <a:buNone/>
            </a:pPr>
            <a:r>
              <a:rPr lang="en-US" altLang="en-US" sz="1800" b="1">
                <a:solidFill>
                  <a:srgbClr val="A50021"/>
                </a:solidFill>
                <a:latin typeface="Arial" panose="020B0604020202020204" pitchFamily="34" charset="0"/>
              </a:rPr>
              <a:t> 0.54			</a:t>
            </a:r>
            <a:r>
              <a:rPr lang="en-US" altLang="en-US" sz="1800" b="1">
                <a:solidFill>
                  <a:srgbClr val="003399"/>
                </a:solidFill>
                <a:latin typeface="Arial" panose="020B0604020202020204" pitchFamily="34" charset="0"/>
              </a:rPr>
              <a:t>I</a:t>
            </a:r>
            <a:r>
              <a:rPr lang="en-US" altLang="en-US" sz="1800" b="1" baseline="-25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(s)  +  2e</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 </a:t>
            </a:r>
            <a:r>
              <a:rPr lang="en-US" altLang="en-US" sz="1800" b="1">
                <a:solidFill>
                  <a:srgbClr val="003399"/>
                </a:solidFill>
                <a:latin typeface="Symbol" panose="05050102010706020507" pitchFamily="18" charset="2"/>
              </a:rPr>
              <a:t></a:t>
            </a:r>
            <a:r>
              <a:rPr lang="en-US" altLang="en-US" sz="1800" b="1">
                <a:solidFill>
                  <a:srgbClr val="003399"/>
                </a:solidFill>
                <a:latin typeface="Arial" panose="020B0604020202020204" pitchFamily="34" charset="0"/>
              </a:rPr>
              <a:t>  2I</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(aq)</a:t>
            </a:r>
          </a:p>
          <a:p>
            <a:pPr>
              <a:buClrTx/>
              <a:buFontTx/>
              <a:buNone/>
            </a:pPr>
            <a:r>
              <a:rPr lang="en-US" altLang="en-US" sz="1800" b="1">
                <a:solidFill>
                  <a:srgbClr val="A50021"/>
                </a:solidFill>
                <a:latin typeface="Arial" panose="020B0604020202020204" pitchFamily="34" charset="0"/>
              </a:rPr>
              <a:t> 0.40			</a:t>
            </a:r>
            <a:r>
              <a:rPr lang="en-US" altLang="en-US" sz="1800" b="1">
                <a:solidFill>
                  <a:srgbClr val="003399"/>
                </a:solidFill>
                <a:latin typeface="Arial" panose="020B0604020202020204" pitchFamily="34" charset="0"/>
              </a:rPr>
              <a:t>O</a:t>
            </a:r>
            <a:r>
              <a:rPr lang="en-US" altLang="en-US" sz="1800" b="1" baseline="-25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(g)  +  2H</a:t>
            </a:r>
            <a:r>
              <a:rPr lang="en-US" altLang="en-US" sz="1800" b="1" baseline="-25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O(l)  +  4e</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 </a:t>
            </a:r>
            <a:r>
              <a:rPr lang="en-US" altLang="en-US" sz="1800" b="1">
                <a:solidFill>
                  <a:srgbClr val="003399"/>
                </a:solidFill>
                <a:latin typeface="Symbol" panose="05050102010706020507" pitchFamily="18" charset="2"/>
              </a:rPr>
              <a:t></a:t>
            </a:r>
            <a:r>
              <a:rPr lang="en-US" altLang="en-US" sz="1800" b="1">
                <a:solidFill>
                  <a:srgbClr val="003399"/>
                </a:solidFill>
                <a:latin typeface="Arial" panose="020B0604020202020204" pitchFamily="34" charset="0"/>
              </a:rPr>
              <a:t>  4OH</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(aq)</a:t>
            </a:r>
          </a:p>
          <a:p>
            <a:pPr>
              <a:buClrTx/>
              <a:buFontTx/>
              <a:buNone/>
            </a:pPr>
            <a:r>
              <a:rPr lang="en-US" altLang="en-US" sz="1800" b="1">
                <a:solidFill>
                  <a:srgbClr val="A50021"/>
                </a:solidFill>
                <a:latin typeface="Arial" panose="020B0604020202020204" pitchFamily="34" charset="0"/>
              </a:rPr>
              <a:t> 0.34			</a:t>
            </a:r>
            <a:r>
              <a:rPr lang="en-US" altLang="en-US" sz="1800" b="1">
                <a:solidFill>
                  <a:srgbClr val="003399"/>
                </a:solidFill>
                <a:latin typeface="Arial" panose="020B0604020202020204" pitchFamily="34" charset="0"/>
              </a:rPr>
              <a:t>Cu</a:t>
            </a:r>
            <a:r>
              <a:rPr lang="en-US" altLang="en-US" sz="1800" b="1" baseline="30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(aq)  +  2e</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 </a:t>
            </a:r>
            <a:r>
              <a:rPr lang="en-US" altLang="en-US" sz="1800" b="1">
                <a:solidFill>
                  <a:srgbClr val="003399"/>
                </a:solidFill>
                <a:latin typeface="Symbol" panose="05050102010706020507" pitchFamily="18" charset="2"/>
              </a:rPr>
              <a:t></a:t>
            </a:r>
            <a:r>
              <a:rPr lang="en-US" altLang="en-US" sz="1800" b="1">
                <a:solidFill>
                  <a:srgbClr val="003399"/>
                </a:solidFill>
                <a:latin typeface="Arial" panose="020B0604020202020204" pitchFamily="34" charset="0"/>
              </a:rPr>
              <a:t>  Cu(s)</a:t>
            </a:r>
          </a:p>
          <a:p>
            <a:pPr>
              <a:buClrTx/>
              <a:buFontTx/>
              <a:buNone/>
            </a:pPr>
            <a:r>
              <a:rPr lang="en-US" altLang="en-US" sz="1800" b="1">
                <a:solidFill>
                  <a:srgbClr val="A50021"/>
                </a:solidFill>
                <a:latin typeface="Arial" panose="020B0604020202020204" pitchFamily="34" charset="0"/>
              </a:rPr>
              <a:t> </a:t>
            </a:r>
            <a:r>
              <a:rPr lang="en-US" altLang="en-US" sz="1800" b="1">
                <a:solidFill>
                  <a:srgbClr val="000000"/>
                </a:solidFill>
                <a:latin typeface="Arial" panose="020B0604020202020204" pitchFamily="34" charset="0"/>
              </a:rPr>
              <a:t>0			2H</a:t>
            </a:r>
            <a:r>
              <a:rPr lang="en-US" altLang="en-US" sz="1800" b="1" baseline="30000">
                <a:solidFill>
                  <a:srgbClr val="000000"/>
                </a:solidFill>
                <a:latin typeface="Arial" panose="020B0604020202020204" pitchFamily="34" charset="0"/>
              </a:rPr>
              <a:t>+</a:t>
            </a:r>
            <a:r>
              <a:rPr lang="en-US" altLang="en-US" sz="1800" b="1">
                <a:solidFill>
                  <a:srgbClr val="000000"/>
                </a:solidFill>
                <a:latin typeface="Arial" panose="020B0604020202020204" pitchFamily="34" charset="0"/>
              </a:rPr>
              <a:t>(aq)  +  2e</a:t>
            </a:r>
            <a:r>
              <a:rPr lang="en-US" altLang="en-US" sz="1800" b="1" baseline="30000">
                <a:solidFill>
                  <a:srgbClr val="000000"/>
                </a:solidFill>
                <a:latin typeface="Arial" panose="020B0604020202020204" pitchFamily="34" charset="0"/>
              </a:rPr>
              <a:t>- </a:t>
            </a:r>
            <a:r>
              <a:rPr lang="en-US" altLang="en-US" sz="1800" b="1">
                <a:solidFill>
                  <a:srgbClr val="000000"/>
                </a:solidFill>
                <a:latin typeface="Symbol" panose="05050102010706020507" pitchFamily="18" charset="2"/>
              </a:rPr>
              <a:t></a:t>
            </a:r>
            <a:r>
              <a:rPr lang="en-US" altLang="en-US" sz="1800" b="1">
                <a:solidFill>
                  <a:srgbClr val="000000"/>
                </a:solidFill>
                <a:latin typeface="Arial" panose="020B0604020202020204" pitchFamily="34" charset="0"/>
              </a:rPr>
              <a:t>  H</a:t>
            </a:r>
            <a:r>
              <a:rPr lang="en-US" altLang="en-US" sz="1800" b="1" baseline="-25000">
                <a:solidFill>
                  <a:srgbClr val="000000"/>
                </a:solidFill>
                <a:latin typeface="Arial" panose="020B0604020202020204" pitchFamily="34" charset="0"/>
              </a:rPr>
              <a:t>2</a:t>
            </a:r>
            <a:r>
              <a:rPr lang="en-US" altLang="en-US" sz="1800" b="1">
                <a:solidFill>
                  <a:srgbClr val="000000"/>
                </a:solidFill>
                <a:latin typeface="Arial" panose="020B0604020202020204" pitchFamily="34" charset="0"/>
              </a:rPr>
              <a:t>(g)</a:t>
            </a:r>
          </a:p>
          <a:p>
            <a:pPr>
              <a:buClrTx/>
              <a:buFontTx/>
              <a:buNone/>
            </a:pPr>
            <a:r>
              <a:rPr lang="en-US" altLang="en-US" sz="1800" b="1">
                <a:solidFill>
                  <a:srgbClr val="A50021"/>
                </a:solidFill>
                <a:latin typeface="Arial" panose="020B0604020202020204" pitchFamily="34" charset="0"/>
              </a:rPr>
              <a:t>-0.28			</a:t>
            </a:r>
            <a:r>
              <a:rPr lang="en-US" altLang="en-US" sz="1800" b="1">
                <a:solidFill>
                  <a:srgbClr val="003399"/>
                </a:solidFill>
                <a:latin typeface="Arial" panose="020B0604020202020204" pitchFamily="34" charset="0"/>
              </a:rPr>
              <a:t>Ni</a:t>
            </a:r>
            <a:r>
              <a:rPr lang="en-US" altLang="en-US" sz="1800" b="1" baseline="30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(aq)  +  2e</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 </a:t>
            </a:r>
            <a:r>
              <a:rPr lang="en-US" altLang="en-US" sz="1800" b="1">
                <a:solidFill>
                  <a:srgbClr val="003399"/>
                </a:solidFill>
                <a:latin typeface="Symbol" panose="05050102010706020507" pitchFamily="18" charset="2"/>
              </a:rPr>
              <a:t></a:t>
            </a:r>
            <a:r>
              <a:rPr lang="en-US" altLang="en-US" sz="1800" b="1">
                <a:solidFill>
                  <a:srgbClr val="003399"/>
                </a:solidFill>
                <a:latin typeface="Arial" panose="020B0604020202020204" pitchFamily="34" charset="0"/>
              </a:rPr>
              <a:t>  Ni(s)</a:t>
            </a:r>
          </a:p>
          <a:p>
            <a:pPr>
              <a:buClrTx/>
              <a:buFontTx/>
              <a:buNone/>
            </a:pPr>
            <a:r>
              <a:rPr lang="en-US" altLang="en-US" sz="1800" b="1">
                <a:solidFill>
                  <a:srgbClr val="A50021"/>
                </a:solidFill>
                <a:latin typeface="Arial" panose="020B0604020202020204" pitchFamily="34" charset="0"/>
              </a:rPr>
              <a:t>-0.44			</a:t>
            </a:r>
            <a:r>
              <a:rPr lang="en-US" altLang="en-US" sz="1800" b="1">
                <a:solidFill>
                  <a:srgbClr val="003399"/>
                </a:solidFill>
                <a:latin typeface="Arial" panose="020B0604020202020204" pitchFamily="34" charset="0"/>
              </a:rPr>
              <a:t>Fe</a:t>
            </a:r>
            <a:r>
              <a:rPr lang="en-US" altLang="en-US" sz="1800" b="1" baseline="30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(aq)  +  2e</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 </a:t>
            </a:r>
            <a:r>
              <a:rPr lang="en-US" altLang="en-US" sz="1800" b="1">
                <a:solidFill>
                  <a:srgbClr val="003399"/>
                </a:solidFill>
                <a:latin typeface="Symbol" panose="05050102010706020507" pitchFamily="18" charset="2"/>
              </a:rPr>
              <a:t></a:t>
            </a:r>
            <a:r>
              <a:rPr lang="en-US" altLang="en-US" sz="1800" b="1">
                <a:solidFill>
                  <a:srgbClr val="003399"/>
                </a:solidFill>
                <a:latin typeface="Arial" panose="020B0604020202020204" pitchFamily="34" charset="0"/>
              </a:rPr>
              <a:t>  Fe(s)</a:t>
            </a:r>
          </a:p>
          <a:p>
            <a:pPr>
              <a:buClrTx/>
              <a:buFontTx/>
              <a:buNone/>
            </a:pPr>
            <a:r>
              <a:rPr lang="en-US" altLang="en-US" sz="1800" b="1">
                <a:solidFill>
                  <a:srgbClr val="A50021"/>
                </a:solidFill>
                <a:latin typeface="Arial" panose="020B0604020202020204" pitchFamily="34" charset="0"/>
              </a:rPr>
              <a:t>-0.76			</a:t>
            </a:r>
            <a:r>
              <a:rPr lang="en-US" altLang="en-US" sz="1800" b="1">
                <a:solidFill>
                  <a:srgbClr val="003399"/>
                </a:solidFill>
                <a:latin typeface="Arial" panose="020B0604020202020204" pitchFamily="34" charset="0"/>
              </a:rPr>
              <a:t>Zn</a:t>
            </a:r>
            <a:r>
              <a:rPr lang="en-US" altLang="en-US" sz="1800" b="1" baseline="30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(aq)  +  2e</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 </a:t>
            </a:r>
            <a:r>
              <a:rPr lang="en-US" altLang="en-US" sz="1800" b="1">
                <a:solidFill>
                  <a:srgbClr val="003399"/>
                </a:solidFill>
                <a:latin typeface="Symbol" panose="05050102010706020507" pitchFamily="18" charset="2"/>
              </a:rPr>
              <a:t></a:t>
            </a:r>
            <a:r>
              <a:rPr lang="en-US" altLang="en-US" sz="1800" b="1">
                <a:solidFill>
                  <a:srgbClr val="003399"/>
                </a:solidFill>
                <a:latin typeface="Arial" panose="020B0604020202020204" pitchFamily="34" charset="0"/>
              </a:rPr>
              <a:t>  Zn(s)</a:t>
            </a:r>
          </a:p>
          <a:p>
            <a:pPr>
              <a:buClrTx/>
              <a:buFontTx/>
              <a:buNone/>
            </a:pPr>
            <a:r>
              <a:rPr lang="en-US" altLang="en-US" sz="1800" b="1">
                <a:solidFill>
                  <a:srgbClr val="A50021"/>
                </a:solidFill>
                <a:latin typeface="Arial" panose="020B0604020202020204" pitchFamily="34" charset="0"/>
              </a:rPr>
              <a:t>-0.83			</a:t>
            </a:r>
            <a:r>
              <a:rPr lang="en-US" altLang="en-US" sz="1800" b="1">
                <a:solidFill>
                  <a:srgbClr val="003399"/>
                </a:solidFill>
                <a:latin typeface="Arial" panose="020B0604020202020204" pitchFamily="34" charset="0"/>
              </a:rPr>
              <a:t>2H</a:t>
            </a:r>
            <a:r>
              <a:rPr lang="en-US" altLang="en-US" sz="1800" b="1" baseline="-25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O(l)  +  2e</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 </a:t>
            </a:r>
            <a:r>
              <a:rPr lang="en-US" altLang="en-US" sz="1800" b="1">
                <a:solidFill>
                  <a:srgbClr val="003399"/>
                </a:solidFill>
                <a:latin typeface="Symbol" panose="05050102010706020507" pitchFamily="18" charset="2"/>
              </a:rPr>
              <a:t></a:t>
            </a:r>
            <a:r>
              <a:rPr lang="en-US" altLang="en-US" sz="1800" b="1">
                <a:solidFill>
                  <a:srgbClr val="003399"/>
                </a:solidFill>
                <a:latin typeface="Arial" panose="020B0604020202020204" pitchFamily="34" charset="0"/>
              </a:rPr>
              <a:t>  H</a:t>
            </a:r>
            <a:r>
              <a:rPr lang="en-US" altLang="en-US" sz="1800" b="1" baseline="-25000">
                <a:solidFill>
                  <a:srgbClr val="003399"/>
                </a:solidFill>
                <a:latin typeface="Arial" panose="020B0604020202020204" pitchFamily="34" charset="0"/>
              </a:rPr>
              <a:t>2</a:t>
            </a:r>
            <a:r>
              <a:rPr lang="en-US" altLang="en-US" sz="1800" b="1">
                <a:solidFill>
                  <a:srgbClr val="003399"/>
                </a:solidFill>
                <a:latin typeface="Arial" panose="020B0604020202020204" pitchFamily="34" charset="0"/>
              </a:rPr>
              <a:t>(g)  +  2OH</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(aq)</a:t>
            </a:r>
          </a:p>
          <a:p>
            <a:pPr>
              <a:buClrTx/>
              <a:buFontTx/>
              <a:buNone/>
            </a:pPr>
            <a:r>
              <a:rPr lang="en-US" altLang="en-US" sz="1800" b="1">
                <a:solidFill>
                  <a:srgbClr val="A50021"/>
                </a:solidFill>
                <a:latin typeface="Arial" panose="020B0604020202020204" pitchFamily="34" charset="0"/>
              </a:rPr>
              <a:t>-1.66			</a:t>
            </a:r>
            <a:r>
              <a:rPr lang="en-US" altLang="en-US" sz="1800" b="1">
                <a:solidFill>
                  <a:srgbClr val="003399"/>
                </a:solidFill>
                <a:latin typeface="Arial" panose="020B0604020202020204" pitchFamily="34" charset="0"/>
              </a:rPr>
              <a:t>Al</a:t>
            </a:r>
            <a:r>
              <a:rPr lang="en-US" altLang="en-US" sz="1800" b="1" baseline="30000">
                <a:solidFill>
                  <a:srgbClr val="003399"/>
                </a:solidFill>
                <a:latin typeface="Arial" panose="020B0604020202020204" pitchFamily="34" charset="0"/>
              </a:rPr>
              <a:t>3+</a:t>
            </a:r>
            <a:r>
              <a:rPr lang="en-US" altLang="en-US" sz="1800" b="1">
                <a:solidFill>
                  <a:srgbClr val="003399"/>
                </a:solidFill>
                <a:latin typeface="Arial" panose="020B0604020202020204" pitchFamily="34" charset="0"/>
              </a:rPr>
              <a:t>(aq)  + 3e</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 </a:t>
            </a:r>
            <a:r>
              <a:rPr lang="en-US" altLang="en-US" sz="1800" b="1">
                <a:solidFill>
                  <a:srgbClr val="003399"/>
                </a:solidFill>
                <a:latin typeface="Symbol" panose="05050102010706020507" pitchFamily="18" charset="2"/>
              </a:rPr>
              <a:t></a:t>
            </a:r>
            <a:r>
              <a:rPr lang="en-US" altLang="en-US" sz="1800" b="1">
                <a:solidFill>
                  <a:srgbClr val="003399"/>
                </a:solidFill>
                <a:latin typeface="Arial" panose="020B0604020202020204" pitchFamily="34" charset="0"/>
              </a:rPr>
              <a:t>  Al(s)</a:t>
            </a:r>
          </a:p>
          <a:p>
            <a:pPr>
              <a:buClrTx/>
              <a:buFontTx/>
              <a:buNone/>
            </a:pPr>
            <a:r>
              <a:rPr lang="en-US" altLang="en-US" sz="1800" b="1">
                <a:solidFill>
                  <a:srgbClr val="A50021"/>
                </a:solidFill>
                <a:latin typeface="Arial" panose="020B0604020202020204" pitchFamily="34" charset="0"/>
              </a:rPr>
              <a:t>-2.71			</a:t>
            </a:r>
            <a:r>
              <a:rPr lang="en-US" altLang="en-US" sz="1800" b="1">
                <a:solidFill>
                  <a:srgbClr val="003399"/>
                </a:solidFill>
                <a:latin typeface="Arial" panose="020B0604020202020204" pitchFamily="34" charset="0"/>
              </a:rPr>
              <a:t>Na</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(aq)  +  e</a:t>
            </a:r>
            <a:r>
              <a:rPr lang="en-US" altLang="en-US" sz="1800" b="1" baseline="30000">
                <a:solidFill>
                  <a:srgbClr val="003399"/>
                </a:solidFill>
                <a:latin typeface="Arial" panose="020B0604020202020204" pitchFamily="34" charset="0"/>
              </a:rPr>
              <a:t>- </a:t>
            </a:r>
            <a:r>
              <a:rPr lang="en-US" altLang="en-US" sz="1800" b="1">
                <a:solidFill>
                  <a:srgbClr val="003399"/>
                </a:solidFill>
                <a:latin typeface="Symbol" panose="05050102010706020507" pitchFamily="18" charset="2"/>
              </a:rPr>
              <a:t></a:t>
            </a:r>
            <a:r>
              <a:rPr lang="en-US" altLang="en-US" sz="1800" b="1">
                <a:solidFill>
                  <a:srgbClr val="003399"/>
                </a:solidFill>
                <a:latin typeface="Arial" panose="020B0604020202020204" pitchFamily="34" charset="0"/>
              </a:rPr>
              <a:t>  Na(s)</a:t>
            </a:r>
          </a:p>
          <a:p>
            <a:pPr>
              <a:buClrTx/>
              <a:buFontTx/>
              <a:buNone/>
            </a:pPr>
            <a:r>
              <a:rPr lang="en-US" altLang="en-US" sz="1800" b="1">
                <a:solidFill>
                  <a:srgbClr val="A50021"/>
                </a:solidFill>
                <a:latin typeface="Arial" panose="020B0604020202020204" pitchFamily="34" charset="0"/>
              </a:rPr>
              <a:t>-3.05			</a:t>
            </a:r>
            <a:r>
              <a:rPr lang="en-US" altLang="en-US" sz="1800" b="1">
                <a:solidFill>
                  <a:srgbClr val="003399"/>
                </a:solidFill>
                <a:latin typeface="Arial" panose="020B0604020202020204" pitchFamily="34" charset="0"/>
              </a:rPr>
              <a:t>Li</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(aq)  +  e</a:t>
            </a:r>
            <a:r>
              <a:rPr lang="en-US" altLang="en-US" sz="1800" b="1" baseline="30000">
                <a:solidFill>
                  <a:srgbClr val="003399"/>
                </a:solidFill>
                <a:latin typeface="Arial" panose="020B0604020202020204" pitchFamily="34" charset="0"/>
              </a:rPr>
              <a:t>-</a:t>
            </a:r>
            <a:r>
              <a:rPr lang="en-US" altLang="en-US" sz="1800" b="1">
                <a:solidFill>
                  <a:srgbClr val="003399"/>
                </a:solidFill>
                <a:latin typeface="Arial" panose="020B0604020202020204" pitchFamily="34" charset="0"/>
              </a:rPr>
              <a:t> </a:t>
            </a:r>
            <a:r>
              <a:rPr lang="en-US" altLang="en-US" sz="1800" b="1">
                <a:solidFill>
                  <a:srgbClr val="003399"/>
                </a:solidFill>
                <a:latin typeface="Symbol" panose="05050102010706020507" pitchFamily="18" charset="2"/>
              </a:rPr>
              <a:t></a:t>
            </a:r>
            <a:r>
              <a:rPr lang="en-US" altLang="en-US" sz="1800" b="1">
                <a:solidFill>
                  <a:srgbClr val="003399"/>
                </a:solidFill>
                <a:latin typeface="Arial" panose="020B0604020202020204" pitchFamily="34" charset="0"/>
              </a:rPr>
              <a:t>  Li(s)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a:extLst>
              <a:ext uri="{FF2B5EF4-FFF2-40B4-BE49-F238E27FC236}">
                <a16:creationId xmlns:a16="http://schemas.microsoft.com/office/drawing/2014/main" xmlns="" id="{8D197A53-1695-4DBD-BBA7-17810316D48D}"/>
              </a:ext>
            </a:extLst>
          </p:cNvPr>
          <p:cNvSpPr txBox="1">
            <a:spLocks noChangeArrowheads="1"/>
          </p:cNvSpPr>
          <p:nvPr/>
        </p:nvSpPr>
        <p:spPr bwMode="auto">
          <a:xfrm>
            <a:off x="304800" y="381000"/>
            <a:ext cx="8534400" cy="609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Times New Roman" pitchFamily="16" charset="0"/>
                <a:ea typeface="Microsoft YaHei" charset="-122"/>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Times New Roman" pitchFamily="16" charset="0"/>
                <a:ea typeface="Microsoft YaHei" charset="-122"/>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Times New Roman" pitchFamily="16" charset="0"/>
                <a:ea typeface="Microsoft YaHei" charset="-122"/>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Times New Roman" pitchFamily="16" charset="0"/>
                <a:ea typeface="Microsoft YaHei" charset="-122"/>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Times New Roman" pitchFamily="16" charset="0"/>
                <a:ea typeface="Microsoft YaHei" charset="-122"/>
              </a:defRPr>
            </a:lvl9pPr>
          </a:lstStyle>
          <a:p>
            <a:pPr algn="ctr">
              <a:lnSpc>
                <a:spcPct val="90000"/>
              </a:lnSpc>
              <a:spcBef>
                <a:spcPts val="700"/>
              </a:spcBef>
              <a:buSzPct val="100000"/>
              <a:defRPr/>
            </a:pPr>
            <a:r>
              <a:rPr lang="en-US" sz="2800" b="1" dirty="0">
                <a:solidFill>
                  <a:schemeClr val="tx1"/>
                </a:solidFill>
                <a:latin typeface="Comic Sans MS" pitchFamily="64" charset="0"/>
              </a:rPr>
              <a:t>The table of electrode potentials can be used to predict the direction of spontaneity.</a:t>
            </a:r>
          </a:p>
          <a:p>
            <a:pPr algn="ctr">
              <a:lnSpc>
                <a:spcPct val="90000"/>
              </a:lnSpc>
              <a:spcBef>
                <a:spcPts val="700"/>
              </a:spcBef>
              <a:buSzPct val="100000"/>
              <a:defRPr/>
            </a:pPr>
            <a:endParaRPr lang="en-US" sz="2800" b="1" dirty="0">
              <a:solidFill>
                <a:srgbClr val="000000"/>
              </a:solidFill>
              <a:latin typeface="Comic Sans MS" pitchFamily="64" charset="0"/>
            </a:endParaRPr>
          </a:p>
          <a:p>
            <a:pPr algn="ctr">
              <a:lnSpc>
                <a:spcPct val="90000"/>
              </a:lnSpc>
              <a:spcBef>
                <a:spcPts val="700"/>
              </a:spcBef>
              <a:buSzPct val="100000"/>
              <a:defRPr/>
            </a:pPr>
            <a:r>
              <a:rPr lang="en-US" sz="2800" b="1" dirty="0">
                <a:solidFill>
                  <a:schemeClr val="accent6">
                    <a:lumMod val="75000"/>
                  </a:schemeClr>
                </a:solidFill>
                <a:effectLst>
                  <a:outerShdw blurRad="38100" dist="38100" dir="2700000" algn="tl">
                    <a:srgbClr val="000000">
                      <a:alpha val="43137"/>
                    </a:srgbClr>
                  </a:outerShdw>
                </a:effectLst>
                <a:latin typeface="Comic Sans MS" pitchFamily="64" charset="0"/>
              </a:rPr>
              <a:t>A spontaneous reaction has the strongest oxidizing agent as the reactant.</a:t>
            </a:r>
          </a:p>
          <a:p>
            <a:pPr algn="ctr">
              <a:lnSpc>
                <a:spcPct val="90000"/>
              </a:lnSpc>
              <a:spcBef>
                <a:spcPts val="700"/>
              </a:spcBef>
              <a:buSzPct val="100000"/>
              <a:defRPr/>
            </a:pPr>
            <a:endParaRPr lang="en-US" sz="2800" b="1" dirty="0">
              <a:solidFill>
                <a:srgbClr val="000000"/>
              </a:solidFill>
              <a:latin typeface="Comic Sans MS" pitchFamily="64" charset="0"/>
            </a:endParaRPr>
          </a:p>
          <a:p>
            <a:pPr>
              <a:lnSpc>
                <a:spcPct val="90000"/>
              </a:lnSpc>
              <a:spcBef>
                <a:spcPts val="700"/>
              </a:spcBef>
              <a:buSzPct val="100000"/>
              <a:defRPr/>
            </a:pPr>
            <a:r>
              <a:rPr lang="en-US" sz="2800" b="1" dirty="0">
                <a:solidFill>
                  <a:srgbClr val="000000"/>
                </a:solidFill>
                <a:latin typeface="Comic Sans MS" pitchFamily="64" charset="0"/>
              </a:rPr>
              <a:t>Q1. Will dichromate ion oxidize Mn</a:t>
            </a:r>
            <a:r>
              <a:rPr lang="en-US" sz="2800" b="1" baseline="30000" dirty="0">
                <a:solidFill>
                  <a:srgbClr val="000000"/>
                </a:solidFill>
                <a:latin typeface="Comic Sans MS" pitchFamily="64" charset="0"/>
              </a:rPr>
              <a:t>2+</a:t>
            </a:r>
            <a:r>
              <a:rPr lang="en-US" sz="2800" b="1" dirty="0">
                <a:solidFill>
                  <a:srgbClr val="000000"/>
                </a:solidFill>
                <a:latin typeface="Comic Sans MS" pitchFamily="64" charset="0"/>
              </a:rPr>
              <a:t> to MnO</a:t>
            </a:r>
            <a:r>
              <a:rPr lang="en-US" sz="2800" b="1" baseline="-25000" dirty="0">
                <a:solidFill>
                  <a:srgbClr val="000000"/>
                </a:solidFill>
                <a:latin typeface="Comic Sans MS" pitchFamily="64" charset="0"/>
              </a:rPr>
              <a:t>4</a:t>
            </a:r>
            <a:r>
              <a:rPr lang="en-US" sz="2800" b="1" baseline="30000" dirty="0">
                <a:solidFill>
                  <a:srgbClr val="000000"/>
                </a:solidFill>
                <a:latin typeface="Comic Sans MS" pitchFamily="64" charset="0"/>
              </a:rPr>
              <a:t>-</a:t>
            </a:r>
            <a:r>
              <a:rPr lang="en-US" sz="2800" b="1" dirty="0">
                <a:solidFill>
                  <a:srgbClr val="000000"/>
                </a:solidFill>
                <a:latin typeface="Comic Sans MS" pitchFamily="64" charset="0"/>
              </a:rPr>
              <a:t> in an acidic solution?</a:t>
            </a:r>
          </a:p>
          <a:p>
            <a:pPr>
              <a:lnSpc>
                <a:spcPct val="90000"/>
              </a:lnSpc>
              <a:spcBef>
                <a:spcPts val="700"/>
              </a:spcBef>
              <a:buSzPct val="100000"/>
              <a:defRPr/>
            </a:pPr>
            <a:endParaRPr lang="en-US" sz="2800" b="1" dirty="0">
              <a:solidFill>
                <a:srgbClr val="000000"/>
              </a:solidFill>
              <a:latin typeface="Comic Sans MS" pitchFamily="64" charset="0"/>
            </a:endParaRPr>
          </a:p>
          <a:p>
            <a:pPr>
              <a:lnSpc>
                <a:spcPct val="90000"/>
              </a:lnSpc>
              <a:spcBef>
                <a:spcPts val="700"/>
              </a:spcBef>
              <a:buSzPct val="100000"/>
              <a:defRPr/>
            </a:pPr>
            <a:r>
              <a:rPr lang="en-US" sz="2800" b="1" dirty="0">
                <a:solidFill>
                  <a:srgbClr val="000000"/>
                </a:solidFill>
                <a:latin typeface="Comic Sans MS" pitchFamily="64" charset="0"/>
              </a:rPr>
              <a:t>Q2. Describe the spontaneous galvanic cell based on </a:t>
            </a:r>
          </a:p>
          <a:p>
            <a:pPr>
              <a:lnSpc>
                <a:spcPct val="90000"/>
              </a:lnSpc>
              <a:spcBef>
                <a:spcPts val="700"/>
              </a:spcBef>
              <a:buSzPct val="100000"/>
              <a:defRPr/>
            </a:pPr>
            <a:r>
              <a:rPr lang="en-US" sz="2800" b="1" dirty="0">
                <a:solidFill>
                  <a:srgbClr val="000000"/>
                </a:solidFill>
                <a:latin typeface="Comic Sans MS" pitchFamily="64" charset="0"/>
              </a:rPr>
              <a:t>	Ag</a:t>
            </a:r>
            <a:r>
              <a:rPr lang="en-US" sz="2800" b="1" baseline="30000" dirty="0">
                <a:solidFill>
                  <a:srgbClr val="000000"/>
                </a:solidFill>
                <a:latin typeface="Comic Sans MS" pitchFamily="64" charset="0"/>
              </a:rPr>
              <a:t>+</a:t>
            </a:r>
            <a:r>
              <a:rPr lang="en-US" sz="2800" b="1" dirty="0">
                <a:solidFill>
                  <a:srgbClr val="000000"/>
                </a:solidFill>
                <a:latin typeface="Comic Sans MS" pitchFamily="64" charset="0"/>
              </a:rPr>
              <a:t> + e</a:t>
            </a:r>
            <a:r>
              <a:rPr lang="en-US" sz="2800" b="1" baseline="30000" dirty="0">
                <a:solidFill>
                  <a:srgbClr val="000000"/>
                </a:solidFill>
                <a:latin typeface="Comic Sans MS" pitchFamily="64" charset="0"/>
              </a:rPr>
              <a:t>-</a:t>
            </a:r>
            <a:r>
              <a:rPr lang="en-US" sz="2800" b="1" dirty="0">
                <a:solidFill>
                  <a:srgbClr val="000000"/>
                </a:solidFill>
                <a:latin typeface="Comic Sans MS" pitchFamily="64" charset="0"/>
              </a:rPr>
              <a:t> </a:t>
            </a:r>
            <a:r>
              <a:rPr lang="en-US" sz="2800" b="1" dirty="0">
                <a:solidFill>
                  <a:srgbClr val="000000"/>
                </a:solidFill>
                <a:latin typeface="Comic Sans MS" pitchFamily="64" charset="0"/>
                <a:cs typeface="Times New Roman" pitchFamily="16" charset="0"/>
              </a:rPr>
              <a:t>→ Ag              </a:t>
            </a:r>
            <a:r>
              <a:rPr lang="en-US" sz="2800" b="1" dirty="0" err="1">
                <a:solidFill>
                  <a:srgbClr val="000000"/>
                </a:solidFill>
                <a:latin typeface="Brush Script MT" pitchFamily="64" charset="0"/>
                <a:cs typeface="Times New Roman" pitchFamily="16" charset="0"/>
              </a:rPr>
              <a:t>E</a:t>
            </a:r>
            <a:r>
              <a:rPr lang="en-US" sz="2800" b="1" baseline="30000" dirty="0" err="1">
                <a:solidFill>
                  <a:srgbClr val="000000"/>
                </a:solidFill>
                <a:latin typeface="Comic Sans MS" pitchFamily="64" charset="0"/>
                <a:cs typeface="Times New Roman" pitchFamily="16" charset="0"/>
              </a:rPr>
              <a:t>o</a:t>
            </a:r>
            <a:r>
              <a:rPr lang="en-US" sz="2800" b="1" dirty="0">
                <a:solidFill>
                  <a:srgbClr val="000000"/>
                </a:solidFill>
                <a:latin typeface="Comic Sans MS" pitchFamily="64" charset="0"/>
                <a:cs typeface="Times New Roman" pitchFamily="16" charset="0"/>
              </a:rPr>
              <a:t> = 0.80 V</a:t>
            </a:r>
          </a:p>
          <a:p>
            <a:pPr>
              <a:lnSpc>
                <a:spcPct val="90000"/>
              </a:lnSpc>
              <a:spcBef>
                <a:spcPts val="700"/>
              </a:spcBef>
              <a:buSzPct val="100000"/>
              <a:defRPr/>
            </a:pPr>
            <a:r>
              <a:rPr lang="en-US" sz="2800" b="1" dirty="0">
                <a:solidFill>
                  <a:srgbClr val="000000"/>
                </a:solidFill>
                <a:latin typeface="Comic Sans MS" pitchFamily="64" charset="0"/>
                <a:cs typeface="Times New Roman" pitchFamily="16" charset="0"/>
              </a:rPr>
              <a:t>	Fe</a:t>
            </a:r>
            <a:r>
              <a:rPr lang="en-US" sz="2800" b="1" baseline="30000" dirty="0">
                <a:solidFill>
                  <a:srgbClr val="000000"/>
                </a:solidFill>
                <a:latin typeface="Comic Sans MS" pitchFamily="64" charset="0"/>
                <a:cs typeface="Times New Roman" pitchFamily="16" charset="0"/>
              </a:rPr>
              <a:t>3+</a:t>
            </a:r>
            <a:r>
              <a:rPr lang="en-US" sz="2800" b="1" dirty="0">
                <a:solidFill>
                  <a:srgbClr val="000000"/>
                </a:solidFill>
                <a:latin typeface="Comic Sans MS" pitchFamily="64" charset="0"/>
                <a:cs typeface="Times New Roman" pitchFamily="16" charset="0"/>
              </a:rPr>
              <a:t> + e</a:t>
            </a:r>
            <a:r>
              <a:rPr lang="en-US" sz="2800" b="1" baseline="30000" dirty="0">
                <a:solidFill>
                  <a:srgbClr val="000000"/>
                </a:solidFill>
                <a:latin typeface="Comic Sans MS" pitchFamily="64" charset="0"/>
                <a:cs typeface="Times New Roman" pitchFamily="16" charset="0"/>
              </a:rPr>
              <a:t>-</a:t>
            </a:r>
            <a:r>
              <a:rPr lang="en-US" sz="2800" b="1" dirty="0">
                <a:solidFill>
                  <a:srgbClr val="000000"/>
                </a:solidFill>
                <a:latin typeface="Comic Sans MS" pitchFamily="64" charset="0"/>
                <a:cs typeface="Times New Roman" pitchFamily="16" charset="0"/>
              </a:rPr>
              <a:t> → Fe</a:t>
            </a:r>
            <a:r>
              <a:rPr lang="en-US" sz="2800" b="1" baseline="30000" dirty="0">
                <a:solidFill>
                  <a:srgbClr val="000000"/>
                </a:solidFill>
                <a:latin typeface="Comic Sans MS" pitchFamily="64" charset="0"/>
                <a:cs typeface="Times New Roman" pitchFamily="16" charset="0"/>
              </a:rPr>
              <a:t>2+</a:t>
            </a:r>
            <a:r>
              <a:rPr lang="en-US" sz="2800" b="1" dirty="0">
                <a:solidFill>
                  <a:srgbClr val="000000"/>
                </a:solidFill>
                <a:latin typeface="Comic Sans MS" pitchFamily="64" charset="0"/>
                <a:cs typeface="Times New Roman" pitchFamily="16" charset="0"/>
              </a:rPr>
              <a:t>           </a:t>
            </a:r>
            <a:r>
              <a:rPr lang="en-US" sz="2800" b="1" dirty="0" err="1">
                <a:solidFill>
                  <a:srgbClr val="000000"/>
                </a:solidFill>
                <a:latin typeface="Brush Script MT" pitchFamily="64" charset="0"/>
                <a:cs typeface="Times New Roman" pitchFamily="16" charset="0"/>
              </a:rPr>
              <a:t>E</a:t>
            </a:r>
            <a:r>
              <a:rPr lang="en-US" sz="2800" b="1" baseline="30000" dirty="0" err="1">
                <a:solidFill>
                  <a:srgbClr val="000000"/>
                </a:solidFill>
                <a:latin typeface="Comic Sans MS" pitchFamily="64" charset="0"/>
                <a:cs typeface="Times New Roman" pitchFamily="16" charset="0"/>
              </a:rPr>
              <a:t>o</a:t>
            </a:r>
            <a:r>
              <a:rPr lang="en-US" sz="2800" b="1" dirty="0">
                <a:solidFill>
                  <a:srgbClr val="000000"/>
                </a:solidFill>
                <a:latin typeface="Comic Sans MS" pitchFamily="64" charset="0"/>
                <a:cs typeface="Times New Roman" pitchFamily="16" charset="0"/>
              </a:rPr>
              <a:t> = 0.77V</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Text Box 1">
            <a:extLst>
              <a:ext uri="{FF2B5EF4-FFF2-40B4-BE49-F238E27FC236}">
                <a16:creationId xmlns:a16="http://schemas.microsoft.com/office/drawing/2014/main" xmlns="" id="{0FD2D10B-4656-4527-B428-46716967FE8F}"/>
              </a:ext>
            </a:extLst>
          </p:cNvPr>
          <p:cNvSpPr txBox="1">
            <a:spLocks noChangeArrowheads="1"/>
          </p:cNvSpPr>
          <p:nvPr/>
        </p:nvSpPr>
        <p:spPr bwMode="auto">
          <a:xfrm>
            <a:off x="47625" y="438150"/>
            <a:ext cx="9096375" cy="6065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9pPr>
          </a:lstStyle>
          <a:p>
            <a:pPr algn="ctr">
              <a:buSzPct val="100000"/>
              <a:defRPr/>
            </a:pPr>
            <a:r>
              <a:rPr lang="en-US" b="1" dirty="0">
                <a:solidFill>
                  <a:srgbClr val="800000"/>
                </a:solidFill>
                <a:effectLst>
                  <a:outerShdw blurRad="38100" dist="38100" dir="2700000" algn="tl">
                    <a:srgbClr val="000000">
                      <a:alpha val="43137"/>
                    </a:srgbClr>
                  </a:outerShdw>
                </a:effectLst>
                <a:latin typeface="Comic Sans MS" pitchFamily="64" charset="0"/>
              </a:rPr>
              <a:t>STANDARD REDUCTION POTENTIALS</a:t>
            </a:r>
          </a:p>
          <a:p>
            <a:pPr algn="ctr">
              <a:buSzPct val="100000"/>
              <a:defRPr/>
            </a:pPr>
            <a:r>
              <a:rPr lang="en-US" sz="2800" b="1" dirty="0">
                <a:solidFill>
                  <a:srgbClr val="000000"/>
                </a:solidFill>
                <a:latin typeface="Comic Sans MS" pitchFamily="64" charset="0"/>
              </a:rPr>
              <a:t>Intensive property</a:t>
            </a:r>
          </a:p>
          <a:p>
            <a:pPr algn="ctr">
              <a:buSzPct val="100000"/>
              <a:defRPr/>
            </a:pPr>
            <a:endParaRPr lang="en-US" sz="2800" b="1" dirty="0">
              <a:solidFill>
                <a:srgbClr val="000000"/>
              </a:solidFill>
              <a:latin typeface="Comic Sans MS" pitchFamily="64" charset="0"/>
            </a:endParaRPr>
          </a:p>
          <a:p>
            <a:pPr>
              <a:buSzPct val="100000"/>
              <a:defRPr/>
            </a:pPr>
            <a:r>
              <a:rPr lang="en-US" sz="2800" b="1" dirty="0">
                <a:solidFill>
                  <a:srgbClr val="000000"/>
                </a:solidFill>
                <a:latin typeface="Comic Sans MS" pitchFamily="64" charset="0"/>
              </a:rPr>
              <a:t>1. If the 1/2 reaction is reversed then the sign is reversed.</a:t>
            </a:r>
          </a:p>
          <a:p>
            <a:pPr>
              <a:buSzPct val="100000"/>
              <a:defRPr/>
            </a:pPr>
            <a:endParaRPr lang="en-US" sz="2800" b="1" dirty="0">
              <a:solidFill>
                <a:srgbClr val="000000"/>
              </a:solidFill>
              <a:latin typeface="Comic Sans MS" pitchFamily="64" charset="0"/>
            </a:endParaRPr>
          </a:p>
          <a:p>
            <a:pPr>
              <a:buSzPct val="100000"/>
              <a:defRPr/>
            </a:pPr>
            <a:r>
              <a:rPr lang="en-US" sz="2800" b="1" dirty="0">
                <a:solidFill>
                  <a:srgbClr val="000000"/>
                </a:solidFill>
                <a:latin typeface="Comic Sans MS" pitchFamily="64" charset="0"/>
              </a:rPr>
              <a:t>2.	Electrons must balance so half-reactions may be multiplied by a factor.  The </a:t>
            </a:r>
            <a:r>
              <a:rPr lang="en-US" sz="2800" b="1" dirty="0">
                <a:solidFill>
                  <a:srgbClr val="000000"/>
                </a:solidFill>
                <a:latin typeface="Brush Script MT" pitchFamily="64" charset="0"/>
              </a:rPr>
              <a:t>E</a:t>
            </a:r>
            <a:r>
              <a:rPr lang="en-US" sz="2800" b="1" dirty="0">
                <a:solidFill>
                  <a:srgbClr val="000000"/>
                </a:solidFill>
                <a:latin typeface="Comic Sans MS" pitchFamily="64" charset="0"/>
              </a:rPr>
              <a:t>° is unchanged</a:t>
            </a:r>
            <a:r>
              <a:rPr lang="en-US" b="1" dirty="0">
                <a:solidFill>
                  <a:srgbClr val="000000"/>
                </a:solidFill>
                <a:latin typeface="Comic Sans MS" pitchFamily="64" charset="0"/>
              </a:rPr>
              <a:t>.</a:t>
            </a:r>
          </a:p>
          <a:p>
            <a:pPr>
              <a:buSzPct val="100000"/>
              <a:defRPr/>
            </a:pPr>
            <a:endParaRPr lang="en-US" b="1" dirty="0">
              <a:solidFill>
                <a:srgbClr val="000000"/>
              </a:solidFill>
              <a:latin typeface="Comic Sans MS" pitchFamily="64" charset="0"/>
            </a:endParaRPr>
          </a:p>
          <a:p>
            <a:pPr>
              <a:buSzPct val="100000"/>
              <a:defRPr/>
            </a:pPr>
            <a:endParaRPr lang="en-US" b="1" dirty="0">
              <a:solidFill>
                <a:srgbClr val="000000"/>
              </a:solidFill>
              <a:latin typeface="Comic Sans MS" pitchFamily="64" charset="0"/>
            </a:endParaRPr>
          </a:p>
          <a:p>
            <a:pPr>
              <a:buSzPct val="100000"/>
              <a:defRPr/>
            </a:pPr>
            <a:r>
              <a:rPr lang="en-US" b="1" dirty="0">
                <a:solidFill>
                  <a:srgbClr val="003399"/>
                </a:solidFill>
                <a:latin typeface="Comic Sans MS" pitchFamily="64" charset="0"/>
              </a:rPr>
              <a:t>Q. Consider: </a:t>
            </a:r>
            <a:r>
              <a:rPr lang="en-US" b="1" dirty="0">
                <a:solidFill>
                  <a:srgbClr val="C00000"/>
                </a:solidFill>
                <a:latin typeface="Comic Sans MS" pitchFamily="64" charset="0"/>
              </a:rPr>
              <a:t>Al</a:t>
            </a:r>
            <a:r>
              <a:rPr lang="en-US" b="1" baseline="30000" dirty="0">
                <a:solidFill>
                  <a:srgbClr val="C00000"/>
                </a:solidFill>
                <a:latin typeface="Comic Sans MS" pitchFamily="64" charset="0"/>
              </a:rPr>
              <a:t>3+</a:t>
            </a:r>
            <a:r>
              <a:rPr lang="en-US" b="1" dirty="0">
                <a:solidFill>
                  <a:srgbClr val="C00000"/>
                </a:solidFill>
                <a:latin typeface="Comic Sans MS" pitchFamily="64" charset="0"/>
              </a:rPr>
              <a:t>(</a:t>
            </a:r>
            <a:r>
              <a:rPr lang="en-US" b="1" dirty="0" err="1">
                <a:solidFill>
                  <a:srgbClr val="C00000"/>
                </a:solidFill>
                <a:latin typeface="Comic Sans MS" pitchFamily="64" charset="0"/>
              </a:rPr>
              <a:t>aq</a:t>
            </a:r>
            <a:r>
              <a:rPr lang="en-US" b="1" dirty="0">
                <a:solidFill>
                  <a:srgbClr val="C00000"/>
                </a:solidFill>
                <a:latin typeface="Comic Sans MS" pitchFamily="64" charset="0"/>
              </a:rPr>
              <a:t>) + Mg(s) </a:t>
            </a:r>
            <a:r>
              <a:rPr lang="en-US" b="1" dirty="0">
                <a:solidFill>
                  <a:srgbClr val="C00000"/>
                </a:solidFill>
                <a:latin typeface="Symbol" pitchFamily="16" charset="2"/>
              </a:rPr>
              <a:t> </a:t>
            </a:r>
            <a:r>
              <a:rPr lang="en-US" b="1" dirty="0">
                <a:solidFill>
                  <a:srgbClr val="C00000"/>
                </a:solidFill>
                <a:latin typeface="Comic Sans MS" pitchFamily="64" charset="0"/>
              </a:rPr>
              <a:t>Al(s) + Mg</a:t>
            </a:r>
            <a:r>
              <a:rPr lang="en-US" b="1" baseline="30000" dirty="0">
                <a:solidFill>
                  <a:srgbClr val="C00000"/>
                </a:solidFill>
                <a:latin typeface="Comic Sans MS" pitchFamily="64" charset="0"/>
              </a:rPr>
              <a:t>2+</a:t>
            </a:r>
            <a:r>
              <a:rPr lang="en-US" b="1" dirty="0">
                <a:solidFill>
                  <a:srgbClr val="C00000"/>
                </a:solidFill>
                <a:latin typeface="Comic Sans MS" pitchFamily="64" charset="0"/>
              </a:rPr>
              <a:t>(</a:t>
            </a:r>
            <a:r>
              <a:rPr lang="en-US" b="1" dirty="0" err="1">
                <a:solidFill>
                  <a:srgbClr val="C00000"/>
                </a:solidFill>
                <a:latin typeface="Comic Sans MS" pitchFamily="64" charset="0"/>
              </a:rPr>
              <a:t>aq</a:t>
            </a:r>
            <a:r>
              <a:rPr lang="en-US" b="1" dirty="0">
                <a:solidFill>
                  <a:srgbClr val="C00000"/>
                </a:solidFill>
                <a:latin typeface="Comic Sans MS" pitchFamily="64" charset="0"/>
              </a:rPr>
              <a:t>) </a:t>
            </a:r>
            <a:r>
              <a:rPr lang="en-US" sz="1600" b="1" dirty="0">
                <a:solidFill>
                  <a:srgbClr val="C00000"/>
                </a:solidFill>
                <a:latin typeface="Comic Sans MS" pitchFamily="64" charset="0"/>
              </a:rPr>
              <a:t>(unbalanced)</a:t>
            </a:r>
          </a:p>
          <a:p>
            <a:pPr>
              <a:buSzPct val="100000"/>
              <a:defRPr/>
            </a:pPr>
            <a:endParaRPr lang="en-US" b="1" dirty="0">
              <a:solidFill>
                <a:srgbClr val="003399"/>
              </a:solidFill>
              <a:latin typeface="Comic Sans MS" pitchFamily="64" charset="0"/>
            </a:endParaRPr>
          </a:p>
          <a:p>
            <a:pPr marL="1200150" lvl="1" indent="-457200">
              <a:buSzPct val="100000"/>
              <a:buFontTx/>
              <a:buAutoNum type="arabicParenR"/>
              <a:defRPr/>
            </a:pPr>
            <a:r>
              <a:rPr lang="en-US" b="1" dirty="0">
                <a:solidFill>
                  <a:srgbClr val="003399"/>
                </a:solidFill>
                <a:latin typeface="Comic Sans MS" pitchFamily="64" charset="0"/>
              </a:rPr>
              <a:t>Give the balance cell reaction</a:t>
            </a:r>
          </a:p>
          <a:p>
            <a:pPr marL="1200150" lvl="1" indent="-457200">
              <a:buSzPct val="100000"/>
              <a:buFontTx/>
              <a:buAutoNum type="arabicParenR"/>
              <a:defRPr/>
            </a:pPr>
            <a:r>
              <a:rPr lang="en-US" b="1" dirty="0">
                <a:solidFill>
                  <a:srgbClr val="003399"/>
                </a:solidFill>
                <a:latin typeface="Comic Sans MS" pitchFamily="64" charset="0"/>
              </a:rPr>
              <a:t>Calculate </a:t>
            </a:r>
            <a:r>
              <a:rPr lang="en-US" b="1" dirty="0">
                <a:solidFill>
                  <a:srgbClr val="003399"/>
                </a:solidFill>
                <a:latin typeface="Brush Script MT" pitchFamily="64" charset="0"/>
              </a:rPr>
              <a:t>E</a:t>
            </a:r>
            <a:r>
              <a:rPr lang="en-US" b="1" dirty="0">
                <a:solidFill>
                  <a:srgbClr val="003399"/>
                </a:solidFill>
                <a:latin typeface="Comic Sans MS" pitchFamily="64" charset="0"/>
              </a:rPr>
              <a:t>° for the cell.</a:t>
            </a:r>
          </a:p>
          <a:p>
            <a:pPr marL="1200150" lvl="1" indent="-457200">
              <a:buSzPct val="100000"/>
              <a:buFontTx/>
              <a:buAutoNum type="arabicParenR"/>
              <a:defRPr/>
            </a:pPr>
            <a:r>
              <a:rPr lang="en-US" b="1" dirty="0">
                <a:solidFill>
                  <a:srgbClr val="003399"/>
                </a:solidFill>
                <a:latin typeface="Comic Sans MS" pitchFamily="64" charset="0"/>
              </a:rPr>
              <a:t>Calculate </a:t>
            </a:r>
            <a:r>
              <a:rPr lang="en-US" b="1" dirty="0">
                <a:solidFill>
                  <a:srgbClr val="003399"/>
                </a:solidFill>
                <a:latin typeface="Brush Script MT" pitchFamily="64" charset="0"/>
              </a:rPr>
              <a:t>E</a:t>
            </a:r>
            <a:r>
              <a:rPr lang="en-US" b="1" dirty="0">
                <a:solidFill>
                  <a:srgbClr val="003399"/>
                </a:solidFill>
                <a:latin typeface="Comic Sans MS" pitchFamily="64" charset="0"/>
              </a:rPr>
              <a:t>° for the </a:t>
            </a:r>
            <a:r>
              <a:rPr lang="en-US" b="1" dirty="0" err="1">
                <a:solidFill>
                  <a:srgbClr val="003399"/>
                </a:solidFill>
                <a:latin typeface="Comic Sans MS" pitchFamily="64" charset="0"/>
              </a:rPr>
              <a:t>rx</a:t>
            </a:r>
            <a:r>
              <a:rPr lang="en-US" b="1" dirty="0">
                <a:solidFill>
                  <a:srgbClr val="003399"/>
                </a:solidFill>
                <a:latin typeface="Comic Sans MS" pitchFamily="64" charset="0"/>
              </a:rPr>
              <a:t> of </a:t>
            </a:r>
            <a:r>
              <a:rPr lang="en-US" b="1" dirty="0">
                <a:solidFill>
                  <a:schemeClr val="accent6">
                    <a:lumMod val="75000"/>
                  </a:schemeClr>
                </a:solidFill>
                <a:latin typeface="Comic Sans MS" pitchFamily="64" charset="0"/>
              </a:rPr>
              <a:t>Al(s) with Mg</a:t>
            </a:r>
            <a:r>
              <a:rPr lang="en-US" b="1" baseline="30000" dirty="0">
                <a:solidFill>
                  <a:schemeClr val="accent6">
                    <a:lumMod val="75000"/>
                  </a:schemeClr>
                </a:solidFill>
                <a:latin typeface="Comic Sans MS" pitchFamily="64" charset="0"/>
              </a:rPr>
              <a:t>2+</a:t>
            </a:r>
            <a:r>
              <a:rPr lang="en-US" b="1" dirty="0">
                <a:solidFill>
                  <a:schemeClr val="accent6">
                    <a:lumMod val="75000"/>
                  </a:schemeClr>
                </a:solidFill>
                <a:latin typeface="Comic Sans MS" pitchFamily="64" charset="0"/>
              </a:rPr>
              <a:t>(</a:t>
            </a:r>
            <a:r>
              <a:rPr lang="en-US" b="1" dirty="0" err="1">
                <a:solidFill>
                  <a:schemeClr val="accent6">
                    <a:lumMod val="75000"/>
                  </a:schemeClr>
                </a:solidFill>
                <a:latin typeface="Comic Sans MS" pitchFamily="64" charset="0"/>
              </a:rPr>
              <a:t>aq</a:t>
            </a:r>
            <a:r>
              <a:rPr lang="en-US" b="1" dirty="0">
                <a:solidFill>
                  <a:schemeClr val="accent6">
                    <a:lumMod val="75000"/>
                  </a:schemeClr>
                </a:solidFill>
                <a:latin typeface="Comic Sans MS" pitchFamily="64"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Text Box 1"/>
          <p:cNvSpPr txBox="1">
            <a:spLocks noChangeArrowheads="1"/>
          </p:cNvSpPr>
          <p:nvPr/>
        </p:nvSpPr>
        <p:spPr bwMode="auto">
          <a:xfrm>
            <a:off x="304800" y="228600"/>
            <a:ext cx="8458200" cy="6381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sz="2800" b="1">
                <a:solidFill>
                  <a:srgbClr val="000000"/>
                </a:solidFill>
                <a:latin typeface="Comic Sans MS" panose="030F0702030302020204" pitchFamily="66" charset="0"/>
              </a:rPr>
              <a:t>Electromotive Force</a:t>
            </a:r>
          </a:p>
          <a:p>
            <a:pPr>
              <a:buClrTx/>
              <a:buFontTx/>
              <a:buNone/>
            </a:pPr>
            <a:endParaRPr lang="en-US" altLang="en-US" sz="1200" b="1">
              <a:solidFill>
                <a:srgbClr val="000000"/>
              </a:solidFill>
              <a:latin typeface="Comic Sans MS" panose="030F0702030302020204" pitchFamily="66" charset="0"/>
            </a:endParaRPr>
          </a:p>
          <a:p>
            <a:pPr>
              <a:buClrTx/>
              <a:buFontTx/>
              <a:buNone/>
            </a:pPr>
            <a:r>
              <a:rPr lang="en-US" altLang="en-US">
                <a:solidFill>
                  <a:srgbClr val="000000"/>
                </a:solidFill>
                <a:latin typeface="Comic Sans MS" panose="030F0702030302020204" pitchFamily="66" charset="0"/>
              </a:rPr>
              <a:t>The difference in electric potential between two points is called the POTENTIAL DIFFERENCE.  Cell potential (E</a:t>
            </a:r>
            <a:r>
              <a:rPr lang="en-US" altLang="en-US" baseline="-25000">
                <a:solidFill>
                  <a:srgbClr val="000000"/>
                </a:solidFill>
                <a:latin typeface="Comic Sans MS" panose="030F0702030302020204" pitchFamily="66" charset="0"/>
              </a:rPr>
              <a:t>cell</a:t>
            </a:r>
            <a:r>
              <a:rPr lang="en-US" altLang="en-US">
                <a:solidFill>
                  <a:srgbClr val="000000"/>
                </a:solidFill>
                <a:latin typeface="Comic Sans MS" panose="030F0702030302020204" pitchFamily="66" charset="0"/>
              </a:rPr>
              <a:t>) = electromotive force (emf).</a:t>
            </a:r>
          </a:p>
          <a:p>
            <a:pPr algn="ctr">
              <a:buClrTx/>
              <a:buFontTx/>
              <a:buNone/>
            </a:pPr>
            <a:r>
              <a:rPr lang="en-US" altLang="en-US" b="1">
                <a:solidFill>
                  <a:srgbClr val="000000"/>
                </a:solidFill>
                <a:latin typeface="Comic Sans MS" panose="030F0702030302020204" pitchFamily="66" charset="0"/>
              </a:rPr>
              <a:t>Electrical work = charge x potential difference</a:t>
            </a:r>
          </a:p>
          <a:p>
            <a:pPr algn="ctr">
              <a:buClrTx/>
              <a:buFontTx/>
              <a:buNone/>
            </a:pPr>
            <a:r>
              <a:rPr lang="en-US" altLang="en-US" b="1">
                <a:solidFill>
                  <a:srgbClr val="000000"/>
                </a:solidFill>
                <a:latin typeface="Comic Sans MS" panose="030F0702030302020204" pitchFamily="66" charset="0"/>
              </a:rPr>
              <a:t>J = C x V</a:t>
            </a:r>
          </a:p>
          <a:p>
            <a:pPr algn="ctr">
              <a:buClrTx/>
              <a:buFontTx/>
              <a:buNone/>
            </a:pPr>
            <a:r>
              <a:rPr lang="en-US" altLang="en-US" b="1">
                <a:solidFill>
                  <a:srgbClr val="000000"/>
                </a:solidFill>
                <a:latin typeface="Comic Sans MS" panose="030F0702030302020204" pitchFamily="66" charset="0"/>
              </a:rPr>
              <a:t>Joules = coulomb x Voltage</a:t>
            </a:r>
          </a:p>
          <a:p>
            <a:pPr>
              <a:buClrTx/>
              <a:buFontTx/>
              <a:buNone/>
            </a:pPr>
            <a:endParaRPr lang="en-US" altLang="en-US" sz="1000">
              <a:solidFill>
                <a:srgbClr val="000000"/>
              </a:solidFill>
              <a:latin typeface="Comic Sans MS" panose="030F0702030302020204" pitchFamily="66" charset="0"/>
            </a:endParaRPr>
          </a:p>
          <a:p>
            <a:pPr>
              <a:buClrTx/>
              <a:buFontTx/>
              <a:buNone/>
            </a:pPr>
            <a:r>
              <a:rPr lang="en-US" altLang="en-US">
                <a:solidFill>
                  <a:srgbClr val="000000"/>
                </a:solidFill>
                <a:latin typeface="Comic Sans MS" panose="030F0702030302020204" pitchFamily="66" charset="0"/>
              </a:rPr>
              <a:t>The Faraday constant, F, describes the magnitude of charge of one mole of electrons.  </a:t>
            </a:r>
            <a:r>
              <a:rPr lang="en-US" altLang="en-US" b="1">
                <a:solidFill>
                  <a:srgbClr val="0000FF"/>
                </a:solidFill>
                <a:latin typeface="Comic Sans MS" panose="030F0702030302020204" pitchFamily="66" charset="0"/>
              </a:rPr>
              <a:t>F = 9.65 x 10</a:t>
            </a:r>
            <a:r>
              <a:rPr lang="en-US" altLang="en-US" b="1" baseline="30000">
                <a:solidFill>
                  <a:srgbClr val="0000FF"/>
                </a:solidFill>
                <a:latin typeface="Comic Sans MS" panose="030F0702030302020204" pitchFamily="66" charset="0"/>
              </a:rPr>
              <a:t>4</a:t>
            </a:r>
            <a:r>
              <a:rPr lang="en-US" altLang="en-US" b="1">
                <a:solidFill>
                  <a:srgbClr val="0000FF"/>
                </a:solidFill>
                <a:latin typeface="Comic Sans MS" panose="030F0702030302020204" pitchFamily="66" charset="0"/>
              </a:rPr>
              <a:t> C</a:t>
            </a:r>
          </a:p>
          <a:p>
            <a:pPr>
              <a:buClrTx/>
              <a:buFontTx/>
              <a:buNone/>
            </a:pPr>
            <a:endParaRPr lang="en-US" altLang="en-US" sz="1000">
              <a:solidFill>
                <a:srgbClr val="0000FF"/>
              </a:solidFill>
              <a:latin typeface="Comic Sans MS" panose="030F0702030302020204" pitchFamily="66" charset="0"/>
            </a:endParaRPr>
          </a:p>
          <a:p>
            <a:pPr algn="ctr">
              <a:buClrTx/>
              <a:buFontTx/>
              <a:buNone/>
            </a:pPr>
            <a:r>
              <a:rPr lang="en-US" altLang="en-US" b="1">
                <a:solidFill>
                  <a:srgbClr val="000000"/>
                </a:solidFill>
                <a:latin typeface="Comic Sans MS" panose="030F0702030302020204" pitchFamily="66" charset="0"/>
              </a:rPr>
              <a:t>w = -F x Potential Difference</a:t>
            </a:r>
          </a:p>
          <a:p>
            <a:pPr algn="ctr">
              <a:buClrTx/>
              <a:buFontTx/>
              <a:buNone/>
            </a:pPr>
            <a:r>
              <a:rPr lang="en-US" altLang="en-US" b="1">
                <a:solidFill>
                  <a:srgbClr val="000000"/>
                </a:solidFill>
                <a:latin typeface="Comic Sans MS" panose="030F0702030302020204" pitchFamily="66" charset="0"/>
              </a:rPr>
              <a:t>w</a:t>
            </a:r>
            <a:r>
              <a:rPr lang="en-US" altLang="en-US" b="1" baseline="-25000">
                <a:solidFill>
                  <a:srgbClr val="000000"/>
                </a:solidFill>
                <a:latin typeface="Comic Sans MS" panose="030F0702030302020204" pitchFamily="66" charset="0"/>
              </a:rPr>
              <a:t>max</a:t>
            </a:r>
            <a:r>
              <a:rPr lang="en-US" altLang="en-US" b="1">
                <a:solidFill>
                  <a:srgbClr val="000000"/>
                </a:solidFill>
                <a:latin typeface="Comic Sans MS" panose="030F0702030302020204" pitchFamily="66" charset="0"/>
              </a:rPr>
              <a:t> = -nF</a:t>
            </a:r>
            <a:r>
              <a:rPr lang="en-US" altLang="en-US" b="1">
                <a:solidFill>
                  <a:srgbClr val="000000"/>
                </a:solidFill>
                <a:latin typeface="Brush Script MT" panose="03060802040406070304" pitchFamily="66" charset="0"/>
              </a:rPr>
              <a:t>E</a:t>
            </a:r>
            <a:r>
              <a:rPr lang="en-US" altLang="en-US" b="1" baseline="-25000">
                <a:solidFill>
                  <a:srgbClr val="000000"/>
                </a:solidFill>
                <a:latin typeface="Comic Sans MS" panose="030F0702030302020204" pitchFamily="66" charset="0"/>
              </a:rPr>
              <a:t>cell</a:t>
            </a:r>
          </a:p>
          <a:p>
            <a:pPr>
              <a:buClrTx/>
              <a:buFontTx/>
              <a:buNone/>
            </a:pPr>
            <a:endParaRPr lang="en-US" altLang="en-US" sz="1000" b="1">
              <a:solidFill>
                <a:srgbClr val="000000"/>
              </a:solidFill>
              <a:latin typeface="Comic Sans MS" panose="030F0702030302020204" pitchFamily="66" charset="0"/>
            </a:endParaRPr>
          </a:p>
          <a:p>
            <a:pPr>
              <a:buClrTx/>
              <a:buFontTx/>
              <a:buNone/>
            </a:pPr>
            <a:r>
              <a:rPr lang="en-US" altLang="en-US" b="1">
                <a:solidFill>
                  <a:srgbClr val="0000FF"/>
                </a:solidFill>
                <a:latin typeface="Comic Sans MS" panose="030F0702030302020204" pitchFamily="66" charset="0"/>
              </a:rPr>
              <a:t>Example:  The emf of a particular cell is 0.500 V.  Calculate the maxiumum electrical work of this cell for 1 g of aluminum.  </a:t>
            </a:r>
          </a:p>
          <a:p>
            <a:pPr algn="ctr">
              <a:buClrTx/>
              <a:buFontTx/>
              <a:buNone/>
            </a:pPr>
            <a:r>
              <a:rPr lang="en-US" altLang="en-US" b="1">
                <a:solidFill>
                  <a:srgbClr val="0000FF"/>
                </a:solidFill>
                <a:latin typeface="Comic Sans MS" panose="030F0702030302020204" pitchFamily="66" charset="0"/>
              </a:rPr>
              <a:t>Al(s)/ Al</a:t>
            </a:r>
            <a:r>
              <a:rPr lang="en-US" altLang="en-US" b="1" baseline="30000">
                <a:solidFill>
                  <a:srgbClr val="0000FF"/>
                </a:solidFill>
                <a:latin typeface="Comic Sans MS" panose="030F0702030302020204" pitchFamily="66" charset="0"/>
              </a:rPr>
              <a:t>3+</a:t>
            </a:r>
            <a:r>
              <a:rPr lang="en-US" altLang="en-US" b="1">
                <a:solidFill>
                  <a:srgbClr val="0000FF"/>
                </a:solidFill>
                <a:latin typeface="Comic Sans MS" panose="030F0702030302020204" pitchFamily="66" charset="0"/>
              </a:rPr>
              <a:t>(aq) // Cu</a:t>
            </a:r>
            <a:r>
              <a:rPr lang="en-US" altLang="en-US" b="1" baseline="30000">
                <a:solidFill>
                  <a:srgbClr val="0000FF"/>
                </a:solidFill>
                <a:latin typeface="Comic Sans MS" panose="030F0702030302020204" pitchFamily="66" charset="0"/>
              </a:rPr>
              <a:t>2+</a:t>
            </a:r>
            <a:r>
              <a:rPr lang="en-US" altLang="en-US" b="1">
                <a:solidFill>
                  <a:srgbClr val="0000FF"/>
                </a:solidFill>
                <a:latin typeface="Comic Sans MS" panose="030F0702030302020204" pitchFamily="66" charset="0"/>
              </a:rPr>
              <a:t>(aq) / Cu(s)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Text Box 1"/>
          <p:cNvSpPr txBox="1">
            <a:spLocks noChangeArrowheads="1"/>
          </p:cNvSpPr>
          <p:nvPr/>
        </p:nvSpPr>
        <p:spPr bwMode="auto">
          <a:xfrm>
            <a:off x="288925" y="263525"/>
            <a:ext cx="8855075" cy="6372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b="1">
                <a:solidFill>
                  <a:srgbClr val="000066"/>
                </a:solidFill>
                <a:latin typeface="Comic Sans MS" panose="030F0702030302020204" pitchFamily="66" charset="0"/>
              </a:rPr>
              <a:t>Galvanic cells differ in their abilities to generate an electrical current.  The cell potential (</a:t>
            </a:r>
            <a:r>
              <a:rPr lang="en-US" altLang="en-US" b="1">
                <a:solidFill>
                  <a:srgbClr val="000066"/>
                </a:solidFill>
                <a:latin typeface="Symbol" panose="05050102010706020507" pitchFamily="18" charset="2"/>
              </a:rPr>
              <a:t></a:t>
            </a:r>
            <a:r>
              <a:rPr lang="en-US" altLang="en-US" b="1">
                <a:solidFill>
                  <a:srgbClr val="000066"/>
                </a:solidFill>
                <a:latin typeface="Comic Sans MS" panose="030F0702030302020204" pitchFamily="66" charset="0"/>
              </a:rPr>
              <a:t>) is a measure of the ability of a cell reaction to force electrons through a circuit.  A reaction with a lot of pushing-and-pulling power generates a high cell potential (and hence, a high voltage).  This voltage can be read by a voltmeter. When taking both half reactions into account, for a reaction to be spontaneous, the overall cell potential (or </a:t>
            </a:r>
            <a:r>
              <a:rPr lang="en-US" altLang="en-US" b="1" i="1">
                <a:solidFill>
                  <a:srgbClr val="000066"/>
                </a:solidFill>
                <a:latin typeface="Comic Sans MS" panose="030F0702030302020204" pitchFamily="66" charset="0"/>
              </a:rPr>
              <a:t>emf</a:t>
            </a:r>
            <a:r>
              <a:rPr lang="en-US" altLang="en-US" b="1">
                <a:solidFill>
                  <a:srgbClr val="000066"/>
                </a:solidFill>
                <a:latin typeface="Comic Sans MS" panose="030F0702030302020204" pitchFamily="66" charset="0"/>
              </a:rPr>
              <a:t>, electromotive force) </a:t>
            </a:r>
            <a:r>
              <a:rPr lang="en-US" altLang="en-US" b="1">
                <a:solidFill>
                  <a:srgbClr val="FF0066"/>
                </a:solidFill>
                <a:latin typeface="Comic Sans MS" panose="030F0702030302020204" pitchFamily="66" charset="0"/>
              </a:rPr>
              <a:t>MUST BE POSITIVE</a:t>
            </a:r>
            <a:r>
              <a:rPr lang="en-US" altLang="en-US" b="1">
                <a:solidFill>
                  <a:srgbClr val="000066"/>
                </a:solidFill>
                <a:latin typeface="Comic Sans MS" panose="030F0702030302020204" pitchFamily="66" charset="0"/>
              </a:rPr>
              <a:t>.  That is, </a:t>
            </a:r>
            <a:r>
              <a:rPr lang="en-US" altLang="en-US" b="1">
                <a:solidFill>
                  <a:srgbClr val="000066"/>
                </a:solidFill>
                <a:latin typeface="Symbol" panose="05050102010706020507" pitchFamily="18" charset="2"/>
              </a:rPr>
              <a:t></a:t>
            </a:r>
            <a:r>
              <a:rPr lang="en-US" altLang="en-US" b="1">
                <a:solidFill>
                  <a:srgbClr val="000066"/>
                </a:solidFill>
                <a:latin typeface="Comic Sans MS" panose="030F0702030302020204" pitchFamily="66" charset="0"/>
              </a:rPr>
              <a:t> is (+).  Please note that the </a:t>
            </a:r>
            <a:r>
              <a:rPr lang="en-US" altLang="en-US" b="1" i="1">
                <a:solidFill>
                  <a:srgbClr val="000066"/>
                </a:solidFill>
                <a:latin typeface="Comic Sans MS" panose="030F0702030302020204" pitchFamily="66" charset="0"/>
              </a:rPr>
              <a:t>emf</a:t>
            </a:r>
            <a:r>
              <a:rPr lang="en-US" altLang="en-US" b="1">
                <a:solidFill>
                  <a:srgbClr val="000066"/>
                </a:solidFill>
                <a:latin typeface="Comic Sans MS" panose="030F0702030302020204" pitchFamily="66" charset="0"/>
              </a:rPr>
              <a:t> is generally measured when all the species taking part are in their standard states (i.e. pressure is 1 atm; all ions are at 1 M, and all liquids/solids are pure).  Cell </a:t>
            </a:r>
            <a:r>
              <a:rPr lang="en-US" altLang="en-US" b="1" i="1">
                <a:solidFill>
                  <a:srgbClr val="000066"/>
                </a:solidFill>
                <a:latin typeface="Comic Sans MS" panose="030F0702030302020204" pitchFamily="66" charset="0"/>
              </a:rPr>
              <a:t>emf</a:t>
            </a:r>
            <a:r>
              <a:rPr lang="en-US" altLang="en-US" b="1">
                <a:solidFill>
                  <a:srgbClr val="000066"/>
                </a:solidFill>
                <a:latin typeface="Comic Sans MS" panose="030F0702030302020204" pitchFamily="66" charset="0"/>
              </a:rPr>
              <a:t> and reaction free energy (</a:t>
            </a:r>
            <a:r>
              <a:rPr lang="en-US" altLang="en-US" b="1">
                <a:solidFill>
                  <a:srgbClr val="000066"/>
                </a:solidFill>
                <a:latin typeface="Symbol" panose="05050102010706020507" pitchFamily="18" charset="2"/>
              </a:rPr>
              <a:t></a:t>
            </a:r>
            <a:r>
              <a:rPr lang="en-US" altLang="en-US" b="1">
                <a:solidFill>
                  <a:srgbClr val="000066"/>
                </a:solidFill>
                <a:latin typeface="Comic Sans MS" panose="030F0702030302020204" pitchFamily="66" charset="0"/>
              </a:rPr>
              <a:t>G</a:t>
            </a:r>
            <a:r>
              <a:rPr lang="en-US" altLang="en-US" b="1">
                <a:solidFill>
                  <a:srgbClr val="000066"/>
                </a:solidFill>
                <a:latin typeface="Symbol" panose="05050102010706020507" pitchFamily="18" charset="2"/>
              </a:rPr>
              <a:t></a:t>
            </a:r>
            <a:r>
              <a:rPr lang="en-US" altLang="en-US" b="1">
                <a:solidFill>
                  <a:srgbClr val="000066"/>
                </a:solidFill>
                <a:latin typeface="Comic Sans MS" panose="030F0702030302020204" pitchFamily="66" charset="0"/>
              </a:rPr>
              <a:t>) can be related via the following relationship:</a:t>
            </a:r>
          </a:p>
          <a:p>
            <a:pPr>
              <a:buClrTx/>
              <a:buFontTx/>
              <a:buNone/>
            </a:pPr>
            <a:endParaRPr lang="en-US" altLang="en-US" sz="1000" b="1">
              <a:solidFill>
                <a:srgbClr val="000066"/>
              </a:solidFill>
              <a:latin typeface="Comic Sans MS" panose="030F0702030302020204" pitchFamily="66" charset="0"/>
            </a:endParaRPr>
          </a:p>
          <a:p>
            <a:pPr algn="ctr">
              <a:buClrTx/>
              <a:buFontTx/>
              <a:buNone/>
            </a:pPr>
            <a:r>
              <a:rPr lang="en-US" altLang="en-US" sz="3200" b="1">
                <a:solidFill>
                  <a:srgbClr val="000000"/>
                </a:solidFill>
                <a:latin typeface="Symbol" panose="05050102010706020507" pitchFamily="18" charset="2"/>
              </a:rPr>
              <a:t></a:t>
            </a:r>
            <a:r>
              <a:rPr lang="en-US" altLang="en-US" sz="3200" b="1">
                <a:solidFill>
                  <a:srgbClr val="000000"/>
                </a:solidFill>
                <a:latin typeface="Comic Sans MS" panose="030F0702030302020204" pitchFamily="66" charset="0"/>
              </a:rPr>
              <a:t>G</a:t>
            </a:r>
            <a:r>
              <a:rPr lang="en-US" altLang="en-US" sz="3200" b="1">
                <a:solidFill>
                  <a:srgbClr val="000000"/>
                </a:solidFill>
                <a:latin typeface="Symbol" panose="05050102010706020507" pitchFamily="18" charset="2"/>
              </a:rPr>
              <a:t></a:t>
            </a:r>
            <a:r>
              <a:rPr lang="en-US" altLang="en-US" sz="3200" b="1">
                <a:solidFill>
                  <a:srgbClr val="000000"/>
                </a:solidFill>
                <a:latin typeface="Comic Sans MS" panose="030F0702030302020204" pitchFamily="66" charset="0"/>
              </a:rPr>
              <a:t> = -</a:t>
            </a:r>
            <a:r>
              <a:rPr lang="en-US" altLang="en-US" sz="3200" b="1" i="1">
                <a:solidFill>
                  <a:srgbClr val="000000"/>
                </a:solidFill>
                <a:latin typeface="Comic Sans MS" panose="030F0702030302020204" pitchFamily="66" charset="0"/>
              </a:rPr>
              <a:t>n F </a:t>
            </a:r>
            <a:r>
              <a:rPr lang="en-US" altLang="en-US" sz="3200" b="1">
                <a:solidFill>
                  <a:srgbClr val="000000"/>
                </a:solidFill>
                <a:latin typeface="Symbol" panose="05050102010706020507" pitchFamily="18" charset="2"/>
              </a:rPr>
              <a:t></a:t>
            </a:r>
            <a:r>
              <a:rPr lang="en-US" altLang="en-US" sz="3200" b="1">
                <a:solidFill>
                  <a:srgbClr val="000000"/>
                </a:solidFill>
                <a:latin typeface="Brush Script MT" panose="03060802040406070304" pitchFamily="66" charset="0"/>
              </a:rPr>
              <a:t>E</a:t>
            </a:r>
            <a:r>
              <a:rPr lang="en-US" altLang="en-US" sz="3200" b="1">
                <a:solidFill>
                  <a:srgbClr val="000000"/>
                </a:solidFill>
                <a:latin typeface="Symbol" panose="05050102010706020507" pitchFamily="18" charset="2"/>
              </a:rPr>
              <a:t></a:t>
            </a:r>
            <a:r>
              <a:rPr lang="en-US" altLang="en-US" sz="3200" b="1">
                <a:solidFill>
                  <a:srgbClr val="000000"/>
                </a:solidFill>
                <a:latin typeface="Comic Sans MS" panose="030F0702030302020204" pitchFamily="66" charset="0"/>
              </a:rPr>
              <a:t>,</a:t>
            </a:r>
            <a:r>
              <a:rPr lang="en-US" altLang="en-US" b="1">
                <a:solidFill>
                  <a:srgbClr val="000066"/>
                </a:solidFill>
                <a:latin typeface="Comic Sans MS" panose="030F0702030302020204" pitchFamily="66" charset="0"/>
              </a:rPr>
              <a:t> </a:t>
            </a:r>
          </a:p>
          <a:p>
            <a:pPr algn="ctr">
              <a:buClrTx/>
              <a:buFontTx/>
              <a:buNone/>
            </a:pPr>
            <a:endParaRPr lang="en-US" altLang="en-US" sz="1000" b="1">
              <a:solidFill>
                <a:srgbClr val="000066"/>
              </a:solidFill>
              <a:latin typeface="Comic Sans MS" panose="030F0702030302020204" pitchFamily="66" charset="0"/>
            </a:endParaRPr>
          </a:p>
          <a:p>
            <a:pPr>
              <a:buClrTx/>
              <a:buFontTx/>
              <a:buNone/>
            </a:pPr>
            <a:r>
              <a:rPr lang="en-US" altLang="en-US" b="1">
                <a:solidFill>
                  <a:srgbClr val="000066"/>
                </a:solidFill>
                <a:latin typeface="Comic Sans MS" panose="030F0702030302020204" pitchFamily="66" charset="0"/>
              </a:rPr>
              <a:t>where </a:t>
            </a:r>
            <a:r>
              <a:rPr lang="en-US" altLang="en-US" b="1" i="1">
                <a:solidFill>
                  <a:srgbClr val="000000"/>
                </a:solidFill>
                <a:latin typeface="Comic Sans MS" panose="030F0702030302020204" pitchFamily="66" charset="0"/>
              </a:rPr>
              <a:t>n=mol e</a:t>
            </a:r>
            <a:r>
              <a:rPr lang="en-US" altLang="en-US" b="1" i="1" baseline="30000">
                <a:solidFill>
                  <a:srgbClr val="000000"/>
                </a:solidFill>
                <a:latin typeface="Comic Sans MS" panose="030F0702030302020204" pitchFamily="66" charset="0"/>
              </a:rPr>
              <a:t>-</a:t>
            </a:r>
            <a:r>
              <a:rPr lang="en-US" altLang="en-US" b="1" i="1">
                <a:solidFill>
                  <a:srgbClr val="000066"/>
                </a:solidFill>
                <a:latin typeface="Comic Sans MS" panose="030F0702030302020204" pitchFamily="66" charset="0"/>
              </a:rPr>
              <a:t> </a:t>
            </a:r>
            <a:r>
              <a:rPr lang="en-US" altLang="en-US" b="1">
                <a:solidFill>
                  <a:srgbClr val="000066"/>
                </a:solidFill>
                <a:latin typeface="Comic Sans MS" panose="030F0702030302020204" pitchFamily="66" charset="0"/>
              </a:rPr>
              <a:t>and</a:t>
            </a:r>
            <a:r>
              <a:rPr lang="en-US" altLang="en-US" b="1" i="1">
                <a:solidFill>
                  <a:srgbClr val="000066"/>
                </a:solidFill>
                <a:latin typeface="Comic Sans MS" panose="030F0702030302020204" pitchFamily="66" charset="0"/>
              </a:rPr>
              <a:t> F</a:t>
            </a:r>
            <a:r>
              <a:rPr lang="en-US" altLang="en-US" b="1">
                <a:solidFill>
                  <a:srgbClr val="000066"/>
                </a:solidFill>
                <a:latin typeface="Comic Sans MS" panose="030F0702030302020204" pitchFamily="66" charset="0"/>
              </a:rPr>
              <a:t>=Faraday’s Constant</a:t>
            </a:r>
            <a:r>
              <a:rPr lang="en-US" altLang="en-US" b="1" i="1">
                <a:solidFill>
                  <a:srgbClr val="000066"/>
                </a:solidFill>
                <a:latin typeface="Comic Sans MS" panose="030F0702030302020204" pitchFamily="66" charset="0"/>
              </a:rPr>
              <a:t> </a:t>
            </a:r>
            <a:r>
              <a:rPr lang="en-US" altLang="en-US" sz="2000" b="1" i="1">
                <a:solidFill>
                  <a:srgbClr val="000066"/>
                </a:solidFill>
                <a:latin typeface="Comic Sans MS" panose="030F0702030302020204" pitchFamily="66" charset="0"/>
              </a:rPr>
              <a:t>(96,500 C/mol e</a:t>
            </a:r>
            <a:r>
              <a:rPr lang="en-US" altLang="en-US" sz="2000" b="1" i="1" baseline="30000">
                <a:solidFill>
                  <a:srgbClr val="000066"/>
                </a:solidFill>
                <a:latin typeface="Comic Sans MS" panose="030F0702030302020204" pitchFamily="66" charset="0"/>
              </a:rPr>
              <a:t>-</a:t>
            </a:r>
            <a:r>
              <a:rPr lang="en-US" altLang="en-US" sz="2000" b="1" i="1">
                <a:solidFill>
                  <a:srgbClr val="000066"/>
                </a:solidFill>
                <a:latin typeface="Comic Sans MS" panose="030F0702030302020204" pitchFamily="66" charset="0"/>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Text Box 1"/>
          <p:cNvSpPr txBox="1">
            <a:spLocks noChangeArrowheads="1"/>
          </p:cNvSpPr>
          <p:nvPr/>
        </p:nvSpPr>
        <p:spPr bwMode="auto">
          <a:xfrm>
            <a:off x="228600" y="152400"/>
            <a:ext cx="8686800" cy="4403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sz="2800" b="1">
                <a:solidFill>
                  <a:srgbClr val="0066FF"/>
                </a:solidFill>
                <a:latin typeface="Comic Sans MS" panose="030F0702030302020204" pitchFamily="66" charset="0"/>
              </a:rPr>
              <a:t>For a Voltaic Cell, the work done is electrical:  </a:t>
            </a:r>
            <a:r>
              <a:rPr lang="en-US" altLang="en-US" sz="2800" b="1">
                <a:solidFill>
                  <a:srgbClr val="0066FF"/>
                </a:solidFill>
                <a:latin typeface="Symbol" panose="05050102010706020507" pitchFamily="18" charset="2"/>
              </a:rPr>
              <a:t></a:t>
            </a:r>
            <a:r>
              <a:rPr lang="en-US" altLang="en-US" sz="2800" b="1">
                <a:solidFill>
                  <a:srgbClr val="0066FF"/>
                </a:solidFill>
                <a:latin typeface="Comic Sans MS" panose="030F0702030302020204" pitchFamily="66" charset="0"/>
              </a:rPr>
              <a:t>G</a:t>
            </a:r>
            <a:r>
              <a:rPr lang="en-US" altLang="en-US" sz="2800" b="1" baseline="30000">
                <a:solidFill>
                  <a:srgbClr val="0066FF"/>
                </a:solidFill>
                <a:latin typeface="Comic Sans MS" panose="030F0702030302020204" pitchFamily="66" charset="0"/>
              </a:rPr>
              <a:t>o</a:t>
            </a:r>
            <a:r>
              <a:rPr lang="en-US" altLang="en-US" sz="2800" b="1">
                <a:solidFill>
                  <a:srgbClr val="0066FF"/>
                </a:solidFill>
                <a:latin typeface="Comic Sans MS" panose="030F0702030302020204" pitchFamily="66" charset="0"/>
              </a:rPr>
              <a:t> = w</a:t>
            </a:r>
            <a:r>
              <a:rPr lang="en-US" altLang="en-US" sz="2800" b="1" baseline="-25000">
                <a:solidFill>
                  <a:srgbClr val="0066FF"/>
                </a:solidFill>
                <a:latin typeface="Comic Sans MS" panose="030F0702030302020204" pitchFamily="66" charset="0"/>
              </a:rPr>
              <a:t>max</a:t>
            </a:r>
            <a:r>
              <a:rPr lang="en-US" altLang="en-US" sz="2800" b="1">
                <a:solidFill>
                  <a:srgbClr val="0066FF"/>
                </a:solidFill>
                <a:latin typeface="Comic Sans MS" panose="030F0702030302020204" pitchFamily="66" charset="0"/>
              </a:rPr>
              <a:t> = -nF</a:t>
            </a:r>
            <a:r>
              <a:rPr lang="en-US" altLang="en-US" sz="2800" b="1">
                <a:solidFill>
                  <a:srgbClr val="0066FF"/>
                </a:solidFill>
                <a:latin typeface="Brush Script MT" panose="03060802040406070304" pitchFamily="66" charset="0"/>
              </a:rPr>
              <a:t>E</a:t>
            </a:r>
            <a:r>
              <a:rPr lang="en-US" altLang="en-US" sz="2800" b="1" baseline="30000">
                <a:solidFill>
                  <a:srgbClr val="0066FF"/>
                </a:solidFill>
                <a:latin typeface="Comic Sans MS" panose="030F0702030302020204" pitchFamily="66" charset="0"/>
              </a:rPr>
              <a:t>o</a:t>
            </a:r>
            <a:r>
              <a:rPr lang="en-US" altLang="en-US" sz="2800" b="1" baseline="-25000">
                <a:solidFill>
                  <a:srgbClr val="0066FF"/>
                </a:solidFill>
                <a:latin typeface="Comic Sans MS" panose="030F0702030302020204" pitchFamily="66" charset="0"/>
              </a:rPr>
              <a:t>cell</a:t>
            </a:r>
          </a:p>
          <a:p>
            <a:pPr>
              <a:buClrTx/>
              <a:buFontTx/>
              <a:buNone/>
            </a:pPr>
            <a:endParaRPr lang="en-US" altLang="en-US" sz="2800" b="1">
              <a:solidFill>
                <a:srgbClr val="0066FF"/>
              </a:solidFill>
              <a:latin typeface="Comic Sans MS" panose="030F0702030302020204" pitchFamily="66" charset="0"/>
            </a:endParaRPr>
          </a:p>
          <a:p>
            <a:pPr>
              <a:buClrTx/>
              <a:buFontTx/>
              <a:buNone/>
            </a:pPr>
            <a:r>
              <a:rPr lang="en-US" altLang="en-US" sz="2800" b="1">
                <a:solidFill>
                  <a:srgbClr val="000000"/>
                </a:solidFill>
                <a:latin typeface="Comic Sans MS" panose="030F0702030302020204" pitchFamily="66" charset="0"/>
              </a:rPr>
              <a:t>Q.  Calculate the standard free energy change for the net reaction in a hydrogen-oxygen fuel cell.  </a:t>
            </a:r>
          </a:p>
          <a:p>
            <a:pPr algn="ctr">
              <a:buClrTx/>
              <a:buFontTx/>
              <a:buNone/>
            </a:pPr>
            <a:r>
              <a:rPr lang="en-US" altLang="en-US" sz="2800" b="1">
                <a:solidFill>
                  <a:srgbClr val="0066FF"/>
                </a:solidFill>
                <a:latin typeface="Comic Sans MS" panose="030F0702030302020204" pitchFamily="66" charset="0"/>
              </a:rPr>
              <a:t>2 H</a:t>
            </a:r>
            <a:r>
              <a:rPr lang="en-US" altLang="en-US" sz="2800" b="1" baseline="-25000">
                <a:solidFill>
                  <a:srgbClr val="0066FF"/>
                </a:solidFill>
                <a:latin typeface="Comic Sans MS" panose="030F0702030302020204" pitchFamily="66" charset="0"/>
              </a:rPr>
              <a:t>2</a:t>
            </a:r>
            <a:r>
              <a:rPr lang="en-US" altLang="en-US" sz="2800" b="1">
                <a:solidFill>
                  <a:srgbClr val="0066FF"/>
                </a:solidFill>
                <a:latin typeface="Comic Sans MS" panose="030F0702030302020204" pitchFamily="66" charset="0"/>
              </a:rPr>
              <a:t> (g) + O</a:t>
            </a:r>
            <a:r>
              <a:rPr lang="en-US" altLang="en-US" sz="2800" b="1" baseline="-25000">
                <a:solidFill>
                  <a:srgbClr val="0066FF"/>
                </a:solidFill>
                <a:latin typeface="Comic Sans MS" panose="030F0702030302020204" pitchFamily="66" charset="0"/>
              </a:rPr>
              <a:t>2</a:t>
            </a:r>
            <a:r>
              <a:rPr lang="en-US" altLang="en-US" sz="2800" b="1">
                <a:solidFill>
                  <a:srgbClr val="0066FF"/>
                </a:solidFill>
                <a:latin typeface="Comic Sans MS" panose="030F0702030302020204" pitchFamily="66" charset="0"/>
              </a:rPr>
              <a:t> (g) </a:t>
            </a:r>
            <a:r>
              <a:rPr lang="en-US" altLang="en-US" sz="2800" b="1">
                <a:solidFill>
                  <a:srgbClr val="0066FF"/>
                </a:solidFill>
                <a:latin typeface="Comic Sans MS" panose="030F0702030302020204" pitchFamily="66" charset="0"/>
                <a:cs typeface="Times New Roman" panose="02020603050405020304" pitchFamily="18" charset="0"/>
              </a:rPr>
              <a:t>→ 2 H</a:t>
            </a:r>
            <a:r>
              <a:rPr lang="en-US" altLang="en-US" sz="2800" b="1" baseline="-25000">
                <a:solidFill>
                  <a:srgbClr val="0066FF"/>
                </a:solidFill>
                <a:latin typeface="Comic Sans MS" panose="030F0702030302020204" pitchFamily="66" charset="0"/>
                <a:cs typeface="Times New Roman" panose="02020603050405020304" pitchFamily="18" charset="0"/>
              </a:rPr>
              <a:t>2</a:t>
            </a:r>
            <a:r>
              <a:rPr lang="en-US" altLang="en-US" sz="2800" b="1">
                <a:solidFill>
                  <a:srgbClr val="0066FF"/>
                </a:solidFill>
                <a:latin typeface="Comic Sans MS" panose="030F0702030302020204" pitchFamily="66" charset="0"/>
                <a:cs typeface="Times New Roman" panose="02020603050405020304" pitchFamily="18" charset="0"/>
              </a:rPr>
              <a:t>O (l)</a:t>
            </a:r>
          </a:p>
          <a:p>
            <a:pPr>
              <a:buClrTx/>
              <a:buFontTx/>
              <a:buNone/>
            </a:pPr>
            <a:r>
              <a:rPr lang="en-US" altLang="en-US" sz="2800" b="1">
                <a:solidFill>
                  <a:srgbClr val="000000"/>
                </a:solidFill>
                <a:latin typeface="Comic Sans MS" panose="030F0702030302020204" pitchFamily="66" charset="0"/>
                <a:cs typeface="Times New Roman" panose="02020603050405020304" pitchFamily="18" charset="0"/>
              </a:rPr>
              <a:t>What is the emf for the cell?  How does this compare to </a:t>
            </a:r>
            <a:r>
              <a:rPr lang="en-US" altLang="en-US" sz="2800" b="1">
                <a:solidFill>
                  <a:srgbClr val="000000"/>
                </a:solidFill>
                <a:latin typeface="Symbol" panose="05050102010706020507" pitchFamily="18" charset="2"/>
                <a:cs typeface="Times New Roman" panose="02020603050405020304" pitchFamily="18" charset="0"/>
              </a:rPr>
              <a:t></a:t>
            </a:r>
            <a:r>
              <a:rPr lang="en-US" altLang="en-US" sz="2800" b="1">
                <a:solidFill>
                  <a:srgbClr val="000000"/>
                </a:solidFill>
                <a:latin typeface="Comic Sans MS" panose="030F0702030302020204" pitchFamily="66" charset="0"/>
                <a:cs typeface="Times New Roman" panose="02020603050405020304" pitchFamily="18" charset="0"/>
              </a:rPr>
              <a:t>G</a:t>
            </a:r>
            <a:r>
              <a:rPr lang="en-US" altLang="en-US" sz="2800" b="1" baseline="-25000">
                <a:solidFill>
                  <a:srgbClr val="000000"/>
                </a:solidFill>
                <a:latin typeface="Comic Sans MS" panose="030F0702030302020204" pitchFamily="66" charset="0"/>
                <a:cs typeface="Times New Roman" panose="02020603050405020304" pitchFamily="18" charset="0"/>
              </a:rPr>
              <a:t>f</a:t>
            </a:r>
            <a:r>
              <a:rPr lang="en-US" altLang="en-US" sz="2800" b="1" baseline="30000">
                <a:solidFill>
                  <a:srgbClr val="000000"/>
                </a:solidFill>
                <a:latin typeface="Comic Sans MS" panose="030F0702030302020204" pitchFamily="66" charset="0"/>
                <a:cs typeface="Times New Roman" panose="02020603050405020304" pitchFamily="18" charset="0"/>
              </a:rPr>
              <a:t>o</a:t>
            </a:r>
            <a:r>
              <a:rPr lang="en-US" altLang="en-US" sz="2800" b="1">
                <a:solidFill>
                  <a:srgbClr val="000000"/>
                </a:solidFill>
                <a:latin typeface="Comic Sans MS" panose="030F0702030302020204" pitchFamily="66" charset="0"/>
                <a:cs typeface="Times New Roman" panose="02020603050405020304" pitchFamily="18" charset="0"/>
              </a:rPr>
              <a:t> (H</a:t>
            </a:r>
            <a:r>
              <a:rPr lang="en-US" altLang="en-US" sz="2800" b="1" baseline="-25000">
                <a:solidFill>
                  <a:srgbClr val="000000"/>
                </a:solidFill>
                <a:latin typeface="Comic Sans MS" panose="030F0702030302020204" pitchFamily="66" charset="0"/>
                <a:cs typeface="Times New Roman" panose="02020603050405020304" pitchFamily="18" charset="0"/>
              </a:rPr>
              <a:t>2</a:t>
            </a:r>
            <a:r>
              <a:rPr lang="en-US" altLang="en-US" sz="2800" b="1">
                <a:solidFill>
                  <a:srgbClr val="000000"/>
                </a:solidFill>
                <a:latin typeface="Comic Sans MS" panose="030F0702030302020204" pitchFamily="66" charset="0"/>
                <a:cs typeface="Times New Roman" panose="02020603050405020304" pitchFamily="18" charset="0"/>
              </a:rPr>
              <a:t>O)</a:t>
            </a:r>
            <a:r>
              <a:rPr lang="en-US" altLang="en-US" sz="2800" b="1" baseline="-25000">
                <a:solidFill>
                  <a:srgbClr val="000000"/>
                </a:solidFill>
                <a:latin typeface="Comic Sans MS" panose="030F0702030302020204" pitchFamily="66" charset="0"/>
                <a:cs typeface="Times New Roman" panose="02020603050405020304" pitchFamily="18" charset="0"/>
              </a:rPr>
              <a:t>l</a:t>
            </a:r>
            <a:r>
              <a:rPr lang="en-US" altLang="en-US" sz="2800" b="1">
                <a:solidFill>
                  <a:srgbClr val="000000"/>
                </a:solidFill>
                <a:latin typeface="Comic Sans MS" panose="030F0702030302020204" pitchFamily="66" charset="0"/>
                <a:cs typeface="Times New Roman" panose="02020603050405020304" pitchFamily="18" charset="0"/>
              </a:rPr>
              <a:t>?</a:t>
            </a:r>
          </a:p>
          <a:p>
            <a:pPr>
              <a:buClrTx/>
              <a:buFontTx/>
              <a:buNone/>
            </a:pPr>
            <a:endParaRPr lang="en-US" altLang="en-US" sz="2800" b="1">
              <a:solidFill>
                <a:srgbClr val="000000"/>
              </a:solidFill>
              <a:latin typeface="Comic Sans MS" panose="030F0702030302020204" pitchFamily="66"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Text Box 1"/>
          <p:cNvSpPr txBox="1">
            <a:spLocks noChangeArrowheads="1"/>
          </p:cNvSpPr>
          <p:nvPr/>
        </p:nvSpPr>
        <p:spPr bwMode="auto">
          <a:xfrm>
            <a:off x="0" y="193675"/>
            <a:ext cx="9144000" cy="660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b="1" u="sng">
                <a:solidFill>
                  <a:srgbClr val="000066"/>
                </a:solidFill>
                <a:latin typeface="Comic Sans MS" panose="030F0702030302020204" pitchFamily="66" charset="0"/>
              </a:rPr>
              <a:t>EXAMPLE 1:</a:t>
            </a:r>
            <a:r>
              <a:rPr lang="en-US" altLang="en-US" b="1">
                <a:solidFill>
                  <a:srgbClr val="000066"/>
                </a:solidFill>
                <a:latin typeface="Comic Sans MS" panose="030F0702030302020204" pitchFamily="66" charset="0"/>
              </a:rPr>
              <a:t> Consider the following unbalanced chemical equations:</a:t>
            </a:r>
          </a:p>
          <a:p>
            <a:pPr algn="ctr">
              <a:buClrTx/>
              <a:buFontTx/>
              <a:buNone/>
            </a:pPr>
            <a:r>
              <a:rPr lang="en-US" altLang="en-US" b="1">
                <a:solidFill>
                  <a:srgbClr val="000066"/>
                </a:solidFill>
                <a:latin typeface="Comic Sans MS" panose="030F0702030302020204" pitchFamily="66" charset="0"/>
              </a:rPr>
              <a:t>MnO</a:t>
            </a:r>
            <a:r>
              <a:rPr lang="en-US" altLang="en-US" b="1" baseline="-25000">
                <a:solidFill>
                  <a:srgbClr val="000066"/>
                </a:solidFill>
                <a:latin typeface="Comic Sans MS" panose="030F0702030302020204" pitchFamily="66" charset="0"/>
              </a:rPr>
              <a:t>4</a:t>
            </a:r>
            <a:r>
              <a:rPr lang="en-US" altLang="en-US" b="1" baseline="30000">
                <a:solidFill>
                  <a:srgbClr val="000066"/>
                </a:solidFill>
                <a:latin typeface="Comic Sans MS" panose="030F0702030302020204" pitchFamily="66" charset="0"/>
              </a:rPr>
              <a:t>-</a:t>
            </a:r>
            <a:r>
              <a:rPr lang="en-US" altLang="en-US" b="1">
                <a:solidFill>
                  <a:srgbClr val="000066"/>
                </a:solidFill>
                <a:latin typeface="Comic Sans MS" panose="030F0702030302020204" pitchFamily="66" charset="0"/>
              </a:rPr>
              <a:t>  +  5e</a:t>
            </a:r>
            <a:r>
              <a:rPr lang="en-US" altLang="en-US" b="1" baseline="30000">
                <a:solidFill>
                  <a:srgbClr val="000066"/>
                </a:solidFill>
                <a:latin typeface="Comic Sans MS" panose="030F0702030302020204" pitchFamily="66" charset="0"/>
              </a:rPr>
              <a:t>-</a:t>
            </a:r>
            <a:r>
              <a:rPr lang="en-US" altLang="en-US" b="1">
                <a:solidFill>
                  <a:srgbClr val="000066"/>
                </a:solidFill>
                <a:latin typeface="Comic Sans MS" panose="030F0702030302020204" pitchFamily="66" charset="0"/>
              </a:rPr>
              <a:t>  +  8H</a:t>
            </a:r>
            <a:r>
              <a:rPr lang="en-US" altLang="en-US" b="1" baseline="30000">
                <a:solidFill>
                  <a:srgbClr val="000066"/>
                </a:solidFill>
                <a:latin typeface="Comic Sans MS" panose="030F0702030302020204" pitchFamily="66" charset="0"/>
              </a:rPr>
              <a:t>+</a:t>
            </a:r>
            <a:r>
              <a:rPr lang="en-US" altLang="en-US" b="1">
                <a:solidFill>
                  <a:srgbClr val="000066"/>
                </a:solidFill>
                <a:latin typeface="Comic Sans MS" panose="030F0702030302020204" pitchFamily="66" charset="0"/>
              </a:rPr>
              <a:t> </a:t>
            </a:r>
            <a:r>
              <a:rPr lang="en-US" altLang="en-US" b="1">
                <a:solidFill>
                  <a:srgbClr val="000066"/>
                </a:solidFill>
                <a:latin typeface="Symbol" panose="05050102010706020507" pitchFamily="18" charset="2"/>
              </a:rPr>
              <a:t></a:t>
            </a:r>
            <a:r>
              <a:rPr lang="en-US" altLang="en-US" b="1">
                <a:solidFill>
                  <a:srgbClr val="000066"/>
                </a:solidFill>
                <a:latin typeface="Comic Sans MS" panose="030F0702030302020204" pitchFamily="66" charset="0"/>
              </a:rPr>
              <a:t>   Mn</a:t>
            </a:r>
            <a:r>
              <a:rPr lang="en-US" altLang="en-US" b="1" baseline="30000">
                <a:solidFill>
                  <a:srgbClr val="000066"/>
                </a:solidFill>
                <a:latin typeface="Comic Sans MS" panose="030F0702030302020204" pitchFamily="66" charset="0"/>
              </a:rPr>
              <a:t>2+</a:t>
            </a:r>
            <a:r>
              <a:rPr lang="en-US" altLang="en-US" b="1">
                <a:solidFill>
                  <a:srgbClr val="000066"/>
                </a:solidFill>
                <a:latin typeface="Comic Sans MS" panose="030F0702030302020204" pitchFamily="66" charset="0"/>
              </a:rPr>
              <a:t>  +  4H</a:t>
            </a:r>
            <a:r>
              <a:rPr lang="en-US" altLang="en-US" b="1" baseline="-25000">
                <a:solidFill>
                  <a:srgbClr val="000066"/>
                </a:solidFill>
                <a:latin typeface="Comic Sans MS" panose="030F0702030302020204" pitchFamily="66" charset="0"/>
              </a:rPr>
              <a:t>2</a:t>
            </a:r>
            <a:r>
              <a:rPr lang="en-US" altLang="en-US" b="1">
                <a:solidFill>
                  <a:srgbClr val="000066"/>
                </a:solidFill>
                <a:latin typeface="Comic Sans MS" panose="030F0702030302020204" pitchFamily="66" charset="0"/>
              </a:rPr>
              <a:t>O</a:t>
            </a:r>
          </a:p>
          <a:p>
            <a:pPr algn="ctr">
              <a:buClrTx/>
              <a:buFontTx/>
              <a:buNone/>
            </a:pPr>
            <a:r>
              <a:rPr lang="en-US" altLang="en-US" b="1">
                <a:solidFill>
                  <a:srgbClr val="000066"/>
                </a:solidFill>
                <a:latin typeface="Comic Sans MS" panose="030F0702030302020204" pitchFamily="66" charset="0"/>
              </a:rPr>
              <a:t>Fe</a:t>
            </a:r>
            <a:r>
              <a:rPr lang="en-US" altLang="en-US" b="1" baseline="30000">
                <a:solidFill>
                  <a:srgbClr val="000066"/>
                </a:solidFill>
                <a:latin typeface="Comic Sans MS" panose="030F0702030302020204" pitchFamily="66" charset="0"/>
              </a:rPr>
              <a:t>2+</a:t>
            </a:r>
            <a:r>
              <a:rPr lang="en-US" altLang="en-US" b="1">
                <a:solidFill>
                  <a:srgbClr val="000066"/>
                </a:solidFill>
                <a:latin typeface="Comic Sans MS" panose="030F0702030302020204" pitchFamily="66" charset="0"/>
              </a:rPr>
              <a:t>(aq)  +  2e</a:t>
            </a:r>
            <a:r>
              <a:rPr lang="en-US" altLang="en-US" b="1" baseline="30000">
                <a:solidFill>
                  <a:srgbClr val="000066"/>
                </a:solidFill>
                <a:latin typeface="Comic Sans MS" panose="030F0702030302020204" pitchFamily="66" charset="0"/>
              </a:rPr>
              <a:t>-</a:t>
            </a:r>
            <a:r>
              <a:rPr lang="en-US" altLang="en-US" b="1">
                <a:solidFill>
                  <a:srgbClr val="000066"/>
                </a:solidFill>
                <a:latin typeface="Comic Sans MS" panose="030F0702030302020204" pitchFamily="66" charset="0"/>
              </a:rPr>
              <a:t>(aq)  </a:t>
            </a:r>
            <a:r>
              <a:rPr lang="en-US" altLang="en-US" b="1">
                <a:solidFill>
                  <a:srgbClr val="000066"/>
                </a:solidFill>
                <a:latin typeface="Symbol" panose="05050102010706020507" pitchFamily="18" charset="2"/>
              </a:rPr>
              <a:t></a:t>
            </a:r>
            <a:r>
              <a:rPr lang="en-US" altLang="en-US" b="1">
                <a:solidFill>
                  <a:srgbClr val="000066"/>
                </a:solidFill>
                <a:latin typeface="Comic Sans MS" panose="030F0702030302020204" pitchFamily="66" charset="0"/>
              </a:rPr>
              <a:t>  Fe(s)</a:t>
            </a:r>
          </a:p>
          <a:p>
            <a:pPr>
              <a:buClrTx/>
              <a:buFontTx/>
              <a:buNone/>
            </a:pPr>
            <a:r>
              <a:rPr lang="en-US" altLang="en-US" sz="2000" b="1">
                <a:solidFill>
                  <a:srgbClr val="000066"/>
                </a:solidFill>
                <a:latin typeface="Comic Sans MS" panose="030F0702030302020204" pitchFamily="66" charset="0"/>
              </a:rPr>
              <a:t>Use your table of standard reduction potentials in order to determine the following:</a:t>
            </a:r>
          </a:p>
          <a:p>
            <a:pPr>
              <a:buClrTx/>
              <a:buFontTx/>
              <a:buNone/>
            </a:pPr>
            <a:r>
              <a:rPr lang="en-US" altLang="en-US" b="1">
                <a:solidFill>
                  <a:srgbClr val="000066"/>
                </a:solidFill>
                <a:latin typeface="Comic Sans MS" panose="030F0702030302020204" pitchFamily="66" charset="0"/>
              </a:rPr>
              <a:t>	</a:t>
            </a:r>
            <a:r>
              <a:rPr lang="en-US" altLang="en-US" b="1">
                <a:solidFill>
                  <a:srgbClr val="000000"/>
                </a:solidFill>
                <a:latin typeface="Comic Sans MS" panose="030F0702030302020204" pitchFamily="66" charset="0"/>
              </a:rPr>
              <a:t>A. Diagram the galvanic cell, indicating the direction of flow of electrons in the external circuit and the motion of the ions in the salt bridge.</a:t>
            </a:r>
          </a:p>
          <a:p>
            <a:pPr>
              <a:buClrTx/>
              <a:buFontTx/>
              <a:buNone/>
            </a:pPr>
            <a:r>
              <a:rPr lang="en-US" altLang="en-US" b="1">
                <a:solidFill>
                  <a:srgbClr val="000066"/>
                </a:solidFill>
                <a:latin typeface="Comic Sans MS" panose="030F0702030302020204" pitchFamily="66" charset="0"/>
              </a:rPr>
              <a:t>	B. Write balanced chemical equations for the half-reactions at the anode, the cathode, and for the overall cell reaction.</a:t>
            </a:r>
          </a:p>
          <a:p>
            <a:pPr>
              <a:buClrTx/>
              <a:buFontTx/>
              <a:buNone/>
            </a:pPr>
            <a:r>
              <a:rPr lang="en-US" altLang="en-US" b="1">
                <a:solidFill>
                  <a:srgbClr val="000066"/>
                </a:solidFill>
                <a:latin typeface="Comic Sans MS" panose="030F0702030302020204" pitchFamily="66" charset="0"/>
              </a:rPr>
              <a:t>	</a:t>
            </a:r>
            <a:r>
              <a:rPr lang="en-US" altLang="en-US" b="1">
                <a:solidFill>
                  <a:srgbClr val="000000"/>
                </a:solidFill>
                <a:latin typeface="Comic Sans MS" panose="030F0702030302020204" pitchFamily="66" charset="0"/>
              </a:rPr>
              <a:t>C. Calculate the standard cell potential for this galvanic cell.</a:t>
            </a:r>
          </a:p>
          <a:p>
            <a:pPr>
              <a:buClrTx/>
              <a:buFontTx/>
              <a:buNone/>
            </a:pPr>
            <a:r>
              <a:rPr lang="en-US" altLang="en-US" b="1">
                <a:solidFill>
                  <a:srgbClr val="000066"/>
                </a:solidFill>
                <a:latin typeface="Comic Sans MS" panose="030F0702030302020204" pitchFamily="66" charset="0"/>
              </a:rPr>
              <a:t>	D. Calculate the standard free energy for this galvanic cell.</a:t>
            </a:r>
          </a:p>
          <a:p>
            <a:pPr>
              <a:buClrTx/>
              <a:buFontTx/>
              <a:buNone/>
            </a:pPr>
            <a:r>
              <a:rPr lang="en-US" altLang="en-US" b="1">
                <a:solidFill>
                  <a:srgbClr val="000066"/>
                </a:solidFill>
                <a:latin typeface="Comic Sans MS" panose="030F0702030302020204" pitchFamily="66" charset="0"/>
              </a:rPr>
              <a:t>	</a:t>
            </a:r>
            <a:r>
              <a:rPr lang="en-US" altLang="en-US" b="1">
                <a:solidFill>
                  <a:srgbClr val="000000"/>
                </a:solidFill>
                <a:latin typeface="Comic Sans MS" panose="030F0702030302020204" pitchFamily="66" charset="0"/>
              </a:rPr>
              <a:t>E. Write the abbreviated notation to describe this cell.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Text Box 1"/>
          <p:cNvSpPr txBox="1">
            <a:spLocks noChangeArrowheads="1"/>
          </p:cNvSpPr>
          <p:nvPr/>
        </p:nvSpPr>
        <p:spPr bwMode="auto">
          <a:xfrm>
            <a:off x="0" y="193675"/>
            <a:ext cx="9144000" cy="6249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b="1" u="sng">
                <a:solidFill>
                  <a:srgbClr val="000066"/>
                </a:solidFill>
                <a:latin typeface="Comic Sans MS" panose="030F0702030302020204" pitchFamily="66" charset="0"/>
              </a:rPr>
              <a:t>EXAMPLE 2:</a:t>
            </a:r>
            <a:r>
              <a:rPr lang="en-US" altLang="en-US" b="1">
                <a:solidFill>
                  <a:srgbClr val="000066"/>
                </a:solidFill>
                <a:latin typeface="Comic Sans MS" panose="030F0702030302020204" pitchFamily="66" charset="0"/>
              </a:rPr>
              <a:t> Consider the following unbalanced chemical equation:</a:t>
            </a:r>
          </a:p>
          <a:p>
            <a:pPr algn="ctr">
              <a:buClrTx/>
              <a:buFontTx/>
              <a:buNone/>
            </a:pPr>
            <a:r>
              <a:rPr lang="en-US" altLang="en-US" b="1">
                <a:solidFill>
                  <a:srgbClr val="000066"/>
                </a:solidFill>
                <a:latin typeface="Comic Sans MS" panose="030F0702030302020204" pitchFamily="66" charset="0"/>
              </a:rPr>
              <a:t>Cr</a:t>
            </a:r>
            <a:r>
              <a:rPr lang="en-US" altLang="en-US" b="1" baseline="-25000">
                <a:solidFill>
                  <a:srgbClr val="000066"/>
                </a:solidFill>
                <a:latin typeface="Comic Sans MS" panose="030F0702030302020204" pitchFamily="66" charset="0"/>
              </a:rPr>
              <a:t>2</a:t>
            </a:r>
            <a:r>
              <a:rPr lang="en-US" altLang="en-US" b="1">
                <a:solidFill>
                  <a:srgbClr val="000066"/>
                </a:solidFill>
                <a:latin typeface="Comic Sans MS" panose="030F0702030302020204" pitchFamily="66" charset="0"/>
              </a:rPr>
              <a:t>O</a:t>
            </a:r>
            <a:r>
              <a:rPr lang="en-US" altLang="en-US" b="1" baseline="-25000">
                <a:solidFill>
                  <a:srgbClr val="000066"/>
                </a:solidFill>
                <a:latin typeface="Comic Sans MS" panose="030F0702030302020204" pitchFamily="66" charset="0"/>
              </a:rPr>
              <a:t>7</a:t>
            </a:r>
            <a:r>
              <a:rPr lang="en-US" altLang="en-US" b="1" baseline="30000">
                <a:solidFill>
                  <a:srgbClr val="000066"/>
                </a:solidFill>
                <a:latin typeface="Comic Sans MS" panose="030F0702030302020204" pitchFamily="66" charset="0"/>
              </a:rPr>
              <a:t>2-</a:t>
            </a:r>
            <a:r>
              <a:rPr lang="en-US" altLang="en-US" b="1">
                <a:solidFill>
                  <a:srgbClr val="000066"/>
                </a:solidFill>
                <a:latin typeface="Comic Sans MS" panose="030F0702030302020204" pitchFamily="66" charset="0"/>
              </a:rPr>
              <a:t>(aq)  +  I</a:t>
            </a:r>
            <a:r>
              <a:rPr lang="en-US" altLang="en-US" b="1" baseline="30000">
                <a:solidFill>
                  <a:srgbClr val="000066"/>
                </a:solidFill>
                <a:latin typeface="Comic Sans MS" panose="030F0702030302020204" pitchFamily="66" charset="0"/>
              </a:rPr>
              <a:t>-</a:t>
            </a:r>
            <a:r>
              <a:rPr lang="en-US" altLang="en-US" b="1">
                <a:solidFill>
                  <a:srgbClr val="000066"/>
                </a:solidFill>
                <a:latin typeface="Comic Sans MS" panose="030F0702030302020204" pitchFamily="66" charset="0"/>
              </a:rPr>
              <a:t>(aq)  </a:t>
            </a:r>
            <a:r>
              <a:rPr lang="en-US" altLang="en-US" b="1">
                <a:solidFill>
                  <a:srgbClr val="000066"/>
                </a:solidFill>
                <a:latin typeface="Symbol" panose="05050102010706020507" pitchFamily="18" charset="2"/>
              </a:rPr>
              <a:t></a:t>
            </a:r>
            <a:r>
              <a:rPr lang="en-US" altLang="en-US" b="1">
                <a:solidFill>
                  <a:srgbClr val="000066"/>
                </a:solidFill>
                <a:latin typeface="Comic Sans MS" panose="030F0702030302020204" pitchFamily="66" charset="0"/>
              </a:rPr>
              <a:t>  Cr</a:t>
            </a:r>
            <a:r>
              <a:rPr lang="en-US" altLang="en-US" b="1" baseline="30000">
                <a:solidFill>
                  <a:srgbClr val="000066"/>
                </a:solidFill>
                <a:latin typeface="Comic Sans MS" panose="030F0702030302020204" pitchFamily="66" charset="0"/>
              </a:rPr>
              <a:t>+3</a:t>
            </a:r>
            <a:r>
              <a:rPr lang="en-US" altLang="en-US" b="1">
                <a:solidFill>
                  <a:srgbClr val="000066"/>
                </a:solidFill>
                <a:latin typeface="Comic Sans MS" panose="030F0702030302020204" pitchFamily="66" charset="0"/>
              </a:rPr>
              <a:t>(aq)  +  I</a:t>
            </a:r>
            <a:r>
              <a:rPr lang="en-US" altLang="en-US" b="1" baseline="-25000">
                <a:solidFill>
                  <a:srgbClr val="000066"/>
                </a:solidFill>
                <a:latin typeface="Comic Sans MS" panose="030F0702030302020204" pitchFamily="66" charset="0"/>
              </a:rPr>
              <a:t>2</a:t>
            </a:r>
            <a:r>
              <a:rPr lang="en-US" altLang="en-US" b="1">
                <a:solidFill>
                  <a:srgbClr val="000066"/>
                </a:solidFill>
                <a:latin typeface="Comic Sans MS" panose="030F0702030302020204" pitchFamily="66" charset="0"/>
              </a:rPr>
              <a:t>(s)</a:t>
            </a:r>
          </a:p>
          <a:p>
            <a:pPr>
              <a:buClrTx/>
              <a:buFontTx/>
              <a:buNone/>
            </a:pPr>
            <a:endParaRPr lang="en-US" altLang="en-US" b="1">
              <a:solidFill>
                <a:srgbClr val="000066"/>
              </a:solidFill>
              <a:latin typeface="Comic Sans MS" panose="030F0702030302020204" pitchFamily="66" charset="0"/>
            </a:endParaRPr>
          </a:p>
          <a:p>
            <a:pPr>
              <a:buClrTx/>
              <a:buFontTx/>
              <a:buNone/>
            </a:pPr>
            <a:r>
              <a:rPr lang="en-US" altLang="en-US" sz="2000" b="1">
                <a:solidFill>
                  <a:srgbClr val="000066"/>
                </a:solidFill>
                <a:latin typeface="Comic Sans MS" panose="030F0702030302020204" pitchFamily="66" charset="0"/>
              </a:rPr>
              <a:t>Use your table of standard reduction potentials in order to determine the following:</a:t>
            </a:r>
          </a:p>
          <a:p>
            <a:pPr>
              <a:buClrTx/>
              <a:buFontTx/>
              <a:buNone/>
            </a:pPr>
            <a:r>
              <a:rPr lang="en-US" altLang="en-US" b="1">
                <a:solidFill>
                  <a:srgbClr val="000066"/>
                </a:solidFill>
                <a:latin typeface="Comic Sans MS" panose="030F0702030302020204" pitchFamily="66" charset="0"/>
              </a:rPr>
              <a:t>	</a:t>
            </a:r>
            <a:r>
              <a:rPr lang="en-US" altLang="en-US" b="1">
                <a:solidFill>
                  <a:srgbClr val="000000"/>
                </a:solidFill>
                <a:latin typeface="Comic Sans MS" panose="030F0702030302020204" pitchFamily="66" charset="0"/>
              </a:rPr>
              <a:t>A. Diagram the galvanic cell, indicating the direction of flow of electrons in the external circuit and the motion of the ions in the salt bridge.</a:t>
            </a:r>
          </a:p>
          <a:p>
            <a:pPr>
              <a:buClrTx/>
              <a:buFontTx/>
              <a:buNone/>
            </a:pPr>
            <a:r>
              <a:rPr lang="en-US" altLang="en-US" b="1">
                <a:solidFill>
                  <a:srgbClr val="000066"/>
                </a:solidFill>
                <a:latin typeface="Comic Sans MS" panose="030F0702030302020204" pitchFamily="66" charset="0"/>
              </a:rPr>
              <a:t>	B. Write balanced chemical equations for the half-reactions at the anode, the cathode, and for the overall cell reaction.</a:t>
            </a:r>
          </a:p>
          <a:p>
            <a:pPr>
              <a:buClrTx/>
              <a:buFontTx/>
              <a:buNone/>
            </a:pPr>
            <a:r>
              <a:rPr lang="en-US" altLang="en-US" b="1">
                <a:solidFill>
                  <a:srgbClr val="000066"/>
                </a:solidFill>
                <a:latin typeface="Comic Sans MS" panose="030F0702030302020204" pitchFamily="66" charset="0"/>
              </a:rPr>
              <a:t>	</a:t>
            </a:r>
            <a:r>
              <a:rPr lang="en-US" altLang="en-US" b="1">
                <a:solidFill>
                  <a:srgbClr val="000000"/>
                </a:solidFill>
                <a:latin typeface="Comic Sans MS" panose="030F0702030302020204" pitchFamily="66" charset="0"/>
              </a:rPr>
              <a:t>C. Calculate the standard cell potential for this galvanic cell.</a:t>
            </a:r>
          </a:p>
          <a:p>
            <a:pPr>
              <a:buClrTx/>
              <a:buFontTx/>
              <a:buNone/>
            </a:pPr>
            <a:r>
              <a:rPr lang="en-US" altLang="en-US" b="1">
                <a:solidFill>
                  <a:srgbClr val="000066"/>
                </a:solidFill>
                <a:latin typeface="Comic Sans MS" panose="030F0702030302020204" pitchFamily="66" charset="0"/>
              </a:rPr>
              <a:t>	D. Calculate the standard free energy for this galvanic cell.</a:t>
            </a:r>
          </a:p>
          <a:p>
            <a:pPr>
              <a:buClrTx/>
              <a:buFontTx/>
              <a:buNone/>
            </a:pPr>
            <a:r>
              <a:rPr lang="en-US" altLang="en-US" b="1">
                <a:solidFill>
                  <a:srgbClr val="000066"/>
                </a:solidFill>
                <a:latin typeface="Comic Sans MS" panose="030F0702030302020204" pitchFamily="66" charset="0"/>
              </a:rPr>
              <a:t>	</a:t>
            </a:r>
            <a:r>
              <a:rPr lang="en-US" altLang="en-US" b="1">
                <a:solidFill>
                  <a:srgbClr val="000000"/>
                </a:solidFill>
                <a:latin typeface="Comic Sans MS" panose="030F0702030302020204" pitchFamily="66" charset="0"/>
              </a:rPr>
              <a:t>E. Write the abbreviated notation to describe this cell.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fld id="{16E1C8CA-A322-4028-8E4B-F7B551243949}" type="slidenum">
              <a:rPr lang="en-US" altLang="en-US" sz="1400">
                <a:solidFill>
                  <a:srgbClr val="000000"/>
                </a:solidFill>
              </a:rPr>
              <a:pPr algn="ctr">
                <a:buClrTx/>
                <a:buFontTx/>
                <a:buNone/>
              </a:pPr>
              <a:t>5</a:t>
            </a:fld>
            <a:endParaRPr lang="en-US" altLang="en-US" sz="1400">
              <a:solidFill>
                <a:srgbClr val="000000"/>
              </a:solidFill>
            </a:endParaRPr>
          </a:p>
        </p:txBody>
      </p:sp>
      <p:sp>
        <p:nvSpPr>
          <p:cNvPr id="8195" name="Text Box 2">
            <a:extLst>
              <a:ext uri="{FF2B5EF4-FFF2-40B4-BE49-F238E27FC236}">
                <a16:creationId xmlns:a16="http://schemas.microsoft.com/office/drawing/2014/main" xmlns="" id="{A3A91E0D-6168-4B81-A653-1365AAD21584}"/>
              </a:ext>
            </a:extLst>
          </p:cNvPr>
          <p:cNvSpPr txBox="1">
            <a:spLocks noChangeArrowheads="1"/>
          </p:cNvSpPr>
          <p:nvPr/>
        </p:nvSpPr>
        <p:spPr bwMode="auto">
          <a:xfrm>
            <a:off x="14288" y="228600"/>
            <a:ext cx="9144000" cy="2154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ea typeface="Microsoft YaHei" charset="-122"/>
              </a:defRPr>
            </a:lvl9pPr>
          </a:lstStyle>
          <a:p>
            <a:pPr algn="ctr">
              <a:buSzPct val="100000"/>
              <a:defRPr/>
            </a:pPr>
            <a:r>
              <a:rPr lang="en-US" sz="3600" dirty="0">
                <a:solidFill>
                  <a:srgbClr val="000000"/>
                </a:solidFill>
              </a:rPr>
              <a:t>Workshop EC #1</a:t>
            </a:r>
          </a:p>
          <a:p>
            <a:pPr marL="514350" indent="-514350">
              <a:buSzPct val="100000"/>
              <a:buFontTx/>
              <a:buAutoNum type="arabicParenR"/>
              <a:defRPr/>
            </a:pPr>
            <a:r>
              <a:rPr lang="en-US" sz="2800" dirty="0">
                <a:solidFill>
                  <a:srgbClr val="000000"/>
                </a:solidFill>
              </a:rPr>
              <a:t>Determine the oxidation state of each component in the following substances.</a:t>
            </a:r>
          </a:p>
          <a:p>
            <a:pPr marL="514350" indent="-514350">
              <a:buSzPct val="100000"/>
              <a:buFontTx/>
              <a:buAutoNum type="arabicParenR"/>
              <a:defRPr/>
            </a:pPr>
            <a:r>
              <a:rPr lang="en-US" sz="2800" dirty="0">
                <a:solidFill>
                  <a:srgbClr val="000000"/>
                </a:solidFill>
              </a:rPr>
              <a:t>Identify the Oxidizing and Reducing Agents in Each of the Following</a:t>
            </a:r>
          </a:p>
        </p:txBody>
      </p:sp>
      <p:sp>
        <p:nvSpPr>
          <p:cNvPr id="10244" name="Text Box 3"/>
          <p:cNvSpPr txBox="1">
            <a:spLocks noChangeArrowheads="1"/>
          </p:cNvSpPr>
          <p:nvPr/>
        </p:nvSpPr>
        <p:spPr bwMode="auto">
          <a:xfrm>
            <a:off x="457200" y="2819400"/>
            <a:ext cx="8229600"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lstStyle>
            <a:lvl1pPr marL="342900" indent="-339725">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800"/>
              </a:spcBef>
              <a:buClrTx/>
              <a:buFontTx/>
              <a:buNone/>
            </a:pPr>
            <a:r>
              <a:rPr lang="en-US" altLang="en-US" sz="3200">
                <a:solidFill>
                  <a:srgbClr val="000000"/>
                </a:solidFill>
              </a:rPr>
              <a:t>3 H</a:t>
            </a:r>
            <a:r>
              <a:rPr lang="en-US" altLang="en-US" sz="3200" baseline="-25000">
                <a:solidFill>
                  <a:srgbClr val="000000"/>
                </a:solidFill>
              </a:rPr>
              <a:t>2</a:t>
            </a:r>
            <a:r>
              <a:rPr lang="en-US" altLang="en-US" sz="3200">
                <a:solidFill>
                  <a:srgbClr val="000000"/>
                </a:solidFill>
              </a:rPr>
              <a:t>S +  2 NO</a:t>
            </a:r>
            <a:r>
              <a:rPr lang="en-US" altLang="en-US" sz="3200" baseline="-25000">
                <a:solidFill>
                  <a:srgbClr val="000000"/>
                </a:solidFill>
              </a:rPr>
              <a:t>3</a:t>
            </a:r>
            <a:r>
              <a:rPr lang="en-US" altLang="en-US" sz="3200" baseline="30000">
                <a:solidFill>
                  <a:srgbClr val="000000"/>
                </a:solidFill>
                <a:cs typeface="Times New Roman" panose="02020603050405020304" pitchFamily="18" charset="0"/>
              </a:rPr>
              <a:t>–</a:t>
            </a:r>
            <a:r>
              <a:rPr lang="en-US" altLang="en-US" sz="3200">
                <a:solidFill>
                  <a:srgbClr val="000000"/>
                </a:solidFill>
              </a:rPr>
              <a:t>  +  2 H</a:t>
            </a:r>
            <a:r>
              <a:rPr lang="en-US" altLang="en-US" sz="3200" baseline="30000">
                <a:solidFill>
                  <a:srgbClr val="000000"/>
                </a:solidFill>
              </a:rPr>
              <a:t>+</a:t>
            </a:r>
            <a:r>
              <a:rPr lang="en-US" altLang="en-US" sz="3200">
                <a:solidFill>
                  <a:srgbClr val="000000"/>
                </a:solidFill>
              </a:rPr>
              <a:t> </a:t>
            </a:r>
            <a:r>
              <a:rPr lang="en-US" altLang="en-US" sz="3200" b="1">
                <a:solidFill>
                  <a:srgbClr val="000000"/>
                </a:solidFill>
                <a:latin typeface="Symbol" panose="05050102010706020507" pitchFamily="18" charset="2"/>
              </a:rPr>
              <a:t></a:t>
            </a:r>
            <a:r>
              <a:rPr lang="en-US" altLang="en-US" sz="3200">
                <a:solidFill>
                  <a:srgbClr val="000000"/>
                </a:solidFill>
                <a:latin typeface="Symbol" panose="05050102010706020507" pitchFamily="18" charset="2"/>
              </a:rPr>
              <a:t></a:t>
            </a:r>
            <a:r>
              <a:rPr lang="en-US" altLang="en-US" sz="3200" b="1">
                <a:solidFill>
                  <a:srgbClr val="000000"/>
                </a:solidFill>
                <a:latin typeface="Symbol" panose="05050102010706020507" pitchFamily="18" charset="2"/>
              </a:rPr>
              <a:t></a:t>
            </a:r>
            <a:r>
              <a:rPr lang="en-US" altLang="en-US" sz="3200">
                <a:solidFill>
                  <a:srgbClr val="000000"/>
                </a:solidFill>
              </a:rPr>
              <a:t>S + 2 NO + 4 H</a:t>
            </a:r>
            <a:r>
              <a:rPr lang="en-US" altLang="en-US" sz="3200" baseline="-25000">
                <a:solidFill>
                  <a:srgbClr val="000000"/>
                </a:solidFill>
              </a:rPr>
              <a:t>2</a:t>
            </a:r>
            <a:r>
              <a:rPr lang="en-US" altLang="en-US" sz="3200">
                <a:solidFill>
                  <a:srgbClr val="000000"/>
                </a:solidFill>
              </a:rPr>
              <a:t>O</a:t>
            </a:r>
          </a:p>
          <a:p>
            <a:pPr>
              <a:spcBef>
                <a:spcPts val="14000"/>
              </a:spcBef>
              <a:buClrTx/>
              <a:buFontTx/>
              <a:buNone/>
            </a:pPr>
            <a:r>
              <a:rPr lang="en-US" altLang="en-US" sz="3200">
                <a:solidFill>
                  <a:srgbClr val="000000"/>
                </a:solidFill>
              </a:rPr>
              <a:t>MnO</a:t>
            </a:r>
            <a:r>
              <a:rPr lang="en-US" altLang="en-US" sz="3200" baseline="-25000">
                <a:solidFill>
                  <a:srgbClr val="000000"/>
                </a:solidFill>
              </a:rPr>
              <a:t>2</a:t>
            </a:r>
            <a:r>
              <a:rPr lang="en-US" altLang="en-US" sz="3200">
                <a:solidFill>
                  <a:srgbClr val="000000"/>
                </a:solidFill>
              </a:rPr>
              <a:t> + 4 HBr </a:t>
            </a:r>
            <a:r>
              <a:rPr lang="en-US" altLang="en-US" sz="3200" b="1">
                <a:solidFill>
                  <a:srgbClr val="000000"/>
                </a:solidFill>
                <a:latin typeface="Symbol" panose="05050102010706020507" pitchFamily="18" charset="2"/>
              </a:rPr>
              <a:t></a:t>
            </a:r>
            <a:r>
              <a:rPr lang="en-US" altLang="en-US" sz="3200">
                <a:solidFill>
                  <a:srgbClr val="000000"/>
                </a:solidFill>
              </a:rPr>
              <a:t>MnBr</a:t>
            </a:r>
            <a:r>
              <a:rPr lang="en-US" altLang="en-US" sz="3200" baseline="-25000">
                <a:solidFill>
                  <a:srgbClr val="000000"/>
                </a:solidFill>
              </a:rPr>
              <a:t>2</a:t>
            </a:r>
            <a:r>
              <a:rPr lang="en-US" altLang="en-US" sz="3200">
                <a:solidFill>
                  <a:srgbClr val="000000"/>
                </a:solidFill>
              </a:rPr>
              <a:t> + Br</a:t>
            </a:r>
            <a:r>
              <a:rPr lang="en-US" altLang="en-US" sz="3200" baseline="-25000">
                <a:solidFill>
                  <a:srgbClr val="000000"/>
                </a:solidFill>
              </a:rPr>
              <a:t>2</a:t>
            </a:r>
            <a:r>
              <a:rPr lang="en-US" altLang="en-US" sz="3200">
                <a:solidFill>
                  <a:srgbClr val="000000"/>
                </a:solidFill>
              </a:rPr>
              <a:t> + 2 H</a:t>
            </a:r>
            <a:r>
              <a:rPr lang="en-US" altLang="en-US" sz="3200" baseline="-25000">
                <a:solidFill>
                  <a:srgbClr val="000000"/>
                </a:solidFill>
              </a:rPr>
              <a:t>2</a:t>
            </a:r>
            <a:r>
              <a:rPr lang="en-US" altLang="en-US" sz="3200">
                <a:solidFill>
                  <a:srgbClr val="000000"/>
                </a:solidFill>
              </a:rPr>
              <a:t>O</a:t>
            </a:r>
          </a:p>
        </p:txBody>
      </p:sp>
    </p:spTree>
  </p:cSld>
  <p:clrMapOvr>
    <a:masterClrMapping/>
  </p:clrMapOvr>
  <p:transition>
    <p:fade thruBlk="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7282" name="Text Box 1"/>
          <p:cNvSpPr txBox="1">
            <a:spLocks noChangeArrowheads="1"/>
          </p:cNvSpPr>
          <p:nvPr/>
        </p:nvSpPr>
        <p:spPr bwMode="auto">
          <a:xfrm>
            <a:off x="381000" y="304800"/>
            <a:ext cx="8534400" cy="551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sz="3200" b="1">
                <a:solidFill>
                  <a:schemeClr val="tx1"/>
                </a:solidFill>
                <a:latin typeface="Comic Sans MS" panose="030F0702030302020204" pitchFamily="66" charset="0"/>
              </a:rPr>
              <a:t>Workshop EC#5</a:t>
            </a:r>
          </a:p>
          <a:p>
            <a:pPr algn="ctr">
              <a:buClrTx/>
              <a:buFontTx/>
              <a:buNone/>
            </a:pPr>
            <a:endParaRPr lang="en-US" altLang="en-US" sz="3200" b="1">
              <a:solidFill>
                <a:srgbClr val="800000"/>
              </a:solidFill>
              <a:latin typeface="Comic Sans MS" panose="030F0702030302020204" pitchFamily="66" charset="0"/>
            </a:endParaRPr>
          </a:p>
          <a:p>
            <a:pPr>
              <a:buClrTx/>
              <a:buFontTx/>
              <a:buNone/>
            </a:pPr>
            <a:r>
              <a:rPr lang="en-US" altLang="en-US" b="1">
                <a:solidFill>
                  <a:schemeClr val="tx1"/>
                </a:solidFill>
                <a:latin typeface="Comic Sans MS" panose="030F0702030302020204" pitchFamily="66" charset="0"/>
              </a:rPr>
              <a:t>Q1.  	MnO</a:t>
            </a:r>
            <a:r>
              <a:rPr lang="en-US" altLang="en-US" b="1" baseline="-25000">
                <a:solidFill>
                  <a:schemeClr val="tx1"/>
                </a:solidFill>
                <a:latin typeface="Comic Sans MS" panose="030F0702030302020204" pitchFamily="66" charset="0"/>
              </a:rPr>
              <a:t>4</a:t>
            </a:r>
            <a:r>
              <a:rPr lang="en-US" altLang="en-US" b="1" baseline="30000">
                <a:solidFill>
                  <a:schemeClr val="tx1"/>
                </a:solidFill>
                <a:latin typeface="Comic Sans MS" panose="030F0702030302020204" pitchFamily="66" charset="0"/>
              </a:rPr>
              <a:t>-</a:t>
            </a:r>
            <a:r>
              <a:rPr lang="en-US" altLang="en-US" b="1">
                <a:solidFill>
                  <a:schemeClr val="tx1"/>
                </a:solidFill>
                <a:latin typeface="Comic Sans MS" panose="030F0702030302020204" pitchFamily="66" charset="0"/>
              </a:rPr>
              <a:t>  +  5e</a:t>
            </a:r>
            <a:r>
              <a:rPr lang="en-US" altLang="en-US" b="1" baseline="30000">
                <a:solidFill>
                  <a:schemeClr val="tx1"/>
                </a:solidFill>
                <a:latin typeface="Comic Sans MS" panose="030F0702030302020204" pitchFamily="66" charset="0"/>
              </a:rPr>
              <a:t>-</a:t>
            </a:r>
            <a:r>
              <a:rPr lang="en-US" altLang="en-US" b="1">
                <a:solidFill>
                  <a:schemeClr val="tx1"/>
                </a:solidFill>
                <a:latin typeface="Comic Sans MS" panose="030F0702030302020204" pitchFamily="66" charset="0"/>
              </a:rPr>
              <a:t>  +  8H</a:t>
            </a:r>
            <a:r>
              <a:rPr lang="en-US" altLang="en-US" b="1" baseline="30000">
                <a:solidFill>
                  <a:schemeClr val="tx1"/>
                </a:solidFill>
                <a:latin typeface="Comic Sans MS" panose="030F0702030302020204" pitchFamily="66" charset="0"/>
              </a:rPr>
              <a:t>+</a:t>
            </a:r>
            <a:r>
              <a:rPr lang="en-US" altLang="en-US" b="1">
                <a:solidFill>
                  <a:schemeClr val="tx1"/>
                </a:solidFill>
                <a:latin typeface="Comic Sans MS" panose="030F0702030302020204" pitchFamily="66" charset="0"/>
              </a:rPr>
              <a:t> </a:t>
            </a:r>
            <a:r>
              <a:rPr lang="en-US" altLang="en-US" b="1">
                <a:solidFill>
                  <a:schemeClr val="tx1"/>
                </a:solidFill>
                <a:latin typeface="Symbol" panose="05050102010706020507" pitchFamily="18" charset="2"/>
              </a:rPr>
              <a:t></a:t>
            </a:r>
            <a:r>
              <a:rPr lang="en-US" altLang="en-US" b="1">
                <a:solidFill>
                  <a:schemeClr val="tx1"/>
                </a:solidFill>
                <a:latin typeface="Comic Sans MS" panose="030F0702030302020204" pitchFamily="66" charset="0"/>
              </a:rPr>
              <a:t>   Mn</a:t>
            </a:r>
            <a:r>
              <a:rPr lang="en-US" altLang="en-US" b="1" baseline="30000">
                <a:solidFill>
                  <a:schemeClr val="tx1"/>
                </a:solidFill>
                <a:latin typeface="Comic Sans MS" panose="030F0702030302020204" pitchFamily="66" charset="0"/>
              </a:rPr>
              <a:t>2+</a:t>
            </a:r>
            <a:r>
              <a:rPr lang="en-US" altLang="en-US" b="1">
                <a:solidFill>
                  <a:schemeClr val="tx1"/>
                </a:solidFill>
                <a:latin typeface="Comic Sans MS" panose="030F0702030302020204" pitchFamily="66" charset="0"/>
              </a:rPr>
              <a:t>  +  4H</a:t>
            </a:r>
            <a:r>
              <a:rPr lang="en-US" altLang="en-US" b="1" baseline="-25000">
                <a:solidFill>
                  <a:schemeClr val="tx1"/>
                </a:solidFill>
                <a:latin typeface="Comic Sans MS" panose="030F0702030302020204" pitchFamily="66" charset="0"/>
              </a:rPr>
              <a:t>2</a:t>
            </a:r>
            <a:r>
              <a:rPr lang="en-US" altLang="en-US" b="1">
                <a:solidFill>
                  <a:schemeClr val="tx1"/>
                </a:solidFill>
                <a:latin typeface="Comic Sans MS" panose="030F0702030302020204" pitchFamily="66" charset="0"/>
              </a:rPr>
              <a:t>O</a:t>
            </a:r>
          </a:p>
          <a:p>
            <a:pPr>
              <a:buClrTx/>
              <a:buFontTx/>
              <a:buNone/>
            </a:pPr>
            <a:r>
              <a:rPr lang="en-US" altLang="en-US" b="1">
                <a:solidFill>
                  <a:schemeClr val="tx1"/>
                </a:solidFill>
                <a:latin typeface="Comic Sans MS" panose="030F0702030302020204" pitchFamily="66" charset="0"/>
              </a:rPr>
              <a:t>       ClO</a:t>
            </a:r>
            <a:r>
              <a:rPr lang="en-US" altLang="en-US" b="1" baseline="-25000">
                <a:solidFill>
                  <a:schemeClr val="tx1"/>
                </a:solidFill>
                <a:latin typeface="Comic Sans MS" panose="030F0702030302020204" pitchFamily="66" charset="0"/>
              </a:rPr>
              <a:t>4</a:t>
            </a:r>
            <a:r>
              <a:rPr lang="en-US" altLang="en-US" b="1" baseline="30000">
                <a:solidFill>
                  <a:schemeClr val="tx1"/>
                </a:solidFill>
                <a:latin typeface="Comic Sans MS" panose="030F0702030302020204" pitchFamily="66" charset="0"/>
              </a:rPr>
              <a:t>- </a:t>
            </a:r>
            <a:r>
              <a:rPr lang="en-US" altLang="en-US" b="1">
                <a:solidFill>
                  <a:schemeClr val="tx1"/>
                </a:solidFill>
                <a:latin typeface="Comic Sans MS" panose="030F0702030302020204" pitchFamily="66" charset="0"/>
              </a:rPr>
              <a:t> +  2H</a:t>
            </a:r>
            <a:r>
              <a:rPr lang="en-US" altLang="en-US" b="1" baseline="30000">
                <a:solidFill>
                  <a:schemeClr val="tx1"/>
                </a:solidFill>
                <a:latin typeface="Comic Sans MS" panose="030F0702030302020204" pitchFamily="66" charset="0"/>
              </a:rPr>
              <a:t>+</a:t>
            </a:r>
            <a:r>
              <a:rPr lang="en-US" altLang="en-US" b="1">
                <a:solidFill>
                  <a:schemeClr val="tx1"/>
                </a:solidFill>
                <a:latin typeface="Comic Sans MS" panose="030F0702030302020204" pitchFamily="66" charset="0"/>
              </a:rPr>
              <a:t>  +  2e</a:t>
            </a:r>
            <a:r>
              <a:rPr lang="en-US" altLang="en-US" b="1" baseline="30000">
                <a:solidFill>
                  <a:schemeClr val="tx1"/>
                </a:solidFill>
                <a:latin typeface="Comic Sans MS" panose="030F0702030302020204" pitchFamily="66" charset="0"/>
              </a:rPr>
              <a:t>-</a:t>
            </a:r>
            <a:r>
              <a:rPr lang="en-US" altLang="en-US" b="1">
                <a:solidFill>
                  <a:schemeClr val="tx1"/>
                </a:solidFill>
                <a:latin typeface="Comic Sans MS" panose="030F0702030302020204" pitchFamily="66" charset="0"/>
              </a:rPr>
              <a:t> </a:t>
            </a:r>
            <a:r>
              <a:rPr lang="en-US" altLang="en-US" b="1">
                <a:solidFill>
                  <a:schemeClr val="tx1"/>
                </a:solidFill>
                <a:latin typeface="Symbol" panose="05050102010706020507" pitchFamily="18" charset="2"/>
              </a:rPr>
              <a:t></a:t>
            </a:r>
            <a:r>
              <a:rPr lang="en-US" altLang="en-US" b="1">
                <a:solidFill>
                  <a:schemeClr val="tx1"/>
                </a:solidFill>
                <a:latin typeface="Comic Sans MS" panose="030F0702030302020204" pitchFamily="66" charset="0"/>
              </a:rPr>
              <a:t>  ClO</a:t>
            </a:r>
            <a:r>
              <a:rPr lang="en-US" altLang="en-US" b="1" baseline="-25000">
                <a:solidFill>
                  <a:schemeClr val="tx1"/>
                </a:solidFill>
                <a:latin typeface="Comic Sans MS" panose="030F0702030302020204" pitchFamily="66" charset="0"/>
              </a:rPr>
              <a:t>3</a:t>
            </a:r>
            <a:r>
              <a:rPr lang="en-US" altLang="en-US" b="1" baseline="30000">
                <a:solidFill>
                  <a:schemeClr val="tx1"/>
                </a:solidFill>
                <a:latin typeface="Comic Sans MS" panose="030F0702030302020204" pitchFamily="66" charset="0"/>
              </a:rPr>
              <a:t>-</a:t>
            </a:r>
            <a:r>
              <a:rPr lang="en-US" altLang="en-US" b="1">
                <a:solidFill>
                  <a:schemeClr val="tx1"/>
                </a:solidFill>
                <a:latin typeface="Comic Sans MS" panose="030F0702030302020204" pitchFamily="66" charset="0"/>
              </a:rPr>
              <a:t>  +  H</a:t>
            </a:r>
            <a:r>
              <a:rPr lang="en-US" altLang="en-US" b="1" baseline="-25000">
                <a:solidFill>
                  <a:schemeClr val="tx1"/>
                </a:solidFill>
                <a:latin typeface="Comic Sans MS" panose="030F0702030302020204" pitchFamily="66" charset="0"/>
              </a:rPr>
              <a:t>2</a:t>
            </a:r>
            <a:r>
              <a:rPr lang="en-US" altLang="en-US" b="1">
                <a:solidFill>
                  <a:schemeClr val="tx1"/>
                </a:solidFill>
                <a:latin typeface="Comic Sans MS" panose="030F0702030302020204" pitchFamily="66" charset="0"/>
              </a:rPr>
              <a:t>O</a:t>
            </a:r>
          </a:p>
          <a:p>
            <a:pPr>
              <a:buClrTx/>
              <a:buFontTx/>
              <a:buNone/>
            </a:pPr>
            <a:r>
              <a:rPr lang="en-US" altLang="en-US" b="1">
                <a:solidFill>
                  <a:schemeClr val="tx1"/>
                </a:solidFill>
                <a:latin typeface="Comic Sans MS" panose="030F0702030302020204" pitchFamily="66" charset="0"/>
              </a:rPr>
              <a:t>Give the balance cell reactions for the reduction of permanganate then calculate the </a:t>
            </a:r>
            <a:r>
              <a:rPr lang="en-US" altLang="en-US" b="1">
                <a:solidFill>
                  <a:schemeClr val="tx1"/>
                </a:solidFill>
                <a:latin typeface="Brush Script MT" panose="03060802040406070304" pitchFamily="66" charset="0"/>
              </a:rPr>
              <a:t>E</a:t>
            </a:r>
            <a:r>
              <a:rPr lang="en-US" altLang="en-US" b="1">
                <a:solidFill>
                  <a:schemeClr val="tx1"/>
                </a:solidFill>
                <a:latin typeface="Comic Sans MS" panose="030F0702030302020204" pitchFamily="66" charset="0"/>
              </a:rPr>
              <a:t>° cell.</a:t>
            </a:r>
          </a:p>
          <a:p>
            <a:pPr>
              <a:buClrTx/>
              <a:buFontTx/>
              <a:buNone/>
            </a:pPr>
            <a:endParaRPr lang="en-US" altLang="en-US" b="1">
              <a:solidFill>
                <a:srgbClr val="800080"/>
              </a:solidFill>
              <a:latin typeface="Comic Sans MS" panose="030F0702030302020204" pitchFamily="66" charset="0"/>
            </a:endParaRPr>
          </a:p>
          <a:p>
            <a:pPr>
              <a:buClrTx/>
              <a:buFontTx/>
              <a:buNone/>
            </a:pPr>
            <a:endParaRPr lang="en-US" altLang="en-US" b="1">
              <a:solidFill>
                <a:srgbClr val="800080"/>
              </a:solidFill>
              <a:latin typeface="Comic Sans MS" panose="030F0702030302020204" pitchFamily="66" charset="0"/>
            </a:endParaRPr>
          </a:p>
          <a:p>
            <a:pPr>
              <a:buClrTx/>
              <a:buFontTx/>
              <a:buNone/>
            </a:pPr>
            <a:endParaRPr lang="en-US" altLang="en-US" b="1">
              <a:solidFill>
                <a:srgbClr val="800080"/>
              </a:solidFill>
              <a:latin typeface="Comic Sans MS" panose="030F0702030302020204" pitchFamily="66" charset="0"/>
            </a:endParaRPr>
          </a:p>
          <a:p>
            <a:pPr>
              <a:buClrTx/>
            </a:pPr>
            <a:r>
              <a:rPr lang="en-US" altLang="en-US" b="1">
                <a:solidFill>
                  <a:srgbClr val="000000"/>
                </a:solidFill>
                <a:latin typeface="Comic Sans MS" panose="030F0702030302020204" pitchFamily="66" charset="0"/>
                <a:cs typeface="Times New Roman" panose="02020603050405020304" pitchFamily="18" charset="0"/>
              </a:rPr>
              <a:t>Q2.  A voltaic cell consists of Fe dipped in 1.0 M FeCl</a:t>
            </a:r>
            <a:r>
              <a:rPr lang="en-US" altLang="en-US" b="1" baseline="-25000">
                <a:solidFill>
                  <a:srgbClr val="000000"/>
                </a:solidFill>
                <a:latin typeface="Comic Sans MS" panose="030F0702030302020204" pitchFamily="66" charset="0"/>
                <a:cs typeface="Times New Roman" panose="02020603050405020304" pitchFamily="18" charset="0"/>
              </a:rPr>
              <a:t>2</a:t>
            </a:r>
            <a:r>
              <a:rPr lang="en-US" altLang="en-US" b="1">
                <a:solidFill>
                  <a:srgbClr val="000000"/>
                </a:solidFill>
                <a:latin typeface="Comic Sans MS" panose="030F0702030302020204" pitchFamily="66" charset="0"/>
                <a:cs typeface="Times New Roman" panose="02020603050405020304" pitchFamily="18" charset="0"/>
              </a:rPr>
              <a:t> and the other cell is Ag dipped in 1.0 M AgNO</a:t>
            </a:r>
            <a:r>
              <a:rPr lang="en-US" altLang="en-US" b="1" baseline="-25000">
                <a:solidFill>
                  <a:srgbClr val="000000"/>
                </a:solidFill>
                <a:latin typeface="Comic Sans MS" panose="030F0702030302020204" pitchFamily="66" charset="0"/>
                <a:cs typeface="Times New Roman" panose="02020603050405020304" pitchFamily="18" charset="0"/>
              </a:rPr>
              <a:t>3</a:t>
            </a:r>
            <a:r>
              <a:rPr lang="en-US" altLang="en-US" b="1">
                <a:solidFill>
                  <a:srgbClr val="000000"/>
                </a:solidFill>
                <a:latin typeface="Comic Sans MS" panose="030F0702030302020204" pitchFamily="66" charset="0"/>
                <a:cs typeface="Times New Roman" panose="02020603050405020304" pitchFamily="18" charset="0"/>
              </a:rPr>
              <a:t>.  Obtain the standard free energy change for this cell using </a:t>
            </a:r>
            <a:r>
              <a:rPr lang="en-US" altLang="en-US" b="1">
                <a:solidFill>
                  <a:srgbClr val="000000"/>
                </a:solidFill>
                <a:latin typeface="Symbol" panose="05050102010706020507" pitchFamily="18" charset="2"/>
                <a:cs typeface="Times New Roman" panose="02020603050405020304" pitchFamily="18" charset="0"/>
              </a:rPr>
              <a:t></a:t>
            </a:r>
            <a:r>
              <a:rPr lang="en-US" altLang="en-US" b="1">
                <a:solidFill>
                  <a:srgbClr val="000000"/>
                </a:solidFill>
                <a:latin typeface="Comic Sans MS" panose="030F0702030302020204" pitchFamily="66" charset="0"/>
                <a:cs typeface="Times New Roman" panose="02020603050405020304" pitchFamily="18" charset="0"/>
              </a:rPr>
              <a:t>G</a:t>
            </a:r>
            <a:r>
              <a:rPr lang="en-US" altLang="en-US" b="1" baseline="-25000">
                <a:solidFill>
                  <a:srgbClr val="000000"/>
                </a:solidFill>
                <a:latin typeface="Comic Sans MS" panose="030F0702030302020204" pitchFamily="66" charset="0"/>
                <a:cs typeface="Times New Roman" panose="02020603050405020304" pitchFamily="18" charset="0"/>
              </a:rPr>
              <a:t>f</a:t>
            </a:r>
            <a:r>
              <a:rPr lang="en-US" altLang="en-US" b="1" baseline="30000">
                <a:solidFill>
                  <a:srgbClr val="000000"/>
                </a:solidFill>
                <a:latin typeface="Comic Sans MS" panose="030F0702030302020204" pitchFamily="66" charset="0"/>
                <a:cs typeface="Times New Roman" panose="02020603050405020304" pitchFamily="18" charset="0"/>
              </a:rPr>
              <a:t>o</a:t>
            </a:r>
            <a:r>
              <a:rPr lang="en-US" altLang="en-US" b="1">
                <a:solidFill>
                  <a:srgbClr val="000000"/>
                </a:solidFill>
                <a:latin typeface="Comic Sans MS" panose="030F0702030302020204" pitchFamily="66" charset="0"/>
                <a:cs typeface="Times New Roman" panose="02020603050405020304" pitchFamily="18" charset="0"/>
              </a:rPr>
              <a:t>.  What is the emf for this cell?</a:t>
            </a:r>
          </a:p>
          <a:p>
            <a:pPr>
              <a:buClrTx/>
              <a:buFontTx/>
              <a:buNone/>
            </a:pPr>
            <a:endParaRPr lang="en-US" altLang="en-US" b="1">
              <a:solidFill>
                <a:srgbClr val="800080"/>
              </a:solidFill>
              <a:latin typeface="Comic Sans MS" panose="030F0702030302020204" pitchFamily="66"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9330" name="Text Box 1"/>
          <p:cNvSpPr txBox="1">
            <a:spLocks noChangeArrowheads="1"/>
          </p:cNvSpPr>
          <p:nvPr/>
        </p:nvSpPr>
        <p:spPr bwMode="auto">
          <a:xfrm>
            <a:off x="11113" y="0"/>
            <a:ext cx="9144000" cy="658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pPr>
            <a:r>
              <a:rPr lang="en-US" altLang="en-US" b="1">
                <a:solidFill>
                  <a:srgbClr val="800000"/>
                </a:solidFill>
                <a:latin typeface="Comic Sans MS" panose="030F0702030302020204" pitchFamily="66" charset="0"/>
              </a:rPr>
              <a:t>Workshop EC#6</a:t>
            </a:r>
          </a:p>
          <a:p>
            <a:pPr>
              <a:buClrTx/>
              <a:buFontTx/>
              <a:buNone/>
            </a:pPr>
            <a:r>
              <a:rPr lang="en-US" altLang="en-US" b="1" u="sng">
                <a:solidFill>
                  <a:srgbClr val="000000"/>
                </a:solidFill>
                <a:latin typeface="Comic Sans MS" panose="030F0702030302020204" pitchFamily="66" charset="0"/>
              </a:rPr>
              <a:t>Q1:</a:t>
            </a:r>
            <a:r>
              <a:rPr lang="en-US" altLang="en-US" b="1">
                <a:solidFill>
                  <a:srgbClr val="000000"/>
                </a:solidFill>
                <a:latin typeface="Comic Sans MS" panose="030F0702030302020204" pitchFamily="66" charset="0"/>
              </a:rPr>
              <a:t> </a:t>
            </a:r>
            <a:r>
              <a:rPr lang="en-US" altLang="en-US" sz="2000" b="1">
                <a:solidFill>
                  <a:srgbClr val="000000"/>
                </a:solidFill>
                <a:latin typeface="Comic Sans MS" panose="030F0702030302020204" pitchFamily="66" charset="0"/>
              </a:rPr>
              <a:t>A galvanic cell consists of a iron electrode immersed in a 1.0 M ferrous chloride solution and a silver electrode immersed in a 1.0 M silver nitrate solution. A salt bridge comprised of potassium nitrate connects the two half-cells.</a:t>
            </a:r>
          </a:p>
          <a:p>
            <a:pPr>
              <a:buClrTx/>
              <a:buFontTx/>
              <a:buNone/>
            </a:pPr>
            <a:endParaRPr lang="en-US" altLang="en-US" sz="1000" b="1">
              <a:solidFill>
                <a:srgbClr val="000000"/>
              </a:solidFill>
              <a:latin typeface="Comic Sans MS" panose="030F0702030302020204" pitchFamily="66" charset="0"/>
            </a:endParaRPr>
          </a:p>
          <a:p>
            <a:pPr>
              <a:buClrTx/>
              <a:buFontTx/>
              <a:buNone/>
            </a:pPr>
            <a:r>
              <a:rPr lang="en-US" altLang="en-US" sz="2000" b="1">
                <a:solidFill>
                  <a:srgbClr val="000000"/>
                </a:solidFill>
                <a:latin typeface="Comic Sans MS" panose="030F0702030302020204" pitchFamily="66" charset="0"/>
              </a:rPr>
              <a:t>Use your table of standard reduction potentials in order to determine the following:</a:t>
            </a:r>
          </a:p>
          <a:p>
            <a:pPr>
              <a:buClrTx/>
              <a:buFontTx/>
              <a:buNone/>
            </a:pPr>
            <a:r>
              <a:rPr lang="en-US" altLang="en-US" b="1">
                <a:solidFill>
                  <a:srgbClr val="000000"/>
                </a:solidFill>
                <a:latin typeface="Comic Sans MS" panose="030F0702030302020204" pitchFamily="66" charset="0"/>
              </a:rPr>
              <a:t>	</a:t>
            </a:r>
            <a:r>
              <a:rPr lang="en-US" altLang="en-US" b="1">
                <a:solidFill>
                  <a:srgbClr val="800000"/>
                </a:solidFill>
                <a:latin typeface="Comic Sans MS" panose="030F0702030302020204" pitchFamily="66" charset="0"/>
              </a:rPr>
              <a:t>A.  Diagram the galvanic cell, indicating the direction of flow of electrons in the external circuit and the motion  of the ions in the salt bridge.</a:t>
            </a:r>
          </a:p>
          <a:p>
            <a:pPr>
              <a:buClrTx/>
              <a:buFontTx/>
              <a:buNone/>
            </a:pPr>
            <a:r>
              <a:rPr lang="en-US" altLang="en-US" b="1">
                <a:solidFill>
                  <a:srgbClr val="000000"/>
                </a:solidFill>
                <a:latin typeface="Comic Sans MS" panose="030F0702030302020204" pitchFamily="66" charset="0"/>
              </a:rPr>
              <a:t>	B.  Write balanced chemical equations for the half-reactions at the anode, the cathode, and for the overall cell reaction.</a:t>
            </a:r>
          </a:p>
          <a:p>
            <a:pPr>
              <a:buClrTx/>
              <a:buFontTx/>
              <a:buNone/>
            </a:pPr>
            <a:r>
              <a:rPr lang="en-US" altLang="en-US" b="1">
                <a:solidFill>
                  <a:srgbClr val="000000"/>
                </a:solidFill>
                <a:latin typeface="Comic Sans MS" panose="030F0702030302020204" pitchFamily="66" charset="0"/>
              </a:rPr>
              <a:t>	</a:t>
            </a:r>
            <a:r>
              <a:rPr lang="en-US" altLang="en-US" b="1">
                <a:solidFill>
                  <a:srgbClr val="800000"/>
                </a:solidFill>
                <a:latin typeface="Comic Sans MS" panose="030F0702030302020204" pitchFamily="66" charset="0"/>
              </a:rPr>
              <a:t>C.  Calculate the standard cell potential for this galvanic cell.</a:t>
            </a:r>
          </a:p>
          <a:p>
            <a:pPr>
              <a:buClrTx/>
              <a:buFontTx/>
              <a:buNone/>
            </a:pPr>
            <a:r>
              <a:rPr lang="en-US" altLang="en-US" b="1">
                <a:solidFill>
                  <a:srgbClr val="000000"/>
                </a:solidFill>
                <a:latin typeface="Comic Sans MS" panose="030F0702030302020204" pitchFamily="66" charset="0"/>
              </a:rPr>
              <a:t>	D.  Calculate the standard free energy for this galvanic cell.</a:t>
            </a:r>
          </a:p>
          <a:p>
            <a:pPr>
              <a:buClrTx/>
              <a:buFontTx/>
              <a:buNone/>
            </a:pPr>
            <a:r>
              <a:rPr lang="en-US" altLang="en-US" b="1">
                <a:solidFill>
                  <a:srgbClr val="000000"/>
                </a:solidFill>
                <a:latin typeface="Comic Sans MS" panose="030F0702030302020204" pitchFamily="66" charset="0"/>
              </a:rPr>
              <a:t>	</a:t>
            </a:r>
            <a:r>
              <a:rPr lang="en-US" altLang="en-US" b="1">
                <a:solidFill>
                  <a:srgbClr val="800000"/>
                </a:solidFill>
                <a:latin typeface="Comic Sans MS" panose="030F0702030302020204" pitchFamily="66" charset="0"/>
              </a:rPr>
              <a:t>E.  Write the abbreviated notation to describe this cell.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Text Box 1"/>
          <p:cNvSpPr txBox="1">
            <a:spLocks noChangeArrowheads="1"/>
          </p:cNvSpPr>
          <p:nvPr/>
        </p:nvSpPr>
        <p:spPr bwMode="auto">
          <a:xfrm>
            <a:off x="1066800" y="304800"/>
            <a:ext cx="7543800" cy="838200"/>
          </a:xfrm>
          <a:prstGeom prst="rect">
            <a:avLst/>
          </a:prstGeom>
          <a:solidFill>
            <a:srgbClr val="CC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sz="3200" b="1">
                <a:solidFill>
                  <a:srgbClr val="000000"/>
                </a:solidFill>
                <a:latin typeface="Comic Sans MS" panose="030F0702030302020204" pitchFamily="66" charset="0"/>
              </a:rPr>
              <a:t>Summary of Voltaic/Galvanic Cells</a:t>
            </a:r>
          </a:p>
        </p:txBody>
      </p:sp>
      <p:sp>
        <p:nvSpPr>
          <p:cNvPr id="101379" name="Text Box 2"/>
          <p:cNvSpPr txBox="1">
            <a:spLocks noChangeArrowheads="1"/>
          </p:cNvSpPr>
          <p:nvPr/>
        </p:nvSpPr>
        <p:spPr bwMode="auto">
          <a:xfrm>
            <a:off x="304800" y="1295400"/>
            <a:ext cx="8610600" cy="556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533400" indent="-530225">
              <a:buClr>
                <a:srgbClr val="000000"/>
              </a:buClr>
              <a:buSzPct val="100000"/>
              <a:buFont typeface="Times New Roman" panose="02020603050405020304" pitchFamily="18" charset="0"/>
              <a:tabLst>
                <a:tab pos="533400" algn="l"/>
                <a:tab pos="990600" algn="l"/>
                <a:tab pos="1447800" algn="l"/>
                <a:tab pos="1905000" algn="l"/>
                <a:tab pos="2362200" algn="l"/>
                <a:tab pos="2819400" algn="l"/>
                <a:tab pos="3276600" algn="l"/>
                <a:tab pos="3733800" algn="l"/>
                <a:tab pos="4191000" algn="l"/>
                <a:tab pos="4648200" algn="l"/>
                <a:tab pos="5105400" algn="l"/>
                <a:tab pos="5562600" algn="l"/>
                <a:tab pos="6019800" algn="l"/>
                <a:tab pos="6477000" algn="l"/>
                <a:tab pos="6934200" algn="l"/>
                <a:tab pos="7391400" algn="l"/>
                <a:tab pos="7848600" algn="l"/>
                <a:tab pos="8305800" algn="l"/>
                <a:tab pos="8763000" algn="l"/>
                <a:tab pos="9220200" algn="l"/>
                <a:tab pos="96774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533400" algn="l"/>
                <a:tab pos="990600" algn="l"/>
                <a:tab pos="1447800" algn="l"/>
                <a:tab pos="1905000" algn="l"/>
                <a:tab pos="2362200" algn="l"/>
                <a:tab pos="2819400" algn="l"/>
                <a:tab pos="3276600" algn="l"/>
                <a:tab pos="3733800" algn="l"/>
                <a:tab pos="4191000" algn="l"/>
                <a:tab pos="4648200" algn="l"/>
                <a:tab pos="5105400" algn="l"/>
                <a:tab pos="5562600" algn="l"/>
                <a:tab pos="6019800" algn="l"/>
                <a:tab pos="6477000" algn="l"/>
                <a:tab pos="6934200" algn="l"/>
                <a:tab pos="7391400" algn="l"/>
                <a:tab pos="7848600" algn="l"/>
                <a:tab pos="8305800" algn="l"/>
                <a:tab pos="8763000" algn="l"/>
                <a:tab pos="9220200" algn="l"/>
                <a:tab pos="96774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533400" algn="l"/>
                <a:tab pos="990600" algn="l"/>
                <a:tab pos="1447800" algn="l"/>
                <a:tab pos="1905000" algn="l"/>
                <a:tab pos="2362200" algn="l"/>
                <a:tab pos="2819400" algn="l"/>
                <a:tab pos="3276600" algn="l"/>
                <a:tab pos="3733800" algn="l"/>
                <a:tab pos="4191000" algn="l"/>
                <a:tab pos="4648200" algn="l"/>
                <a:tab pos="5105400" algn="l"/>
                <a:tab pos="5562600" algn="l"/>
                <a:tab pos="6019800" algn="l"/>
                <a:tab pos="6477000" algn="l"/>
                <a:tab pos="6934200" algn="l"/>
                <a:tab pos="7391400" algn="l"/>
                <a:tab pos="7848600" algn="l"/>
                <a:tab pos="8305800" algn="l"/>
                <a:tab pos="8763000" algn="l"/>
                <a:tab pos="9220200" algn="l"/>
                <a:tab pos="96774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533400" algn="l"/>
                <a:tab pos="990600" algn="l"/>
                <a:tab pos="1447800" algn="l"/>
                <a:tab pos="1905000" algn="l"/>
                <a:tab pos="2362200" algn="l"/>
                <a:tab pos="2819400" algn="l"/>
                <a:tab pos="3276600" algn="l"/>
                <a:tab pos="3733800" algn="l"/>
                <a:tab pos="4191000" algn="l"/>
                <a:tab pos="4648200" algn="l"/>
                <a:tab pos="5105400" algn="l"/>
                <a:tab pos="5562600" algn="l"/>
                <a:tab pos="6019800" algn="l"/>
                <a:tab pos="6477000" algn="l"/>
                <a:tab pos="6934200" algn="l"/>
                <a:tab pos="7391400" algn="l"/>
                <a:tab pos="7848600" algn="l"/>
                <a:tab pos="8305800" algn="l"/>
                <a:tab pos="8763000" algn="l"/>
                <a:tab pos="9220200" algn="l"/>
                <a:tab pos="96774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533400" algn="l"/>
                <a:tab pos="990600" algn="l"/>
                <a:tab pos="1447800" algn="l"/>
                <a:tab pos="1905000" algn="l"/>
                <a:tab pos="2362200" algn="l"/>
                <a:tab pos="2819400" algn="l"/>
                <a:tab pos="3276600" algn="l"/>
                <a:tab pos="3733800" algn="l"/>
                <a:tab pos="4191000" algn="l"/>
                <a:tab pos="4648200" algn="l"/>
                <a:tab pos="5105400" algn="l"/>
                <a:tab pos="5562600" algn="l"/>
                <a:tab pos="6019800" algn="l"/>
                <a:tab pos="6477000" algn="l"/>
                <a:tab pos="6934200" algn="l"/>
                <a:tab pos="7391400" algn="l"/>
                <a:tab pos="7848600" algn="l"/>
                <a:tab pos="8305800" algn="l"/>
                <a:tab pos="8763000" algn="l"/>
                <a:tab pos="9220200" algn="l"/>
                <a:tab pos="9677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533400" algn="l"/>
                <a:tab pos="990600" algn="l"/>
                <a:tab pos="1447800" algn="l"/>
                <a:tab pos="1905000" algn="l"/>
                <a:tab pos="2362200" algn="l"/>
                <a:tab pos="2819400" algn="l"/>
                <a:tab pos="3276600" algn="l"/>
                <a:tab pos="3733800" algn="l"/>
                <a:tab pos="4191000" algn="l"/>
                <a:tab pos="4648200" algn="l"/>
                <a:tab pos="5105400" algn="l"/>
                <a:tab pos="5562600" algn="l"/>
                <a:tab pos="6019800" algn="l"/>
                <a:tab pos="6477000" algn="l"/>
                <a:tab pos="6934200" algn="l"/>
                <a:tab pos="7391400" algn="l"/>
                <a:tab pos="7848600" algn="l"/>
                <a:tab pos="8305800" algn="l"/>
                <a:tab pos="8763000" algn="l"/>
                <a:tab pos="9220200" algn="l"/>
                <a:tab pos="9677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533400" algn="l"/>
                <a:tab pos="990600" algn="l"/>
                <a:tab pos="1447800" algn="l"/>
                <a:tab pos="1905000" algn="l"/>
                <a:tab pos="2362200" algn="l"/>
                <a:tab pos="2819400" algn="l"/>
                <a:tab pos="3276600" algn="l"/>
                <a:tab pos="3733800" algn="l"/>
                <a:tab pos="4191000" algn="l"/>
                <a:tab pos="4648200" algn="l"/>
                <a:tab pos="5105400" algn="l"/>
                <a:tab pos="5562600" algn="l"/>
                <a:tab pos="6019800" algn="l"/>
                <a:tab pos="6477000" algn="l"/>
                <a:tab pos="6934200" algn="l"/>
                <a:tab pos="7391400" algn="l"/>
                <a:tab pos="7848600" algn="l"/>
                <a:tab pos="8305800" algn="l"/>
                <a:tab pos="8763000" algn="l"/>
                <a:tab pos="9220200" algn="l"/>
                <a:tab pos="9677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533400" algn="l"/>
                <a:tab pos="990600" algn="l"/>
                <a:tab pos="1447800" algn="l"/>
                <a:tab pos="1905000" algn="l"/>
                <a:tab pos="2362200" algn="l"/>
                <a:tab pos="2819400" algn="l"/>
                <a:tab pos="3276600" algn="l"/>
                <a:tab pos="3733800" algn="l"/>
                <a:tab pos="4191000" algn="l"/>
                <a:tab pos="4648200" algn="l"/>
                <a:tab pos="5105400" algn="l"/>
                <a:tab pos="5562600" algn="l"/>
                <a:tab pos="6019800" algn="l"/>
                <a:tab pos="6477000" algn="l"/>
                <a:tab pos="6934200" algn="l"/>
                <a:tab pos="7391400" algn="l"/>
                <a:tab pos="7848600" algn="l"/>
                <a:tab pos="8305800" algn="l"/>
                <a:tab pos="8763000" algn="l"/>
                <a:tab pos="9220200" algn="l"/>
                <a:tab pos="9677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533400" algn="l"/>
                <a:tab pos="990600" algn="l"/>
                <a:tab pos="1447800" algn="l"/>
                <a:tab pos="1905000" algn="l"/>
                <a:tab pos="2362200" algn="l"/>
                <a:tab pos="2819400" algn="l"/>
                <a:tab pos="3276600" algn="l"/>
                <a:tab pos="3733800" algn="l"/>
                <a:tab pos="4191000" algn="l"/>
                <a:tab pos="4648200" algn="l"/>
                <a:tab pos="5105400" algn="l"/>
                <a:tab pos="5562600" algn="l"/>
                <a:tab pos="6019800" algn="l"/>
                <a:tab pos="6477000" algn="l"/>
                <a:tab pos="6934200" algn="l"/>
                <a:tab pos="7391400" algn="l"/>
                <a:tab pos="7848600" algn="l"/>
                <a:tab pos="8305800" algn="l"/>
                <a:tab pos="8763000" algn="l"/>
                <a:tab pos="9220200" algn="l"/>
                <a:tab pos="9677400" algn="l"/>
              </a:tabLst>
              <a:defRPr sz="2400">
                <a:solidFill>
                  <a:schemeClr val="bg1"/>
                </a:solidFill>
                <a:latin typeface="Times New Roman" panose="02020603050405020304" pitchFamily="18" charset="0"/>
                <a:ea typeface="Microsoft YaHei" panose="020B0503020204020204" pitchFamily="34" charset="-122"/>
              </a:defRPr>
            </a:lvl9pPr>
          </a:lstStyle>
          <a:p>
            <a:pPr>
              <a:lnSpc>
                <a:spcPct val="80000"/>
              </a:lnSpc>
              <a:spcBef>
                <a:spcPts val="800"/>
              </a:spcBef>
              <a:buClrTx/>
              <a:buFontTx/>
              <a:buNone/>
            </a:pPr>
            <a:r>
              <a:rPr lang="en-US" altLang="en-US" sz="3200" b="1">
                <a:solidFill>
                  <a:srgbClr val="000000"/>
                </a:solidFill>
                <a:latin typeface="Comic Sans MS" panose="030F0702030302020204" pitchFamily="66" charset="0"/>
              </a:rPr>
              <a:t>1.  The cell potential should always be positive.</a:t>
            </a:r>
          </a:p>
          <a:p>
            <a:pPr>
              <a:lnSpc>
                <a:spcPct val="80000"/>
              </a:lnSpc>
              <a:spcBef>
                <a:spcPts val="800"/>
              </a:spcBef>
              <a:buClrTx/>
              <a:buFontTx/>
              <a:buNone/>
            </a:pPr>
            <a:endParaRPr lang="en-US" altLang="en-US" sz="3200" b="1">
              <a:solidFill>
                <a:srgbClr val="000000"/>
              </a:solidFill>
              <a:latin typeface="Comic Sans MS" panose="030F0702030302020204" pitchFamily="66" charset="0"/>
            </a:endParaRPr>
          </a:p>
          <a:p>
            <a:pPr>
              <a:lnSpc>
                <a:spcPct val="80000"/>
              </a:lnSpc>
              <a:spcBef>
                <a:spcPts val="700"/>
              </a:spcBef>
              <a:buClrTx/>
              <a:buFontTx/>
              <a:buNone/>
            </a:pPr>
            <a:r>
              <a:rPr lang="en-US" altLang="en-US" sz="3200" b="1">
                <a:solidFill>
                  <a:srgbClr val="000000"/>
                </a:solidFill>
                <a:latin typeface="Comic Sans MS" panose="030F0702030302020204" pitchFamily="66" charset="0"/>
              </a:rPr>
              <a:t>2. the electron flow is in the direction of a positive </a:t>
            </a:r>
            <a:r>
              <a:rPr lang="en-US" altLang="en-US" sz="3200" b="1">
                <a:solidFill>
                  <a:srgbClr val="000000"/>
                </a:solidFill>
                <a:latin typeface="Brush Script MT" panose="03060802040406070304" pitchFamily="66" charset="0"/>
              </a:rPr>
              <a:t>E</a:t>
            </a:r>
            <a:r>
              <a:rPr lang="en-US" altLang="en-US" sz="3200" b="1" baseline="30000">
                <a:solidFill>
                  <a:srgbClr val="000000"/>
                </a:solidFill>
                <a:latin typeface="Brush Script MT" panose="03060802040406070304" pitchFamily="66" charset="0"/>
              </a:rPr>
              <a:t>o</a:t>
            </a:r>
            <a:r>
              <a:rPr lang="en-US" altLang="en-US" sz="2800" b="1" baseline="-25000">
                <a:solidFill>
                  <a:srgbClr val="000000"/>
                </a:solidFill>
                <a:latin typeface="Comic Sans MS" panose="030F0702030302020204" pitchFamily="66" charset="0"/>
              </a:rPr>
              <a:t>cell</a:t>
            </a:r>
          </a:p>
          <a:p>
            <a:pPr>
              <a:lnSpc>
                <a:spcPct val="80000"/>
              </a:lnSpc>
              <a:spcBef>
                <a:spcPts val="800"/>
              </a:spcBef>
              <a:buClrTx/>
              <a:buFontTx/>
              <a:buNone/>
            </a:pPr>
            <a:endParaRPr lang="en-US" altLang="en-US" sz="3200" b="1">
              <a:solidFill>
                <a:srgbClr val="000000"/>
              </a:solidFill>
              <a:latin typeface="Comic Sans MS" panose="030F0702030302020204" pitchFamily="66" charset="0"/>
            </a:endParaRPr>
          </a:p>
          <a:p>
            <a:pPr>
              <a:lnSpc>
                <a:spcPct val="80000"/>
              </a:lnSpc>
              <a:spcBef>
                <a:spcPts val="800"/>
              </a:spcBef>
              <a:buFont typeface="Times New Roman" panose="02020603050405020304" pitchFamily="18" charset="0"/>
              <a:buAutoNum type="arabicPeriod"/>
            </a:pPr>
            <a:r>
              <a:rPr lang="en-US" altLang="en-US" sz="3200" b="1">
                <a:solidFill>
                  <a:srgbClr val="000000"/>
                </a:solidFill>
                <a:latin typeface="Comic Sans MS" panose="030F0702030302020204" pitchFamily="66" charset="0"/>
              </a:rPr>
              <a:t>designate the anode (oxidation) &amp; the cathode (reduction)  </a:t>
            </a:r>
            <a:r>
              <a:rPr lang="en-US" altLang="en-US" sz="3200" b="1">
                <a:solidFill>
                  <a:srgbClr val="800080"/>
                </a:solidFill>
                <a:latin typeface="Comic Sans MS" panose="030F0702030302020204" pitchFamily="66" charset="0"/>
              </a:rPr>
              <a:t>RC &amp; OA</a:t>
            </a:r>
          </a:p>
          <a:p>
            <a:pPr>
              <a:lnSpc>
                <a:spcPct val="80000"/>
              </a:lnSpc>
              <a:spcBef>
                <a:spcPts val="800"/>
              </a:spcBef>
              <a:buClrTx/>
              <a:buFontTx/>
              <a:buNone/>
            </a:pPr>
            <a:endParaRPr lang="en-US" altLang="en-US" sz="3200" b="1">
              <a:solidFill>
                <a:srgbClr val="800080"/>
              </a:solidFill>
              <a:latin typeface="Comic Sans MS" panose="030F0702030302020204" pitchFamily="66" charset="0"/>
            </a:endParaRPr>
          </a:p>
          <a:p>
            <a:pPr>
              <a:lnSpc>
                <a:spcPct val="80000"/>
              </a:lnSpc>
              <a:spcBef>
                <a:spcPts val="800"/>
              </a:spcBef>
              <a:buClrTx/>
              <a:buFontTx/>
              <a:buNone/>
            </a:pPr>
            <a:r>
              <a:rPr lang="en-US" altLang="en-US" sz="3200" b="1">
                <a:solidFill>
                  <a:srgbClr val="000000"/>
                </a:solidFill>
                <a:latin typeface="Comic Sans MS" panose="030F0702030302020204" pitchFamily="66" charset="0"/>
              </a:rPr>
              <a:t>4.  be able to describe the nature of the electrodes (active vs. inactive)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Text Box 1"/>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fld id="{D02B6769-0133-4921-A924-FFA42FE7D86C}" type="slidenum">
              <a:rPr lang="en-US" altLang="en-US" sz="1400">
                <a:solidFill>
                  <a:srgbClr val="000000"/>
                </a:solidFill>
              </a:rPr>
              <a:pPr algn="ctr">
                <a:buClrTx/>
                <a:buFontTx/>
                <a:buNone/>
              </a:pPr>
              <a:t>53</a:t>
            </a:fld>
            <a:endParaRPr lang="en-US" altLang="en-US" sz="1400">
              <a:solidFill>
                <a:srgbClr val="000000"/>
              </a:solidFill>
            </a:endParaRPr>
          </a:p>
        </p:txBody>
      </p:sp>
      <p:pic>
        <p:nvPicPr>
          <p:cNvPr id="103427" name="Picture 2"/>
          <p:cNvPicPr>
            <a:picLocks noChangeAspect="1" noChangeArrowheads="1"/>
          </p:cNvPicPr>
          <p:nvPr/>
        </p:nvPicPr>
        <p:blipFill>
          <a:blip r:embed="rId3">
            <a:extLst>
              <a:ext uri="{28A0092B-C50C-407E-A947-70E740481C1C}">
                <a14:useLocalDpi xmlns:a14="http://schemas.microsoft.com/office/drawing/2010/main" val="0"/>
              </a:ext>
            </a:extLst>
          </a:blip>
          <a:srcRect b="6532"/>
          <a:stretch>
            <a:fillRect/>
          </a:stretch>
        </p:blipFill>
        <p:spPr bwMode="auto">
          <a:xfrm>
            <a:off x="4622800" y="2524125"/>
            <a:ext cx="4521200" cy="2657475"/>
          </a:xfrm>
          <a:prstGeom prst="rect">
            <a:avLst/>
          </a:prstGeom>
          <a:noFill/>
          <a:ln>
            <a:noFill/>
          </a:ln>
          <a:effectLst/>
          <a:extLst>
            <a:ext uri="{909E8E84-426E-40DD-AFC4-6F175D3DCCD1}">
              <a14:hiddenFill xmlns:a14="http://schemas.microsoft.com/office/drawing/2010/main">
                <a:blipFill dpi="0" rotWithShape="0">
                  <a:blip/>
                  <a:srcRect b="6532"/>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428" name="Text Box 3"/>
          <p:cNvSpPr txBox="1">
            <a:spLocks noChangeArrowheads="1"/>
          </p:cNvSpPr>
          <p:nvPr/>
        </p:nvSpPr>
        <p:spPr bwMode="auto">
          <a:xfrm>
            <a:off x="457200" y="228600"/>
            <a:ext cx="8458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sz="4400">
                <a:solidFill>
                  <a:srgbClr val="000000"/>
                </a:solidFill>
              </a:rPr>
              <a:t>E°</a:t>
            </a:r>
            <a:r>
              <a:rPr lang="en-US" altLang="en-US" sz="4400" baseline="-25000">
                <a:solidFill>
                  <a:srgbClr val="000000"/>
                </a:solidFill>
              </a:rPr>
              <a:t>cell,</a:t>
            </a:r>
            <a:r>
              <a:rPr lang="en-US" altLang="en-US" sz="4400">
                <a:solidFill>
                  <a:srgbClr val="000000"/>
                </a:solidFill>
              </a:rPr>
              <a:t> </a:t>
            </a:r>
            <a:r>
              <a:rPr lang="en-US" altLang="en-US" sz="4400">
                <a:solidFill>
                  <a:srgbClr val="000000"/>
                </a:solidFill>
                <a:latin typeface="Symbol" panose="05050102010706020507" pitchFamily="18" charset="2"/>
              </a:rPr>
              <a:t></a:t>
            </a:r>
            <a:r>
              <a:rPr lang="en-US" altLang="en-US" sz="4400">
                <a:solidFill>
                  <a:srgbClr val="000000"/>
                </a:solidFill>
              </a:rPr>
              <a:t>G° and K</a:t>
            </a:r>
          </a:p>
        </p:txBody>
      </p:sp>
      <p:sp>
        <p:nvSpPr>
          <p:cNvPr id="50181" name="Text Box 4">
            <a:extLst>
              <a:ext uri="{FF2B5EF4-FFF2-40B4-BE49-F238E27FC236}">
                <a16:creationId xmlns:a16="http://schemas.microsoft.com/office/drawing/2014/main" xmlns="" id="{2CF8CE09-E0C8-474B-9DFE-5C15BD153EB7}"/>
              </a:ext>
            </a:extLst>
          </p:cNvPr>
          <p:cNvSpPr txBox="1">
            <a:spLocks noChangeArrowheads="1"/>
          </p:cNvSpPr>
          <p:nvPr/>
        </p:nvSpPr>
        <p:spPr bwMode="auto">
          <a:xfrm>
            <a:off x="0" y="1295400"/>
            <a:ext cx="8458200" cy="5268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itchFamily="16" charset="0"/>
                <a:ea typeface="Microsoft YaHei" charset="-122"/>
              </a:defRPr>
            </a:lvl1pPr>
            <a:lvl2pPr marL="739775" indent="-28257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itchFamily="16" charset="0"/>
                <a:ea typeface="Microsoft YaHei" charset="-122"/>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itchFamily="16" charset="0"/>
                <a:ea typeface="Microsoft YaHei" charset="-122"/>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itchFamily="16" charset="0"/>
                <a:ea typeface="Microsoft YaHei" charset="-122"/>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itchFamily="16" charset="0"/>
                <a:ea typeface="Microsoft YaHei" charset="-122"/>
              </a:defRPr>
            </a:lvl9pPr>
          </a:lstStyle>
          <a:p>
            <a:pPr>
              <a:spcBef>
                <a:spcPts val="800"/>
              </a:spcBef>
              <a:buClr>
                <a:srgbClr val="000000"/>
              </a:buClr>
              <a:buSzPct val="100000"/>
              <a:buFont typeface="Times New Roman" pitchFamily="16" charset="0"/>
              <a:buChar char="•"/>
              <a:defRPr/>
            </a:pPr>
            <a:r>
              <a:rPr lang="en-US" sz="3200" dirty="0">
                <a:solidFill>
                  <a:schemeClr val="accent6">
                    <a:lumMod val="50000"/>
                  </a:schemeClr>
                </a:solidFill>
              </a:rPr>
              <a:t>for a spontaneous reaction </a:t>
            </a:r>
          </a:p>
          <a:p>
            <a:pPr marL="914400" lvl="1" indent="-457200">
              <a:spcBef>
                <a:spcPts val="700"/>
              </a:spcBef>
              <a:buClr>
                <a:srgbClr val="000000"/>
              </a:buClr>
              <a:buSzPct val="100000"/>
              <a:buFont typeface="Wingdings" panose="05000000000000000000" pitchFamily="2" charset="2"/>
              <a:buChar char="q"/>
              <a:defRPr/>
            </a:pPr>
            <a:r>
              <a:rPr lang="en-US" sz="2800" dirty="0">
                <a:solidFill>
                  <a:srgbClr val="000000"/>
                </a:solidFill>
              </a:rPr>
              <a:t>one the proceeds in the forward direction with the chemicals in their standard states</a:t>
            </a:r>
          </a:p>
          <a:p>
            <a:pPr marL="914400" lvl="1" indent="-457200">
              <a:spcBef>
                <a:spcPts val="700"/>
              </a:spcBef>
              <a:buClr>
                <a:srgbClr val="000000"/>
              </a:buClr>
              <a:buSzPct val="100000"/>
              <a:buFont typeface="Wingdings" panose="05000000000000000000" pitchFamily="2" charset="2"/>
              <a:buChar char="q"/>
              <a:defRPr/>
            </a:pPr>
            <a:r>
              <a:rPr lang="en-US" sz="2800" dirty="0">
                <a:solidFill>
                  <a:srgbClr val="000000"/>
                </a:solidFill>
                <a:latin typeface="Symbol" pitchFamily="16" charset="2"/>
              </a:rPr>
              <a:t></a:t>
            </a:r>
            <a:r>
              <a:rPr lang="en-US" sz="2800" dirty="0">
                <a:solidFill>
                  <a:srgbClr val="000000"/>
                </a:solidFill>
              </a:rPr>
              <a:t>G° &lt; 1 (negative)</a:t>
            </a:r>
          </a:p>
          <a:p>
            <a:pPr marL="914400" lvl="1" indent="-457200">
              <a:spcBef>
                <a:spcPts val="700"/>
              </a:spcBef>
              <a:buClr>
                <a:srgbClr val="000000"/>
              </a:buClr>
              <a:buSzPct val="100000"/>
              <a:buFont typeface="Wingdings" panose="05000000000000000000" pitchFamily="2" charset="2"/>
              <a:buChar char="q"/>
              <a:defRPr/>
            </a:pPr>
            <a:r>
              <a:rPr lang="en-US" sz="2800" dirty="0">
                <a:solidFill>
                  <a:srgbClr val="000000"/>
                </a:solidFill>
              </a:rPr>
              <a:t>E° &gt; 1 (positive)</a:t>
            </a:r>
          </a:p>
          <a:p>
            <a:pPr marL="914400" lvl="1" indent="-457200">
              <a:spcBef>
                <a:spcPts val="700"/>
              </a:spcBef>
              <a:buClr>
                <a:srgbClr val="000000"/>
              </a:buClr>
              <a:buSzPct val="100000"/>
              <a:buFont typeface="Wingdings" panose="05000000000000000000" pitchFamily="2" charset="2"/>
              <a:buChar char="q"/>
              <a:defRPr/>
            </a:pPr>
            <a:r>
              <a:rPr lang="en-US" sz="2800" dirty="0">
                <a:solidFill>
                  <a:srgbClr val="000000"/>
                </a:solidFill>
              </a:rPr>
              <a:t>K &gt; 1</a:t>
            </a:r>
          </a:p>
          <a:p>
            <a:pPr>
              <a:spcBef>
                <a:spcPts val="800"/>
              </a:spcBef>
              <a:buClr>
                <a:srgbClr val="000000"/>
              </a:buClr>
              <a:buSzPct val="100000"/>
              <a:buFont typeface="Times New Roman" pitchFamily="16" charset="0"/>
              <a:buChar char="•"/>
              <a:defRPr/>
            </a:pPr>
            <a:r>
              <a:rPr lang="en-US" sz="3200" dirty="0">
                <a:solidFill>
                  <a:srgbClr val="000000"/>
                </a:solidFill>
              </a:rPr>
              <a:t> </a:t>
            </a:r>
            <a:r>
              <a:rPr lang="en-US" sz="3200" dirty="0">
                <a:solidFill>
                  <a:schemeClr val="accent6">
                    <a:lumMod val="50000"/>
                  </a:schemeClr>
                </a:solidFill>
                <a:latin typeface="Symbol" pitchFamily="16" charset="2"/>
              </a:rPr>
              <a:t></a:t>
            </a:r>
            <a:r>
              <a:rPr lang="en-US" sz="3200" dirty="0">
                <a:solidFill>
                  <a:schemeClr val="accent6">
                    <a:lumMod val="50000"/>
                  </a:schemeClr>
                </a:solidFill>
              </a:rPr>
              <a:t>G° = </a:t>
            </a:r>
            <a:r>
              <a:rPr lang="en-US" sz="3200" dirty="0">
                <a:solidFill>
                  <a:schemeClr val="accent6">
                    <a:lumMod val="50000"/>
                  </a:schemeClr>
                </a:solidFill>
                <a:cs typeface="Times New Roman" pitchFamily="16" charset="0"/>
              </a:rPr>
              <a:t>−</a:t>
            </a:r>
            <a:r>
              <a:rPr lang="en-US" sz="3200" dirty="0" err="1">
                <a:solidFill>
                  <a:schemeClr val="accent6">
                    <a:lumMod val="50000"/>
                  </a:schemeClr>
                </a:solidFill>
              </a:rPr>
              <a:t>RTlnK</a:t>
            </a:r>
            <a:r>
              <a:rPr lang="en-US" sz="3200" dirty="0">
                <a:solidFill>
                  <a:schemeClr val="accent6">
                    <a:lumMod val="50000"/>
                  </a:schemeClr>
                </a:solidFill>
              </a:rPr>
              <a:t> = </a:t>
            </a:r>
            <a:r>
              <a:rPr lang="en-US" sz="3200" dirty="0">
                <a:solidFill>
                  <a:schemeClr val="accent6">
                    <a:lumMod val="50000"/>
                  </a:schemeClr>
                </a:solidFill>
                <a:cs typeface="Times New Roman" pitchFamily="16" charset="0"/>
              </a:rPr>
              <a:t>−</a:t>
            </a:r>
            <a:r>
              <a:rPr lang="en-US" sz="3200" i="1" dirty="0" err="1">
                <a:solidFill>
                  <a:schemeClr val="accent6">
                    <a:lumMod val="50000"/>
                  </a:schemeClr>
                </a:solidFill>
              </a:rPr>
              <a:t>n</a:t>
            </a:r>
            <a:r>
              <a:rPr lang="en-US" sz="3200" dirty="0" err="1">
                <a:solidFill>
                  <a:schemeClr val="accent6">
                    <a:lumMod val="50000"/>
                  </a:schemeClr>
                </a:solidFill>
              </a:rPr>
              <a:t>FE°</a:t>
            </a:r>
            <a:r>
              <a:rPr lang="en-US" sz="3200" baseline="-25000" dirty="0" err="1">
                <a:solidFill>
                  <a:srgbClr val="000000"/>
                </a:solidFill>
              </a:rPr>
              <a:t>cell</a:t>
            </a:r>
            <a:endParaRPr lang="en-US" sz="3200" baseline="-25000" dirty="0">
              <a:solidFill>
                <a:srgbClr val="000000"/>
              </a:solidFill>
            </a:endParaRPr>
          </a:p>
          <a:p>
            <a:pPr marL="914400" lvl="1" indent="-457200">
              <a:spcBef>
                <a:spcPts val="700"/>
              </a:spcBef>
              <a:buClr>
                <a:srgbClr val="000000"/>
              </a:buClr>
              <a:buSzPct val="100000"/>
              <a:buFont typeface="Wingdings" panose="05000000000000000000" pitchFamily="2" charset="2"/>
              <a:buChar char="Ø"/>
              <a:defRPr/>
            </a:pPr>
            <a:r>
              <a:rPr lang="en-US" sz="2800" i="1" dirty="0">
                <a:solidFill>
                  <a:srgbClr val="000000"/>
                </a:solidFill>
              </a:rPr>
              <a:t>n</a:t>
            </a:r>
            <a:r>
              <a:rPr lang="en-US" sz="2800" dirty="0">
                <a:solidFill>
                  <a:srgbClr val="000000"/>
                </a:solidFill>
              </a:rPr>
              <a:t> is the number of electrons</a:t>
            </a:r>
          </a:p>
          <a:p>
            <a:pPr marL="914400" lvl="1" indent="-457200">
              <a:spcBef>
                <a:spcPts val="700"/>
              </a:spcBef>
              <a:buClr>
                <a:srgbClr val="000000"/>
              </a:buClr>
              <a:buSzPct val="100000"/>
              <a:buFont typeface="Wingdings" panose="05000000000000000000" pitchFamily="2" charset="2"/>
              <a:buChar char="Ø"/>
              <a:defRPr/>
            </a:pPr>
            <a:r>
              <a:rPr lang="en-US" sz="2800" dirty="0">
                <a:solidFill>
                  <a:srgbClr val="000000"/>
                </a:solidFill>
              </a:rPr>
              <a:t>F = Faraday’s Constant = 96,485 C/</a:t>
            </a:r>
            <a:r>
              <a:rPr lang="en-US" sz="2800" dirty="0" err="1">
                <a:solidFill>
                  <a:srgbClr val="000000"/>
                </a:solidFill>
              </a:rPr>
              <a:t>mol</a:t>
            </a:r>
            <a:r>
              <a:rPr lang="en-US" sz="2800" dirty="0">
                <a:solidFill>
                  <a:srgbClr val="000000"/>
                </a:solidFill>
              </a:rPr>
              <a:t> </a:t>
            </a:r>
            <a:r>
              <a:rPr lang="en-US" sz="2800" i="1" dirty="0">
                <a:solidFill>
                  <a:srgbClr val="000000"/>
                </a:solidFill>
              </a:rPr>
              <a:t>e</a:t>
            </a:r>
            <a:r>
              <a:rPr lang="en-US" sz="2800" i="1" baseline="30000" dirty="0">
                <a:solidFill>
                  <a:srgbClr val="000000"/>
                </a:solidFill>
                <a:cs typeface="Times New Roman" pitchFamily="16" charset="0"/>
              </a:rPr>
              <a:t>−</a:t>
            </a:r>
          </a:p>
          <a:p>
            <a:pPr lvl="1">
              <a:spcBef>
                <a:spcPts val="700"/>
              </a:spcBef>
              <a:buSzPct val="100000"/>
              <a:defRPr/>
            </a:pPr>
            <a:endParaRPr lang="en-US" sz="2800" i="1" baseline="30000" dirty="0">
              <a:solidFill>
                <a:srgbClr val="000000"/>
              </a:solidFill>
              <a:cs typeface="Times New Roman" pitchFamily="16"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Text Box 1"/>
          <p:cNvSpPr txBox="1">
            <a:spLocks noChangeArrowheads="1"/>
          </p:cNvSpPr>
          <p:nvPr/>
        </p:nvSpPr>
        <p:spPr bwMode="auto">
          <a:xfrm>
            <a:off x="0" y="304800"/>
            <a:ext cx="8915400" cy="6311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sz="3200" b="1">
                <a:solidFill>
                  <a:srgbClr val="000000"/>
                </a:solidFill>
                <a:latin typeface="Comic Sans MS" panose="030F0702030302020204" pitchFamily="66" charset="0"/>
              </a:rPr>
              <a:t>Cell Potential &amp; Equilibrium</a:t>
            </a:r>
          </a:p>
          <a:p>
            <a:pPr>
              <a:buClrTx/>
              <a:buFontTx/>
              <a:buNone/>
            </a:pPr>
            <a:r>
              <a:rPr lang="en-US" altLang="en-US" b="1">
                <a:solidFill>
                  <a:srgbClr val="000000"/>
                </a:solidFill>
                <a:latin typeface="Comic Sans MS" panose="030F0702030302020204" pitchFamily="66" charset="0"/>
              </a:rPr>
              <a:t>One of the most useful applications of standard cell potentials is the calculation of equilibrium constants from electrochemical data.  Recall,</a:t>
            </a:r>
          </a:p>
          <a:p>
            <a:pPr>
              <a:buClrTx/>
              <a:buFontTx/>
              <a:buNone/>
            </a:pPr>
            <a:endParaRPr lang="en-US" altLang="en-US" b="1">
              <a:solidFill>
                <a:srgbClr val="000000"/>
              </a:solidFill>
              <a:latin typeface="Comic Sans MS" panose="030F0702030302020204" pitchFamily="66" charset="0"/>
            </a:endParaRPr>
          </a:p>
          <a:p>
            <a:pPr algn="ctr" eaLnBrk="1">
              <a:buClrTx/>
              <a:buFontTx/>
              <a:buNone/>
            </a:pPr>
            <a:r>
              <a:rPr lang="en-US" altLang="en-US" sz="3200" b="1">
                <a:solidFill>
                  <a:srgbClr val="000000"/>
                </a:solidFill>
                <a:latin typeface="Symbol" panose="05050102010706020507" pitchFamily="18" charset="2"/>
              </a:rPr>
              <a:t></a:t>
            </a:r>
            <a:r>
              <a:rPr lang="en-US" altLang="en-US" sz="3200" b="1">
                <a:solidFill>
                  <a:srgbClr val="000000"/>
                </a:solidFill>
                <a:latin typeface="Comic Sans MS" panose="030F0702030302020204" pitchFamily="66" charset="0"/>
              </a:rPr>
              <a:t>G</a:t>
            </a:r>
            <a:r>
              <a:rPr lang="en-US" altLang="en-US" sz="3200" b="1">
                <a:solidFill>
                  <a:srgbClr val="000000"/>
                </a:solidFill>
                <a:latin typeface="Symbol" panose="05050102010706020507" pitchFamily="18" charset="2"/>
              </a:rPr>
              <a:t></a:t>
            </a:r>
            <a:r>
              <a:rPr lang="en-US" altLang="en-US" sz="3200" b="1">
                <a:solidFill>
                  <a:srgbClr val="000000"/>
                </a:solidFill>
                <a:latin typeface="Comic Sans MS" panose="030F0702030302020204" pitchFamily="66" charset="0"/>
              </a:rPr>
              <a:t> = -</a:t>
            </a:r>
            <a:r>
              <a:rPr lang="en-US" altLang="en-US" sz="3200" b="1" i="1">
                <a:solidFill>
                  <a:srgbClr val="000000"/>
                </a:solidFill>
                <a:latin typeface="Comic Sans MS" panose="030F0702030302020204" pitchFamily="66" charset="0"/>
              </a:rPr>
              <a:t>nF</a:t>
            </a:r>
            <a:r>
              <a:rPr lang="en-US" altLang="en-US" sz="3200" b="1">
                <a:solidFill>
                  <a:srgbClr val="000000"/>
                </a:solidFill>
                <a:latin typeface="Symbol" panose="05050102010706020507" pitchFamily="18" charset="2"/>
              </a:rPr>
              <a:t></a:t>
            </a:r>
            <a:r>
              <a:rPr lang="en-US" altLang="en-US" sz="2800" b="1">
                <a:solidFill>
                  <a:srgbClr val="000000"/>
                </a:solidFill>
                <a:latin typeface="Comic Sans MS" panose="030F0702030302020204" pitchFamily="66" charset="0"/>
              </a:rPr>
              <a:t>E</a:t>
            </a:r>
            <a:r>
              <a:rPr lang="en-US" altLang="en-US" sz="2800" b="1" baseline="30000">
                <a:solidFill>
                  <a:srgbClr val="000000"/>
                </a:solidFill>
                <a:latin typeface="Comic Sans MS" panose="030F0702030302020204" pitchFamily="66" charset="0"/>
              </a:rPr>
              <a:t>o</a:t>
            </a:r>
            <a:r>
              <a:rPr lang="en-US" altLang="en-US" sz="3200" b="1">
                <a:solidFill>
                  <a:srgbClr val="000000"/>
                </a:solidFill>
                <a:latin typeface="Comic Sans MS" panose="030F0702030302020204" pitchFamily="66" charset="0"/>
              </a:rPr>
              <a:t> and </a:t>
            </a:r>
            <a:r>
              <a:rPr lang="en-US" altLang="en-US" sz="3200" b="1">
                <a:solidFill>
                  <a:srgbClr val="000000"/>
                </a:solidFill>
                <a:latin typeface="Symbol" panose="05050102010706020507" pitchFamily="18" charset="2"/>
              </a:rPr>
              <a:t></a:t>
            </a:r>
            <a:r>
              <a:rPr lang="en-US" altLang="en-US" sz="3200" b="1">
                <a:solidFill>
                  <a:srgbClr val="000000"/>
                </a:solidFill>
                <a:latin typeface="Comic Sans MS" panose="030F0702030302020204" pitchFamily="66" charset="0"/>
              </a:rPr>
              <a:t>G</a:t>
            </a:r>
            <a:r>
              <a:rPr lang="en-US" altLang="en-US" sz="3200" b="1">
                <a:solidFill>
                  <a:srgbClr val="000000"/>
                </a:solidFill>
                <a:latin typeface="Symbol" panose="05050102010706020507" pitchFamily="18" charset="2"/>
              </a:rPr>
              <a:t></a:t>
            </a:r>
            <a:r>
              <a:rPr lang="en-US" altLang="en-US" sz="3200" b="1">
                <a:solidFill>
                  <a:srgbClr val="000000"/>
                </a:solidFill>
                <a:latin typeface="Comic Sans MS" panose="030F0702030302020204" pitchFamily="66" charset="0"/>
              </a:rPr>
              <a:t> = -RT ln K</a:t>
            </a:r>
            <a:r>
              <a:rPr lang="en-US" altLang="en-US" sz="3200" b="1" baseline="-25000">
                <a:solidFill>
                  <a:srgbClr val="000000"/>
                </a:solidFill>
                <a:latin typeface="Comic Sans MS" panose="030F0702030302020204" pitchFamily="66" charset="0"/>
              </a:rPr>
              <a:t>c</a:t>
            </a:r>
          </a:p>
          <a:p>
            <a:pPr>
              <a:buClrTx/>
              <a:buFontTx/>
              <a:buNone/>
            </a:pPr>
            <a:r>
              <a:rPr lang="en-US" altLang="en-US" sz="3200" b="1">
                <a:solidFill>
                  <a:srgbClr val="000000"/>
                </a:solidFill>
                <a:latin typeface="Comic Sans MS" panose="030F0702030302020204" pitchFamily="66" charset="0"/>
              </a:rPr>
              <a:t>So: </a:t>
            </a:r>
            <a:r>
              <a:rPr lang="en-US" altLang="en-US" sz="2800" b="1">
                <a:solidFill>
                  <a:srgbClr val="000000"/>
                </a:solidFill>
                <a:latin typeface="Comic Sans MS" panose="030F0702030302020204" pitchFamily="66" charset="0"/>
              </a:rPr>
              <a:t>E</a:t>
            </a:r>
            <a:r>
              <a:rPr lang="en-US" altLang="en-US" sz="2800" b="1" baseline="30000">
                <a:solidFill>
                  <a:srgbClr val="000000"/>
                </a:solidFill>
                <a:latin typeface="Comic Sans MS" panose="030F0702030302020204" pitchFamily="66" charset="0"/>
              </a:rPr>
              <a:t>o</a:t>
            </a:r>
            <a:r>
              <a:rPr lang="en-US" altLang="en-US" sz="2800" b="1" baseline="-25000">
                <a:solidFill>
                  <a:srgbClr val="000000"/>
                </a:solidFill>
                <a:latin typeface="Comic Sans MS" panose="030F0702030302020204" pitchFamily="66" charset="0"/>
              </a:rPr>
              <a:t>cell</a:t>
            </a:r>
            <a:r>
              <a:rPr lang="en-US" altLang="en-US" sz="2800" b="1">
                <a:solidFill>
                  <a:srgbClr val="000000"/>
                </a:solidFill>
                <a:latin typeface="Comic Sans MS" panose="030F0702030302020204" pitchFamily="66" charset="0"/>
              </a:rPr>
              <a:t> = RT/nF (ln K) = 2.303RT/nF (log K)</a:t>
            </a:r>
          </a:p>
          <a:p>
            <a:pPr>
              <a:buClrTx/>
              <a:buFontTx/>
              <a:buNone/>
            </a:pPr>
            <a:endParaRPr lang="en-US" altLang="en-US" sz="2800" b="1">
              <a:solidFill>
                <a:srgbClr val="000000"/>
              </a:solidFill>
              <a:latin typeface="Comic Sans MS" panose="030F0702030302020204" pitchFamily="66" charset="0"/>
            </a:endParaRPr>
          </a:p>
          <a:p>
            <a:pPr>
              <a:buClrTx/>
              <a:buFontTx/>
              <a:buNone/>
            </a:pPr>
            <a:r>
              <a:rPr lang="en-US" altLang="en-US" b="1">
                <a:solidFill>
                  <a:srgbClr val="000000"/>
                </a:solidFill>
                <a:latin typeface="Comic Sans MS" panose="030F0702030302020204" pitchFamily="66" charset="0"/>
              </a:rPr>
              <a:t>The equilibrium constant of a reaction can be calculated from standard cell potentials by combining the equations for the half-reactions to give the cell reaction of interest and determining the standard cell potential of the corresponding cell.  That is:</a:t>
            </a:r>
          </a:p>
          <a:p>
            <a:pPr>
              <a:buClrTx/>
              <a:buFontTx/>
              <a:buNone/>
            </a:pPr>
            <a:endParaRPr lang="en-US" altLang="en-US" b="1">
              <a:solidFill>
                <a:srgbClr val="000000"/>
              </a:solidFill>
              <a:latin typeface="Comic Sans MS" panose="030F0702030302020204" pitchFamily="66" charset="0"/>
            </a:endParaRPr>
          </a:p>
          <a:p>
            <a:pPr algn="ctr">
              <a:buClrTx/>
              <a:buFontTx/>
              <a:buNone/>
            </a:pPr>
            <a:r>
              <a:rPr lang="en-US" altLang="en-US" sz="3200" b="1">
                <a:solidFill>
                  <a:srgbClr val="800080"/>
                </a:solidFill>
                <a:latin typeface="Brush Script MT" panose="03060802040406070304" pitchFamily="66" charset="0"/>
              </a:rPr>
              <a:t>E</a:t>
            </a:r>
            <a:r>
              <a:rPr lang="en-US" altLang="en-US" sz="3200" b="1" baseline="30000">
                <a:solidFill>
                  <a:srgbClr val="800080"/>
                </a:solidFill>
                <a:latin typeface="Comic Sans MS" panose="030F0702030302020204" pitchFamily="66" charset="0"/>
              </a:rPr>
              <a:t>o</a:t>
            </a:r>
            <a:r>
              <a:rPr lang="en-US" altLang="en-US" sz="3200" b="1" baseline="-25000">
                <a:solidFill>
                  <a:srgbClr val="800080"/>
                </a:solidFill>
                <a:latin typeface="Comic Sans MS" panose="030F0702030302020204" pitchFamily="66" charset="0"/>
              </a:rPr>
              <a:t>cell</a:t>
            </a:r>
            <a:r>
              <a:rPr lang="en-US" altLang="en-US" sz="3200" b="1">
                <a:solidFill>
                  <a:srgbClr val="800080"/>
                </a:solidFill>
                <a:latin typeface="Comic Sans MS" panose="030F0702030302020204" pitchFamily="66" charset="0"/>
              </a:rPr>
              <a:t> = (0.0592/n) log (K)</a:t>
            </a:r>
            <a:r>
              <a:rPr lang="en-US" altLang="en-US" sz="3200" b="1">
                <a:solidFill>
                  <a:srgbClr val="000000"/>
                </a:solidFill>
                <a:latin typeface="Comic Sans MS" panose="030F0702030302020204" pitchFamily="66" charset="0"/>
              </a:rPr>
              <a:t>  at 25</a:t>
            </a:r>
            <a:r>
              <a:rPr lang="en-US" altLang="en-US" sz="3200" b="1" baseline="30000">
                <a:solidFill>
                  <a:srgbClr val="000000"/>
                </a:solidFill>
                <a:latin typeface="Comic Sans MS" panose="030F0702030302020204" pitchFamily="66" charset="0"/>
              </a:rPr>
              <a:t>o</a:t>
            </a:r>
            <a:r>
              <a:rPr lang="en-US" altLang="en-US" sz="3200" b="1">
                <a:solidFill>
                  <a:srgbClr val="000000"/>
                </a:solidFill>
                <a:latin typeface="Comic Sans MS" panose="030F0702030302020204" pitchFamily="66" charset="0"/>
              </a:rPr>
              <a:t>C</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Text Box 1"/>
          <p:cNvSpPr txBox="1">
            <a:spLocks noChangeArrowheads="1"/>
          </p:cNvSpPr>
          <p:nvPr/>
        </p:nvSpPr>
        <p:spPr bwMode="auto">
          <a:xfrm>
            <a:off x="533400" y="304800"/>
            <a:ext cx="8382000" cy="4465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4025">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sz="3600" b="1">
                <a:solidFill>
                  <a:srgbClr val="000000"/>
                </a:solidFill>
                <a:latin typeface="Comic Sans MS" panose="030F0702030302020204" pitchFamily="66" charset="0"/>
              </a:rPr>
              <a:t>Cell Potential &amp; Equilibrium</a:t>
            </a:r>
          </a:p>
          <a:p>
            <a:pPr algn="ctr">
              <a:buClrTx/>
              <a:buFontTx/>
              <a:buNone/>
            </a:pPr>
            <a:endParaRPr lang="en-US" altLang="en-US" b="1">
              <a:solidFill>
                <a:srgbClr val="000000"/>
              </a:solidFill>
              <a:latin typeface="Comic Sans MS" panose="030F0702030302020204" pitchFamily="66" charset="0"/>
            </a:endParaRPr>
          </a:p>
          <a:p>
            <a:pPr>
              <a:buClrTx/>
              <a:buFontTx/>
              <a:buNone/>
            </a:pPr>
            <a:r>
              <a:rPr lang="en-US" altLang="en-US" sz="2800" b="1">
                <a:solidFill>
                  <a:srgbClr val="000000"/>
                </a:solidFill>
                <a:latin typeface="Comic Sans MS" panose="030F0702030302020204" pitchFamily="66" charset="0"/>
              </a:rPr>
              <a:t>Calculate the cell potential, free energy, and equilibrium constant using the standard emf values for:</a:t>
            </a:r>
          </a:p>
          <a:p>
            <a:pPr>
              <a:buClrTx/>
              <a:buFontTx/>
              <a:buNone/>
            </a:pPr>
            <a:endParaRPr lang="en-US" altLang="en-US" sz="2800" b="1">
              <a:solidFill>
                <a:srgbClr val="000000"/>
              </a:solidFill>
              <a:latin typeface="Comic Sans MS" panose="030F0702030302020204" pitchFamily="66" charset="0"/>
            </a:endParaRPr>
          </a:p>
          <a:p>
            <a:pPr>
              <a:buClrTx/>
              <a:buFontTx/>
              <a:buNone/>
            </a:pPr>
            <a:r>
              <a:rPr lang="en-US" altLang="en-US" sz="2800" b="1">
                <a:solidFill>
                  <a:srgbClr val="000000"/>
                </a:solidFill>
                <a:latin typeface="Comic Sans MS" panose="030F0702030302020204" pitchFamily="66" charset="0"/>
              </a:rPr>
              <a:t>1.  Pb</a:t>
            </a:r>
            <a:r>
              <a:rPr lang="en-US" altLang="en-US" sz="2800" b="1" baseline="30000">
                <a:solidFill>
                  <a:srgbClr val="000000"/>
                </a:solidFill>
                <a:latin typeface="Comic Sans MS" panose="030F0702030302020204" pitchFamily="66" charset="0"/>
              </a:rPr>
              <a:t>2+</a:t>
            </a:r>
            <a:r>
              <a:rPr lang="en-US" altLang="en-US" sz="2800" b="1">
                <a:solidFill>
                  <a:srgbClr val="000000"/>
                </a:solidFill>
                <a:latin typeface="Comic Sans MS" panose="030F0702030302020204" pitchFamily="66" charset="0"/>
              </a:rPr>
              <a:t>(aq) + Fe(s) </a:t>
            </a:r>
            <a:r>
              <a:rPr lang="en-US" altLang="en-US" sz="2800" b="1">
                <a:solidFill>
                  <a:srgbClr val="000000"/>
                </a:solidFill>
                <a:latin typeface="Comic Sans MS" panose="030F0702030302020204" pitchFamily="66" charset="0"/>
                <a:cs typeface="Times New Roman" panose="02020603050405020304" pitchFamily="18" charset="0"/>
              </a:rPr>
              <a:t>→ Pb(s) + Fe</a:t>
            </a:r>
            <a:r>
              <a:rPr lang="en-US" altLang="en-US" sz="2800" b="1" baseline="30000">
                <a:solidFill>
                  <a:srgbClr val="000000"/>
                </a:solidFill>
                <a:latin typeface="Comic Sans MS" panose="030F0702030302020204" pitchFamily="66" charset="0"/>
                <a:cs typeface="Times New Roman" panose="02020603050405020304" pitchFamily="18" charset="0"/>
              </a:rPr>
              <a:t>2+</a:t>
            </a:r>
            <a:r>
              <a:rPr lang="en-US" altLang="en-US" sz="2800" b="1">
                <a:solidFill>
                  <a:srgbClr val="000000"/>
                </a:solidFill>
                <a:latin typeface="Comic Sans MS" panose="030F0702030302020204" pitchFamily="66" charset="0"/>
                <a:cs typeface="Times New Roman" panose="02020603050405020304" pitchFamily="18" charset="0"/>
              </a:rPr>
              <a:t>(aq)</a:t>
            </a:r>
          </a:p>
          <a:p>
            <a:pPr>
              <a:buClrTx/>
              <a:buFontTx/>
              <a:buNone/>
            </a:pPr>
            <a:endParaRPr lang="en-US" altLang="en-US" sz="2800" b="1">
              <a:solidFill>
                <a:srgbClr val="000000"/>
              </a:solidFill>
              <a:latin typeface="Comic Sans MS" panose="030F0702030302020204" pitchFamily="66" charset="0"/>
              <a:cs typeface="Times New Roman" panose="02020603050405020304" pitchFamily="18" charset="0"/>
            </a:endParaRPr>
          </a:p>
          <a:p>
            <a:pPr>
              <a:buClrTx/>
              <a:buFontTx/>
              <a:buNone/>
            </a:pPr>
            <a:endParaRPr lang="en-US" altLang="en-US" sz="2800" b="1">
              <a:solidFill>
                <a:srgbClr val="000000"/>
              </a:solidFill>
              <a:latin typeface="Comic Sans MS" panose="030F0702030302020204" pitchFamily="66" charset="0"/>
              <a:cs typeface="Times New Roman" panose="02020603050405020304" pitchFamily="18" charset="0"/>
            </a:endParaRPr>
          </a:p>
          <a:p>
            <a:pPr>
              <a:buClrTx/>
              <a:buFontTx/>
              <a:buNone/>
            </a:pPr>
            <a:endParaRPr lang="en-US" altLang="en-US" sz="2800" b="1">
              <a:solidFill>
                <a:srgbClr val="000000"/>
              </a:solidFill>
              <a:latin typeface="Comic Sans MS" panose="030F0702030302020204" pitchFamily="66"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3">
            <a:extLst>
              <a:ext uri="{28A0092B-C50C-407E-A947-70E740481C1C}">
                <a14:useLocalDpi xmlns:a14="http://schemas.microsoft.com/office/drawing/2010/main" val="0"/>
              </a:ext>
            </a:extLst>
          </a:blip>
          <a:srcRect b="5708"/>
          <a:stretch>
            <a:fillRect/>
          </a:stretch>
        </p:blipFill>
        <p:spPr bwMode="auto">
          <a:xfrm>
            <a:off x="609600" y="1676400"/>
            <a:ext cx="7924800" cy="4038600"/>
          </a:xfrm>
          <a:prstGeom prst="rect">
            <a:avLst/>
          </a:prstGeom>
          <a:noFill/>
          <a:ln>
            <a:noFill/>
          </a:ln>
          <a:effectLst/>
          <a:extLst>
            <a:ext uri="{909E8E84-426E-40DD-AFC4-6F175D3DCCD1}">
              <a14:hiddenFill xmlns:a14="http://schemas.microsoft.com/office/drawing/2010/main">
                <a:blipFill dpi="0" rotWithShape="0">
                  <a:blip/>
                  <a:srcRect b="570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9571" name="Text Box 3"/>
          <p:cNvSpPr txBox="1">
            <a:spLocks noChangeArrowheads="1"/>
          </p:cNvSpPr>
          <p:nvPr/>
        </p:nvSpPr>
        <p:spPr bwMode="auto">
          <a:xfrm>
            <a:off x="304800" y="304800"/>
            <a:ext cx="8458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sz="4400">
                <a:solidFill>
                  <a:srgbClr val="000000"/>
                </a:solidFill>
              </a:rPr>
              <a:t>E</a:t>
            </a:r>
            <a:r>
              <a:rPr lang="en-US" altLang="en-US" sz="4400">
                <a:solidFill>
                  <a:srgbClr val="000000"/>
                </a:solidFill>
                <a:latin typeface="Symbol" panose="05050102010706020507" pitchFamily="18" charset="2"/>
              </a:rPr>
              <a:t></a:t>
            </a:r>
            <a:r>
              <a:rPr lang="en-US" altLang="en-US" sz="4400">
                <a:solidFill>
                  <a:srgbClr val="000000"/>
                </a:solidFill>
              </a:rPr>
              <a:t> at Nonstandard Conditions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Text Box 1"/>
          <p:cNvSpPr txBox="1">
            <a:spLocks noChangeArrowheads="1"/>
          </p:cNvSpPr>
          <p:nvPr/>
        </p:nvSpPr>
        <p:spPr bwMode="auto">
          <a:xfrm>
            <a:off x="212725" y="0"/>
            <a:ext cx="8626475" cy="666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b="1">
                <a:solidFill>
                  <a:srgbClr val="000000"/>
                </a:solidFill>
                <a:latin typeface="Comic Sans MS" panose="030F0702030302020204" pitchFamily="66" charset="0"/>
              </a:rPr>
              <a:t>CONCENTRATION EFFECTS</a:t>
            </a:r>
          </a:p>
          <a:p>
            <a:pPr>
              <a:buClrTx/>
              <a:buFontTx/>
              <a:buNone/>
            </a:pPr>
            <a:r>
              <a:rPr lang="en-US" altLang="en-US" b="1">
                <a:solidFill>
                  <a:srgbClr val="000000"/>
                </a:solidFill>
                <a:latin typeface="Comic Sans MS" panose="030F0702030302020204" pitchFamily="66" charset="0"/>
              </a:rPr>
              <a:t>Finally, consider a galvanic cell where the concentrations of the solutions are </a:t>
            </a:r>
            <a:r>
              <a:rPr lang="en-US" altLang="en-US" b="1">
                <a:solidFill>
                  <a:srgbClr val="FF3300"/>
                </a:solidFill>
                <a:latin typeface="Comic Sans MS" panose="030F0702030302020204" pitchFamily="66" charset="0"/>
              </a:rPr>
              <a:t>NOT</a:t>
            </a:r>
            <a:r>
              <a:rPr lang="en-US" altLang="en-US" b="1">
                <a:solidFill>
                  <a:srgbClr val="000000"/>
                </a:solidFill>
                <a:latin typeface="Comic Sans MS" panose="030F0702030302020204" pitchFamily="66" charset="0"/>
              </a:rPr>
              <a:t> 1 M.  As a reaction proceeds towards equilibrium, the concentrations of its reactants and products change, and </a:t>
            </a:r>
            <a:r>
              <a:rPr lang="en-US" altLang="en-US" b="1">
                <a:solidFill>
                  <a:srgbClr val="000000"/>
                </a:solidFill>
                <a:latin typeface="Symbol" panose="05050102010706020507" pitchFamily="18" charset="2"/>
              </a:rPr>
              <a:t></a:t>
            </a:r>
            <a:r>
              <a:rPr lang="en-US" altLang="en-US" b="1">
                <a:solidFill>
                  <a:srgbClr val="000000"/>
                </a:solidFill>
                <a:latin typeface="Comic Sans MS" panose="030F0702030302020204" pitchFamily="66" charset="0"/>
              </a:rPr>
              <a:t>G</a:t>
            </a:r>
            <a:r>
              <a:rPr lang="en-US" altLang="en-US" b="1" baseline="-25000">
                <a:solidFill>
                  <a:srgbClr val="000000"/>
                </a:solidFill>
                <a:latin typeface="Comic Sans MS" panose="030F0702030302020204" pitchFamily="66" charset="0"/>
              </a:rPr>
              <a:t>rxn</a:t>
            </a:r>
            <a:r>
              <a:rPr lang="en-US" altLang="en-US" b="1">
                <a:solidFill>
                  <a:srgbClr val="000000"/>
                </a:solidFill>
                <a:latin typeface="Comic Sans MS" panose="030F0702030302020204" pitchFamily="66" charset="0"/>
              </a:rPr>
              <a:t> approaches 0.  Therefore, as reactants are consumed in an electrochemical cell, the cell potential decreases until finally it reaches 0.  To understand this behavior quantitatively, we need to find how the cell emf varies with the concentrations of species in the cell.</a:t>
            </a:r>
            <a:r>
              <a:rPr lang="en-US" altLang="en-US" sz="2800" b="1">
                <a:solidFill>
                  <a:srgbClr val="000000"/>
                </a:solidFill>
                <a:latin typeface="Comic Sans MS" panose="030F0702030302020204" pitchFamily="66" charset="0"/>
              </a:rPr>
              <a:t>  </a:t>
            </a:r>
          </a:p>
          <a:p>
            <a:pPr>
              <a:buClrTx/>
              <a:buFontTx/>
              <a:buNone/>
            </a:pPr>
            <a:r>
              <a:rPr lang="en-US" altLang="en-US" sz="3200" b="1">
                <a:solidFill>
                  <a:srgbClr val="000000"/>
                </a:solidFill>
                <a:latin typeface="Comic Sans MS" panose="030F0702030302020204" pitchFamily="66" charset="0"/>
              </a:rPr>
              <a:t>Recall:       </a:t>
            </a:r>
            <a:r>
              <a:rPr lang="en-US" altLang="en-US" sz="3200" b="1">
                <a:solidFill>
                  <a:srgbClr val="000000"/>
                </a:solidFill>
                <a:latin typeface="Symbol" panose="05050102010706020507" pitchFamily="18" charset="2"/>
              </a:rPr>
              <a:t></a:t>
            </a:r>
            <a:r>
              <a:rPr lang="en-US" altLang="en-US" sz="3200" b="1">
                <a:solidFill>
                  <a:srgbClr val="000000"/>
                </a:solidFill>
                <a:latin typeface="Comic Sans MS" panose="030F0702030302020204" pitchFamily="66" charset="0"/>
              </a:rPr>
              <a:t>G = </a:t>
            </a:r>
            <a:r>
              <a:rPr lang="en-US" altLang="en-US" sz="3200" b="1">
                <a:solidFill>
                  <a:srgbClr val="000000"/>
                </a:solidFill>
                <a:latin typeface="Symbol" panose="05050102010706020507" pitchFamily="18" charset="2"/>
              </a:rPr>
              <a:t></a:t>
            </a:r>
            <a:r>
              <a:rPr lang="en-US" altLang="en-US" sz="3200" b="1">
                <a:solidFill>
                  <a:srgbClr val="000000"/>
                </a:solidFill>
                <a:latin typeface="Comic Sans MS" panose="030F0702030302020204" pitchFamily="66" charset="0"/>
              </a:rPr>
              <a:t>G</a:t>
            </a:r>
            <a:r>
              <a:rPr lang="en-US" altLang="en-US" sz="3200" b="1">
                <a:solidFill>
                  <a:srgbClr val="000000"/>
                </a:solidFill>
                <a:latin typeface="Symbol" panose="05050102010706020507" pitchFamily="18" charset="2"/>
              </a:rPr>
              <a:t></a:t>
            </a:r>
            <a:r>
              <a:rPr lang="en-US" altLang="en-US" sz="3200" b="1">
                <a:solidFill>
                  <a:srgbClr val="000000"/>
                </a:solidFill>
                <a:latin typeface="Comic Sans MS" panose="030F0702030302020204" pitchFamily="66" charset="0"/>
              </a:rPr>
              <a:t> + RT ln Q</a:t>
            </a:r>
          </a:p>
          <a:p>
            <a:pPr>
              <a:buClrTx/>
              <a:buFontTx/>
              <a:buNone/>
            </a:pPr>
            <a:endParaRPr lang="en-US" altLang="en-US" sz="3200" b="1">
              <a:solidFill>
                <a:srgbClr val="000000"/>
              </a:solidFill>
              <a:latin typeface="Comic Sans MS" panose="030F0702030302020204" pitchFamily="66" charset="0"/>
            </a:endParaRPr>
          </a:p>
          <a:p>
            <a:pPr>
              <a:buClrTx/>
              <a:buFontTx/>
              <a:buNone/>
            </a:pPr>
            <a:r>
              <a:rPr lang="en-US" altLang="en-US" sz="3200" b="1">
                <a:solidFill>
                  <a:srgbClr val="000000"/>
                </a:solidFill>
                <a:latin typeface="Comic Sans MS" panose="030F0702030302020204" pitchFamily="66" charset="0"/>
              </a:rPr>
              <a:t>Because </a:t>
            </a:r>
            <a:r>
              <a:rPr lang="en-US" altLang="en-US" sz="3200" b="1">
                <a:solidFill>
                  <a:srgbClr val="800000"/>
                </a:solidFill>
                <a:latin typeface="Symbol" panose="05050102010706020507" pitchFamily="18" charset="2"/>
              </a:rPr>
              <a:t></a:t>
            </a:r>
            <a:r>
              <a:rPr lang="en-US" altLang="en-US" sz="3200" b="1">
                <a:solidFill>
                  <a:srgbClr val="800000"/>
                </a:solidFill>
                <a:latin typeface="Comic Sans MS" panose="030F0702030302020204" pitchFamily="66" charset="0"/>
              </a:rPr>
              <a:t>G = -</a:t>
            </a:r>
            <a:r>
              <a:rPr lang="en-US" altLang="en-US" sz="3200" b="1" i="1">
                <a:solidFill>
                  <a:srgbClr val="800000"/>
                </a:solidFill>
                <a:latin typeface="Comic Sans MS" panose="030F0702030302020204" pitchFamily="66" charset="0"/>
              </a:rPr>
              <a:t>nF</a:t>
            </a:r>
            <a:r>
              <a:rPr lang="en-US" altLang="en-US" sz="3200" b="1">
                <a:solidFill>
                  <a:srgbClr val="800000"/>
                </a:solidFill>
                <a:latin typeface="Brush Script MT" panose="03060802040406070304" pitchFamily="66" charset="0"/>
              </a:rPr>
              <a:t>E</a:t>
            </a:r>
            <a:r>
              <a:rPr lang="en-US" altLang="en-US" sz="3200" b="1">
                <a:solidFill>
                  <a:srgbClr val="000000"/>
                </a:solidFill>
                <a:latin typeface="Comic Sans MS" panose="030F0702030302020204" pitchFamily="66" charset="0"/>
              </a:rPr>
              <a:t> &amp; </a:t>
            </a:r>
            <a:r>
              <a:rPr lang="en-US" altLang="en-US" sz="3200" b="1">
                <a:solidFill>
                  <a:srgbClr val="FF0066"/>
                </a:solidFill>
                <a:latin typeface="Symbol" panose="05050102010706020507" pitchFamily="18" charset="2"/>
              </a:rPr>
              <a:t></a:t>
            </a:r>
            <a:r>
              <a:rPr lang="en-US" altLang="en-US" sz="3200" b="1">
                <a:solidFill>
                  <a:srgbClr val="FF0066"/>
                </a:solidFill>
                <a:latin typeface="Comic Sans MS" panose="030F0702030302020204" pitchFamily="66" charset="0"/>
              </a:rPr>
              <a:t>G</a:t>
            </a:r>
            <a:r>
              <a:rPr lang="en-US" altLang="en-US" sz="3200" b="1">
                <a:solidFill>
                  <a:srgbClr val="FF0066"/>
                </a:solidFill>
                <a:latin typeface="Symbol" panose="05050102010706020507" pitchFamily="18" charset="2"/>
              </a:rPr>
              <a:t></a:t>
            </a:r>
            <a:r>
              <a:rPr lang="en-US" altLang="en-US" sz="3200" b="1">
                <a:solidFill>
                  <a:srgbClr val="FF0066"/>
                </a:solidFill>
                <a:latin typeface="Comic Sans MS" panose="030F0702030302020204" pitchFamily="66" charset="0"/>
              </a:rPr>
              <a:t>= -</a:t>
            </a:r>
            <a:r>
              <a:rPr lang="en-US" altLang="en-US" sz="3200" b="1" i="1">
                <a:solidFill>
                  <a:srgbClr val="FF0066"/>
                </a:solidFill>
                <a:latin typeface="Comic Sans MS" panose="030F0702030302020204" pitchFamily="66" charset="0"/>
              </a:rPr>
              <a:t>nF</a:t>
            </a:r>
            <a:r>
              <a:rPr lang="en-US" altLang="en-US" sz="3200" b="1">
                <a:solidFill>
                  <a:srgbClr val="FF0066"/>
                </a:solidFill>
                <a:latin typeface="Brush Script MT" panose="03060802040406070304" pitchFamily="66" charset="0"/>
              </a:rPr>
              <a:t>E</a:t>
            </a:r>
            <a:r>
              <a:rPr lang="en-US" altLang="en-US" sz="3200" b="1" baseline="30000">
                <a:solidFill>
                  <a:srgbClr val="FF0066"/>
                </a:solidFill>
                <a:latin typeface="Brush Script MT" panose="03060802040406070304" pitchFamily="66" charset="0"/>
              </a:rPr>
              <a:t>o</a:t>
            </a:r>
            <a:r>
              <a:rPr lang="en-US" altLang="en-US" sz="3200" b="1">
                <a:solidFill>
                  <a:srgbClr val="000000"/>
                </a:solidFill>
                <a:latin typeface="Comic Sans MS" panose="030F0702030302020204" pitchFamily="66" charset="0"/>
              </a:rPr>
              <a:t> </a:t>
            </a:r>
          </a:p>
          <a:p>
            <a:pPr>
              <a:buClrTx/>
              <a:buFontTx/>
              <a:buNone/>
            </a:pPr>
            <a:r>
              <a:rPr lang="en-US" altLang="en-US" sz="3200" b="1">
                <a:solidFill>
                  <a:srgbClr val="000000"/>
                </a:solidFill>
                <a:latin typeface="Comic Sans MS" panose="030F0702030302020204" pitchFamily="66" charset="0"/>
              </a:rPr>
              <a:t> </a:t>
            </a:r>
          </a:p>
          <a:p>
            <a:pPr algn="ctr">
              <a:buClrTx/>
              <a:buFontTx/>
              <a:buNone/>
            </a:pPr>
            <a:r>
              <a:rPr lang="hi-IN" altLang="en-US" sz="3200" b="1">
                <a:solidFill>
                  <a:srgbClr val="000000"/>
                </a:solidFill>
                <a:latin typeface="Comic Sans MS" panose="030F0702030302020204" pitchFamily="66" charset="0"/>
                <a:cs typeface="Arial Unicode MS" panose="020B0604020202020204" pitchFamily="34" charset="-128"/>
              </a:rPr>
              <a:t>ஃ</a:t>
            </a:r>
            <a:r>
              <a:rPr lang="en-US" altLang="en-US" sz="3200" b="1">
                <a:solidFill>
                  <a:srgbClr val="000000"/>
                </a:solidFill>
                <a:latin typeface="Comic Sans MS" panose="030F0702030302020204" pitchFamily="66" charset="0"/>
                <a:cs typeface="Arial Unicode MS" panose="020B0604020202020204" pitchFamily="34" charset="-128"/>
              </a:rPr>
              <a:t> </a:t>
            </a:r>
            <a:r>
              <a:rPr lang="en-US" altLang="en-US" sz="3200" b="1">
                <a:solidFill>
                  <a:srgbClr val="000000"/>
                </a:solidFill>
                <a:latin typeface="Comic Sans MS" panose="030F0702030302020204" pitchFamily="66" charset="0"/>
              </a:rPr>
              <a:t> </a:t>
            </a:r>
            <a:r>
              <a:rPr lang="en-US" altLang="en-US" sz="3200" b="1">
                <a:solidFill>
                  <a:srgbClr val="0066FF"/>
                </a:solidFill>
                <a:latin typeface="Comic Sans MS" panose="030F0702030302020204" pitchFamily="66" charset="0"/>
              </a:rPr>
              <a:t>-</a:t>
            </a:r>
            <a:r>
              <a:rPr lang="en-US" altLang="en-US" sz="3200" b="1" i="1">
                <a:solidFill>
                  <a:srgbClr val="0066FF"/>
                </a:solidFill>
                <a:latin typeface="Comic Sans MS" panose="030F0702030302020204" pitchFamily="66" charset="0"/>
              </a:rPr>
              <a:t>nF</a:t>
            </a:r>
            <a:r>
              <a:rPr lang="en-US" altLang="en-US" sz="3200" b="1">
                <a:solidFill>
                  <a:srgbClr val="0066FF"/>
                </a:solidFill>
                <a:latin typeface="Brush Script MT" panose="03060802040406070304" pitchFamily="66" charset="0"/>
              </a:rPr>
              <a:t>E</a:t>
            </a:r>
            <a:r>
              <a:rPr lang="en-US" altLang="en-US" sz="3200" b="1">
                <a:solidFill>
                  <a:srgbClr val="0066FF"/>
                </a:solidFill>
                <a:latin typeface="Comic Sans MS" panose="030F0702030302020204" pitchFamily="66" charset="0"/>
              </a:rPr>
              <a:t> = -</a:t>
            </a:r>
            <a:r>
              <a:rPr lang="en-US" altLang="en-US" sz="3200" b="1" i="1">
                <a:solidFill>
                  <a:srgbClr val="0066FF"/>
                </a:solidFill>
                <a:latin typeface="Comic Sans MS" panose="030F0702030302020204" pitchFamily="66" charset="0"/>
              </a:rPr>
              <a:t>nF</a:t>
            </a:r>
            <a:r>
              <a:rPr lang="en-US" altLang="en-US" sz="3200" b="1">
                <a:solidFill>
                  <a:srgbClr val="0066FF"/>
                </a:solidFill>
                <a:latin typeface="Brush Script MT" panose="03060802040406070304" pitchFamily="66" charset="0"/>
              </a:rPr>
              <a:t>E</a:t>
            </a:r>
            <a:r>
              <a:rPr lang="en-US" altLang="en-US" sz="3200" b="1" baseline="30000">
                <a:solidFill>
                  <a:srgbClr val="0066FF"/>
                </a:solidFill>
                <a:latin typeface="Brush Script MT" panose="03060802040406070304" pitchFamily="66" charset="0"/>
              </a:rPr>
              <a:t>o</a:t>
            </a:r>
            <a:r>
              <a:rPr lang="en-US" altLang="en-US" sz="3200" b="1">
                <a:solidFill>
                  <a:srgbClr val="0066FF"/>
                </a:solidFill>
                <a:latin typeface="Comic Sans MS" panose="030F0702030302020204" pitchFamily="66" charset="0"/>
              </a:rPr>
              <a:t> + RT ln Q</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Text Box 1"/>
          <p:cNvSpPr txBox="1">
            <a:spLocks noChangeArrowheads="1"/>
          </p:cNvSpPr>
          <p:nvPr/>
        </p:nvSpPr>
        <p:spPr bwMode="auto">
          <a:xfrm>
            <a:off x="212725" y="0"/>
            <a:ext cx="8626475" cy="565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b="1">
                <a:solidFill>
                  <a:srgbClr val="000000"/>
                </a:solidFill>
                <a:latin typeface="Comic Sans MS" panose="030F0702030302020204" pitchFamily="66" charset="0"/>
              </a:rPr>
              <a:t>CONCENTRATION EFFECTS</a:t>
            </a:r>
          </a:p>
          <a:p>
            <a:pPr>
              <a:buClrTx/>
              <a:buFontTx/>
              <a:buNone/>
            </a:pPr>
            <a:endParaRPr lang="en-US" altLang="en-US" b="1">
              <a:solidFill>
                <a:srgbClr val="000000"/>
              </a:solidFill>
              <a:latin typeface="Comic Sans MS" panose="030F0702030302020204" pitchFamily="66" charset="0"/>
            </a:endParaRPr>
          </a:p>
          <a:p>
            <a:pPr>
              <a:buClrTx/>
              <a:buFontTx/>
              <a:buNone/>
            </a:pPr>
            <a:r>
              <a:rPr lang="en-US" altLang="en-US" sz="3200" b="1">
                <a:solidFill>
                  <a:srgbClr val="000000"/>
                </a:solidFill>
                <a:latin typeface="Comic Sans MS" panose="030F0702030302020204" pitchFamily="66" charset="0"/>
              </a:rPr>
              <a:t>When we divide through by -</a:t>
            </a:r>
            <a:r>
              <a:rPr lang="en-US" altLang="en-US" sz="3200" b="1" i="1">
                <a:solidFill>
                  <a:srgbClr val="000000"/>
                </a:solidFill>
                <a:latin typeface="Comic Sans MS" panose="030F0702030302020204" pitchFamily="66" charset="0"/>
              </a:rPr>
              <a:t>nF</a:t>
            </a:r>
            <a:r>
              <a:rPr lang="en-US" altLang="en-US" sz="3200" b="1">
                <a:solidFill>
                  <a:srgbClr val="000000"/>
                </a:solidFill>
                <a:latin typeface="Comic Sans MS" panose="030F0702030302020204" pitchFamily="66" charset="0"/>
              </a:rPr>
              <a:t>, we derive the</a:t>
            </a:r>
          </a:p>
          <a:p>
            <a:pPr>
              <a:buClrTx/>
              <a:buFontTx/>
              <a:buNone/>
            </a:pPr>
            <a:endParaRPr lang="en-US" altLang="en-US" sz="3200" b="1">
              <a:solidFill>
                <a:srgbClr val="000000"/>
              </a:solidFill>
              <a:latin typeface="Comic Sans MS" panose="030F0702030302020204" pitchFamily="66" charset="0"/>
            </a:endParaRPr>
          </a:p>
          <a:p>
            <a:pPr algn="ctr">
              <a:buClrTx/>
              <a:buFontTx/>
              <a:buNone/>
            </a:pPr>
            <a:r>
              <a:rPr lang="en-US" altLang="en-US" sz="3200" b="1">
                <a:solidFill>
                  <a:srgbClr val="000000"/>
                </a:solidFill>
                <a:latin typeface="Comic Sans MS" panose="030F0702030302020204" pitchFamily="66" charset="0"/>
              </a:rPr>
              <a:t> </a:t>
            </a:r>
            <a:r>
              <a:rPr lang="en-US" altLang="en-US" sz="3200" b="1">
                <a:solidFill>
                  <a:srgbClr val="0099CC"/>
                </a:solidFill>
                <a:latin typeface="Comic Sans MS" panose="030F0702030302020204" pitchFamily="66" charset="0"/>
              </a:rPr>
              <a:t>Nernst Equation: </a:t>
            </a:r>
            <a:r>
              <a:rPr lang="en-US" altLang="en-US" sz="3600" b="1">
                <a:solidFill>
                  <a:srgbClr val="0099CC"/>
                </a:solidFill>
                <a:latin typeface="Symbol" panose="05050102010706020507" pitchFamily="18" charset="2"/>
              </a:rPr>
              <a:t></a:t>
            </a:r>
            <a:r>
              <a:rPr lang="en-US" altLang="en-US" sz="3200" b="1">
                <a:solidFill>
                  <a:srgbClr val="0099CC"/>
                </a:solidFill>
                <a:latin typeface="Comic Sans MS" panose="030F0702030302020204" pitchFamily="66" charset="0"/>
              </a:rPr>
              <a:t> = </a:t>
            </a:r>
            <a:r>
              <a:rPr lang="en-US" altLang="en-US" sz="3600" b="1">
                <a:solidFill>
                  <a:srgbClr val="0099CC"/>
                </a:solidFill>
                <a:latin typeface="Symbol" panose="05050102010706020507" pitchFamily="18" charset="2"/>
              </a:rPr>
              <a:t></a:t>
            </a:r>
            <a:r>
              <a:rPr lang="en-US" altLang="en-US" sz="3200" b="1">
                <a:solidFill>
                  <a:srgbClr val="0099CC"/>
                </a:solidFill>
                <a:latin typeface="Symbol" panose="05050102010706020507" pitchFamily="18" charset="2"/>
              </a:rPr>
              <a:t></a:t>
            </a:r>
            <a:r>
              <a:rPr lang="en-US" altLang="en-US" sz="3200" b="1">
                <a:solidFill>
                  <a:srgbClr val="0099CC"/>
                </a:solidFill>
                <a:latin typeface="Comic Sans MS" panose="030F0702030302020204" pitchFamily="66" charset="0"/>
              </a:rPr>
              <a:t> - (RT/</a:t>
            </a:r>
            <a:r>
              <a:rPr lang="en-US" altLang="en-US" sz="3200" b="1" i="1">
                <a:solidFill>
                  <a:srgbClr val="0099CC"/>
                </a:solidFill>
                <a:latin typeface="Comic Sans MS" panose="030F0702030302020204" pitchFamily="66" charset="0"/>
              </a:rPr>
              <a:t>nF</a:t>
            </a:r>
            <a:r>
              <a:rPr lang="en-US" altLang="en-US" sz="3200" b="1">
                <a:solidFill>
                  <a:srgbClr val="0099CC"/>
                </a:solidFill>
                <a:latin typeface="Comic Sans MS" panose="030F0702030302020204" pitchFamily="66" charset="0"/>
              </a:rPr>
              <a:t>) ln Q</a:t>
            </a:r>
          </a:p>
          <a:p>
            <a:pPr>
              <a:buClrTx/>
              <a:buFontTx/>
              <a:buNone/>
            </a:pPr>
            <a:endParaRPr lang="en-US" altLang="en-US" sz="3200" b="1">
              <a:solidFill>
                <a:srgbClr val="0099CC"/>
              </a:solidFill>
              <a:latin typeface="Comic Sans MS" panose="030F0702030302020204" pitchFamily="66" charset="0"/>
            </a:endParaRPr>
          </a:p>
          <a:p>
            <a:pPr>
              <a:buClrTx/>
              <a:buFontTx/>
              <a:buNone/>
            </a:pPr>
            <a:r>
              <a:rPr lang="en-US" altLang="en-US" sz="2800" b="1">
                <a:solidFill>
                  <a:srgbClr val="000000"/>
                </a:solidFill>
                <a:latin typeface="Comic Sans MS" panose="030F0702030302020204" pitchFamily="66" charset="0"/>
              </a:rPr>
              <a:t>That is, the dependence of </a:t>
            </a:r>
            <a:r>
              <a:rPr lang="en-US" altLang="en-US" sz="2800" b="1" i="1">
                <a:solidFill>
                  <a:srgbClr val="000000"/>
                </a:solidFill>
                <a:latin typeface="Comic Sans MS" panose="030F0702030302020204" pitchFamily="66" charset="0"/>
              </a:rPr>
              <a:t>emf</a:t>
            </a:r>
            <a:r>
              <a:rPr lang="en-US" altLang="en-US" sz="2800" b="1">
                <a:solidFill>
                  <a:srgbClr val="000000"/>
                </a:solidFill>
                <a:latin typeface="Comic Sans MS" panose="030F0702030302020204" pitchFamily="66" charset="0"/>
              </a:rPr>
              <a:t> on composition is expressed via the Nernst equation, where Q is the reaction quotient for the cell reaction.</a:t>
            </a:r>
          </a:p>
          <a:p>
            <a:pPr>
              <a:buClrTx/>
              <a:buFontTx/>
              <a:buNone/>
            </a:pPr>
            <a:endParaRPr lang="en-US" altLang="en-US" sz="2800" b="1">
              <a:solidFill>
                <a:srgbClr val="000000"/>
              </a:solidFill>
              <a:latin typeface="Comic Sans MS" panose="030F0702030302020204" pitchFamily="66" charset="0"/>
            </a:endParaRPr>
          </a:p>
          <a:p>
            <a:pPr>
              <a:buClrTx/>
              <a:buFontTx/>
              <a:buNone/>
            </a:pPr>
            <a:r>
              <a:rPr lang="en-US" altLang="en-US" sz="3600" b="1">
                <a:solidFill>
                  <a:srgbClr val="0000FF"/>
                </a:solidFill>
                <a:latin typeface="Brush Script MT" panose="03060802040406070304" pitchFamily="66" charset="0"/>
              </a:rPr>
              <a:t>E</a:t>
            </a:r>
            <a:r>
              <a:rPr lang="en-US" altLang="en-US" sz="3600" b="1" baseline="-25000">
                <a:solidFill>
                  <a:srgbClr val="0000FF"/>
                </a:solidFill>
                <a:latin typeface="Comic Sans MS" panose="030F0702030302020204" pitchFamily="66" charset="0"/>
              </a:rPr>
              <a:t>cell</a:t>
            </a:r>
            <a:r>
              <a:rPr lang="en-US" altLang="en-US" sz="3600" b="1">
                <a:solidFill>
                  <a:srgbClr val="0000FF"/>
                </a:solidFill>
                <a:latin typeface="Comic Sans MS" panose="030F0702030302020204" pitchFamily="66" charset="0"/>
              </a:rPr>
              <a:t> = </a:t>
            </a:r>
            <a:r>
              <a:rPr lang="en-US" altLang="en-US" sz="3600" b="1">
                <a:solidFill>
                  <a:srgbClr val="0000FF"/>
                </a:solidFill>
                <a:latin typeface="Brush Script MT" panose="03060802040406070304" pitchFamily="66" charset="0"/>
              </a:rPr>
              <a:t>E</a:t>
            </a:r>
            <a:r>
              <a:rPr lang="en-US" altLang="en-US" sz="3600" b="1" baseline="30000">
                <a:solidFill>
                  <a:srgbClr val="0000FF"/>
                </a:solidFill>
                <a:latin typeface="Comic Sans MS" panose="030F0702030302020204" pitchFamily="66" charset="0"/>
              </a:rPr>
              <a:t>o</a:t>
            </a:r>
            <a:r>
              <a:rPr lang="en-US" altLang="en-US" sz="3600" b="1" baseline="-25000">
                <a:solidFill>
                  <a:srgbClr val="0000FF"/>
                </a:solidFill>
                <a:latin typeface="Comic Sans MS" panose="030F0702030302020204" pitchFamily="66" charset="0"/>
              </a:rPr>
              <a:t>cell</a:t>
            </a:r>
            <a:r>
              <a:rPr lang="en-US" altLang="en-US" sz="3600" b="1">
                <a:solidFill>
                  <a:srgbClr val="0000FF"/>
                </a:solidFill>
                <a:latin typeface="Comic Sans MS" panose="030F0702030302020204" pitchFamily="66" charset="0"/>
              </a:rPr>
              <a:t> – (2.303RT/nF) log (Q)</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Text Box 1"/>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fld id="{7E062660-121A-4B16-B57E-5C7855C65C72}" type="slidenum">
              <a:rPr lang="en-US" altLang="en-US" sz="1400">
                <a:solidFill>
                  <a:srgbClr val="000000"/>
                </a:solidFill>
              </a:rPr>
              <a:pPr algn="ctr">
                <a:buClrTx/>
                <a:buFontTx/>
                <a:buNone/>
              </a:pPr>
              <a:t>59</a:t>
            </a:fld>
            <a:endParaRPr lang="en-US" altLang="en-US" sz="1400">
              <a:solidFill>
                <a:srgbClr val="000000"/>
              </a:solidFill>
            </a:endParaRPr>
          </a:p>
        </p:txBody>
      </p:sp>
      <p:grpSp>
        <p:nvGrpSpPr>
          <p:cNvPr id="67586" name="Group 2"/>
          <p:cNvGrpSpPr>
            <a:grpSpLocks/>
          </p:cNvGrpSpPr>
          <p:nvPr/>
        </p:nvGrpSpPr>
        <p:grpSpPr bwMode="auto">
          <a:xfrm>
            <a:off x="1676400" y="1219200"/>
            <a:ext cx="6169025" cy="4586288"/>
            <a:chOff x="1056" y="768"/>
            <a:chExt cx="3886" cy="2889"/>
          </a:xfrm>
        </p:grpSpPr>
        <p:pic>
          <p:nvPicPr>
            <p:cNvPr id="1157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4" y="768"/>
              <a:ext cx="2638" cy="28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5722" name="Text Box 4"/>
            <p:cNvSpPr txBox="1">
              <a:spLocks noChangeArrowheads="1"/>
            </p:cNvSpPr>
            <p:nvPr/>
          </p:nvSpPr>
          <p:spPr bwMode="auto">
            <a:xfrm>
              <a:off x="1056" y="1104"/>
              <a:ext cx="1496" cy="16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a:solidFill>
                    <a:srgbClr val="000000"/>
                  </a:solidFill>
                </a:rPr>
                <a:t>when the cell concentrations are equal there is no difference in energy between the half-cells and no electrons flow</a:t>
              </a:r>
            </a:p>
          </p:txBody>
        </p:sp>
      </p:grpSp>
      <p:sp>
        <p:nvSpPr>
          <p:cNvPr id="115716" name="Text Box 5"/>
          <p:cNvSpPr txBox="1">
            <a:spLocks noChangeArrowheads="1"/>
          </p:cNvSpPr>
          <p:nvPr/>
        </p:nvSpPr>
        <p:spPr bwMode="auto">
          <a:xfrm>
            <a:off x="304800" y="152400"/>
            <a:ext cx="8458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sz="4400">
                <a:solidFill>
                  <a:srgbClr val="000000"/>
                </a:solidFill>
              </a:rPr>
              <a:t>Concentration Cell</a:t>
            </a:r>
          </a:p>
        </p:txBody>
      </p:sp>
      <p:grpSp>
        <p:nvGrpSpPr>
          <p:cNvPr id="67590" name="Group 6"/>
          <p:cNvGrpSpPr>
            <a:grpSpLocks/>
          </p:cNvGrpSpPr>
          <p:nvPr/>
        </p:nvGrpSpPr>
        <p:grpSpPr bwMode="auto">
          <a:xfrm>
            <a:off x="914400" y="990600"/>
            <a:ext cx="7556500" cy="4586288"/>
            <a:chOff x="576" y="624"/>
            <a:chExt cx="4760" cy="2889"/>
          </a:xfrm>
        </p:grpSpPr>
        <p:pic>
          <p:nvPicPr>
            <p:cNvPr id="11571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2" y="624"/>
              <a:ext cx="2734" cy="28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5720" name="Text Box 8"/>
            <p:cNvSpPr txBox="1">
              <a:spLocks noChangeArrowheads="1"/>
            </p:cNvSpPr>
            <p:nvPr/>
          </p:nvSpPr>
          <p:spPr bwMode="auto">
            <a:xfrm>
              <a:off x="576" y="1178"/>
              <a:ext cx="2312" cy="16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a:solidFill>
                    <a:srgbClr val="000000"/>
                  </a:solidFill>
                </a:rPr>
                <a:t>when the cell concentrations are different, electrons flow from the side with the less concentrated solution (anode) to the side with the more concentrated solution (cathode)</a:t>
              </a:r>
            </a:p>
          </p:txBody>
        </p:sp>
      </p:grpSp>
      <p:sp>
        <p:nvSpPr>
          <p:cNvPr id="67593" name="Text Box 9"/>
          <p:cNvSpPr txBox="1">
            <a:spLocks noChangeArrowheads="1"/>
          </p:cNvSpPr>
          <p:nvPr/>
        </p:nvSpPr>
        <p:spPr bwMode="auto">
          <a:xfrm>
            <a:off x="1520825" y="5562600"/>
            <a:ext cx="6578600"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a:solidFill>
                  <a:srgbClr val="FF0000"/>
                </a:solidFill>
              </a:rPr>
              <a:t>Cu(</a:t>
            </a:r>
            <a:r>
              <a:rPr lang="en-US" altLang="en-US" i="1">
                <a:solidFill>
                  <a:srgbClr val="FF0000"/>
                </a:solidFill>
              </a:rPr>
              <a:t>s</a:t>
            </a:r>
            <a:r>
              <a:rPr lang="en-US" altLang="en-US">
                <a:solidFill>
                  <a:srgbClr val="FF0000"/>
                </a:solidFill>
              </a:rPr>
              <a:t>)</a:t>
            </a:r>
            <a:r>
              <a:rPr lang="en-US" altLang="en-US">
                <a:solidFill>
                  <a:srgbClr val="FF0000"/>
                </a:solidFill>
                <a:latin typeface="Symbol" panose="05050102010706020507" pitchFamily="18" charset="2"/>
              </a:rPr>
              <a:t></a:t>
            </a:r>
            <a:r>
              <a:rPr lang="en-US" altLang="en-US">
                <a:solidFill>
                  <a:srgbClr val="FF0000"/>
                </a:solidFill>
              </a:rPr>
              <a:t> Cu</a:t>
            </a:r>
            <a:r>
              <a:rPr lang="en-US" altLang="en-US" baseline="30000">
                <a:solidFill>
                  <a:srgbClr val="FF0000"/>
                </a:solidFill>
              </a:rPr>
              <a:t>2+</a:t>
            </a:r>
            <a:r>
              <a:rPr lang="en-US" altLang="en-US" baseline="-25000">
                <a:solidFill>
                  <a:srgbClr val="FF0000"/>
                </a:solidFill>
              </a:rPr>
              <a:t>(</a:t>
            </a:r>
            <a:r>
              <a:rPr lang="en-US" altLang="en-US" i="1" baseline="-25000">
                <a:solidFill>
                  <a:srgbClr val="FF0000"/>
                </a:solidFill>
              </a:rPr>
              <a:t>aq</a:t>
            </a:r>
            <a:r>
              <a:rPr lang="en-US" altLang="en-US" baseline="-25000">
                <a:solidFill>
                  <a:srgbClr val="FF0000"/>
                </a:solidFill>
              </a:rPr>
              <a:t>)</a:t>
            </a:r>
            <a:r>
              <a:rPr lang="en-US" altLang="en-US">
                <a:solidFill>
                  <a:srgbClr val="FF0000"/>
                </a:solidFill>
              </a:rPr>
              <a:t> (0.010 M) </a:t>
            </a:r>
            <a:r>
              <a:rPr lang="en-US" altLang="en-US">
                <a:solidFill>
                  <a:srgbClr val="FF0000"/>
                </a:solidFill>
                <a:latin typeface="Symbol" panose="05050102010706020507" pitchFamily="18" charset="2"/>
              </a:rPr>
              <a:t></a:t>
            </a:r>
            <a:r>
              <a:rPr lang="en-US" altLang="en-US">
                <a:solidFill>
                  <a:srgbClr val="FF0000"/>
                </a:solidFill>
              </a:rPr>
              <a:t> Cu</a:t>
            </a:r>
            <a:r>
              <a:rPr lang="en-US" altLang="en-US" baseline="30000">
                <a:solidFill>
                  <a:srgbClr val="FF0000"/>
                </a:solidFill>
              </a:rPr>
              <a:t>2+</a:t>
            </a:r>
            <a:r>
              <a:rPr lang="en-US" altLang="en-US" baseline="-25000">
                <a:solidFill>
                  <a:srgbClr val="FF0000"/>
                </a:solidFill>
              </a:rPr>
              <a:t>(</a:t>
            </a:r>
            <a:r>
              <a:rPr lang="en-US" altLang="en-US" i="1" baseline="-25000">
                <a:solidFill>
                  <a:srgbClr val="FF0000"/>
                </a:solidFill>
              </a:rPr>
              <a:t>aq</a:t>
            </a:r>
            <a:r>
              <a:rPr lang="en-US" altLang="en-US" baseline="-25000">
                <a:solidFill>
                  <a:srgbClr val="FF0000"/>
                </a:solidFill>
              </a:rPr>
              <a:t>)</a:t>
            </a:r>
            <a:r>
              <a:rPr lang="en-US" altLang="en-US">
                <a:solidFill>
                  <a:srgbClr val="FF0000"/>
                </a:solidFill>
              </a:rPr>
              <a:t> (2.0 M)</a:t>
            </a:r>
            <a:r>
              <a:rPr lang="en-US" altLang="en-US">
                <a:solidFill>
                  <a:srgbClr val="FF0000"/>
                </a:solidFill>
                <a:latin typeface="Symbol" panose="05050102010706020507" pitchFamily="18" charset="2"/>
              </a:rPr>
              <a:t></a:t>
            </a:r>
            <a:r>
              <a:rPr lang="en-US" altLang="en-US">
                <a:solidFill>
                  <a:srgbClr val="FF0000"/>
                </a:solidFill>
              </a:rPr>
              <a:t> Cu(</a:t>
            </a:r>
            <a:r>
              <a:rPr lang="en-US" altLang="en-US" i="1">
                <a:solidFill>
                  <a:srgbClr val="FF0000"/>
                </a:solidFill>
              </a:rPr>
              <a:t>s</a:t>
            </a:r>
            <a:r>
              <a:rPr lang="en-US" altLang="en-US">
                <a:solidFill>
                  <a:srgbClr val="FF0000"/>
                </a:solidFill>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fill="hold" nodeType="clickEffect">
                                  <p:stCondLst>
                                    <p:cond delay="0"/>
                                  </p:stCondLst>
                                  <p:childTnLst>
                                    <p:animEffect transition="out" filter="dissolve">
                                      <p:cBhvr additive="repl">
                                        <p:cTn id="6" dur="500"/>
                                        <p:tgtEl>
                                          <p:spTgt spid="67586"/>
                                        </p:tgtEl>
                                      </p:cBhvr>
                                    </p:animEffect>
                                    <p:set>
                                      <p:cBhvr additive="repl">
                                        <p:cTn id="7" dur="1" fill="hold">
                                          <p:stCondLst>
                                            <p:cond delay="0"/>
                                          </p:stCondLst>
                                        </p:cTn>
                                        <p:tgtEl>
                                          <p:spTgt spid="67586"/>
                                        </p:tgtEl>
                                        <p:attrNameLst>
                                          <p:attrName>style.visibility</p:attrName>
                                        </p:attrNameLst>
                                      </p:cBhvr>
                                      <p:to>
                                        <p:strVal val="hidden"/>
                                      </p:to>
                                    </p:set>
                                  </p:childTnLst>
                                </p:cTn>
                              </p:par>
                              <p:par>
                                <p:cTn id="8" presetID="9" presetClass="entr" fill="hold" nodeType="withEffect">
                                  <p:stCondLst>
                                    <p:cond delay="0"/>
                                  </p:stCondLst>
                                  <p:childTnLst>
                                    <p:set>
                                      <p:cBhvr additive="repl">
                                        <p:cTn id="9" dur="1" fill="hold">
                                          <p:stCondLst>
                                            <p:cond delay="0"/>
                                          </p:stCondLst>
                                        </p:cTn>
                                        <p:tgtEl>
                                          <p:spTgt spid="67590"/>
                                        </p:tgtEl>
                                        <p:attrNameLst>
                                          <p:attrName>style.visibility</p:attrName>
                                        </p:attrNameLst>
                                      </p:cBhvr>
                                      <p:to>
                                        <p:strVal val="visible"/>
                                      </p:to>
                                    </p:set>
                                    <p:animEffect transition="in" filter="dissolve">
                                      <p:cBhvr additive="repl">
                                        <p:cTn id="10" dur="500"/>
                                        <p:tgtEl>
                                          <p:spTgt spid="6759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fill="hold" nodeType="clickEffect">
                                  <p:stCondLst>
                                    <p:cond delay="0"/>
                                  </p:stCondLst>
                                  <p:childTnLst>
                                    <p:set>
                                      <p:cBhvr additive="repl">
                                        <p:cTn id="14" dur="1" fill="hold">
                                          <p:stCondLst>
                                            <p:cond delay="0"/>
                                          </p:stCondLst>
                                        </p:cTn>
                                        <p:tgtEl>
                                          <p:spTgt spid="67593"/>
                                        </p:tgtEl>
                                        <p:attrNameLst>
                                          <p:attrName>style.visibility</p:attrName>
                                        </p:attrNameLst>
                                      </p:cBhvr>
                                      <p:to>
                                        <p:strVal val="visible"/>
                                      </p:to>
                                    </p:set>
                                    <p:animEffect transition="in" filter="dissolve">
                                      <p:cBhvr additive="repl">
                                        <p:cTn id="15" dur="500"/>
                                        <p:tgtEl>
                                          <p:spTgt spid="67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2667000" y="533400"/>
            <a:ext cx="44196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250"/>
              </a:spcBef>
              <a:buClrTx/>
              <a:buFontTx/>
              <a:buNone/>
            </a:pPr>
            <a:r>
              <a:rPr lang="en-US" altLang="en-US" sz="2000" b="1">
                <a:solidFill>
                  <a:srgbClr val="800000"/>
                </a:solidFill>
                <a:latin typeface="Comic Sans MS" panose="030F0702030302020204" pitchFamily="66" charset="0"/>
              </a:rPr>
              <a:t>A summary of redox terminology.</a:t>
            </a:r>
          </a:p>
        </p:txBody>
      </p:sp>
      <p:grpSp>
        <p:nvGrpSpPr>
          <p:cNvPr id="11266" name="Group 2"/>
          <p:cNvGrpSpPr>
            <a:grpSpLocks/>
          </p:cNvGrpSpPr>
          <p:nvPr/>
        </p:nvGrpSpPr>
        <p:grpSpPr bwMode="auto">
          <a:xfrm>
            <a:off x="3886200" y="1066800"/>
            <a:ext cx="5051425" cy="3959225"/>
            <a:chOff x="2448" y="672"/>
            <a:chExt cx="3182" cy="2494"/>
          </a:xfrm>
        </p:grpSpPr>
        <p:pic>
          <p:nvPicPr>
            <p:cNvPr id="1230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 y="1008"/>
              <a:ext cx="1646" cy="215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2307" name="Group 4"/>
            <p:cNvGrpSpPr>
              <a:grpSpLocks/>
            </p:cNvGrpSpPr>
            <p:nvPr/>
          </p:nvGrpSpPr>
          <p:grpSpPr bwMode="auto">
            <a:xfrm>
              <a:off x="2448" y="672"/>
              <a:ext cx="3070" cy="277"/>
              <a:chOff x="2448" y="672"/>
              <a:chExt cx="3070" cy="277"/>
            </a:xfrm>
          </p:grpSpPr>
          <p:sp>
            <p:nvSpPr>
              <p:cNvPr id="12308" name="Text Box 5"/>
              <p:cNvSpPr txBox="1">
                <a:spLocks noChangeArrowheads="1"/>
              </p:cNvSpPr>
              <p:nvPr/>
            </p:nvSpPr>
            <p:spPr bwMode="auto">
              <a:xfrm>
                <a:off x="2448" y="672"/>
                <a:ext cx="3070" cy="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250"/>
                  </a:spcBef>
                  <a:buClrTx/>
                  <a:buFontTx/>
                  <a:buNone/>
                </a:pPr>
                <a:r>
                  <a:rPr lang="en-US" altLang="en-US" sz="2000">
                    <a:solidFill>
                      <a:srgbClr val="000000"/>
                    </a:solidFill>
                    <a:latin typeface="Arial" panose="020B0604020202020204" pitchFamily="34" charset="0"/>
                  </a:rPr>
                  <a:t>Zn(</a:t>
                </a:r>
                <a:r>
                  <a:rPr lang="en-US" altLang="en-US" sz="2000" i="1">
                    <a:solidFill>
                      <a:srgbClr val="000000"/>
                    </a:solidFill>
                  </a:rPr>
                  <a:t>s</a:t>
                </a:r>
                <a:r>
                  <a:rPr lang="en-US" altLang="en-US" sz="2000">
                    <a:solidFill>
                      <a:srgbClr val="000000"/>
                    </a:solidFill>
                    <a:latin typeface="Arial" panose="020B0604020202020204" pitchFamily="34" charset="0"/>
                  </a:rPr>
                  <a:t>) + 2H</a:t>
                </a:r>
                <a:r>
                  <a:rPr lang="en-US" altLang="en-US" sz="2000" baseline="30000">
                    <a:solidFill>
                      <a:srgbClr val="000000"/>
                    </a:solidFill>
                    <a:latin typeface="Arial" panose="020B0604020202020204" pitchFamily="34" charset="0"/>
                  </a:rPr>
                  <a:t>+</a:t>
                </a:r>
                <a:r>
                  <a:rPr lang="en-US" altLang="en-US" sz="2000">
                    <a:solidFill>
                      <a:srgbClr val="000000"/>
                    </a:solidFill>
                    <a:latin typeface="Arial" panose="020B0604020202020204" pitchFamily="34" charset="0"/>
                  </a:rPr>
                  <a:t>(</a:t>
                </a:r>
                <a:r>
                  <a:rPr lang="en-US" altLang="en-US" sz="2000" i="1">
                    <a:solidFill>
                      <a:srgbClr val="000000"/>
                    </a:solidFill>
                  </a:rPr>
                  <a:t>aq</a:t>
                </a:r>
                <a:r>
                  <a:rPr lang="en-US" altLang="en-US" sz="2000">
                    <a:solidFill>
                      <a:srgbClr val="000000"/>
                    </a:solidFill>
                    <a:latin typeface="Arial" panose="020B0604020202020204" pitchFamily="34" charset="0"/>
                  </a:rPr>
                  <a:t>)           Zn</a:t>
                </a:r>
                <a:r>
                  <a:rPr lang="en-US" altLang="en-US" sz="2000" baseline="30000">
                    <a:solidFill>
                      <a:srgbClr val="000000"/>
                    </a:solidFill>
                    <a:latin typeface="Arial" panose="020B0604020202020204" pitchFamily="34" charset="0"/>
                  </a:rPr>
                  <a:t>2+</a:t>
                </a:r>
                <a:r>
                  <a:rPr lang="en-US" altLang="en-US" sz="2000">
                    <a:solidFill>
                      <a:srgbClr val="000000"/>
                    </a:solidFill>
                    <a:latin typeface="Arial" panose="020B0604020202020204" pitchFamily="34" charset="0"/>
                  </a:rPr>
                  <a:t>(</a:t>
                </a:r>
                <a:r>
                  <a:rPr lang="en-US" altLang="en-US" sz="2000" i="1">
                    <a:solidFill>
                      <a:srgbClr val="000000"/>
                    </a:solidFill>
                  </a:rPr>
                  <a:t>aq</a:t>
                </a:r>
                <a:r>
                  <a:rPr lang="en-US" altLang="en-US" sz="2000">
                    <a:solidFill>
                      <a:srgbClr val="000000"/>
                    </a:solidFill>
                    <a:latin typeface="Arial" panose="020B0604020202020204" pitchFamily="34" charset="0"/>
                  </a:rPr>
                  <a:t>) + H</a:t>
                </a:r>
                <a:r>
                  <a:rPr lang="en-US" altLang="en-US" sz="2000" baseline="-25000">
                    <a:solidFill>
                      <a:srgbClr val="000000"/>
                    </a:solidFill>
                    <a:latin typeface="Arial" panose="020B0604020202020204" pitchFamily="34" charset="0"/>
                  </a:rPr>
                  <a:t>2</a:t>
                </a:r>
                <a:r>
                  <a:rPr lang="en-US" altLang="en-US" sz="2000">
                    <a:solidFill>
                      <a:srgbClr val="000000"/>
                    </a:solidFill>
                    <a:latin typeface="Arial" panose="020B0604020202020204" pitchFamily="34" charset="0"/>
                  </a:rPr>
                  <a:t>(</a:t>
                </a:r>
                <a:r>
                  <a:rPr lang="en-US" altLang="en-US" sz="2000" i="1">
                    <a:solidFill>
                      <a:srgbClr val="000000"/>
                    </a:solidFill>
                  </a:rPr>
                  <a:t>g</a:t>
                </a:r>
                <a:r>
                  <a:rPr lang="en-US" altLang="en-US" sz="2000">
                    <a:solidFill>
                      <a:srgbClr val="000000"/>
                    </a:solidFill>
                    <a:latin typeface="Arial" panose="020B0604020202020204" pitchFamily="34" charset="0"/>
                  </a:rPr>
                  <a:t>)</a:t>
                </a:r>
              </a:p>
            </p:txBody>
          </p:sp>
          <p:sp>
            <p:nvSpPr>
              <p:cNvPr id="12309" name="Line 6"/>
              <p:cNvSpPr>
                <a:spLocks noChangeShapeType="1"/>
              </p:cNvSpPr>
              <p:nvPr/>
            </p:nvSpPr>
            <p:spPr bwMode="auto">
              <a:xfrm>
                <a:off x="3648" y="797"/>
                <a:ext cx="334" cy="0"/>
              </a:xfrm>
              <a:prstGeom prst="line">
                <a:avLst/>
              </a:prstGeom>
              <a:noFill/>
              <a:ln w="2844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11271" name="Text Box 7"/>
          <p:cNvSpPr txBox="1">
            <a:spLocks noChangeArrowheads="1"/>
          </p:cNvSpPr>
          <p:nvPr/>
        </p:nvSpPr>
        <p:spPr bwMode="auto">
          <a:xfrm>
            <a:off x="228600" y="1447800"/>
            <a:ext cx="1524000" cy="368300"/>
          </a:xfrm>
          <a:prstGeom prst="rect">
            <a:avLst/>
          </a:prstGeom>
          <a:blipFill dpi="0" rotWithShape="0">
            <a:blip r:embed="rId4">
              <a:alphaModFix amt="50000"/>
            </a:blip>
            <a:srcRect/>
            <a:stretch>
              <a:fillRect/>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b="1">
                <a:solidFill>
                  <a:srgbClr val="000000"/>
                </a:solidFill>
                <a:latin typeface="Arial" panose="020B0604020202020204" pitchFamily="34" charset="0"/>
              </a:rPr>
              <a:t>OXIDATION</a:t>
            </a:r>
          </a:p>
        </p:txBody>
      </p:sp>
      <p:sp>
        <p:nvSpPr>
          <p:cNvPr id="11272" name="Text Box 8"/>
          <p:cNvSpPr txBox="1">
            <a:spLocks noChangeArrowheads="1"/>
          </p:cNvSpPr>
          <p:nvPr/>
        </p:nvSpPr>
        <p:spPr bwMode="auto">
          <a:xfrm>
            <a:off x="3657600" y="1828800"/>
            <a:ext cx="2438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solidFill>
                  <a:srgbClr val="FF7518"/>
                </a:solidFill>
                <a:latin typeface="Arial" panose="020B0604020202020204" pitchFamily="34" charset="0"/>
              </a:rPr>
              <a:t>Zn loses electrons.</a:t>
            </a:r>
          </a:p>
        </p:txBody>
      </p:sp>
      <p:sp>
        <p:nvSpPr>
          <p:cNvPr id="11273" name="Text Box 9"/>
          <p:cNvSpPr txBox="1">
            <a:spLocks noChangeArrowheads="1"/>
          </p:cNvSpPr>
          <p:nvPr/>
        </p:nvSpPr>
        <p:spPr bwMode="auto">
          <a:xfrm>
            <a:off x="3657600" y="2209800"/>
            <a:ext cx="2438400"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solidFill>
                  <a:srgbClr val="FF7518"/>
                </a:solidFill>
                <a:latin typeface="Arial" panose="020B0604020202020204" pitchFamily="34" charset="0"/>
              </a:rPr>
              <a:t>Zn is the reducing agent and becomes oxidized.</a:t>
            </a:r>
          </a:p>
        </p:txBody>
      </p:sp>
      <p:sp>
        <p:nvSpPr>
          <p:cNvPr id="11274" name="Text Box 10"/>
          <p:cNvSpPr txBox="1">
            <a:spLocks noChangeArrowheads="1"/>
          </p:cNvSpPr>
          <p:nvPr/>
        </p:nvSpPr>
        <p:spPr bwMode="auto">
          <a:xfrm>
            <a:off x="3657600" y="3200400"/>
            <a:ext cx="2438400"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solidFill>
                  <a:srgbClr val="FF7518"/>
                </a:solidFill>
                <a:latin typeface="Arial" panose="020B0604020202020204" pitchFamily="34" charset="0"/>
              </a:rPr>
              <a:t>The oxidation number of Zn increases from 0 to +2.</a:t>
            </a:r>
          </a:p>
        </p:txBody>
      </p:sp>
      <p:sp>
        <p:nvSpPr>
          <p:cNvPr id="11275" name="Text Box 11"/>
          <p:cNvSpPr txBox="1">
            <a:spLocks noChangeArrowheads="1"/>
          </p:cNvSpPr>
          <p:nvPr/>
        </p:nvSpPr>
        <p:spPr bwMode="auto">
          <a:xfrm>
            <a:off x="228600" y="3962400"/>
            <a:ext cx="1752600" cy="368300"/>
          </a:xfrm>
          <a:prstGeom prst="rect">
            <a:avLst/>
          </a:prstGeom>
          <a:blipFill dpi="0" rotWithShape="0">
            <a:blip r:embed="rId5">
              <a:alphaModFix amt="48000"/>
            </a:blip>
            <a:srcRect/>
            <a:stretch>
              <a:fillRect/>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b="1">
                <a:solidFill>
                  <a:srgbClr val="000000"/>
                </a:solidFill>
                <a:latin typeface="Arial" panose="020B0604020202020204" pitchFamily="34" charset="0"/>
              </a:rPr>
              <a:t>REDUCTION</a:t>
            </a:r>
          </a:p>
        </p:txBody>
      </p:sp>
      <p:sp>
        <p:nvSpPr>
          <p:cNvPr id="11276" name="Rectangle 12"/>
          <p:cNvSpPr>
            <a:spLocks noChangeArrowheads="1"/>
          </p:cNvSpPr>
          <p:nvPr/>
        </p:nvSpPr>
        <p:spPr bwMode="auto">
          <a:xfrm>
            <a:off x="228600" y="1828800"/>
            <a:ext cx="31877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46800" rIns="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solidFill>
                  <a:srgbClr val="000000"/>
                </a:solidFill>
                <a:latin typeface="Arial" panose="020B0604020202020204" pitchFamily="34" charset="0"/>
              </a:rPr>
              <a:t>One reactant loses electrons.</a:t>
            </a:r>
          </a:p>
        </p:txBody>
      </p:sp>
      <p:sp>
        <p:nvSpPr>
          <p:cNvPr id="11277" name="Rectangle 13"/>
          <p:cNvSpPr>
            <a:spLocks noChangeArrowheads="1"/>
          </p:cNvSpPr>
          <p:nvPr/>
        </p:nvSpPr>
        <p:spPr bwMode="auto">
          <a:xfrm>
            <a:off x="225425" y="2209800"/>
            <a:ext cx="3014663"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46800" rIns="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solidFill>
                  <a:srgbClr val="000000"/>
                </a:solidFill>
                <a:latin typeface="Arial" panose="020B0604020202020204" pitchFamily="34" charset="0"/>
              </a:rPr>
              <a:t>Reducing agent is oxidized.</a:t>
            </a:r>
          </a:p>
        </p:txBody>
      </p:sp>
      <p:sp>
        <p:nvSpPr>
          <p:cNvPr id="11278" name="Rectangle 14"/>
          <p:cNvSpPr>
            <a:spLocks noChangeArrowheads="1"/>
          </p:cNvSpPr>
          <p:nvPr/>
        </p:nvSpPr>
        <p:spPr bwMode="auto">
          <a:xfrm>
            <a:off x="228600" y="3200400"/>
            <a:ext cx="31384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46800" rIns="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solidFill>
                  <a:srgbClr val="000000"/>
                </a:solidFill>
                <a:latin typeface="Arial" panose="020B0604020202020204" pitchFamily="34" charset="0"/>
              </a:rPr>
              <a:t>Oxidation number increases.</a:t>
            </a:r>
          </a:p>
        </p:txBody>
      </p:sp>
      <p:sp>
        <p:nvSpPr>
          <p:cNvPr id="11279" name="Text Box 15"/>
          <p:cNvSpPr txBox="1">
            <a:spLocks noChangeArrowheads="1"/>
          </p:cNvSpPr>
          <p:nvPr/>
        </p:nvSpPr>
        <p:spPr bwMode="auto">
          <a:xfrm>
            <a:off x="3581400" y="4343400"/>
            <a:ext cx="24384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solidFill>
                  <a:srgbClr val="000000"/>
                </a:solidFill>
                <a:latin typeface="Arial" panose="020B0604020202020204" pitchFamily="34" charset="0"/>
              </a:rPr>
              <a:t>Hydrogen ion gains electrons.</a:t>
            </a:r>
          </a:p>
        </p:txBody>
      </p:sp>
      <p:sp>
        <p:nvSpPr>
          <p:cNvPr id="11280" name="Text Box 16"/>
          <p:cNvSpPr txBox="1">
            <a:spLocks noChangeArrowheads="1"/>
          </p:cNvSpPr>
          <p:nvPr/>
        </p:nvSpPr>
        <p:spPr bwMode="auto">
          <a:xfrm>
            <a:off x="3505200" y="5029200"/>
            <a:ext cx="39624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solidFill>
                  <a:srgbClr val="000000"/>
                </a:solidFill>
                <a:latin typeface="Arial" panose="020B0604020202020204" pitchFamily="34" charset="0"/>
              </a:rPr>
              <a:t>Hydrogen ion is the oxidizing agent and becomes reduced.</a:t>
            </a:r>
          </a:p>
        </p:txBody>
      </p:sp>
      <p:sp>
        <p:nvSpPr>
          <p:cNvPr id="11281" name="Text Box 17"/>
          <p:cNvSpPr txBox="1">
            <a:spLocks noChangeArrowheads="1"/>
          </p:cNvSpPr>
          <p:nvPr/>
        </p:nvSpPr>
        <p:spPr bwMode="auto">
          <a:xfrm>
            <a:off x="3505200" y="5715000"/>
            <a:ext cx="39624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solidFill>
                  <a:srgbClr val="000000"/>
                </a:solidFill>
                <a:latin typeface="Arial" panose="020B0604020202020204" pitchFamily="34" charset="0"/>
              </a:rPr>
              <a:t>The oxidation number of H decreases from +1 to 0.</a:t>
            </a:r>
          </a:p>
        </p:txBody>
      </p:sp>
      <p:sp>
        <p:nvSpPr>
          <p:cNvPr id="11282" name="Rectangle 18"/>
          <p:cNvSpPr>
            <a:spLocks noChangeArrowheads="1"/>
          </p:cNvSpPr>
          <p:nvPr/>
        </p:nvSpPr>
        <p:spPr bwMode="auto">
          <a:xfrm>
            <a:off x="228600" y="4343400"/>
            <a:ext cx="31242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solidFill>
                  <a:srgbClr val="000000"/>
                </a:solidFill>
                <a:latin typeface="Arial" panose="020B0604020202020204" pitchFamily="34" charset="0"/>
              </a:rPr>
              <a:t>Other reactant gains electrons.</a:t>
            </a:r>
          </a:p>
        </p:txBody>
      </p:sp>
      <p:sp>
        <p:nvSpPr>
          <p:cNvPr id="11283" name="Rectangle 19"/>
          <p:cNvSpPr>
            <a:spLocks noChangeArrowheads="1"/>
          </p:cNvSpPr>
          <p:nvPr/>
        </p:nvSpPr>
        <p:spPr bwMode="auto">
          <a:xfrm>
            <a:off x="225425" y="5029200"/>
            <a:ext cx="2976563"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46800" rIns="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solidFill>
                  <a:srgbClr val="000000"/>
                </a:solidFill>
                <a:latin typeface="Arial" panose="020B0604020202020204" pitchFamily="34" charset="0"/>
              </a:rPr>
              <a:t>Oxidizing agent is reduced.</a:t>
            </a:r>
          </a:p>
        </p:txBody>
      </p:sp>
      <p:sp>
        <p:nvSpPr>
          <p:cNvPr id="11284" name="Rectangle 20"/>
          <p:cNvSpPr>
            <a:spLocks noChangeArrowheads="1"/>
          </p:cNvSpPr>
          <p:nvPr/>
        </p:nvSpPr>
        <p:spPr bwMode="auto">
          <a:xfrm>
            <a:off x="228600" y="5715000"/>
            <a:ext cx="3200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46800" rIns="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solidFill>
                  <a:srgbClr val="000000"/>
                </a:solidFill>
                <a:latin typeface="Arial" panose="020B0604020202020204" pitchFamily="34" charset="0"/>
              </a:rPr>
              <a:t>Oxidation number decreases.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11266"/>
                                        </p:tgtEl>
                                        <p:attrNameLst>
                                          <p:attrName>style.visibility</p:attrName>
                                        </p:attrNameLst>
                                      </p:cBhvr>
                                      <p:to>
                                        <p:strVal val="visible"/>
                                      </p:to>
                                    </p:set>
                                    <p:animEffect transition="in" filter="dissolve">
                                      <p:cBhvr additive="repl">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fill="hold" nodeType="clickEffect">
                                  <p:stCondLst>
                                    <p:cond delay="0"/>
                                  </p:stCondLst>
                                  <p:childTnLst>
                                    <p:set>
                                      <p:cBhvr additive="repl">
                                        <p:cTn id="11" dur="1" fill="hold">
                                          <p:stCondLst>
                                            <p:cond delay="0"/>
                                          </p:stCondLst>
                                        </p:cTn>
                                        <p:tgtEl>
                                          <p:spTgt spid="11271"/>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fill="hold" nodeType="clickEffect">
                                  <p:stCondLst>
                                    <p:cond delay="0"/>
                                  </p:stCondLst>
                                  <p:childTnLst>
                                    <p:set>
                                      <p:cBhvr additive="repl">
                                        <p:cTn id="15" dur="1" fill="hold">
                                          <p:stCondLst>
                                            <p:cond delay="0"/>
                                          </p:stCondLst>
                                        </p:cTn>
                                        <p:tgtEl>
                                          <p:spTgt spid="1127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additive="repl">
                                        <p:cTn id="19" dur="1" fill="hold">
                                          <p:stCondLst>
                                            <p:cond delay="0"/>
                                          </p:stCondLst>
                                        </p:cTn>
                                        <p:tgtEl>
                                          <p:spTgt spid="11276">
                                            <p:txEl>
                                              <p:pRg st="0" end="0"/>
                                            </p:txEl>
                                          </p:spTgt>
                                        </p:tgtEl>
                                        <p:attrNameLst>
                                          <p:attrName>style.visibility</p:attrName>
                                        </p:attrNameLst>
                                      </p:cBhvr>
                                      <p:to>
                                        <p:strVal val="visible"/>
                                      </p:to>
                                    </p:set>
                                    <p:animEffect transition="in" filter="wipe(left)">
                                      <p:cBhvr additive="repl">
                                        <p:cTn id="20" dur="500"/>
                                        <p:tgtEl>
                                          <p:spTgt spid="11276">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additive="repl">
                                        <p:cTn id="24" dur="1" fill="hold">
                                          <p:stCondLst>
                                            <p:cond delay="0"/>
                                          </p:stCondLst>
                                        </p:cTn>
                                        <p:tgtEl>
                                          <p:spTgt spid="11272">
                                            <p:txEl>
                                              <p:pRg st="0" end="0"/>
                                            </p:txEl>
                                          </p:spTgt>
                                        </p:tgtEl>
                                        <p:attrNameLst>
                                          <p:attrName>style.visibility</p:attrName>
                                        </p:attrNameLst>
                                      </p:cBhvr>
                                      <p:to>
                                        <p:strVal val="visible"/>
                                      </p:to>
                                    </p:set>
                                    <p:animEffect transition="in" filter="wipe(left)">
                                      <p:cBhvr additive="repl">
                                        <p:cTn id="25" dur="500"/>
                                        <p:tgtEl>
                                          <p:spTgt spid="11272">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additive="repl">
                                        <p:cTn id="29" dur="1" fill="hold">
                                          <p:stCondLst>
                                            <p:cond delay="0"/>
                                          </p:stCondLst>
                                        </p:cTn>
                                        <p:tgtEl>
                                          <p:spTgt spid="11277">
                                            <p:txEl>
                                              <p:pRg st="0" end="0"/>
                                            </p:txEl>
                                          </p:spTgt>
                                        </p:tgtEl>
                                        <p:attrNameLst>
                                          <p:attrName>style.visibility</p:attrName>
                                        </p:attrNameLst>
                                      </p:cBhvr>
                                      <p:to>
                                        <p:strVal val="visible"/>
                                      </p:to>
                                    </p:set>
                                    <p:animEffect transition="in" filter="wipe(left)">
                                      <p:cBhvr additive="repl">
                                        <p:cTn id="30" dur="500"/>
                                        <p:tgtEl>
                                          <p:spTgt spid="11277">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additive="repl">
                                        <p:cTn id="34" dur="1" fill="hold">
                                          <p:stCondLst>
                                            <p:cond delay="0"/>
                                          </p:stCondLst>
                                        </p:cTn>
                                        <p:tgtEl>
                                          <p:spTgt spid="11273">
                                            <p:txEl>
                                              <p:pRg st="0" end="0"/>
                                            </p:txEl>
                                          </p:spTgt>
                                        </p:tgtEl>
                                        <p:attrNameLst>
                                          <p:attrName>style.visibility</p:attrName>
                                        </p:attrNameLst>
                                      </p:cBhvr>
                                      <p:to>
                                        <p:strVal val="visible"/>
                                      </p:to>
                                    </p:set>
                                    <p:animEffect transition="in" filter="wipe(left)">
                                      <p:cBhvr additive="repl">
                                        <p:cTn id="35" dur="500"/>
                                        <p:tgtEl>
                                          <p:spTgt spid="11273">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additive="repl">
                                        <p:cTn id="39" dur="1" fill="hold">
                                          <p:stCondLst>
                                            <p:cond delay="0"/>
                                          </p:stCondLst>
                                        </p:cTn>
                                        <p:tgtEl>
                                          <p:spTgt spid="11278">
                                            <p:txEl>
                                              <p:pRg st="0" end="0"/>
                                            </p:txEl>
                                          </p:spTgt>
                                        </p:tgtEl>
                                        <p:attrNameLst>
                                          <p:attrName>style.visibility</p:attrName>
                                        </p:attrNameLst>
                                      </p:cBhvr>
                                      <p:to>
                                        <p:strVal val="visible"/>
                                      </p:to>
                                    </p:set>
                                    <p:animEffect transition="in" filter="wipe(left)">
                                      <p:cBhvr additive="repl">
                                        <p:cTn id="40" dur="500"/>
                                        <p:tgtEl>
                                          <p:spTgt spid="11278">
                                            <p:txEl>
                                              <p:pRg st="0" end="0"/>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additive="repl">
                                        <p:cTn id="44" dur="1" fill="hold">
                                          <p:stCondLst>
                                            <p:cond delay="0"/>
                                          </p:stCondLst>
                                        </p:cTn>
                                        <p:tgtEl>
                                          <p:spTgt spid="11274">
                                            <p:txEl>
                                              <p:pRg st="0" end="0"/>
                                            </p:txEl>
                                          </p:spTgt>
                                        </p:tgtEl>
                                        <p:attrNameLst>
                                          <p:attrName>style.visibility</p:attrName>
                                        </p:attrNameLst>
                                      </p:cBhvr>
                                      <p:to>
                                        <p:strVal val="visible"/>
                                      </p:to>
                                    </p:set>
                                    <p:animEffect transition="in" filter="wipe(left)">
                                      <p:cBhvr additive="repl">
                                        <p:cTn id="45" dur="500"/>
                                        <p:tgtEl>
                                          <p:spTgt spid="11274">
                                            <p:txEl>
                                              <p:pRg st="0" end="0"/>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additive="repl">
                                        <p:cTn id="49" dur="1" fill="hold">
                                          <p:stCondLst>
                                            <p:cond delay="0"/>
                                          </p:stCondLst>
                                        </p:cTn>
                                        <p:tgtEl>
                                          <p:spTgt spid="11282">
                                            <p:txEl>
                                              <p:pRg st="0" end="0"/>
                                            </p:txEl>
                                          </p:spTgt>
                                        </p:tgtEl>
                                        <p:attrNameLst>
                                          <p:attrName>style.visibility</p:attrName>
                                        </p:attrNameLst>
                                      </p:cBhvr>
                                      <p:to>
                                        <p:strVal val="visible"/>
                                      </p:to>
                                    </p:set>
                                    <p:animEffect transition="in" filter="wipe(left)">
                                      <p:cBhvr additive="repl">
                                        <p:cTn id="50" dur="500"/>
                                        <p:tgtEl>
                                          <p:spTgt spid="11282">
                                            <p:txEl>
                                              <p:pRg st="0" end="0"/>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additive="repl">
                                        <p:cTn id="54" dur="1" fill="hold">
                                          <p:stCondLst>
                                            <p:cond delay="0"/>
                                          </p:stCondLst>
                                        </p:cTn>
                                        <p:tgtEl>
                                          <p:spTgt spid="11279">
                                            <p:txEl>
                                              <p:pRg st="0" end="0"/>
                                            </p:txEl>
                                          </p:spTgt>
                                        </p:tgtEl>
                                        <p:attrNameLst>
                                          <p:attrName>style.visibility</p:attrName>
                                        </p:attrNameLst>
                                      </p:cBhvr>
                                      <p:to>
                                        <p:strVal val="visible"/>
                                      </p:to>
                                    </p:set>
                                    <p:animEffect transition="in" filter="wipe(left)">
                                      <p:cBhvr additive="repl">
                                        <p:cTn id="55" dur="500"/>
                                        <p:tgtEl>
                                          <p:spTgt spid="11279">
                                            <p:txEl>
                                              <p:pRg st="0" end="0"/>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additive="repl">
                                        <p:cTn id="59" dur="1" fill="hold">
                                          <p:stCondLst>
                                            <p:cond delay="0"/>
                                          </p:stCondLst>
                                        </p:cTn>
                                        <p:tgtEl>
                                          <p:spTgt spid="11283">
                                            <p:txEl>
                                              <p:pRg st="0" end="0"/>
                                            </p:txEl>
                                          </p:spTgt>
                                        </p:tgtEl>
                                        <p:attrNameLst>
                                          <p:attrName>style.visibility</p:attrName>
                                        </p:attrNameLst>
                                      </p:cBhvr>
                                      <p:to>
                                        <p:strVal val="visible"/>
                                      </p:to>
                                    </p:set>
                                    <p:animEffect transition="in" filter="wipe(left)">
                                      <p:cBhvr additive="repl">
                                        <p:cTn id="60" dur="500"/>
                                        <p:tgtEl>
                                          <p:spTgt spid="11283">
                                            <p:txEl>
                                              <p:pRg st="0" end="0"/>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childTnLst>
                                    <p:set>
                                      <p:cBhvr additive="repl">
                                        <p:cTn id="64" dur="1" fill="hold">
                                          <p:stCondLst>
                                            <p:cond delay="0"/>
                                          </p:stCondLst>
                                        </p:cTn>
                                        <p:tgtEl>
                                          <p:spTgt spid="11280">
                                            <p:txEl>
                                              <p:pRg st="0" end="0"/>
                                            </p:txEl>
                                          </p:spTgt>
                                        </p:tgtEl>
                                        <p:attrNameLst>
                                          <p:attrName>style.visibility</p:attrName>
                                        </p:attrNameLst>
                                      </p:cBhvr>
                                      <p:to>
                                        <p:strVal val="visible"/>
                                      </p:to>
                                    </p:set>
                                    <p:animEffect transition="in" filter="wipe(left)">
                                      <p:cBhvr additive="repl">
                                        <p:cTn id="65" dur="500"/>
                                        <p:tgtEl>
                                          <p:spTgt spid="11280">
                                            <p:txEl>
                                              <p:pRg st="0" end="0"/>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nodeType="clickEffect">
                                  <p:stCondLst>
                                    <p:cond delay="0"/>
                                  </p:stCondLst>
                                  <p:childTnLst>
                                    <p:set>
                                      <p:cBhvr additive="repl">
                                        <p:cTn id="69" dur="1" fill="hold">
                                          <p:stCondLst>
                                            <p:cond delay="0"/>
                                          </p:stCondLst>
                                        </p:cTn>
                                        <p:tgtEl>
                                          <p:spTgt spid="11284">
                                            <p:txEl>
                                              <p:pRg st="0" end="0"/>
                                            </p:txEl>
                                          </p:spTgt>
                                        </p:tgtEl>
                                        <p:attrNameLst>
                                          <p:attrName>style.visibility</p:attrName>
                                        </p:attrNameLst>
                                      </p:cBhvr>
                                      <p:to>
                                        <p:strVal val="visible"/>
                                      </p:to>
                                    </p:set>
                                    <p:animEffect transition="in" filter="wipe(left)">
                                      <p:cBhvr additive="repl">
                                        <p:cTn id="70" dur="500"/>
                                        <p:tgtEl>
                                          <p:spTgt spid="11284">
                                            <p:txEl>
                                              <p:pRg st="0" end="0"/>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nodeType="clickEffect">
                                  <p:stCondLst>
                                    <p:cond delay="0"/>
                                  </p:stCondLst>
                                  <p:childTnLst>
                                    <p:set>
                                      <p:cBhvr additive="repl">
                                        <p:cTn id="74" dur="1" fill="hold">
                                          <p:stCondLst>
                                            <p:cond delay="0"/>
                                          </p:stCondLst>
                                        </p:cTn>
                                        <p:tgtEl>
                                          <p:spTgt spid="11281">
                                            <p:txEl>
                                              <p:pRg st="0" end="0"/>
                                            </p:txEl>
                                          </p:spTgt>
                                        </p:tgtEl>
                                        <p:attrNameLst>
                                          <p:attrName>style.visibility</p:attrName>
                                        </p:attrNameLst>
                                      </p:cBhvr>
                                      <p:to>
                                        <p:strVal val="visible"/>
                                      </p:to>
                                    </p:set>
                                    <p:animEffect transition="in" filter="wipe(left)">
                                      <p:cBhvr additive="repl">
                                        <p:cTn id="75" dur="500"/>
                                        <p:tgtEl>
                                          <p:spTgt spid="112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Text Box 1"/>
          <p:cNvSpPr txBox="1">
            <a:spLocks noChangeArrowheads="1"/>
          </p:cNvSpPr>
          <p:nvPr/>
        </p:nvSpPr>
        <p:spPr bwMode="auto">
          <a:xfrm>
            <a:off x="212725" y="609600"/>
            <a:ext cx="8626475" cy="4649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4025">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panose="02020603050405020304" pitchFamily="18" charset="0"/>
                <a:ea typeface="Microsoft YaHei" panose="020B0503020204020204" pitchFamily="34" charset="-122"/>
              </a:defRPr>
            </a:lvl2pPr>
            <a:lvl3pPr marL="1371600" indent="-457200">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sz="3200" b="1">
                <a:solidFill>
                  <a:srgbClr val="0070C0"/>
                </a:solidFill>
                <a:latin typeface="Comic Sans MS" panose="030F0702030302020204" pitchFamily="66" charset="0"/>
              </a:rPr>
              <a:t>CONCENTRATION EFFECTS</a:t>
            </a:r>
          </a:p>
          <a:p>
            <a:pPr>
              <a:buClrTx/>
              <a:buFontTx/>
              <a:buNone/>
            </a:pPr>
            <a:endParaRPr lang="en-US" altLang="en-US" b="1">
              <a:solidFill>
                <a:srgbClr val="000000"/>
              </a:solidFill>
              <a:latin typeface="Comic Sans MS" panose="030F0702030302020204" pitchFamily="66" charset="0"/>
            </a:endParaRPr>
          </a:p>
          <a:p>
            <a:pPr>
              <a:buClrTx/>
              <a:buFontTx/>
              <a:buNone/>
            </a:pPr>
            <a:r>
              <a:rPr lang="en-US" altLang="en-US" sz="3600" b="1">
                <a:solidFill>
                  <a:srgbClr val="0000FF"/>
                </a:solidFill>
                <a:latin typeface="Brush Script MT" panose="03060802040406070304" pitchFamily="66" charset="0"/>
              </a:rPr>
              <a:t>E</a:t>
            </a:r>
            <a:r>
              <a:rPr lang="en-US" altLang="en-US" sz="3600" b="1" baseline="-25000">
                <a:solidFill>
                  <a:srgbClr val="0000FF"/>
                </a:solidFill>
                <a:latin typeface="Comic Sans MS" panose="030F0702030302020204" pitchFamily="66" charset="0"/>
              </a:rPr>
              <a:t>cell</a:t>
            </a:r>
            <a:r>
              <a:rPr lang="en-US" altLang="en-US" sz="3600" b="1">
                <a:solidFill>
                  <a:srgbClr val="0000FF"/>
                </a:solidFill>
                <a:latin typeface="Comic Sans MS" panose="030F0702030302020204" pitchFamily="66" charset="0"/>
              </a:rPr>
              <a:t> = </a:t>
            </a:r>
            <a:r>
              <a:rPr lang="en-US" altLang="en-US" sz="3600" b="1">
                <a:solidFill>
                  <a:srgbClr val="0000FF"/>
                </a:solidFill>
                <a:latin typeface="Brush Script MT" panose="03060802040406070304" pitchFamily="66" charset="0"/>
              </a:rPr>
              <a:t>E</a:t>
            </a:r>
            <a:r>
              <a:rPr lang="en-US" altLang="en-US" sz="3600" b="1" baseline="30000">
                <a:solidFill>
                  <a:srgbClr val="0000FF"/>
                </a:solidFill>
                <a:latin typeface="Comic Sans MS" panose="030F0702030302020204" pitchFamily="66" charset="0"/>
              </a:rPr>
              <a:t>o</a:t>
            </a:r>
            <a:r>
              <a:rPr lang="en-US" altLang="en-US" sz="3600" b="1" baseline="-25000">
                <a:solidFill>
                  <a:srgbClr val="0000FF"/>
                </a:solidFill>
                <a:latin typeface="Comic Sans MS" panose="030F0702030302020204" pitchFamily="66" charset="0"/>
              </a:rPr>
              <a:t>cell</a:t>
            </a:r>
            <a:r>
              <a:rPr lang="en-US" altLang="en-US" sz="3600" b="1">
                <a:solidFill>
                  <a:srgbClr val="0000FF"/>
                </a:solidFill>
                <a:latin typeface="Comic Sans MS" panose="030F0702030302020204" pitchFamily="66" charset="0"/>
              </a:rPr>
              <a:t> – (2.303RT/nF) log (Q)</a:t>
            </a:r>
          </a:p>
          <a:p>
            <a:pPr>
              <a:buClrTx/>
              <a:buFontTx/>
              <a:buNone/>
            </a:pPr>
            <a:endParaRPr lang="en-US" altLang="en-US" sz="3600" b="1">
              <a:solidFill>
                <a:srgbClr val="0000FF"/>
              </a:solidFill>
              <a:latin typeface="Comic Sans MS" panose="030F0702030302020204" pitchFamily="66" charset="0"/>
            </a:endParaRPr>
          </a:p>
          <a:p>
            <a:pPr>
              <a:buClrTx/>
              <a:buFontTx/>
              <a:buNone/>
            </a:pPr>
            <a:r>
              <a:rPr lang="en-US" altLang="en-US" sz="2800" b="1">
                <a:solidFill>
                  <a:srgbClr val="000000"/>
                </a:solidFill>
                <a:latin typeface="Comic Sans MS" panose="030F0702030302020204" pitchFamily="66" charset="0"/>
              </a:rPr>
              <a:t>2Al + 3Mn</a:t>
            </a:r>
            <a:r>
              <a:rPr lang="en-US" altLang="en-US" sz="2800" b="1" baseline="30000">
                <a:solidFill>
                  <a:srgbClr val="000000"/>
                </a:solidFill>
                <a:latin typeface="Comic Sans MS" panose="030F0702030302020204" pitchFamily="66" charset="0"/>
              </a:rPr>
              <a:t>2+</a:t>
            </a:r>
            <a:r>
              <a:rPr lang="en-US" altLang="en-US" sz="2800" b="1">
                <a:solidFill>
                  <a:srgbClr val="000000"/>
                </a:solidFill>
                <a:latin typeface="Comic Sans MS" panose="030F0702030302020204" pitchFamily="66" charset="0"/>
              </a:rPr>
              <a:t> </a:t>
            </a:r>
            <a:r>
              <a:rPr lang="en-US" altLang="en-US" sz="2800" b="1">
                <a:solidFill>
                  <a:srgbClr val="000000"/>
                </a:solidFill>
                <a:latin typeface="Comic Sans MS" panose="030F0702030302020204" pitchFamily="66" charset="0"/>
                <a:cs typeface="Times New Roman" panose="02020603050405020304" pitchFamily="18" charset="0"/>
              </a:rPr>
              <a:t>→ 2Al</a:t>
            </a:r>
            <a:r>
              <a:rPr lang="en-US" altLang="en-US" sz="2800" b="1" baseline="30000">
                <a:solidFill>
                  <a:srgbClr val="000000"/>
                </a:solidFill>
                <a:latin typeface="Comic Sans MS" panose="030F0702030302020204" pitchFamily="66" charset="0"/>
                <a:cs typeface="Times New Roman" panose="02020603050405020304" pitchFamily="18" charset="0"/>
              </a:rPr>
              <a:t>3+</a:t>
            </a:r>
            <a:r>
              <a:rPr lang="en-US" altLang="en-US" sz="2800" b="1">
                <a:solidFill>
                  <a:srgbClr val="000000"/>
                </a:solidFill>
                <a:latin typeface="Comic Sans MS" panose="030F0702030302020204" pitchFamily="66" charset="0"/>
                <a:cs typeface="Times New Roman" panose="02020603050405020304" pitchFamily="18" charset="0"/>
              </a:rPr>
              <a:t> + 3Mn   </a:t>
            </a:r>
            <a:r>
              <a:rPr lang="en-US" altLang="en-US" sz="2800" b="1">
                <a:solidFill>
                  <a:srgbClr val="000000"/>
                </a:solidFill>
                <a:latin typeface="Brush Script MT" panose="03060802040406070304" pitchFamily="66" charset="0"/>
                <a:cs typeface="Times New Roman" panose="02020603050405020304" pitchFamily="18" charset="0"/>
              </a:rPr>
              <a:t>E</a:t>
            </a:r>
            <a:r>
              <a:rPr lang="en-US" altLang="en-US" sz="2800" b="1" baseline="30000">
                <a:solidFill>
                  <a:srgbClr val="000000"/>
                </a:solidFill>
                <a:latin typeface="Comic Sans MS" panose="030F0702030302020204" pitchFamily="66" charset="0"/>
                <a:cs typeface="Times New Roman" panose="02020603050405020304" pitchFamily="18" charset="0"/>
              </a:rPr>
              <a:t>o</a:t>
            </a:r>
            <a:r>
              <a:rPr lang="en-US" altLang="en-US" sz="2800" b="1" baseline="-25000">
                <a:solidFill>
                  <a:srgbClr val="000000"/>
                </a:solidFill>
                <a:latin typeface="Comic Sans MS" panose="030F0702030302020204" pitchFamily="66" charset="0"/>
                <a:cs typeface="Times New Roman" panose="02020603050405020304" pitchFamily="18" charset="0"/>
              </a:rPr>
              <a:t>cell</a:t>
            </a:r>
            <a:r>
              <a:rPr lang="en-US" altLang="en-US" sz="2800" b="1">
                <a:solidFill>
                  <a:srgbClr val="000000"/>
                </a:solidFill>
                <a:latin typeface="Comic Sans MS" panose="030F0702030302020204" pitchFamily="66" charset="0"/>
                <a:cs typeface="Times New Roman" panose="02020603050405020304" pitchFamily="18" charset="0"/>
              </a:rPr>
              <a:t> =0.48V</a:t>
            </a:r>
          </a:p>
          <a:p>
            <a:pPr>
              <a:buClrTx/>
              <a:buFontTx/>
              <a:buNone/>
            </a:pPr>
            <a:r>
              <a:rPr lang="en-US" altLang="en-US" sz="2800" b="1">
                <a:solidFill>
                  <a:srgbClr val="000000"/>
                </a:solidFill>
                <a:latin typeface="Comic Sans MS" panose="030F0702030302020204" pitchFamily="66" charset="0"/>
                <a:cs typeface="Times New Roman" panose="02020603050405020304" pitchFamily="18" charset="0"/>
              </a:rPr>
              <a:t>Predict whether the cell potential is larger or smaller than the standard cell potential if:</a:t>
            </a:r>
          </a:p>
          <a:p>
            <a:pPr lvl="2">
              <a:buFont typeface="Times New Roman" panose="02020603050405020304" pitchFamily="18" charset="0"/>
              <a:buAutoNum type="alphaLcParenR"/>
            </a:pPr>
            <a:r>
              <a:rPr lang="en-US" altLang="en-US" sz="2800" b="1">
                <a:solidFill>
                  <a:srgbClr val="000000"/>
                </a:solidFill>
                <a:latin typeface="Comic Sans MS" panose="030F0702030302020204" pitchFamily="66" charset="0"/>
                <a:cs typeface="Times New Roman" panose="02020603050405020304" pitchFamily="18" charset="0"/>
              </a:rPr>
              <a:t>[Al</a:t>
            </a:r>
            <a:r>
              <a:rPr lang="en-US" altLang="en-US" sz="2800" b="1" baseline="30000">
                <a:solidFill>
                  <a:srgbClr val="000000"/>
                </a:solidFill>
                <a:latin typeface="Comic Sans MS" panose="030F0702030302020204" pitchFamily="66" charset="0"/>
                <a:cs typeface="Times New Roman" panose="02020603050405020304" pitchFamily="18" charset="0"/>
              </a:rPr>
              <a:t>3+</a:t>
            </a:r>
            <a:r>
              <a:rPr lang="en-US" altLang="en-US" sz="2800" b="1">
                <a:solidFill>
                  <a:srgbClr val="000000"/>
                </a:solidFill>
                <a:latin typeface="Comic Sans MS" panose="030F0702030302020204" pitchFamily="66" charset="0"/>
                <a:cs typeface="Times New Roman" panose="02020603050405020304" pitchFamily="18" charset="0"/>
              </a:rPr>
              <a:t>] = 2.0 M &amp; [Mn</a:t>
            </a:r>
            <a:r>
              <a:rPr lang="en-US" altLang="en-US" sz="2800" b="1" baseline="30000">
                <a:solidFill>
                  <a:srgbClr val="000000"/>
                </a:solidFill>
                <a:latin typeface="Comic Sans MS" panose="030F0702030302020204" pitchFamily="66" charset="0"/>
                <a:cs typeface="Times New Roman" panose="02020603050405020304" pitchFamily="18" charset="0"/>
              </a:rPr>
              <a:t>2+</a:t>
            </a:r>
            <a:r>
              <a:rPr lang="en-US" altLang="en-US" sz="2800" b="1">
                <a:solidFill>
                  <a:srgbClr val="000000"/>
                </a:solidFill>
                <a:latin typeface="Comic Sans MS" panose="030F0702030302020204" pitchFamily="66" charset="0"/>
                <a:cs typeface="Times New Roman" panose="02020603050405020304" pitchFamily="18" charset="0"/>
              </a:rPr>
              <a:t>] = 1.0 M</a:t>
            </a:r>
          </a:p>
          <a:p>
            <a:pPr lvl="2">
              <a:buFont typeface="Times New Roman" panose="02020603050405020304" pitchFamily="18" charset="0"/>
              <a:buAutoNum type="alphaLcParenR"/>
            </a:pPr>
            <a:r>
              <a:rPr lang="en-US" altLang="en-US" sz="2800" b="1">
                <a:solidFill>
                  <a:srgbClr val="000000"/>
                </a:solidFill>
                <a:latin typeface="Comic Sans MS" panose="030F0702030302020204" pitchFamily="66" charset="0"/>
                <a:cs typeface="Times New Roman" panose="02020603050405020304" pitchFamily="18" charset="0"/>
              </a:rPr>
              <a:t>[Al</a:t>
            </a:r>
            <a:r>
              <a:rPr lang="en-US" altLang="en-US" sz="2800" b="1" baseline="30000">
                <a:solidFill>
                  <a:srgbClr val="000000"/>
                </a:solidFill>
                <a:latin typeface="Comic Sans MS" panose="030F0702030302020204" pitchFamily="66" charset="0"/>
                <a:cs typeface="Times New Roman" panose="02020603050405020304" pitchFamily="18" charset="0"/>
              </a:rPr>
              <a:t>3+</a:t>
            </a:r>
            <a:r>
              <a:rPr lang="en-US" altLang="en-US" sz="2800" b="1">
                <a:solidFill>
                  <a:srgbClr val="000000"/>
                </a:solidFill>
                <a:latin typeface="Comic Sans MS" panose="030F0702030302020204" pitchFamily="66" charset="0"/>
                <a:cs typeface="Times New Roman" panose="02020603050405020304" pitchFamily="18" charset="0"/>
              </a:rPr>
              <a:t>] = 1.0M &amp; [Mn</a:t>
            </a:r>
            <a:r>
              <a:rPr lang="en-US" altLang="en-US" sz="2800" b="1" baseline="30000">
                <a:solidFill>
                  <a:srgbClr val="000000"/>
                </a:solidFill>
                <a:latin typeface="Comic Sans MS" panose="030F0702030302020204" pitchFamily="66" charset="0"/>
                <a:cs typeface="Times New Roman" panose="02020603050405020304" pitchFamily="18" charset="0"/>
              </a:rPr>
              <a:t>2+</a:t>
            </a:r>
            <a:r>
              <a:rPr lang="en-US" altLang="en-US" sz="2800" b="1">
                <a:solidFill>
                  <a:srgbClr val="000000"/>
                </a:solidFill>
                <a:latin typeface="Comic Sans MS" panose="030F0702030302020204" pitchFamily="66" charset="0"/>
                <a:cs typeface="Times New Roman" panose="02020603050405020304" pitchFamily="18" charset="0"/>
              </a:rPr>
              <a:t>] = 3.0M</a:t>
            </a:r>
          </a:p>
          <a:p>
            <a:pPr>
              <a:buClrTx/>
              <a:buFontTx/>
              <a:buNone/>
            </a:pPr>
            <a:endParaRPr lang="en-US" altLang="en-US" sz="2800" b="1">
              <a:solidFill>
                <a:srgbClr val="000000"/>
              </a:solidFill>
              <a:latin typeface="Comic Sans MS" panose="030F0702030302020204" pitchFamily="66"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Text Box 1"/>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fld id="{70568B58-FF44-4DCA-A3E3-2FF64776713F}" type="slidenum">
              <a:rPr lang="en-US" altLang="en-US" sz="1400">
                <a:solidFill>
                  <a:srgbClr val="000000"/>
                </a:solidFill>
              </a:rPr>
              <a:pPr algn="ctr">
                <a:buClrTx/>
                <a:buFontTx/>
                <a:buNone/>
              </a:pPr>
              <a:t>61</a:t>
            </a:fld>
            <a:endParaRPr lang="en-US" altLang="en-US" sz="1400">
              <a:solidFill>
                <a:srgbClr val="000000"/>
              </a:solidFill>
            </a:endParaRPr>
          </a:p>
        </p:txBody>
      </p:sp>
      <p:sp>
        <p:nvSpPr>
          <p:cNvPr id="119811" name="Text Box 2"/>
          <p:cNvSpPr txBox="1">
            <a:spLocks noChangeArrowheads="1"/>
          </p:cNvSpPr>
          <p:nvPr/>
        </p:nvSpPr>
        <p:spPr bwMode="auto">
          <a:xfrm>
            <a:off x="304800" y="228600"/>
            <a:ext cx="8458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sz="4400">
                <a:solidFill>
                  <a:srgbClr val="000000"/>
                </a:solidFill>
              </a:rPr>
              <a:t>Concentration Cells</a:t>
            </a:r>
          </a:p>
        </p:txBody>
      </p:sp>
      <p:sp>
        <p:nvSpPr>
          <p:cNvPr id="119812" name="Text Box 3"/>
          <p:cNvSpPr txBox="1">
            <a:spLocks noChangeArrowheads="1"/>
          </p:cNvSpPr>
          <p:nvPr/>
        </p:nvSpPr>
        <p:spPr bwMode="auto">
          <a:xfrm>
            <a:off x="304800" y="1295400"/>
            <a:ext cx="8458200" cy="495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1pPr>
            <a:lvl2pPr marL="739775" indent="-282575">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9pPr>
          </a:lstStyle>
          <a:p>
            <a:pPr>
              <a:lnSpc>
                <a:spcPct val="90000"/>
              </a:lnSpc>
              <a:spcBef>
                <a:spcPts val="600"/>
              </a:spcBef>
              <a:buFont typeface="Times New Roman" panose="02020603050405020304" pitchFamily="18" charset="0"/>
              <a:buChar char="•"/>
            </a:pPr>
            <a:r>
              <a:rPr lang="en-US" altLang="en-US">
                <a:solidFill>
                  <a:srgbClr val="000000"/>
                </a:solidFill>
              </a:rPr>
              <a:t>it is possible to get a spontaneous reaction when the oxidation and reduction reactions are the same, as long as the electrolyte concentrations are different</a:t>
            </a:r>
          </a:p>
          <a:p>
            <a:pPr>
              <a:lnSpc>
                <a:spcPct val="90000"/>
              </a:lnSpc>
              <a:spcBef>
                <a:spcPts val="600"/>
              </a:spcBef>
              <a:buFont typeface="Times New Roman" panose="02020603050405020304" pitchFamily="18" charset="0"/>
              <a:buChar char="•"/>
            </a:pPr>
            <a:r>
              <a:rPr lang="en-US" altLang="en-US">
                <a:solidFill>
                  <a:srgbClr val="000000"/>
                </a:solidFill>
              </a:rPr>
              <a:t>the difference in energy is due to the entropic difference in the solutions </a:t>
            </a:r>
          </a:p>
          <a:p>
            <a:pPr lvl="1">
              <a:lnSpc>
                <a:spcPct val="90000"/>
              </a:lnSpc>
              <a:spcBef>
                <a:spcPts val="500"/>
              </a:spcBef>
              <a:buFont typeface="Times New Roman" panose="02020603050405020304" pitchFamily="18" charset="0"/>
              <a:buChar char="–"/>
            </a:pPr>
            <a:r>
              <a:rPr lang="en-US" altLang="en-US" sz="2000">
                <a:solidFill>
                  <a:srgbClr val="000000"/>
                </a:solidFill>
              </a:rPr>
              <a:t>the more concentrated solution has lower entropy than the less concentrated</a:t>
            </a:r>
          </a:p>
          <a:p>
            <a:pPr>
              <a:lnSpc>
                <a:spcPct val="90000"/>
              </a:lnSpc>
              <a:spcBef>
                <a:spcPts val="600"/>
              </a:spcBef>
              <a:buFont typeface="Times New Roman" panose="02020603050405020304" pitchFamily="18" charset="0"/>
              <a:buChar char="•"/>
            </a:pPr>
            <a:r>
              <a:rPr lang="en-US" altLang="en-US">
                <a:solidFill>
                  <a:srgbClr val="000000"/>
                </a:solidFill>
              </a:rPr>
              <a:t>electrons will flow from the electrode in the less concentrated solution to the electrode in the more concentrated solution</a:t>
            </a:r>
          </a:p>
          <a:p>
            <a:pPr lvl="1">
              <a:lnSpc>
                <a:spcPct val="90000"/>
              </a:lnSpc>
              <a:spcBef>
                <a:spcPts val="500"/>
              </a:spcBef>
              <a:buFont typeface="Times New Roman" panose="02020603050405020304" pitchFamily="18" charset="0"/>
              <a:buChar char="–"/>
            </a:pPr>
            <a:r>
              <a:rPr lang="en-US" altLang="en-US" sz="2000">
                <a:solidFill>
                  <a:srgbClr val="000000"/>
                </a:solidFill>
              </a:rPr>
              <a:t>oxidation of the electrode in the less concentrated solution will increase the ion concentration in the solution – the less concentrated solution has the anode</a:t>
            </a:r>
          </a:p>
          <a:p>
            <a:pPr lvl="1">
              <a:lnSpc>
                <a:spcPct val="90000"/>
              </a:lnSpc>
              <a:spcBef>
                <a:spcPts val="500"/>
              </a:spcBef>
              <a:buFont typeface="Times New Roman" panose="02020603050405020304" pitchFamily="18" charset="0"/>
              <a:buChar char="–"/>
            </a:pPr>
            <a:r>
              <a:rPr lang="en-US" altLang="en-US" sz="2000">
                <a:solidFill>
                  <a:srgbClr val="000000"/>
                </a:solidFill>
              </a:rPr>
              <a:t>reduction of the solution ions at the electrode in the more concentrated solution reduces the ion concentration – the more concentrated solution has the cathode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185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905000"/>
            <a:ext cx="2938463" cy="4038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1859" name="Text Box 2"/>
          <p:cNvSpPr txBox="1">
            <a:spLocks noChangeArrowheads="1"/>
          </p:cNvSpPr>
          <p:nvPr/>
        </p:nvSpPr>
        <p:spPr bwMode="auto">
          <a:xfrm>
            <a:off x="1905000" y="427038"/>
            <a:ext cx="48768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250"/>
              </a:spcBef>
              <a:buClrTx/>
              <a:buFontTx/>
              <a:buNone/>
            </a:pPr>
            <a:r>
              <a:rPr lang="en-US" altLang="en-US" sz="2000" b="1">
                <a:solidFill>
                  <a:srgbClr val="000000"/>
                </a:solidFill>
                <a:latin typeface="Arial" panose="020B0604020202020204" pitchFamily="34" charset="0"/>
              </a:rPr>
              <a:t>The laboratory measurement of pH.</a:t>
            </a:r>
          </a:p>
        </p:txBody>
      </p:sp>
      <p:sp>
        <p:nvSpPr>
          <p:cNvPr id="72707" name="Text Box 3"/>
          <p:cNvSpPr txBox="1">
            <a:spLocks noChangeArrowheads="1"/>
          </p:cNvSpPr>
          <p:nvPr/>
        </p:nvSpPr>
        <p:spPr bwMode="auto">
          <a:xfrm>
            <a:off x="4419600" y="1752600"/>
            <a:ext cx="14478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000"/>
              </a:spcBef>
              <a:buClrTx/>
              <a:buFontTx/>
              <a:buNone/>
            </a:pPr>
            <a:r>
              <a:rPr lang="en-US" altLang="en-US" sz="1600" b="1">
                <a:solidFill>
                  <a:srgbClr val="000000"/>
                </a:solidFill>
                <a:latin typeface="Arial" panose="020B0604020202020204" pitchFamily="34" charset="0"/>
              </a:rPr>
              <a:t>Reference (calomel) electrode</a:t>
            </a:r>
          </a:p>
        </p:txBody>
      </p:sp>
      <p:sp>
        <p:nvSpPr>
          <p:cNvPr id="72708" name="Text Box 4"/>
          <p:cNvSpPr txBox="1">
            <a:spLocks noChangeArrowheads="1"/>
          </p:cNvSpPr>
          <p:nvPr/>
        </p:nvSpPr>
        <p:spPr bwMode="auto">
          <a:xfrm>
            <a:off x="533400" y="1981200"/>
            <a:ext cx="12954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000"/>
              </a:spcBef>
              <a:buClrTx/>
              <a:buFontTx/>
              <a:buNone/>
            </a:pPr>
            <a:r>
              <a:rPr lang="en-US" altLang="en-US" sz="1600" b="1">
                <a:solidFill>
                  <a:srgbClr val="000000"/>
                </a:solidFill>
                <a:latin typeface="Arial" panose="020B0604020202020204" pitchFamily="34" charset="0"/>
              </a:rPr>
              <a:t>Glass electrode</a:t>
            </a:r>
          </a:p>
        </p:txBody>
      </p:sp>
      <p:grpSp>
        <p:nvGrpSpPr>
          <p:cNvPr id="72709" name="Group 5"/>
          <p:cNvGrpSpPr>
            <a:grpSpLocks/>
          </p:cNvGrpSpPr>
          <p:nvPr/>
        </p:nvGrpSpPr>
        <p:grpSpPr bwMode="auto">
          <a:xfrm>
            <a:off x="609600" y="4191000"/>
            <a:ext cx="1749425" cy="579438"/>
            <a:chOff x="384" y="2640"/>
            <a:chExt cx="1102" cy="365"/>
          </a:xfrm>
        </p:grpSpPr>
        <p:sp>
          <p:nvSpPr>
            <p:cNvPr id="121889" name="Text Box 6"/>
            <p:cNvSpPr txBox="1">
              <a:spLocks noChangeArrowheads="1"/>
            </p:cNvSpPr>
            <p:nvPr/>
          </p:nvSpPr>
          <p:spPr bwMode="auto">
            <a:xfrm>
              <a:off x="384" y="2640"/>
              <a:ext cx="718"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000"/>
                </a:spcBef>
                <a:buClrTx/>
                <a:buFontTx/>
                <a:buNone/>
              </a:pPr>
              <a:r>
                <a:rPr lang="en-US" altLang="en-US" sz="1600" b="1">
                  <a:solidFill>
                    <a:srgbClr val="000000"/>
                  </a:solidFill>
                  <a:latin typeface="Arial" panose="020B0604020202020204" pitchFamily="34" charset="0"/>
                </a:rPr>
                <a:t>AgCl on Ag on Pt</a:t>
              </a:r>
            </a:p>
          </p:txBody>
        </p:sp>
        <p:sp>
          <p:nvSpPr>
            <p:cNvPr id="121890" name="Line 7"/>
            <p:cNvSpPr>
              <a:spLocks noChangeShapeType="1"/>
            </p:cNvSpPr>
            <p:nvPr/>
          </p:nvSpPr>
          <p:spPr bwMode="auto">
            <a:xfrm>
              <a:off x="1056" y="2928"/>
              <a:ext cx="430" cy="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72712" name="Group 8"/>
          <p:cNvGrpSpPr>
            <a:grpSpLocks/>
          </p:cNvGrpSpPr>
          <p:nvPr/>
        </p:nvGrpSpPr>
        <p:grpSpPr bwMode="auto">
          <a:xfrm>
            <a:off x="488950" y="4965700"/>
            <a:ext cx="1825625" cy="334963"/>
            <a:chOff x="308" y="3128"/>
            <a:chExt cx="1150" cy="211"/>
          </a:xfrm>
        </p:grpSpPr>
        <p:sp>
          <p:nvSpPr>
            <p:cNvPr id="121887" name="Text Box 9"/>
            <p:cNvSpPr txBox="1">
              <a:spLocks noChangeArrowheads="1"/>
            </p:cNvSpPr>
            <p:nvPr/>
          </p:nvSpPr>
          <p:spPr bwMode="auto">
            <a:xfrm>
              <a:off x="308" y="3128"/>
              <a:ext cx="718"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r">
                <a:spcBef>
                  <a:spcPts val="1000"/>
                </a:spcBef>
                <a:buClrTx/>
                <a:buFontTx/>
                <a:buNone/>
              </a:pPr>
              <a:r>
                <a:rPr lang="en-US" altLang="en-US" sz="1600" b="1">
                  <a:solidFill>
                    <a:srgbClr val="000000"/>
                  </a:solidFill>
                  <a:latin typeface="Arial" panose="020B0604020202020204" pitchFamily="34" charset="0"/>
                </a:rPr>
                <a:t>1M HCl</a:t>
              </a:r>
            </a:p>
          </p:txBody>
        </p:sp>
        <p:sp>
          <p:nvSpPr>
            <p:cNvPr id="121888" name="Line 10"/>
            <p:cNvSpPr>
              <a:spLocks noChangeShapeType="1"/>
            </p:cNvSpPr>
            <p:nvPr/>
          </p:nvSpPr>
          <p:spPr bwMode="auto">
            <a:xfrm>
              <a:off x="1028" y="3224"/>
              <a:ext cx="430" cy="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72715" name="Group 11"/>
          <p:cNvGrpSpPr>
            <a:grpSpLocks/>
          </p:cNvGrpSpPr>
          <p:nvPr/>
        </p:nvGrpSpPr>
        <p:grpSpPr bwMode="auto">
          <a:xfrm>
            <a:off x="641350" y="5422900"/>
            <a:ext cx="1673225" cy="884238"/>
            <a:chOff x="404" y="3416"/>
            <a:chExt cx="1054" cy="557"/>
          </a:xfrm>
        </p:grpSpPr>
        <p:sp>
          <p:nvSpPr>
            <p:cNvPr id="121885" name="Text Box 12"/>
            <p:cNvSpPr txBox="1">
              <a:spLocks noChangeArrowheads="1"/>
            </p:cNvSpPr>
            <p:nvPr/>
          </p:nvSpPr>
          <p:spPr bwMode="auto">
            <a:xfrm>
              <a:off x="404" y="3609"/>
              <a:ext cx="1006"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spcBef>
                  <a:spcPts val="1000"/>
                </a:spcBef>
                <a:buClrTx/>
                <a:buFontTx/>
                <a:buNone/>
              </a:pPr>
              <a:r>
                <a:rPr lang="en-US" altLang="en-US" sz="1600" b="1">
                  <a:solidFill>
                    <a:srgbClr val="000000"/>
                  </a:solidFill>
                  <a:latin typeface="Arial" panose="020B0604020202020204" pitchFamily="34" charset="0"/>
                </a:rPr>
                <a:t>Thin glass membrane</a:t>
              </a:r>
            </a:p>
          </p:txBody>
        </p:sp>
        <p:sp>
          <p:nvSpPr>
            <p:cNvPr id="121886" name="Line 13"/>
            <p:cNvSpPr>
              <a:spLocks noChangeShapeType="1"/>
            </p:cNvSpPr>
            <p:nvPr/>
          </p:nvSpPr>
          <p:spPr bwMode="auto">
            <a:xfrm flipV="1">
              <a:off x="1316" y="3416"/>
              <a:ext cx="142" cy="289"/>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72718" name="Group 14"/>
          <p:cNvGrpSpPr>
            <a:grpSpLocks/>
          </p:cNvGrpSpPr>
          <p:nvPr/>
        </p:nvGrpSpPr>
        <p:grpSpPr bwMode="auto">
          <a:xfrm>
            <a:off x="3886200" y="5029200"/>
            <a:ext cx="2206625" cy="1265238"/>
            <a:chOff x="2448" y="3168"/>
            <a:chExt cx="1390" cy="797"/>
          </a:xfrm>
        </p:grpSpPr>
        <p:sp>
          <p:nvSpPr>
            <p:cNvPr id="121882" name="Text Box 15"/>
            <p:cNvSpPr txBox="1">
              <a:spLocks noChangeArrowheads="1"/>
            </p:cNvSpPr>
            <p:nvPr/>
          </p:nvSpPr>
          <p:spPr bwMode="auto">
            <a:xfrm>
              <a:off x="2737" y="3600"/>
              <a:ext cx="1101"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spcBef>
                  <a:spcPts val="1000"/>
                </a:spcBef>
                <a:buClrTx/>
                <a:buFontTx/>
                <a:buNone/>
              </a:pPr>
              <a:r>
                <a:rPr lang="en-US" altLang="en-US" sz="1600" b="1">
                  <a:solidFill>
                    <a:srgbClr val="000000"/>
                  </a:solidFill>
                  <a:latin typeface="Arial" panose="020B0604020202020204" pitchFamily="34" charset="0"/>
                </a:rPr>
                <a:t>Porous ceramic plugs</a:t>
              </a:r>
            </a:p>
          </p:txBody>
        </p:sp>
        <p:sp>
          <p:nvSpPr>
            <p:cNvPr id="121883" name="Line 16"/>
            <p:cNvSpPr>
              <a:spLocks noChangeShapeType="1"/>
            </p:cNvSpPr>
            <p:nvPr/>
          </p:nvSpPr>
          <p:spPr bwMode="auto">
            <a:xfrm flipH="1" flipV="1">
              <a:off x="2494" y="3502"/>
              <a:ext cx="434" cy="242"/>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1884" name="Line 17"/>
            <p:cNvSpPr>
              <a:spLocks noChangeShapeType="1"/>
            </p:cNvSpPr>
            <p:nvPr/>
          </p:nvSpPr>
          <p:spPr bwMode="auto">
            <a:xfrm flipH="1" flipV="1">
              <a:off x="2446" y="3167"/>
              <a:ext cx="482" cy="577"/>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72722" name="Group 18"/>
          <p:cNvGrpSpPr>
            <a:grpSpLocks/>
          </p:cNvGrpSpPr>
          <p:nvPr/>
        </p:nvGrpSpPr>
        <p:grpSpPr bwMode="auto">
          <a:xfrm>
            <a:off x="4375150" y="4737100"/>
            <a:ext cx="1597025" cy="579438"/>
            <a:chOff x="2756" y="2984"/>
            <a:chExt cx="1006" cy="365"/>
          </a:xfrm>
        </p:grpSpPr>
        <p:sp>
          <p:nvSpPr>
            <p:cNvPr id="121880" name="Text Box 19"/>
            <p:cNvSpPr txBox="1">
              <a:spLocks noChangeArrowheads="1"/>
            </p:cNvSpPr>
            <p:nvPr/>
          </p:nvSpPr>
          <p:spPr bwMode="auto">
            <a:xfrm>
              <a:off x="3044" y="2984"/>
              <a:ext cx="717"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000"/>
                </a:spcBef>
                <a:buClrTx/>
                <a:buFontTx/>
                <a:buNone/>
              </a:pPr>
              <a:r>
                <a:rPr lang="en-US" altLang="en-US" sz="1600" b="1">
                  <a:solidFill>
                    <a:srgbClr val="000000"/>
                  </a:solidFill>
                  <a:latin typeface="Arial" panose="020B0604020202020204" pitchFamily="34" charset="0"/>
                </a:rPr>
                <a:t>KCl solution</a:t>
              </a:r>
            </a:p>
          </p:txBody>
        </p:sp>
        <p:sp>
          <p:nvSpPr>
            <p:cNvPr id="121881" name="Line 20"/>
            <p:cNvSpPr>
              <a:spLocks noChangeShapeType="1"/>
            </p:cNvSpPr>
            <p:nvPr/>
          </p:nvSpPr>
          <p:spPr bwMode="auto">
            <a:xfrm flipH="1">
              <a:off x="2754" y="3080"/>
              <a:ext cx="338" cy="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72725" name="Group 21"/>
          <p:cNvGrpSpPr>
            <a:grpSpLocks/>
          </p:cNvGrpSpPr>
          <p:nvPr/>
        </p:nvGrpSpPr>
        <p:grpSpPr bwMode="auto">
          <a:xfrm>
            <a:off x="3865563" y="3378200"/>
            <a:ext cx="1901825" cy="987425"/>
            <a:chOff x="2435" y="2128"/>
            <a:chExt cx="1198" cy="622"/>
          </a:xfrm>
        </p:grpSpPr>
        <p:sp>
          <p:nvSpPr>
            <p:cNvPr id="121878" name="Text Box 22"/>
            <p:cNvSpPr txBox="1">
              <a:spLocks noChangeArrowheads="1"/>
            </p:cNvSpPr>
            <p:nvPr/>
          </p:nvSpPr>
          <p:spPr bwMode="auto">
            <a:xfrm>
              <a:off x="2915" y="2128"/>
              <a:ext cx="717" cy="5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000"/>
                </a:spcBef>
                <a:buClrTx/>
                <a:buFontTx/>
                <a:buNone/>
              </a:pPr>
              <a:r>
                <a:rPr lang="en-US" altLang="en-US" sz="1600" b="1">
                  <a:solidFill>
                    <a:srgbClr val="000000"/>
                  </a:solidFill>
                  <a:latin typeface="Arial" panose="020B0604020202020204" pitchFamily="34" charset="0"/>
                </a:rPr>
                <a:t>Paste of Hg</a:t>
              </a:r>
              <a:r>
                <a:rPr lang="en-US" altLang="en-US" sz="1600" b="1" baseline="-25000">
                  <a:solidFill>
                    <a:srgbClr val="000000"/>
                  </a:solidFill>
                  <a:latin typeface="Arial" panose="020B0604020202020204" pitchFamily="34" charset="0"/>
                </a:rPr>
                <a:t>2</a:t>
              </a:r>
              <a:r>
                <a:rPr lang="en-US" altLang="en-US" sz="1600" b="1">
                  <a:solidFill>
                    <a:srgbClr val="000000"/>
                  </a:solidFill>
                  <a:latin typeface="Arial" panose="020B0604020202020204" pitchFamily="34" charset="0"/>
                </a:rPr>
                <a:t>Cl</a:t>
              </a:r>
              <a:r>
                <a:rPr lang="en-US" altLang="en-US" sz="1600" b="1" baseline="-25000">
                  <a:solidFill>
                    <a:srgbClr val="000000"/>
                  </a:solidFill>
                  <a:latin typeface="Arial" panose="020B0604020202020204" pitchFamily="34" charset="0"/>
                </a:rPr>
                <a:t>2</a:t>
              </a:r>
              <a:r>
                <a:rPr lang="en-US" altLang="en-US" sz="1600" b="1">
                  <a:solidFill>
                    <a:srgbClr val="000000"/>
                  </a:solidFill>
                  <a:latin typeface="Arial" panose="020B0604020202020204" pitchFamily="34" charset="0"/>
                </a:rPr>
                <a:t> in Hg</a:t>
              </a:r>
            </a:p>
          </p:txBody>
        </p:sp>
        <p:sp>
          <p:nvSpPr>
            <p:cNvPr id="121879" name="Line 23"/>
            <p:cNvSpPr>
              <a:spLocks noChangeShapeType="1"/>
            </p:cNvSpPr>
            <p:nvPr/>
          </p:nvSpPr>
          <p:spPr bwMode="auto">
            <a:xfrm flipH="1">
              <a:off x="2434" y="2368"/>
              <a:ext cx="529" cy="382"/>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72728" name="Group 24"/>
          <p:cNvGrpSpPr>
            <a:grpSpLocks/>
          </p:cNvGrpSpPr>
          <p:nvPr/>
        </p:nvGrpSpPr>
        <p:grpSpPr bwMode="auto">
          <a:xfrm>
            <a:off x="3873500" y="3033713"/>
            <a:ext cx="1520825" cy="987425"/>
            <a:chOff x="2440" y="1911"/>
            <a:chExt cx="958" cy="622"/>
          </a:xfrm>
        </p:grpSpPr>
        <p:sp>
          <p:nvSpPr>
            <p:cNvPr id="121876" name="Text Box 25"/>
            <p:cNvSpPr txBox="1">
              <a:spLocks noChangeArrowheads="1"/>
            </p:cNvSpPr>
            <p:nvPr/>
          </p:nvSpPr>
          <p:spPr bwMode="auto">
            <a:xfrm>
              <a:off x="2968" y="1911"/>
              <a:ext cx="429"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000"/>
                </a:spcBef>
                <a:buClrTx/>
                <a:buFontTx/>
                <a:buNone/>
              </a:pPr>
              <a:r>
                <a:rPr lang="en-US" altLang="en-US" sz="1600" b="1">
                  <a:solidFill>
                    <a:srgbClr val="000000"/>
                  </a:solidFill>
                  <a:latin typeface="Arial" panose="020B0604020202020204" pitchFamily="34" charset="0"/>
                </a:rPr>
                <a:t>Hg</a:t>
              </a:r>
            </a:p>
          </p:txBody>
        </p:sp>
        <p:sp>
          <p:nvSpPr>
            <p:cNvPr id="121877" name="Line 26"/>
            <p:cNvSpPr>
              <a:spLocks noChangeShapeType="1"/>
            </p:cNvSpPr>
            <p:nvPr/>
          </p:nvSpPr>
          <p:spPr bwMode="auto">
            <a:xfrm flipH="1">
              <a:off x="2439" y="2055"/>
              <a:ext cx="577" cy="478"/>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72731" name="Group 27"/>
          <p:cNvGrpSpPr>
            <a:grpSpLocks/>
          </p:cNvGrpSpPr>
          <p:nvPr/>
        </p:nvGrpSpPr>
        <p:grpSpPr bwMode="auto">
          <a:xfrm>
            <a:off x="2438400" y="1447800"/>
            <a:ext cx="1444625" cy="454025"/>
            <a:chOff x="1536" y="912"/>
            <a:chExt cx="910" cy="286"/>
          </a:xfrm>
        </p:grpSpPr>
        <p:sp>
          <p:nvSpPr>
            <p:cNvPr id="121873" name="Text Box 28"/>
            <p:cNvSpPr txBox="1">
              <a:spLocks noChangeArrowheads="1"/>
            </p:cNvSpPr>
            <p:nvPr/>
          </p:nvSpPr>
          <p:spPr bwMode="auto">
            <a:xfrm>
              <a:off x="1796" y="912"/>
              <a:ext cx="389"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b="1">
                  <a:solidFill>
                    <a:srgbClr val="000000"/>
                  </a:solidFill>
                  <a:latin typeface="Arial" panose="020B0604020202020204" pitchFamily="34" charset="0"/>
                </a:rPr>
                <a:t>Pt</a:t>
              </a:r>
            </a:p>
          </p:txBody>
        </p:sp>
        <p:sp>
          <p:nvSpPr>
            <p:cNvPr id="121874" name="Line 29"/>
            <p:cNvSpPr>
              <a:spLocks noChangeShapeType="1"/>
            </p:cNvSpPr>
            <p:nvPr/>
          </p:nvSpPr>
          <p:spPr bwMode="auto">
            <a:xfrm flipH="1">
              <a:off x="1534" y="1056"/>
              <a:ext cx="349" cy="142"/>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1875" name="Line 30"/>
            <p:cNvSpPr>
              <a:spLocks noChangeShapeType="1"/>
            </p:cNvSpPr>
            <p:nvPr/>
          </p:nvSpPr>
          <p:spPr bwMode="auto">
            <a:xfrm>
              <a:off x="2088" y="1030"/>
              <a:ext cx="358" cy="168"/>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72735" name="Group 31"/>
          <p:cNvGrpSpPr>
            <a:grpSpLocks/>
          </p:cNvGrpSpPr>
          <p:nvPr/>
        </p:nvGrpSpPr>
        <p:grpSpPr bwMode="auto">
          <a:xfrm>
            <a:off x="5791200" y="2057400"/>
            <a:ext cx="3197225" cy="2816225"/>
            <a:chOff x="3648" y="1296"/>
            <a:chExt cx="2014" cy="1774"/>
          </a:xfrm>
        </p:grpSpPr>
        <p:pic>
          <p:nvPicPr>
            <p:cNvPr id="121871"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 y="1296"/>
              <a:ext cx="2014" cy="17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1872" name="Rectangle 33"/>
            <p:cNvSpPr>
              <a:spLocks noChangeArrowheads="1"/>
            </p:cNvSpPr>
            <p:nvPr/>
          </p:nvSpPr>
          <p:spPr bwMode="auto">
            <a:xfrm>
              <a:off x="3648" y="2827"/>
              <a:ext cx="193" cy="243"/>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additive="repl">
                                        <p:cTn id="6" dur="1" fill="hold">
                                          <p:stCondLst>
                                            <p:cond delay="0"/>
                                          </p:stCondLst>
                                        </p:cTn>
                                        <p:tgtEl>
                                          <p:spTgt spid="72731"/>
                                        </p:tgtEl>
                                        <p:attrNameLst>
                                          <p:attrName>style.visibility</p:attrName>
                                        </p:attrNameLst>
                                      </p:cBhvr>
                                      <p:to>
                                        <p:strVal val="visible"/>
                                      </p:to>
                                    </p:set>
                                    <p:animEffect transition="in" filter="wipe(up)">
                                      <p:cBhvr additive="repl">
                                        <p:cTn id="7" dur="500"/>
                                        <p:tgtEl>
                                          <p:spTgt spid="727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fill="hold" nodeType="clickEffect">
                                  <p:stCondLst>
                                    <p:cond delay="0"/>
                                  </p:stCondLst>
                                  <p:childTnLst>
                                    <p:set>
                                      <p:cBhvr additive="repl">
                                        <p:cTn id="11" dur="1" fill="hold">
                                          <p:stCondLst>
                                            <p:cond delay="0"/>
                                          </p:stCondLst>
                                        </p:cTn>
                                        <p:tgtEl>
                                          <p:spTgt spid="72708">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fill="hold" nodeType="clickEffect">
                                  <p:stCondLst>
                                    <p:cond delay="0"/>
                                  </p:stCondLst>
                                  <p:childTnLst>
                                    <p:set>
                                      <p:cBhvr additive="repl">
                                        <p:cTn id="15"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additive="repl">
                                        <p:cTn id="19" dur="1" fill="hold">
                                          <p:stCondLst>
                                            <p:cond delay="0"/>
                                          </p:stCondLst>
                                        </p:cTn>
                                        <p:tgtEl>
                                          <p:spTgt spid="72709"/>
                                        </p:tgtEl>
                                        <p:attrNameLst>
                                          <p:attrName>style.visibility</p:attrName>
                                        </p:attrNameLst>
                                      </p:cBhvr>
                                      <p:to>
                                        <p:strVal val="visible"/>
                                      </p:to>
                                    </p:set>
                                    <p:animEffect transition="in" filter="wipe(left)">
                                      <p:cBhvr additive="repl">
                                        <p:cTn id="20" dur="500"/>
                                        <p:tgtEl>
                                          <p:spTgt spid="7270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additive="repl">
                                        <p:cTn id="24" dur="1" fill="hold">
                                          <p:stCondLst>
                                            <p:cond delay="0"/>
                                          </p:stCondLst>
                                        </p:cTn>
                                        <p:tgtEl>
                                          <p:spTgt spid="72712"/>
                                        </p:tgtEl>
                                        <p:attrNameLst>
                                          <p:attrName>style.visibility</p:attrName>
                                        </p:attrNameLst>
                                      </p:cBhvr>
                                      <p:to>
                                        <p:strVal val="visible"/>
                                      </p:to>
                                    </p:set>
                                    <p:animEffect transition="in" filter="wipe(left)">
                                      <p:cBhvr additive="repl">
                                        <p:cTn id="25" dur="500"/>
                                        <p:tgtEl>
                                          <p:spTgt spid="7271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additive="repl">
                                        <p:cTn id="29" dur="1" fill="hold">
                                          <p:stCondLst>
                                            <p:cond delay="0"/>
                                          </p:stCondLst>
                                        </p:cTn>
                                        <p:tgtEl>
                                          <p:spTgt spid="72715"/>
                                        </p:tgtEl>
                                        <p:attrNameLst>
                                          <p:attrName>style.visibility</p:attrName>
                                        </p:attrNameLst>
                                      </p:cBhvr>
                                      <p:to>
                                        <p:strVal val="visible"/>
                                      </p:to>
                                    </p:set>
                                    <p:animEffect transition="in" filter="wipe(down)">
                                      <p:cBhvr additive="repl">
                                        <p:cTn id="30" dur="500"/>
                                        <p:tgtEl>
                                          <p:spTgt spid="7271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2" fill="hold" nodeType="clickEffect">
                                  <p:stCondLst>
                                    <p:cond delay="0"/>
                                  </p:stCondLst>
                                  <p:childTnLst>
                                    <p:set>
                                      <p:cBhvr additive="repl">
                                        <p:cTn id="34" dur="1" fill="hold">
                                          <p:stCondLst>
                                            <p:cond delay="0"/>
                                          </p:stCondLst>
                                        </p:cTn>
                                        <p:tgtEl>
                                          <p:spTgt spid="72728"/>
                                        </p:tgtEl>
                                        <p:attrNameLst>
                                          <p:attrName>style.visibility</p:attrName>
                                        </p:attrNameLst>
                                      </p:cBhvr>
                                      <p:to>
                                        <p:strVal val="visible"/>
                                      </p:to>
                                    </p:set>
                                    <p:animEffect transition="in" filter="wipe(right)">
                                      <p:cBhvr additive="repl">
                                        <p:cTn id="35" dur="500"/>
                                        <p:tgtEl>
                                          <p:spTgt spid="7272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2" fill="hold" nodeType="clickEffect">
                                  <p:stCondLst>
                                    <p:cond delay="0"/>
                                  </p:stCondLst>
                                  <p:childTnLst>
                                    <p:set>
                                      <p:cBhvr additive="repl">
                                        <p:cTn id="39" dur="1" fill="hold">
                                          <p:stCondLst>
                                            <p:cond delay="0"/>
                                          </p:stCondLst>
                                        </p:cTn>
                                        <p:tgtEl>
                                          <p:spTgt spid="72725"/>
                                        </p:tgtEl>
                                        <p:attrNameLst>
                                          <p:attrName>style.visibility</p:attrName>
                                        </p:attrNameLst>
                                      </p:cBhvr>
                                      <p:to>
                                        <p:strVal val="visible"/>
                                      </p:to>
                                    </p:set>
                                    <p:animEffect transition="in" filter="wipe(right)">
                                      <p:cBhvr additive="repl">
                                        <p:cTn id="40" dur="500"/>
                                        <p:tgtEl>
                                          <p:spTgt spid="7272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2" fill="hold" nodeType="clickEffect">
                                  <p:stCondLst>
                                    <p:cond delay="0"/>
                                  </p:stCondLst>
                                  <p:childTnLst>
                                    <p:set>
                                      <p:cBhvr additive="repl">
                                        <p:cTn id="44" dur="1" fill="hold">
                                          <p:stCondLst>
                                            <p:cond delay="0"/>
                                          </p:stCondLst>
                                        </p:cTn>
                                        <p:tgtEl>
                                          <p:spTgt spid="72722"/>
                                        </p:tgtEl>
                                        <p:attrNameLst>
                                          <p:attrName>style.visibility</p:attrName>
                                        </p:attrNameLst>
                                      </p:cBhvr>
                                      <p:to>
                                        <p:strVal val="visible"/>
                                      </p:to>
                                    </p:set>
                                    <p:animEffect transition="in" filter="wipe(right)">
                                      <p:cBhvr additive="repl">
                                        <p:cTn id="45" dur="500"/>
                                        <p:tgtEl>
                                          <p:spTgt spid="7272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nodeType="clickEffect">
                                  <p:stCondLst>
                                    <p:cond delay="0"/>
                                  </p:stCondLst>
                                  <p:childTnLst>
                                    <p:set>
                                      <p:cBhvr additive="repl">
                                        <p:cTn id="49" dur="1" fill="hold">
                                          <p:stCondLst>
                                            <p:cond delay="0"/>
                                          </p:stCondLst>
                                        </p:cTn>
                                        <p:tgtEl>
                                          <p:spTgt spid="72718"/>
                                        </p:tgtEl>
                                        <p:attrNameLst>
                                          <p:attrName>style.visibility</p:attrName>
                                        </p:attrNameLst>
                                      </p:cBhvr>
                                      <p:to>
                                        <p:strVal val="visible"/>
                                      </p:to>
                                    </p:set>
                                    <p:animEffect transition="in" filter="wipe(down)">
                                      <p:cBhvr additive="repl">
                                        <p:cTn id="50" dur="500"/>
                                        <p:tgtEl>
                                          <p:spTgt spid="7271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fill="hold" nodeType="clickEffect">
                                  <p:stCondLst>
                                    <p:cond delay="0"/>
                                  </p:stCondLst>
                                  <p:childTnLst>
                                    <p:set>
                                      <p:cBhvr additive="repl">
                                        <p:cTn id="54" dur="1" fill="hold">
                                          <p:stCondLst>
                                            <p:cond delay="0"/>
                                          </p:stCondLst>
                                        </p:cTn>
                                        <p:tgtEl>
                                          <p:spTgt spid="727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Text Box 1"/>
          <p:cNvSpPr txBox="1">
            <a:spLocks noChangeArrowheads="1"/>
          </p:cNvSpPr>
          <p:nvPr/>
        </p:nvSpPr>
        <p:spPr bwMode="auto">
          <a:xfrm>
            <a:off x="381000" y="193675"/>
            <a:ext cx="8458200" cy="6249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b="1">
                <a:solidFill>
                  <a:srgbClr val="000000"/>
                </a:solidFill>
                <a:latin typeface="Comic Sans MS" panose="030F0702030302020204" pitchFamily="66" charset="0"/>
              </a:rPr>
              <a:t>Nernst Equation &amp; pH</a:t>
            </a:r>
          </a:p>
          <a:p>
            <a:pPr algn="ctr">
              <a:buClrTx/>
              <a:buFontTx/>
              <a:buNone/>
            </a:pPr>
            <a:endParaRPr lang="en-US" altLang="en-US" b="1">
              <a:solidFill>
                <a:srgbClr val="000000"/>
              </a:solidFill>
              <a:latin typeface="Comic Sans MS" panose="030F0702030302020204" pitchFamily="66" charset="0"/>
            </a:endParaRPr>
          </a:p>
          <a:p>
            <a:pPr>
              <a:buClrTx/>
              <a:buFontTx/>
              <a:buNone/>
            </a:pPr>
            <a:r>
              <a:rPr lang="en-US" altLang="en-US" sz="2800" b="1">
                <a:solidFill>
                  <a:srgbClr val="000000"/>
                </a:solidFill>
                <a:latin typeface="Comic Sans MS" panose="030F0702030302020204" pitchFamily="66" charset="0"/>
              </a:rPr>
              <a:t>A pH meter is constructed using hydrogen gas bubbling over an inert platinum electrode at a pressure of 1.2 atm. The other electrode is aluminum metal immersed in a 0.20M Al</a:t>
            </a:r>
            <a:r>
              <a:rPr lang="en-US" altLang="en-US" sz="2800" b="1" baseline="30000">
                <a:solidFill>
                  <a:srgbClr val="000000"/>
                </a:solidFill>
                <a:latin typeface="Comic Sans MS" panose="030F0702030302020204" pitchFamily="66" charset="0"/>
              </a:rPr>
              <a:t>3+</a:t>
            </a:r>
            <a:r>
              <a:rPr lang="en-US" altLang="en-US" sz="2800" b="1">
                <a:solidFill>
                  <a:srgbClr val="000000"/>
                </a:solidFill>
                <a:latin typeface="Comic Sans MS" panose="030F0702030302020204" pitchFamily="66" charset="0"/>
              </a:rPr>
              <a:t> solution.  What is the cell emf when the hydrogen electrode is immersed in a sample of acid rain with pH of 4.0 at 25</a:t>
            </a:r>
            <a:r>
              <a:rPr lang="en-US" altLang="en-US" sz="2800" b="1" baseline="30000">
                <a:solidFill>
                  <a:srgbClr val="000000"/>
                </a:solidFill>
                <a:latin typeface="Comic Sans MS" panose="030F0702030302020204" pitchFamily="66" charset="0"/>
              </a:rPr>
              <a:t>o</a:t>
            </a:r>
            <a:r>
              <a:rPr lang="en-US" altLang="en-US" sz="2800" b="1">
                <a:solidFill>
                  <a:srgbClr val="000000"/>
                </a:solidFill>
                <a:latin typeface="Comic Sans MS" panose="030F0702030302020204" pitchFamily="66" charset="0"/>
              </a:rPr>
              <a:t>C?  If the electrode is placed in a sample of shampoo and the emf is 1.17 V, what is the pH of the shampoo?</a:t>
            </a:r>
          </a:p>
          <a:p>
            <a:pPr>
              <a:buClrTx/>
              <a:buFontTx/>
              <a:buNone/>
            </a:pPr>
            <a:endParaRPr lang="en-US" altLang="en-US" b="1">
              <a:solidFill>
                <a:srgbClr val="000000"/>
              </a:solidFill>
              <a:latin typeface="Comic Sans MS" panose="030F0702030302020204" pitchFamily="66" charset="0"/>
            </a:endParaRPr>
          </a:p>
          <a:p>
            <a:pPr>
              <a:buClrTx/>
              <a:buFontTx/>
              <a:buNone/>
            </a:pPr>
            <a:endParaRPr lang="en-US" altLang="en-US">
              <a:solidFill>
                <a:srgbClr val="000000"/>
              </a:solidFill>
            </a:endParaRPr>
          </a:p>
          <a:p>
            <a:pPr>
              <a:buClrTx/>
              <a:buFontTx/>
              <a:buNone/>
            </a:pPr>
            <a:endParaRPr lang="en-US" altLang="en-US" b="1">
              <a:solidFill>
                <a:srgbClr val="000000"/>
              </a:solidFill>
              <a:latin typeface="Comic Sans MS" panose="030F0702030302020204" pitchFamily="66"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7346" name="Text Box 1">
            <a:extLst>
              <a:ext uri="{FF2B5EF4-FFF2-40B4-BE49-F238E27FC236}">
                <a16:creationId xmlns:a16="http://schemas.microsoft.com/office/drawing/2014/main" xmlns="" id="{016B1EDA-029C-4CF6-8CC0-0043B4A551DB}"/>
              </a:ext>
            </a:extLst>
          </p:cNvPr>
          <p:cNvSpPr txBox="1">
            <a:spLocks noChangeArrowheads="1"/>
          </p:cNvSpPr>
          <p:nvPr/>
        </p:nvSpPr>
        <p:spPr bwMode="auto">
          <a:xfrm>
            <a:off x="225425" y="304800"/>
            <a:ext cx="8918575" cy="6126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402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pitchFamily="16" charset="0"/>
                <a:ea typeface="Microsoft YaHei"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pitchFamily="16" charset="0"/>
                <a:ea typeface="Microsoft YaHei" charset="-122"/>
              </a:defRPr>
            </a:lvl2pPr>
            <a:lvl3pPr marL="13716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pitchFamily="16" charset="0"/>
                <a:ea typeface="Microsoft YaHei"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pitchFamily="16" charset="0"/>
                <a:ea typeface="Microsoft YaHei"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pitchFamily="16" charset="0"/>
                <a:ea typeface="Microsoft YaHei" charset="-122"/>
              </a:defRPr>
            </a:lvl9pPr>
          </a:lstStyle>
          <a:p>
            <a:pPr algn="ctr">
              <a:buSzPct val="100000"/>
              <a:defRPr/>
            </a:pPr>
            <a:r>
              <a:rPr lang="en-US" sz="2000" b="1" dirty="0">
                <a:solidFill>
                  <a:srgbClr val="000000"/>
                </a:solidFill>
                <a:latin typeface="Comic Sans MS" pitchFamily="64" charset="0"/>
              </a:rPr>
              <a:t>Workshop EC#7 on EQUILIBRIUM &amp; CONCENTRATION EFFECTS</a:t>
            </a:r>
          </a:p>
          <a:p>
            <a:pPr>
              <a:buSzPct val="100000"/>
              <a:defRPr/>
            </a:pPr>
            <a:endParaRPr lang="en-US" b="1" dirty="0">
              <a:solidFill>
                <a:srgbClr val="000000"/>
              </a:solidFill>
              <a:latin typeface="Comic Sans MS" pitchFamily="64" charset="0"/>
            </a:endParaRPr>
          </a:p>
          <a:p>
            <a:pPr>
              <a:buSzPct val="100000"/>
              <a:defRPr/>
            </a:pPr>
            <a:r>
              <a:rPr lang="en-US" sz="2000" b="1" dirty="0">
                <a:solidFill>
                  <a:schemeClr val="tx1"/>
                </a:solidFill>
                <a:latin typeface="Comic Sans MS" pitchFamily="64" charset="0"/>
              </a:rPr>
              <a:t>1. Calculate the cell potential, free energy, and equilibrium constant using the standard </a:t>
            </a:r>
            <a:r>
              <a:rPr lang="en-US" sz="2000" b="1" dirty="0" err="1">
                <a:solidFill>
                  <a:schemeClr val="tx1"/>
                </a:solidFill>
                <a:latin typeface="Comic Sans MS" pitchFamily="64" charset="0"/>
              </a:rPr>
              <a:t>emf</a:t>
            </a:r>
            <a:r>
              <a:rPr lang="en-US" sz="2000" b="1" dirty="0">
                <a:solidFill>
                  <a:schemeClr val="tx1"/>
                </a:solidFill>
                <a:latin typeface="Comic Sans MS" pitchFamily="64" charset="0"/>
              </a:rPr>
              <a:t> values for:</a:t>
            </a:r>
          </a:p>
          <a:p>
            <a:pPr marL="3175" indent="0" algn="ctr">
              <a:buClr>
                <a:srgbClr val="000000"/>
              </a:buClr>
              <a:buSzPct val="100000"/>
              <a:buFont typeface="Times New Roman" pitchFamily="16" charset="0"/>
              <a:buNone/>
              <a:defRPr/>
            </a:pPr>
            <a:r>
              <a:rPr lang="en-US" sz="2000" b="1" dirty="0">
                <a:solidFill>
                  <a:schemeClr val="tx1"/>
                </a:solidFill>
                <a:latin typeface="Comic Sans MS" pitchFamily="64" charset="0"/>
                <a:cs typeface="Times New Roman" pitchFamily="16" charset="0"/>
              </a:rPr>
              <a:t>  S</a:t>
            </a:r>
            <a:r>
              <a:rPr lang="en-US" sz="2000" b="1" baseline="-25000" dirty="0">
                <a:solidFill>
                  <a:schemeClr val="tx1"/>
                </a:solidFill>
                <a:latin typeface="Comic Sans MS" pitchFamily="64" charset="0"/>
                <a:cs typeface="Times New Roman" pitchFamily="16" charset="0"/>
              </a:rPr>
              <a:t>4</a:t>
            </a:r>
            <a:r>
              <a:rPr lang="en-US" sz="2000" b="1" dirty="0">
                <a:solidFill>
                  <a:schemeClr val="tx1"/>
                </a:solidFill>
                <a:latin typeface="Comic Sans MS" pitchFamily="64" charset="0"/>
                <a:cs typeface="Times New Roman" pitchFamily="16" charset="0"/>
              </a:rPr>
              <a:t>O</a:t>
            </a:r>
            <a:r>
              <a:rPr lang="en-US" sz="2000" b="1" baseline="-25000" dirty="0">
                <a:solidFill>
                  <a:schemeClr val="tx1"/>
                </a:solidFill>
                <a:latin typeface="Comic Sans MS" pitchFamily="64" charset="0"/>
                <a:cs typeface="Times New Roman" pitchFamily="16" charset="0"/>
              </a:rPr>
              <a:t>6</a:t>
            </a:r>
            <a:r>
              <a:rPr lang="en-US" sz="2000" b="1" baseline="30000" dirty="0">
                <a:solidFill>
                  <a:schemeClr val="tx1"/>
                </a:solidFill>
                <a:latin typeface="Comic Sans MS" pitchFamily="64" charset="0"/>
                <a:cs typeface="Times New Roman" pitchFamily="16" charset="0"/>
              </a:rPr>
              <a:t>2-</a:t>
            </a:r>
            <a:r>
              <a:rPr lang="en-US" sz="2000" b="1" dirty="0">
                <a:solidFill>
                  <a:schemeClr val="tx1"/>
                </a:solidFill>
                <a:latin typeface="Comic Sans MS" pitchFamily="64" charset="0"/>
                <a:cs typeface="Times New Roman" pitchFamily="16" charset="0"/>
              </a:rPr>
              <a:t>  +  Cr</a:t>
            </a:r>
            <a:r>
              <a:rPr lang="en-US" sz="2000" b="1" baseline="30000" dirty="0">
                <a:solidFill>
                  <a:schemeClr val="tx1"/>
                </a:solidFill>
                <a:latin typeface="Comic Sans MS" pitchFamily="64" charset="0"/>
                <a:cs typeface="Times New Roman" pitchFamily="16" charset="0"/>
              </a:rPr>
              <a:t>2+</a:t>
            </a:r>
            <a:r>
              <a:rPr lang="en-US" sz="2000" b="1" dirty="0">
                <a:solidFill>
                  <a:schemeClr val="tx1"/>
                </a:solidFill>
                <a:latin typeface="Comic Sans MS" pitchFamily="64" charset="0"/>
                <a:cs typeface="Times New Roman" pitchFamily="16" charset="0"/>
              </a:rPr>
              <a:t>  →  Cr</a:t>
            </a:r>
            <a:r>
              <a:rPr lang="en-US" sz="2000" b="1" baseline="30000" dirty="0">
                <a:solidFill>
                  <a:schemeClr val="tx1"/>
                </a:solidFill>
                <a:latin typeface="Comic Sans MS" pitchFamily="64" charset="0"/>
                <a:cs typeface="Times New Roman" pitchFamily="16" charset="0"/>
              </a:rPr>
              <a:t>3+</a:t>
            </a:r>
            <a:r>
              <a:rPr lang="en-US" sz="2000" b="1" dirty="0">
                <a:solidFill>
                  <a:schemeClr val="tx1"/>
                </a:solidFill>
                <a:latin typeface="Comic Sans MS" pitchFamily="64" charset="0"/>
                <a:cs typeface="Times New Roman" pitchFamily="16" charset="0"/>
              </a:rPr>
              <a:t>  + S</a:t>
            </a:r>
            <a:r>
              <a:rPr lang="en-US" sz="2000" b="1" baseline="-25000" dirty="0">
                <a:solidFill>
                  <a:schemeClr val="tx1"/>
                </a:solidFill>
                <a:latin typeface="Comic Sans MS" pitchFamily="64" charset="0"/>
                <a:cs typeface="Times New Roman" pitchFamily="16" charset="0"/>
              </a:rPr>
              <a:t>2</a:t>
            </a:r>
            <a:r>
              <a:rPr lang="en-US" sz="2000" b="1" dirty="0">
                <a:solidFill>
                  <a:schemeClr val="tx1"/>
                </a:solidFill>
                <a:latin typeface="Comic Sans MS" pitchFamily="64" charset="0"/>
                <a:cs typeface="Times New Roman" pitchFamily="16" charset="0"/>
              </a:rPr>
              <a:t>O</a:t>
            </a:r>
            <a:r>
              <a:rPr lang="en-US" sz="2000" b="1" baseline="-25000" dirty="0">
                <a:solidFill>
                  <a:schemeClr val="tx1"/>
                </a:solidFill>
                <a:latin typeface="Comic Sans MS" pitchFamily="64" charset="0"/>
                <a:cs typeface="Times New Roman" pitchFamily="16" charset="0"/>
              </a:rPr>
              <a:t>3</a:t>
            </a:r>
            <a:r>
              <a:rPr lang="en-US" sz="2000" b="1" baseline="30000" dirty="0">
                <a:solidFill>
                  <a:schemeClr val="tx1"/>
                </a:solidFill>
                <a:latin typeface="Comic Sans MS" pitchFamily="64" charset="0"/>
                <a:cs typeface="Times New Roman" pitchFamily="16" charset="0"/>
              </a:rPr>
              <a:t>2-</a:t>
            </a:r>
          </a:p>
          <a:p>
            <a:pPr>
              <a:buSzPct val="100000"/>
              <a:defRPr/>
            </a:pPr>
            <a:endParaRPr lang="en-US" sz="2000" b="1" dirty="0">
              <a:solidFill>
                <a:schemeClr val="tx1"/>
              </a:solidFill>
              <a:latin typeface="Comic Sans MS" pitchFamily="64" charset="0"/>
              <a:cs typeface="Times New Roman" pitchFamily="16" charset="0"/>
            </a:endParaRPr>
          </a:p>
          <a:p>
            <a:pPr>
              <a:buSzPct val="100000"/>
              <a:defRPr/>
            </a:pPr>
            <a:endParaRPr lang="en-US" sz="2000" b="1" dirty="0">
              <a:solidFill>
                <a:schemeClr val="tx1"/>
              </a:solidFill>
              <a:latin typeface="Comic Sans MS" pitchFamily="64" charset="0"/>
              <a:cs typeface="Times New Roman" pitchFamily="16" charset="0"/>
            </a:endParaRPr>
          </a:p>
          <a:p>
            <a:pPr marL="3175" indent="0">
              <a:buClr>
                <a:srgbClr val="000000"/>
              </a:buClr>
              <a:buSzPct val="100000"/>
              <a:buFont typeface="Times New Roman" pitchFamily="16" charset="0"/>
              <a:buNone/>
              <a:defRPr/>
            </a:pPr>
            <a:r>
              <a:rPr lang="en-US" sz="2000" b="1" dirty="0">
                <a:solidFill>
                  <a:schemeClr val="accent6">
                    <a:lumMod val="50000"/>
                  </a:schemeClr>
                </a:solidFill>
                <a:latin typeface="Comic Sans MS" pitchFamily="64" charset="0"/>
              </a:rPr>
              <a:t>2. </a:t>
            </a:r>
            <a:r>
              <a:rPr lang="en-US" sz="2000" b="1" dirty="0">
                <a:solidFill>
                  <a:schemeClr val="accent6">
                    <a:lumMod val="50000"/>
                  </a:schemeClr>
                </a:solidFill>
                <a:latin typeface="Comic Sans MS" pitchFamily="64" charset="0"/>
                <a:cs typeface="Times New Roman" pitchFamily="16" charset="0"/>
              </a:rPr>
              <a:t>Describe the cell based on:</a:t>
            </a:r>
          </a:p>
          <a:p>
            <a:pPr>
              <a:buSzPct val="100000"/>
              <a:defRPr/>
            </a:pPr>
            <a:r>
              <a:rPr lang="en-US" sz="2000" b="1" dirty="0">
                <a:solidFill>
                  <a:schemeClr val="accent6">
                    <a:lumMod val="50000"/>
                  </a:schemeClr>
                </a:solidFill>
                <a:latin typeface="Comic Sans MS" pitchFamily="64" charset="0"/>
                <a:cs typeface="Times New Roman" pitchFamily="16" charset="0"/>
              </a:rPr>
              <a:t>	VO</a:t>
            </a:r>
            <a:r>
              <a:rPr lang="en-US" sz="2000" b="1" baseline="-25000" dirty="0">
                <a:solidFill>
                  <a:schemeClr val="accent6">
                    <a:lumMod val="50000"/>
                  </a:schemeClr>
                </a:solidFill>
                <a:latin typeface="Comic Sans MS" pitchFamily="64" charset="0"/>
                <a:cs typeface="Times New Roman" pitchFamily="16" charset="0"/>
              </a:rPr>
              <a:t>2</a:t>
            </a:r>
            <a:r>
              <a:rPr lang="en-US" sz="2000" b="1" baseline="30000" dirty="0">
                <a:solidFill>
                  <a:schemeClr val="accent6">
                    <a:lumMod val="50000"/>
                  </a:schemeClr>
                </a:solidFill>
                <a:latin typeface="Comic Sans MS" pitchFamily="64" charset="0"/>
                <a:cs typeface="Times New Roman" pitchFamily="16" charset="0"/>
              </a:rPr>
              <a:t>+</a:t>
            </a:r>
            <a:r>
              <a:rPr lang="en-US" sz="2000" b="1" dirty="0">
                <a:solidFill>
                  <a:schemeClr val="accent6">
                    <a:lumMod val="50000"/>
                  </a:schemeClr>
                </a:solidFill>
                <a:latin typeface="Comic Sans MS" pitchFamily="64" charset="0"/>
                <a:cs typeface="Times New Roman" pitchFamily="16" charset="0"/>
              </a:rPr>
              <a:t> + 2H</a:t>
            </a:r>
            <a:r>
              <a:rPr lang="en-US" sz="2000" b="1" baseline="30000" dirty="0">
                <a:solidFill>
                  <a:schemeClr val="accent6">
                    <a:lumMod val="50000"/>
                  </a:schemeClr>
                </a:solidFill>
                <a:latin typeface="Comic Sans MS" pitchFamily="64" charset="0"/>
                <a:cs typeface="Times New Roman" pitchFamily="16" charset="0"/>
              </a:rPr>
              <a:t>+</a:t>
            </a:r>
            <a:r>
              <a:rPr lang="en-US" sz="2000" b="1" dirty="0">
                <a:solidFill>
                  <a:schemeClr val="accent6">
                    <a:lumMod val="50000"/>
                  </a:schemeClr>
                </a:solidFill>
                <a:latin typeface="Comic Sans MS" pitchFamily="64" charset="0"/>
                <a:cs typeface="Times New Roman" pitchFamily="16" charset="0"/>
              </a:rPr>
              <a:t> + e- → VO</a:t>
            </a:r>
            <a:r>
              <a:rPr lang="en-US" sz="2000" b="1" baseline="30000" dirty="0">
                <a:solidFill>
                  <a:schemeClr val="accent6">
                    <a:lumMod val="50000"/>
                  </a:schemeClr>
                </a:solidFill>
                <a:latin typeface="Comic Sans MS" pitchFamily="64" charset="0"/>
                <a:cs typeface="Times New Roman" pitchFamily="16" charset="0"/>
              </a:rPr>
              <a:t>2+</a:t>
            </a:r>
            <a:r>
              <a:rPr lang="en-US" sz="2000" b="1" dirty="0">
                <a:solidFill>
                  <a:schemeClr val="accent6">
                    <a:lumMod val="50000"/>
                  </a:schemeClr>
                </a:solidFill>
                <a:latin typeface="Comic Sans MS" pitchFamily="64" charset="0"/>
                <a:cs typeface="Times New Roman" pitchFamily="16" charset="0"/>
              </a:rPr>
              <a:t> + H</a:t>
            </a:r>
            <a:r>
              <a:rPr lang="en-US" sz="2000" b="1" baseline="-25000" dirty="0">
                <a:solidFill>
                  <a:schemeClr val="accent6">
                    <a:lumMod val="50000"/>
                  </a:schemeClr>
                </a:solidFill>
                <a:latin typeface="Comic Sans MS" pitchFamily="64" charset="0"/>
                <a:cs typeface="Times New Roman" pitchFamily="16" charset="0"/>
              </a:rPr>
              <a:t>2</a:t>
            </a:r>
            <a:r>
              <a:rPr lang="en-US" sz="2000" b="1" dirty="0">
                <a:solidFill>
                  <a:schemeClr val="accent6">
                    <a:lumMod val="50000"/>
                  </a:schemeClr>
                </a:solidFill>
                <a:latin typeface="Comic Sans MS" pitchFamily="64" charset="0"/>
                <a:cs typeface="Times New Roman" pitchFamily="16" charset="0"/>
              </a:rPr>
              <a:t>O 		</a:t>
            </a:r>
            <a:r>
              <a:rPr lang="en-US" sz="2000" b="1" dirty="0" err="1">
                <a:solidFill>
                  <a:schemeClr val="accent6">
                    <a:lumMod val="50000"/>
                  </a:schemeClr>
                </a:solidFill>
                <a:latin typeface="Brush Script MT" pitchFamily="64" charset="0"/>
                <a:cs typeface="Times New Roman" pitchFamily="16" charset="0"/>
              </a:rPr>
              <a:t>E</a:t>
            </a:r>
            <a:r>
              <a:rPr lang="en-US" sz="2000" b="1" baseline="30000" dirty="0" err="1">
                <a:solidFill>
                  <a:schemeClr val="accent6">
                    <a:lumMod val="50000"/>
                  </a:schemeClr>
                </a:solidFill>
                <a:latin typeface="Comic Sans MS" pitchFamily="64" charset="0"/>
                <a:cs typeface="Times New Roman" pitchFamily="16" charset="0"/>
              </a:rPr>
              <a:t>o</a:t>
            </a:r>
            <a:r>
              <a:rPr lang="en-US" sz="2000" b="1" baseline="-25000" dirty="0" err="1">
                <a:solidFill>
                  <a:schemeClr val="accent6">
                    <a:lumMod val="50000"/>
                  </a:schemeClr>
                </a:solidFill>
                <a:latin typeface="Comic Sans MS" pitchFamily="64" charset="0"/>
                <a:cs typeface="Times New Roman" pitchFamily="16" charset="0"/>
              </a:rPr>
              <a:t>cell</a:t>
            </a:r>
            <a:r>
              <a:rPr lang="en-US" sz="2000" b="1" dirty="0">
                <a:solidFill>
                  <a:schemeClr val="accent6">
                    <a:lumMod val="50000"/>
                  </a:schemeClr>
                </a:solidFill>
                <a:latin typeface="Comic Sans MS" pitchFamily="64" charset="0"/>
                <a:cs typeface="Times New Roman" pitchFamily="16" charset="0"/>
              </a:rPr>
              <a:t> = 1.0V</a:t>
            </a:r>
          </a:p>
          <a:p>
            <a:pPr>
              <a:buSzPct val="100000"/>
              <a:defRPr/>
            </a:pPr>
            <a:r>
              <a:rPr lang="en-US" sz="2000" b="1" dirty="0">
                <a:solidFill>
                  <a:schemeClr val="accent6">
                    <a:lumMod val="50000"/>
                  </a:schemeClr>
                </a:solidFill>
                <a:latin typeface="Comic Sans MS" pitchFamily="64" charset="0"/>
                <a:cs typeface="Times New Roman" pitchFamily="16" charset="0"/>
              </a:rPr>
              <a:t>	Zn</a:t>
            </a:r>
            <a:r>
              <a:rPr lang="en-US" sz="2000" b="1" baseline="30000" dirty="0">
                <a:solidFill>
                  <a:schemeClr val="accent6">
                    <a:lumMod val="50000"/>
                  </a:schemeClr>
                </a:solidFill>
                <a:latin typeface="Comic Sans MS" pitchFamily="64" charset="0"/>
                <a:cs typeface="Times New Roman" pitchFamily="16" charset="0"/>
              </a:rPr>
              <a:t>2+</a:t>
            </a:r>
            <a:r>
              <a:rPr lang="en-US" sz="2000" b="1" dirty="0">
                <a:solidFill>
                  <a:schemeClr val="accent6">
                    <a:lumMod val="50000"/>
                  </a:schemeClr>
                </a:solidFill>
                <a:latin typeface="Comic Sans MS" pitchFamily="64" charset="0"/>
                <a:cs typeface="Times New Roman" pitchFamily="16" charset="0"/>
              </a:rPr>
              <a:t> + 2e- → Zn  						</a:t>
            </a:r>
            <a:r>
              <a:rPr lang="en-US" sz="2000" b="1" dirty="0" err="1">
                <a:solidFill>
                  <a:schemeClr val="accent6">
                    <a:lumMod val="50000"/>
                  </a:schemeClr>
                </a:solidFill>
                <a:latin typeface="Brush Script MT" pitchFamily="64" charset="0"/>
                <a:cs typeface="Times New Roman" pitchFamily="16" charset="0"/>
              </a:rPr>
              <a:t>E</a:t>
            </a:r>
            <a:r>
              <a:rPr lang="en-US" sz="2000" b="1" baseline="30000" dirty="0" err="1">
                <a:solidFill>
                  <a:schemeClr val="accent6">
                    <a:lumMod val="50000"/>
                  </a:schemeClr>
                </a:solidFill>
                <a:latin typeface="Comic Sans MS" pitchFamily="64" charset="0"/>
                <a:cs typeface="Times New Roman" pitchFamily="16" charset="0"/>
              </a:rPr>
              <a:t>o</a:t>
            </a:r>
            <a:r>
              <a:rPr lang="en-US" sz="2000" b="1" baseline="-25000" dirty="0" err="1">
                <a:solidFill>
                  <a:schemeClr val="accent6">
                    <a:lumMod val="50000"/>
                  </a:schemeClr>
                </a:solidFill>
                <a:latin typeface="Comic Sans MS" pitchFamily="64" charset="0"/>
                <a:cs typeface="Times New Roman" pitchFamily="16" charset="0"/>
              </a:rPr>
              <a:t>cell</a:t>
            </a:r>
            <a:r>
              <a:rPr lang="en-US" sz="2000" b="1" dirty="0">
                <a:solidFill>
                  <a:schemeClr val="accent6">
                    <a:lumMod val="50000"/>
                  </a:schemeClr>
                </a:solidFill>
                <a:latin typeface="Comic Sans MS" pitchFamily="64" charset="0"/>
                <a:cs typeface="Times New Roman" pitchFamily="16" charset="0"/>
              </a:rPr>
              <a:t> = -0.76</a:t>
            </a:r>
          </a:p>
          <a:p>
            <a:pPr>
              <a:buSzPct val="100000"/>
              <a:defRPr/>
            </a:pPr>
            <a:endParaRPr lang="en-US" sz="2000" b="1" dirty="0">
              <a:solidFill>
                <a:schemeClr val="accent6">
                  <a:lumMod val="50000"/>
                </a:schemeClr>
              </a:solidFill>
              <a:latin typeface="Comic Sans MS" pitchFamily="64" charset="0"/>
              <a:cs typeface="Times New Roman" pitchFamily="16" charset="0"/>
            </a:endParaRPr>
          </a:p>
          <a:p>
            <a:pPr>
              <a:buSzPct val="100000"/>
              <a:defRPr/>
            </a:pPr>
            <a:r>
              <a:rPr lang="en-US" sz="2000" b="1" dirty="0">
                <a:solidFill>
                  <a:schemeClr val="accent6">
                    <a:lumMod val="50000"/>
                  </a:schemeClr>
                </a:solidFill>
                <a:latin typeface="Comic Sans MS" pitchFamily="64" charset="0"/>
                <a:cs typeface="Times New Roman" pitchFamily="16" charset="0"/>
              </a:rPr>
              <a:t>Where [VO</a:t>
            </a:r>
            <a:r>
              <a:rPr lang="en-US" sz="2000" b="1" baseline="-25000" dirty="0">
                <a:solidFill>
                  <a:schemeClr val="accent6">
                    <a:lumMod val="50000"/>
                  </a:schemeClr>
                </a:solidFill>
                <a:latin typeface="Comic Sans MS" pitchFamily="64" charset="0"/>
                <a:cs typeface="Times New Roman" pitchFamily="16" charset="0"/>
              </a:rPr>
              <a:t>2</a:t>
            </a:r>
            <a:r>
              <a:rPr lang="en-US" sz="2000" b="1" baseline="30000" dirty="0">
                <a:solidFill>
                  <a:schemeClr val="accent6">
                    <a:lumMod val="50000"/>
                  </a:schemeClr>
                </a:solidFill>
                <a:latin typeface="Comic Sans MS" pitchFamily="64" charset="0"/>
                <a:cs typeface="Times New Roman" pitchFamily="16" charset="0"/>
              </a:rPr>
              <a:t>+</a:t>
            </a:r>
            <a:r>
              <a:rPr lang="en-US" sz="2000" b="1" dirty="0">
                <a:solidFill>
                  <a:schemeClr val="accent6">
                    <a:lumMod val="50000"/>
                  </a:schemeClr>
                </a:solidFill>
                <a:latin typeface="Comic Sans MS" pitchFamily="64" charset="0"/>
                <a:cs typeface="Times New Roman" pitchFamily="16" charset="0"/>
              </a:rPr>
              <a:t>]=2.0M, [H</a:t>
            </a:r>
            <a:r>
              <a:rPr lang="en-US" sz="2000" b="1" baseline="30000" dirty="0">
                <a:solidFill>
                  <a:schemeClr val="accent6">
                    <a:lumMod val="50000"/>
                  </a:schemeClr>
                </a:solidFill>
                <a:latin typeface="Comic Sans MS" pitchFamily="64" charset="0"/>
                <a:cs typeface="Times New Roman" pitchFamily="16" charset="0"/>
              </a:rPr>
              <a:t>+</a:t>
            </a:r>
            <a:r>
              <a:rPr lang="en-US" sz="2000" b="1" dirty="0">
                <a:solidFill>
                  <a:schemeClr val="accent6">
                    <a:lumMod val="50000"/>
                  </a:schemeClr>
                </a:solidFill>
                <a:latin typeface="Comic Sans MS" pitchFamily="64" charset="0"/>
                <a:cs typeface="Times New Roman" pitchFamily="16" charset="0"/>
              </a:rPr>
              <a:t>]=0.5M, [VO</a:t>
            </a:r>
            <a:r>
              <a:rPr lang="en-US" sz="2000" b="1" baseline="30000" dirty="0">
                <a:solidFill>
                  <a:schemeClr val="accent6">
                    <a:lumMod val="50000"/>
                  </a:schemeClr>
                </a:solidFill>
                <a:latin typeface="Comic Sans MS" pitchFamily="64" charset="0"/>
                <a:cs typeface="Times New Roman" pitchFamily="16" charset="0"/>
              </a:rPr>
              <a:t>2+</a:t>
            </a:r>
            <a:r>
              <a:rPr lang="en-US" sz="2000" b="1" dirty="0">
                <a:solidFill>
                  <a:schemeClr val="accent6">
                    <a:lumMod val="50000"/>
                  </a:schemeClr>
                </a:solidFill>
                <a:latin typeface="Comic Sans MS" pitchFamily="64" charset="0"/>
                <a:cs typeface="Times New Roman" pitchFamily="16" charset="0"/>
              </a:rPr>
              <a:t>]=0.01M &amp; [Zn</a:t>
            </a:r>
            <a:r>
              <a:rPr lang="en-US" sz="2000" b="1" baseline="30000" dirty="0">
                <a:solidFill>
                  <a:schemeClr val="accent6">
                    <a:lumMod val="50000"/>
                  </a:schemeClr>
                </a:solidFill>
                <a:latin typeface="Comic Sans MS" pitchFamily="64" charset="0"/>
                <a:cs typeface="Times New Roman" pitchFamily="16" charset="0"/>
              </a:rPr>
              <a:t>2+</a:t>
            </a:r>
            <a:r>
              <a:rPr lang="en-US" sz="2000" b="1" dirty="0">
                <a:solidFill>
                  <a:schemeClr val="accent6">
                    <a:lumMod val="50000"/>
                  </a:schemeClr>
                </a:solidFill>
                <a:latin typeface="Comic Sans MS" pitchFamily="64" charset="0"/>
                <a:cs typeface="Times New Roman" pitchFamily="16" charset="0"/>
              </a:rPr>
              <a:t>]=0.1M</a:t>
            </a:r>
          </a:p>
          <a:p>
            <a:pPr>
              <a:buSzPct val="100000"/>
              <a:defRPr/>
            </a:pPr>
            <a:endParaRPr lang="en-US" sz="2000" b="1" dirty="0">
              <a:solidFill>
                <a:schemeClr val="tx1"/>
              </a:solidFill>
              <a:latin typeface="Comic Sans MS" pitchFamily="64" charset="0"/>
              <a:cs typeface="Times New Roman" pitchFamily="16" charset="0"/>
            </a:endParaRPr>
          </a:p>
          <a:p>
            <a:pPr>
              <a:buSzPct val="100000"/>
              <a:defRPr/>
            </a:pPr>
            <a:endParaRPr lang="en-US" sz="2000" b="1" dirty="0">
              <a:solidFill>
                <a:srgbClr val="000000"/>
              </a:solidFill>
              <a:latin typeface="Comic Sans MS" pitchFamily="64" charset="0"/>
            </a:endParaRPr>
          </a:p>
          <a:p>
            <a:pPr>
              <a:buSzPct val="100000"/>
              <a:defRPr/>
            </a:pPr>
            <a:r>
              <a:rPr lang="en-US" sz="2000" b="1" dirty="0">
                <a:solidFill>
                  <a:srgbClr val="000000"/>
                </a:solidFill>
                <a:latin typeface="Comic Sans MS" pitchFamily="64" charset="0"/>
              </a:rPr>
              <a:t>3:	Calculate </a:t>
            </a:r>
            <a:r>
              <a:rPr lang="en-US" sz="2000" b="1" dirty="0">
                <a:solidFill>
                  <a:srgbClr val="000000"/>
                </a:solidFill>
                <a:latin typeface="Symbol" pitchFamily="16" charset="2"/>
              </a:rPr>
              <a:t></a:t>
            </a:r>
            <a:r>
              <a:rPr lang="en-US" sz="2000" b="1" baseline="-25000" dirty="0">
                <a:solidFill>
                  <a:srgbClr val="000000"/>
                </a:solidFill>
                <a:latin typeface="Comic Sans MS" pitchFamily="64" charset="0"/>
              </a:rPr>
              <a:t>cell</a:t>
            </a:r>
            <a:r>
              <a:rPr lang="en-US" sz="2000" b="1" dirty="0">
                <a:solidFill>
                  <a:srgbClr val="000000"/>
                </a:solidFill>
                <a:latin typeface="Comic Sans MS" pitchFamily="64" charset="0"/>
              </a:rPr>
              <a:t> for the following: </a:t>
            </a:r>
          </a:p>
          <a:p>
            <a:pPr>
              <a:buSzPct val="100000"/>
              <a:defRPr/>
            </a:pPr>
            <a:endParaRPr lang="en-US" sz="2000" b="1" dirty="0">
              <a:solidFill>
                <a:srgbClr val="000000"/>
              </a:solidFill>
              <a:latin typeface="Comic Sans MS" pitchFamily="64" charset="0"/>
            </a:endParaRPr>
          </a:p>
          <a:p>
            <a:pPr>
              <a:buSzPct val="100000"/>
              <a:defRPr/>
            </a:pPr>
            <a:r>
              <a:rPr lang="en-US" sz="2000" b="1" dirty="0">
                <a:solidFill>
                  <a:srgbClr val="000000"/>
                </a:solidFill>
                <a:latin typeface="Comic Sans MS" pitchFamily="64" charset="0"/>
              </a:rPr>
              <a:t>Pt(s) </a:t>
            </a:r>
            <a:r>
              <a:rPr lang="en-US" sz="2000" b="1" dirty="0">
                <a:solidFill>
                  <a:srgbClr val="000000"/>
                </a:solidFill>
                <a:latin typeface="Symbol" pitchFamily="16" charset="2"/>
              </a:rPr>
              <a:t></a:t>
            </a:r>
            <a:r>
              <a:rPr lang="en-US" sz="2000" b="1" dirty="0">
                <a:solidFill>
                  <a:srgbClr val="000000"/>
                </a:solidFill>
                <a:latin typeface="Comic Sans MS" pitchFamily="64" charset="0"/>
              </a:rPr>
              <a:t> H</a:t>
            </a:r>
            <a:r>
              <a:rPr lang="en-US" sz="2000" b="1" baseline="-25000" dirty="0">
                <a:solidFill>
                  <a:srgbClr val="000000"/>
                </a:solidFill>
                <a:latin typeface="Comic Sans MS" pitchFamily="64" charset="0"/>
              </a:rPr>
              <a:t>2</a:t>
            </a:r>
            <a:r>
              <a:rPr lang="en-US" sz="2000" b="1" dirty="0">
                <a:solidFill>
                  <a:srgbClr val="000000"/>
                </a:solidFill>
                <a:latin typeface="Comic Sans MS" pitchFamily="64" charset="0"/>
              </a:rPr>
              <a:t>(g, 1 </a:t>
            </a:r>
            <a:r>
              <a:rPr lang="en-US" sz="2000" b="1" dirty="0" err="1">
                <a:solidFill>
                  <a:srgbClr val="000000"/>
                </a:solidFill>
                <a:latin typeface="Comic Sans MS" pitchFamily="64" charset="0"/>
              </a:rPr>
              <a:t>atm</a:t>
            </a:r>
            <a:r>
              <a:rPr lang="en-US" sz="2000" b="1" dirty="0">
                <a:solidFill>
                  <a:srgbClr val="000000"/>
                </a:solidFill>
                <a:latin typeface="Comic Sans MS" pitchFamily="64" charset="0"/>
              </a:rPr>
              <a:t>) </a:t>
            </a:r>
            <a:r>
              <a:rPr lang="en-US" sz="2000" b="1" dirty="0">
                <a:solidFill>
                  <a:srgbClr val="000000"/>
                </a:solidFill>
                <a:latin typeface="Symbol" pitchFamily="16" charset="2"/>
              </a:rPr>
              <a:t></a:t>
            </a:r>
            <a:r>
              <a:rPr lang="en-US" sz="2000" b="1" dirty="0">
                <a:solidFill>
                  <a:srgbClr val="000000"/>
                </a:solidFill>
                <a:latin typeface="Comic Sans MS" pitchFamily="64" charset="0"/>
              </a:rPr>
              <a:t> H</a:t>
            </a:r>
            <a:r>
              <a:rPr lang="en-US" sz="2000" b="1" baseline="30000" dirty="0">
                <a:solidFill>
                  <a:srgbClr val="000000"/>
                </a:solidFill>
                <a:latin typeface="Comic Sans MS" pitchFamily="64" charset="0"/>
              </a:rPr>
              <a:t>+</a:t>
            </a:r>
            <a:r>
              <a:rPr lang="en-US" sz="2000" b="1" dirty="0">
                <a:solidFill>
                  <a:srgbClr val="000000"/>
                </a:solidFill>
                <a:latin typeface="Comic Sans MS" pitchFamily="64" charset="0"/>
              </a:rPr>
              <a:t>(</a:t>
            </a:r>
            <a:r>
              <a:rPr lang="en-US" sz="2000" b="1" dirty="0" err="1">
                <a:solidFill>
                  <a:srgbClr val="000000"/>
                </a:solidFill>
                <a:latin typeface="Comic Sans MS" pitchFamily="64" charset="0"/>
              </a:rPr>
              <a:t>aq</a:t>
            </a:r>
            <a:r>
              <a:rPr lang="en-US" sz="2000" b="1" dirty="0">
                <a:solidFill>
                  <a:srgbClr val="000000"/>
                </a:solidFill>
                <a:latin typeface="Comic Sans MS" pitchFamily="64" charset="0"/>
              </a:rPr>
              <a:t>, pH = 4.0) </a:t>
            </a:r>
            <a:r>
              <a:rPr lang="en-US" sz="2000" b="1" dirty="0">
                <a:solidFill>
                  <a:srgbClr val="000000"/>
                </a:solidFill>
                <a:latin typeface="Symbol" pitchFamily="16" charset="2"/>
              </a:rPr>
              <a:t></a:t>
            </a:r>
            <a:r>
              <a:rPr lang="en-US" sz="2000" b="1" dirty="0">
                <a:solidFill>
                  <a:srgbClr val="000000"/>
                </a:solidFill>
                <a:latin typeface="Comic Sans MS" pitchFamily="64" charset="0"/>
              </a:rPr>
              <a:t> H</a:t>
            </a:r>
            <a:r>
              <a:rPr lang="en-US" sz="2000" b="1" baseline="30000" dirty="0">
                <a:solidFill>
                  <a:srgbClr val="000000"/>
                </a:solidFill>
                <a:latin typeface="Comic Sans MS" pitchFamily="64" charset="0"/>
              </a:rPr>
              <a:t>+</a:t>
            </a:r>
            <a:r>
              <a:rPr lang="en-US" sz="2000" b="1" dirty="0">
                <a:solidFill>
                  <a:srgbClr val="000000"/>
                </a:solidFill>
                <a:latin typeface="Comic Sans MS" pitchFamily="64" charset="0"/>
              </a:rPr>
              <a:t>(</a:t>
            </a:r>
            <a:r>
              <a:rPr lang="en-US" sz="2000" b="1" dirty="0" err="1">
                <a:solidFill>
                  <a:srgbClr val="000000"/>
                </a:solidFill>
                <a:latin typeface="Comic Sans MS" pitchFamily="64" charset="0"/>
              </a:rPr>
              <a:t>aq</a:t>
            </a:r>
            <a:r>
              <a:rPr lang="en-US" sz="2000" b="1" dirty="0">
                <a:solidFill>
                  <a:srgbClr val="000000"/>
                </a:solidFill>
                <a:latin typeface="Comic Sans MS" pitchFamily="64" charset="0"/>
              </a:rPr>
              <a:t>, pH = 3.0) </a:t>
            </a:r>
            <a:r>
              <a:rPr lang="en-US" sz="2000" b="1" dirty="0">
                <a:solidFill>
                  <a:srgbClr val="000000"/>
                </a:solidFill>
                <a:latin typeface="Symbol" pitchFamily="16" charset="2"/>
              </a:rPr>
              <a:t></a:t>
            </a:r>
            <a:r>
              <a:rPr lang="en-US" sz="2000" b="1" dirty="0">
                <a:solidFill>
                  <a:srgbClr val="000000"/>
                </a:solidFill>
                <a:latin typeface="Comic Sans MS" pitchFamily="64" charset="0"/>
              </a:rPr>
              <a:t> H</a:t>
            </a:r>
            <a:r>
              <a:rPr lang="en-US" sz="2000" b="1" baseline="-25000" dirty="0">
                <a:solidFill>
                  <a:srgbClr val="000000"/>
                </a:solidFill>
                <a:latin typeface="Comic Sans MS" pitchFamily="64" charset="0"/>
              </a:rPr>
              <a:t>2</a:t>
            </a:r>
            <a:r>
              <a:rPr lang="en-US" sz="2000" b="1" dirty="0">
                <a:solidFill>
                  <a:srgbClr val="000000"/>
                </a:solidFill>
                <a:latin typeface="Comic Sans MS" pitchFamily="64" charset="0"/>
              </a:rPr>
              <a:t>(g, 1 </a:t>
            </a:r>
            <a:r>
              <a:rPr lang="en-US" sz="2000" b="1" dirty="0" err="1">
                <a:solidFill>
                  <a:srgbClr val="000000"/>
                </a:solidFill>
                <a:latin typeface="Comic Sans MS" pitchFamily="64" charset="0"/>
              </a:rPr>
              <a:t>atm</a:t>
            </a:r>
            <a:r>
              <a:rPr lang="en-US" sz="2000" b="1" dirty="0">
                <a:solidFill>
                  <a:srgbClr val="000000"/>
                </a:solidFill>
                <a:latin typeface="Comic Sans MS" pitchFamily="64" charset="0"/>
              </a:rPr>
              <a:t>) </a:t>
            </a:r>
            <a:r>
              <a:rPr lang="en-US" sz="2000" b="1" dirty="0">
                <a:solidFill>
                  <a:srgbClr val="000000"/>
                </a:solidFill>
                <a:latin typeface="Symbol" pitchFamily="16" charset="2"/>
              </a:rPr>
              <a:t></a:t>
            </a:r>
            <a:r>
              <a:rPr lang="en-US" sz="2000" b="1" dirty="0">
                <a:solidFill>
                  <a:srgbClr val="000000"/>
                </a:solidFill>
                <a:latin typeface="Comic Sans MS" pitchFamily="64" charset="0"/>
              </a:rPr>
              <a:t> Pt(s)</a:t>
            </a:r>
          </a:p>
          <a:p>
            <a:pPr>
              <a:buSzPct val="100000"/>
              <a:defRPr/>
            </a:pPr>
            <a:endParaRPr lang="en-US" sz="2800" b="1" dirty="0">
              <a:solidFill>
                <a:schemeClr val="tx1"/>
              </a:solidFill>
              <a:latin typeface="Comic Sans MS" pitchFamily="64" charset="0"/>
              <a:cs typeface="Times New Roman" pitchFamily="16"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fld id="{9A85ABBD-EEBC-4325-8F4F-4099ACF67839}" type="slidenum">
              <a:rPr lang="en-US" altLang="en-US" sz="1400">
                <a:solidFill>
                  <a:srgbClr val="000000"/>
                </a:solidFill>
              </a:rPr>
              <a:pPr algn="ctr">
                <a:buClrTx/>
                <a:buFontTx/>
                <a:buNone/>
              </a:pPr>
              <a:t>65</a:t>
            </a:fld>
            <a:endParaRPr lang="en-US" altLang="en-US" sz="1400">
              <a:solidFill>
                <a:srgbClr val="000000"/>
              </a:solidFill>
            </a:endParaRPr>
          </a:p>
        </p:txBody>
      </p:sp>
      <p:sp>
        <p:nvSpPr>
          <p:cNvPr id="128003" name="Text Box 3"/>
          <p:cNvSpPr txBox="1">
            <a:spLocks noChangeArrowheads="1"/>
          </p:cNvSpPr>
          <p:nvPr/>
        </p:nvSpPr>
        <p:spPr bwMode="auto">
          <a:xfrm>
            <a:off x="609600" y="1524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sz="4400">
                <a:solidFill>
                  <a:srgbClr val="000000"/>
                </a:solidFill>
              </a:rPr>
              <a:t>LeClanche’ Acidic </a:t>
            </a:r>
            <a:r>
              <a:rPr lang="en-US" altLang="en-US" sz="4400">
                <a:solidFill>
                  <a:srgbClr val="CCCCFF"/>
                </a:solidFill>
                <a:hlinkClick r:id="rId3"/>
              </a:rPr>
              <a:t>Dry Cell</a:t>
            </a:r>
          </a:p>
        </p:txBody>
      </p:sp>
      <p:sp>
        <p:nvSpPr>
          <p:cNvPr id="75780" name="Text Box 4"/>
          <p:cNvSpPr txBox="1">
            <a:spLocks noChangeArrowheads="1"/>
          </p:cNvSpPr>
          <p:nvPr/>
        </p:nvSpPr>
        <p:spPr bwMode="auto">
          <a:xfrm>
            <a:off x="76200" y="990600"/>
            <a:ext cx="6096000" cy="518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lstStyle>
            <a:lvl1pPr marL="339725" indent="-339725">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1pPr>
            <a:lvl2pPr marL="739775" indent="-282575">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9pPr>
          </a:lstStyle>
          <a:p>
            <a:pPr>
              <a:lnSpc>
                <a:spcPct val="90000"/>
              </a:lnSpc>
              <a:spcBef>
                <a:spcPts val="700"/>
              </a:spcBef>
              <a:buFont typeface="Times New Roman" panose="02020603050405020304" pitchFamily="18" charset="0"/>
              <a:buChar char="•"/>
            </a:pPr>
            <a:r>
              <a:rPr lang="en-US" altLang="en-US" sz="2800">
                <a:solidFill>
                  <a:srgbClr val="000000"/>
                </a:solidFill>
              </a:rPr>
              <a:t>electrolyte in paste form</a:t>
            </a:r>
          </a:p>
          <a:p>
            <a:pPr lvl="1">
              <a:lnSpc>
                <a:spcPct val="90000"/>
              </a:lnSpc>
              <a:spcBef>
                <a:spcPts val="600"/>
              </a:spcBef>
              <a:buFont typeface="Times New Roman" panose="02020603050405020304" pitchFamily="18" charset="0"/>
              <a:buChar char="–"/>
            </a:pPr>
            <a:r>
              <a:rPr lang="en-US" altLang="en-US">
                <a:solidFill>
                  <a:srgbClr val="000000"/>
                </a:solidFill>
              </a:rPr>
              <a:t>ZnCl</a:t>
            </a:r>
            <a:r>
              <a:rPr lang="en-US" altLang="en-US" baseline="-25000">
                <a:solidFill>
                  <a:srgbClr val="000000"/>
                </a:solidFill>
              </a:rPr>
              <a:t>2</a:t>
            </a:r>
            <a:r>
              <a:rPr lang="en-US" altLang="en-US">
                <a:solidFill>
                  <a:srgbClr val="000000"/>
                </a:solidFill>
              </a:rPr>
              <a:t> + NH</a:t>
            </a:r>
            <a:r>
              <a:rPr lang="en-US" altLang="en-US" baseline="-25000">
                <a:solidFill>
                  <a:srgbClr val="000000"/>
                </a:solidFill>
              </a:rPr>
              <a:t>4</a:t>
            </a:r>
            <a:r>
              <a:rPr lang="en-US" altLang="en-US">
                <a:solidFill>
                  <a:srgbClr val="000000"/>
                </a:solidFill>
              </a:rPr>
              <a:t>Cl</a:t>
            </a:r>
          </a:p>
          <a:p>
            <a:pPr lvl="2">
              <a:lnSpc>
                <a:spcPct val="90000"/>
              </a:lnSpc>
              <a:spcBef>
                <a:spcPts val="500"/>
              </a:spcBef>
              <a:buFont typeface="Times New Roman" panose="02020603050405020304" pitchFamily="18" charset="0"/>
              <a:buChar char="•"/>
            </a:pPr>
            <a:r>
              <a:rPr lang="en-US" altLang="en-US" sz="2000">
                <a:solidFill>
                  <a:srgbClr val="000000"/>
                </a:solidFill>
              </a:rPr>
              <a:t>or MgBr</a:t>
            </a:r>
            <a:r>
              <a:rPr lang="en-US" altLang="en-US" sz="2000" baseline="-25000">
                <a:solidFill>
                  <a:srgbClr val="000000"/>
                </a:solidFill>
              </a:rPr>
              <a:t>2</a:t>
            </a:r>
          </a:p>
          <a:p>
            <a:pPr>
              <a:lnSpc>
                <a:spcPct val="90000"/>
              </a:lnSpc>
              <a:spcBef>
                <a:spcPts val="700"/>
              </a:spcBef>
              <a:buFont typeface="Times New Roman" panose="02020603050405020304" pitchFamily="18" charset="0"/>
              <a:buChar char="•"/>
            </a:pPr>
            <a:r>
              <a:rPr lang="en-US" altLang="en-US" sz="2800">
                <a:solidFill>
                  <a:srgbClr val="000000"/>
                </a:solidFill>
              </a:rPr>
              <a:t>anode = Zn (or Mg)</a:t>
            </a:r>
          </a:p>
          <a:p>
            <a:pPr lvl="1" algn="ctr">
              <a:lnSpc>
                <a:spcPct val="90000"/>
              </a:lnSpc>
              <a:spcBef>
                <a:spcPts val="600"/>
              </a:spcBef>
              <a:buClrTx/>
              <a:buFontTx/>
              <a:buNone/>
            </a:pPr>
            <a:r>
              <a:rPr lang="en-US" altLang="en-US">
                <a:solidFill>
                  <a:srgbClr val="000000"/>
                </a:solidFill>
              </a:rPr>
              <a:t>Zn(s) </a:t>
            </a:r>
            <a:r>
              <a:rPr lang="en-US" altLang="en-US">
                <a:solidFill>
                  <a:srgbClr val="000000"/>
                </a:solidFill>
                <a:latin typeface="Symbol" panose="05050102010706020507" pitchFamily="18" charset="2"/>
              </a:rPr>
              <a:t></a:t>
            </a:r>
            <a:r>
              <a:rPr lang="en-US" altLang="en-US" b="1">
                <a:solidFill>
                  <a:srgbClr val="000000"/>
                </a:solidFill>
              </a:rPr>
              <a:t> </a:t>
            </a:r>
            <a:r>
              <a:rPr lang="en-US" altLang="en-US">
                <a:solidFill>
                  <a:srgbClr val="000000"/>
                </a:solidFill>
              </a:rPr>
              <a:t>Zn</a:t>
            </a:r>
            <a:r>
              <a:rPr lang="en-US" altLang="en-US" baseline="30000">
                <a:solidFill>
                  <a:srgbClr val="000000"/>
                </a:solidFill>
              </a:rPr>
              <a:t>2+</a:t>
            </a:r>
            <a:r>
              <a:rPr lang="en-US" altLang="en-US">
                <a:solidFill>
                  <a:srgbClr val="000000"/>
                </a:solidFill>
              </a:rPr>
              <a:t>(aq) + 2 e</a:t>
            </a:r>
            <a:r>
              <a:rPr lang="en-US" altLang="en-US" baseline="30000">
                <a:solidFill>
                  <a:srgbClr val="000000"/>
                </a:solidFill>
              </a:rPr>
              <a:t>-	</a:t>
            </a:r>
          </a:p>
          <a:p>
            <a:pPr>
              <a:lnSpc>
                <a:spcPct val="90000"/>
              </a:lnSpc>
              <a:spcBef>
                <a:spcPts val="700"/>
              </a:spcBef>
              <a:buFont typeface="Times New Roman" panose="02020603050405020304" pitchFamily="18" charset="0"/>
              <a:buChar char="•"/>
            </a:pPr>
            <a:r>
              <a:rPr lang="en-US" altLang="en-US" sz="2800">
                <a:solidFill>
                  <a:srgbClr val="000000"/>
                </a:solidFill>
              </a:rPr>
              <a:t>cathode  = graphite rod</a:t>
            </a:r>
          </a:p>
          <a:p>
            <a:pPr>
              <a:lnSpc>
                <a:spcPct val="90000"/>
              </a:lnSpc>
              <a:spcBef>
                <a:spcPts val="700"/>
              </a:spcBef>
              <a:buFont typeface="Times New Roman" panose="02020603050405020304" pitchFamily="18" charset="0"/>
              <a:buChar char="•"/>
            </a:pPr>
            <a:r>
              <a:rPr lang="en-US" altLang="en-US" sz="2800">
                <a:solidFill>
                  <a:srgbClr val="000000"/>
                </a:solidFill>
              </a:rPr>
              <a:t>MnO</a:t>
            </a:r>
            <a:r>
              <a:rPr lang="en-US" altLang="en-US" sz="2800" baseline="-25000">
                <a:solidFill>
                  <a:srgbClr val="000000"/>
                </a:solidFill>
              </a:rPr>
              <a:t>2 </a:t>
            </a:r>
            <a:r>
              <a:rPr lang="en-US" altLang="en-US" sz="2800">
                <a:solidFill>
                  <a:srgbClr val="000000"/>
                </a:solidFill>
              </a:rPr>
              <a:t>is reduced</a:t>
            </a:r>
          </a:p>
          <a:p>
            <a:pPr algn="ctr">
              <a:lnSpc>
                <a:spcPct val="90000"/>
              </a:lnSpc>
              <a:spcBef>
                <a:spcPts val="450"/>
              </a:spcBef>
              <a:buClrTx/>
              <a:buFontTx/>
              <a:buNone/>
            </a:pPr>
            <a:r>
              <a:rPr lang="en-US" altLang="en-US" sz="1800">
                <a:solidFill>
                  <a:srgbClr val="000000"/>
                </a:solidFill>
              </a:rPr>
              <a:t>2 MnO</a:t>
            </a:r>
            <a:r>
              <a:rPr lang="en-US" altLang="en-US" sz="1800" baseline="-25000">
                <a:solidFill>
                  <a:srgbClr val="000000"/>
                </a:solidFill>
              </a:rPr>
              <a:t>2</a:t>
            </a:r>
            <a:r>
              <a:rPr lang="en-US" altLang="en-US" sz="1800">
                <a:solidFill>
                  <a:srgbClr val="000000"/>
                </a:solidFill>
              </a:rPr>
              <a:t>(s) + 2 NH</a:t>
            </a:r>
            <a:r>
              <a:rPr lang="en-US" altLang="en-US" sz="1800" baseline="-25000">
                <a:solidFill>
                  <a:srgbClr val="000000"/>
                </a:solidFill>
              </a:rPr>
              <a:t>4</a:t>
            </a:r>
            <a:r>
              <a:rPr lang="en-US" altLang="en-US" sz="1800" baseline="30000">
                <a:solidFill>
                  <a:srgbClr val="000000"/>
                </a:solidFill>
              </a:rPr>
              <a:t>+</a:t>
            </a:r>
            <a:r>
              <a:rPr lang="en-US" altLang="en-US" sz="1800">
                <a:solidFill>
                  <a:srgbClr val="000000"/>
                </a:solidFill>
              </a:rPr>
              <a:t>(aq) + 2 H</a:t>
            </a:r>
            <a:r>
              <a:rPr lang="en-US" altLang="en-US" sz="1800" baseline="-25000">
                <a:solidFill>
                  <a:srgbClr val="000000"/>
                </a:solidFill>
              </a:rPr>
              <a:t>2</a:t>
            </a:r>
            <a:r>
              <a:rPr lang="en-US" altLang="en-US" sz="1800">
                <a:solidFill>
                  <a:srgbClr val="000000"/>
                </a:solidFill>
              </a:rPr>
              <a:t>O(</a:t>
            </a:r>
            <a:r>
              <a:rPr lang="en-US" altLang="en-US" sz="1800" i="1">
                <a:solidFill>
                  <a:srgbClr val="000000"/>
                </a:solidFill>
              </a:rPr>
              <a:t>l</a:t>
            </a:r>
            <a:r>
              <a:rPr lang="en-US" altLang="en-US" sz="1800">
                <a:solidFill>
                  <a:srgbClr val="000000"/>
                </a:solidFill>
              </a:rPr>
              <a:t>) + 2 e</a:t>
            </a:r>
            <a:r>
              <a:rPr lang="en-US" altLang="en-US" sz="1800" baseline="30000">
                <a:solidFill>
                  <a:srgbClr val="000000"/>
                </a:solidFill>
              </a:rPr>
              <a:t>- </a:t>
            </a:r>
          </a:p>
          <a:p>
            <a:pPr algn="ctr">
              <a:lnSpc>
                <a:spcPct val="90000"/>
              </a:lnSpc>
              <a:spcBef>
                <a:spcPts val="450"/>
              </a:spcBef>
              <a:buClrTx/>
              <a:buFontTx/>
              <a:buNone/>
            </a:pPr>
            <a:r>
              <a:rPr lang="en-US" altLang="en-US" sz="1800">
                <a:solidFill>
                  <a:srgbClr val="000000"/>
                </a:solidFill>
                <a:latin typeface="Symbol" panose="05050102010706020507" pitchFamily="18" charset="2"/>
              </a:rPr>
              <a:t></a:t>
            </a:r>
            <a:r>
              <a:rPr lang="en-US" altLang="en-US" sz="1800">
                <a:solidFill>
                  <a:srgbClr val="000000"/>
                </a:solidFill>
              </a:rPr>
              <a:t> 2 NH</a:t>
            </a:r>
            <a:r>
              <a:rPr lang="en-US" altLang="en-US" sz="1800" baseline="-25000">
                <a:solidFill>
                  <a:srgbClr val="000000"/>
                </a:solidFill>
              </a:rPr>
              <a:t>4</a:t>
            </a:r>
            <a:r>
              <a:rPr lang="en-US" altLang="en-US" sz="1800">
                <a:solidFill>
                  <a:srgbClr val="000000"/>
                </a:solidFill>
              </a:rPr>
              <a:t>OH(aq) + 2 Mn(O)OH(s)</a:t>
            </a:r>
          </a:p>
          <a:p>
            <a:pPr>
              <a:lnSpc>
                <a:spcPct val="90000"/>
              </a:lnSpc>
              <a:spcBef>
                <a:spcPts val="700"/>
              </a:spcBef>
              <a:buFont typeface="Times New Roman" panose="02020603050405020304" pitchFamily="18" charset="0"/>
              <a:buChar char="•"/>
            </a:pPr>
            <a:r>
              <a:rPr lang="en-US" altLang="en-US" sz="2800">
                <a:solidFill>
                  <a:srgbClr val="000000"/>
                </a:solidFill>
              </a:rPr>
              <a:t>cell voltage = 1.5 v</a:t>
            </a:r>
          </a:p>
          <a:p>
            <a:pPr>
              <a:lnSpc>
                <a:spcPct val="90000"/>
              </a:lnSpc>
              <a:spcBef>
                <a:spcPts val="700"/>
              </a:spcBef>
              <a:buFont typeface="Times New Roman" panose="02020603050405020304" pitchFamily="18" charset="0"/>
              <a:buChar char="•"/>
            </a:pPr>
            <a:r>
              <a:rPr lang="en-US" altLang="en-US" sz="2800">
                <a:solidFill>
                  <a:srgbClr val="000000"/>
                </a:solidFill>
              </a:rPr>
              <a:t>expensive, nonrechargeable, heavy, easily corroded</a:t>
            </a:r>
          </a:p>
        </p:txBody>
      </p:sp>
      <p:pic>
        <p:nvPicPr>
          <p:cNvPr id="1280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676400"/>
            <a:ext cx="3581400" cy="29670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75780">
                                            <p:txEl>
                                              <p:pRg st="0" end="0"/>
                                            </p:txEl>
                                          </p:spTgt>
                                        </p:tgtEl>
                                        <p:attrNameLst>
                                          <p:attrName>style.visibility</p:attrName>
                                        </p:attrNameLst>
                                      </p:cBhvr>
                                      <p:to>
                                        <p:strVal val="visible"/>
                                      </p:to>
                                    </p:set>
                                    <p:animEffect transition="in" filter="wipe(left)">
                                      <p:cBhvr additive="repl">
                                        <p:cTn id="7" dur="500"/>
                                        <p:tgtEl>
                                          <p:spTgt spid="75780">
                                            <p:txEl>
                                              <p:pRg st="0" end="0"/>
                                            </p:txEl>
                                          </p:spTgt>
                                        </p:tgtEl>
                                      </p:cBhvr>
                                    </p:animEffect>
                                  </p:childTnLst>
                                </p:cTn>
                              </p:par>
                              <p:par>
                                <p:cTn id="8" presetID="22" presetClass="entr" presetSubtype="8" fill="hold" nodeType="withEffect">
                                  <p:stCondLst>
                                    <p:cond delay="0"/>
                                  </p:stCondLst>
                                  <p:childTnLst>
                                    <p:set>
                                      <p:cBhvr additive="repl">
                                        <p:cTn id="9" dur="1" fill="hold">
                                          <p:stCondLst>
                                            <p:cond delay="0"/>
                                          </p:stCondLst>
                                        </p:cTn>
                                        <p:tgtEl>
                                          <p:spTgt spid="75780">
                                            <p:txEl>
                                              <p:pRg st="1" end="1"/>
                                            </p:txEl>
                                          </p:spTgt>
                                        </p:tgtEl>
                                        <p:attrNameLst>
                                          <p:attrName>style.visibility</p:attrName>
                                        </p:attrNameLst>
                                      </p:cBhvr>
                                      <p:to>
                                        <p:strVal val="visible"/>
                                      </p:to>
                                    </p:set>
                                    <p:animEffect transition="in" filter="wipe(left)">
                                      <p:cBhvr additive="repl">
                                        <p:cTn id="10" dur="500"/>
                                        <p:tgtEl>
                                          <p:spTgt spid="75780">
                                            <p:txEl>
                                              <p:pRg st="1" end="1"/>
                                            </p:txEl>
                                          </p:spTgt>
                                        </p:tgtEl>
                                      </p:cBhvr>
                                    </p:animEffect>
                                  </p:childTnLst>
                                </p:cTn>
                              </p:par>
                              <p:par>
                                <p:cTn id="11" presetID="22" presetClass="entr" presetSubtype="8" fill="hold" nodeType="withEffect">
                                  <p:stCondLst>
                                    <p:cond delay="0"/>
                                  </p:stCondLst>
                                  <p:childTnLst>
                                    <p:set>
                                      <p:cBhvr additive="repl">
                                        <p:cTn id="12" dur="1" fill="hold">
                                          <p:stCondLst>
                                            <p:cond delay="0"/>
                                          </p:stCondLst>
                                        </p:cTn>
                                        <p:tgtEl>
                                          <p:spTgt spid="75780">
                                            <p:txEl>
                                              <p:pRg st="2" end="2"/>
                                            </p:txEl>
                                          </p:spTgt>
                                        </p:tgtEl>
                                        <p:attrNameLst>
                                          <p:attrName>style.visibility</p:attrName>
                                        </p:attrNameLst>
                                      </p:cBhvr>
                                      <p:to>
                                        <p:strVal val="visible"/>
                                      </p:to>
                                    </p:set>
                                    <p:animEffect transition="in" filter="wipe(left)">
                                      <p:cBhvr additive="repl">
                                        <p:cTn id="13" dur="500"/>
                                        <p:tgtEl>
                                          <p:spTgt spid="75780">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additive="repl">
                                        <p:cTn id="17" dur="1" fill="hold">
                                          <p:stCondLst>
                                            <p:cond delay="0"/>
                                          </p:stCondLst>
                                        </p:cTn>
                                        <p:tgtEl>
                                          <p:spTgt spid="75780">
                                            <p:txEl>
                                              <p:pRg st="3" end="3"/>
                                            </p:txEl>
                                          </p:spTgt>
                                        </p:tgtEl>
                                        <p:attrNameLst>
                                          <p:attrName>style.visibility</p:attrName>
                                        </p:attrNameLst>
                                      </p:cBhvr>
                                      <p:to>
                                        <p:strVal val="visible"/>
                                      </p:to>
                                    </p:set>
                                    <p:animEffect transition="in" filter="wipe(left)">
                                      <p:cBhvr additive="repl">
                                        <p:cTn id="18" dur="500"/>
                                        <p:tgtEl>
                                          <p:spTgt spid="75780">
                                            <p:txEl>
                                              <p:pRg st="3" end="3"/>
                                            </p:txEl>
                                          </p:spTgt>
                                        </p:tgtEl>
                                      </p:cBhvr>
                                    </p:animEffect>
                                  </p:childTnLst>
                                </p:cTn>
                              </p:par>
                              <p:par>
                                <p:cTn id="19" presetID="22" presetClass="entr" presetSubtype="8" fill="hold" nodeType="withEffect">
                                  <p:stCondLst>
                                    <p:cond delay="0"/>
                                  </p:stCondLst>
                                  <p:childTnLst>
                                    <p:set>
                                      <p:cBhvr additive="repl">
                                        <p:cTn id="20" dur="1" fill="hold">
                                          <p:stCondLst>
                                            <p:cond delay="0"/>
                                          </p:stCondLst>
                                        </p:cTn>
                                        <p:tgtEl>
                                          <p:spTgt spid="75780">
                                            <p:txEl>
                                              <p:pRg st="4" end="4"/>
                                            </p:txEl>
                                          </p:spTgt>
                                        </p:tgtEl>
                                        <p:attrNameLst>
                                          <p:attrName>style.visibility</p:attrName>
                                        </p:attrNameLst>
                                      </p:cBhvr>
                                      <p:to>
                                        <p:strVal val="visible"/>
                                      </p:to>
                                    </p:set>
                                    <p:animEffect transition="in" filter="wipe(left)">
                                      <p:cBhvr additive="repl">
                                        <p:cTn id="21" dur="500"/>
                                        <p:tgtEl>
                                          <p:spTgt spid="75780">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additive="repl">
                                        <p:cTn id="25" dur="1" fill="hold">
                                          <p:stCondLst>
                                            <p:cond delay="0"/>
                                          </p:stCondLst>
                                        </p:cTn>
                                        <p:tgtEl>
                                          <p:spTgt spid="75780">
                                            <p:txEl>
                                              <p:pRg st="5" end="5"/>
                                            </p:txEl>
                                          </p:spTgt>
                                        </p:tgtEl>
                                        <p:attrNameLst>
                                          <p:attrName>style.visibility</p:attrName>
                                        </p:attrNameLst>
                                      </p:cBhvr>
                                      <p:to>
                                        <p:strVal val="visible"/>
                                      </p:to>
                                    </p:set>
                                    <p:animEffect transition="in" filter="wipe(left)">
                                      <p:cBhvr additive="repl">
                                        <p:cTn id="26" dur="500"/>
                                        <p:tgtEl>
                                          <p:spTgt spid="75780">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additive="repl">
                                        <p:cTn id="30" dur="1" fill="hold">
                                          <p:stCondLst>
                                            <p:cond delay="0"/>
                                          </p:stCondLst>
                                        </p:cTn>
                                        <p:tgtEl>
                                          <p:spTgt spid="75780">
                                            <p:txEl>
                                              <p:pRg st="6" end="6"/>
                                            </p:txEl>
                                          </p:spTgt>
                                        </p:tgtEl>
                                        <p:attrNameLst>
                                          <p:attrName>style.visibility</p:attrName>
                                        </p:attrNameLst>
                                      </p:cBhvr>
                                      <p:to>
                                        <p:strVal val="visible"/>
                                      </p:to>
                                    </p:set>
                                    <p:animEffect transition="in" filter="wipe(left)">
                                      <p:cBhvr additive="repl">
                                        <p:cTn id="31" dur="500"/>
                                        <p:tgtEl>
                                          <p:spTgt spid="75780">
                                            <p:txEl>
                                              <p:pRg st="6" end="6"/>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additive="repl">
                                        <p:cTn id="35" dur="1" fill="hold">
                                          <p:stCondLst>
                                            <p:cond delay="0"/>
                                          </p:stCondLst>
                                        </p:cTn>
                                        <p:tgtEl>
                                          <p:spTgt spid="75780">
                                            <p:txEl>
                                              <p:pRg st="7" end="7"/>
                                            </p:txEl>
                                          </p:spTgt>
                                        </p:tgtEl>
                                        <p:attrNameLst>
                                          <p:attrName>style.visibility</p:attrName>
                                        </p:attrNameLst>
                                      </p:cBhvr>
                                      <p:to>
                                        <p:strVal val="visible"/>
                                      </p:to>
                                    </p:set>
                                    <p:animEffect transition="in" filter="wipe(left)">
                                      <p:cBhvr additive="repl">
                                        <p:cTn id="36" dur="500"/>
                                        <p:tgtEl>
                                          <p:spTgt spid="75780">
                                            <p:txEl>
                                              <p:pRg st="7" end="7"/>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additive="repl">
                                        <p:cTn id="40" dur="1" fill="hold">
                                          <p:stCondLst>
                                            <p:cond delay="0"/>
                                          </p:stCondLst>
                                        </p:cTn>
                                        <p:tgtEl>
                                          <p:spTgt spid="75780">
                                            <p:txEl>
                                              <p:pRg st="8" end="8"/>
                                            </p:txEl>
                                          </p:spTgt>
                                        </p:tgtEl>
                                        <p:attrNameLst>
                                          <p:attrName>style.visibility</p:attrName>
                                        </p:attrNameLst>
                                      </p:cBhvr>
                                      <p:to>
                                        <p:strVal val="visible"/>
                                      </p:to>
                                    </p:set>
                                    <p:animEffect transition="in" filter="wipe(left)">
                                      <p:cBhvr additive="repl">
                                        <p:cTn id="41" dur="500"/>
                                        <p:tgtEl>
                                          <p:spTgt spid="75780">
                                            <p:txEl>
                                              <p:pRg st="8" end="8"/>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additive="repl">
                                        <p:cTn id="45" dur="1" fill="hold">
                                          <p:stCondLst>
                                            <p:cond delay="0"/>
                                          </p:stCondLst>
                                        </p:cTn>
                                        <p:tgtEl>
                                          <p:spTgt spid="75780">
                                            <p:txEl>
                                              <p:pRg st="9" end="9"/>
                                            </p:txEl>
                                          </p:spTgt>
                                        </p:tgtEl>
                                        <p:attrNameLst>
                                          <p:attrName>style.visibility</p:attrName>
                                        </p:attrNameLst>
                                      </p:cBhvr>
                                      <p:to>
                                        <p:strVal val="visible"/>
                                      </p:to>
                                    </p:set>
                                    <p:animEffect transition="in" filter="wipe(left)">
                                      <p:cBhvr additive="repl">
                                        <p:cTn id="46" dur="500"/>
                                        <p:tgtEl>
                                          <p:spTgt spid="75780">
                                            <p:txEl>
                                              <p:pRg st="9" end="9"/>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additive="repl">
                                        <p:cTn id="50" dur="1" fill="hold">
                                          <p:stCondLst>
                                            <p:cond delay="0"/>
                                          </p:stCondLst>
                                        </p:cTn>
                                        <p:tgtEl>
                                          <p:spTgt spid="75780">
                                            <p:txEl>
                                              <p:pRg st="10" end="10"/>
                                            </p:txEl>
                                          </p:spTgt>
                                        </p:tgtEl>
                                        <p:attrNameLst>
                                          <p:attrName>style.visibility</p:attrName>
                                        </p:attrNameLst>
                                      </p:cBhvr>
                                      <p:to>
                                        <p:strVal val="visible"/>
                                      </p:to>
                                    </p:set>
                                    <p:animEffect transition="in" filter="wipe(left)">
                                      <p:cBhvr additive="repl">
                                        <p:cTn id="51" dur="500"/>
                                        <p:tgtEl>
                                          <p:spTgt spid="7578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fld id="{44E96F5A-048D-4AD4-BEEF-2306DC051E16}" type="slidenum">
              <a:rPr lang="en-US" altLang="en-US" sz="1400">
                <a:solidFill>
                  <a:srgbClr val="000000"/>
                </a:solidFill>
              </a:rPr>
              <a:pPr algn="ctr">
                <a:buClrTx/>
                <a:buFontTx/>
                <a:buNone/>
              </a:pPr>
              <a:t>66</a:t>
            </a:fld>
            <a:endParaRPr lang="en-US" altLang="en-US" sz="1400">
              <a:solidFill>
                <a:srgbClr val="000000"/>
              </a:solidFill>
            </a:endParaRPr>
          </a:p>
        </p:txBody>
      </p:sp>
      <p:pic>
        <p:nvPicPr>
          <p:cNvPr id="130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143000"/>
            <a:ext cx="3141663" cy="4648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0052" name="Text Box 4"/>
          <p:cNvSpPr txBox="1">
            <a:spLocks noChangeArrowheads="1"/>
          </p:cNvSpPr>
          <p:nvPr/>
        </p:nvSpPr>
        <p:spPr bwMode="auto">
          <a:xfrm>
            <a:off x="685800" y="1524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sz="4400">
                <a:solidFill>
                  <a:srgbClr val="000000"/>
                </a:solidFill>
              </a:rPr>
              <a:t>Alkaline Dry Cell</a:t>
            </a:r>
          </a:p>
        </p:txBody>
      </p:sp>
      <p:sp>
        <p:nvSpPr>
          <p:cNvPr id="76805" name="Text Box 5"/>
          <p:cNvSpPr txBox="1">
            <a:spLocks noChangeArrowheads="1"/>
          </p:cNvSpPr>
          <p:nvPr/>
        </p:nvSpPr>
        <p:spPr bwMode="auto">
          <a:xfrm>
            <a:off x="152400" y="838200"/>
            <a:ext cx="6324600" cy="579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lstStyle>
            <a:lvl1pPr marL="339725" indent="-339725">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1pPr>
            <a:lvl2pPr indent="-282575">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700"/>
              </a:spcBef>
              <a:buFont typeface="Times New Roman" panose="02020603050405020304" pitchFamily="18" charset="0"/>
              <a:buChar char="•"/>
            </a:pPr>
            <a:r>
              <a:rPr lang="en-US" altLang="en-US" sz="2800">
                <a:solidFill>
                  <a:srgbClr val="000000"/>
                </a:solidFill>
              </a:rPr>
              <a:t>same basic cell as acidic dry cell, except electrolyte is alkaline KOH paste</a:t>
            </a:r>
          </a:p>
          <a:p>
            <a:pPr>
              <a:spcBef>
                <a:spcPts val="700"/>
              </a:spcBef>
              <a:buFont typeface="Times New Roman" panose="02020603050405020304" pitchFamily="18" charset="0"/>
              <a:buChar char="•"/>
            </a:pPr>
            <a:r>
              <a:rPr lang="en-US" altLang="en-US" sz="2800">
                <a:solidFill>
                  <a:srgbClr val="000000"/>
                </a:solidFill>
              </a:rPr>
              <a:t>anode = Zn (or Mg)</a:t>
            </a:r>
          </a:p>
          <a:p>
            <a:pPr lvl="1" algn="ctr">
              <a:spcBef>
                <a:spcPts val="600"/>
              </a:spcBef>
              <a:buClrTx/>
              <a:buFontTx/>
              <a:buNone/>
            </a:pPr>
            <a:r>
              <a:rPr lang="en-US" altLang="en-US">
                <a:solidFill>
                  <a:srgbClr val="000000"/>
                </a:solidFill>
              </a:rPr>
              <a:t>Zn(s) </a:t>
            </a:r>
            <a:r>
              <a:rPr lang="en-US" altLang="en-US">
                <a:solidFill>
                  <a:srgbClr val="000000"/>
                </a:solidFill>
                <a:latin typeface="Symbol" panose="05050102010706020507" pitchFamily="18" charset="2"/>
              </a:rPr>
              <a:t></a:t>
            </a:r>
            <a:r>
              <a:rPr lang="en-US" altLang="en-US" b="1">
                <a:solidFill>
                  <a:srgbClr val="000000"/>
                </a:solidFill>
              </a:rPr>
              <a:t> </a:t>
            </a:r>
            <a:r>
              <a:rPr lang="en-US" altLang="en-US">
                <a:solidFill>
                  <a:srgbClr val="000000"/>
                </a:solidFill>
              </a:rPr>
              <a:t>Zn</a:t>
            </a:r>
            <a:r>
              <a:rPr lang="en-US" altLang="en-US" baseline="30000">
                <a:solidFill>
                  <a:srgbClr val="000000"/>
                </a:solidFill>
              </a:rPr>
              <a:t>2+</a:t>
            </a:r>
            <a:r>
              <a:rPr lang="en-US" altLang="en-US">
                <a:solidFill>
                  <a:srgbClr val="000000"/>
                </a:solidFill>
              </a:rPr>
              <a:t>(aq) + 2 e</a:t>
            </a:r>
            <a:r>
              <a:rPr lang="en-US" altLang="en-US" baseline="30000">
                <a:solidFill>
                  <a:srgbClr val="000000"/>
                </a:solidFill>
              </a:rPr>
              <a:t>-	</a:t>
            </a:r>
          </a:p>
          <a:p>
            <a:pPr>
              <a:spcBef>
                <a:spcPts val="700"/>
              </a:spcBef>
              <a:buFont typeface="Times New Roman" panose="02020603050405020304" pitchFamily="18" charset="0"/>
              <a:buChar char="•"/>
            </a:pPr>
            <a:r>
              <a:rPr lang="en-US" altLang="en-US" sz="2800">
                <a:solidFill>
                  <a:srgbClr val="000000"/>
                </a:solidFill>
              </a:rPr>
              <a:t>cathode  = brass rod</a:t>
            </a:r>
          </a:p>
          <a:p>
            <a:pPr>
              <a:spcBef>
                <a:spcPts val="700"/>
              </a:spcBef>
              <a:buFont typeface="Times New Roman" panose="02020603050405020304" pitchFamily="18" charset="0"/>
              <a:buChar char="•"/>
            </a:pPr>
            <a:r>
              <a:rPr lang="en-US" altLang="en-US" sz="2800">
                <a:solidFill>
                  <a:srgbClr val="000000"/>
                </a:solidFill>
              </a:rPr>
              <a:t>MnO</a:t>
            </a:r>
            <a:r>
              <a:rPr lang="en-US" altLang="en-US" sz="2800" baseline="-25000">
                <a:solidFill>
                  <a:srgbClr val="000000"/>
                </a:solidFill>
              </a:rPr>
              <a:t>2 </a:t>
            </a:r>
            <a:r>
              <a:rPr lang="en-US" altLang="en-US" sz="2800">
                <a:solidFill>
                  <a:srgbClr val="000000"/>
                </a:solidFill>
              </a:rPr>
              <a:t>is reduced</a:t>
            </a:r>
          </a:p>
          <a:p>
            <a:pPr algn="ctr">
              <a:spcBef>
                <a:spcPts val="450"/>
              </a:spcBef>
              <a:buClrTx/>
              <a:buFontTx/>
              <a:buNone/>
            </a:pPr>
            <a:r>
              <a:rPr lang="en-US" altLang="en-US" sz="1800">
                <a:solidFill>
                  <a:srgbClr val="000000"/>
                </a:solidFill>
              </a:rPr>
              <a:t>2 MnO</a:t>
            </a:r>
            <a:r>
              <a:rPr lang="en-US" altLang="en-US" sz="1800" baseline="-25000">
                <a:solidFill>
                  <a:srgbClr val="000000"/>
                </a:solidFill>
              </a:rPr>
              <a:t>2</a:t>
            </a:r>
            <a:r>
              <a:rPr lang="en-US" altLang="en-US" sz="1800">
                <a:solidFill>
                  <a:srgbClr val="000000"/>
                </a:solidFill>
              </a:rPr>
              <a:t>(s) + 2 NH</a:t>
            </a:r>
            <a:r>
              <a:rPr lang="en-US" altLang="en-US" sz="1800" baseline="-25000">
                <a:solidFill>
                  <a:srgbClr val="000000"/>
                </a:solidFill>
              </a:rPr>
              <a:t>4</a:t>
            </a:r>
            <a:r>
              <a:rPr lang="en-US" altLang="en-US" sz="1800" baseline="30000">
                <a:solidFill>
                  <a:srgbClr val="000000"/>
                </a:solidFill>
              </a:rPr>
              <a:t>+</a:t>
            </a:r>
            <a:r>
              <a:rPr lang="en-US" altLang="en-US" sz="1800">
                <a:solidFill>
                  <a:srgbClr val="000000"/>
                </a:solidFill>
              </a:rPr>
              <a:t>(aq) + 2 H</a:t>
            </a:r>
            <a:r>
              <a:rPr lang="en-US" altLang="en-US" sz="1800" baseline="-25000">
                <a:solidFill>
                  <a:srgbClr val="000000"/>
                </a:solidFill>
              </a:rPr>
              <a:t>2</a:t>
            </a:r>
            <a:r>
              <a:rPr lang="en-US" altLang="en-US" sz="1800">
                <a:solidFill>
                  <a:srgbClr val="000000"/>
                </a:solidFill>
              </a:rPr>
              <a:t>O(</a:t>
            </a:r>
            <a:r>
              <a:rPr lang="en-US" altLang="en-US" sz="1800" i="1">
                <a:solidFill>
                  <a:srgbClr val="000000"/>
                </a:solidFill>
              </a:rPr>
              <a:t>l</a:t>
            </a:r>
            <a:r>
              <a:rPr lang="en-US" altLang="en-US" sz="1800">
                <a:solidFill>
                  <a:srgbClr val="000000"/>
                </a:solidFill>
              </a:rPr>
              <a:t>) + 2 e</a:t>
            </a:r>
            <a:r>
              <a:rPr lang="en-US" altLang="en-US" sz="1800" baseline="30000">
                <a:solidFill>
                  <a:srgbClr val="000000"/>
                </a:solidFill>
              </a:rPr>
              <a:t>- </a:t>
            </a:r>
          </a:p>
          <a:p>
            <a:pPr algn="ctr">
              <a:spcBef>
                <a:spcPts val="450"/>
              </a:spcBef>
              <a:buClrTx/>
              <a:buFontTx/>
              <a:buNone/>
            </a:pPr>
            <a:r>
              <a:rPr lang="en-US" altLang="en-US" sz="1800">
                <a:solidFill>
                  <a:srgbClr val="000000"/>
                </a:solidFill>
                <a:latin typeface="Symbol" panose="05050102010706020507" pitchFamily="18" charset="2"/>
              </a:rPr>
              <a:t></a:t>
            </a:r>
            <a:r>
              <a:rPr lang="en-US" altLang="en-US" sz="1800">
                <a:solidFill>
                  <a:srgbClr val="000000"/>
                </a:solidFill>
              </a:rPr>
              <a:t> 2 NH</a:t>
            </a:r>
            <a:r>
              <a:rPr lang="en-US" altLang="en-US" sz="1800" baseline="-25000">
                <a:solidFill>
                  <a:srgbClr val="000000"/>
                </a:solidFill>
              </a:rPr>
              <a:t>4</a:t>
            </a:r>
            <a:r>
              <a:rPr lang="en-US" altLang="en-US" sz="1800">
                <a:solidFill>
                  <a:srgbClr val="000000"/>
                </a:solidFill>
              </a:rPr>
              <a:t>OH(aq) + 2 Mn(O)OH(s)</a:t>
            </a:r>
          </a:p>
          <a:p>
            <a:pPr>
              <a:spcBef>
                <a:spcPts val="700"/>
              </a:spcBef>
              <a:buFont typeface="Times New Roman" panose="02020603050405020304" pitchFamily="18" charset="0"/>
              <a:buChar char="•"/>
            </a:pPr>
            <a:r>
              <a:rPr lang="en-US" altLang="en-US" sz="2800">
                <a:solidFill>
                  <a:srgbClr val="000000"/>
                </a:solidFill>
              </a:rPr>
              <a:t>cell voltage = 1.54 v</a:t>
            </a:r>
          </a:p>
          <a:p>
            <a:pPr>
              <a:spcBef>
                <a:spcPts val="700"/>
              </a:spcBef>
              <a:buFont typeface="Times New Roman" panose="02020603050405020304" pitchFamily="18" charset="0"/>
              <a:buChar char="•"/>
            </a:pPr>
            <a:r>
              <a:rPr lang="en-US" altLang="en-US" sz="2800">
                <a:solidFill>
                  <a:srgbClr val="000000"/>
                </a:solidFill>
              </a:rPr>
              <a:t>longer shelf life than acidic dry cells and rechargeable, little corrosion of zinc</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76805">
                                            <p:txEl>
                                              <p:pRg st="0" end="0"/>
                                            </p:txEl>
                                          </p:spTgt>
                                        </p:tgtEl>
                                        <p:attrNameLst>
                                          <p:attrName>style.visibility</p:attrName>
                                        </p:attrNameLst>
                                      </p:cBhvr>
                                      <p:to>
                                        <p:strVal val="visible"/>
                                      </p:to>
                                    </p:set>
                                    <p:animEffect transition="in" filter="wipe(left)">
                                      <p:cBhvr additive="repl">
                                        <p:cTn id="7" dur="500"/>
                                        <p:tgtEl>
                                          <p:spTgt spid="7680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76805">
                                            <p:txEl>
                                              <p:pRg st="1" end="1"/>
                                            </p:txEl>
                                          </p:spTgt>
                                        </p:tgtEl>
                                        <p:attrNameLst>
                                          <p:attrName>style.visibility</p:attrName>
                                        </p:attrNameLst>
                                      </p:cBhvr>
                                      <p:to>
                                        <p:strVal val="visible"/>
                                      </p:to>
                                    </p:set>
                                    <p:animEffect transition="in" filter="wipe(left)">
                                      <p:cBhvr additive="repl">
                                        <p:cTn id="12" dur="500"/>
                                        <p:tgtEl>
                                          <p:spTgt spid="76805">
                                            <p:txEl>
                                              <p:pRg st="1" end="1"/>
                                            </p:txEl>
                                          </p:spTgt>
                                        </p:tgtEl>
                                      </p:cBhvr>
                                    </p:animEffect>
                                  </p:childTnLst>
                                </p:cTn>
                              </p:par>
                              <p:par>
                                <p:cTn id="13" presetID="22" presetClass="entr" presetSubtype="8" fill="hold" nodeType="withEffect">
                                  <p:stCondLst>
                                    <p:cond delay="0"/>
                                  </p:stCondLst>
                                  <p:childTnLst>
                                    <p:set>
                                      <p:cBhvr additive="repl">
                                        <p:cTn id="14" dur="1" fill="hold">
                                          <p:stCondLst>
                                            <p:cond delay="0"/>
                                          </p:stCondLst>
                                        </p:cTn>
                                        <p:tgtEl>
                                          <p:spTgt spid="76805">
                                            <p:txEl>
                                              <p:pRg st="2" end="2"/>
                                            </p:txEl>
                                          </p:spTgt>
                                        </p:tgtEl>
                                        <p:attrNameLst>
                                          <p:attrName>style.visibility</p:attrName>
                                        </p:attrNameLst>
                                      </p:cBhvr>
                                      <p:to>
                                        <p:strVal val="visible"/>
                                      </p:to>
                                    </p:set>
                                    <p:animEffect transition="in" filter="wipe(left)">
                                      <p:cBhvr additive="repl">
                                        <p:cTn id="15" dur="500"/>
                                        <p:tgtEl>
                                          <p:spTgt spid="76805">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additive="repl">
                                        <p:cTn id="19" dur="1" fill="hold">
                                          <p:stCondLst>
                                            <p:cond delay="0"/>
                                          </p:stCondLst>
                                        </p:cTn>
                                        <p:tgtEl>
                                          <p:spTgt spid="76805">
                                            <p:txEl>
                                              <p:pRg st="3" end="3"/>
                                            </p:txEl>
                                          </p:spTgt>
                                        </p:tgtEl>
                                        <p:attrNameLst>
                                          <p:attrName>style.visibility</p:attrName>
                                        </p:attrNameLst>
                                      </p:cBhvr>
                                      <p:to>
                                        <p:strVal val="visible"/>
                                      </p:to>
                                    </p:set>
                                    <p:animEffect transition="in" filter="wipe(left)">
                                      <p:cBhvr additive="repl">
                                        <p:cTn id="20" dur="500"/>
                                        <p:tgtEl>
                                          <p:spTgt spid="76805">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additive="repl">
                                        <p:cTn id="24" dur="1" fill="hold">
                                          <p:stCondLst>
                                            <p:cond delay="0"/>
                                          </p:stCondLst>
                                        </p:cTn>
                                        <p:tgtEl>
                                          <p:spTgt spid="76805">
                                            <p:txEl>
                                              <p:pRg st="4" end="4"/>
                                            </p:txEl>
                                          </p:spTgt>
                                        </p:tgtEl>
                                        <p:attrNameLst>
                                          <p:attrName>style.visibility</p:attrName>
                                        </p:attrNameLst>
                                      </p:cBhvr>
                                      <p:to>
                                        <p:strVal val="visible"/>
                                      </p:to>
                                    </p:set>
                                    <p:animEffect transition="in" filter="wipe(left)">
                                      <p:cBhvr additive="repl">
                                        <p:cTn id="25" dur="500"/>
                                        <p:tgtEl>
                                          <p:spTgt spid="76805">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additive="repl">
                                        <p:cTn id="29" dur="1" fill="hold">
                                          <p:stCondLst>
                                            <p:cond delay="0"/>
                                          </p:stCondLst>
                                        </p:cTn>
                                        <p:tgtEl>
                                          <p:spTgt spid="76805">
                                            <p:txEl>
                                              <p:pRg st="5" end="5"/>
                                            </p:txEl>
                                          </p:spTgt>
                                        </p:tgtEl>
                                        <p:attrNameLst>
                                          <p:attrName>style.visibility</p:attrName>
                                        </p:attrNameLst>
                                      </p:cBhvr>
                                      <p:to>
                                        <p:strVal val="visible"/>
                                      </p:to>
                                    </p:set>
                                    <p:animEffect transition="in" filter="wipe(left)">
                                      <p:cBhvr additive="repl">
                                        <p:cTn id="30" dur="500"/>
                                        <p:tgtEl>
                                          <p:spTgt spid="76805">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additive="repl">
                                        <p:cTn id="34" dur="1" fill="hold">
                                          <p:stCondLst>
                                            <p:cond delay="0"/>
                                          </p:stCondLst>
                                        </p:cTn>
                                        <p:tgtEl>
                                          <p:spTgt spid="76805">
                                            <p:txEl>
                                              <p:pRg st="6" end="6"/>
                                            </p:txEl>
                                          </p:spTgt>
                                        </p:tgtEl>
                                        <p:attrNameLst>
                                          <p:attrName>style.visibility</p:attrName>
                                        </p:attrNameLst>
                                      </p:cBhvr>
                                      <p:to>
                                        <p:strVal val="visible"/>
                                      </p:to>
                                    </p:set>
                                    <p:animEffect transition="in" filter="wipe(left)">
                                      <p:cBhvr additive="repl">
                                        <p:cTn id="35" dur="500"/>
                                        <p:tgtEl>
                                          <p:spTgt spid="76805">
                                            <p:txEl>
                                              <p:pRg st="6" end="6"/>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additive="repl">
                                        <p:cTn id="39" dur="1" fill="hold">
                                          <p:stCondLst>
                                            <p:cond delay="0"/>
                                          </p:stCondLst>
                                        </p:cTn>
                                        <p:tgtEl>
                                          <p:spTgt spid="76805">
                                            <p:txEl>
                                              <p:pRg st="7" end="7"/>
                                            </p:txEl>
                                          </p:spTgt>
                                        </p:tgtEl>
                                        <p:attrNameLst>
                                          <p:attrName>style.visibility</p:attrName>
                                        </p:attrNameLst>
                                      </p:cBhvr>
                                      <p:to>
                                        <p:strVal val="visible"/>
                                      </p:to>
                                    </p:set>
                                    <p:animEffect transition="in" filter="wipe(left)">
                                      <p:cBhvr additive="repl">
                                        <p:cTn id="40" dur="500"/>
                                        <p:tgtEl>
                                          <p:spTgt spid="76805">
                                            <p:txEl>
                                              <p:pRg st="7" end="7"/>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additive="repl">
                                        <p:cTn id="44" dur="1" fill="hold">
                                          <p:stCondLst>
                                            <p:cond delay="0"/>
                                          </p:stCondLst>
                                        </p:cTn>
                                        <p:tgtEl>
                                          <p:spTgt spid="76805">
                                            <p:txEl>
                                              <p:pRg st="8" end="8"/>
                                            </p:txEl>
                                          </p:spTgt>
                                        </p:tgtEl>
                                        <p:attrNameLst>
                                          <p:attrName>style.visibility</p:attrName>
                                        </p:attrNameLst>
                                      </p:cBhvr>
                                      <p:to>
                                        <p:strVal val="visible"/>
                                      </p:to>
                                    </p:set>
                                    <p:animEffect transition="in" filter="wipe(left)">
                                      <p:cBhvr additive="repl">
                                        <p:cTn id="45" dur="500"/>
                                        <p:tgtEl>
                                          <p:spTgt spid="7680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fld id="{983EF64B-3E2D-42EA-9422-642CFC8B9905}" type="slidenum">
              <a:rPr lang="en-US" altLang="en-US" sz="1400">
                <a:solidFill>
                  <a:srgbClr val="000000"/>
                </a:solidFill>
              </a:rPr>
              <a:pPr algn="ctr">
                <a:buClrTx/>
                <a:buFontTx/>
                <a:buNone/>
              </a:pPr>
              <a:t>67</a:t>
            </a:fld>
            <a:endParaRPr lang="en-US" altLang="en-US" sz="1400">
              <a:solidFill>
                <a:srgbClr val="000000"/>
              </a:solidFill>
            </a:endParaRPr>
          </a:p>
        </p:txBody>
      </p:sp>
      <p:pic>
        <p:nvPicPr>
          <p:cNvPr id="132099" name="Picture 3"/>
          <p:cNvPicPr>
            <a:picLocks noChangeAspect="1" noChangeArrowheads="1"/>
          </p:cNvPicPr>
          <p:nvPr/>
        </p:nvPicPr>
        <p:blipFill>
          <a:blip r:embed="rId3">
            <a:extLst>
              <a:ext uri="{28A0092B-C50C-407E-A947-70E740481C1C}">
                <a14:useLocalDpi xmlns:a14="http://schemas.microsoft.com/office/drawing/2010/main" val="0"/>
              </a:ext>
            </a:extLst>
          </a:blip>
          <a:srcRect b="5302"/>
          <a:stretch>
            <a:fillRect/>
          </a:stretch>
        </p:blipFill>
        <p:spPr bwMode="auto">
          <a:xfrm>
            <a:off x="4419600" y="1066800"/>
            <a:ext cx="4572000" cy="2438400"/>
          </a:xfrm>
          <a:prstGeom prst="rect">
            <a:avLst/>
          </a:prstGeom>
          <a:noFill/>
          <a:ln>
            <a:noFill/>
          </a:ln>
          <a:effectLst/>
          <a:extLst>
            <a:ext uri="{909E8E84-426E-40DD-AFC4-6F175D3DCCD1}">
              <a14:hiddenFill xmlns:a14="http://schemas.microsoft.com/office/drawing/2010/main">
                <a:blipFill dpi="0" rotWithShape="0">
                  <a:blip/>
                  <a:srcRect b="5302"/>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2100" name="Text Box 4"/>
          <p:cNvSpPr txBox="1">
            <a:spLocks noChangeArrowheads="1"/>
          </p:cNvSpPr>
          <p:nvPr/>
        </p:nvSpPr>
        <p:spPr bwMode="auto">
          <a:xfrm>
            <a:off x="304800" y="228600"/>
            <a:ext cx="77724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sz="4400">
                <a:solidFill>
                  <a:srgbClr val="000000"/>
                </a:solidFill>
              </a:rPr>
              <a:t>Lead Storage Battery</a:t>
            </a:r>
          </a:p>
        </p:txBody>
      </p:sp>
      <p:sp>
        <p:nvSpPr>
          <p:cNvPr id="77829" name="Text Box 5"/>
          <p:cNvSpPr txBox="1">
            <a:spLocks noChangeArrowheads="1"/>
          </p:cNvSpPr>
          <p:nvPr/>
        </p:nvSpPr>
        <p:spPr bwMode="auto">
          <a:xfrm>
            <a:off x="152400" y="1371600"/>
            <a:ext cx="5867400" cy="509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lstStyle>
            <a:lvl1pPr marL="339725" indent="-339725">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700"/>
              </a:spcBef>
              <a:buFont typeface="Times New Roman" panose="02020603050405020304" pitchFamily="18" charset="0"/>
              <a:buChar char="•"/>
            </a:pPr>
            <a:r>
              <a:rPr lang="en-US" altLang="en-US" sz="2800">
                <a:solidFill>
                  <a:srgbClr val="000000"/>
                </a:solidFill>
              </a:rPr>
              <a:t>6 cells in series</a:t>
            </a:r>
          </a:p>
          <a:p>
            <a:pPr>
              <a:spcBef>
                <a:spcPts val="700"/>
              </a:spcBef>
              <a:buFont typeface="Times New Roman" panose="02020603050405020304" pitchFamily="18" charset="0"/>
              <a:buChar char="•"/>
            </a:pPr>
            <a:r>
              <a:rPr lang="en-US" altLang="en-US" sz="2800">
                <a:solidFill>
                  <a:srgbClr val="000000"/>
                </a:solidFill>
              </a:rPr>
              <a:t>electrolyte = 30% H</a:t>
            </a:r>
            <a:r>
              <a:rPr lang="en-US" altLang="en-US" sz="2800" baseline="-25000">
                <a:solidFill>
                  <a:srgbClr val="000000"/>
                </a:solidFill>
              </a:rPr>
              <a:t>2</a:t>
            </a:r>
            <a:r>
              <a:rPr lang="en-US" altLang="en-US" sz="2800">
                <a:solidFill>
                  <a:srgbClr val="000000"/>
                </a:solidFill>
              </a:rPr>
              <a:t>SO</a:t>
            </a:r>
            <a:r>
              <a:rPr lang="en-US" altLang="en-US" sz="2800" baseline="-25000">
                <a:solidFill>
                  <a:srgbClr val="000000"/>
                </a:solidFill>
              </a:rPr>
              <a:t>4</a:t>
            </a:r>
          </a:p>
          <a:p>
            <a:pPr>
              <a:spcBef>
                <a:spcPts val="700"/>
              </a:spcBef>
              <a:buFont typeface="Times New Roman" panose="02020603050405020304" pitchFamily="18" charset="0"/>
              <a:buChar char="•"/>
            </a:pPr>
            <a:r>
              <a:rPr lang="en-US" altLang="en-US" sz="2800">
                <a:solidFill>
                  <a:srgbClr val="000000"/>
                </a:solidFill>
              </a:rPr>
              <a:t>anode = Pb</a:t>
            </a:r>
          </a:p>
          <a:p>
            <a:pPr>
              <a:spcBef>
                <a:spcPts val="600"/>
              </a:spcBef>
              <a:buClrTx/>
              <a:buFontTx/>
              <a:buNone/>
            </a:pPr>
            <a:r>
              <a:rPr lang="en-US" altLang="en-US">
                <a:solidFill>
                  <a:srgbClr val="000000"/>
                </a:solidFill>
              </a:rPr>
              <a:t>	Pb(s) + SO</a:t>
            </a:r>
            <a:r>
              <a:rPr lang="en-US" altLang="en-US" baseline="-25000">
                <a:solidFill>
                  <a:srgbClr val="000000"/>
                </a:solidFill>
              </a:rPr>
              <a:t>4</a:t>
            </a:r>
            <a:r>
              <a:rPr lang="en-US" altLang="en-US" baseline="30000">
                <a:solidFill>
                  <a:srgbClr val="000000"/>
                </a:solidFill>
              </a:rPr>
              <a:t>2-</a:t>
            </a:r>
            <a:r>
              <a:rPr lang="en-US" altLang="en-US">
                <a:solidFill>
                  <a:srgbClr val="000000"/>
                </a:solidFill>
              </a:rPr>
              <a:t>(aq) </a:t>
            </a:r>
            <a:r>
              <a:rPr lang="en-US" altLang="en-US">
                <a:solidFill>
                  <a:srgbClr val="000000"/>
                </a:solidFill>
                <a:latin typeface="Symbol" panose="05050102010706020507" pitchFamily="18" charset="2"/>
              </a:rPr>
              <a:t></a:t>
            </a:r>
            <a:r>
              <a:rPr lang="en-US" altLang="en-US" b="1">
                <a:solidFill>
                  <a:srgbClr val="000000"/>
                </a:solidFill>
              </a:rPr>
              <a:t> </a:t>
            </a:r>
            <a:r>
              <a:rPr lang="en-US" altLang="en-US">
                <a:solidFill>
                  <a:srgbClr val="000000"/>
                </a:solidFill>
              </a:rPr>
              <a:t>PbSO</a:t>
            </a:r>
            <a:r>
              <a:rPr lang="en-US" altLang="en-US" baseline="-25000">
                <a:solidFill>
                  <a:srgbClr val="000000"/>
                </a:solidFill>
              </a:rPr>
              <a:t>4</a:t>
            </a:r>
            <a:r>
              <a:rPr lang="en-US" altLang="en-US">
                <a:solidFill>
                  <a:srgbClr val="000000"/>
                </a:solidFill>
              </a:rPr>
              <a:t>(s) + 2 e</a:t>
            </a:r>
            <a:r>
              <a:rPr lang="en-US" altLang="en-US" baseline="30000">
                <a:solidFill>
                  <a:srgbClr val="000000"/>
                </a:solidFill>
              </a:rPr>
              <a:t>-	</a:t>
            </a:r>
          </a:p>
          <a:p>
            <a:pPr>
              <a:spcBef>
                <a:spcPts val="700"/>
              </a:spcBef>
              <a:buFont typeface="Times New Roman" panose="02020603050405020304" pitchFamily="18" charset="0"/>
              <a:buChar char="•"/>
            </a:pPr>
            <a:r>
              <a:rPr lang="en-US" altLang="en-US" sz="2800">
                <a:solidFill>
                  <a:srgbClr val="000000"/>
                </a:solidFill>
              </a:rPr>
              <a:t>cathode  = Pb coated with PbO</a:t>
            </a:r>
            <a:r>
              <a:rPr lang="en-US" altLang="en-US" sz="2800" baseline="-25000">
                <a:solidFill>
                  <a:srgbClr val="000000"/>
                </a:solidFill>
              </a:rPr>
              <a:t>2</a:t>
            </a:r>
          </a:p>
          <a:p>
            <a:pPr>
              <a:spcBef>
                <a:spcPts val="700"/>
              </a:spcBef>
              <a:buFont typeface="Times New Roman" panose="02020603050405020304" pitchFamily="18" charset="0"/>
              <a:buChar char="•"/>
            </a:pPr>
            <a:r>
              <a:rPr lang="en-US" altLang="en-US" sz="2800">
                <a:solidFill>
                  <a:srgbClr val="000000"/>
                </a:solidFill>
              </a:rPr>
              <a:t>PbO</a:t>
            </a:r>
            <a:r>
              <a:rPr lang="en-US" altLang="en-US" sz="2800" baseline="-25000">
                <a:solidFill>
                  <a:srgbClr val="000000"/>
                </a:solidFill>
              </a:rPr>
              <a:t>2 </a:t>
            </a:r>
            <a:r>
              <a:rPr lang="en-US" altLang="en-US" sz="2800">
                <a:solidFill>
                  <a:srgbClr val="000000"/>
                </a:solidFill>
              </a:rPr>
              <a:t>is reduced</a:t>
            </a:r>
          </a:p>
          <a:p>
            <a:pPr algn="ctr">
              <a:spcBef>
                <a:spcPts val="500"/>
              </a:spcBef>
              <a:buClrTx/>
              <a:buFontTx/>
              <a:buNone/>
            </a:pPr>
            <a:r>
              <a:rPr lang="en-US" altLang="en-US" sz="2000">
                <a:solidFill>
                  <a:srgbClr val="000000"/>
                </a:solidFill>
              </a:rPr>
              <a:t>PbO</a:t>
            </a:r>
            <a:r>
              <a:rPr lang="en-US" altLang="en-US" sz="2000" baseline="-25000">
                <a:solidFill>
                  <a:srgbClr val="000000"/>
                </a:solidFill>
              </a:rPr>
              <a:t>2</a:t>
            </a:r>
            <a:r>
              <a:rPr lang="en-US" altLang="en-US" sz="2000">
                <a:solidFill>
                  <a:srgbClr val="000000"/>
                </a:solidFill>
              </a:rPr>
              <a:t>(s) + 4 H</a:t>
            </a:r>
            <a:r>
              <a:rPr lang="en-US" altLang="en-US" sz="2000" baseline="30000">
                <a:solidFill>
                  <a:srgbClr val="000000"/>
                </a:solidFill>
              </a:rPr>
              <a:t>+</a:t>
            </a:r>
            <a:r>
              <a:rPr lang="en-US" altLang="en-US" sz="2000">
                <a:solidFill>
                  <a:srgbClr val="000000"/>
                </a:solidFill>
              </a:rPr>
              <a:t>(aq) + SO</a:t>
            </a:r>
            <a:r>
              <a:rPr lang="en-US" altLang="en-US" sz="2000" baseline="-25000">
                <a:solidFill>
                  <a:srgbClr val="000000"/>
                </a:solidFill>
              </a:rPr>
              <a:t>4</a:t>
            </a:r>
            <a:r>
              <a:rPr lang="en-US" altLang="en-US" sz="2000" baseline="30000">
                <a:solidFill>
                  <a:srgbClr val="000000"/>
                </a:solidFill>
              </a:rPr>
              <a:t>2-</a:t>
            </a:r>
            <a:r>
              <a:rPr lang="en-US" altLang="en-US" sz="2000">
                <a:solidFill>
                  <a:srgbClr val="000000"/>
                </a:solidFill>
              </a:rPr>
              <a:t>(aq) + 2 e</a:t>
            </a:r>
            <a:r>
              <a:rPr lang="en-US" altLang="en-US" sz="2000" baseline="30000">
                <a:solidFill>
                  <a:srgbClr val="000000"/>
                </a:solidFill>
              </a:rPr>
              <a:t>-</a:t>
            </a:r>
          </a:p>
          <a:p>
            <a:pPr algn="ctr">
              <a:spcBef>
                <a:spcPts val="500"/>
              </a:spcBef>
              <a:buClrTx/>
              <a:buFontTx/>
              <a:buNone/>
            </a:pPr>
            <a:r>
              <a:rPr lang="en-US" altLang="en-US" sz="2000" baseline="30000">
                <a:solidFill>
                  <a:srgbClr val="000000"/>
                </a:solidFill>
              </a:rPr>
              <a:t> </a:t>
            </a:r>
            <a:r>
              <a:rPr lang="en-US" altLang="en-US" sz="2000">
                <a:solidFill>
                  <a:srgbClr val="000000"/>
                </a:solidFill>
                <a:latin typeface="Symbol" panose="05050102010706020507" pitchFamily="18" charset="2"/>
              </a:rPr>
              <a:t></a:t>
            </a:r>
            <a:r>
              <a:rPr lang="en-US" altLang="en-US" sz="2000">
                <a:solidFill>
                  <a:srgbClr val="000000"/>
                </a:solidFill>
              </a:rPr>
              <a:t> PbSO</a:t>
            </a:r>
            <a:r>
              <a:rPr lang="en-US" altLang="en-US" sz="2000" baseline="-25000">
                <a:solidFill>
                  <a:srgbClr val="000000"/>
                </a:solidFill>
              </a:rPr>
              <a:t>4</a:t>
            </a:r>
            <a:r>
              <a:rPr lang="en-US" altLang="en-US" sz="2000">
                <a:solidFill>
                  <a:srgbClr val="000000"/>
                </a:solidFill>
              </a:rPr>
              <a:t>(s) + 2 H</a:t>
            </a:r>
            <a:r>
              <a:rPr lang="en-US" altLang="en-US" sz="2000" baseline="-25000">
                <a:solidFill>
                  <a:srgbClr val="000000"/>
                </a:solidFill>
              </a:rPr>
              <a:t>2</a:t>
            </a:r>
            <a:r>
              <a:rPr lang="en-US" altLang="en-US" sz="2000">
                <a:solidFill>
                  <a:srgbClr val="000000"/>
                </a:solidFill>
              </a:rPr>
              <a:t>O(</a:t>
            </a:r>
            <a:r>
              <a:rPr lang="en-US" altLang="en-US" sz="2000" i="1">
                <a:solidFill>
                  <a:srgbClr val="000000"/>
                </a:solidFill>
              </a:rPr>
              <a:t>l</a:t>
            </a:r>
            <a:r>
              <a:rPr lang="en-US" altLang="en-US" sz="2000">
                <a:solidFill>
                  <a:srgbClr val="000000"/>
                </a:solidFill>
              </a:rPr>
              <a:t>)  	</a:t>
            </a:r>
          </a:p>
          <a:p>
            <a:pPr>
              <a:spcBef>
                <a:spcPts val="700"/>
              </a:spcBef>
              <a:buFont typeface="Times New Roman" panose="02020603050405020304" pitchFamily="18" charset="0"/>
              <a:buChar char="•"/>
            </a:pPr>
            <a:r>
              <a:rPr lang="en-US" altLang="en-US" sz="2800">
                <a:solidFill>
                  <a:srgbClr val="000000"/>
                </a:solidFill>
              </a:rPr>
              <a:t>cell voltage = 2.09 v</a:t>
            </a:r>
          </a:p>
          <a:p>
            <a:pPr>
              <a:spcBef>
                <a:spcPts val="700"/>
              </a:spcBef>
              <a:buFont typeface="Times New Roman" panose="02020603050405020304" pitchFamily="18" charset="0"/>
              <a:buChar char="•"/>
            </a:pPr>
            <a:r>
              <a:rPr lang="en-US" altLang="en-US" sz="2800">
                <a:solidFill>
                  <a:srgbClr val="000000"/>
                </a:solidFill>
              </a:rPr>
              <a:t>rechargeable, heavy</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77829">
                                            <p:txEl>
                                              <p:pRg st="0" end="0"/>
                                            </p:txEl>
                                          </p:spTgt>
                                        </p:tgtEl>
                                        <p:attrNameLst>
                                          <p:attrName>style.visibility</p:attrName>
                                        </p:attrNameLst>
                                      </p:cBhvr>
                                      <p:to>
                                        <p:strVal val="visible"/>
                                      </p:to>
                                    </p:set>
                                    <p:animEffect transition="in" filter="wipe(left)">
                                      <p:cBhvr additive="repl">
                                        <p:cTn id="7" dur="500"/>
                                        <p:tgtEl>
                                          <p:spTgt spid="7782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77829">
                                            <p:txEl>
                                              <p:pRg st="1" end="1"/>
                                            </p:txEl>
                                          </p:spTgt>
                                        </p:tgtEl>
                                        <p:attrNameLst>
                                          <p:attrName>style.visibility</p:attrName>
                                        </p:attrNameLst>
                                      </p:cBhvr>
                                      <p:to>
                                        <p:strVal val="visible"/>
                                      </p:to>
                                    </p:set>
                                    <p:animEffect transition="in" filter="wipe(left)">
                                      <p:cBhvr additive="repl">
                                        <p:cTn id="12" dur="500"/>
                                        <p:tgtEl>
                                          <p:spTgt spid="7782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77829">
                                            <p:txEl>
                                              <p:pRg st="2" end="2"/>
                                            </p:txEl>
                                          </p:spTgt>
                                        </p:tgtEl>
                                        <p:attrNameLst>
                                          <p:attrName>style.visibility</p:attrName>
                                        </p:attrNameLst>
                                      </p:cBhvr>
                                      <p:to>
                                        <p:strVal val="visible"/>
                                      </p:to>
                                    </p:set>
                                    <p:animEffect transition="in" filter="wipe(left)">
                                      <p:cBhvr additive="repl">
                                        <p:cTn id="17" dur="500"/>
                                        <p:tgtEl>
                                          <p:spTgt spid="7782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additive="repl">
                                        <p:cTn id="21" dur="1" fill="hold">
                                          <p:stCondLst>
                                            <p:cond delay="0"/>
                                          </p:stCondLst>
                                        </p:cTn>
                                        <p:tgtEl>
                                          <p:spTgt spid="77829">
                                            <p:txEl>
                                              <p:pRg st="3" end="3"/>
                                            </p:txEl>
                                          </p:spTgt>
                                        </p:tgtEl>
                                        <p:attrNameLst>
                                          <p:attrName>style.visibility</p:attrName>
                                        </p:attrNameLst>
                                      </p:cBhvr>
                                      <p:to>
                                        <p:strVal val="visible"/>
                                      </p:to>
                                    </p:set>
                                    <p:animEffect transition="in" filter="wipe(left)">
                                      <p:cBhvr additive="repl">
                                        <p:cTn id="22" dur="500"/>
                                        <p:tgtEl>
                                          <p:spTgt spid="7782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additive="repl">
                                        <p:cTn id="26" dur="1" fill="hold">
                                          <p:stCondLst>
                                            <p:cond delay="0"/>
                                          </p:stCondLst>
                                        </p:cTn>
                                        <p:tgtEl>
                                          <p:spTgt spid="77829">
                                            <p:txEl>
                                              <p:pRg st="4" end="4"/>
                                            </p:txEl>
                                          </p:spTgt>
                                        </p:tgtEl>
                                        <p:attrNameLst>
                                          <p:attrName>style.visibility</p:attrName>
                                        </p:attrNameLst>
                                      </p:cBhvr>
                                      <p:to>
                                        <p:strVal val="visible"/>
                                      </p:to>
                                    </p:set>
                                    <p:animEffect transition="in" filter="wipe(left)">
                                      <p:cBhvr additive="repl">
                                        <p:cTn id="27" dur="500"/>
                                        <p:tgtEl>
                                          <p:spTgt spid="7782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additive="repl">
                                        <p:cTn id="31" dur="1" fill="hold">
                                          <p:stCondLst>
                                            <p:cond delay="0"/>
                                          </p:stCondLst>
                                        </p:cTn>
                                        <p:tgtEl>
                                          <p:spTgt spid="77829">
                                            <p:txEl>
                                              <p:pRg st="5" end="5"/>
                                            </p:txEl>
                                          </p:spTgt>
                                        </p:tgtEl>
                                        <p:attrNameLst>
                                          <p:attrName>style.visibility</p:attrName>
                                        </p:attrNameLst>
                                      </p:cBhvr>
                                      <p:to>
                                        <p:strVal val="visible"/>
                                      </p:to>
                                    </p:set>
                                    <p:animEffect transition="in" filter="wipe(left)">
                                      <p:cBhvr additive="repl">
                                        <p:cTn id="32" dur="500"/>
                                        <p:tgtEl>
                                          <p:spTgt spid="7782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additive="repl">
                                        <p:cTn id="36" dur="1" fill="hold">
                                          <p:stCondLst>
                                            <p:cond delay="0"/>
                                          </p:stCondLst>
                                        </p:cTn>
                                        <p:tgtEl>
                                          <p:spTgt spid="77829">
                                            <p:txEl>
                                              <p:pRg st="6" end="6"/>
                                            </p:txEl>
                                          </p:spTgt>
                                        </p:tgtEl>
                                        <p:attrNameLst>
                                          <p:attrName>style.visibility</p:attrName>
                                        </p:attrNameLst>
                                      </p:cBhvr>
                                      <p:to>
                                        <p:strVal val="visible"/>
                                      </p:to>
                                    </p:set>
                                    <p:animEffect transition="in" filter="wipe(left)">
                                      <p:cBhvr additive="repl">
                                        <p:cTn id="37" dur="500"/>
                                        <p:tgtEl>
                                          <p:spTgt spid="7782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additive="repl">
                                        <p:cTn id="41" dur="1" fill="hold">
                                          <p:stCondLst>
                                            <p:cond delay="0"/>
                                          </p:stCondLst>
                                        </p:cTn>
                                        <p:tgtEl>
                                          <p:spTgt spid="77829">
                                            <p:txEl>
                                              <p:pRg st="7" end="7"/>
                                            </p:txEl>
                                          </p:spTgt>
                                        </p:tgtEl>
                                        <p:attrNameLst>
                                          <p:attrName>style.visibility</p:attrName>
                                        </p:attrNameLst>
                                      </p:cBhvr>
                                      <p:to>
                                        <p:strVal val="visible"/>
                                      </p:to>
                                    </p:set>
                                    <p:animEffect transition="in" filter="wipe(left)">
                                      <p:cBhvr additive="repl">
                                        <p:cTn id="42" dur="500"/>
                                        <p:tgtEl>
                                          <p:spTgt spid="7782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additive="repl">
                                        <p:cTn id="46" dur="1" fill="hold">
                                          <p:stCondLst>
                                            <p:cond delay="0"/>
                                          </p:stCondLst>
                                        </p:cTn>
                                        <p:tgtEl>
                                          <p:spTgt spid="77829">
                                            <p:txEl>
                                              <p:pRg st="8" end="8"/>
                                            </p:txEl>
                                          </p:spTgt>
                                        </p:tgtEl>
                                        <p:attrNameLst>
                                          <p:attrName>style.visibility</p:attrName>
                                        </p:attrNameLst>
                                      </p:cBhvr>
                                      <p:to>
                                        <p:strVal val="visible"/>
                                      </p:to>
                                    </p:set>
                                    <p:animEffect transition="in" filter="wipe(left)">
                                      <p:cBhvr additive="repl">
                                        <p:cTn id="47" dur="500"/>
                                        <p:tgtEl>
                                          <p:spTgt spid="77829">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additive="repl">
                                        <p:cTn id="51" dur="1" fill="hold">
                                          <p:stCondLst>
                                            <p:cond delay="0"/>
                                          </p:stCondLst>
                                        </p:cTn>
                                        <p:tgtEl>
                                          <p:spTgt spid="77829">
                                            <p:txEl>
                                              <p:pRg st="9" end="9"/>
                                            </p:txEl>
                                          </p:spTgt>
                                        </p:tgtEl>
                                        <p:attrNameLst>
                                          <p:attrName>style.visibility</p:attrName>
                                        </p:attrNameLst>
                                      </p:cBhvr>
                                      <p:to>
                                        <p:strVal val="visible"/>
                                      </p:to>
                                    </p:set>
                                    <p:animEffect transition="in" filter="wipe(left)">
                                      <p:cBhvr additive="repl">
                                        <p:cTn id="52" dur="500"/>
                                        <p:tgtEl>
                                          <p:spTgt spid="7782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fld id="{E5ADB4C1-E9EF-41FB-8F5D-83EADE0C6029}" type="slidenum">
              <a:rPr lang="en-US" altLang="en-US" sz="1400">
                <a:solidFill>
                  <a:srgbClr val="000000"/>
                </a:solidFill>
              </a:rPr>
              <a:pPr algn="ctr">
                <a:buClrTx/>
                <a:buFontTx/>
                <a:buNone/>
              </a:pPr>
              <a:t>68</a:t>
            </a:fld>
            <a:endParaRPr lang="en-US" altLang="en-US" sz="1400">
              <a:solidFill>
                <a:srgbClr val="000000"/>
              </a:solidFill>
            </a:endParaRPr>
          </a:p>
        </p:txBody>
      </p:sp>
      <p:sp>
        <p:nvSpPr>
          <p:cNvPr id="134147" name="Text Box 3"/>
          <p:cNvSpPr txBox="1">
            <a:spLocks noChangeArrowheads="1"/>
          </p:cNvSpPr>
          <p:nvPr/>
        </p:nvSpPr>
        <p:spPr bwMode="auto">
          <a:xfrm>
            <a:off x="685800" y="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sz="4400">
                <a:solidFill>
                  <a:srgbClr val="000000"/>
                </a:solidFill>
              </a:rPr>
              <a:t>NiCad Battery</a:t>
            </a:r>
          </a:p>
        </p:txBody>
      </p:sp>
      <p:sp>
        <p:nvSpPr>
          <p:cNvPr id="78852" name="Text Box 4"/>
          <p:cNvSpPr txBox="1">
            <a:spLocks noChangeArrowheads="1"/>
          </p:cNvSpPr>
          <p:nvPr/>
        </p:nvSpPr>
        <p:spPr bwMode="auto">
          <a:xfrm>
            <a:off x="457200" y="1219200"/>
            <a:ext cx="82296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lstStyle>
            <a:lvl1pPr marL="339725" indent="-339725">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9pPr>
          </a:lstStyle>
          <a:p>
            <a:pPr>
              <a:lnSpc>
                <a:spcPct val="80000"/>
              </a:lnSpc>
              <a:spcBef>
                <a:spcPts val="800"/>
              </a:spcBef>
              <a:buFont typeface="Times New Roman" panose="02020603050405020304" pitchFamily="18" charset="0"/>
              <a:buChar char="•"/>
            </a:pPr>
            <a:r>
              <a:rPr lang="en-US" altLang="en-US" sz="3200">
                <a:solidFill>
                  <a:srgbClr val="000000"/>
                </a:solidFill>
              </a:rPr>
              <a:t>electrolyte is concentrated KOH solution</a:t>
            </a:r>
          </a:p>
          <a:p>
            <a:pPr>
              <a:lnSpc>
                <a:spcPct val="80000"/>
              </a:lnSpc>
              <a:spcBef>
                <a:spcPts val="800"/>
              </a:spcBef>
              <a:buFont typeface="Times New Roman" panose="02020603050405020304" pitchFamily="18" charset="0"/>
              <a:buChar char="•"/>
            </a:pPr>
            <a:r>
              <a:rPr lang="en-US" altLang="en-US" sz="3200">
                <a:solidFill>
                  <a:srgbClr val="000000"/>
                </a:solidFill>
              </a:rPr>
              <a:t>anode = Cd</a:t>
            </a:r>
          </a:p>
          <a:p>
            <a:pPr algn="ctr">
              <a:lnSpc>
                <a:spcPct val="80000"/>
              </a:lnSpc>
              <a:spcBef>
                <a:spcPts val="700"/>
              </a:spcBef>
              <a:buClrTx/>
              <a:buFontTx/>
              <a:buNone/>
            </a:pPr>
            <a:r>
              <a:rPr lang="en-US" altLang="en-US" sz="2800">
                <a:solidFill>
                  <a:srgbClr val="000000"/>
                </a:solidFill>
              </a:rPr>
              <a:t>Cd(s) + 2 OH</a:t>
            </a:r>
            <a:r>
              <a:rPr lang="en-US" altLang="en-US" sz="2800" baseline="30000">
                <a:solidFill>
                  <a:srgbClr val="000000"/>
                </a:solidFill>
              </a:rPr>
              <a:t>-1</a:t>
            </a:r>
            <a:r>
              <a:rPr lang="en-US" altLang="en-US" sz="2800">
                <a:solidFill>
                  <a:srgbClr val="000000"/>
                </a:solidFill>
              </a:rPr>
              <a:t>(aq) </a:t>
            </a:r>
            <a:r>
              <a:rPr lang="en-US" altLang="en-US" sz="2800">
                <a:solidFill>
                  <a:srgbClr val="000000"/>
                </a:solidFill>
                <a:latin typeface="Symbol" panose="05050102010706020507" pitchFamily="18" charset="2"/>
              </a:rPr>
              <a:t></a:t>
            </a:r>
            <a:r>
              <a:rPr lang="en-US" altLang="en-US" sz="2800" b="1">
                <a:solidFill>
                  <a:srgbClr val="000000"/>
                </a:solidFill>
              </a:rPr>
              <a:t> </a:t>
            </a:r>
            <a:r>
              <a:rPr lang="en-US" altLang="en-US" sz="2800">
                <a:solidFill>
                  <a:srgbClr val="000000"/>
                </a:solidFill>
              </a:rPr>
              <a:t>Cd(OH)</a:t>
            </a:r>
            <a:r>
              <a:rPr lang="en-US" altLang="en-US" sz="2800" baseline="-25000">
                <a:solidFill>
                  <a:srgbClr val="000000"/>
                </a:solidFill>
              </a:rPr>
              <a:t>2</a:t>
            </a:r>
            <a:r>
              <a:rPr lang="en-US" altLang="en-US" sz="2800">
                <a:solidFill>
                  <a:srgbClr val="000000"/>
                </a:solidFill>
              </a:rPr>
              <a:t>(s) + 2 e</a:t>
            </a:r>
            <a:r>
              <a:rPr lang="en-US" altLang="en-US" sz="2800" baseline="30000">
                <a:solidFill>
                  <a:srgbClr val="000000"/>
                </a:solidFill>
              </a:rPr>
              <a:t>-1	</a:t>
            </a:r>
            <a:r>
              <a:rPr lang="en-US" altLang="en-US" sz="2800">
                <a:solidFill>
                  <a:srgbClr val="000000"/>
                </a:solidFill>
              </a:rPr>
              <a:t>E</a:t>
            </a:r>
            <a:r>
              <a:rPr lang="en-US" altLang="en-US" sz="2800" baseline="30000">
                <a:solidFill>
                  <a:srgbClr val="000000"/>
                </a:solidFill>
              </a:rPr>
              <a:t>0 </a:t>
            </a:r>
            <a:r>
              <a:rPr lang="en-US" altLang="en-US" sz="2800">
                <a:solidFill>
                  <a:srgbClr val="000000"/>
                </a:solidFill>
              </a:rPr>
              <a:t>= 0.81 v</a:t>
            </a:r>
          </a:p>
          <a:p>
            <a:pPr>
              <a:lnSpc>
                <a:spcPct val="80000"/>
              </a:lnSpc>
              <a:spcBef>
                <a:spcPts val="800"/>
              </a:spcBef>
              <a:buFont typeface="Times New Roman" panose="02020603050405020304" pitchFamily="18" charset="0"/>
              <a:buChar char="•"/>
            </a:pPr>
            <a:r>
              <a:rPr lang="en-US" altLang="en-US" sz="3200">
                <a:solidFill>
                  <a:srgbClr val="000000"/>
                </a:solidFill>
              </a:rPr>
              <a:t>cathode  = Ni coated with NiO</a:t>
            </a:r>
            <a:r>
              <a:rPr lang="en-US" altLang="en-US" sz="3200" baseline="-25000">
                <a:solidFill>
                  <a:srgbClr val="000000"/>
                </a:solidFill>
              </a:rPr>
              <a:t>2</a:t>
            </a:r>
          </a:p>
          <a:p>
            <a:pPr>
              <a:lnSpc>
                <a:spcPct val="80000"/>
              </a:lnSpc>
              <a:spcBef>
                <a:spcPts val="800"/>
              </a:spcBef>
              <a:buFont typeface="Times New Roman" panose="02020603050405020304" pitchFamily="18" charset="0"/>
              <a:buChar char="•"/>
            </a:pPr>
            <a:r>
              <a:rPr lang="en-US" altLang="en-US" sz="3200">
                <a:solidFill>
                  <a:srgbClr val="000000"/>
                </a:solidFill>
              </a:rPr>
              <a:t>NiO</a:t>
            </a:r>
            <a:r>
              <a:rPr lang="en-US" altLang="en-US" sz="3200" baseline="-25000">
                <a:solidFill>
                  <a:srgbClr val="000000"/>
                </a:solidFill>
              </a:rPr>
              <a:t>2 </a:t>
            </a:r>
            <a:r>
              <a:rPr lang="en-US" altLang="en-US" sz="3200">
                <a:solidFill>
                  <a:srgbClr val="000000"/>
                </a:solidFill>
              </a:rPr>
              <a:t>is reduced</a:t>
            </a:r>
          </a:p>
          <a:p>
            <a:pPr algn="ctr">
              <a:lnSpc>
                <a:spcPct val="80000"/>
              </a:lnSpc>
              <a:spcBef>
                <a:spcPts val="600"/>
              </a:spcBef>
              <a:buClrTx/>
              <a:buFontTx/>
              <a:buNone/>
            </a:pPr>
            <a:r>
              <a:rPr lang="en-US" altLang="en-US">
                <a:solidFill>
                  <a:srgbClr val="000000"/>
                </a:solidFill>
              </a:rPr>
              <a:t>NiO</a:t>
            </a:r>
            <a:r>
              <a:rPr lang="en-US" altLang="en-US" baseline="-25000">
                <a:solidFill>
                  <a:srgbClr val="000000"/>
                </a:solidFill>
              </a:rPr>
              <a:t>2</a:t>
            </a:r>
            <a:r>
              <a:rPr lang="en-US" altLang="en-US">
                <a:solidFill>
                  <a:srgbClr val="000000"/>
                </a:solidFill>
              </a:rPr>
              <a:t>(s) + 2 H</a:t>
            </a:r>
            <a:r>
              <a:rPr lang="en-US" altLang="en-US" baseline="-25000">
                <a:solidFill>
                  <a:srgbClr val="000000"/>
                </a:solidFill>
              </a:rPr>
              <a:t>2</a:t>
            </a:r>
            <a:r>
              <a:rPr lang="en-US" altLang="en-US">
                <a:solidFill>
                  <a:srgbClr val="000000"/>
                </a:solidFill>
              </a:rPr>
              <a:t>O(</a:t>
            </a:r>
            <a:r>
              <a:rPr lang="en-US" altLang="en-US" i="1">
                <a:solidFill>
                  <a:srgbClr val="000000"/>
                </a:solidFill>
              </a:rPr>
              <a:t>l</a:t>
            </a:r>
            <a:r>
              <a:rPr lang="en-US" altLang="en-US">
                <a:solidFill>
                  <a:srgbClr val="000000"/>
                </a:solidFill>
              </a:rPr>
              <a:t>) + 2 e</a:t>
            </a:r>
            <a:r>
              <a:rPr lang="en-US" altLang="en-US" baseline="30000">
                <a:solidFill>
                  <a:srgbClr val="000000"/>
                </a:solidFill>
              </a:rPr>
              <a:t>-1 </a:t>
            </a:r>
            <a:r>
              <a:rPr lang="en-US" altLang="en-US">
                <a:solidFill>
                  <a:srgbClr val="000000"/>
                </a:solidFill>
                <a:latin typeface="Symbol" panose="05050102010706020507" pitchFamily="18" charset="2"/>
              </a:rPr>
              <a:t></a:t>
            </a:r>
            <a:r>
              <a:rPr lang="en-US" altLang="en-US">
                <a:solidFill>
                  <a:srgbClr val="000000"/>
                </a:solidFill>
              </a:rPr>
              <a:t> Ni(OH)</a:t>
            </a:r>
            <a:r>
              <a:rPr lang="en-US" altLang="en-US" baseline="-25000">
                <a:solidFill>
                  <a:srgbClr val="000000"/>
                </a:solidFill>
              </a:rPr>
              <a:t>2</a:t>
            </a:r>
            <a:r>
              <a:rPr lang="en-US" altLang="en-US">
                <a:solidFill>
                  <a:srgbClr val="000000"/>
                </a:solidFill>
              </a:rPr>
              <a:t>(s) + 2OH</a:t>
            </a:r>
            <a:r>
              <a:rPr lang="en-US" altLang="en-US" baseline="30000">
                <a:solidFill>
                  <a:srgbClr val="000000"/>
                </a:solidFill>
              </a:rPr>
              <a:t>-1 	</a:t>
            </a:r>
            <a:r>
              <a:rPr lang="en-US" altLang="en-US">
                <a:solidFill>
                  <a:srgbClr val="000000"/>
                </a:solidFill>
              </a:rPr>
              <a:t> E</a:t>
            </a:r>
            <a:r>
              <a:rPr lang="en-US" altLang="en-US" baseline="30000">
                <a:solidFill>
                  <a:srgbClr val="000000"/>
                </a:solidFill>
              </a:rPr>
              <a:t>0</a:t>
            </a:r>
            <a:r>
              <a:rPr lang="en-US" altLang="en-US">
                <a:solidFill>
                  <a:srgbClr val="000000"/>
                </a:solidFill>
              </a:rPr>
              <a:t> = 0.49 v</a:t>
            </a:r>
          </a:p>
          <a:p>
            <a:pPr>
              <a:lnSpc>
                <a:spcPct val="80000"/>
              </a:lnSpc>
              <a:spcBef>
                <a:spcPts val="800"/>
              </a:spcBef>
              <a:buFont typeface="Times New Roman" panose="02020603050405020304" pitchFamily="18" charset="0"/>
              <a:buChar char="•"/>
            </a:pPr>
            <a:r>
              <a:rPr lang="en-US" altLang="en-US" sz="3200">
                <a:solidFill>
                  <a:srgbClr val="000000"/>
                </a:solidFill>
              </a:rPr>
              <a:t>cell voltage = 1.30 v</a:t>
            </a:r>
          </a:p>
          <a:p>
            <a:pPr>
              <a:lnSpc>
                <a:spcPct val="80000"/>
              </a:lnSpc>
              <a:spcBef>
                <a:spcPts val="800"/>
              </a:spcBef>
              <a:buFont typeface="Times New Roman" panose="02020603050405020304" pitchFamily="18" charset="0"/>
              <a:buChar char="•"/>
            </a:pPr>
            <a:r>
              <a:rPr lang="en-US" altLang="en-US" sz="3200">
                <a:solidFill>
                  <a:srgbClr val="000000"/>
                </a:solidFill>
              </a:rPr>
              <a:t>rechargeable, long life, light – however recharging incorrectly can lead to battery breakdown</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additive="repl">
                                        <p:cTn id="6" dur="1" fill="hold">
                                          <p:stCondLst>
                                            <p:cond delay="0"/>
                                          </p:stCondLst>
                                        </p:cTn>
                                        <p:tgtEl>
                                          <p:spTgt spid="78852">
                                            <p:txEl>
                                              <p:pRg st="0" end="0"/>
                                            </p:txEl>
                                          </p:spTgt>
                                        </p:tgtEl>
                                        <p:attrNameLst>
                                          <p:attrName>style.visibility</p:attrName>
                                        </p:attrNameLst>
                                      </p:cBhvr>
                                      <p:to>
                                        <p:strVal val="visible"/>
                                      </p:to>
                                    </p:set>
                                    <p:animEffect transition="in" filter="wipe(right)">
                                      <p:cBhvr additive="repl">
                                        <p:cTn id="7" dur="500"/>
                                        <p:tgtEl>
                                          <p:spTgt spid="7885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additive="repl">
                                        <p:cTn id="11" dur="1" fill="hold">
                                          <p:stCondLst>
                                            <p:cond delay="0"/>
                                          </p:stCondLst>
                                        </p:cTn>
                                        <p:tgtEl>
                                          <p:spTgt spid="78852">
                                            <p:txEl>
                                              <p:pRg st="1" end="1"/>
                                            </p:txEl>
                                          </p:spTgt>
                                        </p:tgtEl>
                                        <p:attrNameLst>
                                          <p:attrName>style.visibility</p:attrName>
                                        </p:attrNameLst>
                                      </p:cBhvr>
                                      <p:to>
                                        <p:strVal val="visible"/>
                                      </p:to>
                                    </p:set>
                                    <p:animEffect transition="in" filter="wipe(right)">
                                      <p:cBhvr additive="repl">
                                        <p:cTn id="12" dur="500"/>
                                        <p:tgtEl>
                                          <p:spTgt spid="7885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additive="repl">
                                        <p:cTn id="16" dur="1" fill="hold">
                                          <p:stCondLst>
                                            <p:cond delay="0"/>
                                          </p:stCondLst>
                                        </p:cTn>
                                        <p:tgtEl>
                                          <p:spTgt spid="78852">
                                            <p:txEl>
                                              <p:pRg st="2" end="2"/>
                                            </p:txEl>
                                          </p:spTgt>
                                        </p:tgtEl>
                                        <p:attrNameLst>
                                          <p:attrName>style.visibility</p:attrName>
                                        </p:attrNameLst>
                                      </p:cBhvr>
                                      <p:to>
                                        <p:strVal val="visible"/>
                                      </p:to>
                                    </p:set>
                                    <p:animEffect transition="in" filter="wipe(right)">
                                      <p:cBhvr additive="repl">
                                        <p:cTn id="17" dur="500"/>
                                        <p:tgtEl>
                                          <p:spTgt spid="7885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additive="repl">
                                        <p:cTn id="21" dur="1" fill="hold">
                                          <p:stCondLst>
                                            <p:cond delay="0"/>
                                          </p:stCondLst>
                                        </p:cTn>
                                        <p:tgtEl>
                                          <p:spTgt spid="78852">
                                            <p:txEl>
                                              <p:pRg st="3" end="3"/>
                                            </p:txEl>
                                          </p:spTgt>
                                        </p:tgtEl>
                                        <p:attrNameLst>
                                          <p:attrName>style.visibility</p:attrName>
                                        </p:attrNameLst>
                                      </p:cBhvr>
                                      <p:to>
                                        <p:strVal val="visible"/>
                                      </p:to>
                                    </p:set>
                                    <p:animEffect transition="in" filter="wipe(right)">
                                      <p:cBhvr additive="repl">
                                        <p:cTn id="22" dur="500"/>
                                        <p:tgtEl>
                                          <p:spTgt spid="7885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additive="repl">
                                        <p:cTn id="26" dur="1" fill="hold">
                                          <p:stCondLst>
                                            <p:cond delay="0"/>
                                          </p:stCondLst>
                                        </p:cTn>
                                        <p:tgtEl>
                                          <p:spTgt spid="78852">
                                            <p:txEl>
                                              <p:pRg st="4" end="4"/>
                                            </p:txEl>
                                          </p:spTgt>
                                        </p:tgtEl>
                                        <p:attrNameLst>
                                          <p:attrName>style.visibility</p:attrName>
                                        </p:attrNameLst>
                                      </p:cBhvr>
                                      <p:to>
                                        <p:strVal val="visible"/>
                                      </p:to>
                                    </p:set>
                                    <p:animEffect transition="in" filter="wipe(right)">
                                      <p:cBhvr additive="repl">
                                        <p:cTn id="27" dur="500"/>
                                        <p:tgtEl>
                                          <p:spTgt spid="7885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additive="repl">
                                        <p:cTn id="31" dur="1" fill="hold">
                                          <p:stCondLst>
                                            <p:cond delay="0"/>
                                          </p:stCondLst>
                                        </p:cTn>
                                        <p:tgtEl>
                                          <p:spTgt spid="78852">
                                            <p:txEl>
                                              <p:pRg st="5" end="5"/>
                                            </p:txEl>
                                          </p:spTgt>
                                        </p:tgtEl>
                                        <p:attrNameLst>
                                          <p:attrName>style.visibility</p:attrName>
                                        </p:attrNameLst>
                                      </p:cBhvr>
                                      <p:to>
                                        <p:strVal val="visible"/>
                                      </p:to>
                                    </p:set>
                                    <p:animEffect transition="in" filter="wipe(right)">
                                      <p:cBhvr additive="repl">
                                        <p:cTn id="32" dur="500"/>
                                        <p:tgtEl>
                                          <p:spTgt spid="7885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nodeType="clickEffect">
                                  <p:stCondLst>
                                    <p:cond delay="0"/>
                                  </p:stCondLst>
                                  <p:childTnLst>
                                    <p:set>
                                      <p:cBhvr additive="repl">
                                        <p:cTn id="36" dur="1" fill="hold">
                                          <p:stCondLst>
                                            <p:cond delay="0"/>
                                          </p:stCondLst>
                                        </p:cTn>
                                        <p:tgtEl>
                                          <p:spTgt spid="78852">
                                            <p:txEl>
                                              <p:pRg st="6" end="6"/>
                                            </p:txEl>
                                          </p:spTgt>
                                        </p:tgtEl>
                                        <p:attrNameLst>
                                          <p:attrName>style.visibility</p:attrName>
                                        </p:attrNameLst>
                                      </p:cBhvr>
                                      <p:to>
                                        <p:strVal val="visible"/>
                                      </p:to>
                                    </p:set>
                                    <p:animEffect transition="in" filter="wipe(right)">
                                      <p:cBhvr additive="repl">
                                        <p:cTn id="37" dur="500"/>
                                        <p:tgtEl>
                                          <p:spTgt spid="78852">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nodeType="clickEffect">
                                  <p:stCondLst>
                                    <p:cond delay="0"/>
                                  </p:stCondLst>
                                  <p:childTnLst>
                                    <p:set>
                                      <p:cBhvr additive="repl">
                                        <p:cTn id="41" dur="1" fill="hold">
                                          <p:stCondLst>
                                            <p:cond delay="0"/>
                                          </p:stCondLst>
                                        </p:cTn>
                                        <p:tgtEl>
                                          <p:spTgt spid="78852">
                                            <p:txEl>
                                              <p:pRg st="7" end="7"/>
                                            </p:txEl>
                                          </p:spTgt>
                                        </p:tgtEl>
                                        <p:attrNameLst>
                                          <p:attrName>style.visibility</p:attrName>
                                        </p:attrNameLst>
                                      </p:cBhvr>
                                      <p:to>
                                        <p:strVal val="visible"/>
                                      </p:to>
                                    </p:set>
                                    <p:animEffect transition="in" filter="wipe(right)">
                                      <p:cBhvr additive="repl">
                                        <p:cTn id="42" dur="500"/>
                                        <p:tgtEl>
                                          <p:spTgt spid="7885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fld id="{7F1FC1BD-E2CC-418C-866D-0A822840EB48}" type="slidenum">
              <a:rPr lang="en-US" altLang="en-US" sz="1400">
                <a:solidFill>
                  <a:srgbClr val="000000"/>
                </a:solidFill>
              </a:rPr>
              <a:pPr algn="ctr">
                <a:buClrTx/>
                <a:buFontTx/>
                <a:buNone/>
              </a:pPr>
              <a:t>69</a:t>
            </a:fld>
            <a:endParaRPr lang="en-US" altLang="en-US" sz="1400">
              <a:solidFill>
                <a:srgbClr val="000000"/>
              </a:solidFill>
            </a:endParaRPr>
          </a:p>
        </p:txBody>
      </p:sp>
      <p:sp>
        <p:nvSpPr>
          <p:cNvPr id="136195" name="Text Box 3"/>
          <p:cNvSpPr txBox="1">
            <a:spLocks noChangeArrowheads="1"/>
          </p:cNvSpPr>
          <p:nvPr/>
        </p:nvSpPr>
        <p:spPr bwMode="auto">
          <a:xfrm>
            <a:off x="685800" y="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sz="4400">
                <a:solidFill>
                  <a:srgbClr val="000000"/>
                </a:solidFill>
              </a:rPr>
              <a:t>Ni-MH Battery</a:t>
            </a:r>
          </a:p>
        </p:txBody>
      </p:sp>
      <p:sp>
        <p:nvSpPr>
          <p:cNvPr id="79876" name="Text Box 4"/>
          <p:cNvSpPr txBox="1">
            <a:spLocks noChangeArrowheads="1"/>
          </p:cNvSpPr>
          <p:nvPr/>
        </p:nvSpPr>
        <p:spPr bwMode="auto">
          <a:xfrm>
            <a:off x="457200" y="1219200"/>
            <a:ext cx="82296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lstStyle>
            <a:lvl1pPr marL="339725" indent="-339725">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1pPr>
            <a:lvl2pPr marL="739775" indent="-282575">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9pPr>
          </a:lstStyle>
          <a:p>
            <a:pPr>
              <a:lnSpc>
                <a:spcPct val="90000"/>
              </a:lnSpc>
              <a:spcBef>
                <a:spcPts val="700"/>
              </a:spcBef>
              <a:buFont typeface="Times New Roman" panose="02020603050405020304" pitchFamily="18" charset="0"/>
              <a:buChar char="•"/>
            </a:pPr>
            <a:r>
              <a:rPr lang="en-US" altLang="en-US" sz="2800">
                <a:solidFill>
                  <a:srgbClr val="000000"/>
                </a:solidFill>
              </a:rPr>
              <a:t>electrolyte is concentrated KOH solution</a:t>
            </a:r>
          </a:p>
          <a:p>
            <a:pPr>
              <a:lnSpc>
                <a:spcPct val="90000"/>
              </a:lnSpc>
              <a:spcBef>
                <a:spcPts val="700"/>
              </a:spcBef>
              <a:buFont typeface="Times New Roman" panose="02020603050405020304" pitchFamily="18" charset="0"/>
              <a:buChar char="•"/>
            </a:pPr>
            <a:r>
              <a:rPr lang="en-US" altLang="en-US" sz="2800">
                <a:solidFill>
                  <a:srgbClr val="000000"/>
                </a:solidFill>
              </a:rPr>
              <a:t>anode = metal alloy with dissolved hydrogen</a:t>
            </a:r>
          </a:p>
          <a:p>
            <a:pPr lvl="1">
              <a:lnSpc>
                <a:spcPct val="90000"/>
              </a:lnSpc>
              <a:spcBef>
                <a:spcPts val="600"/>
              </a:spcBef>
              <a:buFont typeface="Times New Roman" panose="02020603050405020304" pitchFamily="18" charset="0"/>
              <a:buChar char="–"/>
            </a:pPr>
            <a:r>
              <a:rPr lang="en-US" altLang="en-US">
                <a:solidFill>
                  <a:srgbClr val="000000"/>
                </a:solidFill>
              </a:rPr>
              <a:t>oxidation of H from H</a:t>
            </a:r>
            <a:r>
              <a:rPr lang="en-US" altLang="en-US" baseline="30000">
                <a:solidFill>
                  <a:srgbClr val="000000"/>
                </a:solidFill>
              </a:rPr>
              <a:t>0</a:t>
            </a:r>
            <a:r>
              <a:rPr lang="en-US" altLang="en-US">
                <a:solidFill>
                  <a:srgbClr val="000000"/>
                </a:solidFill>
              </a:rPr>
              <a:t> to H</a:t>
            </a:r>
            <a:r>
              <a:rPr lang="en-US" altLang="en-US" baseline="30000">
                <a:solidFill>
                  <a:srgbClr val="000000"/>
                </a:solidFill>
              </a:rPr>
              <a:t>+1</a:t>
            </a:r>
          </a:p>
          <a:p>
            <a:pPr algn="ctr">
              <a:lnSpc>
                <a:spcPct val="90000"/>
              </a:lnSpc>
              <a:spcBef>
                <a:spcPts val="600"/>
              </a:spcBef>
              <a:buClrTx/>
              <a:buFontTx/>
              <a:buNone/>
            </a:pPr>
            <a:r>
              <a:rPr lang="en-US" altLang="en-US">
                <a:solidFill>
                  <a:srgbClr val="000000"/>
                </a:solidFill>
              </a:rPr>
              <a:t>M∙H(s) + OH</a:t>
            </a:r>
            <a:r>
              <a:rPr lang="en-US" altLang="en-US" baseline="30000">
                <a:solidFill>
                  <a:srgbClr val="000000"/>
                </a:solidFill>
              </a:rPr>
              <a:t>-1</a:t>
            </a:r>
            <a:r>
              <a:rPr lang="en-US" altLang="en-US">
                <a:solidFill>
                  <a:srgbClr val="000000"/>
                </a:solidFill>
              </a:rPr>
              <a:t>(aq) </a:t>
            </a:r>
            <a:r>
              <a:rPr lang="en-US" altLang="en-US">
                <a:solidFill>
                  <a:srgbClr val="000000"/>
                </a:solidFill>
                <a:latin typeface="Symbol" panose="05050102010706020507" pitchFamily="18" charset="2"/>
              </a:rPr>
              <a:t></a:t>
            </a:r>
            <a:r>
              <a:rPr lang="en-US" altLang="en-US" b="1">
                <a:solidFill>
                  <a:srgbClr val="000000"/>
                </a:solidFill>
              </a:rPr>
              <a:t> </a:t>
            </a:r>
            <a:r>
              <a:rPr lang="en-US" altLang="en-US">
                <a:solidFill>
                  <a:srgbClr val="000000"/>
                </a:solidFill>
              </a:rPr>
              <a:t>M(s) + H</a:t>
            </a:r>
            <a:r>
              <a:rPr lang="en-US" altLang="en-US" baseline="-25000">
                <a:solidFill>
                  <a:srgbClr val="000000"/>
                </a:solidFill>
              </a:rPr>
              <a:t>2</a:t>
            </a:r>
            <a:r>
              <a:rPr lang="en-US" altLang="en-US">
                <a:solidFill>
                  <a:srgbClr val="000000"/>
                </a:solidFill>
              </a:rPr>
              <a:t>O(</a:t>
            </a:r>
            <a:r>
              <a:rPr lang="en-US" altLang="en-US" i="1">
                <a:solidFill>
                  <a:srgbClr val="000000"/>
                </a:solidFill>
              </a:rPr>
              <a:t>l</a:t>
            </a:r>
            <a:r>
              <a:rPr lang="en-US" altLang="en-US">
                <a:solidFill>
                  <a:srgbClr val="000000"/>
                </a:solidFill>
              </a:rPr>
              <a:t>) + e</a:t>
            </a:r>
            <a:r>
              <a:rPr lang="en-US" altLang="en-US" baseline="30000">
                <a:solidFill>
                  <a:srgbClr val="000000"/>
                </a:solidFill>
              </a:rPr>
              <a:t>-1	</a:t>
            </a:r>
            <a:r>
              <a:rPr lang="en-US" altLang="en-US">
                <a:solidFill>
                  <a:srgbClr val="000000"/>
                </a:solidFill>
              </a:rPr>
              <a:t>E° = 0.89 v</a:t>
            </a:r>
          </a:p>
          <a:p>
            <a:pPr>
              <a:lnSpc>
                <a:spcPct val="90000"/>
              </a:lnSpc>
              <a:spcBef>
                <a:spcPts val="700"/>
              </a:spcBef>
              <a:buFont typeface="Times New Roman" panose="02020603050405020304" pitchFamily="18" charset="0"/>
              <a:buChar char="•"/>
            </a:pPr>
            <a:r>
              <a:rPr lang="en-US" altLang="en-US" sz="2800">
                <a:solidFill>
                  <a:srgbClr val="000000"/>
                </a:solidFill>
              </a:rPr>
              <a:t>cathode  = Ni coated with NiO</a:t>
            </a:r>
            <a:r>
              <a:rPr lang="en-US" altLang="en-US" sz="2800" baseline="-25000">
                <a:solidFill>
                  <a:srgbClr val="000000"/>
                </a:solidFill>
              </a:rPr>
              <a:t>2</a:t>
            </a:r>
          </a:p>
          <a:p>
            <a:pPr>
              <a:lnSpc>
                <a:spcPct val="90000"/>
              </a:lnSpc>
              <a:spcBef>
                <a:spcPts val="700"/>
              </a:spcBef>
              <a:buFont typeface="Times New Roman" panose="02020603050405020304" pitchFamily="18" charset="0"/>
              <a:buChar char="•"/>
            </a:pPr>
            <a:r>
              <a:rPr lang="en-US" altLang="en-US" sz="2800">
                <a:solidFill>
                  <a:srgbClr val="000000"/>
                </a:solidFill>
              </a:rPr>
              <a:t>NiO</a:t>
            </a:r>
            <a:r>
              <a:rPr lang="en-US" altLang="en-US" sz="2800" baseline="-25000">
                <a:solidFill>
                  <a:srgbClr val="000000"/>
                </a:solidFill>
              </a:rPr>
              <a:t>2 </a:t>
            </a:r>
            <a:r>
              <a:rPr lang="en-US" altLang="en-US" sz="2800">
                <a:solidFill>
                  <a:srgbClr val="000000"/>
                </a:solidFill>
              </a:rPr>
              <a:t>is reduced</a:t>
            </a:r>
          </a:p>
          <a:p>
            <a:pPr algn="ctr">
              <a:lnSpc>
                <a:spcPct val="90000"/>
              </a:lnSpc>
              <a:spcBef>
                <a:spcPts val="500"/>
              </a:spcBef>
              <a:buClrTx/>
              <a:buFontTx/>
              <a:buNone/>
            </a:pPr>
            <a:r>
              <a:rPr lang="en-US" altLang="en-US" sz="2000">
                <a:solidFill>
                  <a:srgbClr val="000000"/>
                </a:solidFill>
              </a:rPr>
              <a:t>NiO</a:t>
            </a:r>
            <a:r>
              <a:rPr lang="en-US" altLang="en-US" sz="2000" baseline="-25000">
                <a:solidFill>
                  <a:srgbClr val="000000"/>
                </a:solidFill>
              </a:rPr>
              <a:t>2</a:t>
            </a:r>
            <a:r>
              <a:rPr lang="en-US" altLang="en-US" sz="2000">
                <a:solidFill>
                  <a:srgbClr val="000000"/>
                </a:solidFill>
              </a:rPr>
              <a:t>(s) + 2 H</a:t>
            </a:r>
            <a:r>
              <a:rPr lang="en-US" altLang="en-US" sz="2000" baseline="-25000">
                <a:solidFill>
                  <a:srgbClr val="000000"/>
                </a:solidFill>
              </a:rPr>
              <a:t>2</a:t>
            </a:r>
            <a:r>
              <a:rPr lang="en-US" altLang="en-US" sz="2000">
                <a:solidFill>
                  <a:srgbClr val="000000"/>
                </a:solidFill>
              </a:rPr>
              <a:t>O(</a:t>
            </a:r>
            <a:r>
              <a:rPr lang="en-US" altLang="en-US" sz="2000" i="1">
                <a:solidFill>
                  <a:srgbClr val="000000"/>
                </a:solidFill>
              </a:rPr>
              <a:t>l</a:t>
            </a:r>
            <a:r>
              <a:rPr lang="en-US" altLang="en-US" sz="2000">
                <a:solidFill>
                  <a:srgbClr val="000000"/>
                </a:solidFill>
              </a:rPr>
              <a:t>) + 2 e</a:t>
            </a:r>
            <a:r>
              <a:rPr lang="en-US" altLang="en-US" sz="2000" baseline="30000">
                <a:solidFill>
                  <a:srgbClr val="000000"/>
                </a:solidFill>
              </a:rPr>
              <a:t>-1 </a:t>
            </a:r>
            <a:r>
              <a:rPr lang="en-US" altLang="en-US" sz="2000">
                <a:solidFill>
                  <a:srgbClr val="000000"/>
                </a:solidFill>
                <a:latin typeface="Symbol" panose="05050102010706020507" pitchFamily="18" charset="2"/>
              </a:rPr>
              <a:t></a:t>
            </a:r>
            <a:r>
              <a:rPr lang="en-US" altLang="en-US" sz="2000">
                <a:solidFill>
                  <a:srgbClr val="000000"/>
                </a:solidFill>
              </a:rPr>
              <a:t> Ni(OH)</a:t>
            </a:r>
            <a:r>
              <a:rPr lang="en-US" altLang="en-US" sz="2000" baseline="-25000">
                <a:solidFill>
                  <a:srgbClr val="000000"/>
                </a:solidFill>
              </a:rPr>
              <a:t>2</a:t>
            </a:r>
            <a:r>
              <a:rPr lang="en-US" altLang="en-US" sz="2000">
                <a:solidFill>
                  <a:srgbClr val="000000"/>
                </a:solidFill>
              </a:rPr>
              <a:t>(s) + 2OH</a:t>
            </a:r>
            <a:r>
              <a:rPr lang="en-US" altLang="en-US" sz="2000" baseline="30000">
                <a:solidFill>
                  <a:srgbClr val="000000"/>
                </a:solidFill>
              </a:rPr>
              <a:t>-1 	</a:t>
            </a:r>
            <a:r>
              <a:rPr lang="en-US" altLang="en-US" sz="2000">
                <a:solidFill>
                  <a:srgbClr val="000000"/>
                </a:solidFill>
              </a:rPr>
              <a:t> E</a:t>
            </a:r>
            <a:r>
              <a:rPr lang="en-US" altLang="en-US" sz="2000" baseline="30000">
                <a:solidFill>
                  <a:srgbClr val="000000"/>
                </a:solidFill>
              </a:rPr>
              <a:t>0</a:t>
            </a:r>
            <a:r>
              <a:rPr lang="en-US" altLang="en-US" sz="2000">
                <a:solidFill>
                  <a:srgbClr val="000000"/>
                </a:solidFill>
              </a:rPr>
              <a:t> = 0.49 v</a:t>
            </a:r>
          </a:p>
          <a:p>
            <a:pPr>
              <a:lnSpc>
                <a:spcPct val="90000"/>
              </a:lnSpc>
              <a:spcBef>
                <a:spcPts val="700"/>
              </a:spcBef>
              <a:buFont typeface="Times New Roman" panose="02020603050405020304" pitchFamily="18" charset="0"/>
              <a:buChar char="•"/>
            </a:pPr>
            <a:r>
              <a:rPr lang="en-US" altLang="en-US" sz="2800">
                <a:solidFill>
                  <a:srgbClr val="000000"/>
                </a:solidFill>
              </a:rPr>
              <a:t>cell voltage = 1.30 v</a:t>
            </a:r>
          </a:p>
          <a:p>
            <a:pPr>
              <a:lnSpc>
                <a:spcPct val="90000"/>
              </a:lnSpc>
              <a:spcBef>
                <a:spcPts val="700"/>
              </a:spcBef>
              <a:buFont typeface="Times New Roman" panose="02020603050405020304" pitchFamily="18" charset="0"/>
              <a:buChar char="•"/>
            </a:pPr>
            <a:r>
              <a:rPr lang="en-US" altLang="en-US" sz="2800">
                <a:solidFill>
                  <a:srgbClr val="000000"/>
                </a:solidFill>
              </a:rPr>
              <a:t>rechargeable, long life, light, more environmentally friendly than NiCad, greater energy density than NiCad</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additive="repl">
                                        <p:cTn id="6" dur="1" fill="hold">
                                          <p:stCondLst>
                                            <p:cond delay="0"/>
                                          </p:stCondLst>
                                        </p:cTn>
                                        <p:tgtEl>
                                          <p:spTgt spid="79876">
                                            <p:txEl>
                                              <p:pRg st="0" end="0"/>
                                            </p:txEl>
                                          </p:spTgt>
                                        </p:tgtEl>
                                        <p:attrNameLst>
                                          <p:attrName>style.visibility</p:attrName>
                                        </p:attrNameLst>
                                      </p:cBhvr>
                                      <p:to>
                                        <p:strVal val="visible"/>
                                      </p:to>
                                    </p:set>
                                    <p:animEffect transition="in" filter="wipe(right)">
                                      <p:cBhvr additive="repl">
                                        <p:cTn id="7" dur="500"/>
                                        <p:tgtEl>
                                          <p:spTgt spid="798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additive="repl">
                                        <p:cTn id="11" dur="1" fill="hold">
                                          <p:stCondLst>
                                            <p:cond delay="0"/>
                                          </p:stCondLst>
                                        </p:cTn>
                                        <p:tgtEl>
                                          <p:spTgt spid="79876">
                                            <p:txEl>
                                              <p:pRg st="1" end="1"/>
                                            </p:txEl>
                                          </p:spTgt>
                                        </p:tgtEl>
                                        <p:attrNameLst>
                                          <p:attrName>style.visibility</p:attrName>
                                        </p:attrNameLst>
                                      </p:cBhvr>
                                      <p:to>
                                        <p:strVal val="visible"/>
                                      </p:to>
                                    </p:set>
                                    <p:animEffect transition="in" filter="wipe(right)">
                                      <p:cBhvr additive="repl">
                                        <p:cTn id="12" dur="500"/>
                                        <p:tgtEl>
                                          <p:spTgt spid="79876">
                                            <p:txEl>
                                              <p:pRg st="1" end="1"/>
                                            </p:txEl>
                                          </p:spTgt>
                                        </p:tgtEl>
                                      </p:cBhvr>
                                    </p:animEffect>
                                  </p:childTnLst>
                                </p:cTn>
                              </p:par>
                              <p:par>
                                <p:cTn id="13" presetID="22" presetClass="entr" presetSubtype="2" fill="hold" nodeType="withEffect">
                                  <p:stCondLst>
                                    <p:cond delay="0"/>
                                  </p:stCondLst>
                                  <p:childTnLst>
                                    <p:set>
                                      <p:cBhvr additive="repl">
                                        <p:cTn id="14" dur="1" fill="hold">
                                          <p:stCondLst>
                                            <p:cond delay="0"/>
                                          </p:stCondLst>
                                        </p:cTn>
                                        <p:tgtEl>
                                          <p:spTgt spid="79876">
                                            <p:txEl>
                                              <p:pRg st="2" end="2"/>
                                            </p:txEl>
                                          </p:spTgt>
                                        </p:tgtEl>
                                        <p:attrNameLst>
                                          <p:attrName>style.visibility</p:attrName>
                                        </p:attrNameLst>
                                      </p:cBhvr>
                                      <p:to>
                                        <p:strVal val="visible"/>
                                      </p:to>
                                    </p:set>
                                    <p:animEffect transition="in" filter="wipe(right)">
                                      <p:cBhvr additive="repl">
                                        <p:cTn id="15" dur="500"/>
                                        <p:tgtEl>
                                          <p:spTgt spid="79876">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nodeType="clickEffect">
                                  <p:stCondLst>
                                    <p:cond delay="0"/>
                                  </p:stCondLst>
                                  <p:childTnLst>
                                    <p:set>
                                      <p:cBhvr additive="repl">
                                        <p:cTn id="19" dur="1" fill="hold">
                                          <p:stCondLst>
                                            <p:cond delay="0"/>
                                          </p:stCondLst>
                                        </p:cTn>
                                        <p:tgtEl>
                                          <p:spTgt spid="79876">
                                            <p:txEl>
                                              <p:pRg st="3" end="3"/>
                                            </p:txEl>
                                          </p:spTgt>
                                        </p:tgtEl>
                                        <p:attrNameLst>
                                          <p:attrName>style.visibility</p:attrName>
                                        </p:attrNameLst>
                                      </p:cBhvr>
                                      <p:to>
                                        <p:strVal val="visible"/>
                                      </p:to>
                                    </p:set>
                                    <p:animEffect transition="in" filter="wipe(right)">
                                      <p:cBhvr additive="repl">
                                        <p:cTn id="20" dur="500"/>
                                        <p:tgtEl>
                                          <p:spTgt spid="79876">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2" fill="hold" nodeType="clickEffect">
                                  <p:stCondLst>
                                    <p:cond delay="0"/>
                                  </p:stCondLst>
                                  <p:childTnLst>
                                    <p:set>
                                      <p:cBhvr additive="repl">
                                        <p:cTn id="24" dur="1" fill="hold">
                                          <p:stCondLst>
                                            <p:cond delay="0"/>
                                          </p:stCondLst>
                                        </p:cTn>
                                        <p:tgtEl>
                                          <p:spTgt spid="79876">
                                            <p:txEl>
                                              <p:pRg st="4" end="4"/>
                                            </p:txEl>
                                          </p:spTgt>
                                        </p:tgtEl>
                                        <p:attrNameLst>
                                          <p:attrName>style.visibility</p:attrName>
                                        </p:attrNameLst>
                                      </p:cBhvr>
                                      <p:to>
                                        <p:strVal val="visible"/>
                                      </p:to>
                                    </p:set>
                                    <p:animEffect transition="in" filter="wipe(right)">
                                      <p:cBhvr additive="repl">
                                        <p:cTn id="25" dur="500"/>
                                        <p:tgtEl>
                                          <p:spTgt spid="79876">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2" fill="hold" nodeType="clickEffect">
                                  <p:stCondLst>
                                    <p:cond delay="0"/>
                                  </p:stCondLst>
                                  <p:childTnLst>
                                    <p:set>
                                      <p:cBhvr additive="repl">
                                        <p:cTn id="29" dur="1" fill="hold">
                                          <p:stCondLst>
                                            <p:cond delay="0"/>
                                          </p:stCondLst>
                                        </p:cTn>
                                        <p:tgtEl>
                                          <p:spTgt spid="79876">
                                            <p:txEl>
                                              <p:pRg st="5" end="5"/>
                                            </p:txEl>
                                          </p:spTgt>
                                        </p:tgtEl>
                                        <p:attrNameLst>
                                          <p:attrName>style.visibility</p:attrName>
                                        </p:attrNameLst>
                                      </p:cBhvr>
                                      <p:to>
                                        <p:strVal val="visible"/>
                                      </p:to>
                                    </p:set>
                                    <p:animEffect transition="in" filter="wipe(right)">
                                      <p:cBhvr additive="repl">
                                        <p:cTn id="30" dur="500"/>
                                        <p:tgtEl>
                                          <p:spTgt spid="79876">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2" fill="hold" nodeType="clickEffect">
                                  <p:stCondLst>
                                    <p:cond delay="0"/>
                                  </p:stCondLst>
                                  <p:childTnLst>
                                    <p:set>
                                      <p:cBhvr additive="repl">
                                        <p:cTn id="34" dur="1" fill="hold">
                                          <p:stCondLst>
                                            <p:cond delay="0"/>
                                          </p:stCondLst>
                                        </p:cTn>
                                        <p:tgtEl>
                                          <p:spTgt spid="79876">
                                            <p:txEl>
                                              <p:pRg st="6" end="6"/>
                                            </p:txEl>
                                          </p:spTgt>
                                        </p:tgtEl>
                                        <p:attrNameLst>
                                          <p:attrName>style.visibility</p:attrName>
                                        </p:attrNameLst>
                                      </p:cBhvr>
                                      <p:to>
                                        <p:strVal val="visible"/>
                                      </p:to>
                                    </p:set>
                                    <p:animEffect transition="in" filter="wipe(right)">
                                      <p:cBhvr additive="repl">
                                        <p:cTn id="35" dur="500"/>
                                        <p:tgtEl>
                                          <p:spTgt spid="79876">
                                            <p:txEl>
                                              <p:pRg st="6" end="6"/>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2" fill="hold" nodeType="clickEffect">
                                  <p:stCondLst>
                                    <p:cond delay="0"/>
                                  </p:stCondLst>
                                  <p:childTnLst>
                                    <p:set>
                                      <p:cBhvr additive="repl">
                                        <p:cTn id="39" dur="1" fill="hold">
                                          <p:stCondLst>
                                            <p:cond delay="0"/>
                                          </p:stCondLst>
                                        </p:cTn>
                                        <p:tgtEl>
                                          <p:spTgt spid="79876">
                                            <p:txEl>
                                              <p:pRg st="7" end="7"/>
                                            </p:txEl>
                                          </p:spTgt>
                                        </p:tgtEl>
                                        <p:attrNameLst>
                                          <p:attrName>style.visibility</p:attrName>
                                        </p:attrNameLst>
                                      </p:cBhvr>
                                      <p:to>
                                        <p:strVal val="visible"/>
                                      </p:to>
                                    </p:set>
                                    <p:animEffect transition="in" filter="wipe(right)">
                                      <p:cBhvr additive="repl">
                                        <p:cTn id="40" dur="500"/>
                                        <p:tgtEl>
                                          <p:spTgt spid="79876">
                                            <p:txEl>
                                              <p:pRg st="7" end="7"/>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2" fill="hold" nodeType="clickEffect">
                                  <p:stCondLst>
                                    <p:cond delay="0"/>
                                  </p:stCondLst>
                                  <p:childTnLst>
                                    <p:set>
                                      <p:cBhvr additive="repl">
                                        <p:cTn id="44" dur="1" fill="hold">
                                          <p:stCondLst>
                                            <p:cond delay="0"/>
                                          </p:stCondLst>
                                        </p:cTn>
                                        <p:tgtEl>
                                          <p:spTgt spid="79876">
                                            <p:txEl>
                                              <p:pRg st="8" end="8"/>
                                            </p:txEl>
                                          </p:spTgt>
                                        </p:tgtEl>
                                        <p:attrNameLst>
                                          <p:attrName>style.visibility</p:attrName>
                                        </p:attrNameLst>
                                      </p:cBhvr>
                                      <p:to>
                                        <p:strVal val="visible"/>
                                      </p:to>
                                    </p:set>
                                    <p:animEffect transition="in" filter="wipe(right)">
                                      <p:cBhvr additive="repl">
                                        <p:cTn id="45" dur="500"/>
                                        <p:tgtEl>
                                          <p:spTgt spid="7987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1600200" y="685800"/>
            <a:ext cx="5867400" cy="460375"/>
          </a:xfrm>
          <a:prstGeom prst="rect">
            <a:avLst/>
          </a:prstGeom>
          <a:gradFill rotWithShape="0">
            <a:gsLst>
              <a:gs pos="0">
                <a:srgbClr val="FFFFFF"/>
              </a:gs>
              <a:gs pos="100000">
                <a:srgbClr val="FF9218"/>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500"/>
              </a:spcBef>
              <a:buClrTx/>
              <a:buFontTx/>
              <a:buNone/>
            </a:pPr>
            <a:r>
              <a:rPr lang="en-US" altLang="en-US" b="1">
                <a:solidFill>
                  <a:schemeClr val="tx1"/>
                </a:solidFill>
                <a:latin typeface="Arial" panose="020B0604020202020204" pitchFamily="34" charset="0"/>
              </a:rPr>
              <a:t>Key Points About Redox Reactions</a:t>
            </a:r>
          </a:p>
        </p:txBody>
      </p:sp>
      <p:sp>
        <p:nvSpPr>
          <p:cNvPr id="12290" name="Text Box 2"/>
          <p:cNvSpPr txBox="1">
            <a:spLocks noChangeArrowheads="1"/>
          </p:cNvSpPr>
          <p:nvPr/>
        </p:nvSpPr>
        <p:spPr bwMode="auto">
          <a:xfrm>
            <a:off x="533400" y="1447800"/>
            <a:ext cx="7696200" cy="4895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750"/>
              </a:spcBef>
              <a:buClr>
                <a:srgbClr val="800000"/>
              </a:buClr>
              <a:buFont typeface="Times New Roman" panose="02020603050405020304" pitchFamily="18" charset="0"/>
              <a:buChar char="•"/>
            </a:pPr>
            <a:r>
              <a:rPr lang="en-US" altLang="en-US" sz="2800" b="1">
                <a:solidFill>
                  <a:schemeClr val="tx1"/>
                </a:solidFill>
                <a:latin typeface="Comic Sans MS" panose="030F0702030302020204" pitchFamily="66" charset="0"/>
              </a:rPr>
              <a:t>Oxidation (electron loss) always accompanies reduction (electron gain).</a:t>
            </a:r>
          </a:p>
          <a:p>
            <a:pPr>
              <a:spcBef>
                <a:spcPts val="1750"/>
              </a:spcBef>
              <a:buClrTx/>
              <a:buFontTx/>
              <a:buNone/>
            </a:pPr>
            <a:endParaRPr lang="en-US" altLang="en-US" sz="2800" b="1">
              <a:solidFill>
                <a:schemeClr val="tx1"/>
              </a:solidFill>
              <a:latin typeface="Comic Sans MS" panose="030F0702030302020204" pitchFamily="66" charset="0"/>
            </a:endParaRPr>
          </a:p>
          <a:p>
            <a:pPr>
              <a:spcBef>
                <a:spcPts val="1750"/>
              </a:spcBef>
              <a:buClr>
                <a:srgbClr val="800000"/>
              </a:buClr>
              <a:buFont typeface="Times New Roman" panose="02020603050405020304" pitchFamily="18" charset="0"/>
              <a:buChar char="•"/>
            </a:pPr>
            <a:r>
              <a:rPr lang="en-US" altLang="en-US" sz="2800" b="1">
                <a:solidFill>
                  <a:schemeClr val="tx1"/>
                </a:solidFill>
                <a:latin typeface="Comic Sans MS" panose="030F0702030302020204" pitchFamily="66" charset="0"/>
              </a:rPr>
              <a:t>The oxidizing agent is reduced, and the reducing agent is oxidized.</a:t>
            </a:r>
          </a:p>
          <a:p>
            <a:pPr>
              <a:spcBef>
                <a:spcPts val="1750"/>
              </a:spcBef>
              <a:buClrTx/>
              <a:buFontTx/>
              <a:buNone/>
            </a:pPr>
            <a:endParaRPr lang="en-US" altLang="en-US" sz="2800" b="1">
              <a:solidFill>
                <a:schemeClr val="tx1"/>
              </a:solidFill>
              <a:latin typeface="Comic Sans MS" panose="030F0702030302020204" pitchFamily="66" charset="0"/>
            </a:endParaRPr>
          </a:p>
          <a:p>
            <a:pPr>
              <a:spcBef>
                <a:spcPts val="1750"/>
              </a:spcBef>
              <a:buClr>
                <a:srgbClr val="800000"/>
              </a:buClr>
              <a:buFont typeface="Times New Roman" panose="02020603050405020304" pitchFamily="18" charset="0"/>
              <a:buChar char="•"/>
            </a:pPr>
            <a:r>
              <a:rPr lang="en-US" altLang="en-US" sz="2800" b="1">
                <a:solidFill>
                  <a:schemeClr val="tx1"/>
                </a:solidFill>
                <a:latin typeface="Comic Sans MS" panose="030F0702030302020204" pitchFamily="66" charset="0"/>
              </a:rPr>
              <a:t>The number of electrons gained by the oxidizing agent always equals the number lost by the reducing agent.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12290">
                                            <p:txEl>
                                              <p:pRg st="0" end="0"/>
                                            </p:txEl>
                                          </p:spTgt>
                                        </p:tgtEl>
                                        <p:attrNameLst>
                                          <p:attrName>style.visibility</p:attrName>
                                        </p:attrNameLst>
                                      </p:cBhvr>
                                      <p:to>
                                        <p:strVal val="visible"/>
                                      </p:to>
                                    </p:set>
                                    <p:animEffect transition="in" filter="wipe(left)">
                                      <p:cBhvr additive="repl">
                                        <p:cTn id="7" dur="500"/>
                                        <p:tgtEl>
                                          <p:spTgt spid="122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12290">
                                            <p:txEl>
                                              <p:pRg st="2" end="2"/>
                                            </p:txEl>
                                          </p:spTgt>
                                        </p:tgtEl>
                                        <p:attrNameLst>
                                          <p:attrName>style.visibility</p:attrName>
                                        </p:attrNameLst>
                                      </p:cBhvr>
                                      <p:to>
                                        <p:strVal val="visible"/>
                                      </p:to>
                                    </p:set>
                                    <p:animEffect transition="in" filter="wipe(left)">
                                      <p:cBhvr additive="repl">
                                        <p:cTn id="12" dur="500"/>
                                        <p:tgtEl>
                                          <p:spTgt spid="1229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12290">
                                            <p:txEl>
                                              <p:pRg st="4" end="4"/>
                                            </p:txEl>
                                          </p:spTgt>
                                        </p:tgtEl>
                                        <p:attrNameLst>
                                          <p:attrName>style.visibility</p:attrName>
                                        </p:attrNameLst>
                                      </p:cBhvr>
                                      <p:to>
                                        <p:strVal val="visible"/>
                                      </p:to>
                                    </p:set>
                                    <p:animEffect transition="in" filter="wipe(left)">
                                      <p:cBhvr additive="repl">
                                        <p:cTn id="17" dur="500"/>
                                        <p:tgtEl>
                                          <p:spTgt spid="122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Text Box 2"/>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fld id="{87F27553-126A-4293-BC36-E18928897FF2}" type="slidenum">
              <a:rPr lang="en-US" altLang="en-US" sz="1400">
                <a:solidFill>
                  <a:srgbClr val="000000"/>
                </a:solidFill>
              </a:rPr>
              <a:pPr algn="ctr">
                <a:buClrTx/>
                <a:buFontTx/>
                <a:buNone/>
              </a:pPr>
              <a:t>70</a:t>
            </a:fld>
            <a:endParaRPr lang="en-US" altLang="en-US" sz="1400">
              <a:solidFill>
                <a:srgbClr val="000000"/>
              </a:solidFill>
            </a:endParaRPr>
          </a:p>
        </p:txBody>
      </p:sp>
      <p:pic>
        <p:nvPicPr>
          <p:cNvPr id="138243" name="Picture 3"/>
          <p:cNvPicPr>
            <a:picLocks noChangeAspect="1" noChangeArrowheads="1"/>
          </p:cNvPicPr>
          <p:nvPr/>
        </p:nvPicPr>
        <p:blipFill>
          <a:blip r:embed="rId3">
            <a:extLst>
              <a:ext uri="{28A0092B-C50C-407E-A947-70E740481C1C}">
                <a14:useLocalDpi xmlns:a14="http://schemas.microsoft.com/office/drawing/2010/main" val="0"/>
              </a:ext>
            </a:extLst>
          </a:blip>
          <a:srcRect b="4411"/>
          <a:stretch>
            <a:fillRect/>
          </a:stretch>
        </p:blipFill>
        <p:spPr bwMode="auto">
          <a:xfrm>
            <a:off x="5562600" y="762000"/>
            <a:ext cx="3316288" cy="4953000"/>
          </a:xfrm>
          <a:prstGeom prst="rect">
            <a:avLst/>
          </a:prstGeom>
          <a:noFill/>
          <a:ln>
            <a:noFill/>
          </a:ln>
          <a:effectLst/>
          <a:extLst>
            <a:ext uri="{909E8E84-426E-40DD-AFC4-6F175D3DCCD1}">
              <a14:hiddenFill xmlns:a14="http://schemas.microsoft.com/office/drawing/2010/main">
                <a:blipFill dpi="0" rotWithShape="0">
                  <a:blip/>
                  <a:srcRect b="4411"/>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8244" name="Text Box 4"/>
          <p:cNvSpPr txBox="1">
            <a:spLocks noChangeArrowheads="1"/>
          </p:cNvSpPr>
          <p:nvPr/>
        </p:nvSpPr>
        <p:spPr bwMode="auto">
          <a:xfrm>
            <a:off x="152400" y="304800"/>
            <a:ext cx="8458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sz="4400">
                <a:solidFill>
                  <a:srgbClr val="000000"/>
                </a:solidFill>
              </a:rPr>
              <a:t>Lithium Ion Battery</a:t>
            </a:r>
          </a:p>
        </p:txBody>
      </p:sp>
      <p:sp>
        <p:nvSpPr>
          <p:cNvPr id="138245" name="Text Box 5"/>
          <p:cNvSpPr txBox="1">
            <a:spLocks noChangeArrowheads="1"/>
          </p:cNvSpPr>
          <p:nvPr/>
        </p:nvSpPr>
        <p:spPr bwMode="auto">
          <a:xfrm>
            <a:off x="304800" y="1371600"/>
            <a:ext cx="5181600" cy="472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1pPr>
            <a:lvl2pPr marL="739775" indent="-282575">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9pPr>
          </a:lstStyle>
          <a:p>
            <a:pPr>
              <a:lnSpc>
                <a:spcPct val="80000"/>
              </a:lnSpc>
              <a:spcBef>
                <a:spcPts val="600"/>
              </a:spcBef>
              <a:buFont typeface="Times New Roman" panose="02020603050405020304" pitchFamily="18" charset="0"/>
              <a:buChar char="•"/>
            </a:pPr>
            <a:r>
              <a:rPr lang="en-US" altLang="en-US">
                <a:solidFill>
                  <a:srgbClr val="000000"/>
                </a:solidFill>
              </a:rPr>
              <a:t>electrolyte is concentrated KOH solution</a:t>
            </a:r>
          </a:p>
          <a:p>
            <a:pPr>
              <a:lnSpc>
                <a:spcPct val="80000"/>
              </a:lnSpc>
              <a:spcBef>
                <a:spcPts val="600"/>
              </a:spcBef>
              <a:buFont typeface="Times New Roman" panose="02020603050405020304" pitchFamily="18" charset="0"/>
              <a:buChar char="•"/>
            </a:pPr>
            <a:r>
              <a:rPr lang="en-US" altLang="en-US">
                <a:solidFill>
                  <a:srgbClr val="000000"/>
                </a:solidFill>
              </a:rPr>
              <a:t>anode = graphite impregnated with Li ions</a:t>
            </a:r>
          </a:p>
          <a:p>
            <a:pPr>
              <a:lnSpc>
                <a:spcPct val="80000"/>
              </a:lnSpc>
              <a:spcBef>
                <a:spcPts val="600"/>
              </a:spcBef>
              <a:buFont typeface="Times New Roman" panose="02020603050405020304" pitchFamily="18" charset="0"/>
              <a:buChar char="•"/>
            </a:pPr>
            <a:r>
              <a:rPr lang="en-US" altLang="en-US">
                <a:solidFill>
                  <a:srgbClr val="000000"/>
                </a:solidFill>
              </a:rPr>
              <a:t>cathode  = Li - transition metal oxide</a:t>
            </a:r>
          </a:p>
          <a:p>
            <a:pPr lvl="1">
              <a:lnSpc>
                <a:spcPct val="80000"/>
              </a:lnSpc>
              <a:spcBef>
                <a:spcPts val="500"/>
              </a:spcBef>
              <a:buFont typeface="Times New Roman" panose="02020603050405020304" pitchFamily="18" charset="0"/>
              <a:buChar char="–"/>
            </a:pPr>
            <a:r>
              <a:rPr lang="en-US" altLang="en-US" sz="2000">
                <a:solidFill>
                  <a:srgbClr val="000000"/>
                </a:solidFill>
              </a:rPr>
              <a:t>reduction of transition metal</a:t>
            </a:r>
          </a:p>
          <a:p>
            <a:pPr>
              <a:lnSpc>
                <a:spcPct val="80000"/>
              </a:lnSpc>
              <a:spcBef>
                <a:spcPts val="600"/>
              </a:spcBef>
              <a:buFont typeface="Times New Roman" panose="02020603050405020304" pitchFamily="18" charset="0"/>
              <a:buChar char="•"/>
            </a:pPr>
            <a:r>
              <a:rPr lang="en-US" altLang="en-US">
                <a:solidFill>
                  <a:srgbClr val="000000"/>
                </a:solidFill>
              </a:rPr>
              <a:t>work on Li ion migration from anode to cathode causing a corresponding migration of electrons from anode to cathode</a:t>
            </a:r>
          </a:p>
          <a:p>
            <a:pPr>
              <a:lnSpc>
                <a:spcPct val="80000"/>
              </a:lnSpc>
              <a:spcBef>
                <a:spcPts val="600"/>
              </a:spcBef>
              <a:buFont typeface="Times New Roman" panose="02020603050405020304" pitchFamily="18" charset="0"/>
              <a:buChar char="•"/>
            </a:pPr>
            <a:r>
              <a:rPr lang="en-US" altLang="en-US">
                <a:solidFill>
                  <a:srgbClr val="000000"/>
                </a:solidFill>
              </a:rPr>
              <a:t>rechargeable, long life, very light, more environmentally friendly, greater energy density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fld id="{95BB819E-0367-4B26-A221-AD2F75A24630}" type="slidenum">
              <a:rPr lang="en-US" altLang="en-US" sz="1400">
                <a:solidFill>
                  <a:srgbClr val="000000"/>
                </a:solidFill>
              </a:rPr>
              <a:pPr algn="ctr">
                <a:buClrTx/>
                <a:buFontTx/>
                <a:buNone/>
              </a:pPr>
              <a:t>71</a:t>
            </a:fld>
            <a:endParaRPr lang="en-US" altLang="en-US" sz="1400">
              <a:solidFill>
                <a:srgbClr val="000000"/>
              </a:solidFill>
            </a:endParaRPr>
          </a:p>
        </p:txBody>
      </p:sp>
      <p:sp>
        <p:nvSpPr>
          <p:cNvPr id="140291" name="Text Box 3"/>
          <p:cNvSpPr txBox="1">
            <a:spLocks noChangeArrowheads="1"/>
          </p:cNvSpPr>
          <p:nvPr/>
        </p:nvSpPr>
        <p:spPr bwMode="auto">
          <a:xfrm>
            <a:off x="685800" y="3048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sz="4400">
                <a:solidFill>
                  <a:srgbClr val="000000"/>
                </a:solidFill>
              </a:rPr>
              <a:t>Fuel Cells</a:t>
            </a:r>
          </a:p>
        </p:txBody>
      </p:sp>
      <p:sp>
        <p:nvSpPr>
          <p:cNvPr id="81924" name="Text Box 4"/>
          <p:cNvSpPr txBox="1">
            <a:spLocks noChangeArrowheads="1"/>
          </p:cNvSpPr>
          <p:nvPr/>
        </p:nvSpPr>
        <p:spPr bwMode="auto">
          <a:xfrm>
            <a:off x="304800" y="1219200"/>
            <a:ext cx="3810000" cy="4999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1pPr>
            <a:lvl2pPr marL="739775" indent="-282575">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9pPr>
          </a:lstStyle>
          <a:p>
            <a:pPr>
              <a:lnSpc>
                <a:spcPct val="80000"/>
              </a:lnSpc>
              <a:spcBef>
                <a:spcPts val="325"/>
              </a:spcBef>
              <a:buFont typeface="Times New Roman" panose="02020603050405020304" pitchFamily="18" charset="0"/>
              <a:buChar char="•"/>
            </a:pPr>
            <a:r>
              <a:rPr lang="en-US" altLang="en-US" sz="2600">
                <a:solidFill>
                  <a:srgbClr val="000000"/>
                </a:solidFill>
              </a:rPr>
              <a:t>like batteries in which reactants are constantly being added</a:t>
            </a:r>
          </a:p>
          <a:p>
            <a:pPr lvl="1">
              <a:lnSpc>
                <a:spcPct val="80000"/>
              </a:lnSpc>
              <a:spcBef>
                <a:spcPts val="300"/>
              </a:spcBef>
              <a:buFont typeface="Times New Roman" panose="02020603050405020304" pitchFamily="18" charset="0"/>
              <a:buChar char="–"/>
            </a:pPr>
            <a:r>
              <a:rPr lang="en-US" altLang="en-US">
                <a:solidFill>
                  <a:srgbClr val="000000"/>
                </a:solidFill>
              </a:rPr>
              <a:t>so it never runs down!</a:t>
            </a:r>
          </a:p>
          <a:p>
            <a:pPr>
              <a:lnSpc>
                <a:spcPct val="80000"/>
              </a:lnSpc>
              <a:spcBef>
                <a:spcPts val="325"/>
              </a:spcBef>
              <a:buFont typeface="Times New Roman" panose="02020603050405020304" pitchFamily="18" charset="0"/>
              <a:buChar char="•"/>
            </a:pPr>
            <a:r>
              <a:rPr lang="en-US" altLang="en-US" sz="2600">
                <a:solidFill>
                  <a:srgbClr val="000000"/>
                </a:solidFill>
              </a:rPr>
              <a:t>Anode and Cathode both Pt coated metal</a:t>
            </a:r>
          </a:p>
          <a:p>
            <a:pPr>
              <a:lnSpc>
                <a:spcPct val="80000"/>
              </a:lnSpc>
              <a:spcBef>
                <a:spcPts val="325"/>
              </a:spcBef>
              <a:buFont typeface="Times New Roman" panose="02020603050405020304" pitchFamily="18" charset="0"/>
              <a:buChar char="•"/>
            </a:pPr>
            <a:r>
              <a:rPr lang="en-US" altLang="en-US" sz="2600">
                <a:solidFill>
                  <a:srgbClr val="000000"/>
                </a:solidFill>
              </a:rPr>
              <a:t>Electrolyte is OH</a:t>
            </a:r>
            <a:r>
              <a:rPr lang="en-US" altLang="en-US" sz="2600" baseline="30000">
                <a:solidFill>
                  <a:srgbClr val="000000"/>
                </a:solidFill>
                <a:cs typeface="Times New Roman" panose="02020603050405020304" pitchFamily="18" charset="0"/>
              </a:rPr>
              <a:t>–</a:t>
            </a:r>
            <a:r>
              <a:rPr lang="en-US" altLang="en-US" sz="2600">
                <a:solidFill>
                  <a:srgbClr val="000000"/>
                </a:solidFill>
                <a:cs typeface="Times New Roman" panose="02020603050405020304" pitchFamily="18" charset="0"/>
              </a:rPr>
              <a:t> solution</a:t>
            </a:r>
          </a:p>
          <a:p>
            <a:pPr>
              <a:lnSpc>
                <a:spcPct val="80000"/>
              </a:lnSpc>
              <a:spcBef>
                <a:spcPts val="325"/>
              </a:spcBef>
              <a:buFont typeface="Times New Roman" panose="02020603050405020304" pitchFamily="18" charset="0"/>
              <a:buChar char="•"/>
            </a:pPr>
            <a:r>
              <a:rPr lang="en-US" altLang="en-US" sz="2600">
                <a:solidFill>
                  <a:srgbClr val="000000"/>
                </a:solidFill>
              </a:rPr>
              <a:t>Anode Reaction: </a:t>
            </a:r>
          </a:p>
          <a:p>
            <a:pPr algn="ctr">
              <a:lnSpc>
                <a:spcPct val="80000"/>
              </a:lnSpc>
              <a:spcBef>
                <a:spcPts val="325"/>
              </a:spcBef>
              <a:buClrTx/>
              <a:buFontTx/>
              <a:buNone/>
            </a:pPr>
            <a:r>
              <a:rPr lang="en-US" altLang="en-US" sz="2600">
                <a:solidFill>
                  <a:srgbClr val="000000"/>
                </a:solidFill>
              </a:rPr>
              <a:t>2 H</a:t>
            </a:r>
            <a:r>
              <a:rPr lang="en-US" altLang="en-US" sz="2600" baseline="-25000">
                <a:solidFill>
                  <a:srgbClr val="000000"/>
                </a:solidFill>
              </a:rPr>
              <a:t>2</a:t>
            </a:r>
            <a:r>
              <a:rPr lang="en-US" altLang="en-US" sz="2600">
                <a:solidFill>
                  <a:srgbClr val="000000"/>
                </a:solidFill>
              </a:rPr>
              <a:t> + 4 OH</a:t>
            </a:r>
            <a:r>
              <a:rPr lang="en-US" altLang="en-US" sz="2600" baseline="30000">
                <a:solidFill>
                  <a:srgbClr val="000000"/>
                </a:solidFill>
                <a:cs typeface="Times New Roman" panose="02020603050405020304" pitchFamily="18" charset="0"/>
              </a:rPr>
              <a:t>– </a:t>
            </a:r>
          </a:p>
          <a:p>
            <a:pPr algn="ctr">
              <a:lnSpc>
                <a:spcPct val="80000"/>
              </a:lnSpc>
              <a:spcBef>
                <a:spcPts val="325"/>
              </a:spcBef>
              <a:buClrTx/>
              <a:buFontTx/>
              <a:buNone/>
            </a:pPr>
            <a:r>
              <a:rPr lang="en-US" altLang="en-US" sz="2600">
                <a:solidFill>
                  <a:srgbClr val="000000"/>
                </a:solidFill>
                <a:cs typeface="Times New Roman" panose="02020603050405020304" pitchFamily="18" charset="0"/>
              </a:rPr>
              <a:t>→ 4 H</a:t>
            </a:r>
            <a:r>
              <a:rPr lang="en-US" altLang="en-US" sz="2600" baseline="-25000">
                <a:solidFill>
                  <a:srgbClr val="000000"/>
                </a:solidFill>
                <a:cs typeface="Times New Roman" panose="02020603050405020304" pitchFamily="18" charset="0"/>
              </a:rPr>
              <a:t>2</a:t>
            </a:r>
            <a:r>
              <a:rPr lang="en-US" altLang="en-US" sz="2600">
                <a:solidFill>
                  <a:srgbClr val="000000"/>
                </a:solidFill>
                <a:cs typeface="Times New Roman" panose="02020603050405020304" pitchFamily="18" charset="0"/>
              </a:rPr>
              <a:t>O(</a:t>
            </a:r>
            <a:r>
              <a:rPr lang="en-US" altLang="en-US" sz="2600" i="1">
                <a:solidFill>
                  <a:srgbClr val="000000"/>
                </a:solidFill>
                <a:cs typeface="Times New Roman" panose="02020603050405020304" pitchFamily="18" charset="0"/>
              </a:rPr>
              <a:t>l</a:t>
            </a:r>
            <a:r>
              <a:rPr lang="en-US" altLang="en-US" sz="2600">
                <a:solidFill>
                  <a:srgbClr val="000000"/>
                </a:solidFill>
                <a:cs typeface="Times New Roman" panose="02020603050405020304" pitchFamily="18" charset="0"/>
              </a:rPr>
              <a:t>) + 4 e</a:t>
            </a:r>
            <a:r>
              <a:rPr lang="en-US" altLang="en-US" sz="2600" baseline="30000">
                <a:solidFill>
                  <a:srgbClr val="000000"/>
                </a:solidFill>
                <a:cs typeface="Times New Roman" panose="02020603050405020304" pitchFamily="18" charset="0"/>
              </a:rPr>
              <a:t>-</a:t>
            </a:r>
          </a:p>
          <a:p>
            <a:pPr>
              <a:lnSpc>
                <a:spcPct val="80000"/>
              </a:lnSpc>
              <a:spcBef>
                <a:spcPts val="325"/>
              </a:spcBef>
              <a:buFont typeface="Times New Roman" panose="02020603050405020304" pitchFamily="18" charset="0"/>
              <a:buChar char="•"/>
            </a:pPr>
            <a:r>
              <a:rPr lang="en-US" altLang="en-US" sz="2600">
                <a:solidFill>
                  <a:srgbClr val="000000"/>
                </a:solidFill>
                <a:cs typeface="Times New Roman" panose="02020603050405020304" pitchFamily="18" charset="0"/>
              </a:rPr>
              <a:t>Cathode Reaction: </a:t>
            </a:r>
          </a:p>
          <a:p>
            <a:pPr algn="ctr">
              <a:lnSpc>
                <a:spcPct val="80000"/>
              </a:lnSpc>
              <a:spcBef>
                <a:spcPts val="325"/>
              </a:spcBef>
              <a:buClrTx/>
              <a:buFontTx/>
              <a:buNone/>
            </a:pPr>
            <a:r>
              <a:rPr lang="en-US" altLang="en-US" sz="2600">
                <a:solidFill>
                  <a:srgbClr val="000000"/>
                </a:solidFill>
                <a:cs typeface="Times New Roman" panose="02020603050405020304" pitchFamily="18" charset="0"/>
              </a:rPr>
              <a:t>O</a:t>
            </a:r>
            <a:r>
              <a:rPr lang="en-US" altLang="en-US" sz="2600" baseline="-25000">
                <a:solidFill>
                  <a:srgbClr val="000000"/>
                </a:solidFill>
                <a:cs typeface="Times New Roman" panose="02020603050405020304" pitchFamily="18" charset="0"/>
              </a:rPr>
              <a:t>2</a:t>
            </a:r>
            <a:r>
              <a:rPr lang="en-US" altLang="en-US" sz="2600">
                <a:solidFill>
                  <a:srgbClr val="000000"/>
                </a:solidFill>
                <a:cs typeface="Times New Roman" panose="02020603050405020304" pitchFamily="18" charset="0"/>
              </a:rPr>
              <a:t> + 4 H</a:t>
            </a:r>
            <a:r>
              <a:rPr lang="en-US" altLang="en-US" sz="2600" baseline="-25000">
                <a:solidFill>
                  <a:srgbClr val="000000"/>
                </a:solidFill>
                <a:cs typeface="Times New Roman" panose="02020603050405020304" pitchFamily="18" charset="0"/>
              </a:rPr>
              <a:t>2</a:t>
            </a:r>
            <a:r>
              <a:rPr lang="en-US" altLang="en-US" sz="2600">
                <a:solidFill>
                  <a:srgbClr val="000000"/>
                </a:solidFill>
                <a:cs typeface="Times New Roman" panose="02020603050405020304" pitchFamily="18" charset="0"/>
              </a:rPr>
              <a:t>O + 4 e</a:t>
            </a:r>
            <a:r>
              <a:rPr lang="en-US" altLang="en-US" sz="2600" baseline="30000">
                <a:solidFill>
                  <a:srgbClr val="000000"/>
                </a:solidFill>
                <a:cs typeface="Times New Roman" panose="02020603050405020304" pitchFamily="18" charset="0"/>
              </a:rPr>
              <a:t>-</a:t>
            </a:r>
            <a:r>
              <a:rPr lang="en-US" altLang="en-US" sz="2600">
                <a:solidFill>
                  <a:srgbClr val="000000"/>
                </a:solidFill>
                <a:cs typeface="Times New Roman" panose="02020603050405020304" pitchFamily="18" charset="0"/>
              </a:rPr>
              <a:t> </a:t>
            </a:r>
          </a:p>
          <a:p>
            <a:pPr algn="ctr">
              <a:lnSpc>
                <a:spcPct val="80000"/>
              </a:lnSpc>
              <a:spcBef>
                <a:spcPts val="325"/>
              </a:spcBef>
              <a:buClrTx/>
              <a:buFontTx/>
              <a:buNone/>
            </a:pPr>
            <a:r>
              <a:rPr lang="en-US" altLang="en-US" sz="2600">
                <a:solidFill>
                  <a:srgbClr val="000000"/>
                </a:solidFill>
                <a:cs typeface="Times New Roman" panose="02020603050405020304" pitchFamily="18" charset="0"/>
              </a:rPr>
              <a:t>→ 4 OH</a:t>
            </a:r>
            <a:r>
              <a:rPr lang="en-US" altLang="en-US" sz="2600" baseline="30000">
                <a:solidFill>
                  <a:srgbClr val="000000"/>
                </a:solidFill>
                <a:cs typeface="Times New Roman" panose="02020603050405020304" pitchFamily="18" charset="0"/>
              </a:rPr>
              <a:t>–</a:t>
            </a:r>
          </a:p>
        </p:txBody>
      </p:sp>
      <p:pic>
        <p:nvPicPr>
          <p:cNvPr id="140293" name="Picture 5"/>
          <p:cNvPicPr>
            <a:picLocks noChangeAspect="1" noChangeArrowheads="1"/>
          </p:cNvPicPr>
          <p:nvPr/>
        </p:nvPicPr>
        <p:blipFill>
          <a:blip r:embed="rId3">
            <a:extLst>
              <a:ext uri="{28A0092B-C50C-407E-A947-70E740481C1C}">
                <a14:useLocalDpi xmlns:a14="http://schemas.microsoft.com/office/drawing/2010/main" val="0"/>
              </a:ext>
            </a:extLst>
          </a:blip>
          <a:srcRect b="4478"/>
          <a:stretch>
            <a:fillRect/>
          </a:stretch>
        </p:blipFill>
        <p:spPr bwMode="auto">
          <a:xfrm>
            <a:off x="4038600" y="1295400"/>
            <a:ext cx="4876800" cy="4267200"/>
          </a:xfrm>
          <a:prstGeom prst="rect">
            <a:avLst/>
          </a:prstGeom>
          <a:noFill/>
          <a:ln>
            <a:noFill/>
          </a:ln>
          <a:effectLst/>
          <a:extLst>
            <a:ext uri="{909E8E84-426E-40DD-AFC4-6F175D3DCCD1}">
              <a14:hiddenFill xmlns:a14="http://schemas.microsoft.com/office/drawing/2010/main">
                <a:blipFill dpi="0" rotWithShape="0">
                  <a:blip/>
                  <a:srcRect b="447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81924">
                                            <p:txEl>
                                              <p:pRg st="0" end="0"/>
                                            </p:txEl>
                                          </p:spTgt>
                                        </p:tgtEl>
                                        <p:attrNameLst>
                                          <p:attrName>style.visibility</p:attrName>
                                        </p:attrNameLst>
                                      </p:cBhvr>
                                      <p:to>
                                        <p:strVal val="visible"/>
                                      </p:to>
                                    </p:set>
                                    <p:animEffect transition="in" filter="wipe(left)">
                                      <p:cBhvr additive="repl">
                                        <p:cTn id="7" dur="500"/>
                                        <p:tgtEl>
                                          <p:spTgt spid="81924">
                                            <p:txEl>
                                              <p:pRg st="0" end="0"/>
                                            </p:txEl>
                                          </p:spTgt>
                                        </p:tgtEl>
                                      </p:cBhvr>
                                    </p:animEffect>
                                  </p:childTnLst>
                                </p:cTn>
                              </p:par>
                              <p:par>
                                <p:cTn id="8" presetID="22" presetClass="entr" presetSubtype="8" fill="hold" nodeType="withEffect">
                                  <p:stCondLst>
                                    <p:cond delay="0"/>
                                  </p:stCondLst>
                                  <p:childTnLst>
                                    <p:set>
                                      <p:cBhvr additive="repl">
                                        <p:cTn id="9" dur="1" fill="hold">
                                          <p:stCondLst>
                                            <p:cond delay="0"/>
                                          </p:stCondLst>
                                        </p:cTn>
                                        <p:tgtEl>
                                          <p:spTgt spid="81924">
                                            <p:txEl>
                                              <p:pRg st="1" end="1"/>
                                            </p:txEl>
                                          </p:spTgt>
                                        </p:tgtEl>
                                        <p:attrNameLst>
                                          <p:attrName>style.visibility</p:attrName>
                                        </p:attrNameLst>
                                      </p:cBhvr>
                                      <p:to>
                                        <p:strVal val="visible"/>
                                      </p:to>
                                    </p:set>
                                    <p:animEffect transition="in" filter="wipe(left)">
                                      <p:cBhvr additive="repl">
                                        <p:cTn id="10" dur="500"/>
                                        <p:tgtEl>
                                          <p:spTgt spid="81924">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additive="repl">
                                        <p:cTn id="14" dur="1" fill="hold">
                                          <p:stCondLst>
                                            <p:cond delay="0"/>
                                          </p:stCondLst>
                                        </p:cTn>
                                        <p:tgtEl>
                                          <p:spTgt spid="81924">
                                            <p:txEl>
                                              <p:pRg st="2" end="2"/>
                                            </p:txEl>
                                          </p:spTgt>
                                        </p:tgtEl>
                                        <p:attrNameLst>
                                          <p:attrName>style.visibility</p:attrName>
                                        </p:attrNameLst>
                                      </p:cBhvr>
                                      <p:to>
                                        <p:strVal val="visible"/>
                                      </p:to>
                                    </p:set>
                                    <p:animEffect transition="in" filter="wipe(left)">
                                      <p:cBhvr additive="repl">
                                        <p:cTn id="15" dur="500"/>
                                        <p:tgtEl>
                                          <p:spTgt spid="81924">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additive="repl">
                                        <p:cTn id="19" dur="1" fill="hold">
                                          <p:stCondLst>
                                            <p:cond delay="0"/>
                                          </p:stCondLst>
                                        </p:cTn>
                                        <p:tgtEl>
                                          <p:spTgt spid="81924">
                                            <p:txEl>
                                              <p:pRg st="3" end="3"/>
                                            </p:txEl>
                                          </p:spTgt>
                                        </p:tgtEl>
                                        <p:attrNameLst>
                                          <p:attrName>style.visibility</p:attrName>
                                        </p:attrNameLst>
                                      </p:cBhvr>
                                      <p:to>
                                        <p:strVal val="visible"/>
                                      </p:to>
                                    </p:set>
                                    <p:animEffect transition="in" filter="wipe(left)">
                                      <p:cBhvr additive="repl">
                                        <p:cTn id="20" dur="500"/>
                                        <p:tgtEl>
                                          <p:spTgt spid="81924">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additive="repl">
                                        <p:cTn id="24" dur="1" fill="hold">
                                          <p:stCondLst>
                                            <p:cond delay="0"/>
                                          </p:stCondLst>
                                        </p:cTn>
                                        <p:tgtEl>
                                          <p:spTgt spid="81924">
                                            <p:txEl>
                                              <p:pRg st="4" end="4"/>
                                            </p:txEl>
                                          </p:spTgt>
                                        </p:tgtEl>
                                        <p:attrNameLst>
                                          <p:attrName>style.visibility</p:attrName>
                                        </p:attrNameLst>
                                      </p:cBhvr>
                                      <p:to>
                                        <p:strVal val="visible"/>
                                      </p:to>
                                    </p:set>
                                    <p:animEffect transition="in" filter="wipe(left)">
                                      <p:cBhvr additive="repl">
                                        <p:cTn id="25" dur="500"/>
                                        <p:tgtEl>
                                          <p:spTgt spid="81924">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additive="repl">
                                        <p:cTn id="29" dur="1" fill="hold">
                                          <p:stCondLst>
                                            <p:cond delay="0"/>
                                          </p:stCondLst>
                                        </p:cTn>
                                        <p:tgtEl>
                                          <p:spTgt spid="81924">
                                            <p:txEl>
                                              <p:pRg st="5" end="5"/>
                                            </p:txEl>
                                          </p:spTgt>
                                        </p:tgtEl>
                                        <p:attrNameLst>
                                          <p:attrName>style.visibility</p:attrName>
                                        </p:attrNameLst>
                                      </p:cBhvr>
                                      <p:to>
                                        <p:strVal val="visible"/>
                                      </p:to>
                                    </p:set>
                                    <p:animEffect transition="in" filter="wipe(left)">
                                      <p:cBhvr additive="repl">
                                        <p:cTn id="30" dur="500"/>
                                        <p:tgtEl>
                                          <p:spTgt spid="81924">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additive="repl">
                                        <p:cTn id="34" dur="1" fill="hold">
                                          <p:stCondLst>
                                            <p:cond delay="0"/>
                                          </p:stCondLst>
                                        </p:cTn>
                                        <p:tgtEl>
                                          <p:spTgt spid="81924">
                                            <p:txEl>
                                              <p:pRg st="6" end="6"/>
                                            </p:txEl>
                                          </p:spTgt>
                                        </p:tgtEl>
                                        <p:attrNameLst>
                                          <p:attrName>style.visibility</p:attrName>
                                        </p:attrNameLst>
                                      </p:cBhvr>
                                      <p:to>
                                        <p:strVal val="visible"/>
                                      </p:to>
                                    </p:set>
                                    <p:animEffect transition="in" filter="wipe(left)">
                                      <p:cBhvr additive="repl">
                                        <p:cTn id="35" dur="500"/>
                                        <p:tgtEl>
                                          <p:spTgt spid="81924">
                                            <p:txEl>
                                              <p:pRg st="6" end="6"/>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additive="repl">
                                        <p:cTn id="39" dur="1" fill="hold">
                                          <p:stCondLst>
                                            <p:cond delay="0"/>
                                          </p:stCondLst>
                                        </p:cTn>
                                        <p:tgtEl>
                                          <p:spTgt spid="81924">
                                            <p:txEl>
                                              <p:pRg st="7" end="7"/>
                                            </p:txEl>
                                          </p:spTgt>
                                        </p:tgtEl>
                                        <p:attrNameLst>
                                          <p:attrName>style.visibility</p:attrName>
                                        </p:attrNameLst>
                                      </p:cBhvr>
                                      <p:to>
                                        <p:strVal val="visible"/>
                                      </p:to>
                                    </p:set>
                                    <p:animEffect transition="in" filter="wipe(left)">
                                      <p:cBhvr additive="repl">
                                        <p:cTn id="40" dur="500"/>
                                        <p:tgtEl>
                                          <p:spTgt spid="81924">
                                            <p:txEl>
                                              <p:pRg st="7" end="7"/>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additive="repl">
                                        <p:cTn id="44" dur="1" fill="hold">
                                          <p:stCondLst>
                                            <p:cond delay="0"/>
                                          </p:stCondLst>
                                        </p:cTn>
                                        <p:tgtEl>
                                          <p:spTgt spid="81924">
                                            <p:txEl>
                                              <p:pRg st="8" end="8"/>
                                            </p:txEl>
                                          </p:spTgt>
                                        </p:tgtEl>
                                        <p:attrNameLst>
                                          <p:attrName>style.visibility</p:attrName>
                                        </p:attrNameLst>
                                      </p:cBhvr>
                                      <p:to>
                                        <p:strVal val="visible"/>
                                      </p:to>
                                    </p:set>
                                    <p:animEffect transition="in" filter="wipe(left)">
                                      <p:cBhvr additive="repl">
                                        <p:cTn id="45" dur="500"/>
                                        <p:tgtEl>
                                          <p:spTgt spid="81924">
                                            <p:txEl>
                                              <p:pRg st="8" end="8"/>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additive="repl">
                                        <p:cTn id="49" dur="1" fill="hold">
                                          <p:stCondLst>
                                            <p:cond delay="0"/>
                                          </p:stCondLst>
                                        </p:cTn>
                                        <p:tgtEl>
                                          <p:spTgt spid="81924">
                                            <p:txEl>
                                              <p:pRg st="9" end="9"/>
                                            </p:txEl>
                                          </p:spTgt>
                                        </p:tgtEl>
                                        <p:attrNameLst>
                                          <p:attrName>style.visibility</p:attrName>
                                        </p:attrNameLst>
                                      </p:cBhvr>
                                      <p:to>
                                        <p:strVal val="visible"/>
                                      </p:to>
                                    </p:set>
                                    <p:animEffect transition="in" filter="wipe(left)">
                                      <p:cBhvr additive="repl">
                                        <p:cTn id="50" dur="500"/>
                                        <p:tgtEl>
                                          <p:spTgt spid="8192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Content Placeholder 2"/>
          <p:cNvSpPr>
            <a:spLocks noGrp="1" noChangeArrowheads="1"/>
          </p:cNvSpPr>
          <p:nvPr>
            <p:ph idx="1"/>
          </p:nvPr>
        </p:nvSpPr>
        <p:spPr>
          <a:xfrm>
            <a:off x="930275" y="3124200"/>
            <a:ext cx="3352800" cy="1660525"/>
          </a:xfrm>
        </p:spPr>
        <p:txBody>
          <a:bodyPr/>
          <a:lstStyle/>
          <a:p>
            <a:r>
              <a:rPr lang="en-US" altLang="en-US" sz="2600" smtClean="0"/>
              <a:t>Corrosion is oxidation.</a:t>
            </a:r>
          </a:p>
          <a:p>
            <a:r>
              <a:rPr lang="en-US" altLang="en-US" sz="2600" smtClean="0"/>
              <a:t>Its common name is </a:t>
            </a:r>
            <a:r>
              <a:rPr lang="en-US" altLang="en-US" sz="2600" b="1" smtClean="0"/>
              <a:t>rusting</a:t>
            </a:r>
            <a:r>
              <a:rPr lang="en-US" altLang="en-US" sz="2600" smtClean="0"/>
              <a:t>.</a:t>
            </a:r>
          </a:p>
        </p:txBody>
      </p:sp>
      <p:pic>
        <p:nvPicPr>
          <p:cNvPr id="142339" name="Picture 3" descr="A diagram shows, in steps, the reactions taking place when a water droplet sits on solid iron. A diagram shows a piece of solid iron with a water drop on top. Step 1. F e is oxidized at the anode region of the metal. F e yields F e 2 plus, plus 2 electrons. Step 2. Electrons from F e oxidation migrate to the region acting as the cathode. Step 3. O 2 is reduced at the cathode region. O 2 plus 4 H plus, plus 4 electrons yields 2 H 2 O, or O 2 plus 2 H 2 O plus 4 electrons yields 4 O H minus. Step 4. F e 2 plus is oxidized to F e 3 plus as rust, F e 2, O 3, forms."/>
          <p:cNvPicPr>
            <a:picLocks noChangeAspect="1" noChangeArrowheads="1"/>
          </p:cNvPicPr>
          <p:nvPr/>
        </p:nvPicPr>
        <p:blipFill>
          <a:blip r:embed="rId2" cstate="print">
            <a:extLst>
              <a:ext uri="{28A0092B-C50C-407E-A947-70E740481C1C}">
                <a14:useLocalDpi xmlns:a14="http://schemas.microsoft.com/office/drawing/2010/main" val="0"/>
              </a:ext>
            </a:extLst>
          </a:blip>
          <a:srcRect b="3926"/>
          <a:stretch>
            <a:fillRect/>
          </a:stretch>
        </p:blipFill>
        <p:spPr bwMode="auto">
          <a:xfrm>
            <a:off x="152400" y="706438"/>
            <a:ext cx="5024438"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0" name="TextBox 4"/>
          <p:cNvSpPr txBox="1">
            <a:spLocks noChangeArrowheads="1"/>
          </p:cNvSpPr>
          <p:nvPr/>
        </p:nvSpPr>
        <p:spPr bwMode="auto">
          <a:xfrm>
            <a:off x="5638800" y="706438"/>
            <a:ext cx="3063875"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n-US" altLang="en-US" sz="2000" b="1">
                <a:solidFill>
                  <a:schemeClr val="tx1"/>
                </a:solidFill>
              </a:rPr>
              <a:t>Cathodic protection</a:t>
            </a:r>
            <a:r>
              <a:rPr lang="en-US" altLang="en-US" sz="2000">
                <a:solidFill>
                  <a:schemeClr val="tx1"/>
                </a:solidFill>
              </a:rPr>
              <a:t> occurs because zinc is more easily oxidized, so that metal is sacrificed to keep the iron from rusting.  Another method to prevent corrosion is used for underground pipes. A </a:t>
            </a:r>
            <a:r>
              <a:rPr lang="en-US" altLang="en-US" sz="2000" b="1">
                <a:solidFill>
                  <a:schemeClr val="tx1"/>
                </a:solidFill>
              </a:rPr>
              <a:t>sacrificial anode</a:t>
            </a:r>
            <a:r>
              <a:rPr lang="en-US" altLang="en-US" sz="2000">
                <a:solidFill>
                  <a:schemeClr val="tx1"/>
                </a:solidFill>
              </a:rPr>
              <a:t> is attached to the pipe. The anode is oxidized before the pipe.</a:t>
            </a:r>
          </a:p>
        </p:txBody>
      </p:sp>
      <p:pic>
        <p:nvPicPr>
          <p:cNvPr id="142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313" y="4414838"/>
            <a:ext cx="4011612"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Text Box 1"/>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fld id="{F5BE39CC-FC3D-49F3-A0ED-2C5EAC51A9CF}" type="slidenum">
              <a:rPr lang="en-US" altLang="en-US" sz="1400">
                <a:solidFill>
                  <a:srgbClr val="000000"/>
                </a:solidFill>
              </a:rPr>
              <a:pPr algn="ctr">
                <a:buClrTx/>
                <a:buFontTx/>
                <a:buNone/>
              </a:pPr>
              <a:t>73</a:t>
            </a:fld>
            <a:endParaRPr lang="en-US" altLang="en-US" sz="1400">
              <a:solidFill>
                <a:srgbClr val="000000"/>
              </a:solidFill>
            </a:endParaRPr>
          </a:p>
        </p:txBody>
      </p:sp>
      <p:sp>
        <p:nvSpPr>
          <p:cNvPr id="143363" name="Text Box 2"/>
          <p:cNvSpPr txBox="1">
            <a:spLocks noChangeArrowheads="1"/>
          </p:cNvSpPr>
          <p:nvPr/>
        </p:nvSpPr>
        <p:spPr bwMode="auto">
          <a:xfrm>
            <a:off x="685800" y="609600"/>
            <a:ext cx="7772400" cy="1143000"/>
          </a:xfrm>
          <a:prstGeom prst="rect">
            <a:avLst/>
          </a:prstGeom>
          <a:solidFill>
            <a:srgbClr val="8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sz="4400">
                <a:solidFill>
                  <a:srgbClr val="CCCCFF"/>
                </a:solidFill>
                <a:hlinkClick r:id="rId3"/>
              </a:rPr>
              <a:t>Electrolysis</a:t>
            </a:r>
            <a:r>
              <a:rPr lang="en-US" altLang="en-US" sz="4400">
                <a:solidFill>
                  <a:srgbClr val="000000"/>
                </a:solidFill>
              </a:rPr>
              <a:t> </a:t>
            </a:r>
          </a:p>
        </p:txBody>
      </p:sp>
      <p:sp>
        <p:nvSpPr>
          <p:cNvPr id="82947" name="Text Box 3"/>
          <p:cNvSpPr txBox="1">
            <a:spLocks noChangeArrowheads="1"/>
          </p:cNvSpPr>
          <p:nvPr/>
        </p:nvSpPr>
        <p:spPr bwMode="auto">
          <a:xfrm>
            <a:off x="381000" y="1676400"/>
            <a:ext cx="5638800" cy="419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1pPr>
            <a:lvl2pPr marL="739775" indent="-282575">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9pPr>
          </a:lstStyle>
          <a:p>
            <a:pPr>
              <a:lnSpc>
                <a:spcPct val="90000"/>
              </a:lnSpc>
              <a:spcBef>
                <a:spcPts val="700"/>
              </a:spcBef>
              <a:buClr>
                <a:srgbClr val="FF0000"/>
              </a:buClr>
              <a:buFont typeface="Times New Roman" panose="02020603050405020304" pitchFamily="18" charset="0"/>
              <a:buChar char="•"/>
            </a:pPr>
            <a:r>
              <a:rPr lang="en-US" altLang="en-US" sz="2800" b="1">
                <a:solidFill>
                  <a:srgbClr val="C00000"/>
                </a:solidFill>
              </a:rPr>
              <a:t>electrolysis</a:t>
            </a:r>
            <a:r>
              <a:rPr lang="en-US" altLang="en-US" sz="2800">
                <a:solidFill>
                  <a:srgbClr val="C00000"/>
                </a:solidFill>
              </a:rPr>
              <a:t> </a:t>
            </a:r>
            <a:r>
              <a:rPr lang="en-US" altLang="en-US" sz="2800">
                <a:solidFill>
                  <a:srgbClr val="000000"/>
                </a:solidFill>
              </a:rPr>
              <a:t>is the process of using electricity to break a compound apart</a:t>
            </a:r>
          </a:p>
          <a:p>
            <a:pPr>
              <a:lnSpc>
                <a:spcPct val="90000"/>
              </a:lnSpc>
              <a:spcBef>
                <a:spcPts val="700"/>
              </a:spcBef>
              <a:buFont typeface="Times New Roman" panose="02020603050405020304" pitchFamily="18" charset="0"/>
              <a:buChar char="•"/>
            </a:pPr>
            <a:r>
              <a:rPr lang="en-US" altLang="en-US" sz="2800">
                <a:solidFill>
                  <a:srgbClr val="000000"/>
                </a:solidFill>
              </a:rPr>
              <a:t>electrolysis is done in an electrolytic cell</a:t>
            </a:r>
          </a:p>
          <a:p>
            <a:pPr>
              <a:lnSpc>
                <a:spcPct val="90000"/>
              </a:lnSpc>
              <a:spcBef>
                <a:spcPts val="700"/>
              </a:spcBef>
              <a:buFont typeface="Times New Roman" panose="02020603050405020304" pitchFamily="18" charset="0"/>
              <a:buChar char="•"/>
            </a:pPr>
            <a:r>
              <a:rPr lang="en-US" altLang="en-US" sz="2800">
                <a:solidFill>
                  <a:srgbClr val="000000"/>
                </a:solidFill>
              </a:rPr>
              <a:t>electrolytic cells can be used to separate elements from their compounds</a:t>
            </a:r>
          </a:p>
          <a:p>
            <a:pPr lvl="1">
              <a:lnSpc>
                <a:spcPct val="90000"/>
              </a:lnSpc>
              <a:spcBef>
                <a:spcPts val="600"/>
              </a:spcBef>
              <a:buFont typeface="Times New Roman" panose="02020603050405020304" pitchFamily="18" charset="0"/>
              <a:buChar char="–"/>
            </a:pPr>
            <a:r>
              <a:rPr lang="en-US" altLang="en-US">
                <a:solidFill>
                  <a:srgbClr val="000000"/>
                </a:solidFill>
              </a:rPr>
              <a:t>generate H</a:t>
            </a:r>
            <a:r>
              <a:rPr lang="en-US" altLang="en-US" baseline="-25000">
                <a:solidFill>
                  <a:srgbClr val="000000"/>
                </a:solidFill>
              </a:rPr>
              <a:t>2</a:t>
            </a:r>
            <a:r>
              <a:rPr lang="en-US" altLang="en-US">
                <a:solidFill>
                  <a:srgbClr val="000000"/>
                </a:solidFill>
              </a:rPr>
              <a:t> from water for fuel cells</a:t>
            </a:r>
          </a:p>
          <a:p>
            <a:pPr lvl="1">
              <a:lnSpc>
                <a:spcPct val="90000"/>
              </a:lnSpc>
              <a:spcBef>
                <a:spcPts val="600"/>
              </a:spcBef>
              <a:buFont typeface="Times New Roman" panose="02020603050405020304" pitchFamily="18" charset="0"/>
              <a:buChar char="–"/>
            </a:pPr>
            <a:r>
              <a:rPr lang="en-US" altLang="en-US">
                <a:solidFill>
                  <a:srgbClr val="000000"/>
                </a:solidFill>
              </a:rPr>
              <a:t>recover metals from their ores</a:t>
            </a:r>
          </a:p>
        </p:txBody>
      </p:sp>
      <p:pic>
        <p:nvPicPr>
          <p:cNvPr id="1433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905000"/>
            <a:ext cx="2898775" cy="381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82947">
                                            <p:txEl>
                                              <p:pRg st="0" end="0"/>
                                            </p:txEl>
                                          </p:spTgt>
                                        </p:tgtEl>
                                        <p:attrNameLst>
                                          <p:attrName>style.visibility</p:attrName>
                                        </p:attrNameLst>
                                      </p:cBhvr>
                                      <p:to>
                                        <p:strVal val="visible"/>
                                      </p:to>
                                    </p:set>
                                    <p:animEffect transition="in" filter="wipe(left)">
                                      <p:cBhvr additive="repl">
                                        <p:cTn id="7" dur="500"/>
                                        <p:tgtEl>
                                          <p:spTgt spid="829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82947">
                                            <p:txEl>
                                              <p:pRg st="3" end="3"/>
                                            </p:txEl>
                                          </p:spTgt>
                                        </p:tgtEl>
                                        <p:attrNameLst>
                                          <p:attrName>style.visibility</p:attrName>
                                        </p:attrNameLst>
                                      </p:cBhvr>
                                      <p:to>
                                        <p:strVal val="visible"/>
                                      </p:to>
                                    </p:set>
                                    <p:animEffect transition="in" filter="wipe(left)">
                                      <p:cBhvr additive="repl">
                                        <p:cTn id="12" dur="500"/>
                                        <p:tgtEl>
                                          <p:spTgt spid="8294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82947">
                                            <p:txEl>
                                              <p:pRg st="4" end="4"/>
                                            </p:txEl>
                                          </p:spTgt>
                                        </p:tgtEl>
                                        <p:attrNameLst>
                                          <p:attrName>style.visibility</p:attrName>
                                        </p:attrNameLst>
                                      </p:cBhvr>
                                      <p:to>
                                        <p:strVal val="visible"/>
                                      </p:to>
                                    </p:set>
                                    <p:animEffect transition="in" filter="wipe(left)">
                                      <p:cBhvr additive="repl">
                                        <p:cTn id="17" dur="500"/>
                                        <p:tgtEl>
                                          <p:spTgt spid="82947">
                                            <p:txEl>
                                              <p:pRg st="4" end="4"/>
                                            </p:txEl>
                                          </p:spTgt>
                                        </p:tgtEl>
                                      </p:cBhvr>
                                    </p:animEffect>
                                  </p:childTnLst>
                                </p:cTn>
                              </p:par>
                              <p:par>
                                <p:cTn id="18" presetID="22" presetClass="entr" presetSubtype="8" fill="hold" nodeType="withEffect">
                                  <p:stCondLst>
                                    <p:cond delay="0"/>
                                  </p:stCondLst>
                                  <p:childTnLst>
                                    <p:set>
                                      <p:cBhvr additive="repl">
                                        <p:cTn id="19" dur="1" fill="hold">
                                          <p:stCondLst>
                                            <p:cond delay="0"/>
                                          </p:stCondLst>
                                        </p:cTn>
                                        <p:tgtEl>
                                          <p:spTgt spid="82947"/>
                                        </p:tgtEl>
                                        <p:attrNameLst>
                                          <p:attrName>style.visibility</p:attrName>
                                        </p:attrNameLst>
                                      </p:cBhvr>
                                      <p:to>
                                        <p:strVal val="visible"/>
                                      </p:to>
                                    </p:set>
                                    <p:animEffect transition="in" filter="wipe(left)">
                                      <p:cBhvr additive="repl">
                                        <p:cTn id="20" dur="500"/>
                                        <p:tgtEl>
                                          <p:spTgt spid="82947"/>
                                        </p:tgtEl>
                                      </p:cBhvr>
                                    </p:animEffect>
                                  </p:childTnLst>
                                </p:cTn>
                              </p:par>
                              <p:par>
                                <p:cTn id="21" presetID="22" presetClass="entr" presetSubtype="8" fill="hold" nodeType="withEffect">
                                  <p:stCondLst>
                                    <p:cond delay="0"/>
                                  </p:stCondLst>
                                  <p:childTnLst>
                                    <p:set>
                                      <p:cBhvr additive="repl">
                                        <p:cTn id="22" dur="1" fill="hold">
                                          <p:stCondLst>
                                            <p:cond delay="0"/>
                                          </p:stCondLst>
                                        </p:cTn>
                                        <p:tgtEl>
                                          <p:spTgt spid="82947"/>
                                        </p:tgtEl>
                                        <p:attrNameLst>
                                          <p:attrName>style.visibility</p:attrName>
                                        </p:attrNameLst>
                                      </p:cBhvr>
                                      <p:to>
                                        <p:strVal val="visible"/>
                                      </p:to>
                                    </p:set>
                                    <p:animEffect transition="in" filter="wipe(left)">
                                      <p:cBhvr additive="repl">
                                        <p:cTn id="23" dur="500"/>
                                        <p:tgtEl>
                                          <p:spTgt spid="82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10" name="Text Box 1"/>
          <p:cNvSpPr txBox="1">
            <a:spLocks noChangeArrowheads="1"/>
          </p:cNvSpPr>
          <p:nvPr/>
        </p:nvSpPr>
        <p:spPr bwMode="auto">
          <a:xfrm>
            <a:off x="0" y="0"/>
            <a:ext cx="9144000" cy="6311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marL="914400">
              <a:buClr>
                <a:srgbClr val="000000"/>
              </a:buClr>
              <a:buSzPct val="100000"/>
              <a:buFont typeface="Times New Roman" panose="02020603050405020304" pitchFamily="18" charse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lvl="2" indent="0" algn="ctr">
              <a:buClrTx/>
              <a:buFontTx/>
              <a:buNone/>
            </a:pPr>
            <a:r>
              <a:rPr lang="en-US" altLang="en-US" b="1" u="sng">
                <a:solidFill>
                  <a:srgbClr val="000000"/>
                </a:solidFill>
                <a:latin typeface="Comic Sans MS" panose="030F0702030302020204" pitchFamily="66" charset="0"/>
              </a:rPr>
              <a:t>Electrolysis</a:t>
            </a:r>
          </a:p>
          <a:p>
            <a:pPr>
              <a:buClrTx/>
              <a:buFontTx/>
              <a:buNone/>
            </a:pPr>
            <a:r>
              <a:rPr lang="en-US" altLang="en-US" b="1">
                <a:solidFill>
                  <a:srgbClr val="000000"/>
                </a:solidFill>
                <a:latin typeface="Comic Sans MS" panose="030F0702030302020204" pitchFamily="66" charset="0"/>
              </a:rPr>
              <a:t> An electrolytic cell is an electrochemical cell in which electrolysis takes place.  The arrangement of components in electrolytic cells is different from that in galvanic cells. Specifically, the two electrodes usually share the same compartment, there is usually only one electrolyte, and concentrations and pressures are usually far from standard.  In an electrolytic cell, current supplied by an external source is used to drive the </a:t>
            </a:r>
            <a:r>
              <a:rPr lang="en-US" altLang="en-US" b="1">
                <a:solidFill>
                  <a:srgbClr val="800000"/>
                </a:solidFill>
                <a:latin typeface="Comic Sans MS" panose="030F0702030302020204" pitchFamily="66" charset="0"/>
              </a:rPr>
              <a:t>nonspontaneous </a:t>
            </a:r>
            <a:r>
              <a:rPr lang="en-US" altLang="en-US" b="1">
                <a:solidFill>
                  <a:srgbClr val="000000"/>
                </a:solidFill>
                <a:latin typeface="Comic Sans MS" panose="030F0702030302020204" pitchFamily="66" charset="0"/>
              </a:rPr>
              <a:t>reaction.</a:t>
            </a:r>
          </a:p>
          <a:p>
            <a:pPr>
              <a:buClrTx/>
              <a:buFontTx/>
              <a:buNone/>
            </a:pPr>
            <a:r>
              <a:rPr lang="en-US" altLang="en-US" b="1">
                <a:solidFill>
                  <a:srgbClr val="000000"/>
                </a:solidFill>
                <a:latin typeface="Comic Sans MS" panose="030F0702030302020204" pitchFamily="66" charset="0"/>
              </a:rPr>
              <a:t>	As in a galvanic cell, oxidation occurs at the anode and reduction occurs at the cathode, and electrons travel through the external wire from anode to cathode.  But unlike the spontaneous current in a galvanic cell, a current MUST be supplied by an external electrical power source.  The result is to force oxidation at one electrode and reduction at the other.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Text Box 1"/>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fld id="{41ED669E-8D6B-447D-B149-C0283F6CC042}" type="slidenum">
              <a:rPr lang="en-US" altLang="en-US" sz="1400">
                <a:solidFill>
                  <a:srgbClr val="000000"/>
                </a:solidFill>
              </a:rPr>
              <a:pPr algn="ctr">
                <a:buClrTx/>
                <a:buFontTx/>
                <a:buNone/>
              </a:pPr>
              <a:t>75</a:t>
            </a:fld>
            <a:endParaRPr lang="en-US" altLang="en-US" sz="1400">
              <a:solidFill>
                <a:srgbClr val="000000"/>
              </a:solidFill>
            </a:endParaRPr>
          </a:p>
        </p:txBody>
      </p:sp>
      <p:sp>
        <p:nvSpPr>
          <p:cNvPr id="147459" name="Text Box 2"/>
          <p:cNvSpPr txBox="1">
            <a:spLocks noChangeArrowheads="1"/>
          </p:cNvSpPr>
          <p:nvPr/>
        </p:nvSpPr>
        <p:spPr bwMode="auto">
          <a:xfrm>
            <a:off x="685800" y="1524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sz="4400">
                <a:solidFill>
                  <a:srgbClr val="000000"/>
                </a:solidFill>
              </a:rPr>
              <a:t>Electrodes</a:t>
            </a:r>
          </a:p>
        </p:txBody>
      </p:sp>
      <p:sp>
        <p:nvSpPr>
          <p:cNvPr id="84995" name="Text Box 3"/>
          <p:cNvSpPr txBox="1">
            <a:spLocks noChangeArrowheads="1"/>
          </p:cNvSpPr>
          <p:nvPr/>
        </p:nvSpPr>
        <p:spPr bwMode="auto">
          <a:xfrm>
            <a:off x="304800" y="990600"/>
            <a:ext cx="85344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lstStyle>
            <a:lvl1pPr marL="339725" indent="-339725">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1pPr>
            <a:lvl2pPr marL="739775" indent="-282575">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9pPr>
          </a:lstStyle>
          <a:p>
            <a:pPr>
              <a:lnSpc>
                <a:spcPct val="90000"/>
              </a:lnSpc>
              <a:buClr>
                <a:srgbClr val="FF0000"/>
              </a:buClr>
              <a:buFont typeface="Times New Roman" panose="02020603050405020304" pitchFamily="18" charset="0"/>
              <a:buChar char="•"/>
            </a:pPr>
            <a:r>
              <a:rPr lang="en-US" altLang="en-US" sz="2800" b="1">
                <a:solidFill>
                  <a:srgbClr val="FF0000"/>
                </a:solidFill>
              </a:rPr>
              <a:t>Anode</a:t>
            </a:r>
          </a:p>
          <a:p>
            <a:pPr lvl="1">
              <a:lnSpc>
                <a:spcPct val="90000"/>
              </a:lnSpc>
              <a:buFont typeface="Times New Roman" panose="02020603050405020304" pitchFamily="18" charset="0"/>
              <a:buChar char="–"/>
            </a:pPr>
            <a:r>
              <a:rPr lang="en-US" altLang="en-US" sz="2800">
                <a:solidFill>
                  <a:srgbClr val="000000"/>
                </a:solidFill>
              </a:rPr>
              <a:t>electrode where oxidation occurs</a:t>
            </a:r>
          </a:p>
          <a:p>
            <a:pPr lvl="1">
              <a:lnSpc>
                <a:spcPct val="90000"/>
              </a:lnSpc>
              <a:buFont typeface="Times New Roman" panose="02020603050405020304" pitchFamily="18" charset="0"/>
              <a:buChar char="–"/>
            </a:pPr>
            <a:r>
              <a:rPr lang="en-US" altLang="en-US" sz="2800">
                <a:solidFill>
                  <a:srgbClr val="000000"/>
                </a:solidFill>
              </a:rPr>
              <a:t>anions attracted to it</a:t>
            </a:r>
          </a:p>
          <a:p>
            <a:pPr lvl="1">
              <a:lnSpc>
                <a:spcPct val="90000"/>
              </a:lnSpc>
              <a:buFont typeface="Times New Roman" panose="02020603050405020304" pitchFamily="18" charset="0"/>
              <a:buChar char="–"/>
            </a:pPr>
            <a:r>
              <a:rPr lang="en-US" altLang="en-US" sz="2800">
                <a:solidFill>
                  <a:srgbClr val="000000"/>
                </a:solidFill>
              </a:rPr>
              <a:t>connected to positive end of battery in electrolytic cell</a:t>
            </a:r>
          </a:p>
          <a:p>
            <a:pPr lvl="1">
              <a:lnSpc>
                <a:spcPct val="90000"/>
              </a:lnSpc>
              <a:buFont typeface="Times New Roman" panose="02020603050405020304" pitchFamily="18" charset="0"/>
              <a:buChar char="–"/>
            </a:pPr>
            <a:r>
              <a:rPr lang="en-US" altLang="en-US" sz="2800">
                <a:solidFill>
                  <a:srgbClr val="000000"/>
                </a:solidFill>
              </a:rPr>
              <a:t>loses weight in electrolytic cell</a:t>
            </a:r>
          </a:p>
          <a:p>
            <a:pPr>
              <a:lnSpc>
                <a:spcPct val="90000"/>
              </a:lnSpc>
              <a:spcBef>
                <a:spcPts val="350"/>
              </a:spcBef>
              <a:buClr>
                <a:srgbClr val="FF0000"/>
              </a:buClr>
              <a:buFont typeface="Times New Roman" panose="02020603050405020304" pitchFamily="18" charset="0"/>
              <a:buChar char="•"/>
            </a:pPr>
            <a:r>
              <a:rPr lang="en-US" altLang="en-US" sz="2800" b="1">
                <a:solidFill>
                  <a:srgbClr val="FF0000"/>
                </a:solidFill>
              </a:rPr>
              <a:t>Cathode</a:t>
            </a:r>
          </a:p>
          <a:p>
            <a:pPr lvl="1">
              <a:lnSpc>
                <a:spcPct val="90000"/>
              </a:lnSpc>
              <a:buFont typeface="Times New Roman" panose="02020603050405020304" pitchFamily="18" charset="0"/>
              <a:buChar char="–"/>
            </a:pPr>
            <a:r>
              <a:rPr lang="en-US" altLang="en-US" sz="2800">
                <a:solidFill>
                  <a:srgbClr val="000000"/>
                </a:solidFill>
              </a:rPr>
              <a:t>electrode where reduction occurs</a:t>
            </a:r>
          </a:p>
          <a:p>
            <a:pPr lvl="1">
              <a:lnSpc>
                <a:spcPct val="90000"/>
              </a:lnSpc>
              <a:buFont typeface="Times New Roman" panose="02020603050405020304" pitchFamily="18" charset="0"/>
              <a:buChar char="–"/>
            </a:pPr>
            <a:r>
              <a:rPr lang="en-US" altLang="en-US" sz="2800">
                <a:solidFill>
                  <a:srgbClr val="000000"/>
                </a:solidFill>
              </a:rPr>
              <a:t>cations attracted to it</a:t>
            </a:r>
          </a:p>
          <a:p>
            <a:pPr lvl="1">
              <a:lnSpc>
                <a:spcPct val="90000"/>
              </a:lnSpc>
              <a:buFont typeface="Times New Roman" panose="02020603050405020304" pitchFamily="18" charset="0"/>
              <a:buChar char="–"/>
            </a:pPr>
            <a:r>
              <a:rPr lang="en-US" altLang="en-US" sz="2800">
                <a:solidFill>
                  <a:srgbClr val="000000"/>
                </a:solidFill>
              </a:rPr>
              <a:t>connected to negative end of battery in electrolytic cell</a:t>
            </a:r>
          </a:p>
          <a:p>
            <a:pPr lvl="1">
              <a:lnSpc>
                <a:spcPct val="90000"/>
              </a:lnSpc>
              <a:buFont typeface="Times New Roman" panose="02020603050405020304" pitchFamily="18" charset="0"/>
              <a:buChar char="–"/>
            </a:pPr>
            <a:r>
              <a:rPr lang="en-US" altLang="en-US" sz="2800">
                <a:solidFill>
                  <a:srgbClr val="000000"/>
                </a:solidFill>
              </a:rPr>
              <a:t>gains weight in electrolytic cell</a:t>
            </a:r>
          </a:p>
          <a:p>
            <a:pPr lvl="2">
              <a:lnSpc>
                <a:spcPct val="90000"/>
              </a:lnSpc>
              <a:buFont typeface="Times New Roman" panose="02020603050405020304" pitchFamily="18" charset="0"/>
              <a:buChar char="•"/>
            </a:pPr>
            <a:r>
              <a:rPr lang="en-US" altLang="en-US">
                <a:solidFill>
                  <a:srgbClr val="000000"/>
                </a:solidFill>
              </a:rPr>
              <a:t>electrode where plating takes place in electroplating</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84995">
                                            <p:txEl>
                                              <p:pRg st="0" end="0"/>
                                            </p:txEl>
                                          </p:spTgt>
                                        </p:tgtEl>
                                        <p:attrNameLst>
                                          <p:attrName>style.visibility</p:attrName>
                                        </p:attrNameLst>
                                      </p:cBhvr>
                                      <p:to>
                                        <p:strVal val="visible"/>
                                      </p:to>
                                    </p:set>
                                    <p:animEffect transition="in" filter="wipe(left)">
                                      <p:cBhvr additive="repl">
                                        <p:cTn id="7" dur="500"/>
                                        <p:tgtEl>
                                          <p:spTgt spid="84995">
                                            <p:txEl>
                                              <p:pRg st="0" end="0"/>
                                            </p:txEl>
                                          </p:spTgt>
                                        </p:tgtEl>
                                      </p:cBhvr>
                                    </p:animEffect>
                                  </p:childTnLst>
                                </p:cTn>
                              </p:par>
                              <p:par>
                                <p:cTn id="8" presetID="22" presetClass="entr" presetSubtype="8" fill="hold" nodeType="withEffect">
                                  <p:stCondLst>
                                    <p:cond delay="0"/>
                                  </p:stCondLst>
                                  <p:childTnLst>
                                    <p:set>
                                      <p:cBhvr additive="repl">
                                        <p:cTn id="9" dur="1" fill="hold">
                                          <p:stCondLst>
                                            <p:cond delay="0"/>
                                          </p:stCondLst>
                                        </p:cTn>
                                        <p:tgtEl>
                                          <p:spTgt spid="84995">
                                            <p:txEl>
                                              <p:pRg st="1" end="1"/>
                                            </p:txEl>
                                          </p:spTgt>
                                        </p:tgtEl>
                                        <p:attrNameLst>
                                          <p:attrName>style.visibility</p:attrName>
                                        </p:attrNameLst>
                                      </p:cBhvr>
                                      <p:to>
                                        <p:strVal val="visible"/>
                                      </p:to>
                                    </p:set>
                                    <p:animEffect transition="in" filter="wipe(left)">
                                      <p:cBhvr additive="repl">
                                        <p:cTn id="10" dur="500"/>
                                        <p:tgtEl>
                                          <p:spTgt spid="84995">
                                            <p:txEl>
                                              <p:pRg st="1" end="1"/>
                                            </p:txEl>
                                          </p:spTgt>
                                        </p:tgtEl>
                                      </p:cBhvr>
                                    </p:animEffect>
                                  </p:childTnLst>
                                </p:cTn>
                              </p:par>
                              <p:par>
                                <p:cTn id="11" presetID="22" presetClass="entr" presetSubtype="8" fill="hold" nodeType="withEffect">
                                  <p:stCondLst>
                                    <p:cond delay="0"/>
                                  </p:stCondLst>
                                  <p:childTnLst>
                                    <p:set>
                                      <p:cBhvr additive="repl">
                                        <p:cTn id="12" dur="1" fill="hold">
                                          <p:stCondLst>
                                            <p:cond delay="0"/>
                                          </p:stCondLst>
                                        </p:cTn>
                                        <p:tgtEl>
                                          <p:spTgt spid="84995">
                                            <p:txEl>
                                              <p:pRg st="2" end="2"/>
                                            </p:txEl>
                                          </p:spTgt>
                                        </p:tgtEl>
                                        <p:attrNameLst>
                                          <p:attrName>style.visibility</p:attrName>
                                        </p:attrNameLst>
                                      </p:cBhvr>
                                      <p:to>
                                        <p:strVal val="visible"/>
                                      </p:to>
                                    </p:set>
                                    <p:animEffect transition="in" filter="wipe(left)">
                                      <p:cBhvr additive="repl">
                                        <p:cTn id="13" dur="500"/>
                                        <p:tgtEl>
                                          <p:spTgt spid="84995">
                                            <p:txEl>
                                              <p:pRg st="2" end="2"/>
                                            </p:txEl>
                                          </p:spTgt>
                                        </p:tgtEl>
                                      </p:cBhvr>
                                    </p:animEffect>
                                  </p:childTnLst>
                                </p:cTn>
                              </p:par>
                              <p:par>
                                <p:cTn id="14" presetID="22" presetClass="entr" presetSubtype="8" fill="hold" nodeType="withEffect">
                                  <p:stCondLst>
                                    <p:cond delay="0"/>
                                  </p:stCondLst>
                                  <p:childTnLst>
                                    <p:set>
                                      <p:cBhvr additive="repl">
                                        <p:cTn id="15" dur="1" fill="hold">
                                          <p:stCondLst>
                                            <p:cond delay="0"/>
                                          </p:stCondLst>
                                        </p:cTn>
                                        <p:tgtEl>
                                          <p:spTgt spid="84995">
                                            <p:txEl>
                                              <p:pRg st="3" end="3"/>
                                            </p:txEl>
                                          </p:spTgt>
                                        </p:tgtEl>
                                        <p:attrNameLst>
                                          <p:attrName>style.visibility</p:attrName>
                                        </p:attrNameLst>
                                      </p:cBhvr>
                                      <p:to>
                                        <p:strVal val="visible"/>
                                      </p:to>
                                    </p:set>
                                    <p:animEffect transition="in" filter="wipe(left)">
                                      <p:cBhvr additive="repl">
                                        <p:cTn id="16" dur="500"/>
                                        <p:tgtEl>
                                          <p:spTgt spid="84995">
                                            <p:txEl>
                                              <p:pRg st="3" end="3"/>
                                            </p:txEl>
                                          </p:spTgt>
                                        </p:tgtEl>
                                      </p:cBhvr>
                                    </p:animEffect>
                                  </p:childTnLst>
                                </p:cTn>
                              </p:par>
                              <p:par>
                                <p:cTn id="17" presetID="22" presetClass="entr" presetSubtype="8" fill="hold" nodeType="withEffect">
                                  <p:stCondLst>
                                    <p:cond delay="0"/>
                                  </p:stCondLst>
                                  <p:childTnLst>
                                    <p:set>
                                      <p:cBhvr additive="repl">
                                        <p:cTn id="18" dur="1" fill="hold">
                                          <p:stCondLst>
                                            <p:cond delay="0"/>
                                          </p:stCondLst>
                                        </p:cTn>
                                        <p:tgtEl>
                                          <p:spTgt spid="84995">
                                            <p:txEl>
                                              <p:pRg st="4" end="4"/>
                                            </p:txEl>
                                          </p:spTgt>
                                        </p:tgtEl>
                                        <p:attrNameLst>
                                          <p:attrName>style.visibility</p:attrName>
                                        </p:attrNameLst>
                                      </p:cBhvr>
                                      <p:to>
                                        <p:strVal val="visible"/>
                                      </p:to>
                                    </p:set>
                                    <p:animEffect transition="in" filter="wipe(left)">
                                      <p:cBhvr additive="repl">
                                        <p:cTn id="19" dur="500"/>
                                        <p:tgtEl>
                                          <p:spTgt spid="84995">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additive="repl">
                                        <p:cTn id="23" dur="1" fill="hold">
                                          <p:stCondLst>
                                            <p:cond delay="0"/>
                                          </p:stCondLst>
                                        </p:cTn>
                                        <p:tgtEl>
                                          <p:spTgt spid="84995">
                                            <p:txEl>
                                              <p:pRg st="5" end="5"/>
                                            </p:txEl>
                                          </p:spTgt>
                                        </p:tgtEl>
                                        <p:attrNameLst>
                                          <p:attrName>style.visibility</p:attrName>
                                        </p:attrNameLst>
                                      </p:cBhvr>
                                      <p:to>
                                        <p:strVal val="visible"/>
                                      </p:to>
                                    </p:set>
                                    <p:animEffect transition="in" filter="wipe(left)">
                                      <p:cBhvr additive="repl">
                                        <p:cTn id="24" dur="500"/>
                                        <p:tgtEl>
                                          <p:spTgt spid="84995">
                                            <p:txEl>
                                              <p:pRg st="5" end="5"/>
                                            </p:txEl>
                                          </p:spTgt>
                                        </p:tgtEl>
                                      </p:cBhvr>
                                    </p:animEffect>
                                  </p:childTnLst>
                                </p:cTn>
                              </p:par>
                              <p:par>
                                <p:cTn id="25" presetID="22" presetClass="entr" presetSubtype="8" fill="hold" nodeType="withEffect">
                                  <p:stCondLst>
                                    <p:cond delay="0"/>
                                  </p:stCondLst>
                                  <p:childTnLst>
                                    <p:set>
                                      <p:cBhvr additive="repl">
                                        <p:cTn id="26" dur="1" fill="hold">
                                          <p:stCondLst>
                                            <p:cond delay="0"/>
                                          </p:stCondLst>
                                        </p:cTn>
                                        <p:tgtEl>
                                          <p:spTgt spid="84995">
                                            <p:txEl>
                                              <p:pRg st="6" end="6"/>
                                            </p:txEl>
                                          </p:spTgt>
                                        </p:tgtEl>
                                        <p:attrNameLst>
                                          <p:attrName>style.visibility</p:attrName>
                                        </p:attrNameLst>
                                      </p:cBhvr>
                                      <p:to>
                                        <p:strVal val="visible"/>
                                      </p:to>
                                    </p:set>
                                    <p:animEffect transition="in" filter="wipe(left)">
                                      <p:cBhvr additive="repl">
                                        <p:cTn id="27" dur="500"/>
                                        <p:tgtEl>
                                          <p:spTgt spid="84995">
                                            <p:txEl>
                                              <p:pRg st="6" end="6"/>
                                            </p:txEl>
                                          </p:spTgt>
                                        </p:tgtEl>
                                      </p:cBhvr>
                                    </p:animEffect>
                                  </p:childTnLst>
                                </p:cTn>
                              </p:par>
                              <p:par>
                                <p:cTn id="28" presetID="22" presetClass="entr" presetSubtype="8" fill="hold" nodeType="withEffect">
                                  <p:stCondLst>
                                    <p:cond delay="0"/>
                                  </p:stCondLst>
                                  <p:childTnLst>
                                    <p:set>
                                      <p:cBhvr additive="repl">
                                        <p:cTn id="29" dur="1" fill="hold">
                                          <p:stCondLst>
                                            <p:cond delay="0"/>
                                          </p:stCondLst>
                                        </p:cTn>
                                        <p:tgtEl>
                                          <p:spTgt spid="84995">
                                            <p:txEl>
                                              <p:pRg st="7" end="7"/>
                                            </p:txEl>
                                          </p:spTgt>
                                        </p:tgtEl>
                                        <p:attrNameLst>
                                          <p:attrName>style.visibility</p:attrName>
                                        </p:attrNameLst>
                                      </p:cBhvr>
                                      <p:to>
                                        <p:strVal val="visible"/>
                                      </p:to>
                                    </p:set>
                                    <p:animEffect transition="in" filter="wipe(left)">
                                      <p:cBhvr additive="repl">
                                        <p:cTn id="30" dur="500"/>
                                        <p:tgtEl>
                                          <p:spTgt spid="84995">
                                            <p:txEl>
                                              <p:pRg st="7" end="7"/>
                                            </p:txEl>
                                          </p:spTgt>
                                        </p:tgtEl>
                                      </p:cBhvr>
                                    </p:animEffect>
                                  </p:childTnLst>
                                </p:cTn>
                              </p:par>
                              <p:par>
                                <p:cTn id="31" presetID="22" presetClass="entr" presetSubtype="8" fill="hold" nodeType="withEffect">
                                  <p:stCondLst>
                                    <p:cond delay="0"/>
                                  </p:stCondLst>
                                  <p:childTnLst>
                                    <p:set>
                                      <p:cBhvr additive="repl">
                                        <p:cTn id="32" dur="1" fill="hold">
                                          <p:stCondLst>
                                            <p:cond delay="0"/>
                                          </p:stCondLst>
                                        </p:cTn>
                                        <p:tgtEl>
                                          <p:spTgt spid="84995">
                                            <p:txEl>
                                              <p:pRg st="8" end="8"/>
                                            </p:txEl>
                                          </p:spTgt>
                                        </p:tgtEl>
                                        <p:attrNameLst>
                                          <p:attrName>style.visibility</p:attrName>
                                        </p:attrNameLst>
                                      </p:cBhvr>
                                      <p:to>
                                        <p:strVal val="visible"/>
                                      </p:to>
                                    </p:set>
                                    <p:animEffect transition="in" filter="wipe(left)">
                                      <p:cBhvr additive="repl">
                                        <p:cTn id="33" dur="500"/>
                                        <p:tgtEl>
                                          <p:spTgt spid="84995">
                                            <p:txEl>
                                              <p:pRg st="8" end="8"/>
                                            </p:txEl>
                                          </p:spTgt>
                                        </p:tgtEl>
                                      </p:cBhvr>
                                    </p:animEffect>
                                  </p:childTnLst>
                                </p:cTn>
                              </p:par>
                              <p:par>
                                <p:cTn id="34" presetID="22" presetClass="entr" presetSubtype="8" fill="hold" nodeType="withEffect">
                                  <p:stCondLst>
                                    <p:cond delay="0"/>
                                  </p:stCondLst>
                                  <p:childTnLst>
                                    <p:set>
                                      <p:cBhvr additive="repl">
                                        <p:cTn id="35" dur="1" fill="hold">
                                          <p:stCondLst>
                                            <p:cond delay="0"/>
                                          </p:stCondLst>
                                        </p:cTn>
                                        <p:tgtEl>
                                          <p:spTgt spid="84995">
                                            <p:txEl>
                                              <p:pRg st="9" end="9"/>
                                            </p:txEl>
                                          </p:spTgt>
                                        </p:tgtEl>
                                        <p:attrNameLst>
                                          <p:attrName>style.visibility</p:attrName>
                                        </p:attrNameLst>
                                      </p:cBhvr>
                                      <p:to>
                                        <p:strVal val="visible"/>
                                      </p:to>
                                    </p:set>
                                    <p:animEffect transition="in" filter="wipe(left)">
                                      <p:cBhvr additive="repl">
                                        <p:cTn id="36" dur="500"/>
                                        <p:tgtEl>
                                          <p:spTgt spid="84995">
                                            <p:txEl>
                                              <p:pRg st="9" end="9"/>
                                            </p:txEl>
                                          </p:spTgt>
                                        </p:tgtEl>
                                      </p:cBhvr>
                                    </p:animEffect>
                                  </p:childTnLst>
                                </p:cTn>
                              </p:par>
                              <p:par>
                                <p:cTn id="37" presetID="22" presetClass="entr" presetSubtype="8" fill="hold" nodeType="withEffect">
                                  <p:stCondLst>
                                    <p:cond delay="0"/>
                                  </p:stCondLst>
                                  <p:childTnLst>
                                    <p:set>
                                      <p:cBhvr additive="repl">
                                        <p:cTn id="38" dur="1" fill="hold">
                                          <p:stCondLst>
                                            <p:cond delay="0"/>
                                          </p:stCondLst>
                                        </p:cTn>
                                        <p:tgtEl>
                                          <p:spTgt spid="84995">
                                            <p:txEl>
                                              <p:pRg st="10" end="10"/>
                                            </p:txEl>
                                          </p:spTgt>
                                        </p:tgtEl>
                                        <p:attrNameLst>
                                          <p:attrName>style.visibility</p:attrName>
                                        </p:attrNameLst>
                                      </p:cBhvr>
                                      <p:to>
                                        <p:strVal val="visible"/>
                                      </p:to>
                                    </p:set>
                                    <p:animEffect transition="in" filter="wipe(left)">
                                      <p:cBhvr additive="repl">
                                        <p:cTn id="39" dur="500"/>
                                        <p:tgtEl>
                                          <p:spTgt spid="8499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6" name="Text Box 1"/>
          <p:cNvSpPr txBox="1">
            <a:spLocks noChangeArrowheads="1"/>
          </p:cNvSpPr>
          <p:nvPr/>
        </p:nvSpPr>
        <p:spPr bwMode="auto">
          <a:xfrm>
            <a:off x="288925" y="269875"/>
            <a:ext cx="8626475" cy="6046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b="1">
                <a:solidFill>
                  <a:srgbClr val="000000"/>
                </a:solidFill>
                <a:latin typeface="Comic Sans MS" panose="030F0702030302020204" pitchFamily="66" charset="0"/>
              </a:rPr>
              <a:t>Furthermore, another contrast lies in the labeling of the electrodes.  </a:t>
            </a:r>
            <a:r>
              <a:rPr lang="en-US" altLang="en-US" b="1">
                <a:solidFill>
                  <a:srgbClr val="800000"/>
                </a:solidFill>
                <a:latin typeface="Comic Sans MS" panose="030F0702030302020204" pitchFamily="66" charset="0"/>
              </a:rPr>
              <a:t>The anode of an electrolytic cell is labeled (+), and the cathode is labeled (-), opposite of a galvanic cell.</a:t>
            </a:r>
          </a:p>
          <a:p>
            <a:pPr>
              <a:buClrTx/>
              <a:buFontTx/>
              <a:buNone/>
            </a:pPr>
            <a:endParaRPr lang="en-US" altLang="en-US" b="1">
              <a:solidFill>
                <a:srgbClr val="000000"/>
              </a:solidFill>
              <a:latin typeface="Comic Sans MS" panose="030F0702030302020204" pitchFamily="66" charset="0"/>
            </a:endParaRPr>
          </a:p>
          <a:p>
            <a:pPr>
              <a:buClrTx/>
              <a:buFontTx/>
              <a:buNone/>
            </a:pPr>
            <a:r>
              <a:rPr lang="en-US" altLang="en-US" b="1">
                <a:solidFill>
                  <a:srgbClr val="000000"/>
                </a:solidFill>
                <a:latin typeface="Comic Sans MS" panose="030F0702030302020204" pitchFamily="66" charset="0"/>
              </a:rPr>
              <a:t>Many electrolytic applications involve isolating a metal or nonmetal from a molten salt.  Predicting the product at each electrode is simple if the salt is pure because the cation will be reduced and the anion oxidized.  For example, consider the following:</a:t>
            </a:r>
          </a:p>
          <a:p>
            <a:pPr>
              <a:buClrTx/>
              <a:buFontTx/>
              <a:buNone/>
            </a:pPr>
            <a:endParaRPr lang="en-US" altLang="en-US" b="1">
              <a:solidFill>
                <a:srgbClr val="000000"/>
              </a:solidFill>
              <a:latin typeface="Comic Sans MS" panose="030F0702030302020204" pitchFamily="66" charset="0"/>
            </a:endParaRPr>
          </a:p>
          <a:p>
            <a:pPr>
              <a:buClrTx/>
              <a:buFontTx/>
              <a:buNone/>
            </a:pPr>
            <a:endParaRPr lang="en-US" altLang="en-US" b="1" u="sng">
              <a:solidFill>
                <a:srgbClr val="000000"/>
              </a:solidFill>
              <a:latin typeface="Comic Sans MS" panose="030F0702030302020204" pitchFamily="66" charset="0"/>
            </a:endParaRPr>
          </a:p>
          <a:p>
            <a:pPr>
              <a:buClrTx/>
              <a:buFontTx/>
              <a:buNone/>
            </a:pPr>
            <a:r>
              <a:rPr lang="en-US" altLang="en-US" b="1" u="sng">
                <a:solidFill>
                  <a:srgbClr val="000000"/>
                </a:solidFill>
                <a:latin typeface="Comic Sans MS" panose="030F0702030302020204" pitchFamily="66" charset="0"/>
              </a:rPr>
              <a:t>Example</a:t>
            </a:r>
            <a:r>
              <a:rPr lang="en-US" altLang="en-US" b="1">
                <a:solidFill>
                  <a:srgbClr val="000000"/>
                </a:solidFill>
                <a:latin typeface="Comic Sans MS" panose="030F0702030302020204" pitchFamily="66" charset="0"/>
              </a:rPr>
              <a:t>:	The electrolysis of molten CuCl</a:t>
            </a:r>
            <a:r>
              <a:rPr lang="en-US" altLang="en-US" b="1" baseline="-25000">
                <a:solidFill>
                  <a:srgbClr val="000000"/>
                </a:solidFill>
                <a:latin typeface="Comic Sans MS" panose="030F0702030302020204" pitchFamily="66" charset="0"/>
              </a:rPr>
              <a:t>2</a:t>
            </a:r>
            <a:r>
              <a:rPr lang="en-US" altLang="en-US" b="1">
                <a:solidFill>
                  <a:srgbClr val="000000"/>
                </a:solidFill>
                <a:latin typeface="Comic Sans MS" panose="030F0702030302020204" pitchFamily="66" charset="0"/>
              </a:rPr>
              <a:t> produces Cu(s) and Cl</a:t>
            </a:r>
            <a:r>
              <a:rPr lang="en-US" altLang="en-US" b="1" baseline="-25000">
                <a:solidFill>
                  <a:srgbClr val="000000"/>
                </a:solidFill>
                <a:latin typeface="Comic Sans MS" panose="030F0702030302020204" pitchFamily="66" charset="0"/>
              </a:rPr>
              <a:t>2</a:t>
            </a:r>
            <a:r>
              <a:rPr lang="en-US" altLang="en-US" b="1">
                <a:solidFill>
                  <a:srgbClr val="000000"/>
                </a:solidFill>
                <a:latin typeface="Comic Sans MS" panose="030F0702030302020204" pitchFamily="66" charset="0"/>
              </a:rPr>
              <a:t>(g).  What is the minimum external </a:t>
            </a:r>
            <a:r>
              <a:rPr lang="en-US" altLang="en-US" b="1" i="1">
                <a:solidFill>
                  <a:srgbClr val="000000"/>
                </a:solidFill>
                <a:latin typeface="Comic Sans MS" panose="030F0702030302020204" pitchFamily="66" charset="0"/>
              </a:rPr>
              <a:t>emf </a:t>
            </a:r>
            <a:r>
              <a:rPr lang="en-US" altLang="en-US" b="1">
                <a:solidFill>
                  <a:srgbClr val="000000"/>
                </a:solidFill>
                <a:latin typeface="Comic Sans MS" panose="030F0702030302020204" pitchFamily="66" charset="0"/>
              </a:rPr>
              <a:t>needed to drive this electrolysis under standard conditions?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554" name="Text Box 1"/>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fld id="{60985D84-80F7-4F9E-8DB5-E2F929A5029D}" type="slidenum">
              <a:rPr lang="en-US" altLang="en-US" sz="1400">
                <a:solidFill>
                  <a:srgbClr val="000000"/>
                </a:solidFill>
              </a:rPr>
              <a:pPr algn="ctr">
                <a:buClrTx/>
                <a:buFontTx/>
                <a:buNone/>
              </a:pPr>
              <a:t>77</a:t>
            </a:fld>
            <a:endParaRPr lang="en-US" altLang="en-US" sz="1400">
              <a:solidFill>
                <a:srgbClr val="000000"/>
              </a:solidFill>
            </a:endParaRPr>
          </a:p>
        </p:txBody>
      </p:sp>
      <p:sp>
        <p:nvSpPr>
          <p:cNvPr id="151555" name="Text Box 2"/>
          <p:cNvSpPr txBox="1">
            <a:spLocks noChangeArrowheads="1"/>
          </p:cNvSpPr>
          <p:nvPr/>
        </p:nvSpPr>
        <p:spPr bwMode="auto">
          <a:xfrm>
            <a:off x="685800" y="4572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sz="4400">
                <a:solidFill>
                  <a:srgbClr val="000000"/>
                </a:solidFill>
              </a:rPr>
              <a:t>Mixtures of Ions</a:t>
            </a:r>
          </a:p>
        </p:txBody>
      </p:sp>
      <p:sp>
        <p:nvSpPr>
          <p:cNvPr id="151556" name="Text Box 3"/>
          <p:cNvSpPr txBox="1">
            <a:spLocks noChangeArrowheads="1"/>
          </p:cNvSpPr>
          <p:nvPr/>
        </p:nvSpPr>
        <p:spPr bwMode="auto">
          <a:xfrm>
            <a:off x="685800" y="1752600"/>
            <a:ext cx="7772400" cy="475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1pPr>
            <a:lvl2pPr marL="739775" indent="-282575">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9pPr>
          </a:lstStyle>
          <a:p>
            <a:pPr>
              <a:lnSpc>
                <a:spcPct val="90000"/>
              </a:lnSpc>
              <a:spcBef>
                <a:spcPts val="800"/>
              </a:spcBef>
              <a:buFont typeface="Arial" panose="020B0604020202020204" pitchFamily="34" charset="0"/>
              <a:buChar char="•"/>
            </a:pPr>
            <a:r>
              <a:rPr lang="en-US" altLang="en-US" sz="3200" b="1">
                <a:solidFill>
                  <a:srgbClr val="000000"/>
                </a:solidFill>
                <a:latin typeface="Arial" panose="020B0604020202020204" pitchFamily="34" charset="0"/>
                <a:cs typeface="Arial" panose="020B0604020202020204" pitchFamily="34" charset="0"/>
              </a:rPr>
              <a:t>when more than one cation is present, the cation that is easiest to reduce will be reduced first at the cathode</a:t>
            </a:r>
          </a:p>
          <a:p>
            <a:pPr lvl="1">
              <a:lnSpc>
                <a:spcPct val="90000"/>
              </a:lnSpc>
              <a:spcBef>
                <a:spcPts val="700"/>
              </a:spcBef>
              <a:buFont typeface="Arial" panose="020B0604020202020204" pitchFamily="34" charset="0"/>
              <a:buChar char="–"/>
            </a:pPr>
            <a:r>
              <a:rPr lang="en-US" altLang="en-US" sz="2800" b="1">
                <a:solidFill>
                  <a:srgbClr val="000000"/>
                </a:solidFill>
                <a:latin typeface="Arial" panose="020B0604020202020204" pitchFamily="34" charset="0"/>
                <a:cs typeface="Arial" panose="020B0604020202020204" pitchFamily="34" charset="0"/>
              </a:rPr>
              <a:t>least negative or most positive E°</a:t>
            </a:r>
            <a:r>
              <a:rPr lang="en-US" altLang="en-US" sz="2800" b="1" baseline="-25000">
                <a:solidFill>
                  <a:srgbClr val="000000"/>
                </a:solidFill>
                <a:latin typeface="Arial" panose="020B0604020202020204" pitchFamily="34" charset="0"/>
                <a:cs typeface="Arial" panose="020B0604020202020204" pitchFamily="34" charset="0"/>
              </a:rPr>
              <a:t>red</a:t>
            </a:r>
            <a:r>
              <a:rPr lang="en-US" altLang="en-US" sz="2800" b="1">
                <a:solidFill>
                  <a:srgbClr val="000000"/>
                </a:solidFill>
                <a:latin typeface="Arial" panose="020B0604020202020204" pitchFamily="34" charset="0"/>
                <a:cs typeface="Arial" panose="020B0604020202020204" pitchFamily="34" charset="0"/>
              </a:rPr>
              <a:t> </a:t>
            </a:r>
          </a:p>
          <a:p>
            <a:pPr>
              <a:lnSpc>
                <a:spcPct val="90000"/>
              </a:lnSpc>
              <a:spcBef>
                <a:spcPts val="800"/>
              </a:spcBef>
              <a:buFont typeface="Arial" panose="020B0604020202020204" pitchFamily="34" charset="0"/>
              <a:buChar char="•"/>
            </a:pPr>
            <a:r>
              <a:rPr lang="en-US" altLang="en-US" sz="3200" b="1">
                <a:solidFill>
                  <a:srgbClr val="000000"/>
                </a:solidFill>
                <a:latin typeface="Arial" panose="020B0604020202020204" pitchFamily="34" charset="0"/>
                <a:cs typeface="Arial" panose="020B0604020202020204" pitchFamily="34" charset="0"/>
              </a:rPr>
              <a:t>when more than one anion is present, the anion that is easiest to oxidize will be oxidized first at the anode </a:t>
            </a:r>
          </a:p>
          <a:p>
            <a:pPr lvl="1">
              <a:lnSpc>
                <a:spcPct val="90000"/>
              </a:lnSpc>
              <a:spcBef>
                <a:spcPts val="700"/>
              </a:spcBef>
              <a:buFont typeface="Arial" panose="020B0604020202020204" pitchFamily="34" charset="0"/>
              <a:buChar char="–"/>
            </a:pPr>
            <a:r>
              <a:rPr lang="en-US" altLang="en-US" sz="2800" b="1">
                <a:solidFill>
                  <a:srgbClr val="000000"/>
                </a:solidFill>
                <a:latin typeface="Arial" panose="020B0604020202020204" pitchFamily="34" charset="0"/>
                <a:cs typeface="Arial" panose="020B0604020202020204" pitchFamily="34" charset="0"/>
              </a:rPr>
              <a:t>least negative or most positive E°</a:t>
            </a:r>
            <a:r>
              <a:rPr lang="en-US" altLang="en-US" sz="2800" b="1" baseline="-25000">
                <a:solidFill>
                  <a:srgbClr val="000000"/>
                </a:solidFill>
                <a:latin typeface="Arial" panose="020B0604020202020204" pitchFamily="34" charset="0"/>
                <a:cs typeface="Arial" panose="020B0604020202020204" pitchFamily="34" charset="0"/>
              </a:rPr>
              <a:t>ox</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2" name="Text Box 1"/>
          <p:cNvSpPr txBox="1">
            <a:spLocks noChangeArrowheads="1"/>
          </p:cNvSpPr>
          <p:nvPr/>
        </p:nvSpPr>
        <p:spPr bwMode="auto">
          <a:xfrm>
            <a:off x="0" y="0"/>
            <a:ext cx="9144000" cy="658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b="1">
                <a:solidFill>
                  <a:srgbClr val="000000"/>
                </a:solidFill>
                <a:latin typeface="Comic Sans MS" panose="030F0702030302020204" pitchFamily="66" charset="0"/>
              </a:rPr>
              <a:t>The situation becomes a bit more complex when attempting to electrolyze an aqueous solution of a salt.  Aqueous salt solutions are mixtures of ions &amp; water, so we have to compare the various electrode potentials to predict the electrode products.  The table of standard reduction potentials becomes a crucial resource for predicting products in these types of equations and predicting which element will plate out at a particular electrode when various solutions are combined. </a:t>
            </a:r>
          </a:p>
          <a:p>
            <a:pPr>
              <a:buClrTx/>
              <a:buFontTx/>
              <a:buNone/>
            </a:pPr>
            <a:endParaRPr lang="en-US" altLang="en-US" b="1">
              <a:solidFill>
                <a:srgbClr val="000000"/>
              </a:solidFill>
              <a:latin typeface="Comic Sans MS" panose="030F0702030302020204" pitchFamily="66" charset="0"/>
            </a:endParaRPr>
          </a:p>
          <a:p>
            <a:pPr>
              <a:buClrTx/>
              <a:buFontTx/>
              <a:buNone/>
            </a:pPr>
            <a:r>
              <a:rPr lang="en-US" altLang="en-US" b="1">
                <a:solidFill>
                  <a:srgbClr val="000000"/>
                </a:solidFill>
                <a:latin typeface="Comic Sans MS" panose="030F0702030302020204" pitchFamily="66" charset="0"/>
              </a:rPr>
              <a:t>The presence of water does increase the number of possible reactions that can take place in an electrolytic cell.  Consider the following:</a:t>
            </a:r>
          </a:p>
          <a:p>
            <a:pPr>
              <a:buClrTx/>
              <a:buFontTx/>
              <a:buNone/>
            </a:pPr>
            <a:r>
              <a:rPr lang="en-US" altLang="en-US" b="1" u="sng">
                <a:solidFill>
                  <a:srgbClr val="000000"/>
                </a:solidFill>
                <a:latin typeface="Comic Sans MS" panose="030F0702030302020204" pitchFamily="66" charset="0"/>
              </a:rPr>
              <a:t>Reduction</a:t>
            </a:r>
            <a:r>
              <a:rPr lang="en-US" altLang="en-US" b="1">
                <a:solidFill>
                  <a:srgbClr val="000000"/>
                </a:solidFill>
                <a:latin typeface="Comic Sans MS" panose="030F0702030302020204" pitchFamily="66" charset="0"/>
              </a:rPr>
              <a:t>:</a:t>
            </a:r>
          </a:p>
          <a:p>
            <a:pPr>
              <a:buClrTx/>
              <a:buFontTx/>
              <a:buNone/>
            </a:pPr>
            <a:r>
              <a:rPr lang="en-US" altLang="en-US" b="1">
                <a:solidFill>
                  <a:srgbClr val="000000"/>
                </a:solidFill>
                <a:latin typeface="Comic Sans MS" panose="030F0702030302020204" pitchFamily="66" charset="0"/>
              </a:rPr>
              <a:t>  </a:t>
            </a:r>
            <a:r>
              <a:rPr lang="en-US" altLang="en-US" sz="2000" b="1">
                <a:solidFill>
                  <a:srgbClr val="800000"/>
                </a:solidFill>
                <a:latin typeface="Comic Sans MS" panose="030F0702030302020204" pitchFamily="66" charset="0"/>
              </a:rPr>
              <a:t>M</a:t>
            </a:r>
            <a:r>
              <a:rPr lang="en-US" altLang="en-US" sz="2000" b="1" i="1" baseline="30000">
                <a:solidFill>
                  <a:srgbClr val="800000"/>
                </a:solidFill>
                <a:latin typeface="Comic Sans MS" panose="030F0702030302020204" pitchFamily="66" charset="0"/>
              </a:rPr>
              <a:t>n</a:t>
            </a:r>
            <a:r>
              <a:rPr lang="en-US" altLang="en-US" sz="2000" b="1" baseline="30000">
                <a:solidFill>
                  <a:srgbClr val="800000"/>
                </a:solidFill>
                <a:latin typeface="Comic Sans MS" panose="030F0702030302020204" pitchFamily="66" charset="0"/>
              </a:rPr>
              <a:t>+</a:t>
            </a:r>
            <a:r>
              <a:rPr lang="en-US" altLang="en-US" sz="2000" b="1">
                <a:solidFill>
                  <a:srgbClr val="800000"/>
                </a:solidFill>
                <a:latin typeface="Comic Sans MS" panose="030F0702030302020204" pitchFamily="66" charset="0"/>
              </a:rPr>
              <a:t>  +  </a:t>
            </a:r>
            <a:r>
              <a:rPr lang="en-US" altLang="en-US" sz="2000" b="1" i="1">
                <a:solidFill>
                  <a:srgbClr val="800000"/>
                </a:solidFill>
                <a:latin typeface="Comic Sans MS" panose="030F0702030302020204" pitchFamily="66" charset="0"/>
              </a:rPr>
              <a:t>n</a:t>
            </a:r>
            <a:r>
              <a:rPr lang="en-US" altLang="en-US" sz="2000" b="1">
                <a:solidFill>
                  <a:srgbClr val="800000"/>
                </a:solidFill>
                <a:latin typeface="Comic Sans MS" panose="030F0702030302020204" pitchFamily="66" charset="0"/>
              </a:rPr>
              <a:t>e</a:t>
            </a:r>
            <a:r>
              <a:rPr lang="en-US" altLang="en-US" sz="2000" b="1" baseline="30000">
                <a:solidFill>
                  <a:srgbClr val="800000"/>
                </a:solidFill>
                <a:latin typeface="Comic Sans MS" panose="030F0702030302020204" pitchFamily="66" charset="0"/>
              </a:rPr>
              <a:t>-</a:t>
            </a:r>
            <a:r>
              <a:rPr lang="en-US" altLang="en-US" sz="2000" b="1">
                <a:solidFill>
                  <a:srgbClr val="800000"/>
                </a:solidFill>
                <a:latin typeface="Comic Sans MS" panose="030F0702030302020204" pitchFamily="66" charset="0"/>
              </a:rPr>
              <a:t>  </a:t>
            </a:r>
            <a:r>
              <a:rPr lang="en-US" altLang="en-US" sz="2000" b="1">
                <a:solidFill>
                  <a:srgbClr val="800000"/>
                </a:solidFill>
                <a:latin typeface="Symbol" panose="05050102010706020507" pitchFamily="18" charset="2"/>
              </a:rPr>
              <a:t></a:t>
            </a:r>
            <a:r>
              <a:rPr lang="en-US" altLang="en-US" sz="2000" b="1">
                <a:solidFill>
                  <a:srgbClr val="800000"/>
                </a:solidFill>
                <a:latin typeface="Comic Sans MS" panose="030F0702030302020204" pitchFamily="66" charset="0"/>
              </a:rPr>
              <a:t>  M(s)    </a:t>
            </a:r>
            <a:r>
              <a:rPr lang="en-US" altLang="en-US" sz="2000" b="1">
                <a:solidFill>
                  <a:srgbClr val="000000"/>
                </a:solidFill>
                <a:latin typeface="Comic Sans MS" panose="030F0702030302020204" pitchFamily="66" charset="0"/>
              </a:rPr>
              <a:t>VS.</a:t>
            </a:r>
            <a:r>
              <a:rPr lang="en-US" altLang="en-US" sz="2000" b="1">
                <a:solidFill>
                  <a:srgbClr val="800000"/>
                </a:solidFill>
                <a:latin typeface="Comic Sans MS" panose="030F0702030302020204" pitchFamily="66" charset="0"/>
              </a:rPr>
              <a:t>   2H</a:t>
            </a:r>
            <a:r>
              <a:rPr lang="en-US" altLang="en-US" sz="2000" b="1" baseline="-25000">
                <a:solidFill>
                  <a:srgbClr val="800000"/>
                </a:solidFill>
                <a:latin typeface="Comic Sans MS" panose="030F0702030302020204" pitchFamily="66" charset="0"/>
              </a:rPr>
              <a:t>2</a:t>
            </a:r>
            <a:r>
              <a:rPr lang="en-US" altLang="en-US" sz="2000" b="1">
                <a:solidFill>
                  <a:srgbClr val="800000"/>
                </a:solidFill>
                <a:latin typeface="Comic Sans MS" panose="030F0702030302020204" pitchFamily="66" charset="0"/>
              </a:rPr>
              <a:t>O  +  2e</a:t>
            </a:r>
            <a:r>
              <a:rPr lang="en-US" altLang="en-US" sz="2000" b="1" baseline="30000">
                <a:solidFill>
                  <a:srgbClr val="800000"/>
                </a:solidFill>
                <a:latin typeface="Comic Sans MS" panose="030F0702030302020204" pitchFamily="66" charset="0"/>
              </a:rPr>
              <a:t>-</a:t>
            </a:r>
            <a:r>
              <a:rPr lang="en-US" altLang="en-US" sz="2000" b="1">
                <a:solidFill>
                  <a:srgbClr val="800000"/>
                </a:solidFill>
                <a:latin typeface="Comic Sans MS" panose="030F0702030302020204" pitchFamily="66" charset="0"/>
              </a:rPr>
              <a:t>  </a:t>
            </a:r>
            <a:r>
              <a:rPr lang="en-US" altLang="en-US" sz="2000" b="1">
                <a:solidFill>
                  <a:srgbClr val="800000"/>
                </a:solidFill>
                <a:latin typeface="Symbol" panose="05050102010706020507" pitchFamily="18" charset="2"/>
              </a:rPr>
              <a:t></a:t>
            </a:r>
            <a:r>
              <a:rPr lang="en-US" altLang="en-US" sz="2000" b="1">
                <a:solidFill>
                  <a:srgbClr val="800000"/>
                </a:solidFill>
                <a:latin typeface="Comic Sans MS" panose="030F0702030302020204" pitchFamily="66" charset="0"/>
              </a:rPr>
              <a:t>  H</a:t>
            </a:r>
            <a:r>
              <a:rPr lang="en-US" altLang="en-US" sz="2000" b="1" baseline="-25000">
                <a:solidFill>
                  <a:srgbClr val="800000"/>
                </a:solidFill>
                <a:latin typeface="Comic Sans MS" panose="030F0702030302020204" pitchFamily="66" charset="0"/>
              </a:rPr>
              <a:t>2</a:t>
            </a:r>
            <a:r>
              <a:rPr lang="en-US" altLang="en-US" sz="2000" b="1">
                <a:solidFill>
                  <a:srgbClr val="800000"/>
                </a:solidFill>
                <a:latin typeface="Comic Sans MS" panose="030F0702030302020204" pitchFamily="66" charset="0"/>
              </a:rPr>
              <a:t>  +  2OH</a:t>
            </a:r>
            <a:r>
              <a:rPr lang="en-US" altLang="en-US" sz="2000" b="1" baseline="30000">
                <a:solidFill>
                  <a:srgbClr val="800000"/>
                </a:solidFill>
                <a:latin typeface="Comic Sans MS" panose="030F0702030302020204" pitchFamily="66" charset="0"/>
              </a:rPr>
              <a:t>-</a:t>
            </a:r>
          </a:p>
          <a:p>
            <a:pPr>
              <a:buClrTx/>
              <a:buFontTx/>
              <a:buNone/>
            </a:pPr>
            <a:endParaRPr lang="en-US" altLang="en-US" b="1">
              <a:solidFill>
                <a:srgbClr val="000000"/>
              </a:solidFill>
              <a:latin typeface="Comic Sans MS" panose="030F0702030302020204" pitchFamily="66" charset="0"/>
            </a:endParaRPr>
          </a:p>
          <a:p>
            <a:pPr>
              <a:buClrTx/>
              <a:buFontTx/>
              <a:buNone/>
            </a:pPr>
            <a:r>
              <a:rPr lang="en-US" altLang="en-US" sz="2000" b="1">
                <a:solidFill>
                  <a:srgbClr val="003399"/>
                </a:solidFill>
                <a:latin typeface="Comic Sans MS" panose="030F0702030302020204" pitchFamily="66" charset="0"/>
              </a:rPr>
              <a:t>***As an example, Cu</a:t>
            </a:r>
            <a:r>
              <a:rPr lang="en-US" altLang="en-US" sz="2000" b="1" baseline="30000">
                <a:solidFill>
                  <a:srgbClr val="003399"/>
                </a:solidFill>
                <a:latin typeface="Comic Sans MS" panose="030F0702030302020204" pitchFamily="66" charset="0"/>
              </a:rPr>
              <a:t>2+</a:t>
            </a:r>
            <a:r>
              <a:rPr lang="en-US" altLang="en-US" sz="2000" b="1">
                <a:solidFill>
                  <a:srgbClr val="003399"/>
                </a:solidFill>
                <a:latin typeface="Comic Sans MS" panose="030F0702030302020204" pitchFamily="66" charset="0"/>
              </a:rPr>
              <a:t>, Ag</a:t>
            </a:r>
            <a:r>
              <a:rPr lang="en-US" altLang="en-US" sz="2000" b="1" baseline="30000">
                <a:solidFill>
                  <a:srgbClr val="003399"/>
                </a:solidFill>
                <a:latin typeface="Comic Sans MS" panose="030F0702030302020204" pitchFamily="66" charset="0"/>
              </a:rPr>
              <a:t>+</a:t>
            </a:r>
            <a:r>
              <a:rPr lang="en-US" altLang="en-US" sz="2000" b="1">
                <a:solidFill>
                  <a:srgbClr val="003399"/>
                </a:solidFill>
                <a:latin typeface="Comic Sans MS" panose="030F0702030302020204" pitchFamily="66" charset="0"/>
              </a:rPr>
              <a:t>, and Ni</a:t>
            </a:r>
            <a:r>
              <a:rPr lang="en-US" altLang="en-US" sz="2000" b="1" baseline="30000">
                <a:solidFill>
                  <a:srgbClr val="003399"/>
                </a:solidFill>
                <a:latin typeface="Comic Sans MS" panose="030F0702030302020204" pitchFamily="66" charset="0"/>
              </a:rPr>
              <a:t>2+</a:t>
            </a:r>
            <a:r>
              <a:rPr lang="en-US" altLang="en-US" sz="2000" b="1">
                <a:solidFill>
                  <a:srgbClr val="003399"/>
                </a:solidFill>
                <a:latin typeface="Comic Sans MS" panose="030F0702030302020204" pitchFamily="66" charset="0"/>
              </a:rPr>
              <a:t> are easier to reduce than water.</a:t>
            </a:r>
          </a:p>
          <a:p>
            <a:pPr>
              <a:buClrTx/>
              <a:buFontTx/>
              <a:buNone/>
            </a:pPr>
            <a:r>
              <a:rPr lang="en-US" altLang="en-US" sz="2000" b="1">
                <a:solidFill>
                  <a:srgbClr val="003399"/>
                </a:solidFill>
                <a:latin typeface="Comic Sans MS" panose="030F0702030302020204" pitchFamily="66" charset="0"/>
              </a:rPr>
              <a:t>***Water is easier to reduce than Na</a:t>
            </a:r>
            <a:r>
              <a:rPr lang="en-US" altLang="en-US" sz="2000" b="1" baseline="30000">
                <a:solidFill>
                  <a:srgbClr val="003399"/>
                </a:solidFill>
                <a:latin typeface="Comic Sans MS" panose="030F0702030302020204" pitchFamily="66" charset="0"/>
              </a:rPr>
              <a:t>+</a:t>
            </a:r>
            <a:r>
              <a:rPr lang="en-US" altLang="en-US" sz="2000" b="1">
                <a:solidFill>
                  <a:srgbClr val="003399"/>
                </a:solidFill>
                <a:latin typeface="Comic Sans MS" panose="030F0702030302020204" pitchFamily="66" charset="0"/>
              </a:rPr>
              <a:t>, Mg</a:t>
            </a:r>
            <a:r>
              <a:rPr lang="en-US" altLang="en-US" sz="2000" b="1" baseline="30000">
                <a:solidFill>
                  <a:srgbClr val="003399"/>
                </a:solidFill>
                <a:latin typeface="Comic Sans MS" panose="030F0702030302020204" pitchFamily="66" charset="0"/>
              </a:rPr>
              <a:t>2+</a:t>
            </a:r>
            <a:r>
              <a:rPr lang="en-US" altLang="en-US" sz="2000" b="1">
                <a:solidFill>
                  <a:srgbClr val="003399"/>
                </a:solidFill>
                <a:latin typeface="Comic Sans MS" panose="030F0702030302020204" pitchFamily="66" charset="0"/>
              </a:rPr>
              <a:t>, and Al</a:t>
            </a:r>
            <a:r>
              <a:rPr lang="en-US" altLang="en-US" sz="2000" b="1" baseline="30000">
                <a:solidFill>
                  <a:srgbClr val="003399"/>
                </a:solidFill>
                <a:latin typeface="Comic Sans MS" panose="030F0702030302020204" pitchFamily="66" charset="0"/>
              </a:rPr>
              <a:t>3+</a:t>
            </a:r>
            <a:r>
              <a:rPr lang="en-US" altLang="en-US" sz="2000" b="1">
                <a:solidFill>
                  <a:srgbClr val="003399"/>
                </a:solidFill>
                <a:latin typeface="Comic Sans MS" panose="030F0702030302020204" pitchFamily="66" charset="0"/>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50" name="Text Box 1"/>
          <p:cNvSpPr txBox="1">
            <a:spLocks noChangeArrowheads="1"/>
          </p:cNvSpPr>
          <p:nvPr/>
        </p:nvSpPr>
        <p:spPr bwMode="auto">
          <a:xfrm>
            <a:off x="0" y="187325"/>
            <a:ext cx="9144000" cy="6462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b="1" u="sng">
                <a:solidFill>
                  <a:srgbClr val="000000"/>
                </a:solidFill>
                <a:latin typeface="Comic Sans MS" panose="030F0702030302020204" pitchFamily="66" charset="0"/>
              </a:rPr>
              <a:t>Oxidation</a:t>
            </a:r>
            <a:r>
              <a:rPr lang="en-US" altLang="en-US" b="1">
                <a:solidFill>
                  <a:srgbClr val="000000"/>
                </a:solidFill>
                <a:latin typeface="Comic Sans MS" panose="030F0702030302020204" pitchFamily="66" charset="0"/>
              </a:rPr>
              <a:t>:	</a:t>
            </a:r>
          </a:p>
          <a:p>
            <a:pPr>
              <a:buClrTx/>
              <a:buFontTx/>
              <a:buNone/>
            </a:pPr>
            <a:endParaRPr lang="en-US" altLang="en-US" b="1">
              <a:solidFill>
                <a:srgbClr val="000000"/>
              </a:solidFill>
              <a:latin typeface="Comic Sans MS" panose="030F0702030302020204" pitchFamily="66" charset="0"/>
            </a:endParaRPr>
          </a:p>
          <a:p>
            <a:pPr>
              <a:buClrTx/>
              <a:buFontTx/>
              <a:buNone/>
            </a:pPr>
            <a:r>
              <a:rPr lang="en-US" altLang="en-US" b="1">
                <a:solidFill>
                  <a:srgbClr val="800000"/>
                </a:solidFill>
                <a:latin typeface="Comic Sans MS" panose="030F0702030302020204" pitchFamily="66" charset="0"/>
              </a:rPr>
              <a:t>2X</a:t>
            </a:r>
            <a:r>
              <a:rPr lang="en-US" altLang="en-US" b="1" baseline="30000">
                <a:solidFill>
                  <a:srgbClr val="800000"/>
                </a:solidFill>
                <a:latin typeface="Comic Sans MS" panose="030F0702030302020204" pitchFamily="66" charset="0"/>
              </a:rPr>
              <a:t>-</a:t>
            </a:r>
            <a:r>
              <a:rPr lang="en-US" altLang="en-US" b="1">
                <a:solidFill>
                  <a:srgbClr val="800000"/>
                </a:solidFill>
                <a:latin typeface="Comic Sans MS" panose="030F0702030302020204" pitchFamily="66" charset="0"/>
              </a:rPr>
              <a:t>  </a:t>
            </a:r>
            <a:r>
              <a:rPr lang="en-US" altLang="en-US" b="1">
                <a:solidFill>
                  <a:srgbClr val="800000"/>
                </a:solidFill>
                <a:latin typeface="Symbol" panose="05050102010706020507" pitchFamily="18" charset="2"/>
              </a:rPr>
              <a:t></a:t>
            </a:r>
            <a:r>
              <a:rPr lang="en-US" altLang="en-US" b="1">
                <a:solidFill>
                  <a:srgbClr val="800000"/>
                </a:solidFill>
                <a:latin typeface="Comic Sans MS" panose="030F0702030302020204" pitchFamily="66" charset="0"/>
              </a:rPr>
              <a:t>  X</a:t>
            </a:r>
            <a:r>
              <a:rPr lang="en-US" altLang="en-US" b="1" baseline="-25000">
                <a:solidFill>
                  <a:srgbClr val="800000"/>
                </a:solidFill>
                <a:latin typeface="Comic Sans MS" panose="030F0702030302020204" pitchFamily="66" charset="0"/>
              </a:rPr>
              <a:t>2</a:t>
            </a:r>
            <a:r>
              <a:rPr lang="en-US" altLang="en-US" b="1">
                <a:solidFill>
                  <a:srgbClr val="800000"/>
                </a:solidFill>
                <a:latin typeface="Comic Sans MS" panose="030F0702030302020204" pitchFamily="66" charset="0"/>
              </a:rPr>
              <a:t>  +  2e</a:t>
            </a:r>
            <a:r>
              <a:rPr lang="en-US" altLang="en-US" b="1" baseline="30000">
                <a:solidFill>
                  <a:srgbClr val="800000"/>
                </a:solidFill>
                <a:latin typeface="Comic Sans MS" panose="030F0702030302020204" pitchFamily="66" charset="0"/>
              </a:rPr>
              <a:t>-</a:t>
            </a:r>
            <a:r>
              <a:rPr lang="en-US" altLang="en-US" b="1">
                <a:solidFill>
                  <a:srgbClr val="000000"/>
                </a:solidFill>
                <a:latin typeface="Comic Sans MS" panose="030F0702030302020204" pitchFamily="66" charset="0"/>
              </a:rPr>
              <a:t>  vs.  </a:t>
            </a:r>
            <a:r>
              <a:rPr lang="en-US" altLang="en-US" b="1">
                <a:solidFill>
                  <a:srgbClr val="800000"/>
                </a:solidFill>
                <a:latin typeface="Comic Sans MS" panose="030F0702030302020204" pitchFamily="66" charset="0"/>
              </a:rPr>
              <a:t>H</a:t>
            </a:r>
            <a:r>
              <a:rPr lang="en-US" altLang="en-US" b="1" baseline="-25000">
                <a:solidFill>
                  <a:srgbClr val="800000"/>
                </a:solidFill>
                <a:latin typeface="Comic Sans MS" panose="030F0702030302020204" pitchFamily="66" charset="0"/>
              </a:rPr>
              <a:t>2</a:t>
            </a:r>
            <a:r>
              <a:rPr lang="en-US" altLang="en-US" b="1">
                <a:solidFill>
                  <a:srgbClr val="800000"/>
                </a:solidFill>
                <a:latin typeface="Comic Sans MS" panose="030F0702030302020204" pitchFamily="66" charset="0"/>
              </a:rPr>
              <a:t>O  </a:t>
            </a:r>
            <a:r>
              <a:rPr lang="en-US" altLang="en-US" b="1">
                <a:solidFill>
                  <a:srgbClr val="800000"/>
                </a:solidFill>
                <a:latin typeface="Symbol" panose="05050102010706020507" pitchFamily="18" charset="2"/>
              </a:rPr>
              <a:t></a:t>
            </a:r>
            <a:r>
              <a:rPr lang="en-US" altLang="en-US" b="1">
                <a:solidFill>
                  <a:srgbClr val="800000"/>
                </a:solidFill>
                <a:latin typeface="Comic Sans MS" panose="030F0702030302020204" pitchFamily="66" charset="0"/>
              </a:rPr>
              <a:t>  ½O</a:t>
            </a:r>
            <a:r>
              <a:rPr lang="en-US" altLang="en-US" b="1" baseline="-25000">
                <a:solidFill>
                  <a:srgbClr val="800000"/>
                </a:solidFill>
                <a:latin typeface="Comic Sans MS" panose="030F0702030302020204" pitchFamily="66" charset="0"/>
              </a:rPr>
              <a:t>2</a:t>
            </a:r>
            <a:r>
              <a:rPr lang="en-US" altLang="en-US" b="1">
                <a:solidFill>
                  <a:srgbClr val="800000"/>
                </a:solidFill>
                <a:latin typeface="Comic Sans MS" panose="030F0702030302020204" pitchFamily="66" charset="0"/>
              </a:rPr>
              <a:t>  +  2H</a:t>
            </a:r>
            <a:r>
              <a:rPr lang="en-US" altLang="en-US" b="1" baseline="30000">
                <a:solidFill>
                  <a:srgbClr val="800000"/>
                </a:solidFill>
                <a:latin typeface="Comic Sans MS" panose="030F0702030302020204" pitchFamily="66" charset="0"/>
              </a:rPr>
              <a:t>+</a:t>
            </a:r>
            <a:r>
              <a:rPr lang="en-US" altLang="en-US" b="1">
                <a:solidFill>
                  <a:srgbClr val="800000"/>
                </a:solidFill>
                <a:latin typeface="Comic Sans MS" panose="030F0702030302020204" pitchFamily="66" charset="0"/>
              </a:rPr>
              <a:t>  +  2e</a:t>
            </a:r>
            <a:r>
              <a:rPr lang="en-US" altLang="en-US" b="1" baseline="30000">
                <a:solidFill>
                  <a:srgbClr val="800000"/>
                </a:solidFill>
                <a:latin typeface="Comic Sans MS" panose="030F0702030302020204" pitchFamily="66" charset="0"/>
              </a:rPr>
              <a:t>-</a:t>
            </a:r>
          </a:p>
          <a:p>
            <a:pPr>
              <a:buClrTx/>
              <a:buFontTx/>
              <a:buNone/>
            </a:pPr>
            <a:endParaRPr lang="en-US" altLang="en-US" b="1">
              <a:solidFill>
                <a:srgbClr val="800000"/>
              </a:solidFill>
              <a:latin typeface="Comic Sans MS" panose="030F0702030302020204" pitchFamily="66" charset="0"/>
            </a:endParaRPr>
          </a:p>
          <a:p>
            <a:pPr>
              <a:buClrTx/>
              <a:buFontTx/>
              <a:buNone/>
            </a:pPr>
            <a:r>
              <a:rPr lang="en-US" altLang="en-US" b="1">
                <a:solidFill>
                  <a:srgbClr val="000000"/>
                </a:solidFill>
                <a:latin typeface="Comic Sans MS" panose="030F0702030302020204" pitchFamily="66" charset="0"/>
              </a:rPr>
              <a:t>For example, I</a:t>
            </a:r>
            <a:r>
              <a:rPr lang="en-US" altLang="en-US" b="1" baseline="30000">
                <a:solidFill>
                  <a:srgbClr val="000000"/>
                </a:solidFill>
                <a:latin typeface="Comic Sans MS" panose="030F0702030302020204" pitchFamily="66" charset="0"/>
              </a:rPr>
              <a:t>-</a:t>
            </a:r>
            <a:r>
              <a:rPr lang="en-US" altLang="en-US" b="1">
                <a:solidFill>
                  <a:srgbClr val="000000"/>
                </a:solidFill>
                <a:latin typeface="Comic Sans MS" panose="030F0702030302020204" pitchFamily="66" charset="0"/>
              </a:rPr>
              <a:t> and Br</a:t>
            </a:r>
            <a:r>
              <a:rPr lang="en-US" altLang="en-US" b="1" baseline="30000">
                <a:solidFill>
                  <a:srgbClr val="000000"/>
                </a:solidFill>
                <a:latin typeface="Comic Sans MS" panose="030F0702030302020204" pitchFamily="66" charset="0"/>
              </a:rPr>
              <a:t>-</a:t>
            </a:r>
            <a:r>
              <a:rPr lang="en-US" altLang="en-US" b="1">
                <a:solidFill>
                  <a:srgbClr val="000000"/>
                </a:solidFill>
                <a:latin typeface="Comic Sans MS" panose="030F0702030302020204" pitchFamily="66" charset="0"/>
              </a:rPr>
              <a:t> are easier to oxidize than water.</a:t>
            </a:r>
          </a:p>
          <a:p>
            <a:pPr>
              <a:buClrTx/>
              <a:buFontTx/>
              <a:buNone/>
            </a:pPr>
            <a:r>
              <a:rPr lang="en-US" altLang="en-US" b="1">
                <a:solidFill>
                  <a:srgbClr val="000000"/>
                </a:solidFill>
                <a:latin typeface="Comic Sans MS" panose="030F0702030302020204" pitchFamily="66" charset="0"/>
              </a:rPr>
              <a:t>Water is easier to oxidize than F</a:t>
            </a:r>
            <a:r>
              <a:rPr lang="en-US" altLang="en-US" b="1" baseline="30000">
                <a:solidFill>
                  <a:srgbClr val="000000"/>
                </a:solidFill>
                <a:latin typeface="Comic Sans MS" panose="030F0702030302020204" pitchFamily="66" charset="0"/>
              </a:rPr>
              <a:t>-</a:t>
            </a:r>
            <a:r>
              <a:rPr lang="en-US" altLang="en-US" b="1">
                <a:solidFill>
                  <a:srgbClr val="000000"/>
                </a:solidFill>
                <a:latin typeface="Comic Sans MS" panose="030F0702030302020204" pitchFamily="66" charset="0"/>
              </a:rPr>
              <a:t> and SO</a:t>
            </a:r>
            <a:r>
              <a:rPr lang="en-US" altLang="en-US" b="1" baseline="-25000">
                <a:solidFill>
                  <a:srgbClr val="000000"/>
                </a:solidFill>
                <a:latin typeface="Comic Sans MS" panose="030F0702030302020204" pitchFamily="66" charset="0"/>
              </a:rPr>
              <a:t>4</a:t>
            </a:r>
            <a:r>
              <a:rPr lang="en-US" altLang="en-US" b="1" baseline="30000">
                <a:solidFill>
                  <a:srgbClr val="000000"/>
                </a:solidFill>
                <a:latin typeface="Comic Sans MS" panose="030F0702030302020204" pitchFamily="66" charset="0"/>
              </a:rPr>
              <a:t>2-</a:t>
            </a:r>
            <a:r>
              <a:rPr lang="en-US" altLang="en-US" b="1">
                <a:solidFill>
                  <a:srgbClr val="000000"/>
                </a:solidFill>
                <a:latin typeface="Comic Sans MS" panose="030F0702030302020204" pitchFamily="66" charset="0"/>
              </a:rPr>
              <a:t>.</a:t>
            </a:r>
          </a:p>
          <a:p>
            <a:pPr>
              <a:buClrTx/>
              <a:buFontTx/>
              <a:buNone/>
            </a:pPr>
            <a:endParaRPr lang="en-US" altLang="en-US" b="1">
              <a:solidFill>
                <a:srgbClr val="000000"/>
              </a:solidFill>
              <a:latin typeface="Comic Sans MS" panose="030F0702030302020204" pitchFamily="66" charset="0"/>
            </a:endParaRPr>
          </a:p>
          <a:p>
            <a:pPr>
              <a:buClrTx/>
              <a:buFontTx/>
              <a:buNone/>
            </a:pPr>
            <a:r>
              <a:rPr lang="en-US" altLang="en-US" b="1">
                <a:solidFill>
                  <a:srgbClr val="000000"/>
                </a:solidFill>
                <a:latin typeface="Comic Sans MS" panose="030F0702030302020204" pitchFamily="66" charset="0"/>
              </a:rPr>
              <a:t>However, the products predicted from this type of comparison of electrode potentials are NOT ALWAYS THE ACTUAL PRODUCTS!  For gases such as H</a:t>
            </a:r>
            <a:r>
              <a:rPr lang="en-US" altLang="en-US" b="1" baseline="-25000">
                <a:solidFill>
                  <a:srgbClr val="000000"/>
                </a:solidFill>
                <a:latin typeface="Comic Sans MS" panose="030F0702030302020204" pitchFamily="66" charset="0"/>
              </a:rPr>
              <a:t>2</a:t>
            </a:r>
            <a:r>
              <a:rPr lang="en-US" altLang="en-US" b="1">
                <a:solidFill>
                  <a:srgbClr val="000000"/>
                </a:solidFill>
                <a:latin typeface="Comic Sans MS" panose="030F0702030302020204" pitchFamily="66" charset="0"/>
              </a:rPr>
              <a:t>(g) and O</a:t>
            </a:r>
            <a:r>
              <a:rPr lang="en-US" altLang="en-US" b="1" baseline="-25000">
                <a:solidFill>
                  <a:srgbClr val="000000"/>
                </a:solidFill>
                <a:latin typeface="Comic Sans MS" panose="030F0702030302020204" pitchFamily="66" charset="0"/>
              </a:rPr>
              <a:t>2</a:t>
            </a:r>
            <a:r>
              <a:rPr lang="en-US" altLang="en-US" b="1">
                <a:solidFill>
                  <a:srgbClr val="000000"/>
                </a:solidFill>
                <a:latin typeface="Comic Sans MS" panose="030F0702030302020204" pitchFamily="66" charset="0"/>
              </a:rPr>
              <a:t>(g) to be produced at metal electrodes, an additional voltage is required.  This increment over the expected voltage is called the </a:t>
            </a:r>
            <a:r>
              <a:rPr lang="en-US" altLang="en-US" b="1" i="1">
                <a:solidFill>
                  <a:srgbClr val="000000"/>
                </a:solidFill>
                <a:latin typeface="Comic Sans MS" panose="030F0702030302020204" pitchFamily="66" charset="0"/>
              </a:rPr>
              <a:t>overpotential</a:t>
            </a:r>
            <a:r>
              <a:rPr lang="en-US" altLang="en-US" b="1">
                <a:solidFill>
                  <a:srgbClr val="000000"/>
                </a:solidFill>
                <a:latin typeface="Comic Sans MS" panose="030F0702030302020204" pitchFamily="66" charset="0"/>
              </a:rPr>
              <a:t>, and it is 0.4 to 0.6 V for these gases.  The overpotential results from kinetic factors such as the large activation energy required for gases to form at the electrode.</a:t>
            </a:r>
          </a:p>
          <a:p>
            <a:pPr>
              <a:buClrTx/>
              <a:buFontTx/>
              <a:buNone/>
            </a:pPr>
            <a:endParaRPr lang="en-US" altLang="en-US" b="1">
              <a:solidFill>
                <a:srgbClr val="000000"/>
              </a:solidFill>
              <a:latin typeface="Comic Sans MS" panose="030F0702030302020204" pitchFamily="66"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381000" y="193675"/>
            <a:ext cx="7848600" cy="460375"/>
          </a:xfrm>
          <a:prstGeom prst="rect">
            <a:avLst/>
          </a:prstGeom>
          <a:solidFill>
            <a:srgbClr val="FFFF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b="1" u="sng">
                <a:solidFill>
                  <a:srgbClr val="000000"/>
                </a:solidFill>
                <a:latin typeface="Comic Sans MS" panose="030F0702030302020204" pitchFamily="66" charset="0"/>
              </a:rPr>
              <a:t>ACTIVITY SERIES OF SOME SELECTED METALS</a:t>
            </a:r>
          </a:p>
        </p:txBody>
      </p:sp>
      <p:sp>
        <p:nvSpPr>
          <p:cNvPr id="16387" name="Text Box 2"/>
          <p:cNvSpPr txBox="1">
            <a:spLocks noChangeArrowheads="1"/>
          </p:cNvSpPr>
          <p:nvPr/>
        </p:nvSpPr>
        <p:spPr bwMode="auto">
          <a:xfrm>
            <a:off x="381000" y="1004888"/>
            <a:ext cx="8510588" cy="555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sz="1800" b="1">
                <a:solidFill>
                  <a:srgbClr val="000000"/>
                </a:solidFill>
              </a:rPr>
              <a:t>A brief activity series of selected metals, hydrogen and halogens are shown</a:t>
            </a:r>
          </a:p>
          <a:p>
            <a:pPr>
              <a:buClrTx/>
              <a:buFontTx/>
              <a:buNone/>
            </a:pPr>
            <a:r>
              <a:rPr lang="en-US" altLang="en-US" sz="1800" b="1">
                <a:solidFill>
                  <a:srgbClr val="000000"/>
                </a:solidFill>
              </a:rPr>
              <a:t>below.  The series are listed in descending order of chemical reactivity, with the most active metals and halogens at the top (the elements most likely to undergo oxidation).  Any metal on the list will replace the ions of those metals (to undergo reduction) that appear anywhere underneath it on the list.</a:t>
            </a:r>
          </a:p>
          <a:p>
            <a:pPr>
              <a:buClrTx/>
              <a:buFontTx/>
              <a:buNone/>
            </a:pPr>
            <a:r>
              <a:rPr lang="en-US" altLang="en-US" sz="2000" b="1">
                <a:solidFill>
                  <a:srgbClr val="000000"/>
                </a:solidFill>
              </a:rPr>
              <a:t>	</a:t>
            </a:r>
            <a:r>
              <a:rPr lang="en-US" altLang="en-US" sz="1800" b="1" u="sng">
                <a:solidFill>
                  <a:srgbClr val="000000"/>
                </a:solidFill>
              </a:rPr>
              <a:t>METALS</a:t>
            </a:r>
            <a:r>
              <a:rPr lang="en-US" altLang="en-US" sz="1800" b="1">
                <a:solidFill>
                  <a:srgbClr val="000000"/>
                </a:solidFill>
              </a:rPr>
              <a:t>			</a:t>
            </a:r>
            <a:r>
              <a:rPr lang="en-US" altLang="en-US" sz="1800" b="1" u="sng">
                <a:solidFill>
                  <a:srgbClr val="000000"/>
                </a:solidFill>
              </a:rPr>
              <a:t>HALOGENS</a:t>
            </a:r>
          </a:p>
          <a:p>
            <a:pPr>
              <a:buClrTx/>
              <a:buFontTx/>
              <a:buNone/>
            </a:pPr>
            <a:r>
              <a:rPr lang="en-US" altLang="en-US" sz="1600" b="1">
                <a:solidFill>
                  <a:srgbClr val="000000"/>
                </a:solidFill>
              </a:rPr>
              <a:t>  	  K (most oxidized, strong reducing agent)      F</a:t>
            </a:r>
            <a:r>
              <a:rPr lang="en-US" altLang="en-US" sz="1600" b="1" baseline="-25000">
                <a:solidFill>
                  <a:srgbClr val="000000"/>
                </a:solidFill>
              </a:rPr>
              <a:t>2  </a:t>
            </a:r>
            <a:r>
              <a:rPr lang="en-US" altLang="en-US" sz="1600" b="1">
                <a:solidFill>
                  <a:srgbClr val="000000"/>
                </a:solidFill>
              </a:rPr>
              <a:t>(relatively stronger oxidizing agent)</a:t>
            </a:r>
          </a:p>
          <a:p>
            <a:pPr>
              <a:buClrTx/>
              <a:buFontTx/>
              <a:buNone/>
            </a:pPr>
            <a:r>
              <a:rPr lang="en-US" altLang="en-US" sz="1600" b="1">
                <a:solidFill>
                  <a:srgbClr val="000000"/>
                </a:solidFill>
              </a:rPr>
              <a:t>	  Ca				    			                      Cl</a:t>
            </a:r>
            <a:r>
              <a:rPr lang="en-US" altLang="en-US" sz="1600" b="1" baseline="-25000">
                <a:solidFill>
                  <a:srgbClr val="000000"/>
                </a:solidFill>
              </a:rPr>
              <a:t>2</a:t>
            </a:r>
          </a:p>
          <a:p>
            <a:pPr>
              <a:buClrTx/>
              <a:buFontTx/>
              <a:buNone/>
            </a:pPr>
            <a:r>
              <a:rPr lang="en-US" altLang="en-US" sz="1600" b="1">
                <a:solidFill>
                  <a:srgbClr val="000000"/>
                </a:solidFill>
              </a:rPr>
              <a:t>	  Na				     						Br</a:t>
            </a:r>
            <a:r>
              <a:rPr lang="en-US" altLang="en-US" sz="1600" b="1" baseline="-25000">
                <a:solidFill>
                  <a:srgbClr val="000000"/>
                </a:solidFill>
              </a:rPr>
              <a:t>2</a:t>
            </a:r>
          </a:p>
          <a:p>
            <a:pPr>
              <a:buClrTx/>
              <a:buFontTx/>
              <a:buNone/>
            </a:pPr>
            <a:r>
              <a:rPr lang="en-US" altLang="en-US" sz="1600" b="1">
                <a:solidFill>
                  <a:srgbClr val="000000"/>
                </a:solidFill>
              </a:rPr>
              <a:t>	  Mg				   					   l</a:t>
            </a:r>
            <a:r>
              <a:rPr lang="en-US" altLang="en-US" sz="1600" b="1" baseline="-25000">
                <a:solidFill>
                  <a:srgbClr val="000000"/>
                </a:solidFill>
              </a:rPr>
              <a:t>2   </a:t>
            </a:r>
            <a:r>
              <a:rPr lang="en-US" altLang="en-US" sz="1600" b="1">
                <a:solidFill>
                  <a:srgbClr val="000000"/>
                </a:solidFill>
              </a:rPr>
              <a:t>(relatively weaker oxidizing agent)</a:t>
            </a:r>
          </a:p>
          <a:p>
            <a:pPr>
              <a:buClrTx/>
              <a:buFontTx/>
              <a:buNone/>
            </a:pPr>
            <a:r>
              <a:rPr lang="en-US" altLang="en-US" sz="1600" b="1">
                <a:solidFill>
                  <a:srgbClr val="000000"/>
                </a:solidFill>
              </a:rPr>
              <a:t>	  Al</a:t>
            </a:r>
          </a:p>
          <a:p>
            <a:pPr>
              <a:buClrTx/>
              <a:buFontTx/>
              <a:buNone/>
            </a:pPr>
            <a:r>
              <a:rPr lang="en-US" altLang="en-US" sz="1600" b="1">
                <a:solidFill>
                  <a:srgbClr val="000000"/>
                </a:solidFill>
              </a:rPr>
              <a:t>	  Zn</a:t>
            </a:r>
          </a:p>
          <a:p>
            <a:pPr>
              <a:buClrTx/>
              <a:buFontTx/>
              <a:buNone/>
            </a:pPr>
            <a:r>
              <a:rPr lang="en-US" altLang="en-US" sz="1600" b="1">
                <a:solidFill>
                  <a:srgbClr val="000000"/>
                </a:solidFill>
              </a:rPr>
              <a:t>	  Fe</a:t>
            </a:r>
          </a:p>
          <a:p>
            <a:pPr>
              <a:buClrTx/>
              <a:buFontTx/>
              <a:buNone/>
            </a:pPr>
            <a:r>
              <a:rPr lang="en-US" altLang="en-US" sz="1600" b="1">
                <a:solidFill>
                  <a:srgbClr val="000000"/>
                </a:solidFill>
              </a:rPr>
              <a:t>	  Ni</a:t>
            </a:r>
          </a:p>
          <a:p>
            <a:pPr>
              <a:buClrTx/>
              <a:buFontTx/>
              <a:buNone/>
            </a:pPr>
            <a:r>
              <a:rPr lang="en-US" altLang="en-US" sz="1600" b="1">
                <a:solidFill>
                  <a:srgbClr val="000000"/>
                </a:solidFill>
              </a:rPr>
              <a:t>	  Sn</a:t>
            </a:r>
          </a:p>
          <a:p>
            <a:pPr>
              <a:buClrTx/>
              <a:buFontTx/>
              <a:buNone/>
            </a:pPr>
            <a:r>
              <a:rPr lang="en-US" altLang="en-US" sz="1600" b="1">
                <a:solidFill>
                  <a:srgbClr val="000000"/>
                </a:solidFill>
              </a:rPr>
              <a:t>	  Pb</a:t>
            </a:r>
          </a:p>
          <a:p>
            <a:pPr>
              <a:buClrTx/>
              <a:buFontTx/>
              <a:buNone/>
            </a:pPr>
            <a:r>
              <a:rPr lang="en-US" altLang="en-US" sz="1600" b="1">
                <a:solidFill>
                  <a:srgbClr val="000000"/>
                </a:solidFill>
              </a:rPr>
              <a:t>	  H</a:t>
            </a:r>
          </a:p>
          <a:p>
            <a:pPr>
              <a:buClrTx/>
              <a:buFontTx/>
              <a:buNone/>
            </a:pPr>
            <a:r>
              <a:rPr lang="en-US" altLang="en-US" sz="1600" b="1">
                <a:solidFill>
                  <a:srgbClr val="000000"/>
                </a:solidFill>
              </a:rPr>
              <a:t>	  Cu</a:t>
            </a:r>
          </a:p>
          <a:p>
            <a:pPr>
              <a:buClrTx/>
              <a:buFontTx/>
              <a:buNone/>
            </a:pPr>
            <a:r>
              <a:rPr lang="en-US" altLang="en-US" sz="1600" b="1">
                <a:solidFill>
                  <a:srgbClr val="000000"/>
                </a:solidFill>
              </a:rPr>
              <a:t>	  Ag</a:t>
            </a:r>
          </a:p>
          <a:p>
            <a:pPr>
              <a:buClrTx/>
              <a:buFontTx/>
              <a:buNone/>
            </a:pPr>
            <a:r>
              <a:rPr lang="en-US" altLang="en-US" sz="1600" b="1">
                <a:solidFill>
                  <a:srgbClr val="000000"/>
                </a:solidFill>
              </a:rPr>
              <a:t>	  Hg</a:t>
            </a:r>
          </a:p>
          <a:p>
            <a:pPr>
              <a:buClrTx/>
              <a:buFontTx/>
              <a:buNone/>
            </a:pPr>
            <a:r>
              <a:rPr lang="en-US" altLang="en-US" sz="1600" b="1">
                <a:solidFill>
                  <a:srgbClr val="000000"/>
                </a:solidFill>
              </a:rPr>
              <a:t>	  Au(least oxidized)</a:t>
            </a:r>
          </a:p>
        </p:txBody>
      </p:sp>
      <p:sp>
        <p:nvSpPr>
          <p:cNvPr id="16388" name="Text Box 3"/>
          <p:cNvSpPr txBox="1">
            <a:spLocks noChangeArrowheads="1"/>
          </p:cNvSpPr>
          <p:nvPr/>
        </p:nvSpPr>
        <p:spPr bwMode="auto">
          <a:xfrm>
            <a:off x="4251325" y="4648200"/>
            <a:ext cx="38862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sz="2000">
                <a:solidFill>
                  <a:srgbClr val="CC0000"/>
                </a:solidFill>
              </a:rPr>
              <a:t>Oxidation refers to the loss of  </a:t>
            </a:r>
          </a:p>
          <a:p>
            <a:pPr>
              <a:buClrTx/>
              <a:buFontTx/>
              <a:buNone/>
            </a:pPr>
            <a:r>
              <a:rPr lang="en-US" altLang="en-US" sz="2000">
                <a:solidFill>
                  <a:srgbClr val="CC0000"/>
                </a:solidFill>
              </a:rPr>
              <a:t>electrons and reduction refers to the </a:t>
            </a:r>
          </a:p>
          <a:p>
            <a:pPr>
              <a:buClrTx/>
              <a:buFontTx/>
              <a:buNone/>
            </a:pPr>
            <a:r>
              <a:rPr lang="en-US" altLang="en-US" sz="2000">
                <a:solidFill>
                  <a:srgbClr val="CC0000"/>
                </a:solidFill>
              </a:rPr>
              <a:t>gain of electrons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698" name="Text Box 1"/>
          <p:cNvSpPr txBox="1">
            <a:spLocks noChangeArrowheads="1"/>
          </p:cNvSpPr>
          <p:nvPr/>
        </p:nvSpPr>
        <p:spPr bwMode="auto">
          <a:xfrm>
            <a:off x="0" y="117475"/>
            <a:ext cx="8839200" cy="6046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marL="914400">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b="1" u="sng">
                <a:solidFill>
                  <a:srgbClr val="000000"/>
                </a:solidFill>
                <a:latin typeface="Comic Sans MS" panose="030F0702030302020204" pitchFamily="66" charset="0"/>
              </a:rPr>
              <a:t>To summarize electrolysis, consider the following points</a:t>
            </a:r>
            <a:r>
              <a:rPr lang="en-US" altLang="en-US" b="1">
                <a:solidFill>
                  <a:srgbClr val="000000"/>
                </a:solidFill>
                <a:latin typeface="Comic Sans MS" panose="030F0702030302020204" pitchFamily="66" charset="0"/>
              </a:rPr>
              <a:t>:</a:t>
            </a:r>
          </a:p>
          <a:p>
            <a:pPr>
              <a:buClrTx/>
              <a:buFontTx/>
              <a:buNone/>
            </a:pPr>
            <a:endParaRPr lang="en-US" altLang="en-US" b="1">
              <a:solidFill>
                <a:srgbClr val="000000"/>
              </a:solidFill>
              <a:latin typeface="Comic Sans MS" panose="030F0702030302020204" pitchFamily="66" charset="0"/>
            </a:endParaRPr>
          </a:p>
          <a:p>
            <a:pPr lvl="2" indent="0">
              <a:buClrTx/>
              <a:buFontTx/>
              <a:buNone/>
            </a:pPr>
            <a:r>
              <a:rPr lang="en-US" altLang="en-US" b="1">
                <a:solidFill>
                  <a:srgbClr val="000000"/>
                </a:solidFill>
                <a:latin typeface="Comic Sans MS" panose="030F0702030302020204" pitchFamily="66" charset="0"/>
              </a:rPr>
              <a:t>1.  Cations of less active metals are reduced to the metal; cations of more active metals are NOT reduced.  </a:t>
            </a:r>
            <a:r>
              <a:rPr lang="en-US" altLang="en-US" b="1" i="1">
                <a:solidFill>
                  <a:srgbClr val="000000"/>
                </a:solidFill>
                <a:latin typeface="Comic Sans MS" panose="030F0702030302020204" pitchFamily="66" charset="0"/>
              </a:rPr>
              <a:t>That is, most transition metal cations are more readily reduced than water; water is more readily reduced than main group metals.</a:t>
            </a:r>
          </a:p>
          <a:p>
            <a:pPr lvl="2" indent="0">
              <a:buClrTx/>
              <a:buFontTx/>
              <a:buNone/>
            </a:pPr>
            <a:endParaRPr lang="en-US" altLang="en-US" b="1">
              <a:solidFill>
                <a:srgbClr val="000000"/>
              </a:solidFill>
              <a:latin typeface="Comic Sans MS" panose="030F0702030302020204" pitchFamily="66" charset="0"/>
            </a:endParaRPr>
          </a:p>
          <a:p>
            <a:pPr lvl="2" indent="0">
              <a:buClrTx/>
              <a:buFontTx/>
              <a:buNone/>
            </a:pPr>
            <a:r>
              <a:rPr lang="en-US" altLang="en-US" b="1">
                <a:solidFill>
                  <a:srgbClr val="000000"/>
                </a:solidFill>
                <a:latin typeface="Comic Sans MS" panose="030F0702030302020204" pitchFamily="66" charset="0"/>
              </a:rPr>
              <a:t>2.  Anions that are oxidized because of overvoltage of O</a:t>
            </a:r>
            <a:r>
              <a:rPr lang="en-US" altLang="en-US" b="1" baseline="-25000">
                <a:solidFill>
                  <a:srgbClr val="000000"/>
                </a:solidFill>
                <a:latin typeface="Comic Sans MS" panose="030F0702030302020204" pitchFamily="66" charset="0"/>
              </a:rPr>
              <a:t>2</a:t>
            </a:r>
            <a:r>
              <a:rPr lang="en-US" altLang="en-US" b="1">
                <a:solidFill>
                  <a:srgbClr val="000000"/>
                </a:solidFill>
                <a:latin typeface="Comic Sans MS" panose="030F0702030302020204" pitchFamily="66" charset="0"/>
              </a:rPr>
              <a:t> formation include the halides (except F</a:t>
            </a:r>
            <a:r>
              <a:rPr lang="en-US" altLang="en-US" b="1" baseline="30000">
                <a:solidFill>
                  <a:srgbClr val="000000"/>
                </a:solidFill>
                <a:latin typeface="Comic Sans MS" panose="030F0702030302020204" pitchFamily="66" charset="0"/>
              </a:rPr>
              <a:t>-</a:t>
            </a:r>
            <a:r>
              <a:rPr lang="en-US" altLang="en-US" b="1">
                <a:solidFill>
                  <a:srgbClr val="000000"/>
                </a:solidFill>
                <a:latin typeface="Comic Sans MS" panose="030F0702030302020204" pitchFamily="66" charset="0"/>
              </a:rPr>
              <a:t>).  </a:t>
            </a:r>
          </a:p>
          <a:p>
            <a:pPr>
              <a:buClrTx/>
              <a:buFontTx/>
              <a:buNone/>
            </a:pPr>
            <a:r>
              <a:rPr lang="en-US" altLang="en-US" b="1">
                <a:solidFill>
                  <a:srgbClr val="000000"/>
                </a:solidFill>
                <a:latin typeface="Comic Sans MS" panose="030F0702030302020204" pitchFamily="66" charset="0"/>
              </a:rPr>
              <a:t>	</a:t>
            </a:r>
          </a:p>
          <a:p>
            <a:pPr>
              <a:buClrTx/>
              <a:buFontTx/>
              <a:buNone/>
            </a:pPr>
            <a:r>
              <a:rPr lang="en-US" altLang="en-US" b="1">
                <a:solidFill>
                  <a:srgbClr val="000000"/>
                </a:solidFill>
                <a:latin typeface="Comic Sans MS" panose="030F0702030302020204" pitchFamily="66" charset="0"/>
              </a:rPr>
              <a:t>	3.  Anions that are NOT oxidized include F</a:t>
            </a:r>
            <a:r>
              <a:rPr lang="en-US" altLang="en-US" b="1" baseline="30000">
                <a:solidFill>
                  <a:srgbClr val="000000"/>
                </a:solidFill>
                <a:latin typeface="Comic Sans MS" panose="030F0702030302020204" pitchFamily="66" charset="0"/>
              </a:rPr>
              <a:t>-</a:t>
            </a:r>
            <a:r>
              <a:rPr lang="en-US" altLang="en-US" b="1">
                <a:solidFill>
                  <a:srgbClr val="000000"/>
                </a:solidFill>
                <a:latin typeface="Comic Sans MS" panose="030F0702030302020204" pitchFamily="66" charset="0"/>
              </a:rPr>
              <a:t> and common oxoanions such as SO</a:t>
            </a:r>
            <a:r>
              <a:rPr lang="en-US" altLang="en-US" b="1" baseline="-25000">
                <a:solidFill>
                  <a:srgbClr val="000000"/>
                </a:solidFill>
                <a:latin typeface="Comic Sans MS" panose="030F0702030302020204" pitchFamily="66" charset="0"/>
              </a:rPr>
              <a:t>4</a:t>
            </a:r>
            <a:r>
              <a:rPr lang="en-US" altLang="en-US" b="1" baseline="30000">
                <a:solidFill>
                  <a:srgbClr val="000000"/>
                </a:solidFill>
                <a:latin typeface="Comic Sans MS" panose="030F0702030302020204" pitchFamily="66" charset="0"/>
              </a:rPr>
              <a:t>2-</a:t>
            </a:r>
            <a:r>
              <a:rPr lang="en-US" altLang="en-US" b="1">
                <a:solidFill>
                  <a:srgbClr val="000000"/>
                </a:solidFill>
                <a:latin typeface="Comic Sans MS" panose="030F0702030302020204" pitchFamily="66" charset="0"/>
              </a:rPr>
              <a:t>, CO</a:t>
            </a:r>
            <a:r>
              <a:rPr lang="en-US" altLang="en-US" b="1" baseline="-25000">
                <a:solidFill>
                  <a:srgbClr val="000000"/>
                </a:solidFill>
                <a:latin typeface="Comic Sans MS" panose="030F0702030302020204" pitchFamily="66" charset="0"/>
              </a:rPr>
              <a:t>3</a:t>
            </a:r>
            <a:r>
              <a:rPr lang="en-US" altLang="en-US" b="1" baseline="30000">
                <a:solidFill>
                  <a:srgbClr val="000000"/>
                </a:solidFill>
                <a:latin typeface="Comic Sans MS" panose="030F0702030302020204" pitchFamily="66" charset="0"/>
              </a:rPr>
              <a:t>2-</a:t>
            </a:r>
            <a:r>
              <a:rPr lang="en-US" altLang="en-US" b="1">
                <a:solidFill>
                  <a:srgbClr val="000000"/>
                </a:solidFill>
                <a:latin typeface="Comic Sans MS" panose="030F0702030302020204" pitchFamily="66" charset="0"/>
              </a:rPr>
              <a:t>, NO</a:t>
            </a:r>
            <a:r>
              <a:rPr lang="en-US" altLang="en-US" b="1" baseline="-25000">
                <a:solidFill>
                  <a:srgbClr val="000000"/>
                </a:solidFill>
                <a:latin typeface="Comic Sans MS" panose="030F0702030302020204" pitchFamily="66" charset="0"/>
              </a:rPr>
              <a:t>3</a:t>
            </a:r>
            <a:r>
              <a:rPr lang="en-US" altLang="en-US" b="1" baseline="30000">
                <a:solidFill>
                  <a:srgbClr val="000000"/>
                </a:solidFill>
                <a:latin typeface="Comic Sans MS" panose="030F0702030302020204" pitchFamily="66" charset="0"/>
              </a:rPr>
              <a:t>-</a:t>
            </a:r>
            <a:r>
              <a:rPr lang="en-US" altLang="en-US" b="1">
                <a:solidFill>
                  <a:srgbClr val="000000"/>
                </a:solidFill>
                <a:latin typeface="Comic Sans MS" panose="030F0702030302020204" pitchFamily="66" charset="0"/>
              </a:rPr>
              <a:t>, and PO</a:t>
            </a:r>
            <a:r>
              <a:rPr lang="en-US" altLang="en-US" b="1" baseline="-25000">
                <a:solidFill>
                  <a:srgbClr val="000000"/>
                </a:solidFill>
                <a:latin typeface="Comic Sans MS" panose="030F0702030302020204" pitchFamily="66" charset="0"/>
              </a:rPr>
              <a:t>4</a:t>
            </a:r>
            <a:r>
              <a:rPr lang="en-US" altLang="en-US" b="1" baseline="30000">
                <a:solidFill>
                  <a:srgbClr val="000000"/>
                </a:solidFill>
                <a:latin typeface="Comic Sans MS" panose="030F0702030302020204" pitchFamily="66" charset="0"/>
              </a:rPr>
              <a:t>3-</a:t>
            </a:r>
            <a:r>
              <a:rPr lang="en-US" altLang="en-US" b="1">
                <a:solidFill>
                  <a:srgbClr val="000000"/>
                </a:solidFill>
                <a:latin typeface="Comic Sans MS" panose="030F0702030302020204" pitchFamily="66" charset="0"/>
              </a:rPr>
              <a:t> because the central nonmetal in the oxoanions is already in its highest oxidation state.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Text Box 1"/>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fld id="{020A3470-D502-4892-8A02-046091C66CBD}" type="slidenum">
              <a:rPr lang="en-US" altLang="en-US" sz="1400">
                <a:solidFill>
                  <a:srgbClr val="000000"/>
                </a:solidFill>
              </a:rPr>
              <a:pPr algn="ctr">
                <a:buClrTx/>
                <a:buFontTx/>
                <a:buNone/>
              </a:pPr>
              <a:t>81</a:t>
            </a:fld>
            <a:endParaRPr lang="en-US" altLang="en-US" sz="1400">
              <a:solidFill>
                <a:srgbClr val="000000"/>
              </a:solidFill>
            </a:endParaRPr>
          </a:p>
        </p:txBody>
      </p:sp>
      <p:sp>
        <p:nvSpPr>
          <p:cNvPr id="159747" name="Text Box 2"/>
          <p:cNvSpPr txBox="1">
            <a:spLocks noChangeArrowheads="1"/>
          </p:cNvSpPr>
          <p:nvPr/>
        </p:nvSpPr>
        <p:spPr bwMode="auto">
          <a:xfrm>
            <a:off x="381000" y="100013"/>
            <a:ext cx="8534400"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sz="3600">
                <a:solidFill>
                  <a:srgbClr val="000000"/>
                </a:solidFill>
              </a:rPr>
              <a:t>Electrolysis of Aqueous Solutions</a:t>
            </a:r>
          </a:p>
        </p:txBody>
      </p:sp>
      <p:sp>
        <p:nvSpPr>
          <p:cNvPr id="91139" name="Text Box 3"/>
          <p:cNvSpPr txBox="1">
            <a:spLocks noChangeArrowheads="1"/>
          </p:cNvSpPr>
          <p:nvPr/>
        </p:nvSpPr>
        <p:spPr bwMode="auto">
          <a:xfrm>
            <a:off x="0" y="685800"/>
            <a:ext cx="9144000" cy="640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lstStyle>
            <a:lvl1pPr marL="339725" indent="-339725">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1pPr>
            <a:lvl2pPr marL="739775" indent="-282575">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Times New Roman" panose="02020603050405020304" pitchFamily="18" charset="0"/>
                <a:ea typeface="Microsoft YaHei" panose="020B0503020204020204" pitchFamily="34" charset="-122"/>
              </a:defRPr>
            </a:lvl9pPr>
          </a:lstStyle>
          <a:p>
            <a:pPr>
              <a:lnSpc>
                <a:spcPct val="90000"/>
              </a:lnSpc>
              <a:buFont typeface="Arial" panose="020B0604020202020204" pitchFamily="34" charset="0"/>
              <a:buChar char="•"/>
            </a:pPr>
            <a:r>
              <a:rPr lang="en-US" altLang="en-US" sz="2600">
                <a:solidFill>
                  <a:srgbClr val="000000"/>
                </a:solidFill>
                <a:latin typeface="Arial" panose="020B0604020202020204" pitchFamily="34" charset="0"/>
                <a:cs typeface="Arial" panose="020B0604020202020204" pitchFamily="34" charset="0"/>
              </a:rPr>
              <a:t>Complicated by more than one possible oxidation and reduction</a:t>
            </a:r>
          </a:p>
          <a:p>
            <a:pPr>
              <a:lnSpc>
                <a:spcPct val="90000"/>
              </a:lnSpc>
              <a:buFont typeface="Arial" panose="020B0604020202020204" pitchFamily="34" charset="0"/>
              <a:buChar char="•"/>
            </a:pPr>
            <a:r>
              <a:rPr lang="en-US" altLang="en-US" sz="2800">
                <a:solidFill>
                  <a:srgbClr val="000000"/>
                </a:solidFill>
                <a:latin typeface="Arial" panose="020B0604020202020204" pitchFamily="34" charset="0"/>
                <a:cs typeface="Arial" panose="020B0604020202020204" pitchFamily="34" charset="0"/>
              </a:rPr>
              <a:t>possible cathode reactions</a:t>
            </a:r>
          </a:p>
          <a:p>
            <a:pPr lvl="1">
              <a:lnSpc>
                <a:spcPct val="90000"/>
              </a:lnSpc>
              <a:buFont typeface="Arial" panose="020B0604020202020204" pitchFamily="34" charset="0"/>
              <a:buChar char="–"/>
            </a:pPr>
            <a:r>
              <a:rPr lang="en-US" altLang="en-US">
                <a:solidFill>
                  <a:srgbClr val="000000"/>
                </a:solidFill>
                <a:latin typeface="Arial" panose="020B0604020202020204" pitchFamily="34" charset="0"/>
                <a:cs typeface="Arial" panose="020B0604020202020204" pitchFamily="34" charset="0"/>
              </a:rPr>
              <a:t>reduction of cation to metal</a:t>
            </a:r>
          </a:p>
          <a:p>
            <a:pPr lvl="1">
              <a:lnSpc>
                <a:spcPct val="90000"/>
              </a:lnSpc>
              <a:buFont typeface="Arial" panose="020B0604020202020204" pitchFamily="34" charset="0"/>
              <a:buChar char="–"/>
            </a:pPr>
            <a:r>
              <a:rPr lang="en-US" altLang="en-US">
                <a:solidFill>
                  <a:srgbClr val="000000"/>
                </a:solidFill>
                <a:latin typeface="Arial" panose="020B0604020202020204" pitchFamily="34" charset="0"/>
                <a:cs typeface="Arial" panose="020B0604020202020204" pitchFamily="34" charset="0"/>
              </a:rPr>
              <a:t>reduction of water to H</a:t>
            </a:r>
            <a:r>
              <a:rPr lang="en-US" altLang="en-US" baseline="-25000">
                <a:solidFill>
                  <a:srgbClr val="000000"/>
                </a:solidFill>
                <a:latin typeface="Arial" panose="020B0604020202020204" pitchFamily="34" charset="0"/>
                <a:cs typeface="Arial" panose="020B0604020202020204" pitchFamily="34" charset="0"/>
              </a:rPr>
              <a:t>2</a:t>
            </a:r>
          </a:p>
          <a:p>
            <a:pPr lvl="2">
              <a:lnSpc>
                <a:spcPct val="90000"/>
              </a:lnSpc>
              <a:buFont typeface="Arial" panose="020B0604020202020204" pitchFamily="34" charset="0"/>
              <a:buChar char="•"/>
            </a:pPr>
            <a:r>
              <a:rPr lang="en-US" altLang="en-US" sz="2200">
                <a:solidFill>
                  <a:srgbClr val="000000"/>
                </a:solidFill>
                <a:latin typeface="Arial" panose="020B0604020202020204" pitchFamily="34" charset="0"/>
                <a:cs typeface="Arial" panose="020B0604020202020204" pitchFamily="34" charset="0"/>
              </a:rPr>
              <a:t>2 H</a:t>
            </a:r>
            <a:r>
              <a:rPr lang="en-US" altLang="en-US" sz="2200" baseline="-25000">
                <a:solidFill>
                  <a:srgbClr val="000000"/>
                </a:solidFill>
                <a:latin typeface="Arial" panose="020B0604020202020204" pitchFamily="34" charset="0"/>
                <a:cs typeface="Arial" panose="020B0604020202020204" pitchFamily="34" charset="0"/>
              </a:rPr>
              <a:t>2</a:t>
            </a:r>
            <a:r>
              <a:rPr lang="en-US" altLang="en-US" sz="2200">
                <a:solidFill>
                  <a:srgbClr val="000000"/>
                </a:solidFill>
                <a:latin typeface="Arial" panose="020B0604020202020204" pitchFamily="34" charset="0"/>
                <a:cs typeface="Arial" panose="020B0604020202020204" pitchFamily="34" charset="0"/>
              </a:rPr>
              <a:t>O + 2 e</a:t>
            </a:r>
            <a:r>
              <a:rPr lang="en-US" altLang="en-US" sz="2200" baseline="30000">
                <a:solidFill>
                  <a:srgbClr val="000000"/>
                </a:solidFill>
                <a:latin typeface="Arial" panose="020B0604020202020204" pitchFamily="34" charset="0"/>
                <a:cs typeface="Arial" panose="020B0604020202020204" pitchFamily="34" charset="0"/>
              </a:rPr>
              <a:t>-1 </a:t>
            </a:r>
            <a:r>
              <a:rPr lang="en-US" altLang="en-US" sz="2200">
                <a:solidFill>
                  <a:srgbClr val="000000"/>
                </a:solidFill>
                <a:latin typeface="Arial" panose="020B0604020202020204" pitchFamily="34" charset="0"/>
                <a:cs typeface="Arial" panose="020B0604020202020204" pitchFamily="34" charset="0"/>
              </a:rPr>
              <a:t>®</a:t>
            </a:r>
            <a:r>
              <a:rPr lang="en-US" altLang="en-US" sz="2200" baseline="30000">
                <a:solidFill>
                  <a:srgbClr val="000000"/>
                </a:solidFill>
                <a:latin typeface="Arial" panose="020B0604020202020204" pitchFamily="34" charset="0"/>
                <a:cs typeface="Arial" panose="020B0604020202020204" pitchFamily="34" charset="0"/>
              </a:rPr>
              <a:t> </a:t>
            </a:r>
            <a:r>
              <a:rPr lang="en-US" altLang="en-US" sz="2200">
                <a:solidFill>
                  <a:srgbClr val="000000"/>
                </a:solidFill>
                <a:latin typeface="Arial" panose="020B0604020202020204" pitchFamily="34" charset="0"/>
                <a:cs typeface="Arial" panose="020B0604020202020204" pitchFamily="34" charset="0"/>
              </a:rPr>
              <a:t>H</a:t>
            </a:r>
            <a:r>
              <a:rPr lang="en-US" altLang="en-US" sz="2200" baseline="-25000">
                <a:solidFill>
                  <a:srgbClr val="000000"/>
                </a:solidFill>
                <a:latin typeface="Arial" panose="020B0604020202020204" pitchFamily="34" charset="0"/>
                <a:cs typeface="Arial" panose="020B0604020202020204" pitchFamily="34" charset="0"/>
              </a:rPr>
              <a:t>2</a:t>
            </a:r>
            <a:r>
              <a:rPr lang="en-US" altLang="en-US" sz="2200">
                <a:solidFill>
                  <a:srgbClr val="000000"/>
                </a:solidFill>
                <a:latin typeface="Arial" panose="020B0604020202020204" pitchFamily="34" charset="0"/>
                <a:cs typeface="Arial" panose="020B0604020202020204" pitchFamily="34" charset="0"/>
              </a:rPr>
              <a:t> + 2 OH</a:t>
            </a:r>
            <a:r>
              <a:rPr lang="en-US" altLang="en-US" sz="2200" baseline="30000">
                <a:solidFill>
                  <a:srgbClr val="000000"/>
                </a:solidFill>
                <a:latin typeface="Arial" panose="020B0604020202020204" pitchFamily="34" charset="0"/>
                <a:cs typeface="Arial" panose="020B0604020202020204" pitchFamily="34" charset="0"/>
              </a:rPr>
              <a:t>-1</a:t>
            </a:r>
            <a:r>
              <a:rPr lang="en-US" altLang="en-US" sz="2200">
                <a:solidFill>
                  <a:srgbClr val="000000"/>
                </a:solidFill>
                <a:latin typeface="Arial" panose="020B0604020202020204" pitchFamily="34" charset="0"/>
                <a:cs typeface="Arial" panose="020B0604020202020204" pitchFamily="34" charset="0"/>
              </a:rPr>
              <a:t>		E° = -0.83 v @ stand. cond.</a:t>
            </a:r>
          </a:p>
          <a:p>
            <a:pPr lvl="2">
              <a:lnSpc>
                <a:spcPct val="90000"/>
              </a:lnSpc>
              <a:buClrTx/>
              <a:buFontTx/>
              <a:buNone/>
            </a:pPr>
            <a:r>
              <a:rPr lang="en-US" altLang="en-US" sz="2200">
                <a:solidFill>
                  <a:srgbClr val="000000"/>
                </a:solidFill>
                <a:latin typeface="Arial" panose="020B0604020202020204" pitchFamily="34" charset="0"/>
                <a:cs typeface="Arial" panose="020B0604020202020204" pitchFamily="34" charset="0"/>
              </a:rPr>
              <a:t>						E° = -0.41 v @ pH 7</a:t>
            </a:r>
          </a:p>
          <a:p>
            <a:pPr>
              <a:lnSpc>
                <a:spcPct val="90000"/>
              </a:lnSpc>
              <a:buFont typeface="Arial" panose="020B0604020202020204" pitchFamily="34" charset="0"/>
              <a:buChar char="•"/>
            </a:pPr>
            <a:r>
              <a:rPr lang="en-US" altLang="en-US" sz="2800">
                <a:solidFill>
                  <a:srgbClr val="000000"/>
                </a:solidFill>
                <a:latin typeface="Arial" panose="020B0604020202020204" pitchFamily="34" charset="0"/>
                <a:cs typeface="Arial" panose="020B0604020202020204" pitchFamily="34" charset="0"/>
              </a:rPr>
              <a:t>possible anode reactions</a:t>
            </a:r>
          </a:p>
          <a:p>
            <a:pPr lvl="1">
              <a:lnSpc>
                <a:spcPct val="90000"/>
              </a:lnSpc>
              <a:buFont typeface="Arial" panose="020B0604020202020204" pitchFamily="34" charset="0"/>
              <a:buChar char="–"/>
            </a:pPr>
            <a:r>
              <a:rPr lang="en-US" altLang="en-US">
                <a:solidFill>
                  <a:srgbClr val="000000"/>
                </a:solidFill>
                <a:latin typeface="Arial" panose="020B0604020202020204" pitchFamily="34" charset="0"/>
                <a:cs typeface="Arial" panose="020B0604020202020204" pitchFamily="34" charset="0"/>
              </a:rPr>
              <a:t>oxidation of anion to element</a:t>
            </a:r>
          </a:p>
          <a:p>
            <a:pPr lvl="1">
              <a:lnSpc>
                <a:spcPct val="90000"/>
              </a:lnSpc>
              <a:buFont typeface="Arial" panose="020B0604020202020204" pitchFamily="34" charset="0"/>
              <a:buChar char="–"/>
            </a:pPr>
            <a:r>
              <a:rPr lang="en-US" altLang="en-US">
                <a:solidFill>
                  <a:srgbClr val="000000"/>
                </a:solidFill>
                <a:latin typeface="Arial" panose="020B0604020202020204" pitchFamily="34" charset="0"/>
                <a:cs typeface="Arial" panose="020B0604020202020204" pitchFamily="34" charset="0"/>
              </a:rPr>
              <a:t>oxidation of H</a:t>
            </a:r>
            <a:r>
              <a:rPr lang="en-US" altLang="en-US" baseline="-25000">
                <a:solidFill>
                  <a:srgbClr val="000000"/>
                </a:solidFill>
                <a:latin typeface="Arial" panose="020B0604020202020204" pitchFamily="34" charset="0"/>
                <a:cs typeface="Arial" panose="020B0604020202020204" pitchFamily="34" charset="0"/>
              </a:rPr>
              <a:t>2</a:t>
            </a:r>
            <a:r>
              <a:rPr lang="en-US" altLang="en-US">
                <a:solidFill>
                  <a:srgbClr val="000000"/>
                </a:solidFill>
                <a:latin typeface="Arial" panose="020B0604020202020204" pitchFamily="34" charset="0"/>
                <a:cs typeface="Arial" panose="020B0604020202020204" pitchFamily="34" charset="0"/>
              </a:rPr>
              <a:t>O to O</a:t>
            </a:r>
            <a:r>
              <a:rPr lang="en-US" altLang="en-US" baseline="-25000">
                <a:solidFill>
                  <a:srgbClr val="000000"/>
                </a:solidFill>
                <a:latin typeface="Arial" panose="020B0604020202020204" pitchFamily="34" charset="0"/>
                <a:cs typeface="Arial" panose="020B0604020202020204" pitchFamily="34" charset="0"/>
              </a:rPr>
              <a:t>2</a:t>
            </a:r>
          </a:p>
          <a:p>
            <a:pPr lvl="2">
              <a:lnSpc>
                <a:spcPct val="90000"/>
              </a:lnSpc>
              <a:buFont typeface="Arial" panose="020B0604020202020204" pitchFamily="34" charset="0"/>
              <a:buChar char="•"/>
            </a:pPr>
            <a:r>
              <a:rPr lang="en-US" altLang="en-US" sz="2200">
                <a:solidFill>
                  <a:srgbClr val="000000"/>
                </a:solidFill>
                <a:latin typeface="Arial" panose="020B0604020202020204" pitchFamily="34" charset="0"/>
                <a:cs typeface="Arial" panose="020B0604020202020204" pitchFamily="34" charset="0"/>
              </a:rPr>
              <a:t>2 H</a:t>
            </a:r>
            <a:r>
              <a:rPr lang="en-US" altLang="en-US" sz="2200" baseline="-25000">
                <a:solidFill>
                  <a:srgbClr val="000000"/>
                </a:solidFill>
                <a:latin typeface="Arial" panose="020B0604020202020204" pitchFamily="34" charset="0"/>
                <a:cs typeface="Arial" panose="020B0604020202020204" pitchFamily="34" charset="0"/>
              </a:rPr>
              <a:t>2</a:t>
            </a:r>
            <a:r>
              <a:rPr lang="en-US" altLang="en-US" sz="2200">
                <a:solidFill>
                  <a:srgbClr val="000000"/>
                </a:solidFill>
                <a:latin typeface="Arial" panose="020B0604020202020204" pitchFamily="34" charset="0"/>
                <a:cs typeface="Arial" panose="020B0604020202020204" pitchFamily="34" charset="0"/>
              </a:rPr>
              <a:t>O ® O</a:t>
            </a:r>
            <a:r>
              <a:rPr lang="en-US" altLang="en-US" sz="2200" baseline="-25000">
                <a:solidFill>
                  <a:srgbClr val="000000"/>
                </a:solidFill>
                <a:latin typeface="Arial" panose="020B0604020202020204" pitchFamily="34" charset="0"/>
                <a:cs typeface="Arial" panose="020B0604020202020204" pitchFamily="34" charset="0"/>
              </a:rPr>
              <a:t>2</a:t>
            </a:r>
            <a:r>
              <a:rPr lang="en-US" altLang="en-US" sz="2200">
                <a:solidFill>
                  <a:srgbClr val="000000"/>
                </a:solidFill>
                <a:latin typeface="Arial" panose="020B0604020202020204" pitchFamily="34" charset="0"/>
                <a:cs typeface="Arial" panose="020B0604020202020204" pitchFamily="34" charset="0"/>
              </a:rPr>
              <a:t> + 4e</a:t>
            </a:r>
            <a:r>
              <a:rPr lang="en-US" altLang="en-US" sz="2200" baseline="30000">
                <a:solidFill>
                  <a:srgbClr val="000000"/>
                </a:solidFill>
                <a:latin typeface="Arial" panose="020B0604020202020204" pitchFamily="34" charset="0"/>
                <a:cs typeface="Arial" panose="020B0604020202020204" pitchFamily="34" charset="0"/>
              </a:rPr>
              <a:t>-1</a:t>
            </a:r>
            <a:r>
              <a:rPr lang="en-US" altLang="en-US" sz="2200">
                <a:solidFill>
                  <a:srgbClr val="000000"/>
                </a:solidFill>
                <a:latin typeface="Arial" panose="020B0604020202020204" pitchFamily="34" charset="0"/>
                <a:cs typeface="Arial" panose="020B0604020202020204" pitchFamily="34" charset="0"/>
              </a:rPr>
              <a:t> + 4H</a:t>
            </a:r>
            <a:r>
              <a:rPr lang="en-US" altLang="en-US" sz="2200" baseline="30000">
                <a:solidFill>
                  <a:srgbClr val="000000"/>
                </a:solidFill>
                <a:latin typeface="Arial" panose="020B0604020202020204" pitchFamily="34" charset="0"/>
                <a:cs typeface="Arial" panose="020B0604020202020204" pitchFamily="34" charset="0"/>
              </a:rPr>
              <a:t>+1</a:t>
            </a:r>
            <a:r>
              <a:rPr lang="en-US" altLang="en-US" sz="2200">
                <a:solidFill>
                  <a:srgbClr val="000000"/>
                </a:solidFill>
                <a:latin typeface="Arial" panose="020B0604020202020204" pitchFamily="34" charset="0"/>
                <a:cs typeface="Arial" panose="020B0604020202020204" pitchFamily="34" charset="0"/>
              </a:rPr>
              <a:t>		E° = -1.23 v @ stand. cond.</a:t>
            </a:r>
          </a:p>
          <a:p>
            <a:pPr lvl="2">
              <a:lnSpc>
                <a:spcPct val="90000"/>
              </a:lnSpc>
              <a:buClrTx/>
              <a:buFontTx/>
              <a:buNone/>
            </a:pPr>
            <a:r>
              <a:rPr lang="en-US" altLang="en-US" sz="2200">
                <a:solidFill>
                  <a:srgbClr val="000000"/>
                </a:solidFill>
                <a:latin typeface="Arial" panose="020B0604020202020204" pitchFamily="34" charset="0"/>
                <a:cs typeface="Arial" panose="020B0604020202020204" pitchFamily="34" charset="0"/>
              </a:rPr>
              <a:t>						E° = -0.82 v @ pH 7</a:t>
            </a:r>
          </a:p>
          <a:p>
            <a:pPr lvl="1">
              <a:lnSpc>
                <a:spcPct val="90000"/>
              </a:lnSpc>
              <a:buFont typeface="Arial" panose="020B0604020202020204" pitchFamily="34" charset="0"/>
              <a:buChar char="–"/>
            </a:pPr>
            <a:r>
              <a:rPr lang="en-US" altLang="en-US">
                <a:solidFill>
                  <a:srgbClr val="000000"/>
                </a:solidFill>
                <a:latin typeface="Arial" panose="020B0604020202020204" pitchFamily="34" charset="0"/>
                <a:cs typeface="Arial" panose="020B0604020202020204" pitchFamily="34" charset="0"/>
              </a:rPr>
              <a:t>oxidation of electrode</a:t>
            </a:r>
          </a:p>
          <a:p>
            <a:pPr lvl="2">
              <a:lnSpc>
                <a:spcPct val="90000"/>
              </a:lnSpc>
              <a:buFont typeface="Arial" panose="020B0604020202020204" pitchFamily="34" charset="0"/>
              <a:buChar char="•"/>
            </a:pPr>
            <a:r>
              <a:rPr lang="en-US" altLang="en-US" sz="2200">
                <a:solidFill>
                  <a:srgbClr val="000000"/>
                </a:solidFill>
                <a:latin typeface="Arial" panose="020B0604020202020204" pitchFamily="34" charset="0"/>
                <a:cs typeface="Arial" panose="020B0604020202020204" pitchFamily="34" charset="0"/>
              </a:rPr>
              <a:t>particularly Cu</a:t>
            </a:r>
          </a:p>
          <a:p>
            <a:pPr lvl="2">
              <a:lnSpc>
                <a:spcPct val="90000"/>
              </a:lnSpc>
              <a:buFont typeface="Arial" panose="020B0604020202020204" pitchFamily="34" charset="0"/>
              <a:buChar char="•"/>
            </a:pPr>
            <a:r>
              <a:rPr lang="en-US" altLang="en-US" sz="2200">
                <a:solidFill>
                  <a:srgbClr val="000000"/>
                </a:solidFill>
                <a:latin typeface="Arial" panose="020B0604020202020204" pitchFamily="34" charset="0"/>
                <a:cs typeface="Arial" panose="020B0604020202020204" pitchFamily="34" charset="0"/>
              </a:rPr>
              <a:t>graphite doesn’t oxidize</a:t>
            </a:r>
          </a:p>
          <a:p>
            <a:pPr>
              <a:lnSpc>
                <a:spcPct val="90000"/>
              </a:lnSpc>
              <a:buFont typeface="Arial" panose="020B0604020202020204" pitchFamily="34" charset="0"/>
              <a:buChar char="•"/>
            </a:pPr>
            <a:r>
              <a:rPr lang="en-US" altLang="en-US" sz="2800">
                <a:solidFill>
                  <a:srgbClr val="000000"/>
                </a:solidFill>
                <a:latin typeface="Arial" panose="020B0604020202020204" pitchFamily="34" charset="0"/>
                <a:cs typeface="Arial" panose="020B0604020202020204" pitchFamily="34" charset="0"/>
              </a:rPr>
              <a:t>half-reactions that lead to least negative E</a:t>
            </a:r>
            <a:r>
              <a:rPr lang="en-US" altLang="en-US" sz="2800" baseline="-25000">
                <a:solidFill>
                  <a:srgbClr val="000000"/>
                </a:solidFill>
                <a:latin typeface="Arial" panose="020B0604020202020204" pitchFamily="34" charset="0"/>
                <a:cs typeface="Arial" panose="020B0604020202020204" pitchFamily="34" charset="0"/>
              </a:rPr>
              <a:t>tot</a:t>
            </a:r>
            <a:r>
              <a:rPr lang="en-US" altLang="en-US" sz="2800">
                <a:solidFill>
                  <a:srgbClr val="000000"/>
                </a:solidFill>
                <a:latin typeface="Arial" panose="020B0604020202020204" pitchFamily="34" charset="0"/>
                <a:cs typeface="Arial" panose="020B0604020202020204" pitchFamily="34" charset="0"/>
              </a:rPr>
              <a:t> will occur</a:t>
            </a:r>
          </a:p>
          <a:p>
            <a:pPr lvl="1">
              <a:lnSpc>
                <a:spcPct val="90000"/>
              </a:lnSpc>
              <a:buFont typeface="Arial" panose="020B0604020202020204" pitchFamily="34" charset="0"/>
              <a:buChar char="–"/>
            </a:pPr>
            <a:r>
              <a:rPr lang="en-US" altLang="en-US" sz="2200">
                <a:solidFill>
                  <a:srgbClr val="000000"/>
                </a:solidFill>
                <a:latin typeface="Arial" panose="020B0604020202020204" pitchFamily="34" charset="0"/>
                <a:cs typeface="Arial" panose="020B0604020202020204" pitchFamily="34" charset="0"/>
              </a:rPr>
              <a:t>unless overvoltage changes the conditions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additive="repl">
                                        <p:cTn id="6" dur="1" fill="hold">
                                          <p:stCondLst>
                                            <p:cond delay="0"/>
                                          </p:stCondLst>
                                        </p:cTn>
                                        <p:tgtEl>
                                          <p:spTgt spid="91139">
                                            <p:txEl>
                                              <p:pRg st="0" end="0"/>
                                            </p:txEl>
                                          </p:spTgt>
                                        </p:tgtEl>
                                        <p:attrNameLst>
                                          <p:attrName>style.visibility</p:attrName>
                                        </p:attrNameLst>
                                      </p:cBhvr>
                                      <p:to>
                                        <p:strVal val="visible"/>
                                      </p:to>
                                    </p:set>
                                    <p:animEffect transition="in" filter="wipe(right)">
                                      <p:cBhvr additive="repl">
                                        <p:cTn id="7" dur="500"/>
                                        <p:tgtEl>
                                          <p:spTgt spid="911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additive="repl">
                                        <p:cTn id="11" dur="1" fill="hold">
                                          <p:stCondLst>
                                            <p:cond delay="0"/>
                                          </p:stCondLst>
                                        </p:cTn>
                                        <p:tgtEl>
                                          <p:spTgt spid="91139">
                                            <p:txEl>
                                              <p:pRg st="1" end="1"/>
                                            </p:txEl>
                                          </p:spTgt>
                                        </p:tgtEl>
                                        <p:attrNameLst>
                                          <p:attrName>style.visibility</p:attrName>
                                        </p:attrNameLst>
                                      </p:cBhvr>
                                      <p:to>
                                        <p:strVal val="visible"/>
                                      </p:to>
                                    </p:set>
                                    <p:animEffect transition="in" filter="wipe(right)">
                                      <p:cBhvr additive="repl">
                                        <p:cTn id="12" dur="500"/>
                                        <p:tgtEl>
                                          <p:spTgt spid="91139">
                                            <p:txEl>
                                              <p:pRg st="1" end="1"/>
                                            </p:txEl>
                                          </p:spTgt>
                                        </p:tgtEl>
                                      </p:cBhvr>
                                    </p:animEffect>
                                  </p:childTnLst>
                                </p:cTn>
                              </p:par>
                              <p:par>
                                <p:cTn id="13" presetID="22" presetClass="entr" presetSubtype="2" fill="hold" nodeType="withEffect">
                                  <p:stCondLst>
                                    <p:cond delay="0"/>
                                  </p:stCondLst>
                                  <p:childTnLst>
                                    <p:set>
                                      <p:cBhvr additive="repl">
                                        <p:cTn id="14" dur="1" fill="hold">
                                          <p:stCondLst>
                                            <p:cond delay="0"/>
                                          </p:stCondLst>
                                        </p:cTn>
                                        <p:tgtEl>
                                          <p:spTgt spid="91139">
                                            <p:txEl>
                                              <p:pRg st="2" end="2"/>
                                            </p:txEl>
                                          </p:spTgt>
                                        </p:tgtEl>
                                        <p:attrNameLst>
                                          <p:attrName>style.visibility</p:attrName>
                                        </p:attrNameLst>
                                      </p:cBhvr>
                                      <p:to>
                                        <p:strVal val="visible"/>
                                      </p:to>
                                    </p:set>
                                    <p:animEffect transition="in" filter="wipe(right)">
                                      <p:cBhvr additive="repl">
                                        <p:cTn id="15" dur="500"/>
                                        <p:tgtEl>
                                          <p:spTgt spid="91139">
                                            <p:txEl>
                                              <p:pRg st="2" end="2"/>
                                            </p:txEl>
                                          </p:spTgt>
                                        </p:tgtEl>
                                      </p:cBhvr>
                                    </p:animEffect>
                                  </p:childTnLst>
                                </p:cTn>
                              </p:par>
                              <p:par>
                                <p:cTn id="16" presetID="22" presetClass="entr" presetSubtype="2" fill="hold" nodeType="withEffect">
                                  <p:stCondLst>
                                    <p:cond delay="0"/>
                                  </p:stCondLst>
                                  <p:childTnLst>
                                    <p:set>
                                      <p:cBhvr additive="repl">
                                        <p:cTn id="17" dur="1" fill="hold">
                                          <p:stCondLst>
                                            <p:cond delay="0"/>
                                          </p:stCondLst>
                                        </p:cTn>
                                        <p:tgtEl>
                                          <p:spTgt spid="91139">
                                            <p:txEl>
                                              <p:pRg st="3" end="3"/>
                                            </p:txEl>
                                          </p:spTgt>
                                        </p:tgtEl>
                                        <p:attrNameLst>
                                          <p:attrName>style.visibility</p:attrName>
                                        </p:attrNameLst>
                                      </p:cBhvr>
                                      <p:to>
                                        <p:strVal val="visible"/>
                                      </p:to>
                                    </p:set>
                                    <p:animEffect transition="in" filter="wipe(right)">
                                      <p:cBhvr additive="repl">
                                        <p:cTn id="18" dur="500"/>
                                        <p:tgtEl>
                                          <p:spTgt spid="91139">
                                            <p:txEl>
                                              <p:pRg st="3" end="3"/>
                                            </p:txEl>
                                          </p:spTgt>
                                        </p:tgtEl>
                                      </p:cBhvr>
                                    </p:animEffect>
                                  </p:childTnLst>
                                </p:cTn>
                              </p:par>
                              <p:par>
                                <p:cTn id="19" presetID="22" presetClass="entr" presetSubtype="2" fill="hold" nodeType="withEffect">
                                  <p:stCondLst>
                                    <p:cond delay="0"/>
                                  </p:stCondLst>
                                  <p:childTnLst>
                                    <p:set>
                                      <p:cBhvr additive="repl">
                                        <p:cTn id="20" dur="1" fill="hold">
                                          <p:stCondLst>
                                            <p:cond delay="0"/>
                                          </p:stCondLst>
                                        </p:cTn>
                                        <p:tgtEl>
                                          <p:spTgt spid="91139">
                                            <p:txEl>
                                              <p:pRg st="4" end="4"/>
                                            </p:txEl>
                                          </p:spTgt>
                                        </p:tgtEl>
                                        <p:attrNameLst>
                                          <p:attrName>style.visibility</p:attrName>
                                        </p:attrNameLst>
                                      </p:cBhvr>
                                      <p:to>
                                        <p:strVal val="visible"/>
                                      </p:to>
                                    </p:set>
                                    <p:animEffect transition="in" filter="wipe(right)">
                                      <p:cBhvr additive="repl">
                                        <p:cTn id="21" dur="500"/>
                                        <p:tgtEl>
                                          <p:spTgt spid="91139">
                                            <p:txEl>
                                              <p:pRg st="4" end="4"/>
                                            </p:txEl>
                                          </p:spTgt>
                                        </p:tgtEl>
                                      </p:cBhvr>
                                    </p:animEffect>
                                  </p:childTnLst>
                                </p:cTn>
                              </p:par>
                              <p:par>
                                <p:cTn id="22" presetID="22" presetClass="entr" presetSubtype="2" fill="hold" nodeType="withEffect">
                                  <p:stCondLst>
                                    <p:cond delay="0"/>
                                  </p:stCondLst>
                                  <p:childTnLst>
                                    <p:set>
                                      <p:cBhvr additive="repl">
                                        <p:cTn id="23" dur="1" fill="hold">
                                          <p:stCondLst>
                                            <p:cond delay="0"/>
                                          </p:stCondLst>
                                        </p:cTn>
                                        <p:tgtEl>
                                          <p:spTgt spid="91139">
                                            <p:txEl>
                                              <p:pRg st="5" end="5"/>
                                            </p:txEl>
                                          </p:spTgt>
                                        </p:tgtEl>
                                        <p:attrNameLst>
                                          <p:attrName>style.visibility</p:attrName>
                                        </p:attrNameLst>
                                      </p:cBhvr>
                                      <p:to>
                                        <p:strVal val="visible"/>
                                      </p:to>
                                    </p:set>
                                    <p:animEffect transition="in" filter="wipe(right)">
                                      <p:cBhvr additive="repl">
                                        <p:cTn id="24" dur="500"/>
                                        <p:tgtEl>
                                          <p:spTgt spid="91139">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2" fill="hold" nodeType="clickEffect">
                                  <p:stCondLst>
                                    <p:cond delay="0"/>
                                  </p:stCondLst>
                                  <p:childTnLst>
                                    <p:set>
                                      <p:cBhvr additive="repl">
                                        <p:cTn id="28" dur="1" fill="hold">
                                          <p:stCondLst>
                                            <p:cond delay="0"/>
                                          </p:stCondLst>
                                        </p:cTn>
                                        <p:tgtEl>
                                          <p:spTgt spid="91139">
                                            <p:txEl>
                                              <p:pRg st="6" end="6"/>
                                            </p:txEl>
                                          </p:spTgt>
                                        </p:tgtEl>
                                        <p:attrNameLst>
                                          <p:attrName>style.visibility</p:attrName>
                                        </p:attrNameLst>
                                      </p:cBhvr>
                                      <p:to>
                                        <p:strVal val="visible"/>
                                      </p:to>
                                    </p:set>
                                    <p:animEffect transition="in" filter="wipe(right)">
                                      <p:cBhvr additive="repl">
                                        <p:cTn id="29" dur="500"/>
                                        <p:tgtEl>
                                          <p:spTgt spid="91139">
                                            <p:txEl>
                                              <p:pRg st="6" end="6"/>
                                            </p:txEl>
                                          </p:spTgt>
                                        </p:tgtEl>
                                      </p:cBhvr>
                                    </p:animEffect>
                                  </p:childTnLst>
                                </p:cTn>
                              </p:par>
                              <p:par>
                                <p:cTn id="30" presetID="22" presetClass="entr" presetSubtype="2" fill="hold" nodeType="withEffect">
                                  <p:stCondLst>
                                    <p:cond delay="0"/>
                                  </p:stCondLst>
                                  <p:childTnLst>
                                    <p:set>
                                      <p:cBhvr additive="repl">
                                        <p:cTn id="31" dur="1" fill="hold">
                                          <p:stCondLst>
                                            <p:cond delay="0"/>
                                          </p:stCondLst>
                                        </p:cTn>
                                        <p:tgtEl>
                                          <p:spTgt spid="91139">
                                            <p:txEl>
                                              <p:pRg st="7" end="7"/>
                                            </p:txEl>
                                          </p:spTgt>
                                        </p:tgtEl>
                                        <p:attrNameLst>
                                          <p:attrName>style.visibility</p:attrName>
                                        </p:attrNameLst>
                                      </p:cBhvr>
                                      <p:to>
                                        <p:strVal val="visible"/>
                                      </p:to>
                                    </p:set>
                                    <p:animEffect transition="in" filter="wipe(right)">
                                      <p:cBhvr additive="repl">
                                        <p:cTn id="32" dur="500"/>
                                        <p:tgtEl>
                                          <p:spTgt spid="91139">
                                            <p:txEl>
                                              <p:pRg st="7" end="7"/>
                                            </p:txEl>
                                          </p:spTgt>
                                        </p:tgtEl>
                                      </p:cBhvr>
                                    </p:animEffect>
                                  </p:childTnLst>
                                </p:cTn>
                              </p:par>
                              <p:par>
                                <p:cTn id="33" presetID="22" presetClass="entr" presetSubtype="2" fill="hold" nodeType="withEffect">
                                  <p:stCondLst>
                                    <p:cond delay="0"/>
                                  </p:stCondLst>
                                  <p:childTnLst>
                                    <p:set>
                                      <p:cBhvr additive="repl">
                                        <p:cTn id="34" dur="1" fill="hold">
                                          <p:stCondLst>
                                            <p:cond delay="0"/>
                                          </p:stCondLst>
                                        </p:cTn>
                                        <p:tgtEl>
                                          <p:spTgt spid="91139">
                                            <p:txEl>
                                              <p:pRg st="8" end="8"/>
                                            </p:txEl>
                                          </p:spTgt>
                                        </p:tgtEl>
                                        <p:attrNameLst>
                                          <p:attrName>style.visibility</p:attrName>
                                        </p:attrNameLst>
                                      </p:cBhvr>
                                      <p:to>
                                        <p:strVal val="visible"/>
                                      </p:to>
                                    </p:set>
                                    <p:animEffect transition="in" filter="wipe(right)">
                                      <p:cBhvr additive="repl">
                                        <p:cTn id="35" dur="500"/>
                                        <p:tgtEl>
                                          <p:spTgt spid="91139">
                                            <p:txEl>
                                              <p:pRg st="8" end="8"/>
                                            </p:txEl>
                                          </p:spTgt>
                                        </p:tgtEl>
                                      </p:cBhvr>
                                    </p:animEffect>
                                  </p:childTnLst>
                                </p:cTn>
                              </p:par>
                              <p:par>
                                <p:cTn id="36" presetID="22" presetClass="entr" presetSubtype="2" fill="hold" nodeType="withEffect">
                                  <p:stCondLst>
                                    <p:cond delay="0"/>
                                  </p:stCondLst>
                                  <p:childTnLst>
                                    <p:set>
                                      <p:cBhvr additive="repl">
                                        <p:cTn id="37" dur="1" fill="hold">
                                          <p:stCondLst>
                                            <p:cond delay="0"/>
                                          </p:stCondLst>
                                        </p:cTn>
                                        <p:tgtEl>
                                          <p:spTgt spid="91139">
                                            <p:txEl>
                                              <p:pRg st="9" end="9"/>
                                            </p:txEl>
                                          </p:spTgt>
                                        </p:tgtEl>
                                        <p:attrNameLst>
                                          <p:attrName>style.visibility</p:attrName>
                                        </p:attrNameLst>
                                      </p:cBhvr>
                                      <p:to>
                                        <p:strVal val="visible"/>
                                      </p:to>
                                    </p:set>
                                    <p:animEffect transition="in" filter="wipe(right)">
                                      <p:cBhvr additive="repl">
                                        <p:cTn id="38" dur="500"/>
                                        <p:tgtEl>
                                          <p:spTgt spid="91139">
                                            <p:txEl>
                                              <p:pRg st="9" end="9"/>
                                            </p:txEl>
                                          </p:spTgt>
                                        </p:tgtEl>
                                      </p:cBhvr>
                                    </p:animEffect>
                                  </p:childTnLst>
                                </p:cTn>
                              </p:par>
                              <p:par>
                                <p:cTn id="39" presetID="22" presetClass="entr" presetSubtype="2" fill="hold" nodeType="withEffect">
                                  <p:stCondLst>
                                    <p:cond delay="0"/>
                                  </p:stCondLst>
                                  <p:childTnLst>
                                    <p:set>
                                      <p:cBhvr additive="repl">
                                        <p:cTn id="40" dur="1" fill="hold">
                                          <p:stCondLst>
                                            <p:cond delay="0"/>
                                          </p:stCondLst>
                                        </p:cTn>
                                        <p:tgtEl>
                                          <p:spTgt spid="91139">
                                            <p:txEl>
                                              <p:pRg st="10" end="10"/>
                                            </p:txEl>
                                          </p:spTgt>
                                        </p:tgtEl>
                                        <p:attrNameLst>
                                          <p:attrName>style.visibility</p:attrName>
                                        </p:attrNameLst>
                                      </p:cBhvr>
                                      <p:to>
                                        <p:strVal val="visible"/>
                                      </p:to>
                                    </p:set>
                                    <p:animEffect transition="in" filter="wipe(right)">
                                      <p:cBhvr additive="repl">
                                        <p:cTn id="41" dur="500"/>
                                        <p:tgtEl>
                                          <p:spTgt spid="91139">
                                            <p:txEl>
                                              <p:pRg st="10" end="10"/>
                                            </p:txEl>
                                          </p:spTgt>
                                        </p:tgtEl>
                                      </p:cBhvr>
                                    </p:animEffect>
                                  </p:childTnLst>
                                </p:cTn>
                              </p:par>
                              <p:par>
                                <p:cTn id="42" presetID="22" presetClass="entr" presetSubtype="2" fill="hold" nodeType="withEffect">
                                  <p:stCondLst>
                                    <p:cond delay="0"/>
                                  </p:stCondLst>
                                  <p:childTnLst>
                                    <p:set>
                                      <p:cBhvr additive="repl">
                                        <p:cTn id="43" dur="1" fill="hold">
                                          <p:stCondLst>
                                            <p:cond delay="0"/>
                                          </p:stCondLst>
                                        </p:cTn>
                                        <p:tgtEl>
                                          <p:spTgt spid="91139">
                                            <p:txEl>
                                              <p:pRg st="11" end="11"/>
                                            </p:txEl>
                                          </p:spTgt>
                                        </p:tgtEl>
                                        <p:attrNameLst>
                                          <p:attrName>style.visibility</p:attrName>
                                        </p:attrNameLst>
                                      </p:cBhvr>
                                      <p:to>
                                        <p:strVal val="visible"/>
                                      </p:to>
                                    </p:set>
                                    <p:animEffect transition="in" filter="wipe(right)">
                                      <p:cBhvr additive="repl">
                                        <p:cTn id="44" dur="500"/>
                                        <p:tgtEl>
                                          <p:spTgt spid="91139">
                                            <p:txEl>
                                              <p:pRg st="11" end="11"/>
                                            </p:txEl>
                                          </p:spTgt>
                                        </p:tgtEl>
                                      </p:cBhvr>
                                    </p:animEffect>
                                  </p:childTnLst>
                                </p:cTn>
                              </p:par>
                              <p:par>
                                <p:cTn id="45" presetID="22" presetClass="entr" presetSubtype="2" fill="hold" nodeType="withEffect">
                                  <p:stCondLst>
                                    <p:cond delay="0"/>
                                  </p:stCondLst>
                                  <p:childTnLst>
                                    <p:set>
                                      <p:cBhvr additive="repl">
                                        <p:cTn id="46" dur="1" fill="hold">
                                          <p:stCondLst>
                                            <p:cond delay="0"/>
                                          </p:stCondLst>
                                        </p:cTn>
                                        <p:tgtEl>
                                          <p:spTgt spid="91139">
                                            <p:txEl>
                                              <p:pRg st="12" end="12"/>
                                            </p:txEl>
                                          </p:spTgt>
                                        </p:tgtEl>
                                        <p:attrNameLst>
                                          <p:attrName>style.visibility</p:attrName>
                                        </p:attrNameLst>
                                      </p:cBhvr>
                                      <p:to>
                                        <p:strVal val="visible"/>
                                      </p:to>
                                    </p:set>
                                    <p:animEffect transition="in" filter="wipe(right)">
                                      <p:cBhvr additive="repl">
                                        <p:cTn id="47" dur="500"/>
                                        <p:tgtEl>
                                          <p:spTgt spid="91139">
                                            <p:txEl>
                                              <p:pRg st="12" end="12"/>
                                            </p:txEl>
                                          </p:spTgt>
                                        </p:tgtEl>
                                      </p:cBhvr>
                                    </p:animEffect>
                                  </p:childTnLst>
                                </p:cTn>
                              </p:par>
                              <p:par>
                                <p:cTn id="48" presetID="22" presetClass="entr" presetSubtype="2" fill="hold" nodeType="withEffect">
                                  <p:stCondLst>
                                    <p:cond delay="0"/>
                                  </p:stCondLst>
                                  <p:childTnLst>
                                    <p:set>
                                      <p:cBhvr additive="repl">
                                        <p:cTn id="49" dur="1" fill="hold">
                                          <p:stCondLst>
                                            <p:cond delay="0"/>
                                          </p:stCondLst>
                                        </p:cTn>
                                        <p:tgtEl>
                                          <p:spTgt spid="91139">
                                            <p:txEl>
                                              <p:pRg st="13" end="13"/>
                                            </p:txEl>
                                          </p:spTgt>
                                        </p:tgtEl>
                                        <p:attrNameLst>
                                          <p:attrName>style.visibility</p:attrName>
                                        </p:attrNameLst>
                                      </p:cBhvr>
                                      <p:to>
                                        <p:strVal val="visible"/>
                                      </p:to>
                                    </p:set>
                                    <p:animEffect transition="in" filter="wipe(right)">
                                      <p:cBhvr additive="repl">
                                        <p:cTn id="50" dur="500"/>
                                        <p:tgtEl>
                                          <p:spTgt spid="91139">
                                            <p:txEl>
                                              <p:pRg st="13" end="13"/>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2" fill="hold" nodeType="clickEffect">
                                  <p:stCondLst>
                                    <p:cond delay="0"/>
                                  </p:stCondLst>
                                  <p:childTnLst>
                                    <p:set>
                                      <p:cBhvr additive="repl">
                                        <p:cTn id="54" dur="1" fill="hold">
                                          <p:stCondLst>
                                            <p:cond delay="0"/>
                                          </p:stCondLst>
                                        </p:cTn>
                                        <p:tgtEl>
                                          <p:spTgt spid="91139">
                                            <p:txEl>
                                              <p:pRg st="14" end="14"/>
                                            </p:txEl>
                                          </p:spTgt>
                                        </p:tgtEl>
                                        <p:attrNameLst>
                                          <p:attrName>style.visibility</p:attrName>
                                        </p:attrNameLst>
                                      </p:cBhvr>
                                      <p:to>
                                        <p:strVal val="visible"/>
                                      </p:to>
                                    </p:set>
                                    <p:animEffect transition="in" filter="wipe(right)">
                                      <p:cBhvr additive="repl">
                                        <p:cTn id="55" dur="500"/>
                                        <p:tgtEl>
                                          <p:spTgt spid="91139">
                                            <p:txEl>
                                              <p:pRg st="14" end="14"/>
                                            </p:txEl>
                                          </p:spTgt>
                                        </p:tgtEl>
                                      </p:cBhvr>
                                    </p:animEffect>
                                  </p:childTnLst>
                                </p:cTn>
                              </p:par>
                              <p:par>
                                <p:cTn id="56" presetID="22" presetClass="entr" presetSubtype="2" fill="hold" nodeType="withEffect">
                                  <p:stCondLst>
                                    <p:cond delay="0"/>
                                  </p:stCondLst>
                                  <p:childTnLst>
                                    <p:set>
                                      <p:cBhvr additive="repl">
                                        <p:cTn id="57" dur="1" fill="hold">
                                          <p:stCondLst>
                                            <p:cond delay="0"/>
                                          </p:stCondLst>
                                        </p:cTn>
                                        <p:tgtEl>
                                          <p:spTgt spid="91139">
                                            <p:txEl>
                                              <p:pRg st="15" end="15"/>
                                            </p:txEl>
                                          </p:spTgt>
                                        </p:tgtEl>
                                        <p:attrNameLst>
                                          <p:attrName>style.visibility</p:attrName>
                                        </p:attrNameLst>
                                      </p:cBhvr>
                                      <p:to>
                                        <p:strVal val="visible"/>
                                      </p:to>
                                    </p:set>
                                    <p:animEffect transition="in" filter="wipe(right)">
                                      <p:cBhvr additive="repl">
                                        <p:cTn id="58" dur="500"/>
                                        <p:tgtEl>
                                          <p:spTgt spid="9113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794" name="Text Box 1"/>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fld id="{4F38265E-6ABB-48F4-B3A8-2704441F4090}" type="slidenum">
              <a:rPr lang="en-US" altLang="en-US" sz="1400">
                <a:solidFill>
                  <a:srgbClr val="000000"/>
                </a:solidFill>
              </a:rPr>
              <a:pPr algn="ctr">
                <a:buClrTx/>
                <a:buFontTx/>
                <a:buNone/>
              </a:pPr>
              <a:t>82</a:t>
            </a:fld>
            <a:endParaRPr lang="en-US" altLang="en-US" sz="1400">
              <a:solidFill>
                <a:srgbClr val="000000"/>
              </a:solidFill>
            </a:endParaRPr>
          </a:p>
        </p:txBody>
      </p:sp>
      <p:pic>
        <p:nvPicPr>
          <p:cNvPr id="1617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1325" y="1447800"/>
            <a:ext cx="3622675" cy="3886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1796" name="Text Box 3"/>
          <p:cNvSpPr txBox="1">
            <a:spLocks noChangeArrowheads="1"/>
          </p:cNvSpPr>
          <p:nvPr/>
        </p:nvSpPr>
        <p:spPr bwMode="auto">
          <a:xfrm>
            <a:off x="304800" y="282575"/>
            <a:ext cx="8458200" cy="1265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sz="3600">
                <a:solidFill>
                  <a:srgbClr val="000000"/>
                </a:solidFill>
              </a:rPr>
              <a:t>Electrolysis of NaI</a:t>
            </a:r>
            <a:r>
              <a:rPr lang="en-US" altLang="en-US" sz="3600" baseline="-25000">
                <a:solidFill>
                  <a:srgbClr val="000000"/>
                </a:solidFill>
              </a:rPr>
              <a:t>(</a:t>
            </a:r>
            <a:r>
              <a:rPr lang="en-US" altLang="en-US" sz="3600" i="1" baseline="-25000">
                <a:solidFill>
                  <a:srgbClr val="000000"/>
                </a:solidFill>
              </a:rPr>
              <a:t>aq</a:t>
            </a:r>
            <a:r>
              <a:rPr lang="en-US" altLang="en-US" sz="3600" baseline="-25000">
                <a:solidFill>
                  <a:srgbClr val="000000"/>
                </a:solidFill>
              </a:rPr>
              <a:t>) </a:t>
            </a:r>
            <a:br>
              <a:rPr lang="en-US" altLang="en-US" sz="3600" baseline="-25000">
                <a:solidFill>
                  <a:srgbClr val="000000"/>
                </a:solidFill>
              </a:rPr>
            </a:br>
            <a:r>
              <a:rPr lang="en-US" altLang="en-US" sz="3600">
                <a:solidFill>
                  <a:srgbClr val="000000"/>
                </a:solidFill>
              </a:rPr>
              <a:t>with Inert Electrodes</a:t>
            </a:r>
          </a:p>
        </p:txBody>
      </p:sp>
      <p:sp>
        <p:nvSpPr>
          <p:cNvPr id="92164" name="Rectangle 4"/>
          <p:cNvSpPr>
            <a:spLocks noChangeArrowheads="1"/>
          </p:cNvSpPr>
          <p:nvPr/>
        </p:nvSpPr>
        <p:spPr bwMode="auto">
          <a:xfrm>
            <a:off x="303213" y="1676400"/>
            <a:ext cx="5405437" cy="1287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a:solidFill>
                  <a:srgbClr val="FF0000"/>
                </a:solidFill>
              </a:rPr>
              <a:t>possible oxidations</a:t>
            </a:r>
          </a:p>
          <a:p>
            <a:pPr>
              <a:buClrTx/>
              <a:buFontTx/>
              <a:buNone/>
            </a:pPr>
            <a:r>
              <a:rPr lang="en-US" altLang="en-US">
                <a:solidFill>
                  <a:srgbClr val="FF0000"/>
                </a:solidFill>
              </a:rPr>
              <a:t>2 I</a:t>
            </a:r>
            <a:r>
              <a:rPr lang="en-US" altLang="en-US" baseline="30000">
                <a:solidFill>
                  <a:srgbClr val="FF0000"/>
                </a:solidFill>
              </a:rPr>
              <a:t>-1</a:t>
            </a:r>
            <a:r>
              <a:rPr lang="en-US" altLang="en-US">
                <a:solidFill>
                  <a:srgbClr val="FF0000"/>
                </a:solidFill>
              </a:rPr>
              <a:t> </a:t>
            </a:r>
            <a:r>
              <a:rPr lang="en-US" altLang="en-US">
                <a:solidFill>
                  <a:srgbClr val="FF0000"/>
                </a:solidFill>
                <a:latin typeface="Symbol" panose="05050102010706020507" pitchFamily="18" charset="2"/>
              </a:rPr>
              <a:t></a:t>
            </a:r>
            <a:r>
              <a:rPr lang="en-US" altLang="en-US">
                <a:solidFill>
                  <a:srgbClr val="FF0000"/>
                </a:solidFill>
              </a:rPr>
              <a:t>  I</a:t>
            </a:r>
            <a:r>
              <a:rPr lang="en-US" altLang="en-US" baseline="-25000">
                <a:solidFill>
                  <a:srgbClr val="FF0000"/>
                </a:solidFill>
              </a:rPr>
              <a:t>2</a:t>
            </a:r>
            <a:r>
              <a:rPr lang="en-US" altLang="en-US">
                <a:solidFill>
                  <a:srgbClr val="FF0000"/>
                </a:solidFill>
              </a:rPr>
              <a:t> + 2 e</a:t>
            </a:r>
            <a:r>
              <a:rPr lang="en-US" altLang="en-US" baseline="30000">
                <a:solidFill>
                  <a:srgbClr val="FF0000"/>
                </a:solidFill>
              </a:rPr>
              <a:t>-1</a:t>
            </a:r>
            <a:r>
              <a:rPr lang="en-US" altLang="en-US">
                <a:solidFill>
                  <a:srgbClr val="FF0000"/>
                </a:solidFill>
              </a:rPr>
              <a:t>		E° = </a:t>
            </a:r>
            <a:r>
              <a:rPr lang="en-US" altLang="en-US">
                <a:solidFill>
                  <a:srgbClr val="FF0000"/>
                </a:solidFill>
                <a:cs typeface="Times New Roman" panose="02020603050405020304" pitchFamily="18" charset="0"/>
              </a:rPr>
              <a:t>−</a:t>
            </a:r>
            <a:r>
              <a:rPr lang="en-US" altLang="en-US">
                <a:solidFill>
                  <a:srgbClr val="FF0000"/>
                </a:solidFill>
              </a:rPr>
              <a:t>0.54 v</a:t>
            </a:r>
          </a:p>
          <a:p>
            <a:pPr>
              <a:buClrTx/>
              <a:buFontTx/>
              <a:buNone/>
            </a:pPr>
            <a:r>
              <a:rPr lang="en-US" altLang="en-US">
                <a:solidFill>
                  <a:srgbClr val="FF0000"/>
                </a:solidFill>
              </a:rPr>
              <a:t>2 H</a:t>
            </a:r>
            <a:r>
              <a:rPr lang="en-US" altLang="en-US" baseline="-25000">
                <a:solidFill>
                  <a:srgbClr val="FF0000"/>
                </a:solidFill>
              </a:rPr>
              <a:t>2</a:t>
            </a:r>
            <a:r>
              <a:rPr lang="en-US" altLang="en-US">
                <a:solidFill>
                  <a:srgbClr val="FF0000"/>
                </a:solidFill>
              </a:rPr>
              <a:t>O </a:t>
            </a:r>
            <a:r>
              <a:rPr lang="en-US" altLang="en-US">
                <a:solidFill>
                  <a:srgbClr val="FF0000"/>
                </a:solidFill>
                <a:latin typeface="Symbol" panose="05050102010706020507" pitchFamily="18" charset="2"/>
              </a:rPr>
              <a:t></a:t>
            </a:r>
            <a:r>
              <a:rPr lang="en-US" altLang="en-US">
                <a:solidFill>
                  <a:srgbClr val="FF0000"/>
                </a:solidFill>
              </a:rPr>
              <a:t> O</a:t>
            </a:r>
            <a:r>
              <a:rPr lang="en-US" altLang="en-US" baseline="-25000">
                <a:solidFill>
                  <a:srgbClr val="FF0000"/>
                </a:solidFill>
              </a:rPr>
              <a:t>2</a:t>
            </a:r>
            <a:r>
              <a:rPr lang="en-US" altLang="en-US">
                <a:solidFill>
                  <a:srgbClr val="FF0000"/>
                </a:solidFill>
              </a:rPr>
              <a:t> + 4e</a:t>
            </a:r>
            <a:r>
              <a:rPr lang="en-US" altLang="en-US" baseline="30000">
                <a:solidFill>
                  <a:srgbClr val="FF0000"/>
                </a:solidFill>
              </a:rPr>
              <a:t>-1</a:t>
            </a:r>
            <a:r>
              <a:rPr lang="en-US" altLang="en-US">
                <a:solidFill>
                  <a:srgbClr val="FF0000"/>
                </a:solidFill>
              </a:rPr>
              <a:t> + 4H</a:t>
            </a:r>
            <a:r>
              <a:rPr lang="en-US" altLang="en-US" baseline="30000">
                <a:solidFill>
                  <a:srgbClr val="FF0000"/>
                </a:solidFill>
              </a:rPr>
              <a:t>+1</a:t>
            </a:r>
            <a:r>
              <a:rPr lang="en-US" altLang="en-US">
                <a:solidFill>
                  <a:srgbClr val="FF0000"/>
                </a:solidFill>
              </a:rPr>
              <a:t>	E° = </a:t>
            </a:r>
            <a:r>
              <a:rPr lang="en-US" altLang="en-US">
                <a:solidFill>
                  <a:srgbClr val="FF0000"/>
                </a:solidFill>
                <a:cs typeface="Times New Roman" panose="02020603050405020304" pitchFamily="18" charset="0"/>
              </a:rPr>
              <a:t>−</a:t>
            </a:r>
            <a:r>
              <a:rPr lang="en-US" altLang="en-US">
                <a:solidFill>
                  <a:srgbClr val="FF0000"/>
                </a:solidFill>
              </a:rPr>
              <a:t>0.82 v</a:t>
            </a:r>
          </a:p>
        </p:txBody>
      </p:sp>
      <p:sp>
        <p:nvSpPr>
          <p:cNvPr id="92165" name="Rectangle 5"/>
          <p:cNvSpPr>
            <a:spLocks noChangeArrowheads="1"/>
          </p:cNvSpPr>
          <p:nvPr/>
        </p:nvSpPr>
        <p:spPr bwMode="auto">
          <a:xfrm>
            <a:off x="303213" y="3048000"/>
            <a:ext cx="5405437" cy="1236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a:solidFill>
                  <a:srgbClr val="FF0000"/>
                </a:solidFill>
              </a:rPr>
              <a:t>possible reductions</a:t>
            </a:r>
          </a:p>
          <a:p>
            <a:pPr>
              <a:buClrTx/>
              <a:buFontTx/>
              <a:buNone/>
            </a:pPr>
            <a:r>
              <a:rPr lang="en-US" altLang="en-US">
                <a:solidFill>
                  <a:srgbClr val="FF0000"/>
                </a:solidFill>
              </a:rPr>
              <a:t>Na</a:t>
            </a:r>
            <a:r>
              <a:rPr lang="en-US" altLang="en-US" baseline="30000">
                <a:solidFill>
                  <a:srgbClr val="FF0000"/>
                </a:solidFill>
              </a:rPr>
              <a:t>+1</a:t>
            </a:r>
            <a:r>
              <a:rPr lang="en-US" altLang="en-US">
                <a:solidFill>
                  <a:srgbClr val="FF0000"/>
                </a:solidFill>
              </a:rPr>
              <a:t> + 1e</a:t>
            </a:r>
            <a:r>
              <a:rPr lang="en-US" altLang="en-US" baseline="30000">
                <a:solidFill>
                  <a:srgbClr val="FF0000"/>
                </a:solidFill>
              </a:rPr>
              <a:t>-1</a:t>
            </a:r>
            <a:r>
              <a:rPr lang="en-US" altLang="en-US">
                <a:solidFill>
                  <a:srgbClr val="FF0000"/>
                </a:solidFill>
              </a:rPr>
              <a:t> </a:t>
            </a:r>
            <a:r>
              <a:rPr lang="en-US" altLang="en-US">
                <a:solidFill>
                  <a:srgbClr val="FF0000"/>
                </a:solidFill>
                <a:latin typeface="Symbol" panose="05050102010706020507" pitchFamily="18" charset="2"/>
              </a:rPr>
              <a:t></a:t>
            </a:r>
            <a:r>
              <a:rPr lang="en-US" altLang="en-US">
                <a:solidFill>
                  <a:srgbClr val="FF0000"/>
                </a:solidFill>
              </a:rPr>
              <a:t> Na</a:t>
            </a:r>
            <a:r>
              <a:rPr lang="en-US" altLang="en-US" baseline="30000">
                <a:solidFill>
                  <a:srgbClr val="FF0000"/>
                </a:solidFill>
              </a:rPr>
              <a:t>0</a:t>
            </a:r>
            <a:r>
              <a:rPr lang="en-US" altLang="en-US">
                <a:solidFill>
                  <a:srgbClr val="FF0000"/>
                </a:solidFill>
              </a:rPr>
              <a:t>		E° = </a:t>
            </a:r>
            <a:r>
              <a:rPr lang="en-US" altLang="en-US">
                <a:solidFill>
                  <a:srgbClr val="FF0000"/>
                </a:solidFill>
                <a:cs typeface="Times New Roman" panose="02020603050405020304" pitchFamily="18" charset="0"/>
              </a:rPr>
              <a:t>−</a:t>
            </a:r>
            <a:r>
              <a:rPr lang="en-US" altLang="en-US">
                <a:solidFill>
                  <a:srgbClr val="FF0000"/>
                </a:solidFill>
              </a:rPr>
              <a:t>2.71 v</a:t>
            </a:r>
          </a:p>
          <a:p>
            <a:pPr>
              <a:buClrTx/>
              <a:buFontTx/>
              <a:buNone/>
            </a:pPr>
            <a:r>
              <a:rPr lang="en-US" altLang="en-US">
                <a:solidFill>
                  <a:srgbClr val="FF0000"/>
                </a:solidFill>
              </a:rPr>
              <a:t>2 H</a:t>
            </a:r>
            <a:r>
              <a:rPr lang="en-US" altLang="en-US" baseline="-25000">
                <a:solidFill>
                  <a:srgbClr val="FF0000"/>
                </a:solidFill>
              </a:rPr>
              <a:t>2</a:t>
            </a:r>
            <a:r>
              <a:rPr lang="en-US" altLang="en-US">
                <a:solidFill>
                  <a:srgbClr val="FF0000"/>
                </a:solidFill>
              </a:rPr>
              <a:t>O + 2 e</a:t>
            </a:r>
            <a:r>
              <a:rPr lang="en-US" altLang="en-US" baseline="30000">
                <a:solidFill>
                  <a:srgbClr val="FF0000"/>
                </a:solidFill>
              </a:rPr>
              <a:t>-1 </a:t>
            </a:r>
            <a:r>
              <a:rPr lang="en-US" altLang="en-US">
                <a:solidFill>
                  <a:srgbClr val="FF0000"/>
                </a:solidFill>
                <a:latin typeface="Symbol" panose="05050102010706020507" pitchFamily="18" charset="2"/>
              </a:rPr>
              <a:t></a:t>
            </a:r>
            <a:r>
              <a:rPr lang="en-US" altLang="en-US" baseline="30000">
                <a:solidFill>
                  <a:srgbClr val="FF0000"/>
                </a:solidFill>
              </a:rPr>
              <a:t> </a:t>
            </a:r>
            <a:r>
              <a:rPr lang="en-US" altLang="en-US">
                <a:solidFill>
                  <a:srgbClr val="FF0000"/>
                </a:solidFill>
              </a:rPr>
              <a:t>H</a:t>
            </a:r>
            <a:r>
              <a:rPr lang="en-US" altLang="en-US" baseline="-25000">
                <a:solidFill>
                  <a:srgbClr val="FF0000"/>
                </a:solidFill>
              </a:rPr>
              <a:t>2</a:t>
            </a:r>
            <a:r>
              <a:rPr lang="en-US" altLang="en-US">
                <a:solidFill>
                  <a:srgbClr val="FF0000"/>
                </a:solidFill>
              </a:rPr>
              <a:t> + 2 OH</a:t>
            </a:r>
            <a:r>
              <a:rPr lang="en-US" altLang="en-US" baseline="30000">
                <a:solidFill>
                  <a:srgbClr val="FF0000"/>
                </a:solidFill>
              </a:rPr>
              <a:t>-1</a:t>
            </a:r>
            <a:r>
              <a:rPr lang="en-US" altLang="en-US">
                <a:solidFill>
                  <a:srgbClr val="FF0000"/>
                </a:solidFill>
              </a:rPr>
              <a:t>	E° = </a:t>
            </a:r>
            <a:r>
              <a:rPr lang="en-US" altLang="en-US">
                <a:solidFill>
                  <a:srgbClr val="FF0000"/>
                </a:solidFill>
                <a:cs typeface="Times New Roman" panose="02020603050405020304" pitchFamily="18" charset="0"/>
              </a:rPr>
              <a:t>−</a:t>
            </a:r>
            <a:r>
              <a:rPr lang="en-US" altLang="en-US">
                <a:solidFill>
                  <a:srgbClr val="FF0000"/>
                </a:solidFill>
              </a:rPr>
              <a:t>0.41 v</a:t>
            </a:r>
          </a:p>
        </p:txBody>
      </p:sp>
      <p:sp>
        <p:nvSpPr>
          <p:cNvPr id="92166" name="Rectangle 6"/>
          <p:cNvSpPr>
            <a:spLocks noChangeArrowheads="1"/>
          </p:cNvSpPr>
          <p:nvPr/>
        </p:nvSpPr>
        <p:spPr bwMode="auto">
          <a:xfrm>
            <a:off x="303213" y="1676400"/>
            <a:ext cx="5405437" cy="1287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a:solidFill>
                  <a:srgbClr val="FF0000"/>
                </a:solidFill>
              </a:rPr>
              <a:t>possible oxidations</a:t>
            </a:r>
          </a:p>
          <a:p>
            <a:pPr>
              <a:buClrTx/>
              <a:buFontTx/>
              <a:buNone/>
            </a:pPr>
            <a:r>
              <a:rPr lang="en-US" altLang="en-US">
                <a:solidFill>
                  <a:srgbClr val="0066FF"/>
                </a:solidFill>
              </a:rPr>
              <a:t>2 I</a:t>
            </a:r>
            <a:r>
              <a:rPr lang="en-US" altLang="en-US" baseline="30000">
                <a:solidFill>
                  <a:srgbClr val="0066FF"/>
                </a:solidFill>
              </a:rPr>
              <a:t>-1</a:t>
            </a:r>
            <a:r>
              <a:rPr lang="en-US" altLang="en-US">
                <a:solidFill>
                  <a:srgbClr val="0066FF"/>
                </a:solidFill>
              </a:rPr>
              <a:t> </a:t>
            </a:r>
            <a:r>
              <a:rPr lang="en-US" altLang="en-US">
                <a:solidFill>
                  <a:srgbClr val="0066FF"/>
                </a:solidFill>
                <a:latin typeface="Symbol" panose="05050102010706020507" pitchFamily="18" charset="2"/>
              </a:rPr>
              <a:t></a:t>
            </a:r>
            <a:r>
              <a:rPr lang="en-US" altLang="en-US">
                <a:solidFill>
                  <a:srgbClr val="0066FF"/>
                </a:solidFill>
              </a:rPr>
              <a:t>  I</a:t>
            </a:r>
            <a:r>
              <a:rPr lang="en-US" altLang="en-US" baseline="-25000">
                <a:solidFill>
                  <a:srgbClr val="0066FF"/>
                </a:solidFill>
              </a:rPr>
              <a:t>2</a:t>
            </a:r>
            <a:r>
              <a:rPr lang="en-US" altLang="en-US">
                <a:solidFill>
                  <a:srgbClr val="0066FF"/>
                </a:solidFill>
              </a:rPr>
              <a:t> + 2 e</a:t>
            </a:r>
            <a:r>
              <a:rPr lang="en-US" altLang="en-US" baseline="30000">
                <a:solidFill>
                  <a:srgbClr val="0066FF"/>
                </a:solidFill>
              </a:rPr>
              <a:t>-1</a:t>
            </a:r>
            <a:r>
              <a:rPr lang="en-US" altLang="en-US">
                <a:solidFill>
                  <a:srgbClr val="0066FF"/>
                </a:solidFill>
              </a:rPr>
              <a:t>		E° = </a:t>
            </a:r>
            <a:r>
              <a:rPr lang="en-US" altLang="en-US">
                <a:solidFill>
                  <a:srgbClr val="0066FF"/>
                </a:solidFill>
                <a:cs typeface="Times New Roman" panose="02020603050405020304" pitchFamily="18" charset="0"/>
              </a:rPr>
              <a:t>−</a:t>
            </a:r>
            <a:r>
              <a:rPr lang="en-US" altLang="en-US">
                <a:solidFill>
                  <a:srgbClr val="0066FF"/>
                </a:solidFill>
              </a:rPr>
              <a:t>0.54 v</a:t>
            </a:r>
          </a:p>
          <a:p>
            <a:pPr>
              <a:buClrTx/>
              <a:buFontTx/>
              <a:buNone/>
            </a:pPr>
            <a:r>
              <a:rPr lang="en-US" altLang="en-US">
                <a:solidFill>
                  <a:srgbClr val="FF0000"/>
                </a:solidFill>
              </a:rPr>
              <a:t>2 H</a:t>
            </a:r>
            <a:r>
              <a:rPr lang="en-US" altLang="en-US" baseline="-25000">
                <a:solidFill>
                  <a:srgbClr val="FF0000"/>
                </a:solidFill>
              </a:rPr>
              <a:t>2</a:t>
            </a:r>
            <a:r>
              <a:rPr lang="en-US" altLang="en-US">
                <a:solidFill>
                  <a:srgbClr val="FF0000"/>
                </a:solidFill>
              </a:rPr>
              <a:t>O </a:t>
            </a:r>
            <a:r>
              <a:rPr lang="en-US" altLang="en-US">
                <a:solidFill>
                  <a:srgbClr val="FF0000"/>
                </a:solidFill>
                <a:latin typeface="Symbol" panose="05050102010706020507" pitchFamily="18" charset="2"/>
              </a:rPr>
              <a:t></a:t>
            </a:r>
            <a:r>
              <a:rPr lang="en-US" altLang="en-US">
                <a:solidFill>
                  <a:srgbClr val="FF0000"/>
                </a:solidFill>
              </a:rPr>
              <a:t> O</a:t>
            </a:r>
            <a:r>
              <a:rPr lang="en-US" altLang="en-US" baseline="-25000">
                <a:solidFill>
                  <a:srgbClr val="FF0000"/>
                </a:solidFill>
              </a:rPr>
              <a:t>2</a:t>
            </a:r>
            <a:r>
              <a:rPr lang="en-US" altLang="en-US">
                <a:solidFill>
                  <a:srgbClr val="FF0000"/>
                </a:solidFill>
              </a:rPr>
              <a:t> + 4e</a:t>
            </a:r>
            <a:r>
              <a:rPr lang="en-US" altLang="en-US" baseline="30000">
                <a:solidFill>
                  <a:srgbClr val="FF0000"/>
                </a:solidFill>
              </a:rPr>
              <a:t>-1</a:t>
            </a:r>
            <a:r>
              <a:rPr lang="en-US" altLang="en-US">
                <a:solidFill>
                  <a:srgbClr val="FF0000"/>
                </a:solidFill>
              </a:rPr>
              <a:t> + 4H</a:t>
            </a:r>
            <a:r>
              <a:rPr lang="en-US" altLang="en-US" baseline="30000">
                <a:solidFill>
                  <a:srgbClr val="FF0000"/>
                </a:solidFill>
              </a:rPr>
              <a:t>+1</a:t>
            </a:r>
            <a:r>
              <a:rPr lang="en-US" altLang="en-US">
                <a:solidFill>
                  <a:srgbClr val="FF0000"/>
                </a:solidFill>
              </a:rPr>
              <a:t>	E° = </a:t>
            </a:r>
            <a:r>
              <a:rPr lang="en-US" altLang="en-US">
                <a:solidFill>
                  <a:srgbClr val="FF0000"/>
                </a:solidFill>
                <a:cs typeface="Times New Roman" panose="02020603050405020304" pitchFamily="18" charset="0"/>
              </a:rPr>
              <a:t>−</a:t>
            </a:r>
            <a:r>
              <a:rPr lang="en-US" altLang="en-US">
                <a:solidFill>
                  <a:srgbClr val="FF0000"/>
                </a:solidFill>
              </a:rPr>
              <a:t>0.82 v</a:t>
            </a:r>
          </a:p>
        </p:txBody>
      </p:sp>
      <p:sp>
        <p:nvSpPr>
          <p:cNvPr id="92167" name="Rectangle 7"/>
          <p:cNvSpPr>
            <a:spLocks noChangeArrowheads="1"/>
          </p:cNvSpPr>
          <p:nvPr/>
        </p:nvSpPr>
        <p:spPr bwMode="auto">
          <a:xfrm>
            <a:off x="303213" y="3048000"/>
            <a:ext cx="5405437" cy="1236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a:solidFill>
                  <a:srgbClr val="FF0000"/>
                </a:solidFill>
              </a:rPr>
              <a:t>possible reductions</a:t>
            </a:r>
          </a:p>
          <a:p>
            <a:pPr>
              <a:buClrTx/>
              <a:buFontTx/>
              <a:buNone/>
            </a:pPr>
            <a:r>
              <a:rPr lang="en-US" altLang="en-US">
                <a:solidFill>
                  <a:srgbClr val="FF0000"/>
                </a:solidFill>
              </a:rPr>
              <a:t>Na</a:t>
            </a:r>
            <a:r>
              <a:rPr lang="en-US" altLang="en-US" baseline="30000">
                <a:solidFill>
                  <a:srgbClr val="FF0000"/>
                </a:solidFill>
              </a:rPr>
              <a:t>+1</a:t>
            </a:r>
            <a:r>
              <a:rPr lang="en-US" altLang="en-US">
                <a:solidFill>
                  <a:srgbClr val="FF0000"/>
                </a:solidFill>
              </a:rPr>
              <a:t> + 1e</a:t>
            </a:r>
            <a:r>
              <a:rPr lang="en-US" altLang="en-US" baseline="30000">
                <a:solidFill>
                  <a:srgbClr val="FF0000"/>
                </a:solidFill>
              </a:rPr>
              <a:t>-1</a:t>
            </a:r>
            <a:r>
              <a:rPr lang="en-US" altLang="en-US">
                <a:solidFill>
                  <a:srgbClr val="FF0000"/>
                </a:solidFill>
              </a:rPr>
              <a:t> </a:t>
            </a:r>
            <a:r>
              <a:rPr lang="en-US" altLang="en-US">
                <a:solidFill>
                  <a:srgbClr val="FF0000"/>
                </a:solidFill>
                <a:latin typeface="Symbol" panose="05050102010706020507" pitchFamily="18" charset="2"/>
              </a:rPr>
              <a:t></a:t>
            </a:r>
            <a:r>
              <a:rPr lang="en-US" altLang="en-US">
                <a:solidFill>
                  <a:srgbClr val="FF0000"/>
                </a:solidFill>
              </a:rPr>
              <a:t> Na</a:t>
            </a:r>
            <a:r>
              <a:rPr lang="en-US" altLang="en-US" baseline="30000">
                <a:solidFill>
                  <a:srgbClr val="FF0000"/>
                </a:solidFill>
              </a:rPr>
              <a:t>0</a:t>
            </a:r>
            <a:r>
              <a:rPr lang="en-US" altLang="en-US">
                <a:solidFill>
                  <a:srgbClr val="FF0000"/>
                </a:solidFill>
              </a:rPr>
              <a:t>		E° = </a:t>
            </a:r>
            <a:r>
              <a:rPr lang="en-US" altLang="en-US">
                <a:solidFill>
                  <a:srgbClr val="FF0000"/>
                </a:solidFill>
                <a:cs typeface="Times New Roman" panose="02020603050405020304" pitchFamily="18" charset="0"/>
              </a:rPr>
              <a:t>−</a:t>
            </a:r>
            <a:r>
              <a:rPr lang="en-US" altLang="en-US">
                <a:solidFill>
                  <a:srgbClr val="FF0000"/>
                </a:solidFill>
              </a:rPr>
              <a:t>2.71 v</a:t>
            </a:r>
          </a:p>
          <a:p>
            <a:pPr>
              <a:buClrTx/>
              <a:buFontTx/>
              <a:buNone/>
            </a:pPr>
            <a:r>
              <a:rPr lang="en-US" altLang="en-US">
                <a:solidFill>
                  <a:srgbClr val="0066FF"/>
                </a:solidFill>
              </a:rPr>
              <a:t>2 H</a:t>
            </a:r>
            <a:r>
              <a:rPr lang="en-US" altLang="en-US" baseline="-25000">
                <a:solidFill>
                  <a:srgbClr val="0066FF"/>
                </a:solidFill>
              </a:rPr>
              <a:t>2</a:t>
            </a:r>
            <a:r>
              <a:rPr lang="en-US" altLang="en-US">
                <a:solidFill>
                  <a:srgbClr val="0066FF"/>
                </a:solidFill>
              </a:rPr>
              <a:t>O + 2 e</a:t>
            </a:r>
            <a:r>
              <a:rPr lang="en-US" altLang="en-US" baseline="30000">
                <a:solidFill>
                  <a:srgbClr val="0066FF"/>
                </a:solidFill>
              </a:rPr>
              <a:t>-1 </a:t>
            </a:r>
            <a:r>
              <a:rPr lang="en-US" altLang="en-US">
                <a:solidFill>
                  <a:srgbClr val="0066FF"/>
                </a:solidFill>
                <a:latin typeface="Symbol" panose="05050102010706020507" pitchFamily="18" charset="2"/>
              </a:rPr>
              <a:t></a:t>
            </a:r>
            <a:r>
              <a:rPr lang="en-US" altLang="en-US" baseline="30000">
                <a:solidFill>
                  <a:srgbClr val="0066FF"/>
                </a:solidFill>
              </a:rPr>
              <a:t> </a:t>
            </a:r>
            <a:r>
              <a:rPr lang="en-US" altLang="en-US">
                <a:solidFill>
                  <a:srgbClr val="0066FF"/>
                </a:solidFill>
              </a:rPr>
              <a:t>H</a:t>
            </a:r>
            <a:r>
              <a:rPr lang="en-US" altLang="en-US" baseline="-25000">
                <a:solidFill>
                  <a:srgbClr val="0066FF"/>
                </a:solidFill>
              </a:rPr>
              <a:t>2</a:t>
            </a:r>
            <a:r>
              <a:rPr lang="en-US" altLang="en-US">
                <a:solidFill>
                  <a:srgbClr val="0066FF"/>
                </a:solidFill>
              </a:rPr>
              <a:t> + 2 OH</a:t>
            </a:r>
            <a:r>
              <a:rPr lang="en-US" altLang="en-US" baseline="30000">
                <a:solidFill>
                  <a:srgbClr val="0066FF"/>
                </a:solidFill>
              </a:rPr>
              <a:t>-1</a:t>
            </a:r>
            <a:r>
              <a:rPr lang="en-US" altLang="en-US">
                <a:solidFill>
                  <a:srgbClr val="0066FF"/>
                </a:solidFill>
              </a:rPr>
              <a:t>	E° = </a:t>
            </a:r>
            <a:r>
              <a:rPr lang="en-US" altLang="en-US">
                <a:solidFill>
                  <a:srgbClr val="0066FF"/>
                </a:solidFill>
                <a:cs typeface="Times New Roman" panose="02020603050405020304" pitchFamily="18" charset="0"/>
              </a:rPr>
              <a:t>−</a:t>
            </a:r>
            <a:r>
              <a:rPr lang="en-US" altLang="en-US">
                <a:solidFill>
                  <a:srgbClr val="0066FF"/>
                </a:solidFill>
              </a:rPr>
              <a:t>0.41 v</a:t>
            </a:r>
          </a:p>
        </p:txBody>
      </p:sp>
      <p:sp>
        <p:nvSpPr>
          <p:cNvPr id="92168" name="Rectangle 8"/>
          <p:cNvSpPr>
            <a:spLocks noChangeArrowheads="1"/>
          </p:cNvSpPr>
          <p:nvPr/>
        </p:nvSpPr>
        <p:spPr bwMode="auto">
          <a:xfrm>
            <a:off x="304800" y="4876800"/>
            <a:ext cx="6581775" cy="1001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sz="2800">
                <a:solidFill>
                  <a:srgbClr val="FF0000"/>
                </a:solidFill>
              </a:rPr>
              <a:t>overall reaction</a:t>
            </a:r>
          </a:p>
          <a:p>
            <a:pPr>
              <a:buClrTx/>
              <a:buFontTx/>
              <a:buNone/>
            </a:pPr>
            <a:r>
              <a:rPr lang="en-US" altLang="en-US" sz="2800">
                <a:solidFill>
                  <a:srgbClr val="FF0000"/>
                </a:solidFill>
              </a:rPr>
              <a:t>2 I</a:t>
            </a:r>
            <a:r>
              <a:rPr lang="en-US" altLang="en-US" sz="2800" baseline="30000">
                <a:solidFill>
                  <a:srgbClr val="FF0000"/>
                </a:solidFill>
                <a:cs typeface="Times New Roman" panose="02020603050405020304" pitchFamily="18" charset="0"/>
              </a:rPr>
              <a:t>−</a:t>
            </a:r>
            <a:r>
              <a:rPr lang="en-US" altLang="en-US" sz="2800" baseline="-25000">
                <a:solidFill>
                  <a:srgbClr val="FF0000"/>
                </a:solidFill>
                <a:cs typeface="Times New Roman" panose="02020603050405020304" pitchFamily="18" charset="0"/>
              </a:rPr>
              <a:t>(</a:t>
            </a:r>
            <a:r>
              <a:rPr lang="en-US" altLang="en-US" sz="2800" i="1" baseline="-25000">
                <a:solidFill>
                  <a:srgbClr val="FF0000"/>
                </a:solidFill>
                <a:cs typeface="Times New Roman" panose="02020603050405020304" pitchFamily="18" charset="0"/>
              </a:rPr>
              <a:t>aq</a:t>
            </a:r>
            <a:r>
              <a:rPr lang="en-US" altLang="en-US" sz="2800" baseline="-25000">
                <a:solidFill>
                  <a:srgbClr val="FF0000"/>
                </a:solidFill>
                <a:cs typeface="Times New Roman" panose="02020603050405020304" pitchFamily="18" charset="0"/>
              </a:rPr>
              <a:t>)</a:t>
            </a:r>
            <a:r>
              <a:rPr lang="en-US" altLang="en-US" sz="2800">
                <a:solidFill>
                  <a:srgbClr val="FF0000"/>
                </a:solidFill>
              </a:rPr>
              <a:t> + 2 H</a:t>
            </a:r>
            <a:r>
              <a:rPr lang="en-US" altLang="en-US" sz="2800" baseline="-25000">
                <a:solidFill>
                  <a:srgbClr val="FF0000"/>
                </a:solidFill>
              </a:rPr>
              <a:t>2</a:t>
            </a:r>
            <a:r>
              <a:rPr lang="en-US" altLang="en-US" sz="2800">
                <a:solidFill>
                  <a:srgbClr val="FF0000"/>
                </a:solidFill>
              </a:rPr>
              <a:t>O</a:t>
            </a:r>
            <a:r>
              <a:rPr lang="en-US" altLang="en-US" sz="2800" baseline="-25000">
                <a:solidFill>
                  <a:srgbClr val="FF0000"/>
                </a:solidFill>
              </a:rPr>
              <a:t>(</a:t>
            </a:r>
            <a:r>
              <a:rPr lang="en-US" altLang="en-US" sz="2800" i="1" baseline="-25000">
                <a:solidFill>
                  <a:srgbClr val="FF0000"/>
                </a:solidFill>
              </a:rPr>
              <a:t>l</a:t>
            </a:r>
            <a:r>
              <a:rPr lang="en-US" altLang="en-US" sz="2800" baseline="-25000">
                <a:solidFill>
                  <a:srgbClr val="FF0000"/>
                </a:solidFill>
              </a:rPr>
              <a:t>)</a:t>
            </a:r>
            <a:r>
              <a:rPr lang="en-US" altLang="en-US" sz="2800">
                <a:solidFill>
                  <a:srgbClr val="FF0000"/>
                </a:solidFill>
              </a:rPr>
              <a:t> </a:t>
            </a:r>
            <a:r>
              <a:rPr lang="en-US" altLang="en-US" sz="2800">
                <a:solidFill>
                  <a:srgbClr val="FF0000"/>
                </a:solidFill>
                <a:latin typeface="Symbol" panose="05050102010706020507" pitchFamily="18" charset="2"/>
              </a:rPr>
              <a:t></a:t>
            </a:r>
            <a:r>
              <a:rPr lang="en-US" altLang="en-US" sz="2800">
                <a:solidFill>
                  <a:srgbClr val="FF0000"/>
                </a:solidFill>
              </a:rPr>
              <a:t> I</a:t>
            </a:r>
            <a:r>
              <a:rPr lang="en-US" altLang="en-US" sz="2800" baseline="-25000">
                <a:solidFill>
                  <a:srgbClr val="FF0000"/>
                </a:solidFill>
              </a:rPr>
              <a:t>2</a:t>
            </a:r>
            <a:r>
              <a:rPr lang="en-US" altLang="en-US" sz="2800" i="1" baseline="-25000">
                <a:solidFill>
                  <a:srgbClr val="FF0000"/>
                </a:solidFill>
              </a:rPr>
              <a:t>(aq)</a:t>
            </a:r>
            <a:r>
              <a:rPr lang="en-US" altLang="en-US" sz="2800" baseline="-25000">
                <a:solidFill>
                  <a:srgbClr val="FF0000"/>
                </a:solidFill>
              </a:rPr>
              <a:t> </a:t>
            </a:r>
            <a:r>
              <a:rPr lang="en-US" altLang="en-US" sz="2800">
                <a:solidFill>
                  <a:srgbClr val="FF0000"/>
                </a:solidFill>
              </a:rPr>
              <a:t>+</a:t>
            </a:r>
            <a:r>
              <a:rPr lang="en-US" altLang="en-US">
                <a:solidFill>
                  <a:srgbClr val="000000"/>
                </a:solidFill>
              </a:rPr>
              <a:t> </a:t>
            </a:r>
            <a:r>
              <a:rPr lang="en-US" altLang="en-US" sz="2800">
                <a:solidFill>
                  <a:srgbClr val="FF0000"/>
                </a:solidFill>
              </a:rPr>
              <a:t>H</a:t>
            </a:r>
            <a:r>
              <a:rPr lang="en-US" altLang="en-US" sz="2800" baseline="-25000">
                <a:solidFill>
                  <a:srgbClr val="FF0000"/>
                </a:solidFill>
              </a:rPr>
              <a:t>2(</a:t>
            </a:r>
            <a:r>
              <a:rPr lang="en-US" altLang="en-US" sz="2800" i="1" baseline="-25000">
                <a:solidFill>
                  <a:srgbClr val="FF0000"/>
                </a:solidFill>
              </a:rPr>
              <a:t>g</a:t>
            </a:r>
            <a:r>
              <a:rPr lang="en-US" altLang="en-US" sz="2800" baseline="-25000">
                <a:solidFill>
                  <a:srgbClr val="FF0000"/>
                </a:solidFill>
              </a:rPr>
              <a:t>) </a:t>
            </a:r>
            <a:r>
              <a:rPr lang="en-US" altLang="en-US" sz="2800">
                <a:solidFill>
                  <a:srgbClr val="FF0000"/>
                </a:solidFill>
              </a:rPr>
              <a:t>+ 2 OH</a:t>
            </a:r>
            <a:r>
              <a:rPr lang="en-US" altLang="en-US" sz="2800" baseline="30000">
                <a:solidFill>
                  <a:srgbClr val="FF0000"/>
                </a:solidFill>
              </a:rPr>
              <a:t>-1</a:t>
            </a:r>
            <a:r>
              <a:rPr lang="en-US" altLang="en-US" sz="2800" baseline="-25000">
                <a:solidFill>
                  <a:srgbClr val="FF0000"/>
                </a:solidFill>
              </a:rPr>
              <a:t>(</a:t>
            </a:r>
            <a:r>
              <a:rPr lang="en-US" altLang="en-US" sz="2800" i="1" baseline="-25000">
                <a:solidFill>
                  <a:srgbClr val="FF0000"/>
                </a:solidFill>
              </a:rPr>
              <a:t>aq</a:t>
            </a:r>
            <a:r>
              <a:rPr lang="en-US" altLang="en-US" sz="2800" baseline="-25000">
                <a:solidFill>
                  <a:srgbClr val="FF0000"/>
                </a:solidFill>
              </a:rPr>
              <a:t>)</a:t>
            </a:r>
            <a:r>
              <a:rPr lang="en-US" altLang="en-US" sz="2800">
                <a:solidFill>
                  <a:srgbClr val="FF0000"/>
                </a:solidFill>
              </a:rPr>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92164"/>
                                        </p:tgtEl>
                                        <p:attrNameLst>
                                          <p:attrName>style.visibility</p:attrName>
                                        </p:attrNameLst>
                                      </p:cBhvr>
                                      <p:to>
                                        <p:strVal val="visible"/>
                                      </p:to>
                                    </p:set>
                                    <p:animEffect transition="in" filter="dissolve">
                                      <p:cBhvr additive="repl">
                                        <p:cTn id="7" dur="500"/>
                                        <p:tgtEl>
                                          <p:spTgt spid="921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fill="hold" nodeType="clickEffect">
                                  <p:stCondLst>
                                    <p:cond delay="0"/>
                                  </p:stCondLst>
                                  <p:childTnLst>
                                    <p:set>
                                      <p:cBhvr additive="repl">
                                        <p:cTn id="11" dur="1" fill="hold">
                                          <p:stCondLst>
                                            <p:cond delay="0"/>
                                          </p:stCondLst>
                                        </p:cTn>
                                        <p:tgtEl>
                                          <p:spTgt spid="92164"/>
                                        </p:tgtEl>
                                        <p:attrNameLst>
                                          <p:attrName>style.visibility</p:attrName>
                                        </p:attrNameLst>
                                      </p:cBhvr>
                                      <p:to>
                                        <p:strVal val="hidden"/>
                                      </p:to>
                                    </p:set>
                                  </p:childTnLst>
                                </p:cTn>
                              </p:par>
                              <p:par>
                                <p:cTn id="12" presetID="1" presetClass="entr" fill="hold" nodeType="withEffect">
                                  <p:stCondLst>
                                    <p:cond delay="0"/>
                                  </p:stCondLst>
                                  <p:childTnLst>
                                    <p:set>
                                      <p:cBhvr additive="repl">
                                        <p:cTn id="13" dur="1" fill="hold">
                                          <p:stCondLst>
                                            <p:cond delay="0"/>
                                          </p:stCondLst>
                                        </p:cTn>
                                        <p:tgtEl>
                                          <p:spTgt spid="9216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fill="hold" nodeType="clickEffect">
                                  <p:stCondLst>
                                    <p:cond delay="0"/>
                                  </p:stCondLst>
                                  <p:childTnLst>
                                    <p:set>
                                      <p:cBhvr additive="repl">
                                        <p:cTn id="17" dur="1" fill="hold">
                                          <p:stCondLst>
                                            <p:cond delay="0"/>
                                          </p:stCondLst>
                                        </p:cTn>
                                        <p:tgtEl>
                                          <p:spTgt spid="92165"/>
                                        </p:tgtEl>
                                        <p:attrNameLst>
                                          <p:attrName>style.visibility</p:attrName>
                                        </p:attrNameLst>
                                      </p:cBhvr>
                                      <p:to>
                                        <p:strVal val="visible"/>
                                      </p:to>
                                    </p:set>
                                    <p:animEffect transition="in" filter="dissolve">
                                      <p:cBhvr additive="repl">
                                        <p:cTn id="18" dur="500"/>
                                        <p:tgtEl>
                                          <p:spTgt spid="9216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fill="hold" nodeType="clickEffect">
                                  <p:stCondLst>
                                    <p:cond delay="0"/>
                                  </p:stCondLst>
                                  <p:childTnLst>
                                    <p:set>
                                      <p:cBhvr additive="repl">
                                        <p:cTn id="22" dur="1" fill="hold">
                                          <p:stCondLst>
                                            <p:cond delay="0"/>
                                          </p:stCondLst>
                                        </p:cTn>
                                        <p:tgtEl>
                                          <p:spTgt spid="92165"/>
                                        </p:tgtEl>
                                        <p:attrNameLst>
                                          <p:attrName>style.visibility</p:attrName>
                                        </p:attrNameLst>
                                      </p:cBhvr>
                                      <p:to>
                                        <p:strVal val="hidden"/>
                                      </p:to>
                                    </p:set>
                                  </p:childTnLst>
                                </p:cTn>
                              </p:par>
                              <p:par>
                                <p:cTn id="23" presetID="1" presetClass="entr" fill="hold" nodeType="withEffect">
                                  <p:stCondLst>
                                    <p:cond delay="0"/>
                                  </p:stCondLst>
                                  <p:childTnLst>
                                    <p:set>
                                      <p:cBhvr additive="repl">
                                        <p:cTn id="24" dur="1" fill="hold">
                                          <p:stCondLst>
                                            <p:cond delay="0"/>
                                          </p:stCondLst>
                                        </p:cTn>
                                        <p:tgtEl>
                                          <p:spTgt spid="9216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fill="hold" nodeType="clickEffect">
                                  <p:stCondLst>
                                    <p:cond delay="0"/>
                                  </p:stCondLst>
                                  <p:childTnLst>
                                    <p:set>
                                      <p:cBhvr additive="repl">
                                        <p:cTn id="28" dur="1" fill="hold">
                                          <p:stCondLst>
                                            <p:cond delay="0"/>
                                          </p:stCondLst>
                                        </p:cTn>
                                        <p:tgtEl>
                                          <p:spTgt spid="92168"/>
                                        </p:tgtEl>
                                        <p:attrNameLst>
                                          <p:attrName>style.visibility</p:attrName>
                                        </p:attrNameLst>
                                      </p:cBhvr>
                                      <p:to>
                                        <p:strVal val="visible"/>
                                      </p:to>
                                    </p:set>
                                    <p:animEffect transition="in" filter="dissolve">
                                      <p:cBhvr additive="repl">
                                        <p:cTn id="29" dur="500"/>
                                        <p:tgtEl>
                                          <p:spTgt spid="92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2" name="Text Box 1"/>
          <p:cNvSpPr txBox="1">
            <a:spLocks noChangeArrowheads="1"/>
          </p:cNvSpPr>
          <p:nvPr/>
        </p:nvSpPr>
        <p:spPr bwMode="auto">
          <a:xfrm>
            <a:off x="228600" y="228600"/>
            <a:ext cx="8686800" cy="5265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4025">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b="1" u="sng">
                <a:solidFill>
                  <a:srgbClr val="000000"/>
                </a:solidFill>
                <a:latin typeface="Comic Sans MS" panose="030F0702030302020204" pitchFamily="66" charset="0"/>
              </a:rPr>
              <a:t>Practice Problems on the Electrolysis of Mixtures</a:t>
            </a:r>
          </a:p>
          <a:p>
            <a:pPr>
              <a:buClrTx/>
              <a:buFontTx/>
              <a:buNone/>
            </a:pPr>
            <a:endParaRPr lang="en-US" altLang="en-US" b="1" u="sng">
              <a:solidFill>
                <a:srgbClr val="000000"/>
              </a:solidFill>
              <a:latin typeface="Comic Sans MS" panose="030F0702030302020204" pitchFamily="66" charset="0"/>
            </a:endParaRPr>
          </a:p>
          <a:p>
            <a:pPr>
              <a:buFont typeface="Times New Roman" panose="02020603050405020304" pitchFamily="18" charset="0"/>
              <a:buAutoNum type="arabicPeriod"/>
            </a:pPr>
            <a:r>
              <a:rPr lang="en-US" altLang="en-US" b="1">
                <a:solidFill>
                  <a:srgbClr val="000000"/>
                </a:solidFill>
                <a:latin typeface="Comic Sans MS" panose="030F0702030302020204" pitchFamily="66" charset="0"/>
              </a:rPr>
              <a:t>A sample of AlBr</a:t>
            </a:r>
            <a:r>
              <a:rPr lang="en-US" altLang="en-US" b="1" baseline="-25000">
                <a:solidFill>
                  <a:srgbClr val="000000"/>
                </a:solidFill>
                <a:latin typeface="Comic Sans MS" panose="030F0702030302020204" pitchFamily="66" charset="0"/>
              </a:rPr>
              <a:t>3</a:t>
            </a:r>
            <a:r>
              <a:rPr lang="en-US" altLang="en-US" b="1">
                <a:solidFill>
                  <a:srgbClr val="000000"/>
                </a:solidFill>
                <a:latin typeface="Comic Sans MS" panose="030F0702030302020204" pitchFamily="66" charset="0"/>
              </a:rPr>
              <a:t> was contaminated with KF then made molten and electrolyzed.  Determine the products and write the overall cell reaction.</a:t>
            </a:r>
          </a:p>
          <a:p>
            <a:pPr>
              <a:buClrTx/>
              <a:buFontTx/>
              <a:buNone/>
            </a:pPr>
            <a:r>
              <a:rPr lang="en-US" altLang="en-US" b="1">
                <a:solidFill>
                  <a:srgbClr val="000000"/>
                </a:solidFill>
                <a:latin typeface="Comic Sans MS" panose="030F0702030302020204" pitchFamily="66" charset="0"/>
              </a:rPr>
              <a:t> </a:t>
            </a:r>
          </a:p>
          <a:p>
            <a:pPr>
              <a:buClrTx/>
              <a:buFontTx/>
              <a:buNone/>
            </a:pPr>
            <a:r>
              <a:rPr lang="en-US" altLang="en-US" b="1">
                <a:solidFill>
                  <a:srgbClr val="000000"/>
                </a:solidFill>
                <a:latin typeface="Comic Sans MS" panose="030F0702030302020204" pitchFamily="66" charset="0"/>
              </a:rPr>
              <a:t>2. Suppose aqueous solutions of Cu</a:t>
            </a:r>
            <a:r>
              <a:rPr lang="en-US" altLang="en-US" b="1" baseline="30000">
                <a:solidFill>
                  <a:srgbClr val="000000"/>
                </a:solidFill>
                <a:latin typeface="Comic Sans MS" panose="030F0702030302020204" pitchFamily="66" charset="0"/>
              </a:rPr>
              <a:t>2+</a:t>
            </a:r>
            <a:r>
              <a:rPr lang="en-US" altLang="en-US" b="1">
                <a:solidFill>
                  <a:srgbClr val="000000"/>
                </a:solidFill>
                <a:latin typeface="Comic Sans MS" panose="030F0702030302020204" pitchFamily="66" charset="0"/>
              </a:rPr>
              <a:t>, Ag</a:t>
            </a:r>
            <a:r>
              <a:rPr lang="en-US" altLang="en-US" b="1" baseline="30000">
                <a:solidFill>
                  <a:srgbClr val="000000"/>
                </a:solidFill>
                <a:latin typeface="Comic Sans MS" panose="030F0702030302020204" pitchFamily="66" charset="0"/>
              </a:rPr>
              <a:t>+</a:t>
            </a:r>
            <a:r>
              <a:rPr lang="en-US" altLang="en-US" b="1">
                <a:solidFill>
                  <a:srgbClr val="000000"/>
                </a:solidFill>
                <a:latin typeface="Comic Sans MS" panose="030F0702030302020204" pitchFamily="66" charset="0"/>
              </a:rPr>
              <a:t>, &amp; Zn</a:t>
            </a:r>
            <a:r>
              <a:rPr lang="en-US" altLang="en-US" b="1" baseline="30000">
                <a:solidFill>
                  <a:srgbClr val="000000"/>
                </a:solidFill>
                <a:latin typeface="Comic Sans MS" panose="030F0702030302020204" pitchFamily="66" charset="0"/>
              </a:rPr>
              <a:t>2+</a:t>
            </a:r>
            <a:r>
              <a:rPr lang="en-US" altLang="en-US" b="1">
                <a:solidFill>
                  <a:srgbClr val="000000"/>
                </a:solidFill>
                <a:latin typeface="Comic Sans MS" panose="030F0702030302020204" pitchFamily="66" charset="0"/>
              </a:rPr>
              <a:t> were all in one container.  If the voltage was initially low and then gradually turned up, in which order will the metals plate out onto the cathode?</a:t>
            </a:r>
          </a:p>
          <a:p>
            <a:pPr>
              <a:buClrTx/>
              <a:buFontTx/>
              <a:buNone/>
            </a:pPr>
            <a:endParaRPr lang="en-US" altLang="en-US" b="1">
              <a:solidFill>
                <a:srgbClr val="000000"/>
              </a:solidFill>
              <a:latin typeface="Comic Sans MS" panose="030F0702030302020204" pitchFamily="66" charset="0"/>
            </a:endParaRPr>
          </a:p>
          <a:p>
            <a:pPr>
              <a:buClrTx/>
              <a:buFontTx/>
              <a:buNone/>
            </a:pPr>
            <a:r>
              <a:rPr lang="en-US" altLang="en-US" b="1">
                <a:solidFill>
                  <a:srgbClr val="000000"/>
                </a:solidFill>
                <a:latin typeface="Comic Sans MS" panose="030F0702030302020204" pitchFamily="66" charset="0"/>
              </a:rPr>
              <a:t>Ag</a:t>
            </a:r>
            <a:r>
              <a:rPr lang="en-US" altLang="en-US" b="1" baseline="30000">
                <a:solidFill>
                  <a:srgbClr val="000000"/>
                </a:solidFill>
                <a:latin typeface="Comic Sans MS" panose="030F0702030302020204" pitchFamily="66" charset="0"/>
              </a:rPr>
              <a:t>+</a:t>
            </a:r>
            <a:r>
              <a:rPr lang="en-US" altLang="en-US" b="1">
                <a:solidFill>
                  <a:srgbClr val="000000"/>
                </a:solidFill>
                <a:latin typeface="Comic Sans MS" panose="030F0702030302020204" pitchFamily="66" charset="0"/>
              </a:rPr>
              <a:t> + e</a:t>
            </a:r>
            <a:r>
              <a:rPr lang="en-US" altLang="en-US" b="1" baseline="30000">
                <a:solidFill>
                  <a:srgbClr val="000000"/>
                </a:solidFill>
                <a:latin typeface="Comic Sans MS" panose="030F0702030302020204" pitchFamily="66" charset="0"/>
              </a:rPr>
              <a:t>-</a:t>
            </a:r>
            <a:r>
              <a:rPr lang="en-US" altLang="en-US" b="1">
                <a:solidFill>
                  <a:srgbClr val="000000"/>
                </a:solidFill>
                <a:latin typeface="Comic Sans MS" panose="030F0702030302020204" pitchFamily="66" charset="0"/>
              </a:rPr>
              <a:t> </a:t>
            </a:r>
            <a:r>
              <a:rPr lang="en-US" altLang="en-US" b="1">
                <a:solidFill>
                  <a:srgbClr val="000000"/>
                </a:solidFill>
                <a:latin typeface="Comic Sans MS" panose="030F0702030302020204" pitchFamily="66" charset="0"/>
                <a:cs typeface="Times New Roman" panose="02020603050405020304" pitchFamily="18" charset="0"/>
              </a:rPr>
              <a:t>→  Ag</a:t>
            </a:r>
          </a:p>
          <a:p>
            <a:pPr>
              <a:buClrTx/>
              <a:buFontTx/>
              <a:buNone/>
            </a:pPr>
            <a:r>
              <a:rPr lang="en-US" altLang="en-US" b="1">
                <a:solidFill>
                  <a:srgbClr val="000000"/>
                </a:solidFill>
                <a:latin typeface="Comic Sans MS" panose="030F0702030302020204" pitchFamily="66" charset="0"/>
                <a:cs typeface="Times New Roman" panose="02020603050405020304" pitchFamily="18" charset="0"/>
              </a:rPr>
              <a:t>Cu</a:t>
            </a:r>
            <a:r>
              <a:rPr lang="en-US" altLang="en-US" b="1" baseline="30000">
                <a:solidFill>
                  <a:srgbClr val="000000"/>
                </a:solidFill>
                <a:latin typeface="Comic Sans MS" panose="030F0702030302020204" pitchFamily="66" charset="0"/>
                <a:cs typeface="Times New Roman" panose="02020603050405020304" pitchFamily="18" charset="0"/>
              </a:rPr>
              <a:t>2+</a:t>
            </a:r>
            <a:r>
              <a:rPr lang="en-US" altLang="en-US" b="1">
                <a:solidFill>
                  <a:srgbClr val="000000"/>
                </a:solidFill>
                <a:latin typeface="Comic Sans MS" panose="030F0702030302020204" pitchFamily="66" charset="0"/>
                <a:cs typeface="Times New Roman" panose="02020603050405020304" pitchFamily="18" charset="0"/>
              </a:rPr>
              <a:t> + 2e</a:t>
            </a:r>
            <a:r>
              <a:rPr lang="en-US" altLang="en-US" b="1" baseline="30000">
                <a:solidFill>
                  <a:srgbClr val="000000"/>
                </a:solidFill>
                <a:latin typeface="Comic Sans MS" panose="030F0702030302020204" pitchFamily="66" charset="0"/>
                <a:cs typeface="Times New Roman" panose="02020603050405020304" pitchFamily="18" charset="0"/>
              </a:rPr>
              <a:t>-</a:t>
            </a:r>
            <a:r>
              <a:rPr lang="en-US" altLang="en-US" b="1">
                <a:solidFill>
                  <a:srgbClr val="000000"/>
                </a:solidFill>
                <a:latin typeface="Comic Sans MS" panose="030F0702030302020204" pitchFamily="66" charset="0"/>
                <a:cs typeface="Times New Roman" panose="02020603050405020304" pitchFamily="18" charset="0"/>
              </a:rPr>
              <a:t> → Cu</a:t>
            </a:r>
          </a:p>
          <a:p>
            <a:pPr>
              <a:buClrTx/>
              <a:buFontTx/>
              <a:buNone/>
            </a:pPr>
            <a:r>
              <a:rPr lang="en-US" altLang="en-US" b="1">
                <a:solidFill>
                  <a:srgbClr val="000000"/>
                </a:solidFill>
                <a:latin typeface="Comic Sans MS" panose="030F0702030302020204" pitchFamily="66" charset="0"/>
                <a:cs typeface="Times New Roman" panose="02020603050405020304" pitchFamily="18" charset="0"/>
              </a:rPr>
              <a:t>Zn</a:t>
            </a:r>
            <a:r>
              <a:rPr lang="en-US" altLang="en-US" b="1" baseline="30000">
                <a:solidFill>
                  <a:srgbClr val="000000"/>
                </a:solidFill>
                <a:latin typeface="Comic Sans MS" panose="030F0702030302020204" pitchFamily="66" charset="0"/>
                <a:cs typeface="Times New Roman" panose="02020603050405020304" pitchFamily="18" charset="0"/>
              </a:rPr>
              <a:t>2+</a:t>
            </a:r>
            <a:r>
              <a:rPr lang="en-US" altLang="en-US" b="1">
                <a:solidFill>
                  <a:srgbClr val="000000"/>
                </a:solidFill>
                <a:latin typeface="Comic Sans MS" panose="030F0702030302020204" pitchFamily="66" charset="0"/>
                <a:cs typeface="Times New Roman" panose="02020603050405020304" pitchFamily="18" charset="0"/>
              </a:rPr>
              <a:t> + 2e</a:t>
            </a:r>
            <a:r>
              <a:rPr lang="en-US" altLang="en-US" b="1" baseline="30000">
                <a:solidFill>
                  <a:srgbClr val="000000"/>
                </a:solidFill>
                <a:latin typeface="Comic Sans MS" panose="030F0702030302020204" pitchFamily="66" charset="0"/>
                <a:cs typeface="Times New Roman" panose="02020603050405020304" pitchFamily="18" charset="0"/>
              </a:rPr>
              <a:t>-</a:t>
            </a:r>
            <a:r>
              <a:rPr lang="en-US" altLang="en-US" b="1">
                <a:solidFill>
                  <a:srgbClr val="000000"/>
                </a:solidFill>
                <a:latin typeface="Comic Sans MS" panose="030F0702030302020204" pitchFamily="66" charset="0"/>
                <a:cs typeface="Times New Roman" panose="02020603050405020304" pitchFamily="18" charset="0"/>
              </a:rPr>
              <a:t> → Zn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890" name="Text Box 1"/>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fld id="{45990F28-0E01-45D8-9413-8336F178AF98}" type="slidenum">
              <a:rPr lang="en-US" altLang="en-US" sz="1400">
                <a:solidFill>
                  <a:srgbClr val="000000"/>
                </a:solidFill>
              </a:rPr>
              <a:pPr algn="ctr">
                <a:buClrTx/>
                <a:buFontTx/>
                <a:buNone/>
              </a:pPr>
              <a:t>84</a:t>
            </a:fld>
            <a:endParaRPr lang="en-US" altLang="en-US" sz="1400">
              <a:solidFill>
                <a:srgbClr val="000000"/>
              </a:solidFill>
            </a:endParaRPr>
          </a:p>
        </p:txBody>
      </p:sp>
      <p:sp>
        <p:nvSpPr>
          <p:cNvPr id="165891" name="Text Box 2"/>
          <p:cNvSpPr txBox="1">
            <a:spLocks noChangeArrowheads="1"/>
          </p:cNvSpPr>
          <p:nvPr/>
        </p:nvSpPr>
        <p:spPr bwMode="auto">
          <a:xfrm>
            <a:off x="304800" y="0"/>
            <a:ext cx="8458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sz="4400">
                <a:solidFill>
                  <a:srgbClr val="000000"/>
                </a:solidFill>
              </a:rPr>
              <a:t>electroplating </a:t>
            </a:r>
          </a:p>
        </p:txBody>
      </p:sp>
      <p:pic>
        <p:nvPicPr>
          <p:cNvPr id="1658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990600"/>
            <a:ext cx="4148138" cy="5105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5893" name="Text Box 4"/>
          <p:cNvSpPr txBox="1">
            <a:spLocks noChangeArrowheads="1"/>
          </p:cNvSpPr>
          <p:nvPr/>
        </p:nvSpPr>
        <p:spPr bwMode="auto">
          <a:xfrm>
            <a:off x="152400" y="990600"/>
            <a:ext cx="4267200" cy="5213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marL="457200">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sz="2800" b="1">
                <a:solidFill>
                  <a:srgbClr val="000099"/>
                </a:solidFill>
              </a:rPr>
              <a:t>In electroplating, the work piece is the cathode.</a:t>
            </a:r>
          </a:p>
          <a:p>
            <a:pPr lvl="1" indent="0">
              <a:buClrTx/>
              <a:buFontTx/>
              <a:buNone/>
            </a:pPr>
            <a:r>
              <a:rPr lang="en-US" altLang="en-US" sz="2800" b="1">
                <a:solidFill>
                  <a:srgbClr val="000099"/>
                </a:solidFill>
              </a:rPr>
              <a:t>Cations are reduced at cathode and plate to the surface of the work piece.</a:t>
            </a:r>
          </a:p>
          <a:p>
            <a:pPr lvl="1" indent="0">
              <a:buClrTx/>
              <a:buFontTx/>
              <a:buNone/>
            </a:pPr>
            <a:r>
              <a:rPr lang="en-US" altLang="en-US" sz="2800" b="1">
                <a:solidFill>
                  <a:srgbClr val="000099"/>
                </a:solidFill>
              </a:rPr>
              <a:t>The anode is made of the plate metal.  The anode oxidizes and replaces the metal cations in the solution</a:t>
            </a:r>
          </a:p>
          <a:p>
            <a:pPr>
              <a:buClrTx/>
              <a:buFontTx/>
              <a:buNone/>
            </a:pPr>
            <a:endParaRPr lang="en-US" altLang="en-US" sz="2800" b="1">
              <a:solidFill>
                <a:srgbClr val="000099"/>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7938" name="Text Box 1"/>
          <p:cNvSpPr txBox="1">
            <a:spLocks noChangeArrowheads="1"/>
          </p:cNvSpPr>
          <p:nvPr/>
        </p:nvSpPr>
        <p:spPr bwMode="auto">
          <a:xfrm>
            <a:off x="304800" y="228600"/>
            <a:ext cx="8610600" cy="5946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b="1">
                <a:solidFill>
                  <a:srgbClr val="000000"/>
                </a:solidFill>
                <a:latin typeface="Comic Sans MS" panose="030F0702030302020204" pitchFamily="66" charset="0"/>
              </a:rPr>
              <a:t>Finally, we consider the stoichiometric relationship that exists between charge and product in an electrolytic cell.  This relationship was first determined experimentally by Michael Faraday and is referred to as Faraday’s law of electrolysis: The amount of substance produced at each electrode is directly proportional to the quantity of charge flowing through the cell.  Recall that Faraday’s constant </a:t>
            </a:r>
            <a:r>
              <a:rPr lang="en-US" altLang="en-US" b="1" i="1">
                <a:solidFill>
                  <a:srgbClr val="000000"/>
                </a:solidFill>
                <a:latin typeface="Comic Sans MS" panose="030F0702030302020204" pitchFamily="66" charset="0"/>
              </a:rPr>
              <a:t>F</a:t>
            </a:r>
            <a:r>
              <a:rPr lang="en-US" altLang="en-US" b="1">
                <a:solidFill>
                  <a:srgbClr val="000000"/>
                </a:solidFill>
                <a:latin typeface="Comic Sans MS" panose="030F0702030302020204" pitchFamily="66" charset="0"/>
              </a:rPr>
              <a:t> = 96,500 C/mol e</a:t>
            </a:r>
            <a:r>
              <a:rPr lang="en-US" altLang="en-US" b="1" baseline="30000">
                <a:solidFill>
                  <a:srgbClr val="000000"/>
                </a:solidFill>
                <a:latin typeface="Comic Sans MS" panose="030F0702030302020204" pitchFamily="66" charset="0"/>
              </a:rPr>
              <a:t>-</a:t>
            </a:r>
            <a:r>
              <a:rPr lang="en-US" altLang="en-US" b="1">
                <a:solidFill>
                  <a:srgbClr val="000000"/>
                </a:solidFill>
                <a:latin typeface="Comic Sans MS" panose="030F0702030302020204" pitchFamily="66" charset="0"/>
              </a:rPr>
              <a:t>.  We turn to classical physics in order to relate charge per unit time, known as current and measured in terms of the ampere (A).  Therefore, we define 1 ampere as 1 coulomb flowing through a conductor in 1 second.  That is:                                   </a:t>
            </a:r>
          </a:p>
          <a:p>
            <a:pPr>
              <a:buClrTx/>
              <a:buFontTx/>
              <a:buNone/>
            </a:pPr>
            <a:r>
              <a:rPr lang="en-US" altLang="en-US" b="1">
                <a:solidFill>
                  <a:srgbClr val="000000"/>
                </a:solidFill>
                <a:latin typeface="Comic Sans MS" panose="030F0702030302020204" pitchFamily="66" charset="0"/>
              </a:rPr>
              <a:t>			 1 A = 1C/s</a:t>
            </a:r>
          </a:p>
          <a:p>
            <a:pPr>
              <a:buClrTx/>
              <a:buFontTx/>
              <a:buNone/>
            </a:pPr>
            <a:endParaRPr lang="en-US" altLang="en-US" b="1">
              <a:solidFill>
                <a:srgbClr val="000000"/>
              </a:solidFill>
              <a:latin typeface="Comic Sans MS" panose="030F0702030302020204" pitchFamily="66" charset="0"/>
            </a:endParaRPr>
          </a:p>
        </p:txBody>
      </p:sp>
      <p:sp>
        <p:nvSpPr>
          <p:cNvPr id="167939" name="AutoShape 2"/>
          <p:cNvSpPr>
            <a:spLocks noChangeArrowheads="1"/>
          </p:cNvSpPr>
          <p:nvPr/>
        </p:nvSpPr>
        <p:spPr bwMode="auto">
          <a:xfrm>
            <a:off x="533400" y="5410200"/>
            <a:ext cx="1219200" cy="762000"/>
          </a:xfrm>
          <a:prstGeom prst="flowChartProcess">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sz="1200" b="1">
                <a:solidFill>
                  <a:srgbClr val="000000"/>
                </a:solidFill>
                <a:latin typeface="Comic Sans MS" panose="030F0702030302020204" pitchFamily="66" charset="0"/>
              </a:rPr>
              <a:t>Current</a:t>
            </a:r>
          </a:p>
          <a:p>
            <a:pPr algn="ctr">
              <a:buClrTx/>
              <a:buFontTx/>
              <a:buNone/>
            </a:pPr>
            <a:r>
              <a:rPr lang="en-US" altLang="en-US" sz="1200" b="1">
                <a:solidFill>
                  <a:srgbClr val="000000"/>
                </a:solidFill>
                <a:latin typeface="Comic Sans MS" panose="030F0702030302020204" pitchFamily="66" charset="0"/>
              </a:rPr>
              <a:t> (Amperes)</a:t>
            </a:r>
          </a:p>
          <a:p>
            <a:pPr algn="ctr">
              <a:buClrTx/>
              <a:buFontTx/>
              <a:buNone/>
            </a:pPr>
            <a:r>
              <a:rPr lang="en-US" altLang="en-US" sz="1200" b="1">
                <a:solidFill>
                  <a:srgbClr val="000000"/>
                </a:solidFill>
                <a:latin typeface="Comic Sans MS" panose="030F0702030302020204" pitchFamily="66" charset="0"/>
              </a:rPr>
              <a:t> &amp; time</a:t>
            </a:r>
          </a:p>
        </p:txBody>
      </p:sp>
      <p:sp>
        <p:nvSpPr>
          <p:cNvPr id="167940" name="AutoShape 3"/>
          <p:cNvSpPr>
            <a:spLocks noChangeArrowheads="1"/>
          </p:cNvSpPr>
          <p:nvPr/>
        </p:nvSpPr>
        <p:spPr bwMode="auto">
          <a:xfrm>
            <a:off x="2209800" y="5410200"/>
            <a:ext cx="1066800" cy="762000"/>
          </a:xfrm>
          <a:prstGeom prst="flowChartProcess">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sz="1200" b="1">
                <a:solidFill>
                  <a:srgbClr val="000000"/>
                </a:solidFill>
                <a:latin typeface="Comic Sans MS" panose="030F0702030302020204" pitchFamily="66" charset="0"/>
              </a:rPr>
              <a:t>Quantity </a:t>
            </a:r>
          </a:p>
          <a:p>
            <a:pPr algn="ctr">
              <a:buClrTx/>
              <a:buFontTx/>
              <a:buNone/>
            </a:pPr>
            <a:r>
              <a:rPr lang="en-US" altLang="en-US" sz="1200" b="1">
                <a:solidFill>
                  <a:srgbClr val="000000"/>
                </a:solidFill>
                <a:latin typeface="Comic Sans MS" panose="030F0702030302020204" pitchFamily="66" charset="0"/>
              </a:rPr>
              <a:t>of Charge </a:t>
            </a:r>
          </a:p>
          <a:p>
            <a:pPr algn="ctr">
              <a:buClrTx/>
              <a:buFontTx/>
              <a:buNone/>
            </a:pPr>
            <a:r>
              <a:rPr lang="en-US" altLang="en-US" sz="1200" b="1">
                <a:solidFill>
                  <a:srgbClr val="000000"/>
                </a:solidFill>
                <a:latin typeface="Comic Sans MS" panose="030F0702030302020204" pitchFamily="66" charset="0"/>
              </a:rPr>
              <a:t>(Coulombs)</a:t>
            </a:r>
          </a:p>
        </p:txBody>
      </p:sp>
      <p:sp>
        <p:nvSpPr>
          <p:cNvPr id="167941" name="AutoShape 4"/>
          <p:cNvSpPr>
            <a:spLocks noChangeArrowheads="1"/>
          </p:cNvSpPr>
          <p:nvPr/>
        </p:nvSpPr>
        <p:spPr bwMode="auto">
          <a:xfrm>
            <a:off x="3810000" y="5410200"/>
            <a:ext cx="1066800" cy="762000"/>
          </a:xfrm>
          <a:prstGeom prst="flowChartProcess">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sz="1200" b="1">
                <a:solidFill>
                  <a:srgbClr val="000000"/>
                </a:solidFill>
                <a:latin typeface="Comic Sans MS" panose="030F0702030302020204" pitchFamily="66" charset="0"/>
              </a:rPr>
              <a:t>Moles</a:t>
            </a:r>
          </a:p>
          <a:p>
            <a:pPr algn="ctr">
              <a:buClrTx/>
              <a:buFontTx/>
              <a:buNone/>
            </a:pPr>
            <a:r>
              <a:rPr lang="en-US" altLang="en-US" sz="1200" b="1">
                <a:solidFill>
                  <a:srgbClr val="000000"/>
                </a:solidFill>
                <a:latin typeface="Comic Sans MS" panose="030F0702030302020204" pitchFamily="66" charset="0"/>
              </a:rPr>
              <a:t>of electrons</a:t>
            </a:r>
          </a:p>
          <a:p>
            <a:pPr algn="ctr">
              <a:buClrTx/>
              <a:buFontTx/>
              <a:buNone/>
            </a:pPr>
            <a:r>
              <a:rPr lang="en-US" altLang="en-US" sz="1200" b="1">
                <a:solidFill>
                  <a:srgbClr val="000000"/>
                </a:solidFill>
                <a:latin typeface="Comic Sans MS" panose="030F0702030302020204" pitchFamily="66" charset="0"/>
              </a:rPr>
              <a:t>(Faraday)</a:t>
            </a:r>
          </a:p>
        </p:txBody>
      </p:sp>
      <p:sp>
        <p:nvSpPr>
          <p:cNvPr id="167942" name="AutoShape 5"/>
          <p:cNvSpPr>
            <a:spLocks noChangeArrowheads="1"/>
          </p:cNvSpPr>
          <p:nvPr/>
        </p:nvSpPr>
        <p:spPr bwMode="auto">
          <a:xfrm>
            <a:off x="5410200" y="5410200"/>
            <a:ext cx="1143000" cy="762000"/>
          </a:xfrm>
          <a:prstGeom prst="flowChartProcess">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sz="1200" b="1">
                <a:solidFill>
                  <a:srgbClr val="000000"/>
                </a:solidFill>
                <a:latin typeface="Comic Sans MS" panose="030F0702030302020204" pitchFamily="66" charset="0"/>
              </a:rPr>
              <a:t>Moles</a:t>
            </a:r>
          </a:p>
          <a:p>
            <a:pPr algn="ctr">
              <a:buClrTx/>
              <a:buFontTx/>
              <a:buNone/>
            </a:pPr>
            <a:r>
              <a:rPr lang="en-US" altLang="en-US" sz="1200" b="1">
                <a:solidFill>
                  <a:srgbClr val="000000"/>
                </a:solidFill>
                <a:latin typeface="Comic Sans MS" panose="030F0702030302020204" pitchFamily="66" charset="0"/>
              </a:rPr>
              <a:t> of substance</a:t>
            </a:r>
          </a:p>
          <a:p>
            <a:pPr algn="ctr">
              <a:buClrTx/>
              <a:buFontTx/>
              <a:buNone/>
            </a:pPr>
            <a:r>
              <a:rPr lang="en-US" altLang="en-US" sz="1200" b="1">
                <a:solidFill>
                  <a:srgbClr val="000000"/>
                </a:solidFill>
                <a:latin typeface="Comic Sans MS" panose="030F0702030302020204" pitchFamily="66" charset="0"/>
              </a:rPr>
              <a:t> (oxid or red)</a:t>
            </a:r>
          </a:p>
        </p:txBody>
      </p:sp>
      <p:sp>
        <p:nvSpPr>
          <p:cNvPr id="167943" name="AutoShape 6"/>
          <p:cNvSpPr>
            <a:spLocks noChangeArrowheads="1"/>
          </p:cNvSpPr>
          <p:nvPr/>
        </p:nvSpPr>
        <p:spPr bwMode="auto">
          <a:xfrm>
            <a:off x="6934200" y="5410200"/>
            <a:ext cx="1066800" cy="762000"/>
          </a:xfrm>
          <a:prstGeom prst="flowChartProcess">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sz="1200" b="1">
                <a:solidFill>
                  <a:srgbClr val="000000"/>
                </a:solidFill>
                <a:latin typeface="Comic Sans MS" panose="030F0702030302020204" pitchFamily="66" charset="0"/>
              </a:rPr>
              <a:t>Grams</a:t>
            </a:r>
          </a:p>
          <a:p>
            <a:pPr algn="ctr">
              <a:buClrTx/>
              <a:buFontTx/>
              <a:buNone/>
            </a:pPr>
            <a:r>
              <a:rPr lang="en-US" altLang="en-US" sz="1200" b="1">
                <a:solidFill>
                  <a:srgbClr val="000000"/>
                </a:solidFill>
                <a:latin typeface="Comic Sans MS" panose="030F0702030302020204" pitchFamily="66" charset="0"/>
              </a:rPr>
              <a:t> of</a:t>
            </a:r>
          </a:p>
          <a:p>
            <a:pPr algn="ctr">
              <a:buClrTx/>
              <a:buFontTx/>
              <a:buNone/>
            </a:pPr>
            <a:r>
              <a:rPr lang="en-US" altLang="en-US" sz="1200" b="1">
                <a:solidFill>
                  <a:srgbClr val="000000"/>
                </a:solidFill>
                <a:latin typeface="Comic Sans MS" panose="030F0702030302020204" pitchFamily="66" charset="0"/>
              </a:rPr>
              <a:t> substance</a:t>
            </a:r>
          </a:p>
        </p:txBody>
      </p:sp>
      <p:cxnSp>
        <p:nvCxnSpPr>
          <p:cNvPr id="167944" name="AutoShape 7"/>
          <p:cNvCxnSpPr>
            <a:cxnSpLocks noChangeShapeType="1"/>
            <a:stCxn id="167939" idx="3"/>
            <a:endCxn id="167940" idx="1"/>
          </p:cNvCxnSpPr>
          <p:nvPr/>
        </p:nvCxnSpPr>
        <p:spPr bwMode="auto">
          <a:xfrm>
            <a:off x="1752600" y="5791200"/>
            <a:ext cx="457200" cy="1588"/>
          </a:xfrm>
          <a:prstGeom prst="straightConnector1">
            <a:avLst/>
          </a:prstGeom>
          <a:noFill/>
          <a:ln w="936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7945" name="AutoShape 8"/>
          <p:cNvCxnSpPr>
            <a:cxnSpLocks noChangeShapeType="1"/>
            <a:stCxn id="167940" idx="3"/>
            <a:endCxn id="167941" idx="1"/>
          </p:cNvCxnSpPr>
          <p:nvPr/>
        </p:nvCxnSpPr>
        <p:spPr bwMode="auto">
          <a:xfrm>
            <a:off x="3276600" y="5791200"/>
            <a:ext cx="533400" cy="1588"/>
          </a:xfrm>
          <a:prstGeom prst="straightConnector1">
            <a:avLst/>
          </a:prstGeom>
          <a:noFill/>
          <a:ln w="936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7946" name="AutoShape 9"/>
          <p:cNvCxnSpPr>
            <a:cxnSpLocks noChangeShapeType="1"/>
            <a:stCxn id="167941" idx="3"/>
            <a:endCxn id="167942" idx="1"/>
          </p:cNvCxnSpPr>
          <p:nvPr/>
        </p:nvCxnSpPr>
        <p:spPr bwMode="auto">
          <a:xfrm>
            <a:off x="4876800" y="5791200"/>
            <a:ext cx="533400" cy="1588"/>
          </a:xfrm>
          <a:prstGeom prst="straightConnector1">
            <a:avLst/>
          </a:prstGeom>
          <a:noFill/>
          <a:ln w="936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7947" name="AutoShape 10"/>
          <p:cNvCxnSpPr>
            <a:cxnSpLocks noChangeShapeType="1"/>
            <a:stCxn id="167942" idx="3"/>
            <a:endCxn id="167943" idx="1"/>
          </p:cNvCxnSpPr>
          <p:nvPr/>
        </p:nvCxnSpPr>
        <p:spPr bwMode="auto">
          <a:xfrm>
            <a:off x="6553200" y="5791200"/>
            <a:ext cx="381000" cy="1588"/>
          </a:xfrm>
          <a:prstGeom prst="straightConnector1">
            <a:avLst/>
          </a:prstGeom>
          <a:noFill/>
          <a:ln w="936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noChangeArrowheads="1"/>
          </p:cNvSpPr>
          <p:nvPr>
            <p:ph type="title"/>
          </p:nvPr>
        </p:nvSpPr>
        <p:spPr>
          <a:xfrm>
            <a:off x="687388" y="454025"/>
            <a:ext cx="7769225" cy="1139825"/>
          </a:xfrm>
        </p:spPr>
        <p:txBody>
          <a:bodyPr/>
          <a:lstStyle/>
          <a:p>
            <a:r>
              <a:rPr lang="en-US" altLang="en-US" smtClean="0"/>
              <a:t>Electrolysis and “Stoichiometry”</a:t>
            </a:r>
            <a:endParaRPr lang="en-US" altLang="en-US" sz="2000" smtClean="0"/>
          </a:p>
        </p:txBody>
      </p:sp>
      <p:sp>
        <p:nvSpPr>
          <p:cNvPr id="3" name="Content Placeholder 2">
            <a:extLst>
              <a:ext uri="{FF2B5EF4-FFF2-40B4-BE49-F238E27FC236}">
                <a16:creationId xmlns:a16="http://schemas.microsoft.com/office/drawing/2014/main" xmlns="" id="{EC3F3CFD-96EF-408D-9A1F-757029AEAC80}"/>
              </a:ext>
            </a:extLst>
          </p:cNvPr>
          <p:cNvSpPr>
            <a:spLocks noGrp="1"/>
          </p:cNvSpPr>
          <p:nvPr>
            <p:ph idx="1"/>
          </p:nvPr>
        </p:nvSpPr>
        <p:spPr>
          <a:xfrm>
            <a:off x="457200" y="1600200"/>
            <a:ext cx="8229600" cy="4724400"/>
          </a:xfrm>
        </p:spPr>
        <p:txBody>
          <a:bodyPr/>
          <a:lstStyle/>
          <a:p>
            <a:r>
              <a:rPr lang="en-US" altLang="en-US" sz="2400" smtClean="0"/>
              <a:t>1 coulomb = 1 ampere </a:t>
            </a:r>
            <a:r>
              <a:rPr lang="en-US" altLang="en-US" sz="2400" smtClean="0">
                <a:cs typeface="Times New Roman" panose="02020603050405020304" pitchFamily="18" charset="0"/>
              </a:rPr>
              <a:t>×</a:t>
            </a:r>
            <a:r>
              <a:rPr lang="en-US" altLang="en-US" sz="2400" smtClean="0"/>
              <a:t> 1 second</a:t>
            </a:r>
          </a:p>
          <a:p>
            <a:r>
              <a:rPr lang="en-US" altLang="en-US" sz="2400" i="1" smtClean="0"/>
              <a:t>Q</a:t>
            </a:r>
            <a:r>
              <a:rPr lang="en-US" altLang="en-US" sz="2400" smtClean="0"/>
              <a:t> = </a:t>
            </a:r>
            <a:r>
              <a:rPr lang="en-US" altLang="en-US" sz="2400" i="1" smtClean="0"/>
              <a:t>I</a:t>
            </a:r>
            <a:r>
              <a:rPr lang="en-US" altLang="en-US" sz="100" i="1" smtClean="0"/>
              <a:t>  </a:t>
            </a:r>
            <a:r>
              <a:rPr lang="en-US" altLang="en-US" sz="2400" i="1" smtClean="0"/>
              <a:t>t</a:t>
            </a:r>
            <a:r>
              <a:rPr lang="en-US" altLang="en-US" sz="2400" smtClean="0"/>
              <a:t> = </a:t>
            </a:r>
            <a:r>
              <a:rPr lang="en-US" altLang="en-US" sz="2400" i="1" smtClean="0"/>
              <a:t>n</a:t>
            </a:r>
            <a:r>
              <a:rPr lang="en-US" altLang="en-US" sz="100" i="1" smtClean="0"/>
              <a:t> </a:t>
            </a:r>
            <a:r>
              <a:rPr lang="en-US" altLang="en-US" sz="2400" i="1" smtClean="0"/>
              <a:t>F</a:t>
            </a:r>
          </a:p>
          <a:p>
            <a:r>
              <a:rPr lang="en-US" altLang="en-US" sz="2400" i="1" smtClean="0"/>
              <a:t>Q</a:t>
            </a:r>
            <a:r>
              <a:rPr lang="en-US" altLang="en-US" sz="2400" smtClean="0"/>
              <a:t> = charge (C)</a:t>
            </a:r>
          </a:p>
          <a:p>
            <a:r>
              <a:rPr lang="en-US" altLang="en-US" sz="2400" i="1" smtClean="0"/>
              <a:t>I</a:t>
            </a:r>
            <a:r>
              <a:rPr lang="en-US" altLang="en-US" sz="2400" smtClean="0"/>
              <a:t> = current (A)</a:t>
            </a:r>
          </a:p>
          <a:p>
            <a:r>
              <a:rPr lang="en-US" altLang="en-US" sz="2400" i="1" smtClean="0"/>
              <a:t>t</a:t>
            </a:r>
            <a:r>
              <a:rPr lang="en-US" altLang="en-US" sz="2400" smtClean="0"/>
              <a:t> = time (s)</a:t>
            </a:r>
          </a:p>
          <a:p>
            <a:r>
              <a:rPr lang="en-US" altLang="en-US" sz="2400" i="1" smtClean="0"/>
              <a:t>n</a:t>
            </a:r>
            <a:r>
              <a:rPr lang="en-US" altLang="en-US" sz="2400" smtClean="0"/>
              <a:t> = moles of electrons that travel through the wire in the given time</a:t>
            </a:r>
          </a:p>
          <a:p>
            <a:r>
              <a:rPr lang="en-US" altLang="en-US" sz="2400" i="1" smtClean="0"/>
              <a:t>F</a:t>
            </a:r>
            <a:r>
              <a:rPr lang="en-US" altLang="en-US" sz="2400" smtClean="0"/>
              <a:t> = Faraday’s constant</a:t>
            </a:r>
          </a:p>
          <a:p>
            <a:r>
              <a:rPr lang="en-US" altLang="en-US" sz="2400" b="1" smtClean="0"/>
              <a:t>Note: </a:t>
            </a:r>
            <a:r>
              <a:rPr lang="en-US" altLang="en-US" sz="2400" i="1" smtClean="0"/>
              <a:t>n</a:t>
            </a:r>
            <a:r>
              <a:rPr lang="en-US" altLang="en-US" sz="2400" smtClean="0"/>
              <a:t> is different than that for the Nernst equation!</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010" name="Text Box 1"/>
          <p:cNvSpPr txBox="1">
            <a:spLocks noChangeArrowheads="1"/>
          </p:cNvSpPr>
          <p:nvPr/>
        </p:nvSpPr>
        <p:spPr bwMode="auto">
          <a:xfrm>
            <a:off x="304800" y="228600"/>
            <a:ext cx="8610600" cy="3802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b="1" u="sng">
                <a:solidFill>
                  <a:srgbClr val="000000"/>
                </a:solidFill>
                <a:latin typeface="Comic Sans MS" panose="030F0702030302020204" pitchFamily="66" charset="0"/>
              </a:rPr>
              <a:t>Lecture Problems on Electroplating of metals</a:t>
            </a:r>
          </a:p>
          <a:p>
            <a:pPr>
              <a:buClrTx/>
              <a:buFontTx/>
              <a:buNone/>
            </a:pPr>
            <a:endParaRPr lang="en-US" altLang="en-US" b="1" u="sng">
              <a:solidFill>
                <a:srgbClr val="000000"/>
              </a:solidFill>
              <a:latin typeface="Comic Sans MS" panose="030F0702030302020204" pitchFamily="66" charset="0"/>
            </a:endParaRPr>
          </a:p>
          <a:p>
            <a:pPr>
              <a:buClrTx/>
              <a:buFontTx/>
              <a:buNone/>
            </a:pPr>
            <a:r>
              <a:rPr lang="en-US" altLang="en-US" b="1" u="sng">
                <a:solidFill>
                  <a:srgbClr val="000000"/>
                </a:solidFill>
                <a:latin typeface="Comic Sans MS" panose="030F0702030302020204" pitchFamily="66" charset="0"/>
              </a:rPr>
              <a:t>EXAMPLE 1</a:t>
            </a:r>
            <a:r>
              <a:rPr lang="en-US" altLang="en-US" b="1">
                <a:solidFill>
                  <a:srgbClr val="000000"/>
                </a:solidFill>
                <a:latin typeface="Comic Sans MS" panose="030F0702030302020204" pitchFamily="66" charset="0"/>
              </a:rPr>
              <a:t>:   Consider the electrolysis of molten MgCl</a:t>
            </a:r>
            <a:r>
              <a:rPr lang="en-US" altLang="en-US" b="1" baseline="-25000">
                <a:solidFill>
                  <a:srgbClr val="000000"/>
                </a:solidFill>
                <a:latin typeface="Comic Sans MS" panose="030F0702030302020204" pitchFamily="66" charset="0"/>
              </a:rPr>
              <a:t>2</a:t>
            </a:r>
            <a:r>
              <a:rPr lang="en-US" altLang="en-US" b="1">
                <a:solidFill>
                  <a:srgbClr val="000000"/>
                </a:solidFill>
                <a:latin typeface="Comic Sans MS" panose="030F0702030302020204" pitchFamily="66" charset="0"/>
              </a:rPr>
              <a:t>.  Calculate the mass of magnesium formed upon passage of a current of 60.0 A for a period of 4.00 x 10</a:t>
            </a:r>
            <a:r>
              <a:rPr lang="en-US" altLang="en-US" b="1" baseline="30000">
                <a:solidFill>
                  <a:srgbClr val="000000"/>
                </a:solidFill>
                <a:latin typeface="Comic Sans MS" panose="030F0702030302020204" pitchFamily="66" charset="0"/>
              </a:rPr>
              <a:t>3</a:t>
            </a:r>
            <a:r>
              <a:rPr lang="en-US" altLang="en-US" b="1">
                <a:solidFill>
                  <a:srgbClr val="000000"/>
                </a:solidFill>
                <a:latin typeface="Comic Sans MS" panose="030F0702030302020204" pitchFamily="66" charset="0"/>
              </a:rPr>
              <a:t> s.</a:t>
            </a:r>
          </a:p>
          <a:p>
            <a:pPr>
              <a:buClrTx/>
              <a:buFontTx/>
              <a:buNone/>
            </a:pPr>
            <a:endParaRPr lang="en-US" altLang="en-US" b="1">
              <a:solidFill>
                <a:srgbClr val="000000"/>
              </a:solidFill>
              <a:latin typeface="Comic Sans MS" panose="030F0702030302020204" pitchFamily="66" charset="0"/>
            </a:endParaRPr>
          </a:p>
          <a:p>
            <a:pPr>
              <a:buClrTx/>
              <a:buFontTx/>
              <a:buNone/>
            </a:pPr>
            <a:r>
              <a:rPr lang="en-US" altLang="en-US" b="1" u="sng">
                <a:solidFill>
                  <a:srgbClr val="000000"/>
                </a:solidFill>
                <a:latin typeface="Comic Sans MS" panose="030F0702030302020204" pitchFamily="66" charset="0"/>
              </a:rPr>
              <a:t>EXAMPLE 2.</a:t>
            </a:r>
            <a:r>
              <a:rPr lang="en-US" altLang="en-US" b="1">
                <a:solidFill>
                  <a:srgbClr val="000000"/>
                </a:solidFill>
                <a:latin typeface="Comic Sans MS" panose="030F0702030302020204" pitchFamily="66" charset="0"/>
              </a:rPr>
              <a:t>  How long must a current of 5.00 A be applied to a solution of silver ions to produce 10.5 g of silver?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3058" name="Text Box 1"/>
          <p:cNvSpPr txBox="1">
            <a:spLocks noChangeArrowheads="1"/>
          </p:cNvSpPr>
          <p:nvPr/>
        </p:nvSpPr>
        <p:spPr bwMode="auto">
          <a:xfrm>
            <a:off x="0" y="193675"/>
            <a:ext cx="9144000" cy="6411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b="1" u="sng">
                <a:solidFill>
                  <a:schemeClr val="tx1"/>
                </a:solidFill>
                <a:latin typeface="Comic Sans MS" panose="030F0702030302020204" pitchFamily="66" charset="0"/>
              </a:rPr>
              <a:t>Workshop EC#8 on Electroysis &amp; Stoichiometry</a:t>
            </a:r>
          </a:p>
          <a:p>
            <a:pPr>
              <a:buClrTx/>
              <a:buFontTx/>
              <a:buNone/>
            </a:pPr>
            <a:r>
              <a:rPr lang="en-US" altLang="en-US" b="1">
                <a:solidFill>
                  <a:srgbClr val="000000"/>
                </a:solidFill>
                <a:latin typeface="Comic Sans MS" panose="030F0702030302020204" pitchFamily="66" charset="0"/>
              </a:rPr>
              <a:t>1. Calculate the mass of aluminum produced in 1.00 hr by the electrolysis of molten AlCl</a:t>
            </a:r>
            <a:r>
              <a:rPr lang="en-US" altLang="en-US" b="1" baseline="-25000">
                <a:solidFill>
                  <a:srgbClr val="000000"/>
                </a:solidFill>
                <a:latin typeface="Comic Sans MS" panose="030F0702030302020204" pitchFamily="66" charset="0"/>
              </a:rPr>
              <a:t>3</a:t>
            </a:r>
            <a:r>
              <a:rPr lang="en-US" altLang="en-US" b="1">
                <a:solidFill>
                  <a:srgbClr val="000000"/>
                </a:solidFill>
                <a:latin typeface="Comic Sans MS" panose="030F0702030302020204" pitchFamily="66" charset="0"/>
              </a:rPr>
              <a:t> if the electrical current is 10.0 A.</a:t>
            </a:r>
          </a:p>
          <a:p>
            <a:pPr>
              <a:buClrTx/>
              <a:buFontTx/>
              <a:buNone/>
            </a:pPr>
            <a:endParaRPr lang="en-US" altLang="en-US" b="1">
              <a:solidFill>
                <a:srgbClr val="000000"/>
              </a:solidFill>
              <a:latin typeface="Comic Sans MS" panose="030F0702030302020204" pitchFamily="66" charset="0"/>
            </a:endParaRPr>
          </a:p>
          <a:p>
            <a:pPr>
              <a:buClrTx/>
              <a:buFontTx/>
              <a:buNone/>
            </a:pPr>
            <a:r>
              <a:rPr lang="en-US" altLang="en-US" b="1">
                <a:solidFill>
                  <a:schemeClr val="tx1"/>
                </a:solidFill>
                <a:latin typeface="Comic Sans MS" panose="030F0702030302020204" pitchFamily="66" charset="0"/>
              </a:rPr>
              <a:t>2. In an electrolytic cell, a current of 0.250 ampere is passed through a solution of a chloride of iron, producing Fe(s) and Cl</a:t>
            </a:r>
            <a:r>
              <a:rPr lang="en-US" altLang="en-US" b="1" baseline="-25000">
                <a:solidFill>
                  <a:schemeClr val="tx1"/>
                </a:solidFill>
                <a:latin typeface="Comic Sans MS" panose="030F0702030302020204" pitchFamily="66" charset="0"/>
              </a:rPr>
              <a:t>2</a:t>
            </a:r>
            <a:r>
              <a:rPr lang="en-US" altLang="en-US" b="1">
                <a:solidFill>
                  <a:schemeClr val="tx1"/>
                </a:solidFill>
                <a:latin typeface="Comic Sans MS" panose="030F0702030302020204" pitchFamily="66" charset="0"/>
              </a:rPr>
              <a:t>(g).  When the cell operates for 2.00 hours, 0.521 g of iron is deposited at one electrode.  </a:t>
            </a:r>
          </a:p>
          <a:p>
            <a:pPr>
              <a:buClrTx/>
              <a:buFontTx/>
              <a:buNone/>
            </a:pPr>
            <a:r>
              <a:rPr lang="en-US" altLang="en-US" b="1">
                <a:solidFill>
                  <a:schemeClr val="tx1"/>
                </a:solidFill>
                <a:latin typeface="Comic Sans MS" panose="030F0702030302020204" pitchFamily="66" charset="0"/>
              </a:rPr>
              <a:t>  A. Determine the formula of the chloride of iron in the original solution.  </a:t>
            </a:r>
          </a:p>
          <a:p>
            <a:pPr>
              <a:buClrTx/>
              <a:buFontTx/>
              <a:buNone/>
            </a:pPr>
            <a:r>
              <a:rPr lang="en-US" altLang="en-US" b="1">
                <a:solidFill>
                  <a:schemeClr val="tx1"/>
                </a:solidFill>
                <a:latin typeface="Comic Sans MS" panose="030F0702030302020204" pitchFamily="66" charset="0"/>
              </a:rPr>
              <a:t>  B. Calculate the current that would produce chlorine gas from the solution at a rate of 3.00 g/hr.</a:t>
            </a:r>
          </a:p>
          <a:p>
            <a:pPr>
              <a:buClrTx/>
              <a:buFontTx/>
              <a:buNone/>
            </a:pPr>
            <a:endParaRPr lang="en-US" altLang="en-US" b="1">
              <a:solidFill>
                <a:schemeClr val="tx1"/>
              </a:solidFill>
              <a:latin typeface="Comic Sans MS" panose="030F0702030302020204" pitchFamily="66" charset="0"/>
            </a:endParaRPr>
          </a:p>
          <a:p>
            <a:pPr>
              <a:buClrTx/>
              <a:buFontTx/>
              <a:buNone/>
            </a:pPr>
            <a:r>
              <a:rPr lang="en-US" altLang="en-US" b="1">
                <a:solidFill>
                  <a:srgbClr val="000000"/>
                </a:solidFill>
                <a:latin typeface="Comic Sans MS" panose="030F0702030302020204" pitchFamily="66" charset="0"/>
              </a:rPr>
              <a:t>3. Determine the time (in hours) required to obtain 7.00 g of magnesium metal from molten magnesium chloride using a current of 7.30 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990600" y="0"/>
            <a:ext cx="731520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lgn="ctr">
              <a:buClrTx/>
              <a:buFontTx/>
              <a:buNone/>
            </a:pPr>
            <a:r>
              <a:rPr lang="en-US" altLang="en-US" b="1">
                <a:solidFill>
                  <a:srgbClr val="000000"/>
                </a:solidFill>
              </a:rPr>
              <a:t>Oxidizing/Reducing Agents</a:t>
            </a:r>
          </a:p>
          <a:p>
            <a:pPr algn="ctr">
              <a:buClrTx/>
              <a:buFontTx/>
              <a:buNone/>
            </a:pPr>
            <a:endParaRPr lang="en-US" altLang="en-US" b="1">
              <a:solidFill>
                <a:srgbClr val="000000"/>
              </a:solidFill>
            </a:endParaRPr>
          </a:p>
          <a:p>
            <a:pPr algn="ctr">
              <a:buClrTx/>
              <a:buFontTx/>
              <a:buNone/>
            </a:pPr>
            <a:endParaRPr lang="en-US" altLang="en-US" b="1">
              <a:solidFill>
                <a:srgbClr val="000000"/>
              </a:solidFill>
            </a:endParaRPr>
          </a:p>
        </p:txBody>
      </p:sp>
      <p:sp>
        <p:nvSpPr>
          <p:cNvPr id="18435" name="Rectangle 2"/>
          <p:cNvSpPr>
            <a:spLocks noChangeArrowheads="1"/>
          </p:cNvSpPr>
          <p:nvPr/>
        </p:nvSpPr>
        <p:spPr bwMode="auto">
          <a:xfrm>
            <a:off x="2133600" y="1447800"/>
            <a:ext cx="1828800" cy="4495800"/>
          </a:xfrm>
          <a:prstGeom prst="rect">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8436" name="Rectangle 3"/>
          <p:cNvSpPr>
            <a:spLocks noChangeArrowheads="1"/>
          </p:cNvSpPr>
          <p:nvPr/>
        </p:nvSpPr>
        <p:spPr bwMode="auto">
          <a:xfrm>
            <a:off x="3962400" y="1447800"/>
            <a:ext cx="1295400" cy="44958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8437" name="Rectangle 4"/>
          <p:cNvSpPr>
            <a:spLocks noChangeArrowheads="1"/>
          </p:cNvSpPr>
          <p:nvPr/>
        </p:nvSpPr>
        <p:spPr bwMode="auto">
          <a:xfrm>
            <a:off x="5257800" y="1447800"/>
            <a:ext cx="1600200" cy="4495800"/>
          </a:xfrm>
          <a:prstGeom prst="rect">
            <a:avLst/>
          </a:prstGeom>
          <a:solidFill>
            <a:srgbClr val="3366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8438" name="Text Box 5"/>
          <p:cNvSpPr txBox="1">
            <a:spLocks noChangeArrowheads="1"/>
          </p:cNvSpPr>
          <p:nvPr/>
        </p:nvSpPr>
        <p:spPr bwMode="auto">
          <a:xfrm>
            <a:off x="2420938" y="879475"/>
            <a:ext cx="40576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b="1">
                <a:solidFill>
                  <a:srgbClr val="000000"/>
                </a:solidFill>
              </a:rPr>
              <a:t>Most positive values of E° red</a:t>
            </a:r>
          </a:p>
        </p:txBody>
      </p:sp>
      <p:sp>
        <p:nvSpPr>
          <p:cNvPr id="18439" name="Text Box 6"/>
          <p:cNvSpPr txBox="1">
            <a:spLocks noChangeArrowheads="1"/>
          </p:cNvSpPr>
          <p:nvPr/>
        </p:nvSpPr>
        <p:spPr bwMode="auto">
          <a:xfrm>
            <a:off x="2117725" y="5908675"/>
            <a:ext cx="4294188"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b="1">
                <a:solidFill>
                  <a:srgbClr val="000000"/>
                </a:solidFill>
              </a:rPr>
              <a:t>  Most negative values of E° red</a:t>
            </a:r>
          </a:p>
        </p:txBody>
      </p:sp>
      <p:sp>
        <p:nvSpPr>
          <p:cNvPr id="18440" name="Text Box 7"/>
          <p:cNvSpPr txBox="1">
            <a:spLocks noChangeArrowheads="1"/>
          </p:cNvSpPr>
          <p:nvPr/>
        </p:nvSpPr>
        <p:spPr bwMode="auto">
          <a:xfrm>
            <a:off x="2133600" y="1524000"/>
            <a:ext cx="4724400" cy="4583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a:solidFill>
                  <a:srgbClr val="000000"/>
                </a:solidFill>
              </a:rPr>
              <a:t>F</a:t>
            </a:r>
            <a:r>
              <a:rPr lang="en-US" altLang="en-US" baseline="-25000">
                <a:solidFill>
                  <a:srgbClr val="000000"/>
                </a:solidFill>
              </a:rPr>
              <a:t>2</a:t>
            </a:r>
            <a:r>
              <a:rPr lang="en-US" altLang="en-US">
                <a:solidFill>
                  <a:srgbClr val="000000"/>
                </a:solidFill>
              </a:rPr>
              <a:t>(g)  +  2e</a:t>
            </a:r>
            <a:r>
              <a:rPr lang="en-US" altLang="en-US" baseline="30000">
                <a:solidFill>
                  <a:srgbClr val="000000"/>
                </a:solidFill>
              </a:rPr>
              <a:t>-              </a:t>
            </a:r>
            <a:r>
              <a:rPr lang="en-US" altLang="en-US">
                <a:solidFill>
                  <a:srgbClr val="000000"/>
                </a:solidFill>
                <a:latin typeface="Symbol" panose="05050102010706020507" pitchFamily="18" charset="2"/>
              </a:rPr>
              <a:t></a:t>
            </a:r>
            <a:r>
              <a:rPr lang="en-US" altLang="en-US">
                <a:solidFill>
                  <a:srgbClr val="000000"/>
                </a:solidFill>
              </a:rPr>
              <a:t> </a:t>
            </a:r>
            <a:r>
              <a:rPr lang="en-US" altLang="en-US" baseline="30000">
                <a:solidFill>
                  <a:srgbClr val="000000"/>
                </a:solidFill>
              </a:rPr>
              <a:t>                  </a:t>
            </a:r>
            <a:r>
              <a:rPr lang="en-US" altLang="en-US">
                <a:solidFill>
                  <a:srgbClr val="000000"/>
                </a:solidFill>
              </a:rPr>
              <a:t>2F</a:t>
            </a:r>
            <a:r>
              <a:rPr lang="en-US" altLang="en-US" baseline="30000">
                <a:solidFill>
                  <a:srgbClr val="000000"/>
                </a:solidFill>
              </a:rPr>
              <a:t>-</a:t>
            </a:r>
            <a:r>
              <a:rPr lang="en-US" altLang="en-US">
                <a:solidFill>
                  <a:srgbClr val="000000"/>
                </a:solidFill>
              </a:rPr>
              <a:t>(aq)</a:t>
            </a:r>
          </a:p>
          <a:p>
            <a:pPr>
              <a:buClrTx/>
              <a:buFontTx/>
              <a:buNone/>
            </a:pPr>
            <a:endParaRPr lang="en-US" altLang="en-US">
              <a:solidFill>
                <a:srgbClr val="000000"/>
              </a:solidFill>
            </a:endParaRPr>
          </a:p>
          <a:p>
            <a:pPr>
              <a:buClrTx/>
              <a:buFontTx/>
              <a:buNone/>
            </a:pPr>
            <a:endParaRPr lang="en-US" altLang="en-US">
              <a:solidFill>
                <a:srgbClr val="000000"/>
              </a:solidFill>
            </a:endParaRPr>
          </a:p>
          <a:p>
            <a:pPr>
              <a:buClrTx/>
              <a:buFontTx/>
              <a:buNone/>
            </a:pPr>
            <a:r>
              <a:rPr lang="en-US" altLang="en-US">
                <a:solidFill>
                  <a:srgbClr val="000000"/>
                </a:solidFill>
              </a:rPr>
              <a:t>        • 				•</a:t>
            </a:r>
          </a:p>
          <a:p>
            <a:pPr>
              <a:buClrTx/>
              <a:buFontTx/>
              <a:buNone/>
            </a:pPr>
            <a:endParaRPr lang="en-US" altLang="en-US">
              <a:solidFill>
                <a:srgbClr val="000000"/>
              </a:solidFill>
            </a:endParaRPr>
          </a:p>
          <a:p>
            <a:pPr>
              <a:buClrTx/>
              <a:buFontTx/>
              <a:buNone/>
            </a:pPr>
            <a:r>
              <a:rPr lang="en-US" altLang="en-US">
                <a:solidFill>
                  <a:srgbClr val="000000"/>
                </a:solidFill>
              </a:rPr>
              <a:t>2H</a:t>
            </a:r>
            <a:r>
              <a:rPr lang="en-US" altLang="en-US" baseline="30000">
                <a:solidFill>
                  <a:srgbClr val="000000"/>
                </a:solidFill>
              </a:rPr>
              <a:t>+</a:t>
            </a:r>
            <a:r>
              <a:rPr lang="en-US" altLang="en-US">
                <a:solidFill>
                  <a:srgbClr val="000000"/>
                </a:solidFill>
              </a:rPr>
              <a:t>(aq) + 2e</a:t>
            </a:r>
            <a:r>
              <a:rPr lang="en-US" altLang="en-US" baseline="30000">
                <a:solidFill>
                  <a:srgbClr val="000000"/>
                </a:solidFill>
              </a:rPr>
              <a:t>-          </a:t>
            </a:r>
            <a:r>
              <a:rPr lang="en-US" altLang="en-US">
                <a:solidFill>
                  <a:srgbClr val="000000"/>
                </a:solidFill>
                <a:latin typeface="Symbol" panose="05050102010706020507" pitchFamily="18" charset="2"/>
              </a:rPr>
              <a:t></a:t>
            </a:r>
            <a:r>
              <a:rPr lang="en-US" altLang="en-US">
                <a:solidFill>
                  <a:srgbClr val="000000"/>
                </a:solidFill>
              </a:rPr>
              <a:t>             H</a:t>
            </a:r>
            <a:r>
              <a:rPr lang="en-US" altLang="en-US" baseline="-25000">
                <a:solidFill>
                  <a:srgbClr val="000000"/>
                </a:solidFill>
              </a:rPr>
              <a:t>2</a:t>
            </a:r>
            <a:r>
              <a:rPr lang="en-US" altLang="en-US">
                <a:solidFill>
                  <a:srgbClr val="000000"/>
                </a:solidFill>
              </a:rPr>
              <a:t>(g)</a:t>
            </a:r>
          </a:p>
          <a:p>
            <a:pPr>
              <a:buClrTx/>
              <a:buFontTx/>
              <a:buNone/>
            </a:pPr>
            <a:endParaRPr lang="en-US" altLang="en-US">
              <a:solidFill>
                <a:srgbClr val="000000"/>
              </a:solidFill>
            </a:endParaRPr>
          </a:p>
          <a:p>
            <a:pPr>
              <a:buClrTx/>
              <a:buFontTx/>
              <a:buNone/>
            </a:pPr>
            <a:endParaRPr lang="en-US" altLang="en-US">
              <a:solidFill>
                <a:srgbClr val="000000"/>
              </a:solidFill>
            </a:endParaRPr>
          </a:p>
          <a:p>
            <a:pPr>
              <a:buClrTx/>
              <a:buFontTx/>
              <a:buNone/>
            </a:pPr>
            <a:r>
              <a:rPr lang="en-US" altLang="en-US">
                <a:solidFill>
                  <a:srgbClr val="000000"/>
                </a:solidFill>
              </a:rPr>
              <a:t>        •                                       • </a:t>
            </a:r>
          </a:p>
          <a:p>
            <a:pPr>
              <a:buClrTx/>
              <a:buFontTx/>
              <a:buNone/>
            </a:pPr>
            <a:endParaRPr lang="en-US" altLang="en-US">
              <a:solidFill>
                <a:srgbClr val="000000"/>
              </a:solidFill>
            </a:endParaRPr>
          </a:p>
          <a:p>
            <a:pPr>
              <a:buClrTx/>
              <a:buFontTx/>
              <a:buNone/>
            </a:pPr>
            <a:endParaRPr lang="en-US" altLang="en-US">
              <a:solidFill>
                <a:srgbClr val="000000"/>
              </a:solidFill>
            </a:endParaRPr>
          </a:p>
          <a:p>
            <a:pPr>
              <a:buClrTx/>
              <a:buFontTx/>
              <a:buNone/>
            </a:pPr>
            <a:r>
              <a:rPr lang="en-US" altLang="en-US">
                <a:solidFill>
                  <a:srgbClr val="000000"/>
                </a:solidFill>
              </a:rPr>
              <a:t>Li</a:t>
            </a:r>
            <a:r>
              <a:rPr lang="en-US" altLang="en-US" baseline="30000">
                <a:solidFill>
                  <a:srgbClr val="000000"/>
                </a:solidFill>
              </a:rPr>
              <a:t>+</a:t>
            </a:r>
            <a:r>
              <a:rPr lang="en-US" altLang="en-US">
                <a:solidFill>
                  <a:srgbClr val="000000"/>
                </a:solidFill>
              </a:rPr>
              <a:t>(aq) + e</a:t>
            </a:r>
            <a:r>
              <a:rPr lang="en-US" altLang="en-US" baseline="30000">
                <a:solidFill>
                  <a:srgbClr val="000000"/>
                </a:solidFill>
              </a:rPr>
              <a:t>-              </a:t>
            </a:r>
            <a:r>
              <a:rPr lang="en-US" altLang="en-US">
                <a:solidFill>
                  <a:srgbClr val="000000"/>
                </a:solidFill>
                <a:latin typeface="Symbol" panose="05050102010706020507" pitchFamily="18" charset="2"/>
              </a:rPr>
              <a:t></a:t>
            </a:r>
            <a:r>
              <a:rPr lang="en-US" altLang="en-US">
                <a:solidFill>
                  <a:srgbClr val="000000"/>
                </a:solidFill>
              </a:rPr>
              <a:t>               Li(s) </a:t>
            </a:r>
          </a:p>
        </p:txBody>
      </p:sp>
      <p:sp>
        <p:nvSpPr>
          <p:cNvPr id="18441" name="Text Box 8"/>
          <p:cNvSpPr txBox="1">
            <a:spLocks noChangeArrowheads="1"/>
          </p:cNvSpPr>
          <p:nvPr/>
        </p:nvSpPr>
        <p:spPr bwMode="auto">
          <a:xfrm>
            <a:off x="288925" y="269875"/>
            <a:ext cx="1844675"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b="1">
                <a:solidFill>
                  <a:srgbClr val="000000"/>
                </a:solidFill>
              </a:rPr>
              <a:t>Strongest</a:t>
            </a:r>
          </a:p>
          <a:p>
            <a:pPr>
              <a:buClrTx/>
              <a:buFontTx/>
              <a:buNone/>
            </a:pPr>
            <a:r>
              <a:rPr lang="en-US" altLang="en-US" b="1">
                <a:solidFill>
                  <a:srgbClr val="000000"/>
                </a:solidFill>
              </a:rPr>
              <a:t>oxidizing</a:t>
            </a:r>
          </a:p>
          <a:p>
            <a:pPr>
              <a:buClrTx/>
              <a:buFontTx/>
              <a:buNone/>
            </a:pPr>
            <a:r>
              <a:rPr lang="en-US" altLang="en-US" b="1">
                <a:solidFill>
                  <a:srgbClr val="000000"/>
                </a:solidFill>
              </a:rPr>
              <a:t>agent</a:t>
            </a:r>
          </a:p>
        </p:txBody>
      </p:sp>
      <p:sp>
        <p:nvSpPr>
          <p:cNvPr id="18442" name="Text Box 9"/>
          <p:cNvSpPr txBox="1">
            <a:spLocks noChangeArrowheads="1"/>
          </p:cNvSpPr>
          <p:nvPr/>
        </p:nvSpPr>
        <p:spPr bwMode="auto">
          <a:xfrm>
            <a:off x="6994525" y="5299075"/>
            <a:ext cx="1768475"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b="1">
                <a:solidFill>
                  <a:srgbClr val="000000"/>
                </a:solidFill>
              </a:rPr>
              <a:t>Strongest </a:t>
            </a:r>
          </a:p>
          <a:p>
            <a:pPr>
              <a:buClrTx/>
              <a:buFontTx/>
              <a:buNone/>
            </a:pPr>
            <a:r>
              <a:rPr lang="en-US" altLang="en-US" b="1">
                <a:solidFill>
                  <a:srgbClr val="000000"/>
                </a:solidFill>
              </a:rPr>
              <a:t>reducing </a:t>
            </a:r>
          </a:p>
          <a:p>
            <a:pPr>
              <a:buClrTx/>
              <a:buFontTx/>
              <a:buNone/>
            </a:pPr>
            <a:r>
              <a:rPr lang="en-US" altLang="en-US" b="1">
                <a:solidFill>
                  <a:srgbClr val="000000"/>
                </a:solidFill>
              </a:rPr>
              <a:t>agent</a:t>
            </a:r>
          </a:p>
        </p:txBody>
      </p:sp>
      <p:sp>
        <p:nvSpPr>
          <p:cNvPr id="18443" name="Line 10"/>
          <p:cNvSpPr>
            <a:spLocks noChangeShapeType="1"/>
          </p:cNvSpPr>
          <p:nvPr/>
        </p:nvSpPr>
        <p:spPr bwMode="auto">
          <a:xfrm>
            <a:off x="1295400" y="990600"/>
            <a:ext cx="914400" cy="6096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444" name="Line 11"/>
          <p:cNvSpPr>
            <a:spLocks noChangeShapeType="1"/>
          </p:cNvSpPr>
          <p:nvPr/>
        </p:nvSpPr>
        <p:spPr bwMode="auto">
          <a:xfrm flipH="1">
            <a:off x="6321425" y="5562600"/>
            <a:ext cx="768350" cy="2286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445" name="Text Box 12"/>
          <p:cNvSpPr txBox="1">
            <a:spLocks noChangeArrowheads="1"/>
          </p:cNvSpPr>
          <p:nvPr/>
        </p:nvSpPr>
        <p:spPr bwMode="auto">
          <a:xfrm>
            <a:off x="669925" y="3886200"/>
            <a:ext cx="1768475" cy="192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endParaRPr lang="en-US" altLang="en-US" sz="2000" b="1">
              <a:solidFill>
                <a:srgbClr val="000000"/>
              </a:solidFill>
            </a:endParaRPr>
          </a:p>
          <a:p>
            <a:pPr>
              <a:buClrTx/>
              <a:buFontTx/>
              <a:buNone/>
            </a:pPr>
            <a:endParaRPr lang="en-US" altLang="en-US" sz="2000" b="1">
              <a:solidFill>
                <a:srgbClr val="000000"/>
              </a:solidFill>
            </a:endParaRPr>
          </a:p>
          <a:p>
            <a:pPr>
              <a:buClrTx/>
              <a:buFontTx/>
              <a:buNone/>
            </a:pPr>
            <a:r>
              <a:rPr lang="en-US" altLang="en-US" sz="2000" b="1">
                <a:solidFill>
                  <a:srgbClr val="000000"/>
                </a:solidFill>
              </a:rPr>
              <a:t>Increasing</a:t>
            </a:r>
          </a:p>
          <a:p>
            <a:pPr>
              <a:buClrTx/>
              <a:buFontTx/>
              <a:buNone/>
            </a:pPr>
            <a:r>
              <a:rPr lang="en-US" altLang="en-US" sz="2000" b="1">
                <a:solidFill>
                  <a:srgbClr val="000000"/>
                </a:solidFill>
              </a:rPr>
              <a:t>strength of</a:t>
            </a:r>
          </a:p>
          <a:p>
            <a:pPr>
              <a:buClrTx/>
              <a:buFontTx/>
              <a:buNone/>
            </a:pPr>
            <a:r>
              <a:rPr lang="en-US" altLang="en-US" sz="2000" b="1">
                <a:solidFill>
                  <a:srgbClr val="000000"/>
                </a:solidFill>
              </a:rPr>
              <a:t>oxidizing </a:t>
            </a:r>
          </a:p>
          <a:p>
            <a:pPr>
              <a:buClrTx/>
              <a:buFontTx/>
              <a:buNone/>
            </a:pPr>
            <a:r>
              <a:rPr lang="en-US" altLang="en-US" sz="2000" b="1">
                <a:solidFill>
                  <a:srgbClr val="000000"/>
                </a:solidFill>
              </a:rPr>
              <a:t>agent</a:t>
            </a:r>
          </a:p>
        </p:txBody>
      </p:sp>
      <p:sp>
        <p:nvSpPr>
          <p:cNvPr id="18446" name="Text Box 13"/>
          <p:cNvSpPr txBox="1">
            <a:spLocks noChangeArrowheads="1"/>
          </p:cNvSpPr>
          <p:nvPr/>
        </p:nvSpPr>
        <p:spPr bwMode="auto">
          <a:xfrm>
            <a:off x="7299325" y="1309688"/>
            <a:ext cx="1390650" cy="1312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icrosoft YaHei" panose="020B0503020204020204" pitchFamily="34" charset="-122"/>
              </a:defRPr>
            </a:lvl9pPr>
          </a:lstStyle>
          <a:p>
            <a:pPr>
              <a:buClrTx/>
              <a:buFontTx/>
              <a:buNone/>
            </a:pPr>
            <a:r>
              <a:rPr lang="en-US" altLang="en-US" sz="2000" b="1">
                <a:solidFill>
                  <a:srgbClr val="000000"/>
                </a:solidFill>
              </a:rPr>
              <a:t>Increasing </a:t>
            </a:r>
          </a:p>
          <a:p>
            <a:pPr>
              <a:buClrTx/>
              <a:buFontTx/>
              <a:buNone/>
            </a:pPr>
            <a:r>
              <a:rPr lang="en-US" altLang="en-US" sz="2000" b="1">
                <a:solidFill>
                  <a:srgbClr val="000000"/>
                </a:solidFill>
              </a:rPr>
              <a:t>strength of</a:t>
            </a:r>
          </a:p>
          <a:p>
            <a:pPr>
              <a:buClrTx/>
              <a:buFontTx/>
              <a:buNone/>
            </a:pPr>
            <a:r>
              <a:rPr lang="en-US" altLang="en-US" sz="2000" b="1">
                <a:solidFill>
                  <a:srgbClr val="000000"/>
                </a:solidFill>
              </a:rPr>
              <a:t>reducing </a:t>
            </a:r>
          </a:p>
          <a:p>
            <a:pPr>
              <a:buClrTx/>
              <a:buFontTx/>
              <a:buNone/>
            </a:pPr>
            <a:r>
              <a:rPr lang="en-US" altLang="en-US" sz="2000" b="1">
                <a:solidFill>
                  <a:srgbClr val="000000"/>
                </a:solidFill>
              </a:rPr>
              <a:t>agent</a:t>
            </a:r>
          </a:p>
        </p:txBody>
      </p:sp>
      <p:sp>
        <p:nvSpPr>
          <p:cNvPr id="18447" name="AutoShape 14"/>
          <p:cNvSpPr>
            <a:spLocks noChangeArrowheads="1"/>
          </p:cNvSpPr>
          <p:nvPr/>
        </p:nvSpPr>
        <p:spPr bwMode="auto">
          <a:xfrm>
            <a:off x="1219200" y="1600200"/>
            <a:ext cx="485775" cy="2971800"/>
          </a:xfrm>
          <a:prstGeom prst="upArrow">
            <a:avLst>
              <a:gd name="adj1" fmla="val 50000"/>
              <a:gd name="adj2" fmla="val 152941"/>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8448" name="AutoShape 15"/>
          <p:cNvSpPr>
            <a:spLocks noChangeArrowheads="1"/>
          </p:cNvSpPr>
          <p:nvPr/>
        </p:nvSpPr>
        <p:spPr bwMode="auto">
          <a:xfrm>
            <a:off x="7543800" y="2590800"/>
            <a:ext cx="485775" cy="2819400"/>
          </a:xfrm>
          <a:prstGeom prst="downArrow">
            <a:avLst>
              <a:gd name="adj1" fmla="val 50000"/>
              <a:gd name="adj2" fmla="val 145098"/>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2162</TotalTime>
  <Words>5275</Words>
  <Application>Microsoft Office PowerPoint</Application>
  <PresentationFormat>On-screen Show (4:3)</PresentationFormat>
  <Paragraphs>1000</Paragraphs>
  <Slides>88</Slides>
  <Notes>80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9" baseType="lpstr">
      <vt:lpstr>Times New Roman</vt:lpstr>
      <vt:lpstr>Microsoft YaHei</vt:lpstr>
      <vt:lpstr>Arial</vt:lpstr>
      <vt:lpstr>Comic Sans MS</vt:lpstr>
      <vt:lpstr>Symbol</vt:lpstr>
      <vt:lpstr>Brush Script MT</vt:lpstr>
      <vt:lpstr>ヒラギノ角ゴ Pro W3</vt:lpstr>
      <vt:lpstr>Wingdings</vt:lpstr>
      <vt:lpstr>Arial Unicode MS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Voltaic Cells (1 of 3)</vt:lpstr>
      <vt:lpstr>Voltaic Cells (2 of 3)</vt:lpstr>
      <vt:lpstr>Voltaic Cells (3 of 3)</vt:lpstr>
      <vt:lpstr>PowerPoint Presentation</vt:lpstr>
      <vt:lpstr>Cell Potentials</vt:lpstr>
      <vt:lpstr>PowerPoint Presentation</vt:lpstr>
      <vt:lpstr>PowerPoint Presentation</vt:lpstr>
      <vt:lpstr>PowerPoint Presentation</vt:lpstr>
      <vt:lpstr>PowerPoint Presentation</vt:lpstr>
      <vt:lpstr>PowerPoint Presentation</vt:lpstr>
      <vt:lpstr>Standard Hydrogen Electrode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Electrolysis and “Stoichiometry”</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terry boan</dc:creator>
  <cp:lastModifiedBy>Terry Boan</cp:lastModifiedBy>
  <cp:revision>94</cp:revision>
  <cp:lastPrinted>1601-01-01T00:00:00Z</cp:lastPrinted>
  <dcterms:created xsi:type="dcterms:W3CDTF">2006-02-13T23:52:30Z</dcterms:created>
  <dcterms:modified xsi:type="dcterms:W3CDTF">2020-08-07T16:35:45Z</dcterms:modified>
</cp:coreProperties>
</file>