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383" autoAdjust="0"/>
  </p:normalViewPr>
  <p:slideViewPr>
    <p:cSldViewPr snapToGrid="0" showGuides="1">
      <p:cViewPr varScale="1">
        <p:scale>
          <a:sx n="106" d="100"/>
          <a:sy n="106" d="100"/>
        </p:scale>
        <p:origin x="-992" y="-112"/>
      </p:cViewPr>
      <p:guideLst>
        <p:guide orient="horz" pos="426"/>
        <p:guide orient="horz" pos="61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7.jpe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06043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2071316"/>
            <a:ext cx="8723313" cy="152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condensed structural formula of </a:t>
            </a:r>
            <a:r>
              <a:rPr lang="en-US" altLang="en-US" sz="1400" dirty="0" smtClean="0">
                <a:latin typeface="+mn-lt"/>
              </a:rPr>
              <a:t>an alkane </a:t>
            </a:r>
            <a:r>
              <a:rPr lang="en-US" altLang="en-US" sz="1400" dirty="0">
                <a:latin typeface="+mn-lt"/>
              </a:rPr>
              <a:t>and asked to give its name.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Because the hydrocarbon is an alkane, its name ends in -</a:t>
            </a:r>
            <a:r>
              <a:rPr lang="en-US" altLang="en-US" sz="1400" i="1" dirty="0" err="1">
                <a:latin typeface="+mn-lt"/>
              </a:rPr>
              <a:t>ane</a:t>
            </a:r>
            <a:r>
              <a:rPr lang="en-US" altLang="en-US" sz="1400" dirty="0" smtClean="0">
                <a:latin typeface="+mn-lt"/>
              </a:rPr>
              <a:t>. The </a:t>
            </a:r>
            <a:r>
              <a:rPr lang="en-US" altLang="en-US" sz="1400" dirty="0">
                <a:latin typeface="+mn-lt"/>
              </a:rPr>
              <a:t>name of the parent hydrocarbon is based on the longest </a:t>
            </a:r>
            <a:r>
              <a:rPr lang="en-US" altLang="en-US" sz="1400" dirty="0" smtClean="0">
                <a:latin typeface="+mn-lt"/>
              </a:rPr>
              <a:t>continuous chain </a:t>
            </a:r>
            <a:r>
              <a:rPr lang="en-US" altLang="en-US" sz="1400" dirty="0">
                <a:latin typeface="+mn-lt"/>
              </a:rPr>
              <a:t>of carbon atoms. Branches are alkyl groups, </a:t>
            </a:r>
            <a:r>
              <a:rPr lang="en-US" altLang="en-US" sz="1400" dirty="0" smtClean="0">
                <a:latin typeface="+mn-lt"/>
              </a:rPr>
              <a:t>named after </a:t>
            </a:r>
            <a:r>
              <a:rPr lang="en-US" altLang="en-US" sz="1400" dirty="0">
                <a:latin typeface="+mn-lt"/>
              </a:rPr>
              <a:t>the number of C atoms in the branch and located by </a:t>
            </a:r>
            <a:r>
              <a:rPr lang="en-US" altLang="en-US" sz="1400" dirty="0" smtClean="0">
                <a:latin typeface="+mn-lt"/>
              </a:rPr>
              <a:t>counting C </a:t>
            </a:r>
            <a:r>
              <a:rPr lang="en-US" altLang="en-US" sz="1400" dirty="0">
                <a:latin typeface="+mn-lt"/>
              </a:rPr>
              <a:t>atoms along the longest continuous chain</a:t>
            </a:r>
            <a:r>
              <a:rPr lang="en-US" altLang="en-US" sz="1400" dirty="0" smtClean="0">
                <a:latin typeface="+mn-lt"/>
              </a:rPr>
              <a:t>. 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longest continuous chain of C atoms extends from </a:t>
            </a:r>
            <a:r>
              <a:rPr lang="en-US" altLang="en-US" sz="1400" dirty="0" smtClean="0">
                <a:latin typeface="+mn-lt"/>
              </a:rPr>
              <a:t>the upper </a:t>
            </a:r>
            <a:r>
              <a:rPr lang="en-US" altLang="en-US" sz="1400" dirty="0">
                <a:latin typeface="+mn-lt"/>
              </a:rPr>
              <a:t>left CH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group to the lower left CH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group and is seven </a:t>
            </a:r>
            <a:r>
              <a:rPr lang="en-US" altLang="en-US" sz="1400" dirty="0" smtClean="0">
                <a:latin typeface="+mn-lt"/>
              </a:rPr>
              <a:t>C atoms </a:t>
            </a:r>
            <a:r>
              <a:rPr lang="en-US" altLang="en-US" sz="1400" dirty="0">
                <a:latin typeface="+mn-lt"/>
              </a:rPr>
              <a:t>long: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336" cy="5746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Give the systematic name for the following alkane: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Alkanes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51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>
          <a:xfrm>
            <a:off x="5240216" y="795295"/>
            <a:ext cx="2416065" cy="1152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2995159" y="4315030"/>
            <a:ext cx="2713980" cy="1147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212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3011"/>
            <a:ext cx="8565416" cy="1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predict the compound formed when a </a:t>
            </a:r>
            <a:r>
              <a:rPr lang="en-US" altLang="en-US" sz="1400" dirty="0" smtClean="0">
                <a:latin typeface="+mn-lt"/>
              </a:rPr>
              <a:t>particular alkene </a:t>
            </a:r>
            <a:r>
              <a:rPr lang="en-US" altLang="en-US" sz="1400" dirty="0">
                <a:latin typeface="+mn-lt"/>
              </a:rPr>
              <a:t>undergoes hydrogenation (reaction with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) and </a:t>
            </a:r>
            <a:r>
              <a:rPr lang="en-US" altLang="en-US" sz="1400" dirty="0" smtClean="0">
                <a:latin typeface="+mn-lt"/>
              </a:rPr>
              <a:t>to write </a:t>
            </a:r>
            <a:r>
              <a:rPr lang="en-US" altLang="en-US" sz="1400" dirty="0">
                <a:latin typeface="+mn-lt"/>
              </a:rPr>
              <a:t>the condensed structural formula of the product.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determine the condensed structural formula of the product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must first write the condensed structural formula or </a:t>
            </a:r>
            <a:r>
              <a:rPr lang="en-US" altLang="en-US" sz="1400" dirty="0" smtClean="0">
                <a:latin typeface="+mn-lt"/>
              </a:rPr>
              <a:t>Lewis structure </a:t>
            </a:r>
            <a:r>
              <a:rPr lang="en-US" altLang="en-US" sz="1400" dirty="0">
                <a:latin typeface="+mn-lt"/>
              </a:rPr>
              <a:t>of the reactant. In the hydrogenation of the alkene,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adds </a:t>
            </a:r>
            <a:r>
              <a:rPr lang="en-US" altLang="en-US" sz="1400" dirty="0">
                <a:latin typeface="+mn-lt"/>
              </a:rPr>
              <a:t>to the double bond, producing an alkane.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name of the starting compound tells us that we have </a:t>
            </a:r>
            <a:r>
              <a:rPr lang="en-US" altLang="en-US" sz="1400" dirty="0" smtClean="0">
                <a:latin typeface="+mn-lt"/>
              </a:rPr>
              <a:t>a chain </a:t>
            </a:r>
            <a:r>
              <a:rPr lang="en-US" altLang="en-US" sz="1400" dirty="0">
                <a:latin typeface="+mn-lt"/>
              </a:rPr>
              <a:t>of five C atoms with a double bond at one end (position 1</a:t>
            </a:r>
            <a:r>
              <a:rPr lang="en-US" altLang="en-US" sz="1400" dirty="0" smtClean="0">
                <a:latin typeface="+mn-lt"/>
              </a:rPr>
              <a:t>) and </a:t>
            </a:r>
            <a:r>
              <a:rPr lang="en-US" altLang="en-US" sz="1400" dirty="0">
                <a:latin typeface="+mn-lt"/>
              </a:rPr>
              <a:t>a methyl group on C3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Hydrogenation—the addition of two H atoms to the carbons </a:t>
            </a:r>
            <a:r>
              <a:rPr lang="en-US" altLang="en-US" sz="1400" dirty="0" smtClean="0">
                <a:latin typeface="+mn-lt"/>
              </a:rPr>
              <a:t>of the </a:t>
            </a:r>
            <a:r>
              <a:rPr lang="en-US" altLang="en-US" sz="1400" dirty="0">
                <a:latin typeface="+mn-lt"/>
              </a:rPr>
              <a:t>double bond—leads to the following alkane: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336" cy="5746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condensed structural formula for the product of the hydrogenation of 3-methyl-1-pentene.</a:t>
            </a:r>
            <a:endParaRPr lang="en-US" sz="1400" b="1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Product of an Addition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51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"/>
          <a:stretch/>
        </p:blipFill>
        <p:spPr>
          <a:xfrm>
            <a:off x="2848880" y="5081665"/>
            <a:ext cx="3346594" cy="740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>
          <a:xfrm>
            <a:off x="2899812" y="3617506"/>
            <a:ext cx="3282462" cy="7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212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3011"/>
            <a:ext cx="8366124" cy="25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Comment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longest chain in this alkane has five carbon atoms</a:t>
            </a:r>
            <a:r>
              <a:rPr lang="en-US" altLang="en-US" sz="1400" dirty="0" smtClean="0">
                <a:latin typeface="+mn-lt"/>
              </a:rPr>
              <a:t>; the </a:t>
            </a:r>
            <a:r>
              <a:rPr lang="en-US" altLang="en-US" sz="1400" dirty="0">
                <a:latin typeface="+mn-lt"/>
              </a:rPr>
              <a:t>product is therefore 3-methylpentane.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What </a:t>
            </a:r>
            <a:r>
              <a:rPr lang="en-US" altLang="en-US" sz="1400" dirty="0">
                <a:latin typeface="+mn-lt"/>
              </a:rPr>
              <a:t>product is formed from the hydrogenation </a:t>
            </a:r>
            <a:r>
              <a:rPr lang="en-US" altLang="en-US" sz="1400" dirty="0" smtClean="0">
                <a:latin typeface="+mn-lt"/>
              </a:rPr>
              <a:t>of 2-methylpropene</a:t>
            </a:r>
            <a:r>
              <a:rPr lang="en-US" altLang="en-US" sz="1400" dirty="0">
                <a:latin typeface="+mn-lt"/>
              </a:rPr>
              <a:t>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propane,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butane,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2-methylbutane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>
                <a:latin typeface="+mn-lt"/>
              </a:rPr>
              <a:t>2-methylpropane,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2-methylpropyne.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Addition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err="1">
                <a:latin typeface="+mn-lt"/>
              </a:rPr>
              <a:t>HCl</a:t>
            </a:r>
            <a:r>
              <a:rPr lang="en-US" altLang="en-US" sz="1400" dirty="0">
                <a:latin typeface="+mn-lt"/>
              </a:rPr>
              <a:t> to an alkene forms 2-chloropropane. </a:t>
            </a:r>
            <a:r>
              <a:rPr lang="en-US" altLang="en-US" sz="1400" dirty="0" smtClean="0">
                <a:latin typeface="+mn-lt"/>
              </a:rPr>
              <a:t>What is </a:t>
            </a:r>
            <a:r>
              <a:rPr lang="en-US" altLang="en-US" sz="1400" dirty="0">
                <a:latin typeface="+mn-lt"/>
              </a:rPr>
              <a:t>the alkene?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7873" cy="31560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b="1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Product of an Addition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2420" y="3460825"/>
            <a:ext cx="45323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Esters and Predicting Hydrolysis </a:t>
            </a:r>
            <a:r>
              <a:rPr lang="en-US" altLang="en-US" b="1" dirty="0" smtClean="0">
                <a:latin typeface="Arial" charset="0"/>
              </a:rPr>
              <a:t>	Products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316271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3965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4445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3170639"/>
            <a:ext cx="8459787" cy="10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two esters and asked to name them and </a:t>
            </a:r>
            <a:r>
              <a:rPr lang="en-US" sz="1400" dirty="0" smtClean="0">
                <a:latin typeface="+mn-lt"/>
              </a:rPr>
              <a:t>to predict </a:t>
            </a:r>
            <a:r>
              <a:rPr lang="en-US" sz="1400" dirty="0">
                <a:latin typeface="+mn-lt"/>
              </a:rPr>
              <a:t>the products formed when they undergo hydrolysis (</a:t>
            </a:r>
            <a:r>
              <a:rPr lang="en-US" sz="1400" dirty="0" smtClean="0">
                <a:latin typeface="+mn-lt"/>
              </a:rPr>
              <a:t>split into </a:t>
            </a:r>
            <a:r>
              <a:rPr lang="en-US" sz="1400" dirty="0">
                <a:latin typeface="+mn-lt"/>
              </a:rPr>
              <a:t>an alcohol and carboxylate ion) in basic solution.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Esters are formed by the condensation reaction between </a:t>
            </a:r>
            <a:r>
              <a:rPr lang="en-US" sz="1400" dirty="0" smtClean="0">
                <a:latin typeface="+mn-lt"/>
              </a:rPr>
              <a:t>an alcohol </a:t>
            </a:r>
            <a:r>
              <a:rPr lang="en-US" sz="1400" dirty="0">
                <a:latin typeface="+mn-lt"/>
              </a:rPr>
              <a:t>and a carboxylic acid. To name an ester, we must analyze </a:t>
            </a:r>
            <a:r>
              <a:rPr lang="en-US" sz="1400" dirty="0" smtClean="0">
                <a:latin typeface="+mn-lt"/>
              </a:rPr>
              <a:t>its structure </a:t>
            </a:r>
            <a:r>
              <a:rPr lang="en-US" sz="1400" dirty="0">
                <a:latin typeface="+mn-lt"/>
              </a:rPr>
              <a:t>and determine the identities of the alcohol and acid </a:t>
            </a:r>
            <a:r>
              <a:rPr lang="en-US" sz="1400" dirty="0" smtClean="0">
                <a:latin typeface="+mn-lt"/>
              </a:rPr>
              <a:t>from which </a:t>
            </a:r>
            <a:r>
              <a:rPr lang="en-US" sz="1400" dirty="0">
                <a:latin typeface="+mn-lt"/>
              </a:rPr>
              <a:t>it is formed. We can identify the alcohol by adding an </a:t>
            </a:r>
            <a:r>
              <a:rPr lang="en-US" sz="1400" dirty="0" smtClean="0">
                <a:latin typeface="+mn-lt"/>
              </a:rPr>
              <a:t>OH to </a:t>
            </a:r>
            <a:r>
              <a:rPr lang="en-US" sz="1400" dirty="0">
                <a:latin typeface="+mn-lt"/>
              </a:rPr>
              <a:t>the alkyl group attached to the O atom of the carboxyl (COO</a:t>
            </a:r>
            <a:r>
              <a:rPr lang="en-US" sz="1400" dirty="0" smtClean="0">
                <a:latin typeface="+mn-lt"/>
              </a:rPr>
              <a:t>) group</a:t>
            </a:r>
            <a:r>
              <a:rPr lang="en-US" sz="1400" dirty="0">
                <a:latin typeface="+mn-lt"/>
              </a:rPr>
              <a:t>. We can identify the acid by adding an H to the O atom of </a:t>
            </a:r>
            <a:r>
              <a:rPr lang="en-US" sz="1400" dirty="0" smtClean="0">
                <a:latin typeface="+mn-lt"/>
              </a:rPr>
              <a:t>the carboxyl </a:t>
            </a:r>
            <a:r>
              <a:rPr lang="en-US" sz="1400" dirty="0">
                <a:latin typeface="+mn-lt"/>
              </a:rPr>
              <a:t>group. We have learned that the first part of an ester </a:t>
            </a:r>
            <a:r>
              <a:rPr lang="en-US" sz="1400" dirty="0" smtClean="0">
                <a:latin typeface="+mn-lt"/>
              </a:rPr>
              <a:t>name indicates </a:t>
            </a:r>
            <a:r>
              <a:rPr lang="en-US" sz="1400" dirty="0">
                <a:latin typeface="+mn-lt"/>
              </a:rPr>
              <a:t>the alcohol portion and the second indicates the acid portion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dirty="0">
                <a:latin typeface="+mn-lt"/>
              </a:rPr>
              <a:t>name conforms to how the ester undergoes hydrolysis </a:t>
            </a:r>
            <a:r>
              <a:rPr lang="en-US" sz="1400" dirty="0" smtClean="0">
                <a:latin typeface="+mn-lt"/>
              </a:rPr>
              <a:t>in base</a:t>
            </a:r>
            <a:r>
              <a:rPr lang="en-US" sz="1400" dirty="0">
                <a:latin typeface="+mn-lt"/>
              </a:rPr>
              <a:t>, reacting with base to form an alcohol and a carboxylate anion.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 basic aqueous solution, esters react with hydroxide ion to form the salt of the carboxylic acid and the alcohol from which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the ester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is constituted. Name each of the following esters, and indicate the products of their reaction with aqueous base.</a:t>
            </a:r>
          </a:p>
          <a:p>
            <a:pPr marL="0" lvl="0" indent="0" eaLnBrk="0" hangingPunct="0">
              <a:defRPr/>
            </a:pPr>
            <a:endParaRPr 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defRPr/>
            </a:pPr>
            <a:endParaRPr lang="en-US" sz="14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defRPr/>
            </a:pPr>
            <a:endParaRPr 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(a)				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b="5138"/>
          <a:stretch/>
        </p:blipFill>
        <p:spPr>
          <a:xfrm>
            <a:off x="752152" y="1889057"/>
            <a:ext cx="2649414" cy="98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b="6037"/>
          <a:stretch/>
        </p:blipFill>
        <p:spPr>
          <a:xfrm>
            <a:off x="4482548" y="1876865"/>
            <a:ext cx="3426573" cy="9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Esters and Predicting Hydrolysis </a:t>
            </a:r>
            <a:r>
              <a:rPr lang="en-US" altLang="en-US" b="1" dirty="0" smtClean="0">
                <a:latin typeface="Arial" charset="0"/>
              </a:rPr>
              <a:t>	Products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030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84178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4658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8227"/>
            <a:ext cx="8459787" cy="10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This </a:t>
            </a:r>
            <a:r>
              <a:rPr lang="en-US" sz="1400" dirty="0">
                <a:latin typeface="+mn-lt"/>
              </a:rPr>
              <a:t>ester is derived from ethanol </a:t>
            </a:r>
            <a:r>
              <a:rPr lang="en-US" sz="1400" dirty="0" smtClean="0">
                <a:latin typeface="+mn-lt"/>
              </a:rPr>
              <a:t>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OH)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benzoic acid (C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COOH). </a:t>
            </a:r>
            <a:r>
              <a:rPr lang="en-US" sz="1400" dirty="0">
                <a:latin typeface="+mn-lt"/>
              </a:rPr>
              <a:t>Its name is therefore ethyl benzoate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dirty="0">
                <a:latin typeface="+mn-lt"/>
              </a:rPr>
              <a:t>net ionic equation for reaction of ethyl benzoate </a:t>
            </a:r>
            <a:r>
              <a:rPr lang="en-US" sz="1400" dirty="0" smtClean="0">
                <a:latin typeface="+mn-lt"/>
              </a:rPr>
              <a:t>with hydroxide </a:t>
            </a:r>
            <a:r>
              <a:rPr lang="en-US" sz="1400" dirty="0">
                <a:latin typeface="+mn-lt"/>
              </a:rPr>
              <a:t>ion </a:t>
            </a:r>
            <a:r>
              <a:rPr lang="en-US" sz="1400" dirty="0" smtClean="0">
                <a:latin typeface="+mn-lt"/>
              </a:rPr>
              <a:t>is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products are benzoate ion and ethanol.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Continued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"/>
          <a:stretch/>
        </p:blipFill>
        <p:spPr>
          <a:xfrm>
            <a:off x="1784944" y="2408317"/>
            <a:ext cx="5528074" cy="1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Esters and Predicting Hydrolysis </a:t>
            </a:r>
            <a:r>
              <a:rPr lang="en-US" altLang="en-US" b="1" dirty="0" smtClean="0">
                <a:latin typeface="Arial" charset="0"/>
              </a:rPr>
              <a:t>	Products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4824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8147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1959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56166"/>
            <a:ext cx="8703726" cy="10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This </a:t>
            </a:r>
            <a:r>
              <a:rPr lang="en-US" sz="1400" dirty="0">
                <a:latin typeface="+mn-lt"/>
              </a:rPr>
              <a:t>ester is derived from phenol </a:t>
            </a:r>
            <a:r>
              <a:rPr lang="en-US" sz="1400" dirty="0" smtClean="0">
                <a:latin typeface="+mn-lt"/>
              </a:rPr>
              <a:t>(C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OH)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err="1">
                <a:latin typeface="+mn-lt"/>
              </a:rPr>
              <a:t>butanoic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acid (</a:t>
            </a:r>
            <a:r>
              <a:rPr lang="en-US" sz="1400" dirty="0">
                <a:latin typeface="+mn-lt"/>
              </a:rPr>
              <a:t>commonly called butyric acid) </a:t>
            </a:r>
            <a:r>
              <a:rPr lang="en-US" sz="1400" dirty="0" smtClean="0">
                <a:latin typeface="+mn-lt"/>
              </a:rPr>
              <a:t>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COOH). The residue </a:t>
            </a:r>
            <a:r>
              <a:rPr lang="en-US" sz="1400" dirty="0">
                <a:latin typeface="+mn-lt"/>
              </a:rPr>
              <a:t>from the phenol is called the phenyl group. The </a:t>
            </a:r>
            <a:r>
              <a:rPr lang="en-US" sz="1400" dirty="0" smtClean="0">
                <a:latin typeface="+mn-lt"/>
              </a:rPr>
              <a:t>ester is </a:t>
            </a:r>
            <a:r>
              <a:rPr lang="en-US" sz="1400" dirty="0">
                <a:latin typeface="+mn-lt"/>
              </a:rPr>
              <a:t>therefore named phenyl butyrate or phenyl </a:t>
            </a:r>
            <a:r>
              <a:rPr lang="en-US" sz="1400" dirty="0" err="1">
                <a:latin typeface="+mn-lt"/>
              </a:rPr>
              <a:t>butanoate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The net </a:t>
            </a:r>
            <a:r>
              <a:rPr lang="en-US" sz="1400" dirty="0">
                <a:latin typeface="+mn-lt"/>
              </a:rPr>
              <a:t>ionic equation for the reaction of phenyl butyrate </a:t>
            </a:r>
            <a:r>
              <a:rPr lang="en-US" sz="1400" dirty="0" smtClean="0">
                <a:latin typeface="+mn-lt"/>
              </a:rPr>
              <a:t>with hydroxide </a:t>
            </a:r>
            <a:r>
              <a:rPr lang="en-US" sz="1400" dirty="0">
                <a:latin typeface="+mn-lt"/>
              </a:rPr>
              <a:t>ion is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products are butyrate ion and phenol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generic ester </a:t>
            </a:r>
            <a:r>
              <a:rPr lang="en-US" sz="1400" dirty="0" smtClean="0">
                <a:latin typeface="+mn-lt"/>
              </a:rPr>
              <a:t>RC(O)OR´, </a:t>
            </a:r>
            <a:r>
              <a:rPr lang="en-US" sz="1400" dirty="0">
                <a:latin typeface="+mn-lt"/>
              </a:rPr>
              <a:t>which bond will </a:t>
            </a:r>
            <a:r>
              <a:rPr lang="en-US" sz="1400" dirty="0" smtClean="0">
                <a:latin typeface="+mn-lt"/>
              </a:rPr>
              <a:t>hydrolyze under </a:t>
            </a:r>
            <a:r>
              <a:rPr lang="en-US" sz="1400" dirty="0">
                <a:latin typeface="+mn-lt"/>
              </a:rPr>
              <a:t>basic conditions?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     C </a:t>
            </a:r>
            <a:r>
              <a:rPr lang="en-US" sz="1400" dirty="0">
                <a:latin typeface="+mn-lt"/>
              </a:rPr>
              <a:t>bond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      O </a:t>
            </a:r>
            <a:r>
              <a:rPr lang="en-US" sz="1400" dirty="0">
                <a:latin typeface="+mn-lt"/>
              </a:rPr>
              <a:t>bond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     O bond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O     R´ </a:t>
            </a:r>
            <a:r>
              <a:rPr lang="en-US" sz="1400" dirty="0">
                <a:latin typeface="+mn-lt"/>
              </a:rPr>
              <a:t>bond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more than one of the above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Write </a:t>
            </a:r>
            <a:r>
              <a:rPr lang="en-US" sz="1400" dirty="0">
                <a:latin typeface="+mn-lt"/>
              </a:rPr>
              <a:t>the condensed structural formula for the ester </a:t>
            </a:r>
            <a:r>
              <a:rPr lang="en-US" sz="1400" dirty="0" smtClean="0">
                <a:latin typeface="+mn-lt"/>
              </a:rPr>
              <a:t>formed from </a:t>
            </a:r>
            <a:r>
              <a:rPr lang="en-US" sz="1400" dirty="0">
                <a:latin typeface="+mn-lt"/>
              </a:rPr>
              <a:t>propyl alcohol and propionic acid.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47939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Continued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1946031" y="2159156"/>
            <a:ext cx="4767300" cy="1734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1038070" y="5059677"/>
            <a:ext cx="194111" cy="104872"/>
          </a:xfrm>
          <a:prstGeom prst="rect">
            <a:avLst/>
          </a:prstGeom>
        </p:spPr>
      </p:pic>
      <p:pic>
        <p:nvPicPr>
          <p:cNvPr id="12" name="Picture 11" descr="293.jpg"/>
          <p:cNvPicPr>
            <a:picLocks noChangeAspect="1"/>
          </p:cNvPicPr>
          <p:nvPr/>
        </p:nvPicPr>
        <p:blipFill rotWithShape="1">
          <a:blip r:embed="rId5"/>
          <a:srcRect l="12522" t="77539" r="82375" b="18589"/>
          <a:stretch/>
        </p:blipFill>
        <p:spPr>
          <a:xfrm>
            <a:off x="2493315" y="5059677"/>
            <a:ext cx="225898" cy="100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3943196" y="5059677"/>
            <a:ext cx="194111" cy="104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5386234" y="5063578"/>
            <a:ext cx="194111" cy="1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212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3011"/>
            <a:ext cx="8565416" cy="1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name of a substance with peptide </a:t>
            </a:r>
            <a:r>
              <a:rPr lang="en-US" altLang="en-US" sz="1400" dirty="0" smtClean="0">
                <a:latin typeface="+mn-lt"/>
              </a:rPr>
              <a:t>bonds and </a:t>
            </a:r>
            <a:r>
              <a:rPr lang="en-US" altLang="en-US" sz="1400" dirty="0">
                <a:latin typeface="+mn-lt"/>
              </a:rPr>
              <a:t>asked to write its structural formula.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name of this substance suggests that three </a:t>
            </a:r>
            <a:r>
              <a:rPr lang="en-US" altLang="en-US" sz="1400" dirty="0" smtClean="0">
                <a:latin typeface="+mn-lt"/>
              </a:rPr>
              <a:t>amino acids—alanine</a:t>
            </a:r>
            <a:r>
              <a:rPr lang="en-US" altLang="en-US" sz="1400" dirty="0">
                <a:latin typeface="+mn-lt"/>
              </a:rPr>
              <a:t>, glycine, and serine—have been linked together</a:t>
            </a:r>
            <a:r>
              <a:rPr lang="en-US" altLang="en-US" sz="1400" dirty="0" smtClean="0">
                <a:latin typeface="+mn-lt"/>
              </a:rPr>
              <a:t>, forming </a:t>
            </a:r>
            <a:r>
              <a:rPr lang="en-US" altLang="en-US" sz="1400" dirty="0">
                <a:latin typeface="+mn-lt"/>
              </a:rPr>
              <a:t>a </a:t>
            </a:r>
            <a:r>
              <a:rPr lang="en-US" altLang="en-US" sz="1400" i="1" dirty="0" err="1">
                <a:latin typeface="+mn-lt"/>
              </a:rPr>
              <a:t>tripeptide</a:t>
            </a:r>
            <a:r>
              <a:rPr lang="en-US" altLang="en-US" sz="1400" dirty="0">
                <a:latin typeface="+mn-lt"/>
              </a:rPr>
              <a:t>. Note that the ending -</a:t>
            </a:r>
            <a:r>
              <a:rPr lang="en-US" altLang="en-US" sz="1400" i="1" dirty="0" err="1">
                <a:latin typeface="+mn-lt"/>
              </a:rPr>
              <a:t>yl</a:t>
            </a:r>
            <a:r>
              <a:rPr lang="en-US" altLang="en-US" sz="1400" dirty="0">
                <a:latin typeface="+mn-lt"/>
              </a:rPr>
              <a:t> has been added </a:t>
            </a:r>
            <a:r>
              <a:rPr lang="en-US" altLang="en-US" sz="1400" dirty="0" smtClean="0">
                <a:latin typeface="+mn-lt"/>
              </a:rPr>
              <a:t>to each </a:t>
            </a:r>
            <a:r>
              <a:rPr lang="en-US" altLang="en-US" sz="1400" dirty="0">
                <a:latin typeface="+mn-lt"/>
              </a:rPr>
              <a:t>amino acid except for the last one, serine. By convention, </a:t>
            </a:r>
            <a:r>
              <a:rPr lang="en-US" altLang="en-US" sz="1400" dirty="0" smtClean="0">
                <a:latin typeface="+mn-lt"/>
              </a:rPr>
              <a:t>the sequence </a:t>
            </a:r>
            <a:r>
              <a:rPr lang="en-US" altLang="en-US" sz="1400" dirty="0">
                <a:latin typeface="+mn-lt"/>
              </a:rPr>
              <a:t>of amino acids in peptides and proteins is written </a:t>
            </a:r>
            <a:r>
              <a:rPr lang="en-US" altLang="en-US" sz="1400" dirty="0" smtClean="0">
                <a:latin typeface="+mn-lt"/>
              </a:rPr>
              <a:t>from the </a:t>
            </a:r>
            <a:r>
              <a:rPr lang="en-US" altLang="en-US" sz="1400" dirty="0">
                <a:latin typeface="+mn-lt"/>
              </a:rPr>
              <a:t>nitrogen end to the carbon end: The first-named amino </a:t>
            </a:r>
            <a:r>
              <a:rPr lang="en-US" altLang="en-US" sz="1400" dirty="0" smtClean="0">
                <a:latin typeface="+mn-lt"/>
              </a:rPr>
              <a:t>acid (</a:t>
            </a:r>
            <a:r>
              <a:rPr lang="en-US" altLang="en-US" sz="1400" dirty="0">
                <a:latin typeface="+mn-lt"/>
              </a:rPr>
              <a:t>alanine, in this case) has a free amino group and the </a:t>
            </a:r>
            <a:r>
              <a:rPr lang="en-US" altLang="en-US" sz="1400" dirty="0" smtClean="0">
                <a:latin typeface="+mn-lt"/>
              </a:rPr>
              <a:t>last-named one </a:t>
            </a:r>
            <a:r>
              <a:rPr lang="en-US" altLang="en-US" sz="1400" dirty="0">
                <a:latin typeface="+mn-lt"/>
              </a:rPr>
              <a:t>(serine) has a free carboxyl group.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first combine the carboxyl group of alanine with </a:t>
            </a:r>
            <a:r>
              <a:rPr lang="en-US" altLang="en-US" sz="1400" dirty="0" smtClean="0">
                <a:latin typeface="+mn-lt"/>
              </a:rPr>
              <a:t>the amino </a:t>
            </a:r>
            <a:r>
              <a:rPr lang="en-US" altLang="en-US" sz="1400" dirty="0">
                <a:latin typeface="+mn-lt"/>
              </a:rPr>
              <a:t>group of glycine to form a peptide bond and then </a:t>
            </a:r>
            <a:r>
              <a:rPr lang="en-US" altLang="en-US" sz="1400" dirty="0" smtClean="0">
                <a:latin typeface="+mn-lt"/>
              </a:rPr>
              <a:t>the carboxyl </a:t>
            </a:r>
            <a:r>
              <a:rPr lang="en-US" altLang="en-US" sz="1400" dirty="0">
                <a:latin typeface="+mn-lt"/>
              </a:rPr>
              <a:t>group of glycine with the amino group of serine to </a:t>
            </a:r>
            <a:r>
              <a:rPr lang="en-US" altLang="en-US" sz="1400" dirty="0" smtClean="0">
                <a:latin typeface="+mn-lt"/>
              </a:rPr>
              <a:t>form another </a:t>
            </a:r>
            <a:r>
              <a:rPr lang="en-US" altLang="en-US" sz="1400" dirty="0">
                <a:latin typeface="+mn-lt"/>
              </a:rPr>
              <a:t>peptide bond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We can abbreviate this </a:t>
            </a:r>
            <a:r>
              <a:rPr lang="en-US" altLang="en-US" sz="1400" dirty="0" err="1">
                <a:latin typeface="+mn-lt"/>
              </a:rPr>
              <a:t>tripeptide</a:t>
            </a:r>
            <a:r>
              <a:rPr lang="en-US" altLang="en-US" sz="1400" dirty="0">
                <a:latin typeface="+mn-lt"/>
              </a:rPr>
              <a:t> as either </a:t>
            </a:r>
            <a:r>
              <a:rPr lang="en-US" altLang="en-US" sz="1400" dirty="0" err="1">
                <a:latin typeface="+mn-lt"/>
              </a:rPr>
              <a:t>Ala-Gly-Ser</a:t>
            </a:r>
            <a:r>
              <a:rPr lang="en-US" altLang="en-US" sz="1400" dirty="0">
                <a:latin typeface="+mn-lt"/>
              </a:rPr>
              <a:t> or AGS.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8" y="304800"/>
            <a:ext cx="14541" cy="58288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Draw the structural formula for </a:t>
            </a:r>
            <a:r>
              <a:rPr lang="en-US" sz="1400" dirty="0" err="1">
                <a:latin typeface="+mn-lt"/>
              </a:rPr>
              <a:t>alanylglycylserine</a:t>
            </a:r>
            <a:r>
              <a:rPr lang="en-US" sz="1400" dirty="0">
                <a:latin typeface="+mn-lt"/>
              </a:rPr>
              <a:t>.</a:t>
            </a:r>
            <a:endParaRPr lang="en-US" sz="1400" b="1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Drawing the Structural Formula of a </a:t>
            </a:r>
            <a:r>
              <a:rPr lang="en-US" altLang="en-US" b="1" dirty="0" err="1">
                <a:latin typeface="Arial" charset="0"/>
              </a:rPr>
              <a:t>Tripeptide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3368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2819888" y="3896752"/>
            <a:ext cx="3704492" cy="17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212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3011"/>
            <a:ext cx="8565416" cy="1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How </a:t>
            </a:r>
            <a:r>
              <a:rPr lang="en-US" altLang="en-US" sz="1400" dirty="0">
                <a:latin typeface="+mn-lt"/>
              </a:rPr>
              <a:t>many nitrogen atoms are in the tripeptide </a:t>
            </a:r>
            <a:r>
              <a:rPr lang="en-US" altLang="en-US" sz="1400" dirty="0" err="1" smtClean="0">
                <a:latin typeface="+mn-lt"/>
              </a:rPr>
              <a:t>Arg</a:t>
            </a:r>
            <a:r>
              <a:rPr lang="en-US" altLang="en-US" sz="1400" dirty="0" smtClean="0">
                <a:latin typeface="+mn-lt"/>
              </a:rPr>
              <a:t>-Asp-</a:t>
            </a:r>
            <a:r>
              <a:rPr lang="en-US" altLang="en-US" sz="1400" dirty="0" err="1" smtClean="0">
                <a:latin typeface="+mn-lt"/>
              </a:rPr>
              <a:t>Gly</a:t>
            </a:r>
            <a:r>
              <a:rPr lang="en-US" altLang="en-US" sz="1400" dirty="0">
                <a:latin typeface="+mn-lt"/>
              </a:rPr>
              <a:t>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3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4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5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6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7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Name </a:t>
            </a:r>
            <a:r>
              <a:rPr lang="en-US" altLang="en-US" sz="1400" dirty="0">
                <a:latin typeface="+mn-lt"/>
              </a:rPr>
              <a:t>the dipeptide and give the two ways of writing </a:t>
            </a:r>
            <a:r>
              <a:rPr lang="en-US" altLang="en-US" sz="1400" dirty="0" smtClean="0">
                <a:latin typeface="+mn-lt"/>
              </a:rPr>
              <a:t>its abbreviation</a:t>
            </a:r>
            <a:r>
              <a:rPr lang="en-US" altLang="en-US" sz="1400" dirty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8" y="304801"/>
            <a:ext cx="11207" cy="449245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b="1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Drawing the Structural Formula of a </a:t>
            </a:r>
            <a:r>
              <a:rPr lang="en-US" altLang="en-US" b="1" dirty="0" err="1">
                <a:latin typeface="Arial" charset="0"/>
              </a:rPr>
              <a:t>Tripeptide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79725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>
          <a:xfrm>
            <a:off x="3036765" y="2998194"/>
            <a:ext cx="3270738" cy="15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Functional Groups and Chiral </a:t>
            </a:r>
            <a:r>
              <a:rPr lang="en-US" altLang="en-US" b="1" dirty="0" smtClean="0">
                <a:latin typeface="Arial" charset="0"/>
              </a:rPr>
              <a:t>	Centers </a:t>
            </a:r>
            <a:r>
              <a:rPr lang="en-US" altLang="en-US" b="1" dirty="0">
                <a:latin typeface="Arial" charset="0"/>
              </a:rPr>
              <a:t>in Carbohydrates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46325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796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442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4640460"/>
            <a:ext cx="8459787" cy="10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structure of glucose and asked to </a:t>
            </a:r>
            <a:r>
              <a:rPr lang="en-US" sz="1400" dirty="0" smtClean="0">
                <a:latin typeface="+mn-lt"/>
              </a:rPr>
              <a:t>determine the </a:t>
            </a:r>
            <a:r>
              <a:rPr lang="en-US" sz="1400" dirty="0">
                <a:latin typeface="+mn-lt"/>
              </a:rPr>
              <a:t>number of chiral carbons in the molecule.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 chiral carbon has four different groups </a:t>
            </a:r>
            <a:r>
              <a:rPr lang="en-US" sz="1400" dirty="0" smtClean="0">
                <a:latin typeface="+mn-lt"/>
              </a:rPr>
              <a:t>attached (</a:t>
            </a:r>
            <a:r>
              <a:rPr lang="en-US" sz="1400" dirty="0">
                <a:latin typeface="+mn-lt"/>
              </a:rPr>
              <a:t>Section 24.5). We need to identify those carbon atoms in glucose.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3770680" cy="12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How many chiral carbon atoms are there in the open-chain form of glucose (Figure 24.19)?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670157" y="1173695"/>
            <a:ext cx="2985675" cy="32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Functional Groups and Chiral </a:t>
            </a:r>
            <a:r>
              <a:rPr lang="en-US" altLang="en-US" b="1" dirty="0" smtClean="0">
                <a:latin typeface="Arial" charset="0"/>
              </a:rPr>
              <a:t>	Centers </a:t>
            </a:r>
            <a:r>
              <a:rPr lang="en-US" altLang="en-US" b="1" dirty="0">
                <a:latin typeface="Arial" charset="0"/>
              </a:rPr>
              <a:t>in Carbohydrates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01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65067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5547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1938"/>
            <a:ext cx="8459787" cy="10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Carbons 2, 3, 4, and 5 each have </a:t>
            </a:r>
            <a:r>
              <a:rPr lang="en-US" sz="1400" dirty="0" smtClean="0">
                <a:latin typeface="+mn-lt"/>
              </a:rPr>
              <a:t>four different </a:t>
            </a:r>
            <a:r>
              <a:rPr lang="en-US" sz="1400" dirty="0">
                <a:latin typeface="+mn-lt"/>
              </a:rPr>
              <a:t>groups attached to them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Thus, there are four chiral carbon atoms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glucose molecule.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3770680" cy="3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Continued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"/>
          <a:stretch/>
        </p:blipFill>
        <p:spPr>
          <a:xfrm>
            <a:off x="1441939" y="1965834"/>
            <a:ext cx="6775938" cy="32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Functional Groups and Chiral </a:t>
            </a:r>
            <a:r>
              <a:rPr lang="en-US" altLang="en-US" b="1" dirty="0" smtClean="0">
                <a:latin typeface="Arial" charset="0"/>
              </a:rPr>
              <a:t>	Centers </a:t>
            </a:r>
            <a:r>
              <a:rPr lang="en-US" altLang="en-US" b="1" dirty="0">
                <a:latin typeface="Arial" charset="0"/>
              </a:rPr>
              <a:t>in Carbohydrates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01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9391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24390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1938"/>
            <a:ext cx="8459787" cy="168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How </a:t>
            </a:r>
            <a:r>
              <a:rPr lang="en-US" sz="1400" dirty="0">
                <a:latin typeface="+mn-lt"/>
              </a:rPr>
              <a:t>many chiral carbon atoms are there in the </a:t>
            </a:r>
            <a:r>
              <a:rPr lang="en-US" sz="1400" dirty="0" smtClean="0">
                <a:latin typeface="+mn-lt"/>
              </a:rPr>
              <a:t>open-chain form </a:t>
            </a:r>
            <a:r>
              <a:rPr lang="en-US" sz="1400" dirty="0">
                <a:latin typeface="+mn-lt"/>
              </a:rPr>
              <a:t>of fructose (Figure 24.19)?</a:t>
            </a: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0 </a:t>
            </a: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1 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c) </a:t>
            </a:r>
            <a:r>
              <a:rPr lang="en-US" sz="1400" dirty="0">
                <a:latin typeface="+mn-lt"/>
              </a:rPr>
              <a:t>2 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3 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e) </a:t>
            </a:r>
            <a:r>
              <a:rPr lang="en-US" sz="1400" dirty="0">
                <a:latin typeface="+mn-lt"/>
              </a:rPr>
              <a:t>4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Name </a:t>
            </a:r>
            <a:r>
              <a:rPr lang="en-US" sz="1400" dirty="0">
                <a:latin typeface="+mn-lt"/>
              </a:rPr>
              <a:t>the functional groups present in the beta form </a:t>
            </a:r>
            <a:r>
              <a:rPr lang="en-US" sz="1400" dirty="0" smtClean="0">
                <a:latin typeface="+mn-lt"/>
              </a:rPr>
              <a:t>of glucose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3770680" cy="3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Continued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9292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3808"/>
            <a:ext cx="8440738" cy="26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parent compound is thus heptane. There are two </a:t>
            </a:r>
            <a:r>
              <a:rPr lang="en-US" altLang="en-US" sz="1400" dirty="0" smtClean="0">
                <a:latin typeface="+mn-lt"/>
              </a:rPr>
              <a:t>methyl groups </a:t>
            </a:r>
            <a:r>
              <a:rPr lang="en-US" altLang="en-US" sz="1400" dirty="0">
                <a:latin typeface="+mn-lt"/>
              </a:rPr>
              <a:t>branching off the main chain. Hence, this compound </a:t>
            </a:r>
            <a:r>
              <a:rPr lang="en-US" altLang="en-US" sz="1400" dirty="0" smtClean="0">
                <a:latin typeface="+mn-lt"/>
              </a:rPr>
              <a:t>is a </a:t>
            </a:r>
            <a:r>
              <a:rPr lang="en-US" altLang="en-US" sz="1400" dirty="0" err="1">
                <a:latin typeface="+mn-lt"/>
              </a:rPr>
              <a:t>dimethylheptane</a:t>
            </a:r>
            <a:r>
              <a:rPr lang="en-US" altLang="en-US" sz="1400" dirty="0">
                <a:latin typeface="+mn-lt"/>
              </a:rPr>
              <a:t>. To specify the location of the two </a:t>
            </a:r>
            <a:r>
              <a:rPr lang="en-US" altLang="en-US" sz="1400" dirty="0" smtClean="0">
                <a:latin typeface="+mn-lt"/>
              </a:rPr>
              <a:t>methyl groups</a:t>
            </a:r>
            <a:r>
              <a:rPr lang="en-US" altLang="en-US" sz="1400" dirty="0">
                <a:latin typeface="+mn-lt"/>
              </a:rPr>
              <a:t>, we must number the C atoms from the end that gives </a:t>
            </a:r>
            <a:r>
              <a:rPr lang="en-US" altLang="en-US" sz="1400" dirty="0" smtClean="0">
                <a:latin typeface="+mn-lt"/>
              </a:rPr>
              <a:t>the lower </a:t>
            </a:r>
            <a:r>
              <a:rPr lang="en-US" altLang="en-US" sz="1400" dirty="0">
                <a:latin typeface="+mn-lt"/>
              </a:rPr>
              <a:t>two numbers to the carbons bearing side chains. This </a:t>
            </a:r>
            <a:r>
              <a:rPr lang="en-US" altLang="en-US" sz="1400" dirty="0" smtClean="0">
                <a:latin typeface="+mn-lt"/>
              </a:rPr>
              <a:t>means that </a:t>
            </a:r>
            <a:r>
              <a:rPr lang="en-US" altLang="en-US" sz="1400" dirty="0">
                <a:latin typeface="+mn-lt"/>
              </a:rPr>
              <a:t>we should start numbering at the upper left carbon. </a:t>
            </a:r>
            <a:r>
              <a:rPr lang="en-US" altLang="en-US" sz="1400" dirty="0" smtClean="0">
                <a:latin typeface="+mn-lt"/>
              </a:rPr>
              <a:t>There is </a:t>
            </a:r>
            <a:r>
              <a:rPr lang="en-US" altLang="en-US" sz="1400" dirty="0">
                <a:latin typeface="+mn-lt"/>
              </a:rPr>
              <a:t>a methyl group on C3 and one on C4. The compound is </a:t>
            </a:r>
            <a:r>
              <a:rPr lang="en-US" altLang="en-US" sz="1400" dirty="0" smtClean="0">
                <a:latin typeface="+mn-lt"/>
              </a:rPr>
              <a:t>thus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3,4-dimethylheptane.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What </a:t>
            </a:r>
            <a:r>
              <a:rPr lang="en-US" altLang="en-US" sz="1400" dirty="0">
                <a:latin typeface="+mn-lt"/>
              </a:rPr>
              <a:t>is the systematic name of this compound</a:t>
            </a:r>
            <a:r>
              <a:rPr lang="en-US" altLang="en-US" sz="1400" dirty="0" smtClean="0">
                <a:latin typeface="+mn-lt"/>
              </a:rPr>
              <a:t>?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3-ethyl-3-methylbutane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2-ethyl-2-methylbutane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3,3-dimethylpentane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 err="1">
                <a:latin typeface="+mn-lt"/>
              </a:rPr>
              <a:t>isoheptane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1,2-dimethylneopentane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Name </a:t>
            </a:r>
            <a:r>
              <a:rPr lang="en-US" altLang="en-US" sz="1400" dirty="0">
                <a:latin typeface="+mn-lt"/>
              </a:rPr>
              <a:t>the following alkane: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8" y="304800"/>
            <a:ext cx="14395" cy="577027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24.1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Alkanes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7507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"/>
          <a:stretch/>
        </p:blipFill>
        <p:spPr>
          <a:xfrm>
            <a:off x="4445976" y="2660412"/>
            <a:ext cx="2312377" cy="1594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"/>
          <a:stretch/>
        </p:blipFill>
        <p:spPr>
          <a:xfrm>
            <a:off x="4440114" y="4898184"/>
            <a:ext cx="2488224" cy="11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799" y="304799"/>
            <a:ext cx="18807" cy="582328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5174" y="6128083"/>
            <a:ext cx="43730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Pyruvic acid,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is </a:t>
            </a:r>
            <a:r>
              <a:rPr lang="en-US" sz="1400" dirty="0">
                <a:latin typeface="+mn-lt"/>
              </a:rPr>
              <a:t>formed in the body from carbohydrate metabolism. In muscles, it is reduced to lactic acid in the course of exertion. </a:t>
            </a:r>
            <a:r>
              <a:rPr lang="en-US" sz="1400" dirty="0" smtClean="0">
                <a:latin typeface="+mn-lt"/>
              </a:rPr>
              <a:t>The acid-dissociation </a:t>
            </a:r>
            <a:r>
              <a:rPr lang="en-US" sz="1400" dirty="0">
                <a:latin typeface="+mn-lt"/>
              </a:rPr>
              <a:t>constant for pyruvic acid is 3.2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Why does pyruvic acid have a larger acid-dissociation </a:t>
            </a:r>
            <a:r>
              <a:rPr lang="en-US" sz="1400" dirty="0" smtClean="0">
                <a:latin typeface="+mn-lt"/>
              </a:rPr>
              <a:t>constant than </a:t>
            </a:r>
            <a:r>
              <a:rPr lang="en-US" sz="1400" dirty="0">
                <a:latin typeface="+mn-lt"/>
              </a:rPr>
              <a:t>acetic acid?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Would you expect pyruvic acid to exist primarily as the neutral acid or as dissociated ions in muscle tissue</a:t>
            </a:r>
            <a:r>
              <a:rPr lang="en-US" sz="1400" dirty="0" smtClean="0">
                <a:latin typeface="+mn-lt"/>
              </a:rPr>
              <a:t>, assuming </a:t>
            </a:r>
            <a:r>
              <a:rPr lang="en-US" sz="1400" dirty="0">
                <a:latin typeface="+mn-lt"/>
              </a:rPr>
              <a:t>a pH of 7.4 and an initial acid concentration of 2 </a:t>
            </a:r>
            <a:r>
              <a:rPr lang="en-US" sz="1400" dirty="0"/>
              <a:t>× </a:t>
            </a:r>
            <a:r>
              <a:rPr lang="en-US" sz="1400" dirty="0" smtClean="0">
                <a:latin typeface="+mj-lt"/>
              </a:rPr>
              <a:t>10</a:t>
            </a:r>
            <a:r>
              <a:rPr lang="en-US" sz="1400" baseline="30000" dirty="0" smtClean="0">
                <a:latin typeface="+mj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?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What would you predict for the solubility properties </a:t>
            </a:r>
            <a:r>
              <a:rPr lang="en-US" sz="1400" dirty="0" smtClean="0">
                <a:latin typeface="+mn-lt"/>
              </a:rPr>
              <a:t>of pyruvic </a:t>
            </a:r>
            <a:r>
              <a:rPr lang="en-US" sz="1400" dirty="0">
                <a:latin typeface="+mn-lt"/>
              </a:rPr>
              <a:t>acid? Explain.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What is the hybridization of each carbon atom in pyruvic acid?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Assuming H atoms as the </a:t>
            </a:r>
            <a:r>
              <a:rPr lang="en-US" sz="1400" dirty="0" smtClean="0">
                <a:latin typeface="+mn-lt"/>
              </a:rPr>
              <a:t>reducing agent</a:t>
            </a:r>
            <a:r>
              <a:rPr lang="en-US" sz="1400" dirty="0">
                <a:latin typeface="+mn-lt"/>
              </a:rPr>
              <a:t>, write a balanced chemical equation for the reduction of pyruvic acid to lactic acid (Figure 24.13). (Although H atoms </a:t>
            </a:r>
            <a:r>
              <a:rPr lang="en-US" sz="1400" dirty="0" smtClean="0">
                <a:latin typeface="+mn-lt"/>
              </a:rPr>
              <a:t>do not </a:t>
            </a:r>
            <a:r>
              <a:rPr lang="en-US" sz="1400" dirty="0">
                <a:latin typeface="+mn-lt"/>
              </a:rPr>
              <a:t>exist as such in biochemical systems, biochemical reducing agents deliver hydrogen for such reductions.)</a:t>
            </a:r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>
            <a:off x="381000" y="59867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>
          <a:xfrm>
            <a:off x="3697165" y="823172"/>
            <a:ext cx="1673469" cy="58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/>
        </p:blipFill>
        <p:spPr>
          <a:xfrm>
            <a:off x="2291963" y="3298502"/>
            <a:ext cx="4494985" cy="25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800" y="309563"/>
            <a:ext cx="18428" cy="570605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5174" y="6010853"/>
            <a:ext cx="43730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2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>
            <a:off x="381000" y="118026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9088" y="1195755"/>
            <a:ext cx="8459787" cy="3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283464" indent="-283464" eaLnBrk="0" hangingPunct="0">
              <a:defRPr/>
            </a:pP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acid-dissociation constant for pyruvic acid should </a:t>
            </a:r>
            <a:r>
              <a:rPr lang="en-US" sz="1400" dirty="0" smtClean="0">
                <a:latin typeface="+mn-lt"/>
              </a:rPr>
              <a:t>be somewhat </a:t>
            </a:r>
            <a:r>
              <a:rPr lang="en-US" sz="1400" dirty="0">
                <a:latin typeface="+mn-lt"/>
              </a:rPr>
              <a:t>greater than that of acetic acid because the </a:t>
            </a:r>
            <a:r>
              <a:rPr lang="en-US" sz="1400" dirty="0" smtClean="0">
                <a:latin typeface="+mn-lt"/>
              </a:rPr>
              <a:t>carbonyl function </a:t>
            </a:r>
            <a:r>
              <a:rPr lang="en-US" sz="1400" dirty="0">
                <a:latin typeface="+mn-lt"/>
              </a:rPr>
              <a:t>on the </a:t>
            </a:r>
            <a:r>
              <a:rPr lang="en-US" sz="1400" dirty="0" smtClean="0">
                <a:latin typeface="+mn-lt"/>
                <a:sym typeface="Symbol"/>
              </a:rPr>
              <a:t>α</a:t>
            </a:r>
            <a:r>
              <a:rPr lang="en-US" sz="1400" dirty="0" smtClean="0">
                <a:latin typeface="+mn-lt"/>
              </a:rPr>
              <a:t>-</a:t>
            </a:r>
            <a:r>
              <a:rPr lang="en-US" sz="1400" dirty="0" smtClean="0">
                <a:latin typeface="+mn-lt"/>
              </a:rPr>
              <a:t>carbon </a:t>
            </a:r>
            <a:r>
              <a:rPr lang="en-US" sz="1400" dirty="0">
                <a:latin typeface="+mn-lt"/>
              </a:rPr>
              <a:t>atom of pyruvic acid exerts </a:t>
            </a:r>
            <a:r>
              <a:rPr lang="en-US" sz="1400" dirty="0" smtClean="0">
                <a:latin typeface="+mn-lt"/>
              </a:rPr>
              <a:t>an electron-withdrawing </a:t>
            </a:r>
            <a:r>
              <a:rPr lang="en-US" sz="1400" dirty="0">
                <a:latin typeface="+mn-lt"/>
              </a:rPr>
              <a:t>effect on the carboxylic acid group. </a:t>
            </a:r>
            <a:r>
              <a:rPr lang="en-US" sz="1400" dirty="0" smtClean="0">
                <a:latin typeface="+mn-lt"/>
              </a:rPr>
              <a:t>In the C     O     H </a:t>
            </a:r>
            <a:r>
              <a:rPr lang="en-US" sz="1400" dirty="0">
                <a:latin typeface="+mn-lt"/>
              </a:rPr>
              <a:t>bond system, the electrons are shifted from H</a:t>
            </a:r>
            <a:r>
              <a:rPr lang="en-US" sz="1400" dirty="0" smtClean="0">
                <a:latin typeface="+mn-lt"/>
              </a:rPr>
              <a:t>, facilitating </a:t>
            </a:r>
            <a:r>
              <a:rPr lang="en-US" sz="1400" dirty="0">
                <a:latin typeface="+mn-lt"/>
              </a:rPr>
              <a:t>loss of the H as a proton. </a:t>
            </a:r>
            <a:r>
              <a:rPr lang="en-US" sz="1400" dirty="0" smtClean="0">
                <a:latin typeface="+mn-lt"/>
              </a:rPr>
              <a:t>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16.10)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To determine </a:t>
            </a:r>
            <a:r>
              <a:rPr lang="en-US" sz="1400" dirty="0">
                <a:latin typeface="+mn-lt"/>
              </a:rPr>
              <a:t>the extent of ionization, we first set up the </a:t>
            </a:r>
            <a:r>
              <a:rPr lang="en-US" sz="1400" dirty="0" smtClean="0">
                <a:latin typeface="+mn-lt"/>
              </a:rPr>
              <a:t>ionization equilibrium </a:t>
            </a:r>
            <a:r>
              <a:rPr lang="en-US" sz="1400" dirty="0">
                <a:latin typeface="+mn-lt"/>
              </a:rPr>
              <a:t>and equilibrium-constant expression</a:t>
            </a:r>
            <a:r>
              <a:rPr lang="en-US" sz="1400" dirty="0" smtClean="0">
                <a:latin typeface="+mn-lt"/>
              </a:rPr>
              <a:t>. Using </a:t>
            </a:r>
            <a:r>
              <a:rPr lang="en-US" sz="1400" dirty="0" err="1">
                <a:latin typeface="+mn-lt"/>
              </a:rPr>
              <a:t>HPv</a:t>
            </a:r>
            <a:r>
              <a:rPr lang="en-US" sz="1400" dirty="0">
                <a:latin typeface="+mn-lt"/>
              </a:rPr>
              <a:t> as the symbol for the acid, we </a:t>
            </a:r>
            <a:r>
              <a:rPr lang="en-US" sz="1400" dirty="0" smtClean="0">
                <a:latin typeface="+mn-lt"/>
              </a:rPr>
              <a:t>have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Let [</a:t>
            </a:r>
            <a:r>
              <a:rPr lang="en-US" sz="1400" dirty="0" err="1" smtClean="0">
                <a:latin typeface="+mn-lt"/>
              </a:rPr>
              <a:t>Pv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Then the concentration of </a:t>
            </a:r>
            <a:r>
              <a:rPr lang="en-US" sz="1400" dirty="0" err="1">
                <a:latin typeface="+mn-lt"/>
              </a:rPr>
              <a:t>undissociated</a:t>
            </a:r>
            <a:r>
              <a:rPr lang="en-US" sz="1400" dirty="0">
                <a:latin typeface="+mn-lt"/>
              </a:rPr>
              <a:t> acid </a:t>
            </a:r>
            <a:r>
              <a:rPr lang="en-US" sz="1400" dirty="0" smtClean="0">
                <a:latin typeface="+mn-lt"/>
              </a:rPr>
              <a:t>is 2 </a:t>
            </a:r>
            <a:r>
              <a:rPr lang="en-US" sz="1400" dirty="0">
                <a:latin typeface="+mn-lt"/>
              </a:rPr>
              <a:t>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–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The concentration of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is fixed at 4.0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–8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the antilog of the pH value). Substituting, we </a:t>
            </a:r>
            <a:r>
              <a:rPr lang="en-US" sz="1400" dirty="0" smtClean="0">
                <a:latin typeface="+mn-lt"/>
              </a:rPr>
              <a:t>obtain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  <a:endParaRPr lang="en-US" sz="1400" i="1" dirty="0">
              <a:latin typeface="+mn-lt"/>
            </a:endParaRPr>
          </a:p>
        </p:txBody>
      </p:sp>
      <p:pic>
        <p:nvPicPr>
          <p:cNvPr id="12" name="Picture 11" descr="triple 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04" y="2438373"/>
            <a:ext cx="352715" cy="89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2477457" y="2215364"/>
            <a:ext cx="194111" cy="104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2127093" y="2215364"/>
            <a:ext cx="194111" cy="10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27" y="3449737"/>
            <a:ext cx="2607163" cy="829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72" y="5143157"/>
            <a:ext cx="2553188" cy="5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5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2294" y="309563"/>
            <a:ext cx="15876" cy="55988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2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>
            <a:off x="381000" y="118026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9088" y="1195755"/>
            <a:ext cx="8459787" cy="3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>
                <a:latin typeface="+mj-lt"/>
              </a:rPr>
              <a:t>Solving for </a:t>
            </a:r>
            <a:r>
              <a:rPr lang="en-US" sz="1400" i="1" dirty="0">
                <a:latin typeface="+mj-lt"/>
              </a:rPr>
              <a:t>x</a:t>
            </a:r>
            <a:r>
              <a:rPr lang="en-US" sz="1400" dirty="0">
                <a:latin typeface="+mj-lt"/>
              </a:rPr>
              <a:t>, we obtain</a:t>
            </a:r>
          </a:p>
          <a:p>
            <a:pPr marL="283464" indent="-283464" algn="ctr" eaLnBrk="0" hangingPunct="0">
              <a:defRPr/>
            </a:pPr>
            <a:r>
              <a:rPr lang="en-US" sz="1400" i="1" dirty="0">
                <a:latin typeface="+mj-lt"/>
              </a:rPr>
              <a:t>x</a:t>
            </a:r>
            <a:r>
              <a:rPr lang="en-US" sz="1400" dirty="0">
                <a:latin typeface="+mj-lt"/>
              </a:rPr>
              <a:t> = [</a:t>
            </a:r>
            <a:r>
              <a:rPr lang="en-US" sz="1400" dirty="0" err="1">
                <a:latin typeface="+mj-lt"/>
              </a:rPr>
              <a:t>Pv</a:t>
            </a:r>
            <a:r>
              <a:rPr lang="en-US" sz="1400" baseline="30000" dirty="0">
                <a:latin typeface="+mj-lt"/>
              </a:rPr>
              <a:t>–</a:t>
            </a:r>
            <a:r>
              <a:rPr lang="en-US" sz="1400" dirty="0">
                <a:latin typeface="+mj-lt"/>
              </a:rPr>
              <a:t>] = 2 × 10</a:t>
            </a:r>
            <a:r>
              <a:rPr lang="en-US" sz="1400" baseline="30000" dirty="0">
                <a:latin typeface="+mj-lt"/>
              </a:rPr>
              <a:t>–4</a:t>
            </a:r>
            <a:r>
              <a:rPr lang="en-US" sz="1400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M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This </a:t>
            </a:r>
            <a:r>
              <a:rPr lang="en-US" sz="1400" dirty="0">
                <a:latin typeface="+mn-lt"/>
              </a:rPr>
              <a:t>is the initial concentration of acid, which means that </a:t>
            </a:r>
            <a:r>
              <a:rPr lang="en-US" sz="1400" dirty="0" smtClean="0">
                <a:latin typeface="+mn-lt"/>
              </a:rPr>
              <a:t>essentially all </a:t>
            </a:r>
            <a:r>
              <a:rPr lang="en-US" sz="1400" dirty="0">
                <a:latin typeface="+mn-lt"/>
              </a:rPr>
              <a:t>the acid has dissociated. We might have </a:t>
            </a:r>
            <a:r>
              <a:rPr lang="en-US" sz="1400" dirty="0" smtClean="0">
                <a:latin typeface="+mn-lt"/>
              </a:rPr>
              <a:t>expected this </a:t>
            </a:r>
            <a:r>
              <a:rPr lang="en-US" sz="1400" dirty="0">
                <a:latin typeface="+mn-lt"/>
              </a:rPr>
              <a:t>result because the acid is quite dilute and the </a:t>
            </a:r>
            <a:r>
              <a:rPr lang="en-US" sz="1400" dirty="0" smtClean="0">
                <a:latin typeface="+mn-lt"/>
              </a:rPr>
              <a:t>acid-dissociation constant </a:t>
            </a:r>
            <a:r>
              <a:rPr lang="en-US" sz="1400" dirty="0">
                <a:latin typeface="+mn-lt"/>
              </a:rPr>
              <a:t>is fairly high.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(c)	</a:t>
            </a:r>
            <a:r>
              <a:rPr lang="en-US" sz="1400" dirty="0" smtClean="0">
                <a:latin typeface="+mn-lt"/>
              </a:rPr>
              <a:t>Pyruvic </a:t>
            </a:r>
            <a:r>
              <a:rPr lang="en-US" sz="1400" dirty="0">
                <a:latin typeface="+mn-lt"/>
              </a:rPr>
              <a:t>acid should be quite soluble in water because it </a:t>
            </a:r>
            <a:r>
              <a:rPr lang="en-US" sz="1400" dirty="0" smtClean="0">
                <a:latin typeface="+mn-lt"/>
              </a:rPr>
              <a:t>has polar </a:t>
            </a:r>
            <a:r>
              <a:rPr lang="en-US" sz="1400" dirty="0">
                <a:latin typeface="+mn-lt"/>
              </a:rPr>
              <a:t>functional groups and a small hydrocarbon component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would predict it would be soluble in polar organic solvents</a:t>
            </a:r>
            <a:r>
              <a:rPr lang="en-US" sz="1400" dirty="0" smtClean="0">
                <a:latin typeface="+mn-lt"/>
              </a:rPr>
              <a:t>, especially </a:t>
            </a:r>
            <a:r>
              <a:rPr lang="en-US" sz="1400" dirty="0">
                <a:latin typeface="+mn-lt"/>
              </a:rPr>
              <a:t>ones that contain oxygen. In fact, pyruvic acid </a:t>
            </a:r>
            <a:r>
              <a:rPr lang="en-US" sz="1400" dirty="0" smtClean="0">
                <a:latin typeface="+mn-lt"/>
              </a:rPr>
              <a:t>dissolves in </a:t>
            </a:r>
            <a:r>
              <a:rPr lang="en-US" sz="1400" dirty="0">
                <a:latin typeface="+mn-lt"/>
              </a:rPr>
              <a:t>water, ethanol, and diethyl ether.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(d)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methyl group carbon has </a:t>
            </a:r>
            <a:r>
              <a:rPr lang="en-US" sz="1400" i="1" dirty="0">
                <a:latin typeface="+mn-lt"/>
              </a:rPr>
              <a:t>sp</a:t>
            </a:r>
            <a:r>
              <a:rPr lang="en-US" sz="1400" baseline="30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hybridization. The carbon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carbonyl group has </a:t>
            </a:r>
            <a:r>
              <a:rPr lang="en-US" sz="1400" i="1" dirty="0" smtClean="0">
                <a:latin typeface="+mn-lt"/>
              </a:rPr>
              <a:t>sp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hybridization </a:t>
            </a:r>
            <a:r>
              <a:rPr lang="en-US" sz="1400" dirty="0">
                <a:latin typeface="+mn-lt"/>
              </a:rPr>
              <a:t>because of the </a:t>
            </a:r>
            <a:r>
              <a:rPr lang="en-US" sz="1400" dirty="0" smtClean="0">
                <a:latin typeface="+mn-lt"/>
              </a:rPr>
              <a:t>double bond </a:t>
            </a:r>
            <a:r>
              <a:rPr lang="en-US" sz="1400" dirty="0">
                <a:latin typeface="+mn-lt"/>
              </a:rPr>
              <a:t>to oxygen. Similarly, the carboxylic acid carbon is </a:t>
            </a:r>
            <a:r>
              <a:rPr lang="en-US" sz="1400" i="1" dirty="0" smtClean="0">
                <a:latin typeface="+mn-lt"/>
              </a:rPr>
              <a:t>sp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hybridized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(e)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balanced chemical equation for this reaction </a:t>
            </a:r>
            <a:r>
              <a:rPr lang="en-US" sz="1400" dirty="0" smtClean="0">
                <a:latin typeface="+mn-lt"/>
              </a:rPr>
              <a:t>is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j-lt"/>
              </a:rPr>
              <a:t>Essentially</a:t>
            </a:r>
            <a:r>
              <a:rPr lang="en-US" sz="1400" dirty="0">
                <a:latin typeface="+mj-lt"/>
              </a:rPr>
              <a:t>, the </a:t>
            </a:r>
            <a:r>
              <a:rPr lang="en-US" sz="1400" dirty="0" err="1">
                <a:latin typeface="+mj-lt"/>
              </a:rPr>
              <a:t>ketonic</a:t>
            </a:r>
            <a:r>
              <a:rPr lang="en-US" sz="1400" dirty="0">
                <a:latin typeface="+mj-lt"/>
              </a:rPr>
              <a:t> functional group has been reduced to an alcohol.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>
          <a:xfrm>
            <a:off x="2766645" y="4327940"/>
            <a:ext cx="4126523" cy="1102484"/>
          </a:xfrm>
          <a:prstGeom prst="rect">
            <a:avLst/>
          </a:prstGeom>
        </p:spPr>
      </p:pic>
      <p:sp>
        <p:nvSpPr>
          <p:cNvPr id="12" name="Line 89"/>
          <p:cNvSpPr>
            <a:spLocks noChangeShapeType="1"/>
          </p:cNvSpPr>
          <p:nvPr/>
        </p:nvSpPr>
        <p:spPr bwMode="auto">
          <a:xfrm>
            <a:off x="310232" y="589236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90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614"/>
            <a:ext cx="8366124" cy="381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systematic name for a hydrocarbon </a:t>
            </a:r>
            <a:r>
              <a:rPr lang="en-US" altLang="en-US" sz="1400" dirty="0" smtClean="0">
                <a:latin typeface="+mn-lt"/>
              </a:rPr>
              <a:t>and asked </a:t>
            </a:r>
            <a:r>
              <a:rPr lang="en-US" altLang="en-US" sz="1400" dirty="0">
                <a:latin typeface="+mn-lt"/>
              </a:rPr>
              <a:t>to write its condensed structural formula.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Because the name ends in -</a:t>
            </a:r>
            <a:r>
              <a:rPr lang="en-US" altLang="en-US" sz="1400" i="1" dirty="0" err="1">
                <a:latin typeface="+mn-lt"/>
              </a:rPr>
              <a:t>ane</a:t>
            </a:r>
            <a:r>
              <a:rPr lang="en-US" altLang="en-US" sz="1400" dirty="0">
                <a:latin typeface="+mn-lt"/>
              </a:rPr>
              <a:t>, the compound is an alkane</a:t>
            </a:r>
            <a:r>
              <a:rPr lang="en-US" altLang="en-US" sz="1400" dirty="0" smtClean="0">
                <a:latin typeface="+mn-lt"/>
              </a:rPr>
              <a:t>, meaning </a:t>
            </a:r>
            <a:r>
              <a:rPr lang="en-US" altLang="en-US" sz="1400" dirty="0">
                <a:latin typeface="+mn-lt"/>
              </a:rPr>
              <a:t>that all the carbon–carbon bonds are single bonds</a:t>
            </a:r>
            <a:r>
              <a:rPr lang="en-US" altLang="en-US" sz="1400" dirty="0" smtClean="0">
                <a:latin typeface="+mn-lt"/>
              </a:rPr>
              <a:t>. The </a:t>
            </a:r>
            <a:r>
              <a:rPr lang="en-US" altLang="en-US" sz="1400" dirty="0">
                <a:latin typeface="+mn-lt"/>
              </a:rPr>
              <a:t>parent hydrocarbon is pentane, indicating five C atoms (Table 24.2). There are two alkyl groups specified, an ethyl </a:t>
            </a:r>
            <a:r>
              <a:rPr lang="en-US" altLang="en-US" sz="1400" dirty="0" smtClean="0">
                <a:latin typeface="+mn-lt"/>
              </a:rPr>
              <a:t>group (</a:t>
            </a:r>
            <a:r>
              <a:rPr lang="en-US" altLang="en-US" sz="1400" dirty="0">
                <a:latin typeface="+mn-lt"/>
              </a:rPr>
              <a:t>two carbon atoms, 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a methyl group (one carbon atom</a:t>
            </a:r>
            <a:r>
              <a:rPr lang="en-US" altLang="en-US" sz="1400" dirty="0" smtClean="0">
                <a:latin typeface="+mn-lt"/>
              </a:rPr>
              <a:t>, 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). </a:t>
            </a:r>
            <a:r>
              <a:rPr lang="en-US" altLang="en-US" sz="1400" dirty="0">
                <a:latin typeface="+mn-lt"/>
              </a:rPr>
              <a:t>Counting from left to right along the five-carbon </a:t>
            </a:r>
            <a:r>
              <a:rPr lang="en-US" altLang="en-US" sz="1400" dirty="0" smtClean="0">
                <a:latin typeface="+mn-lt"/>
              </a:rPr>
              <a:t>chain, the </a:t>
            </a:r>
            <a:r>
              <a:rPr lang="en-US" altLang="en-US" sz="1400" dirty="0">
                <a:latin typeface="+mn-lt"/>
              </a:rPr>
              <a:t>name tells us that the ethyl group is attached to </a:t>
            </a:r>
            <a:r>
              <a:rPr lang="en-US" altLang="en-US" sz="1400" dirty="0" smtClean="0">
                <a:latin typeface="+mn-lt"/>
              </a:rPr>
              <a:t>C3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the methyl </a:t>
            </a:r>
            <a:r>
              <a:rPr lang="en-US" altLang="en-US" sz="1400" dirty="0">
                <a:latin typeface="+mn-lt"/>
              </a:rPr>
              <a:t>group is attached to </a:t>
            </a:r>
            <a:r>
              <a:rPr lang="en-US" altLang="en-US" sz="1400" dirty="0" smtClean="0">
                <a:latin typeface="+mn-lt"/>
              </a:rPr>
              <a:t>C2.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336" cy="5746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condensed structural formula for 3-ethyl-2-methylpentane.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Condensed Structural Formulas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51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>
          <a:xfrm>
            <a:off x="1959830" y="3225104"/>
            <a:ext cx="5087815" cy="27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90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614"/>
            <a:ext cx="8366124" cy="40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begin by writing five C atoms attached by single </a:t>
            </a:r>
            <a:r>
              <a:rPr lang="en-US" altLang="en-US" sz="1400" dirty="0" smtClean="0">
                <a:latin typeface="+mn-lt"/>
              </a:rPr>
              <a:t>bonds. These </a:t>
            </a:r>
            <a:r>
              <a:rPr lang="en-US" altLang="en-US" sz="1400" dirty="0">
                <a:latin typeface="+mn-lt"/>
              </a:rPr>
              <a:t>represent the backbone of the parent pentane chain: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      </a:t>
            </a:r>
            <a:r>
              <a:rPr lang="en-US" altLang="en-US" sz="14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     </a:t>
            </a:r>
            <a:r>
              <a:rPr lang="en-US" altLang="en-US" sz="14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     </a:t>
            </a:r>
            <a:r>
              <a:rPr lang="en-US" altLang="en-US" sz="14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    </a:t>
            </a:r>
            <a:r>
              <a:rPr lang="en-US" altLang="en-US" sz="1400" dirty="0" err="1" smtClean="0">
                <a:latin typeface="+mn-lt"/>
              </a:rPr>
              <a:t>C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next place a methyl group on the second C and an </a:t>
            </a:r>
            <a:r>
              <a:rPr lang="en-US" altLang="en-US" sz="1400" dirty="0" smtClean="0">
                <a:latin typeface="+mn-lt"/>
              </a:rPr>
              <a:t>ethyl group </a:t>
            </a:r>
            <a:r>
              <a:rPr lang="en-US" altLang="en-US" sz="1400" dirty="0">
                <a:latin typeface="+mn-lt"/>
              </a:rPr>
              <a:t>on the third C of the chain. We then add </a:t>
            </a:r>
            <a:r>
              <a:rPr lang="en-US" altLang="en-US" sz="1400" dirty="0" err="1">
                <a:latin typeface="+mn-lt"/>
              </a:rPr>
              <a:t>hydrogens</a:t>
            </a:r>
            <a:r>
              <a:rPr lang="en-US" altLang="en-US" sz="1400" dirty="0">
                <a:latin typeface="+mn-lt"/>
              </a:rPr>
              <a:t> to </a:t>
            </a:r>
            <a:r>
              <a:rPr lang="en-US" altLang="en-US" sz="1400" dirty="0" smtClean="0">
                <a:latin typeface="+mn-lt"/>
              </a:rPr>
              <a:t>all the </a:t>
            </a:r>
            <a:r>
              <a:rPr lang="en-US" altLang="en-US" sz="1400" dirty="0">
                <a:latin typeface="+mn-lt"/>
              </a:rPr>
              <a:t>other C atoms to make four bonds to each carbon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formula can be written more concisely as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CH(CH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)CH(C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)CH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where </a:t>
            </a:r>
            <a:r>
              <a:rPr lang="en-US" altLang="en-US" sz="1400" dirty="0">
                <a:latin typeface="+mn-lt"/>
              </a:rPr>
              <a:t>the branching alkyl groups are indicated in parentheses.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3459" cy="53951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Condensed Structural Formulas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69993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3149722" y="2937568"/>
            <a:ext cx="3124807" cy="1152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3841168" y="1950981"/>
            <a:ext cx="194111" cy="104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4236456" y="1950981"/>
            <a:ext cx="194111" cy="104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4615069" y="1950981"/>
            <a:ext cx="194111" cy="104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4984168" y="1951767"/>
            <a:ext cx="194111" cy="1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90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614"/>
            <a:ext cx="8366124" cy="40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How </a:t>
            </a:r>
            <a:r>
              <a:rPr lang="en-US" altLang="en-US" sz="1400" dirty="0">
                <a:latin typeface="+mn-lt"/>
              </a:rPr>
              <a:t>many hydrogen atoms are in 2,2-dimethylhexane?</a:t>
            </a: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6 </a:t>
            </a: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8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c) </a:t>
            </a:r>
            <a:r>
              <a:rPr lang="en-US" altLang="en-US" sz="1400" dirty="0">
                <a:latin typeface="+mn-lt"/>
              </a:rPr>
              <a:t>16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>
                <a:latin typeface="+mn-lt"/>
              </a:rPr>
              <a:t>18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e) </a:t>
            </a:r>
            <a:r>
              <a:rPr lang="en-US" altLang="en-US" sz="1400" dirty="0">
                <a:latin typeface="+mn-lt"/>
              </a:rPr>
              <a:t>20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Write </a:t>
            </a:r>
            <a:r>
              <a:rPr lang="en-US" altLang="en-US" sz="1400" dirty="0">
                <a:latin typeface="+mn-lt"/>
              </a:rPr>
              <a:t>the condensed structural formula </a:t>
            </a:r>
            <a:r>
              <a:rPr lang="en-US" altLang="en-US" sz="1400" dirty="0" smtClean="0">
                <a:latin typeface="+mn-lt"/>
              </a:rPr>
              <a:t>for 2,3-dimethylhexane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9101" cy="364839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Condensed Structural Formulas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395319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384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54725"/>
            <a:ext cx="8565416" cy="381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draw all the isomers (both structural </a:t>
            </a:r>
            <a:r>
              <a:rPr lang="en-US" altLang="en-US" sz="1400" dirty="0" smtClean="0">
                <a:latin typeface="+mn-lt"/>
              </a:rPr>
              <a:t>and geometric</a:t>
            </a:r>
            <a:r>
              <a:rPr lang="en-US" altLang="en-US" sz="1400" dirty="0">
                <a:latin typeface="+mn-lt"/>
              </a:rPr>
              <a:t>) for an alkene with a five-carbon chain.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Because the compound is named pentene and not </a:t>
            </a:r>
            <a:r>
              <a:rPr lang="en-US" altLang="en-US" sz="1400" dirty="0" err="1" smtClean="0">
                <a:latin typeface="+mn-lt"/>
              </a:rPr>
              <a:t>pentadiene</a:t>
            </a:r>
            <a:r>
              <a:rPr lang="en-US" altLang="en-US" sz="1400" dirty="0" smtClean="0">
                <a:latin typeface="+mn-lt"/>
              </a:rPr>
              <a:t> or </a:t>
            </a:r>
            <a:r>
              <a:rPr lang="en-US" altLang="en-US" sz="1400" dirty="0" err="1">
                <a:latin typeface="+mn-lt"/>
              </a:rPr>
              <a:t>pentatriene</a:t>
            </a:r>
            <a:r>
              <a:rPr lang="en-US" altLang="en-US" sz="1400" dirty="0">
                <a:latin typeface="+mn-lt"/>
              </a:rPr>
              <a:t>, we know that the five-carbon chain </a:t>
            </a:r>
            <a:r>
              <a:rPr lang="en-US" altLang="en-US" sz="1400" dirty="0" smtClean="0">
                <a:latin typeface="+mn-lt"/>
              </a:rPr>
              <a:t>contains only </a:t>
            </a:r>
            <a:r>
              <a:rPr lang="en-US" altLang="en-US" sz="1400" dirty="0">
                <a:latin typeface="+mn-lt"/>
              </a:rPr>
              <a:t>one carbon–carbon double bond. Thus, we begin by </a:t>
            </a:r>
            <a:r>
              <a:rPr lang="en-US" altLang="en-US" sz="1400" dirty="0" smtClean="0">
                <a:latin typeface="+mn-lt"/>
              </a:rPr>
              <a:t>placing the </a:t>
            </a:r>
            <a:r>
              <a:rPr lang="en-US" altLang="en-US" sz="1400" dirty="0">
                <a:latin typeface="+mn-lt"/>
              </a:rPr>
              <a:t>double bond in various locations along the chain, </a:t>
            </a:r>
            <a:r>
              <a:rPr lang="en-US" altLang="en-US" sz="1400" dirty="0" smtClean="0">
                <a:latin typeface="+mn-lt"/>
              </a:rPr>
              <a:t>remembering that </a:t>
            </a:r>
            <a:r>
              <a:rPr lang="en-US" altLang="en-US" sz="1400" dirty="0">
                <a:latin typeface="+mn-lt"/>
              </a:rPr>
              <a:t>the chain can be numbered from either end. After </a:t>
            </a:r>
            <a:r>
              <a:rPr lang="en-US" altLang="en-US" sz="1400" dirty="0" smtClean="0">
                <a:latin typeface="+mn-lt"/>
              </a:rPr>
              <a:t>finding the </a:t>
            </a:r>
            <a:r>
              <a:rPr lang="en-US" altLang="en-US" sz="1400" dirty="0">
                <a:latin typeface="+mn-lt"/>
              </a:rPr>
              <a:t>different unique locations for the double bond, we </a:t>
            </a:r>
            <a:r>
              <a:rPr lang="en-US" altLang="en-US" sz="1400" dirty="0" smtClean="0">
                <a:latin typeface="+mn-lt"/>
              </a:rPr>
              <a:t>consider whether </a:t>
            </a:r>
            <a:r>
              <a:rPr lang="en-US" altLang="en-US" sz="1400" dirty="0">
                <a:latin typeface="+mn-lt"/>
              </a:rPr>
              <a:t>the molecule can have </a:t>
            </a:r>
            <a:r>
              <a:rPr lang="en-US" altLang="en-US" sz="1400" dirty="0" err="1">
                <a:latin typeface="+mn-lt"/>
              </a:rPr>
              <a:t>cis</a:t>
            </a:r>
            <a:r>
              <a:rPr lang="en-US" altLang="en-US" sz="1400" dirty="0">
                <a:latin typeface="+mn-lt"/>
              </a:rPr>
              <a:t> and trans isomers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There can be a double bond after either </a:t>
            </a:r>
            <a:r>
              <a:rPr lang="en-US" altLang="en-US" sz="1400" dirty="0" smtClean="0">
                <a:latin typeface="+mn-lt"/>
              </a:rPr>
              <a:t>the first </a:t>
            </a:r>
            <a:r>
              <a:rPr lang="en-US" altLang="en-US" sz="1400" dirty="0">
                <a:latin typeface="+mn-lt"/>
              </a:rPr>
              <a:t>carbon (1-pentene) or second </a:t>
            </a:r>
            <a:r>
              <a:rPr lang="en-US" altLang="en-US" sz="1400" dirty="0" smtClean="0">
                <a:latin typeface="+mn-lt"/>
              </a:rPr>
              <a:t>carbon (</a:t>
            </a:r>
            <a:r>
              <a:rPr lang="en-US" altLang="en-US" sz="1400" dirty="0">
                <a:latin typeface="+mn-lt"/>
              </a:rPr>
              <a:t>2-pentene). These are the only two </a:t>
            </a:r>
            <a:r>
              <a:rPr lang="en-US" altLang="en-US" sz="1400" dirty="0" smtClean="0">
                <a:latin typeface="+mn-lt"/>
              </a:rPr>
              <a:t>possibilities because </a:t>
            </a:r>
            <a:r>
              <a:rPr lang="en-US" altLang="en-US" sz="1400" dirty="0">
                <a:latin typeface="+mn-lt"/>
              </a:rPr>
              <a:t>the chain can be numbered </a:t>
            </a:r>
            <a:r>
              <a:rPr lang="en-US" altLang="en-US" sz="1400" dirty="0" smtClean="0">
                <a:latin typeface="+mn-lt"/>
              </a:rPr>
              <a:t>from either </a:t>
            </a:r>
            <a:r>
              <a:rPr lang="en-US" altLang="en-US" sz="1400" dirty="0">
                <a:latin typeface="+mn-lt"/>
              </a:rPr>
              <a:t>end. Thus, what we might </a:t>
            </a:r>
            <a:r>
              <a:rPr lang="en-US" altLang="en-US" sz="1400" dirty="0" smtClean="0">
                <a:latin typeface="+mn-lt"/>
              </a:rPr>
              <a:t>erroneously call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3-pentene </a:t>
            </a:r>
            <a:r>
              <a:rPr lang="en-US" altLang="en-US" sz="1400" dirty="0">
                <a:latin typeface="+mn-lt"/>
              </a:rPr>
              <a:t>is actually 2-pentene, as </a:t>
            </a:r>
            <a:r>
              <a:rPr lang="en-US" altLang="en-US" sz="1400" dirty="0" smtClean="0">
                <a:latin typeface="+mn-lt"/>
              </a:rPr>
              <a:t>seen by </a:t>
            </a:r>
            <a:r>
              <a:rPr lang="en-US" altLang="en-US" sz="1400" dirty="0">
                <a:latin typeface="+mn-lt"/>
              </a:rPr>
              <a:t>numbering the carbon chain from </a:t>
            </a:r>
            <a:r>
              <a:rPr lang="en-US" altLang="en-US" sz="1400" dirty="0" smtClean="0">
                <a:latin typeface="+mn-lt"/>
              </a:rPr>
              <a:t>the other </a:t>
            </a:r>
            <a:r>
              <a:rPr lang="en-US" altLang="en-US" sz="1400" dirty="0">
                <a:latin typeface="+mn-lt"/>
              </a:rPr>
              <a:t>end: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336" cy="5746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Draw all the structural and geometric isomers of pentene, C</a:t>
            </a:r>
            <a:r>
              <a:rPr lang="en-US" sz="1400" baseline="-25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10</a:t>
            </a:r>
            <a:r>
              <a:rPr lang="en-US" sz="1400" dirty="0">
                <a:latin typeface="+mn-lt"/>
              </a:rPr>
              <a:t>, that have an </a:t>
            </a:r>
            <a:r>
              <a:rPr lang="en-US" sz="1400" dirty="0" err="1">
                <a:latin typeface="+mn-lt"/>
              </a:rPr>
              <a:t>unbranched</a:t>
            </a:r>
            <a:r>
              <a:rPr lang="en-US" sz="1400" dirty="0">
                <a:latin typeface="+mn-lt"/>
              </a:rPr>
              <a:t> hydrocarbon chain.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Drawing Isomers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51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>
          <a:xfrm>
            <a:off x="1485045" y="4113689"/>
            <a:ext cx="6236677" cy="17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0867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19556"/>
            <a:ext cx="8565416" cy="3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Because </a:t>
            </a:r>
            <a:r>
              <a:rPr lang="en-US" altLang="en-US" sz="1400" dirty="0">
                <a:latin typeface="+mn-lt"/>
              </a:rPr>
              <a:t>the first C atom in 1-pentene </a:t>
            </a:r>
            <a:r>
              <a:rPr lang="en-US" altLang="en-US" sz="1400" dirty="0" smtClean="0">
                <a:latin typeface="+mn-lt"/>
              </a:rPr>
              <a:t>is bonded </a:t>
            </a:r>
            <a:r>
              <a:rPr lang="en-US" altLang="en-US" sz="1400" dirty="0">
                <a:latin typeface="+mn-lt"/>
              </a:rPr>
              <a:t>to two H atoms, there are no </a:t>
            </a:r>
            <a:r>
              <a:rPr lang="en-US" altLang="en-US" sz="1400" dirty="0" err="1">
                <a:latin typeface="+mn-lt"/>
              </a:rPr>
              <a:t>cis</a:t>
            </a:r>
            <a:r>
              <a:rPr lang="en-US" altLang="en-US" sz="1400" dirty="0" smtClean="0">
                <a:latin typeface="+mn-lt"/>
              </a:rPr>
              <a:t>– trans </a:t>
            </a:r>
            <a:r>
              <a:rPr lang="en-US" altLang="en-US" sz="1400" dirty="0">
                <a:latin typeface="+mn-lt"/>
              </a:rPr>
              <a:t>isomers. There are </a:t>
            </a:r>
            <a:r>
              <a:rPr lang="en-US" altLang="en-US" sz="1400" dirty="0" err="1">
                <a:latin typeface="+mn-lt"/>
              </a:rPr>
              <a:t>cis</a:t>
            </a:r>
            <a:r>
              <a:rPr lang="en-US" altLang="en-US" sz="1400" dirty="0">
                <a:latin typeface="+mn-lt"/>
              </a:rPr>
              <a:t> and trans </a:t>
            </a:r>
            <a:r>
              <a:rPr lang="en-US" altLang="en-US" sz="1400" dirty="0" smtClean="0">
                <a:latin typeface="+mn-lt"/>
              </a:rPr>
              <a:t>isomers for </a:t>
            </a:r>
            <a:r>
              <a:rPr lang="en-US" altLang="en-US" sz="1400" dirty="0">
                <a:latin typeface="+mn-lt"/>
              </a:rPr>
              <a:t>2-pentene, however. Thus, the three </a:t>
            </a:r>
            <a:r>
              <a:rPr lang="en-US" altLang="en-US" sz="1400" dirty="0" smtClean="0">
                <a:latin typeface="+mn-lt"/>
              </a:rPr>
              <a:t>isomers for </a:t>
            </a:r>
            <a:r>
              <a:rPr lang="en-US" altLang="en-US" sz="1400" dirty="0">
                <a:latin typeface="+mn-lt"/>
              </a:rPr>
              <a:t>pentene are: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dirty="0">
                <a:latin typeface="+mn-lt"/>
              </a:rPr>
              <a:t>You should convince yourself that </a:t>
            </a:r>
            <a:r>
              <a:rPr lang="en-US" altLang="en-US" sz="1400" i="1" dirty="0" smtClean="0">
                <a:latin typeface="+mn-lt"/>
              </a:rPr>
              <a:t>cis</a:t>
            </a:r>
            <a:r>
              <a:rPr lang="en-US" altLang="en-US" sz="1400" dirty="0" smtClean="0">
                <a:latin typeface="+mn-lt"/>
              </a:rPr>
              <a:t>-3-pentene </a:t>
            </a:r>
            <a:r>
              <a:rPr lang="en-US" altLang="en-US" sz="1400" dirty="0">
                <a:latin typeface="+mn-lt"/>
              </a:rPr>
              <a:t>is identical to </a:t>
            </a:r>
            <a:r>
              <a:rPr lang="en-US" altLang="en-US" sz="1400" i="1" dirty="0">
                <a:latin typeface="+mn-lt"/>
              </a:rPr>
              <a:t>cis</a:t>
            </a:r>
            <a:r>
              <a:rPr lang="en-US" altLang="en-US" sz="1400" dirty="0">
                <a:latin typeface="+mn-lt"/>
              </a:rPr>
              <a:t>-2-pentene and </a:t>
            </a:r>
            <a:r>
              <a:rPr lang="en-US" altLang="en-US" sz="1400" dirty="0" smtClean="0">
                <a:latin typeface="+mn-lt"/>
              </a:rPr>
              <a:t>that </a:t>
            </a:r>
            <a:r>
              <a:rPr lang="en-US" altLang="en-US" sz="1400" i="1" dirty="0" smtClean="0">
                <a:latin typeface="+mn-lt"/>
              </a:rPr>
              <a:t>trans</a:t>
            </a:r>
            <a:r>
              <a:rPr lang="en-US" altLang="en-US" sz="1400" dirty="0" smtClean="0">
                <a:latin typeface="+mn-lt"/>
              </a:rPr>
              <a:t>-3-pentene </a:t>
            </a:r>
            <a:r>
              <a:rPr lang="en-US" altLang="en-US" sz="1400" dirty="0">
                <a:latin typeface="+mn-lt"/>
              </a:rPr>
              <a:t>is identical to </a:t>
            </a:r>
            <a:r>
              <a:rPr lang="en-US" altLang="en-US" sz="1400" i="1" dirty="0">
                <a:latin typeface="+mn-lt"/>
              </a:rPr>
              <a:t>trans</a:t>
            </a:r>
            <a:r>
              <a:rPr lang="en-US" altLang="en-US" sz="1400" dirty="0">
                <a:latin typeface="+mn-lt"/>
              </a:rPr>
              <a:t>-2-pentene</a:t>
            </a:r>
            <a:r>
              <a:rPr lang="en-US" altLang="en-US" sz="1400" dirty="0" smtClean="0">
                <a:latin typeface="+mn-lt"/>
              </a:rPr>
              <a:t>. However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i="1" dirty="0">
                <a:latin typeface="+mn-lt"/>
              </a:rPr>
              <a:t>cis</a:t>
            </a:r>
            <a:r>
              <a:rPr lang="en-US" altLang="en-US" sz="1400" dirty="0">
                <a:latin typeface="+mn-lt"/>
              </a:rPr>
              <a:t>-2-pentene and </a:t>
            </a:r>
            <a:r>
              <a:rPr lang="en-US" altLang="en-US" sz="1400" i="1" dirty="0" smtClean="0">
                <a:latin typeface="+mn-lt"/>
              </a:rPr>
              <a:t>trans</a:t>
            </a:r>
            <a:r>
              <a:rPr lang="en-US" altLang="en-US" sz="1400" dirty="0" smtClean="0">
                <a:latin typeface="+mn-lt"/>
              </a:rPr>
              <a:t>-2-pentene are </a:t>
            </a:r>
            <a:r>
              <a:rPr lang="en-US" altLang="en-US" sz="1400" dirty="0">
                <a:latin typeface="+mn-lt"/>
              </a:rPr>
              <a:t>the correct names because they </a:t>
            </a:r>
            <a:r>
              <a:rPr lang="en-US" altLang="en-US" sz="1400" dirty="0" smtClean="0">
                <a:latin typeface="+mn-lt"/>
              </a:rPr>
              <a:t>have smaller </a:t>
            </a:r>
            <a:r>
              <a:rPr lang="en-US" altLang="en-US" sz="1400" dirty="0">
                <a:latin typeface="+mn-lt"/>
              </a:rPr>
              <a:t>numbered prefixes</a:t>
            </a:r>
            <a:r>
              <a:rPr lang="en-US" altLang="en-US" sz="1400" dirty="0" smtClean="0">
                <a:latin typeface="+mn-lt"/>
              </a:rPr>
              <a:t>.)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Exercise 1</a:t>
            </a:r>
          </a:p>
          <a:p>
            <a:pPr marL="0" lvl="0" indent="0" eaLnBrk="0" hangingPunct="0">
              <a:tabLst/>
              <a:defRPr/>
            </a:pPr>
            <a:endParaRPr lang="en-US" altLang="en-US" sz="10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Which compound does not exist?</a:t>
            </a: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(a)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1,2,3,4,5,6,7-octaheptaene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(b) 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cis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-2-butane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(c) 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trans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-3-hexene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(d)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1-propene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(e) 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cis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-4-decene</a:t>
            </a:r>
          </a:p>
          <a:p>
            <a:pPr marL="0" lvl="0" indent="0" eaLnBrk="0" hangingPunct="0">
              <a:tabLst/>
              <a:defRPr/>
            </a:pPr>
            <a:endParaRPr lang="en-US" alt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Exercise 2</a:t>
            </a:r>
          </a:p>
          <a:p>
            <a:pPr marL="0" lvl="0" indent="0" eaLnBrk="0" hangingPunct="0">
              <a:tabLst/>
              <a:defRPr/>
            </a:pPr>
            <a:endParaRPr lang="en-US" altLang="en-US" sz="10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How many straight-chain isomers are there of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hexene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, C</a:t>
            </a:r>
            <a:r>
              <a:rPr lang="en-US" alt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6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H</a:t>
            </a:r>
            <a:r>
              <a:rPr lang="en-US" alt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?</a:t>
            </a:r>
            <a:endParaRPr lang="en-US" alt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8" y="304800"/>
            <a:ext cx="14541" cy="58288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Drawing Isomers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3368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/>
        </p:blipFill>
        <p:spPr>
          <a:xfrm>
            <a:off x="2485476" y="1772214"/>
            <a:ext cx="4235815" cy="15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38648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2397372"/>
            <a:ext cx="8565416" cy="1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condensed structural formulas for </a:t>
            </a:r>
            <a:r>
              <a:rPr lang="en-US" altLang="en-US" sz="1400" dirty="0" smtClean="0">
                <a:latin typeface="+mn-lt"/>
              </a:rPr>
              <a:t>an alkene </a:t>
            </a:r>
            <a:r>
              <a:rPr lang="en-US" altLang="en-US" sz="1400" dirty="0">
                <a:latin typeface="+mn-lt"/>
              </a:rPr>
              <a:t>and an alkyne and asked to name the compounds.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each case, the name is based on the number of carbon </a:t>
            </a:r>
            <a:r>
              <a:rPr lang="en-US" altLang="en-US" sz="1400" dirty="0" smtClean="0">
                <a:latin typeface="+mn-lt"/>
              </a:rPr>
              <a:t>atoms in </a:t>
            </a:r>
            <a:r>
              <a:rPr lang="en-US" altLang="en-US" sz="1400" dirty="0">
                <a:latin typeface="+mn-lt"/>
              </a:rPr>
              <a:t>the longest continuous carbon chain that contains the </a:t>
            </a:r>
            <a:r>
              <a:rPr lang="en-US" altLang="en-US" sz="1400" dirty="0" smtClean="0">
                <a:latin typeface="+mn-lt"/>
              </a:rPr>
              <a:t>multiple bond</a:t>
            </a:r>
            <a:r>
              <a:rPr lang="en-US" altLang="en-US" sz="1400" dirty="0">
                <a:latin typeface="+mn-lt"/>
              </a:rPr>
              <a:t>. In the alkene, care must be taken to indicate whether </a:t>
            </a:r>
            <a:r>
              <a:rPr lang="en-US" altLang="en-US" sz="1400" dirty="0" err="1" smtClean="0">
                <a:latin typeface="+mn-lt"/>
              </a:rPr>
              <a:t>cis</a:t>
            </a:r>
            <a:r>
              <a:rPr lang="en-US" altLang="en-US" sz="1400" dirty="0" smtClean="0">
                <a:latin typeface="+mn-lt"/>
              </a:rPr>
              <a:t>–trans </a:t>
            </a:r>
            <a:r>
              <a:rPr lang="en-US" altLang="en-US" sz="1400" dirty="0">
                <a:latin typeface="+mn-lt"/>
              </a:rPr>
              <a:t>isomerism is possible and, if so, which isomer is given.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a)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longest continuous chain of carbons that contains </a:t>
            </a:r>
            <a:r>
              <a:rPr lang="en-US" altLang="en-US" sz="1400" dirty="0" smtClean="0">
                <a:latin typeface="+mn-lt"/>
              </a:rPr>
              <a:t>the double </a:t>
            </a:r>
            <a:r>
              <a:rPr lang="en-US" altLang="en-US" sz="1400" dirty="0">
                <a:latin typeface="+mn-lt"/>
              </a:rPr>
              <a:t>bond is seven carbons long, so the parent hydrocarbon </a:t>
            </a:r>
            <a:r>
              <a:rPr lang="en-US" altLang="en-US" sz="1400" dirty="0" smtClean="0">
                <a:latin typeface="+mn-lt"/>
              </a:rPr>
              <a:t>is </a:t>
            </a:r>
            <a:r>
              <a:rPr lang="en-US" altLang="en-US" sz="1400" dirty="0" err="1" smtClean="0">
                <a:latin typeface="+mn-lt"/>
              </a:rPr>
              <a:t>heptene</a:t>
            </a:r>
            <a:r>
              <a:rPr lang="en-US" altLang="en-US" sz="1400" dirty="0">
                <a:latin typeface="+mn-lt"/>
              </a:rPr>
              <a:t>. Because the double bond begins at carbon 2 (</a:t>
            </a:r>
            <a:r>
              <a:rPr lang="en-US" altLang="en-US" sz="1400" dirty="0" smtClean="0">
                <a:latin typeface="+mn-lt"/>
              </a:rPr>
              <a:t>numbering from </a:t>
            </a:r>
            <a:r>
              <a:rPr lang="en-US" altLang="en-US" sz="1400" dirty="0">
                <a:latin typeface="+mn-lt"/>
              </a:rPr>
              <a:t>the end closer to the double bond), we have 2-heptene</a:t>
            </a:r>
            <a:r>
              <a:rPr lang="en-US" altLang="en-US" sz="1400" dirty="0" smtClean="0">
                <a:latin typeface="+mn-lt"/>
              </a:rPr>
              <a:t>. With </a:t>
            </a:r>
            <a:r>
              <a:rPr lang="en-US" altLang="en-US" sz="1400" dirty="0">
                <a:latin typeface="+mn-lt"/>
              </a:rPr>
              <a:t>a methyl group at carbon atom 4, we have </a:t>
            </a:r>
            <a:r>
              <a:rPr lang="en-US" altLang="en-US" sz="1400" dirty="0" smtClean="0">
                <a:latin typeface="+mn-lt"/>
              </a:rPr>
              <a:t>4-methyl-2-heptene</a:t>
            </a:r>
            <a:r>
              <a:rPr lang="en-US" altLang="en-US" sz="1400" dirty="0">
                <a:latin typeface="+mn-lt"/>
              </a:rPr>
              <a:t>. The geometrical configuration at the double bond </a:t>
            </a:r>
            <a:r>
              <a:rPr lang="en-US" altLang="en-US" sz="1400" dirty="0" smtClean="0">
                <a:latin typeface="+mn-lt"/>
              </a:rPr>
              <a:t>is </a:t>
            </a:r>
            <a:r>
              <a:rPr lang="en-US" altLang="en-US" sz="1400" dirty="0" err="1" smtClean="0">
                <a:latin typeface="+mn-lt"/>
              </a:rPr>
              <a:t>cis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(that is, the alkyl groups are bonded to the double bond </a:t>
            </a:r>
            <a:r>
              <a:rPr lang="en-US" altLang="en-US" sz="1400" dirty="0" smtClean="0">
                <a:latin typeface="+mn-lt"/>
              </a:rPr>
              <a:t>on the </a:t>
            </a:r>
            <a:r>
              <a:rPr lang="en-US" altLang="en-US" sz="1400" dirty="0">
                <a:latin typeface="+mn-lt"/>
              </a:rPr>
              <a:t>same side). Thus, the full name is 4-methyl-</a:t>
            </a:r>
            <a:r>
              <a:rPr lang="en-US" altLang="en-US" sz="1400" i="1" dirty="0">
                <a:latin typeface="+mn-lt"/>
              </a:rPr>
              <a:t>cis</a:t>
            </a:r>
            <a:r>
              <a:rPr lang="en-US" altLang="en-US" sz="1400" dirty="0">
                <a:latin typeface="+mn-lt"/>
              </a:rPr>
              <a:t>-2-heptene.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336" cy="5746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Name the following compounds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(a)				(b)</a:t>
            </a:r>
            <a:endParaRPr lang="en-US" sz="1400" b="1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Unsaturated Hydrocarbons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51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b="4802"/>
          <a:stretch/>
        </p:blipFill>
        <p:spPr>
          <a:xfrm>
            <a:off x="715107" y="1102811"/>
            <a:ext cx="2766735" cy="1152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b="7296"/>
          <a:stretch/>
        </p:blipFill>
        <p:spPr>
          <a:xfrm>
            <a:off x="4396241" y="1478367"/>
            <a:ext cx="2203851" cy="5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384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7" y="1154727"/>
            <a:ext cx="8366124" cy="22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longest continuous chain containing the triple </a:t>
            </a:r>
            <a:r>
              <a:rPr lang="en-US" altLang="en-US" sz="1400" dirty="0" smtClean="0">
                <a:latin typeface="+mn-lt"/>
              </a:rPr>
              <a:t>bond has </a:t>
            </a:r>
            <a:r>
              <a:rPr lang="en-US" altLang="en-US" sz="1400" dirty="0">
                <a:latin typeface="+mn-lt"/>
              </a:rPr>
              <a:t>six carbons, so this compound is a derivative of </a:t>
            </a:r>
            <a:r>
              <a:rPr lang="en-US" altLang="en-US" sz="1400" dirty="0" err="1">
                <a:latin typeface="+mn-lt"/>
              </a:rPr>
              <a:t>hexyne</a:t>
            </a:r>
            <a:r>
              <a:rPr lang="en-US" altLang="en-US" sz="1400" dirty="0" smtClean="0">
                <a:latin typeface="+mn-lt"/>
              </a:rPr>
              <a:t>. The </a:t>
            </a:r>
            <a:r>
              <a:rPr lang="en-US" altLang="en-US" sz="1400" dirty="0">
                <a:latin typeface="+mn-lt"/>
              </a:rPr>
              <a:t>triple bond comes after the first carbon (numbering </a:t>
            </a:r>
            <a:r>
              <a:rPr lang="en-US" altLang="en-US" sz="1400" dirty="0" smtClean="0">
                <a:latin typeface="+mn-lt"/>
              </a:rPr>
              <a:t>from the </a:t>
            </a:r>
            <a:r>
              <a:rPr lang="en-US" altLang="en-US" sz="1400" dirty="0">
                <a:latin typeface="+mn-lt"/>
              </a:rPr>
              <a:t>right), making it 1-hexyne. The branch from the </a:t>
            </a:r>
            <a:r>
              <a:rPr lang="en-US" altLang="en-US" sz="1400" dirty="0" err="1" smtClean="0">
                <a:latin typeface="+mn-lt"/>
              </a:rPr>
              <a:t>hexyne</a:t>
            </a:r>
            <a:r>
              <a:rPr lang="en-US" altLang="en-US" sz="1400" dirty="0" smtClean="0">
                <a:latin typeface="+mn-lt"/>
              </a:rPr>
              <a:t> chain </a:t>
            </a:r>
            <a:r>
              <a:rPr lang="en-US" altLang="en-US" sz="1400" dirty="0">
                <a:latin typeface="+mn-lt"/>
              </a:rPr>
              <a:t>contains three carbon atoms, making it a propyl group</a:t>
            </a:r>
            <a:r>
              <a:rPr lang="en-US" altLang="en-US" sz="1400" dirty="0" smtClean="0">
                <a:latin typeface="+mn-lt"/>
              </a:rPr>
              <a:t>. Because </a:t>
            </a:r>
            <a:r>
              <a:rPr lang="en-US" altLang="en-US" sz="1400" dirty="0">
                <a:latin typeface="+mn-lt"/>
              </a:rPr>
              <a:t>this substituent is located on C3 of the </a:t>
            </a:r>
            <a:r>
              <a:rPr lang="en-US" altLang="en-US" sz="1400" dirty="0" err="1">
                <a:latin typeface="+mn-lt"/>
              </a:rPr>
              <a:t>hexyne</a:t>
            </a:r>
            <a:r>
              <a:rPr lang="en-US" altLang="en-US" sz="1400" dirty="0">
                <a:latin typeface="+mn-lt"/>
              </a:rPr>
              <a:t> chain</a:t>
            </a:r>
            <a:r>
              <a:rPr lang="en-US" altLang="en-US" sz="1400" dirty="0" smtClean="0">
                <a:latin typeface="+mn-lt"/>
              </a:rPr>
              <a:t>, the </a:t>
            </a:r>
            <a:r>
              <a:rPr lang="en-US" altLang="en-US" sz="1400" dirty="0">
                <a:latin typeface="+mn-lt"/>
              </a:rPr>
              <a:t>molecule is 3-propyl-1-hexyne.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If </a:t>
            </a:r>
            <a:r>
              <a:rPr lang="en-US" altLang="en-US" sz="1400" dirty="0">
                <a:latin typeface="+mn-lt"/>
              </a:rPr>
              <a:t>a compound has two carbon–carbon triple bonds and </a:t>
            </a:r>
            <a:r>
              <a:rPr lang="en-US" altLang="en-US" sz="1400" dirty="0" smtClean="0">
                <a:latin typeface="+mn-lt"/>
              </a:rPr>
              <a:t>one carbon–carbon </a:t>
            </a:r>
            <a:r>
              <a:rPr lang="en-US" altLang="en-US" sz="1400" dirty="0">
                <a:latin typeface="+mn-lt"/>
              </a:rPr>
              <a:t>double bond, what class of compound is it?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an </a:t>
            </a:r>
            <a:r>
              <a:rPr lang="en-US" altLang="en-US" sz="1400" dirty="0" err="1">
                <a:latin typeface="+mn-lt"/>
              </a:rPr>
              <a:t>eneyne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a </a:t>
            </a:r>
            <a:r>
              <a:rPr lang="en-US" altLang="en-US" sz="1400" dirty="0" err="1">
                <a:latin typeface="+mn-lt"/>
              </a:rPr>
              <a:t>dieneyne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a </a:t>
            </a:r>
            <a:r>
              <a:rPr lang="en-US" altLang="en-US" sz="1400" dirty="0" err="1" smtClean="0">
                <a:latin typeface="+mn-lt"/>
              </a:rPr>
              <a:t>trieneyne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>
                <a:latin typeface="+mn-lt"/>
              </a:rPr>
              <a:t>an </a:t>
            </a:r>
            <a:r>
              <a:rPr lang="en-US" altLang="en-US" sz="1400" dirty="0" err="1">
                <a:latin typeface="+mn-lt"/>
              </a:rPr>
              <a:t>enediyne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an </a:t>
            </a:r>
            <a:r>
              <a:rPr lang="en-US" altLang="en-US" sz="1400" dirty="0" err="1">
                <a:latin typeface="+mn-lt"/>
              </a:rPr>
              <a:t>enetriyne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Draw </a:t>
            </a:r>
            <a:r>
              <a:rPr lang="en-US" altLang="en-US" sz="1400" dirty="0">
                <a:latin typeface="+mn-lt"/>
              </a:rPr>
              <a:t>the condensed structural formula </a:t>
            </a:r>
            <a:r>
              <a:rPr lang="en-US" altLang="en-US" sz="1400" dirty="0" smtClean="0">
                <a:latin typeface="+mn-lt"/>
              </a:rPr>
              <a:t>for 4-methyl-2-pentyne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0037" cy="40235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2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24.4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Unsaturated Hydrocarbons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4328333"/>
            <a:ext cx="44767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8712</TotalTime>
  <Words>2175</Words>
  <Application>Microsoft Macintosh PowerPoint</Application>
  <PresentationFormat>On-screen Show (4:3)</PresentationFormat>
  <Paragraphs>339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1876</cp:revision>
  <cp:lastPrinted>2017-03-24T13:25:05Z</cp:lastPrinted>
  <dcterms:created xsi:type="dcterms:W3CDTF">2013-09-13T12:48:59Z</dcterms:created>
  <dcterms:modified xsi:type="dcterms:W3CDTF">2017-08-16T12:17:08Z</dcterms:modified>
</cp:coreProperties>
</file>