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299" r:id="rId3"/>
    <p:sldId id="300" r:id="rId4"/>
    <p:sldId id="321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5238" autoAdjust="0"/>
  </p:normalViewPr>
  <p:slideViewPr>
    <p:cSldViewPr snapToGrid="0" showGuides="1">
      <p:cViewPr varScale="1">
        <p:scale>
          <a:sx n="107" d="100"/>
          <a:sy n="107" d="100"/>
        </p:scale>
        <p:origin x="-960" y="-112"/>
      </p:cViewPr>
      <p:guideLst>
        <p:guide orient="horz" pos="951"/>
        <p:guide orient="horz" pos="426"/>
        <p:guide orient="horz" pos="677"/>
        <p:guide orient="horz" pos="794"/>
        <p:guide pos="1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EB218A6-4A04-4701-A36F-2747D83274BC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EB218A6-4A04-4701-A36F-2747D83274BC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831C33A-015E-46DD-97D8-3E0BABE7C24A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9804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10765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822788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1400" b="1" dirty="0" smtClean="0">
                <a:latin typeface="+mn-lt"/>
              </a:rPr>
              <a:t>Analyze </a:t>
            </a:r>
            <a:r>
              <a:rPr lang="en-US" altLang="en-US" sz="1400" dirty="0">
                <a:latin typeface="+mn-lt"/>
              </a:rPr>
              <a:t>We are given the coordination number of </a:t>
            </a:r>
            <a:r>
              <a:rPr lang="en-US" altLang="en-US" sz="1400" dirty="0" err="1">
                <a:latin typeface="+mn-lt"/>
              </a:rPr>
              <a:t>Pd</a:t>
            </a:r>
            <a:r>
              <a:rPr lang="en-US" altLang="en-US" sz="1400" dirty="0">
                <a:latin typeface="+mn-lt"/>
              </a:rPr>
              <a:t>(II) and </a:t>
            </a:r>
            <a:r>
              <a:rPr lang="en-US" altLang="en-US" sz="1400" dirty="0" smtClean="0">
                <a:latin typeface="+mn-lt"/>
              </a:rPr>
              <a:t>a chemical </a:t>
            </a:r>
            <a:r>
              <a:rPr lang="en-US" altLang="en-US" sz="1400" dirty="0">
                <a:latin typeface="+mn-lt"/>
              </a:rPr>
              <a:t>formula indicating that the complex contains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and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>
                <a:latin typeface="+mn-lt"/>
              </a:rPr>
              <a:t>−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We are asked to determine </a:t>
            </a:r>
            <a:r>
              <a:rPr lang="en-US" altLang="en-US" sz="1400" b="1" dirty="0">
                <a:latin typeface="+mn-lt"/>
              </a:rPr>
              <a:t>(a)</a:t>
            </a:r>
            <a:r>
              <a:rPr lang="en-US" altLang="en-US" sz="1400" dirty="0">
                <a:latin typeface="+mn-lt"/>
              </a:rPr>
              <a:t> which ligands are attached </a:t>
            </a:r>
            <a:r>
              <a:rPr lang="en-US" altLang="en-US" sz="1400" dirty="0" smtClean="0">
                <a:latin typeface="+mn-lt"/>
              </a:rPr>
              <a:t>to </a:t>
            </a:r>
            <a:r>
              <a:rPr lang="en-US" altLang="en-US" sz="1400" dirty="0" err="1" smtClean="0">
                <a:latin typeface="+mn-lt"/>
              </a:rPr>
              <a:t>Pd</a:t>
            </a:r>
            <a:r>
              <a:rPr lang="en-US" altLang="en-US" sz="1400" dirty="0">
                <a:latin typeface="+mn-lt"/>
              </a:rPr>
              <a:t>(II) in the compound and </a:t>
            </a:r>
            <a:r>
              <a:rPr lang="en-US" altLang="en-US" sz="1400" b="1" dirty="0">
                <a:latin typeface="+mn-lt"/>
              </a:rPr>
              <a:t>(b)</a:t>
            </a:r>
            <a:r>
              <a:rPr lang="en-US" altLang="en-US" sz="1400" dirty="0">
                <a:latin typeface="+mn-lt"/>
              </a:rPr>
              <a:t> how the compound behaves </a:t>
            </a:r>
            <a:r>
              <a:rPr lang="en-US" altLang="en-US" sz="1400" dirty="0" smtClean="0">
                <a:latin typeface="+mn-lt"/>
              </a:rPr>
              <a:t>toward AgNO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aqueous solution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lvl="0">
              <a:defRPr/>
            </a:pPr>
            <a:endParaRPr lang="en-US" altLang="en-US" sz="1400" dirty="0">
              <a:latin typeface="+mn-lt"/>
            </a:endParaRPr>
          </a:p>
          <a:p>
            <a:r>
              <a:rPr lang="en-US" altLang="en-US" sz="1400" b="1" dirty="0"/>
              <a:t>Plan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Because of their charge, the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/>
              <a:t>−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can be either in </a:t>
            </a:r>
            <a:r>
              <a:rPr lang="en-US" altLang="en-US" sz="1400" dirty="0" smtClean="0">
                <a:latin typeface="+mn-lt"/>
              </a:rPr>
              <a:t>the coordination </a:t>
            </a:r>
            <a:r>
              <a:rPr lang="en-US" altLang="en-US" sz="1400" dirty="0">
                <a:latin typeface="+mn-lt"/>
              </a:rPr>
              <a:t>sphere, where they are bonded directly to the metal</a:t>
            </a:r>
            <a:r>
              <a:rPr lang="en-US" altLang="en-US" sz="1400" dirty="0" smtClean="0">
                <a:latin typeface="+mn-lt"/>
              </a:rPr>
              <a:t>, or </a:t>
            </a:r>
            <a:r>
              <a:rPr lang="en-US" altLang="en-US" sz="1400" dirty="0">
                <a:latin typeface="+mn-lt"/>
              </a:rPr>
              <a:t>outside the coordination sphere, where they are bonded </a:t>
            </a:r>
            <a:r>
              <a:rPr lang="en-US" altLang="en-US" sz="1400" dirty="0" err="1" smtClean="0">
                <a:latin typeface="+mn-lt"/>
              </a:rPr>
              <a:t>ionically</a:t>
            </a:r>
            <a:r>
              <a:rPr lang="en-US" altLang="en-US" sz="1400" dirty="0" smtClean="0">
                <a:latin typeface="+mn-lt"/>
              </a:rPr>
              <a:t> to </a:t>
            </a:r>
            <a:r>
              <a:rPr lang="en-US" altLang="en-US" sz="1400" dirty="0">
                <a:latin typeface="+mn-lt"/>
              </a:rPr>
              <a:t>the complex. The electrically neutral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ligands must </a:t>
            </a:r>
            <a:r>
              <a:rPr lang="en-US" altLang="en-US" sz="1400" dirty="0" smtClean="0">
                <a:latin typeface="+mn-lt"/>
              </a:rPr>
              <a:t>be in </a:t>
            </a:r>
            <a:r>
              <a:rPr lang="en-US" altLang="en-US" sz="1400" dirty="0">
                <a:latin typeface="+mn-lt"/>
              </a:rPr>
              <a:t>the coordination sphere, and we will assume that four </a:t>
            </a:r>
            <a:r>
              <a:rPr lang="en-US" altLang="en-US" sz="1400" dirty="0" smtClean="0">
                <a:latin typeface="+mn-lt"/>
              </a:rPr>
              <a:t>ligands are </a:t>
            </a:r>
            <a:r>
              <a:rPr lang="en-US" altLang="en-US" sz="1400" dirty="0">
                <a:latin typeface="+mn-lt"/>
              </a:rPr>
              <a:t>bonded to the </a:t>
            </a:r>
            <a:r>
              <a:rPr lang="en-US" altLang="en-US" sz="1400" dirty="0" err="1">
                <a:latin typeface="+mn-lt"/>
              </a:rPr>
              <a:t>Pd</a:t>
            </a:r>
            <a:r>
              <a:rPr lang="en-US" altLang="en-US" sz="1400" dirty="0">
                <a:latin typeface="+mn-lt"/>
              </a:rPr>
              <a:t>(II) ion.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Any chlorides in the </a:t>
            </a:r>
            <a:r>
              <a:rPr lang="en-US" altLang="en-US" sz="1400" dirty="0" smtClean="0">
                <a:latin typeface="+mn-lt"/>
              </a:rPr>
              <a:t>coordination sphere </a:t>
            </a:r>
            <a:r>
              <a:rPr lang="en-US" altLang="en-US" sz="1400" dirty="0">
                <a:latin typeface="+mn-lt"/>
              </a:rPr>
              <a:t>do not precipitate as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endParaRPr lang="en-US" altLang="en-US" sz="1400" b="1" dirty="0"/>
          </a:p>
          <a:p>
            <a:r>
              <a:rPr lang="en-US" altLang="en-US" sz="1400" b="1" dirty="0"/>
              <a:t>Solve </a:t>
            </a:r>
            <a:endParaRPr lang="en-US" altLang="en-US" sz="1400" b="1" dirty="0" smtClean="0"/>
          </a:p>
          <a:p>
            <a:r>
              <a:rPr lang="en-US" altLang="en-US" sz="1400" b="1" dirty="0" smtClean="0"/>
              <a:t>(</a:t>
            </a:r>
            <a:r>
              <a:rPr lang="en-US" altLang="en-US" sz="1400" b="1" dirty="0"/>
              <a:t>a) </a:t>
            </a:r>
            <a:r>
              <a:rPr lang="en-US" altLang="en-US" sz="1400" dirty="0"/>
              <a:t>By analogy to the ammonia complexes of cobalt(III) shown </a:t>
            </a:r>
            <a:r>
              <a:rPr lang="en-US" altLang="en-US" sz="1400" dirty="0" smtClean="0"/>
              <a:t>in Figure </a:t>
            </a:r>
            <a:r>
              <a:rPr lang="en-US" altLang="en-US" sz="1400" dirty="0"/>
              <a:t>23.7, we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predict </a:t>
            </a:r>
            <a:r>
              <a:rPr lang="en-US" altLang="en-US" sz="1400" dirty="0"/>
              <a:t>that the three NH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 are ligands </a:t>
            </a:r>
            <a:r>
              <a:rPr lang="en-US" altLang="en-US" sz="1400" dirty="0" smtClean="0"/>
              <a:t>attached to </a:t>
            </a:r>
            <a:r>
              <a:rPr lang="en-US" altLang="en-US" sz="1400" dirty="0"/>
              <a:t>the </a:t>
            </a:r>
            <a:r>
              <a:rPr lang="en-US" altLang="en-US" sz="1400" dirty="0" err="1"/>
              <a:t>Pd</a:t>
            </a:r>
            <a:r>
              <a:rPr lang="en-US" altLang="en-US" sz="1400" dirty="0"/>
              <a:t>(II) ion. The fourth ligand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around </a:t>
            </a:r>
            <a:r>
              <a:rPr lang="en-US" altLang="en-US" sz="1400" dirty="0" err="1"/>
              <a:t>Pd</a:t>
            </a:r>
            <a:r>
              <a:rPr lang="en-US" altLang="en-US" sz="1400" dirty="0"/>
              <a:t>(II) is one </a:t>
            </a:r>
            <a:r>
              <a:rPr lang="en-US" altLang="en-US" sz="1400" dirty="0" smtClean="0"/>
              <a:t>chloride ion</a:t>
            </a:r>
            <a:r>
              <a:rPr lang="en-US" altLang="en-US" sz="1400" dirty="0"/>
              <a:t>. The second chloride ion is not a ligand; it serves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only as </a:t>
            </a:r>
            <a:r>
              <a:rPr lang="en-US" altLang="en-US" sz="1400" dirty="0"/>
              <a:t>a </a:t>
            </a:r>
            <a:r>
              <a:rPr lang="en-US" altLang="en-US" sz="1400" i="1" dirty="0" err="1"/>
              <a:t>counterion</a:t>
            </a:r>
            <a:r>
              <a:rPr lang="en-US" altLang="en-US" sz="1400" dirty="0"/>
              <a:t> (a </a:t>
            </a:r>
            <a:r>
              <a:rPr lang="en-US" altLang="en-US" sz="1400" dirty="0" err="1"/>
              <a:t>noncoordinating</a:t>
            </a:r>
            <a:r>
              <a:rPr lang="en-US" altLang="en-US" sz="1400" dirty="0"/>
              <a:t> ion that balances charge</a:t>
            </a:r>
            <a:r>
              <a:rPr lang="en-US" altLang="en-US" sz="1400" dirty="0" smtClean="0"/>
              <a:t>) in </a:t>
            </a:r>
            <a:r>
              <a:rPr lang="en-US" altLang="en-US" sz="1400" dirty="0"/>
              <a:t>the compound.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We </a:t>
            </a:r>
            <a:r>
              <a:rPr lang="en-US" altLang="en-US" sz="1400" dirty="0"/>
              <a:t>conclude that the formula showing </a:t>
            </a:r>
            <a:r>
              <a:rPr lang="en-US" altLang="en-US" sz="1400" dirty="0" smtClean="0"/>
              <a:t>the structure </a:t>
            </a:r>
            <a:r>
              <a:rPr lang="en-US" altLang="en-US" sz="1400" dirty="0"/>
              <a:t>best is </a:t>
            </a:r>
            <a:r>
              <a:rPr lang="en-US" altLang="en-US" sz="1400" dirty="0" smtClean="0"/>
              <a:t>[</a:t>
            </a:r>
            <a:r>
              <a:rPr lang="en-US" altLang="en-US" sz="1400" dirty="0" err="1" smtClean="0"/>
              <a:t>Pd</a:t>
            </a:r>
            <a:r>
              <a:rPr lang="en-US" altLang="en-US" sz="1400" dirty="0"/>
              <a:t>(NH</a:t>
            </a:r>
            <a:r>
              <a:rPr lang="en-US" altLang="en-US" sz="1400" baseline="-25000" dirty="0"/>
              <a:t>3</a:t>
            </a:r>
            <a:r>
              <a:rPr lang="en-US" altLang="en-US" sz="1400" dirty="0" smtClean="0"/>
              <a:t>)</a:t>
            </a:r>
            <a:r>
              <a:rPr lang="en-US" altLang="en-US" sz="1400" baseline="-25000" dirty="0" smtClean="0"/>
              <a:t>3</a:t>
            </a:r>
            <a:r>
              <a:rPr lang="en-US" altLang="en-US" sz="1400" dirty="0" smtClean="0"/>
              <a:t>Cl]Cl</a:t>
            </a:r>
            <a:r>
              <a:rPr lang="en-US" altLang="en-US" sz="1400" dirty="0"/>
              <a:t>.</a:t>
            </a: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996950"/>
            <a:ext cx="8580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Palladium(II) tends to form complexes with coordination number 4. A compound has the composition PdCl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• </a:t>
            </a:r>
            <a:r>
              <a:rPr lang="en-US" altLang="en-US" sz="1400" dirty="0">
                <a:latin typeface="+mn-lt"/>
              </a:rPr>
              <a:t>3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b="1" dirty="0">
                <a:latin typeface="+mn-lt"/>
              </a:rPr>
              <a:t>(a)</a:t>
            </a:r>
            <a:r>
              <a:rPr lang="en-US" altLang="en-US" sz="1400" dirty="0">
                <a:latin typeface="+mn-lt"/>
              </a:rPr>
              <a:t> Write </a:t>
            </a:r>
            <a:r>
              <a:rPr lang="en-US" altLang="en-US" sz="1400" dirty="0" smtClean="0">
                <a:latin typeface="+mn-lt"/>
              </a:rPr>
              <a:t>the formula </a:t>
            </a:r>
            <a:r>
              <a:rPr lang="en-US" altLang="en-US" sz="1400" dirty="0">
                <a:latin typeface="+mn-lt"/>
              </a:rPr>
              <a:t>for this compound that best shows the coordination structure. </a:t>
            </a:r>
            <a:r>
              <a:rPr lang="en-US" altLang="en-US" sz="1400" b="1" dirty="0">
                <a:latin typeface="+mn-lt"/>
              </a:rPr>
              <a:t>(b)</a:t>
            </a:r>
            <a:r>
              <a:rPr lang="en-US" altLang="en-US" sz="1400" dirty="0">
                <a:latin typeface="+mn-lt"/>
              </a:rPr>
              <a:t> When an aqueous solution of the compound is </a:t>
            </a:r>
            <a:r>
              <a:rPr lang="en-US" altLang="en-US" sz="1400" dirty="0" smtClean="0">
                <a:latin typeface="+mn-lt"/>
              </a:rPr>
              <a:t>treated with </a:t>
            </a:r>
            <a:r>
              <a:rPr lang="en-US" altLang="en-US" sz="1400" dirty="0">
                <a:latin typeface="+mn-lt"/>
              </a:rPr>
              <a:t>excess AgNO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 err="1">
                <a:latin typeface="+mn-lt"/>
              </a:rPr>
              <a:t>aq</a:t>
            </a:r>
            <a:r>
              <a:rPr lang="en-US" altLang="en-US" sz="1400" dirty="0">
                <a:latin typeface="+mn-lt"/>
              </a:rPr>
              <a:t>), how many moles of </a:t>
            </a:r>
            <a:r>
              <a:rPr lang="en-US" altLang="en-US" sz="1400" dirty="0" err="1">
                <a:latin typeface="+mn-lt"/>
              </a:rPr>
              <a:t>AgCl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s</a:t>
            </a:r>
            <a:r>
              <a:rPr lang="en-US" altLang="en-US" sz="1400" dirty="0">
                <a:latin typeface="+mn-lt"/>
              </a:rPr>
              <a:t>) are formed per mole of PdCl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• 3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81191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6925" eaLnBrk="0" hangingPunct="0">
              <a:spcBef>
                <a:spcPct val="50000"/>
              </a:spcBef>
              <a:tabLst>
                <a:tab pos="26257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 smtClean="0">
                <a:latin typeface="Arial" charset="0"/>
              </a:rPr>
              <a:t>Identifying the Coordination Sphere of 	Complex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23_07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43" y="4295899"/>
            <a:ext cx="2554505" cy="170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_Pg1008_UnFigure_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>
          <a:xfrm>
            <a:off x="4440154" y="1681501"/>
            <a:ext cx="4508775" cy="1854897"/>
          </a:xfrm>
          <a:prstGeom prst="rect">
            <a:avLst/>
          </a:prstGeom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36091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65775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412646"/>
            <a:ext cx="8420211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cis</a:t>
            </a:r>
            <a:r>
              <a:rPr lang="en-US" sz="1400" dirty="0">
                <a:latin typeface="+mn-lt"/>
              </a:rPr>
              <a:t> isomer of </a:t>
            </a:r>
            <a:r>
              <a:rPr lang="en-US" sz="1400" dirty="0" smtClean="0">
                <a:latin typeface="+mn-lt"/>
              </a:rPr>
              <a:t>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its mirror image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are shown here</a:t>
            </a:r>
            <a:r>
              <a:rPr lang="en-US" sz="1400" dirty="0">
                <a:latin typeface="+mn-lt"/>
              </a:rPr>
              <a:t>. In this case the two cannot be superimposed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on </a:t>
            </a:r>
            <a:r>
              <a:rPr lang="en-US" sz="1400" dirty="0">
                <a:latin typeface="+mn-lt"/>
              </a:rPr>
              <a:t>each other</a:t>
            </a:r>
            <a:r>
              <a:rPr lang="en-US" sz="1400" dirty="0" smtClean="0">
                <a:latin typeface="+mn-lt"/>
              </a:rPr>
              <a:t>. Thus</a:t>
            </a:r>
            <a:r>
              <a:rPr lang="en-US" sz="1400" dirty="0">
                <a:latin typeface="+mn-lt"/>
              </a:rPr>
              <a:t>, the two </a:t>
            </a:r>
            <a:r>
              <a:rPr lang="en-US" sz="1400" dirty="0" err="1">
                <a:latin typeface="+mn-lt"/>
              </a:rPr>
              <a:t>cis</a:t>
            </a:r>
            <a:r>
              <a:rPr lang="en-US" sz="1400" dirty="0">
                <a:latin typeface="+mn-lt"/>
              </a:rPr>
              <a:t> structures are optical </a:t>
            </a:r>
            <a:r>
              <a:rPr lang="en-US" sz="1400" dirty="0" smtClean="0">
                <a:latin typeface="+mn-lt"/>
              </a:rPr>
              <a:t>isomers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enantiomers). </a:t>
            </a:r>
            <a:r>
              <a:rPr lang="en-US" sz="1400" dirty="0" smtClean="0">
                <a:latin typeface="+mn-lt"/>
              </a:rPr>
              <a:t>We say </a:t>
            </a:r>
            <a:r>
              <a:rPr lang="en-US" sz="1400" dirty="0">
                <a:latin typeface="+mn-lt"/>
              </a:rPr>
              <a:t>that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cis</a:t>
            </a:r>
            <a:r>
              <a:rPr lang="en-US" sz="1400" dirty="0" smtClean="0">
                <a:latin typeface="+mn-lt"/>
              </a:rPr>
              <a:t>-[Co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chiral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complex.</a:t>
            </a:r>
          </a:p>
          <a:p>
            <a:endParaRPr lang="en-US" altLang="en-US" sz="1400" dirty="0">
              <a:latin typeface="+mn-lt"/>
            </a:endParaRPr>
          </a:p>
          <a:p>
            <a:endParaRPr lang="en-US" altLang="en-US" sz="1400" dirty="0" smtClean="0">
              <a:latin typeface="+mn-lt"/>
            </a:endParaRPr>
          </a:p>
          <a:p>
            <a:endParaRPr lang="en-US" altLang="en-US" sz="1400" dirty="0" smtClean="0">
              <a:latin typeface="+mn-lt"/>
            </a:endParaRPr>
          </a:p>
          <a:p>
            <a:endParaRPr lang="en-US" altLang="en-US" sz="1400" dirty="0">
              <a:latin typeface="+mn-lt"/>
            </a:endParaRPr>
          </a:p>
          <a:p>
            <a:endParaRPr lang="en-US" altLang="en-US" sz="1400" dirty="0" smtClean="0">
              <a:latin typeface="+mn-lt"/>
            </a:endParaRPr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/>
              <a:t>Which of the following complexes has an optical isomer?</a:t>
            </a:r>
          </a:p>
          <a:p>
            <a:r>
              <a:rPr lang="en-US" sz="1400" b="1" dirty="0" smtClean="0"/>
              <a:t>(a) </a:t>
            </a:r>
            <a:r>
              <a:rPr lang="en-US" sz="1400" dirty="0" smtClean="0"/>
              <a:t>Tetrahedral [CdBr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Cl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]</a:t>
            </a:r>
            <a:r>
              <a:rPr lang="en-US" sz="1400" baseline="30000" dirty="0" smtClean="0"/>
              <a:t>2</a:t>
            </a:r>
            <a:r>
              <a:rPr lang="en-US" altLang="en-US" sz="1400" baseline="30000" dirty="0"/>
              <a:t>−</a:t>
            </a:r>
            <a:r>
              <a:rPr lang="en-US" sz="1400" dirty="0" smtClean="0"/>
              <a:t> </a:t>
            </a:r>
            <a:r>
              <a:rPr lang="en-US" sz="1400" b="1" dirty="0"/>
              <a:t>(b) </a:t>
            </a:r>
            <a:r>
              <a:rPr lang="en-US" sz="1400" dirty="0"/>
              <a:t>Octahedral </a:t>
            </a:r>
            <a:r>
              <a:rPr lang="en-US" sz="1400" dirty="0" smtClean="0"/>
              <a:t>[CoCl</a:t>
            </a:r>
            <a:r>
              <a:rPr lang="en-US" sz="1400" baseline="-25000" dirty="0" smtClean="0"/>
              <a:t>4</a:t>
            </a:r>
            <a:r>
              <a:rPr lang="en-US" sz="1400" dirty="0"/>
              <a:t>(en</a:t>
            </a:r>
            <a:r>
              <a:rPr lang="en-US" sz="1400" dirty="0" smtClean="0"/>
              <a:t>)</a:t>
            </a:r>
            <a:r>
              <a:rPr lang="en-US" sz="1400" dirty="0"/>
              <a:t>]</a:t>
            </a:r>
            <a:r>
              <a:rPr lang="en-US" sz="1400" baseline="30000" dirty="0" smtClean="0"/>
              <a:t>2–</a:t>
            </a:r>
            <a:r>
              <a:rPr lang="en-US" sz="1400" dirty="0" smtClean="0"/>
              <a:t> </a:t>
            </a:r>
            <a:r>
              <a:rPr lang="en-US" sz="1400" b="1" dirty="0" smtClean="0"/>
              <a:t>(</a:t>
            </a:r>
            <a:r>
              <a:rPr lang="en-US" sz="1400" b="1" dirty="0"/>
              <a:t>c) </a:t>
            </a:r>
            <a:r>
              <a:rPr lang="en-US" sz="1400" dirty="0"/>
              <a:t>Octahedral </a:t>
            </a:r>
            <a:r>
              <a:rPr lang="en-US" sz="1400" dirty="0" smtClean="0"/>
              <a:t>[Co</a:t>
            </a:r>
            <a:r>
              <a:rPr lang="en-US" sz="1400" dirty="0"/>
              <a:t>(NH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]</a:t>
            </a:r>
            <a:r>
              <a:rPr lang="en-US" sz="1400" baseline="30000" dirty="0" smtClean="0"/>
              <a:t>2</a:t>
            </a:r>
            <a:r>
              <a:rPr lang="en-US" sz="1400" baseline="30000" dirty="0"/>
              <a:t>+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(</a:t>
            </a:r>
            <a:r>
              <a:rPr lang="en-US" sz="1400" b="1" dirty="0"/>
              <a:t>d) </a:t>
            </a:r>
            <a:r>
              <a:rPr lang="en-US" sz="1400" dirty="0" smtClean="0"/>
              <a:t>Tetrahedral [Co</a:t>
            </a:r>
            <a:r>
              <a:rPr lang="en-US" sz="1400" dirty="0"/>
              <a:t>(NH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dirty="0" err="1" smtClean="0"/>
              <a:t>BrClI</a:t>
            </a:r>
            <a:r>
              <a:rPr lang="en-US" sz="1400" dirty="0" smtClean="0"/>
              <a:t>]</a:t>
            </a:r>
            <a:r>
              <a:rPr lang="en-US" altLang="en-US" sz="1400" baseline="30000" dirty="0" smtClean="0"/>
              <a:t>−</a:t>
            </a:r>
            <a:endParaRPr lang="en-US" altLang="en-US" sz="1400" dirty="0" smtClean="0"/>
          </a:p>
          <a:p>
            <a:endParaRPr lang="en-US" altLang="en-US" sz="1600" dirty="0" smtClean="0"/>
          </a:p>
          <a:p>
            <a:r>
              <a:rPr lang="en-US" alt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/>
              <a:t>Does the square-planar complex ion </a:t>
            </a:r>
            <a:r>
              <a:rPr lang="en-US" altLang="en-US" sz="1400" dirty="0" smtClean="0"/>
              <a:t>[Pt</a:t>
            </a:r>
            <a:r>
              <a:rPr lang="en-US" altLang="en-US" sz="1400" dirty="0"/>
              <a:t>(NH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)(N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)</a:t>
            </a:r>
            <a:r>
              <a:rPr lang="en-US" altLang="en-US" sz="1400" dirty="0" err="1" smtClean="0"/>
              <a:t>ClBr</a:t>
            </a:r>
            <a:r>
              <a:rPr lang="en-US" altLang="en-US" sz="1400" dirty="0" smtClean="0"/>
              <a:t>]</a:t>
            </a:r>
            <a:r>
              <a:rPr lang="en-US" altLang="en-US" sz="1400" baseline="30000" dirty="0" smtClean="0"/>
              <a:t>−</a:t>
            </a:r>
            <a:r>
              <a:rPr lang="en-US" altLang="en-US" sz="1400" dirty="0" smtClean="0"/>
              <a:t> have optical isomers? Explain your answer.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984498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0177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9340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23.5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a Complex Has Optical 	Isomers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_2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7" b="7562"/>
          <a:stretch/>
        </p:blipFill>
        <p:spPr>
          <a:xfrm>
            <a:off x="6199875" y="1813469"/>
            <a:ext cx="2549352" cy="2108949"/>
          </a:xfrm>
          <a:prstGeom prst="rect">
            <a:avLst/>
          </a:prstGeom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34845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6453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3" y="1437550"/>
            <a:ext cx="84326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400" b="1" dirty="0">
                <a:latin typeface="+mn-lt"/>
              </a:rPr>
              <a:t>Analyze </a:t>
            </a:r>
            <a:r>
              <a:rPr lang="en-US" sz="1400" dirty="0">
                <a:latin typeface="+mn-lt"/>
              </a:rPr>
              <a:t>We need to relate the color absorbed by a complex (red)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color observed for the complex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Plan </a:t>
            </a:r>
            <a:r>
              <a:rPr lang="en-US" sz="1400" dirty="0">
                <a:latin typeface="+mn-lt"/>
              </a:rPr>
              <a:t>For an object that absorbs only one color from the </a:t>
            </a:r>
            <a:r>
              <a:rPr lang="en-US" sz="1400" dirty="0" smtClean="0">
                <a:latin typeface="+mn-lt"/>
              </a:rPr>
              <a:t>visible spectrum</a:t>
            </a:r>
            <a:r>
              <a:rPr lang="en-US" sz="1400" dirty="0">
                <a:latin typeface="+mn-lt"/>
              </a:rPr>
              <a:t>, the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color </a:t>
            </a:r>
            <a:r>
              <a:rPr lang="en-US" sz="1400" dirty="0">
                <a:latin typeface="+mn-lt"/>
              </a:rPr>
              <a:t>we see is complementary to the color absorbed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can use the color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wheel </a:t>
            </a:r>
            <a:r>
              <a:rPr lang="en-US" sz="1400" dirty="0">
                <a:latin typeface="+mn-lt"/>
              </a:rPr>
              <a:t>of Figure 23.25 to </a:t>
            </a:r>
            <a:r>
              <a:rPr lang="en-US" sz="1400" dirty="0" smtClean="0">
                <a:latin typeface="+mn-lt"/>
              </a:rPr>
              <a:t>determine the </a:t>
            </a:r>
            <a:r>
              <a:rPr lang="en-US" sz="1400" dirty="0">
                <a:latin typeface="+mn-lt"/>
              </a:rPr>
              <a:t>complementary color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Solve </a:t>
            </a:r>
            <a:r>
              <a:rPr lang="en-US" sz="1400" dirty="0">
                <a:latin typeface="+mn-lt"/>
              </a:rPr>
              <a:t>From Figure 23.25, we see that green is complementary </a:t>
            </a:r>
            <a:r>
              <a:rPr lang="en-US" sz="1400" dirty="0" smtClean="0">
                <a:latin typeface="+mn-lt"/>
              </a:rPr>
              <a:t>to red</a:t>
            </a:r>
            <a:r>
              <a:rPr lang="en-US" sz="1400" dirty="0">
                <a:latin typeface="+mn-lt"/>
              </a:rPr>
              <a:t>, so the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complex </a:t>
            </a:r>
            <a:r>
              <a:rPr lang="en-US" sz="1400" dirty="0">
                <a:latin typeface="+mn-lt"/>
              </a:rPr>
              <a:t>appears green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Comment </a:t>
            </a:r>
            <a:r>
              <a:rPr lang="en-US" sz="1400" dirty="0">
                <a:latin typeface="+mn-lt"/>
              </a:rPr>
              <a:t>As noted in Section 23.2,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this </a:t>
            </a:r>
            <a:r>
              <a:rPr lang="en-US" sz="1400" dirty="0">
                <a:latin typeface="+mn-lt"/>
              </a:rPr>
              <a:t>green complex was </a:t>
            </a:r>
            <a:r>
              <a:rPr lang="en-US" sz="1400" dirty="0" smtClean="0">
                <a:latin typeface="+mn-lt"/>
              </a:rPr>
              <a:t>one of </a:t>
            </a:r>
            <a:r>
              <a:rPr lang="en-US" sz="1400" dirty="0">
                <a:latin typeface="+mn-lt"/>
              </a:rPr>
              <a:t>those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that helped </a:t>
            </a:r>
            <a:r>
              <a:rPr lang="en-US" sz="1400" dirty="0">
                <a:latin typeface="+mn-lt"/>
              </a:rPr>
              <a:t>Werner establish his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theory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coordination (</a:t>
            </a:r>
            <a:r>
              <a:rPr lang="en-US" sz="1400" dirty="0">
                <a:latin typeface="+mn-lt"/>
              </a:rPr>
              <a:t>Table 23.3).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other </a:t>
            </a:r>
            <a:r>
              <a:rPr lang="en-US" sz="1400" dirty="0" smtClean="0">
                <a:latin typeface="+mn-lt"/>
              </a:rPr>
              <a:t>geometric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isomer </a:t>
            </a:r>
            <a:r>
              <a:rPr lang="en-US" sz="1400" dirty="0">
                <a:latin typeface="+mn-lt"/>
              </a:rPr>
              <a:t>of this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complex, </a:t>
            </a:r>
            <a:r>
              <a:rPr lang="en-US" sz="1400" i="1" u="sng" dirty="0" err="1" smtClean="0">
                <a:latin typeface="+mn-lt"/>
              </a:rPr>
              <a:t>cis</a:t>
            </a:r>
            <a:r>
              <a:rPr lang="en-US" sz="1400" dirty="0" smtClean="0">
                <a:latin typeface="+mn-lt"/>
              </a:rPr>
              <a:t>-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absorbs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yellow </a:t>
            </a:r>
            <a:r>
              <a:rPr lang="en-US" sz="1400" dirty="0">
                <a:latin typeface="+mn-lt"/>
              </a:rPr>
              <a:t>light and therefore </a:t>
            </a:r>
            <a:r>
              <a:rPr lang="en-US" sz="1400" dirty="0" smtClean="0">
                <a:latin typeface="+mn-lt"/>
              </a:rPr>
              <a:t>appears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violet</a:t>
            </a:r>
            <a:r>
              <a:rPr lang="en-US" sz="1400" dirty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The complex ion </a:t>
            </a:r>
            <a:r>
              <a:rPr lang="en-US" altLang="en-US" sz="1400" i="1" dirty="0">
                <a:latin typeface="+mn-lt"/>
              </a:rPr>
              <a:t>trans</a:t>
            </a:r>
            <a:r>
              <a:rPr lang="en-US" altLang="en-US" sz="1400" dirty="0" smtClean="0">
                <a:latin typeface="+mn-lt"/>
              </a:rPr>
              <a:t>-[Co</a:t>
            </a:r>
            <a:r>
              <a:rPr lang="en-US" altLang="en-US" sz="1400" dirty="0">
                <a:latin typeface="+mn-lt"/>
              </a:rPr>
              <a:t>(NH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absorbs light primarily in the red region of the visible spectrum (the most </a:t>
            </a:r>
            <a:r>
              <a:rPr lang="en-US" altLang="en-US" sz="1400" dirty="0" smtClean="0">
                <a:latin typeface="+mn-lt"/>
              </a:rPr>
              <a:t>intense absorption </a:t>
            </a:r>
            <a:r>
              <a:rPr lang="en-US" altLang="en-US" sz="1400" dirty="0">
                <a:latin typeface="+mn-lt"/>
              </a:rPr>
              <a:t>is at 680 nm). What is the color of the complex ion?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667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60675" indent="-2860675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Color Absorbed to Color Observed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23_03_Tab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"/>
          <a:stretch/>
        </p:blipFill>
        <p:spPr>
          <a:xfrm>
            <a:off x="3148577" y="3870220"/>
            <a:ext cx="5853572" cy="17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84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9357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263222"/>
            <a:ext cx="840776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/>
              <a:t>A solution containing a certain transition-metal complex </a:t>
            </a:r>
            <a:r>
              <a:rPr lang="en-US" sz="1400" dirty="0" smtClean="0"/>
              <a:t>ion has </a:t>
            </a:r>
            <a:r>
              <a:rPr lang="en-US" sz="1400" dirty="0"/>
              <a:t>the absorption spectrum shown here</a:t>
            </a:r>
            <a:r>
              <a:rPr lang="en-US" sz="1400" dirty="0" smtClean="0"/>
              <a:t>.</a:t>
            </a:r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What </a:t>
            </a:r>
            <a:r>
              <a:rPr lang="en-US" sz="1400" dirty="0"/>
              <a:t>color would you expect a solution containing this </a:t>
            </a:r>
            <a:r>
              <a:rPr lang="en-US" sz="1400" dirty="0" smtClean="0"/>
              <a:t>ion to </a:t>
            </a:r>
            <a:r>
              <a:rPr lang="en-US" sz="1400" dirty="0"/>
              <a:t>be? </a:t>
            </a:r>
            <a:r>
              <a:rPr lang="en-US" sz="1400" b="1" dirty="0"/>
              <a:t>(a)</a:t>
            </a:r>
            <a:r>
              <a:rPr lang="en-US" sz="1400" dirty="0"/>
              <a:t> violet </a:t>
            </a:r>
            <a:r>
              <a:rPr lang="en-US" sz="1400" b="1" dirty="0"/>
              <a:t>(b)</a:t>
            </a:r>
            <a:r>
              <a:rPr lang="en-US" sz="1400" dirty="0"/>
              <a:t> blue </a:t>
            </a:r>
            <a:r>
              <a:rPr lang="en-US" sz="1400" b="1" dirty="0"/>
              <a:t>(c)</a:t>
            </a:r>
            <a:r>
              <a:rPr lang="en-US" sz="1400" dirty="0"/>
              <a:t> green </a:t>
            </a:r>
            <a:r>
              <a:rPr lang="en-US" sz="1400" b="1" dirty="0"/>
              <a:t>(d)</a:t>
            </a:r>
            <a:r>
              <a:rPr lang="en-US" sz="1400" dirty="0"/>
              <a:t> orange </a:t>
            </a:r>
            <a:r>
              <a:rPr lang="en-US" sz="1400" b="1" dirty="0"/>
              <a:t>(e)</a:t>
            </a:r>
            <a:r>
              <a:rPr lang="en-US" sz="1400" dirty="0"/>
              <a:t> </a:t>
            </a:r>
            <a:r>
              <a:rPr lang="en-US" sz="1400" dirty="0" smtClean="0"/>
              <a:t>red</a:t>
            </a:r>
          </a:p>
          <a:p>
            <a:endParaRPr lang="en-US" altLang="en-US" sz="1400" dirty="0"/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/>
              <a:t>A certain transition-metal complex ion absorbs at 695 nm</a:t>
            </a:r>
            <a:r>
              <a:rPr lang="en-US" altLang="en-US" sz="1400" dirty="0" smtClean="0"/>
              <a:t>. Which </a:t>
            </a:r>
            <a:r>
              <a:rPr lang="en-US" altLang="en-US" sz="1400" dirty="0"/>
              <a:t>color is this ion most likely to be—blue, yellow, green</a:t>
            </a:r>
            <a:r>
              <a:rPr lang="en-US" altLang="en-US" sz="1400" dirty="0" smtClean="0"/>
              <a:t>, or </a:t>
            </a:r>
            <a:r>
              <a:rPr lang="en-US" altLang="en-US" sz="1400" dirty="0"/>
              <a:t>red?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2523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60675" indent="-2860675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Color Absorbed to Color Observed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Pg1010_Un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/>
        </p:blipFill>
        <p:spPr>
          <a:xfrm>
            <a:off x="3610908" y="2117233"/>
            <a:ext cx="2062911" cy="23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473830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02622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2082822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Analyze </a:t>
            </a:r>
            <a:r>
              <a:rPr lang="en-US" altLang="en-US" sz="1400" dirty="0">
                <a:latin typeface="+mn-lt"/>
              </a:rPr>
              <a:t>We are given the color and magnetic behavior of an </a:t>
            </a:r>
            <a:r>
              <a:rPr lang="en-US" altLang="en-US" sz="1400" dirty="0" smtClean="0">
                <a:latin typeface="+mn-lt"/>
              </a:rPr>
              <a:t>octahedral complex </a:t>
            </a:r>
            <a:r>
              <a:rPr lang="en-US" altLang="en-US" sz="1400" dirty="0">
                <a:latin typeface="+mn-lt"/>
              </a:rPr>
              <a:t>containing Co with a +3 oxidation number. </a:t>
            </a:r>
            <a:r>
              <a:rPr lang="en-US" altLang="en-US" sz="1400" dirty="0" smtClean="0">
                <a:latin typeface="+mn-lt"/>
              </a:rPr>
              <a:t>We need </a:t>
            </a:r>
            <a:r>
              <a:rPr lang="en-US" altLang="en-US" sz="1400" dirty="0">
                <a:latin typeface="+mn-lt"/>
              </a:rPr>
              <a:t>to use this information to determine its electron configuration</a:t>
            </a:r>
            <a:r>
              <a:rPr lang="en-US" altLang="en-US" sz="1400" dirty="0" smtClean="0">
                <a:latin typeface="+mn-lt"/>
              </a:rPr>
              <a:t>, its </a:t>
            </a:r>
            <a:r>
              <a:rPr lang="en-US" altLang="en-US" sz="1400" dirty="0">
                <a:latin typeface="+mn-lt"/>
              </a:rPr>
              <a:t>spin state (low-spin or high-spin), and the color of </a:t>
            </a:r>
            <a:r>
              <a:rPr lang="en-US" altLang="en-US" sz="1400" dirty="0" smtClean="0">
                <a:latin typeface="+mn-lt"/>
              </a:rPr>
              <a:t>light it </a:t>
            </a:r>
            <a:r>
              <a:rPr lang="en-US" altLang="en-US" sz="1400" dirty="0">
                <a:latin typeface="+mn-lt"/>
              </a:rPr>
              <a:t>absorbs. In part (d), we must use the </a:t>
            </a:r>
            <a:r>
              <a:rPr lang="en-US" altLang="en-US" sz="1400" dirty="0" err="1">
                <a:latin typeface="+mn-lt"/>
              </a:rPr>
              <a:t>spectrochemical</a:t>
            </a:r>
            <a:r>
              <a:rPr lang="en-US" altLang="en-US" sz="1400" dirty="0">
                <a:latin typeface="+mn-lt"/>
              </a:rPr>
              <a:t> series </a:t>
            </a:r>
            <a:r>
              <a:rPr lang="en-US" altLang="en-US" sz="1400" dirty="0" smtClean="0">
                <a:latin typeface="+mn-lt"/>
              </a:rPr>
              <a:t>to predict </a:t>
            </a:r>
            <a:r>
              <a:rPr lang="en-US" altLang="en-US" sz="1400" dirty="0">
                <a:latin typeface="+mn-lt"/>
              </a:rPr>
              <a:t>how its properties will change if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is replaced by </a:t>
            </a:r>
            <a:r>
              <a:rPr lang="en-US" altLang="en-US" sz="1400" dirty="0" err="1" smtClean="0">
                <a:latin typeface="+mn-lt"/>
              </a:rPr>
              <a:t>ethylenediamine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altLang="en-US" sz="1400" dirty="0">
                <a:latin typeface="+mn-lt"/>
              </a:rPr>
              <a:t>en)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Plan (a) </a:t>
            </a:r>
            <a:r>
              <a:rPr lang="en-US" altLang="en-US" sz="1400" dirty="0">
                <a:latin typeface="+mn-lt"/>
              </a:rPr>
              <a:t>From the oxidation number and the periodic table </a:t>
            </a:r>
            <a:r>
              <a:rPr lang="en-US" altLang="en-US" sz="1400" dirty="0" smtClean="0">
                <a:latin typeface="+mn-lt"/>
              </a:rPr>
              <a:t>we can </a:t>
            </a:r>
            <a:r>
              <a:rPr lang="en-US" altLang="en-US" sz="1400" dirty="0">
                <a:latin typeface="+mn-lt"/>
              </a:rPr>
              <a:t>determine the number of valence electrons for Co(III), </a:t>
            </a:r>
            <a:r>
              <a:rPr lang="en-US" altLang="en-US" sz="1400" dirty="0" smtClean="0">
                <a:latin typeface="+mn-lt"/>
              </a:rPr>
              <a:t>and from </a:t>
            </a:r>
            <a:r>
              <a:rPr lang="en-US" altLang="en-US" sz="1400" dirty="0">
                <a:latin typeface="+mn-lt"/>
              </a:rPr>
              <a:t>that we can determine the electron configuration</a:t>
            </a:r>
            <a:r>
              <a:rPr lang="en-US" altLang="en-US" sz="1400" b="1" dirty="0">
                <a:latin typeface="+mn-lt"/>
              </a:rPr>
              <a:t>. (b) </a:t>
            </a:r>
            <a:r>
              <a:rPr lang="en-US" altLang="en-US" sz="1400" dirty="0" smtClean="0">
                <a:latin typeface="+mn-lt"/>
              </a:rPr>
              <a:t>The magnetic </a:t>
            </a:r>
            <a:r>
              <a:rPr lang="en-US" altLang="en-US" sz="1400" dirty="0">
                <a:latin typeface="+mn-lt"/>
              </a:rPr>
              <a:t>behavior can be used to determine whether this </a:t>
            </a:r>
            <a:r>
              <a:rPr lang="en-US" altLang="en-US" sz="1400" dirty="0" smtClean="0">
                <a:latin typeface="+mn-lt"/>
              </a:rPr>
              <a:t>compound is </a:t>
            </a:r>
            <a:r>
              <a:rPr lang="en-US" altLang="en-US" sz="1400" dirty="0">
                <a:latin typeface="+mn-lt"/>
              </a:rPr>
              <a:t>a low-spin or high-spin complex.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Since there is </a:t>
            </a:r>
            <a:r>
              <a:rPr lang="en-US" altLang="en-US" sz="1400" dirty="0" smtClean="0">
                <a:latin typeface="+mn-lt"/>
              </a:rPr>
              <a:t>a single </a:t>
            </a:r>
            <a:r>
              <a:rPr lang="en-US" altLang="en-US" sz="1400" dirty="0">
                <a:latin typeface="+mn-lt"/>
              </a:rPr>
              <a:t>peak in the visible absorption spectrum, the color of </a:t>
            </a:r>
            <a:r>
              <a:rPr lang="en-US" altLang="en-US" sz="1400" dirty="0" smtClean="0">
                <a:latin typeface="+mn-lt"/>
              </a:rPr>
              <a:t>the compound </a:t>
            </a:r>
            <a:r>
              <a:rPr lang="en-US" altLang="en-US" sz="1400" dirty="0">
                <a:latin typeface="+mn-lt"/>
              </a:rPr>
              <a:t>should be complementary to the color of light that </a:t>
            </a:r>
            <a:r>
              <a:rPr lang="en-US" altLang="en-US" sz="1400" dirty="0" smtClean="0">
                <a:latin typeface="+mn-lt"/>
              </a:rPr>
              <a:t>is absorbed </a:t>
            </a:r>
            <a:r>
              <a:rPr lang="en-US" altLang="en-US" sz="1400" dirty="0">
                <a:latin typeface="+mn-lt"/>
              </a:rPr>
              <a:t>most strongly.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 err="1">
                <a:latin typeface="+mn-lt"/>
              </a:rPr>
              <a:t>Ethylenediamine</a:t>
            </a:r>
            <a:r>
              <a:rPr lang="en-US" altLang="en-US" sz="1400" dirty="0">
                <a:latin typeface="+mn-lt"/>
              </a:rPr>
              <a:t> is a stronger </a:t>
            </a:r>
            <a:r>
              <a:rPr lang="en-US" altLang="en-US" sz="1400" dirty="0" smtClean="0">
                <a:latin typeface="+mn-lt"/>
              </a:rPr>
              <a:t>field ligand </a:t>
            </a:r>
            <a:r>
              <a:rPr lang="en-US" altLang="en-US" sz="1400" dirty="0">
                <a:latin typeface="+mn-lt"/>
              </a:rPr>
              <a:t>than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, so we expect a larger </a:t>
            </a:r>
            <a:r>
              <a:rPr lang="en-US" altLang="en-US" sz="1400" smtClean="0">
                <a:latin typeface="+mn-lt"/>
                <a:sym typeface="Symbol"/>
              </a:rPr>
              <a:t>Δ </a:t>
            </a:r>
            <a:r>
              <a:rPr lang="en-US" altLang="en-US" sz="1400" dirty="0" smtClean="0">
                <a:latin typeface="+mn-lt"/>
              </a:rPr>
              <a:t>for [Co</a:t>
            </a:r>
            <a:r>
              <a:rPr lang="en-US" altLang="en-US" sz="1400" dirty="0">
                <a:latin typeface="+mn-lt"/>
              </a:rPr>
              <a:t>(en)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than </a:t>
            </a:r>
            <a:r>
              <a:rPr lang="en-US" altLang="en-US" sz="1400" dirty="0" smtClean="0">
                <a:latin typeface="+mn-lt"/>
              </a:rPr>
              <a:t>for [Co</a:t>
            </a:r>
            <a:r>
              <a:rPr lang="en-US" altLang="en-US" sz="1400" dirty="0">
                <a:latin typeface="+mn-lt"/>
              </a:rPr>
              <a:t>(NH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/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The compound </a:t>
            </a:r>
            <a:r>
              <a:rPr lang="en-US" altLang="en-US" sz="1400" dirty="0" err="1">
                <a:latin typeface="+mn-lt"/>
              </a:rPr>
              <a:t>hexaamminecobalt</a:t>
            </a:r>
            <a:r>
              <a:rPr lang="en-US" altLang="en-US" sz="1400" dirty="0">
                <a:latin typeface="+mn-lt"/>
              </a:rPr>
              <a:t>(III) chloride is diamagnetic and orange in color with a single absorption peak in its </a:t>
            </a:r>
            <a:r>
              <a:rPr lang="en-US" altLang="en-US" sz="1400" dirty="0" smtClean="0">
                <a:latin typeface="+mn-lt"/>
              </a:rPr>
              <a:t>visible absorption </a:t>
            </a:r>
            <a:r>
              <a:rPr lang="en-US" altLang="en-US" sz="1400" dirty="0">
                <a:latin typeface="+mn-lt"/>
              </a:rPr>
              <a:t>spectrum.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What is the electron configuration of the cobalt(III) ion? </a:t>
            </a:r>
            <a:r>
              <a:rPr lang="en-US" altLang="en-US" sz="1400" b="1" dirty="0">
                <a:latin typeface="+mn-lt"/>
              </a:rPr>
              <a:t>(b)</a:t>
            </a:r>
            <a:r>
              <a:rPr lang="en-US" altLang="en-US" sz="1400" dirty="0">
                <a:latin typeface="+mn-lt"/>
              </a:rPr>
              <a:t> Is </a:t>
            </a:r>
            <a:r>
              <a:rPr lang="en-US" altLang="en-US" sz="1400" dirty="0" smtClean="0">
                <a:latin typeface="+mn-lt"/>
              </a:rPr>
              <a:t>[Co</a:t>
            </a:r>
            <a:r>
              <a:rPr lang="en-US" altLang="en-US" sz="1400" dirty="0">
                <a:latin typeface="+mn-lt"/>
              </a:rPr>
              <a:t>(NH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a high-spin complex or </a:t>
            </a:r>
            <a:r>
              <a:rPr lang="en-US" altLang="en-US" sz="1400" dirty="0" smtClean="0">
                <a:latin typeface="+mn-lt"/>
              </a:rPr>
              <a:t>a low</a:t>
            </a:r>
            <a:r>
              <a:rPr lang="en-US" altLang="en-US" sz="1400" dirty="0">
                <a:latin typeface="+mn-lt"/>
              </a:rPr>
              <a:t>-spin complex?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Estimate the wavelength where you expect the absorption of light to reach a maximum?</a:t>
            </a:r>
            <a:r>
              <a:rPr lang="en-US" altLang="en-US" sz="1400" b="1" dirty="0">
                <a:latin typeface="+mn-lt"/>
              </a:rPr>
              <a:t> (d) </a:t>
            </a:r>
            <a:r>
              <a:rPr lang="en-US" altLang="en-US" sz="1400" dirty="0">
                <a:latin typeface="+mn-lt"/>
              </a:rPr>
              <a:t>What color </a:t>
            </a:r>
            <a:r>
              <a:rPr lang="en-US" altLang="en-US" sz="1400" dirty="0" smtClean="0">
                <a:latin typeface="+mn-lt"/>
              </a:rPr>
              <a:t>and magnetic </a:t>
            </a:r>
            <a:r>
              <a:rPr lang="en-US" altLang="en-US" sz="1400" dirty="0">
                <a:latin typeface="+mn-lt"/>
              </a:rPr>
              <a:t>behavior would you predict for the complex ion </a:t>
            </a:r>
            <a:r>
              <a:rPr lang="en-US" altLang="en-US" sz="1400" dirty="0" smtClean="0">
                <a:latin typeface="+mn-lt"/>
              </a:rPr>
              <a:t>[Co</a:t>
            </a:r>
            <a:r>
              <a:rPr lang="en-US" altLang="en-US" sz="1400" dirty="0">
                <a:latin typeface="+mn-lt"/>
              </a:rPr>
              <a:t>(en)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207340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The </a:t>
            </a:r>
            <a:r>
              <a:rPr lang="en-US" altLang="en-US" b="1" dirty="0" err="1">
                <a:latin typeface="Arial" charset="0"/>
              </a:rPr>
              <a:t>Spectrochemical</a:t>
            </a:r>
            <a:r>
              <a:rPr lang="en-US" altLang="en-US" b="1" dirty="0">
                <a:latin typeface="Arial" charset="0"/>
              </a:rPr>
              <a:t> Series, Crystal-Field </a:t>
            </a:r>
            <a:r>
              <a:rPr lang="en-US" altLang="en-US" b="1" dirty="0" smtClean="0">
                <a:latin typeface="Arial" charset="0"/>
              </a:rPr>
              <a:t>	Splitting</a:t>
            </a:r>
            <a:r>
              <a:rPr lang="en-US" altLang="en-US" b="1" dirty="0">
                <a:latin typeface="Arial" charset="0"/>
              </a:rPr>
              <a:t>, Color, and Magnetism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493753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23790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447041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>
              <a:defRPr/>
            </a:pPr>
            <a:r>
              <a:rPr lang="en-US" altLang="en-US" sz="1400" b="1" dirty="0" smtClean="0"/>
              <a:t>(a) </a:t>
            </a:r>
            <a:r>
              <a:rPr lang="en-US" altLang="en-US" sz="1400" dirty="0" smtClean="0">
                <a:latin typeface="+mn-lt"/>
              </a:rPr>
              <a:t>Co </a:t>
            </a:r>
            <a:r>
              <a:rPr lang="en-US" altLang="en-US" sz="1400" dirty="0">
                <a:latin typeface="+mn-lt"/>
              </a:rPr>
              <a:t>has an electron configuration of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Ar</a:t>
            </a:r>
            <a:r>
              <a:rPr lang="en-US" altLang="en-US" sz="1400" dirty="0" smtClean="0">
                <a:latin typeface="+mn-lt"/>
              </a:rPr>
              <a:t>]4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3</a:t>
            </a:r>
            <a:r>
              <a:rPr lang="en-US" altLang="en-US" sz="1400" i="1" dirty="0" smtClean="0">
                <a:latin typeface="+mn-lt"/>
              </a:rPr>
              <a:t>d</a:t>
            </a:r>
            <a:r>
              <a:rPr lang="en-US" altLang="en-US" sz="1400" baseline="30000" dirty="0" smtClean="0">
                <a:latin typeface="+mn-lt"/>
              </a:rPr>
              <a:t>7</a:t>
            </a:r>
            <a:r>
              <a:rPr lang="en-US" altLang="en-US" sz="1400" dirty="0">
                <a:latin typeface="+mn-lt"/>
              </a:rPr>
              <a:t>, and Co</a:t>
            </a:r>
            <a:r>
              <a:rPr lang="en-US" altLang="en-US" sz="1400" baseline="30000" dirty="0">
                <a:latin typeface="+mn-lt"/>
              </a:rPr>
              <a:t>3+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has three </a:t>
            </a:r>
            <a:r>
              <a:rPr lang="en-US" altLang="en-US" sz="1400" dirty="0">
                <a:latin typeface="+mn-lt"/>
              </a:rPr>
              <a:t>fewer electrons than Co. Because transition-metal </a:t>
            </a:r>
            <a:r>
              <a:rPr lang="en-US" altLang="en-US" sz="1400" dirty="0" smtClean="0">
                <a:latin typeface="+mn-lt"/>
              </a:rPr>
              <a:t>ions always </a:t>
            </a:r>
            <a:r>
              <a:rPr lang="en-US" altLang="en-US" sz="1400" dirty="0">
                <a:latin typeface="+mn-lt"/>
              </a:rPr>
              <a:t>lose their valence shell </a:t>
            </a:r>
            <a:r>
              <a:rPr lang="en-US" altLang="en-US" sz="1400" i="1" dirty="0">
                <a:latin typeface="+mn-lt"/>
              </a:rPr>
              <a:t>s</a:t>
            </a:r>
            <a:r>
              <a:rPr lang="en-US" altLang="en-US" sz="1400" dirty="0">
                <a:latin typeface="+mn-lt"/>
              </a:rPr>
              <a:t> electrons, the electron </a:t>
            </a:r>
            <a:r>
              <a:rPr lang="en-US" altLang="en-US" sz="1400" dirty="0" smtClean="0">
                <a:latin typeface="+mn-lt"/>
              </a:rPr>
              <a:t>configuration of </a:t>
            </a:r>
            <a:r>
              <a:rPr lang="en-US" altLang="en-US" sz="1400" dirty="0">
                <a:latin typeface="+mn-lt"/>
              </a:rPr>
              <a:t>Co</a:t>
            </a:r>
            <a:r>
              <a:rPr lang="en-US" altLang="en-US" sz="1400" baseline="30000" dirty="0">
                <a:latin typeface="+mn-lt"/>
              </a:rPr>
              <a:t>3+ </a:t>
            </a:r>
            <a:r>
              <a:rPr lang="en-US" altLang="en-US" sz="1400" dirty="0">
                <a:latin typeface="+mn-lt"/>
              </a:rPr>
              <a:t>is </a:t>
            </a:r>
            <a:r>
              <a:rPr lang="en-US" altLang="en-US" sz="1400" dirty="0" smtClean="0">
                <a:latin typeface="+mn-lt"/>
              </a:rPr>
              <a:t>[</a:t>
            </a:r>
            <a:r>
              <a:rPr lang="en-US" altLang="en-US" sz="1400" dirty="0" err="1" smtClean="0">
                <a:latin typeface="+mn-lt"/>
              </a:rPr>
              <a:t>Ar</a:t>
            </a:r>
            <a:r>
              <a:rPr lang="en-US" altLang="en-US" sz="1400" dirty="0" smtClean="0">
                <a:latin typeface="+mn-lt"/>
              </a:rPr>
              <a:t>]3</a:t>
            </a:r>
            <a:r>
              <a:rPr lang="en-US" altLang="en-US" sz="1400" i="1" dirty="0" smtClean="0">
                <a:latin typeface="+mn-lt"/>
              </a:rPr>
              <a:t>d</a:t>
            </a:r>
            <a:r>
              <a:rPr lang="en-US" altLang="en-US" sz="1400" baseline="30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342900" indent="-342900">
              <a:buAutoNum type="alphaLcParenBoth"/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There are six valence electrons in the </a:t>
            </a:r>
            <a:r>
              <a:rPr lang="en-US" altLang="en-US" sz="1400" i="1" dirty="0">
                <a:latin typeface="+mn-lt"/>
              </a:rPr>
              <a:t>d</a:t>
            </a:r>
            <a:r>
              <a:rPr lang="en-US" altLang="en-US" sz="1400" dirty="0">
                <a:latin typeface="+mn-lt"/>
              </a:rPr>
              <a:t> orbitals. The filling </a:t>
            </a:r>
            <a:r>
              <a:rPr lang="en-US" altLang="en-US" sz="1400" dirty="0" smtClean="0">
                <a:latin typeface="+mn-lt"/>
              </a:rPr>
              <a:t>of the </a:t>
            </a:r>
            <a:r>
              <a:rPr lang="en-US" altLang="en-US" sz="1400" i="1" dirty="0">
                <a:latin typeface="+mn-lt"/>
              </a:rPr>
              <a:t>t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i="1" dirty="0">
                <a:latin typeface="+mn-lt"/>
              </a:rPr>
              <a:t>e</a:t>
            </a:r>
            <a:r>
              <a:rPr lang="en-US" altLang="en-US" sz="1400" dirty="0">
                <a:latin typeface="+mn-lt"/>
              </a:rPr>
              <a:t> orbitals for both high-spin and low-spin </a:t>
            </a:r>
            <a:r>
              <a:rPr lang="en-US" altLang="en-US" sz="1400" dirty="0" smtClean="0">
                <a:latin typeface="+mn-lt"/>
              </a:rPr>
              <a:t>complexes is </a:t>
            </a:r>
            <a:r>
              <a:rPr lang="en-US" altLang="en-US" sz="1400" dirty="0">
                <a:latin typeface="+mn-lt"/>
              </a:rPr>
              <a:t>shown below. Because the compound is diamagnetic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know all of the electrons must be paired up, which </a:t>
            </a:r>
            <a:r>
              <a:rPr lang="en-US" altLang="en-US" sz="1400" dirty="0" smtClean="0">
                <a:latin typeface="+mn-lt"/>
              </a:rPr>
              <a:t>allows us </a:t>
            </a:r>
            <a:r>
              <a:rPr lang="en-US" altLang="en-US" sz="1400" dirty="0">
                <a:latin typeface="+mn-lt"/>
              </a:rPr>
              <a:t>to determine that </a:t>
            </a:r>
            <a:r>
              <a:rPr lang="en-US" altLang="en-US" sz="1400" dirty="0" smtClean="0">
                <a:latin typeface="+mn-lt"/>
              </a:rPr>
              <a:t>[Co</a:t>
            </a:r>
            <a:r>
              <a:rPr lang="en-US" altLang="en-US" sz="1400" dirty="0">
                <a:latin typeface="+mn-lt"/>
              </a:rPr>
              <a:t>(NH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is a low-spin complex.</a:t>
            </a:r>
            <a:endParaRPr lang="en-US" altLang="en-US" sz="1400" dirty="0"/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The </a:t>
            </a:r>
            <a:r>
              <a:rPr lang="en-US" altLang="en-US" b="1" dirty="0" err="1">
                <a:latin typeface="Arial" charset="0"/>
              </a:rPr>
              <a:t>Spectrochemical</a:t>
            </a:r>
            <a:r>
              <a:rPr lang="en-US" altLang="en-US" b="1" dirty="0">
                <a:latin typeface="Arial" charset="0"/>
              </a:rPr>
              <a:t> Series, Crystal-Field 	Splitting, Color, and Magnetism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Pg1016_Un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2931742" y="3219423"/>
            <a:ext cx="3197965" cy="18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41281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441662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447041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We are told that the compound is orange and has a </a:t>
            </a:r>
            <a:r>
              <a:rPr lang="en-US" sz="1400" dirty="0" smtClean="0">
                <a:latin typeface="+mn-lt"/>
              </a:rPr>
              <a:t>single absorption </a:t>
            </a:r>
            <a:r>
              <a:rPr lang="en-US" sz="1400" dirty="0">
                <a:latin typeface="+mn-lt"/>
              </a:rPr>
              <a:t>peak in the visible region of the spectrum. </a:t>
            </a:r>
            <a:r>
              <a:rPr lang="en-US" sz="1400" dirty="0" smtClean="0">
                <a:latin typeface="+mn-lt"/>
              </a:rPr>
              <a:t>The compound </a:t>
            </a:r>
            <a:r>
              <a:rPr lang="en-US" sz="1400" dirty="0">
                <a:latin typeface="+mn-lt"/>
              </a:rPr>
              <a:t>must therefore absorb the complementary </a:t>
            </a:r>
            <a:r>
              <a:rPr lang="en-US" sz="1400" dirty="0" smtClean="0">
                <a:latin typeface="+mn-lt"/>
              </a:rPr>
              <a:t>color of </a:t>
            </a:r>
            <a:r>
              <a:rPr lang="en-US" sz="1400" dirty="0">
                <a:latin typeface="+mn-lt"/>
              </a:rPr>
              <a:t>orange, which is blue. The blue region of the </a:t>
            </a:r>
            <a:r>
              <a:rPr lang="en-US" sz="1400" dirty="0" smtClean="0">
                <a:latin typeface="+mn-lt"/>
              </a:rPr>
              <a:t>spectrum ranges </a:t>
            </a:r>
            <a:r>
              <a:rPr lang="en-US" sz="1400" dirty="0">
                <a:latin typeface="+mn-lt"/>
              </a:rPr>
              <a:t>from approximately 430 nm to 490 nm. As an </a:t>
            </a:r>
            <a:r>
              <a:rPr lang="en-US" sz="1400" dirty="0" smtClean="0">
                <a:latin typeface="+mn-lt"/>
              </a:rPr>
              <a:t>estimate we </a:t>
            </a:r>
            <a:r>
              <a:rPr lang="en-US" sz="1400" dirty="0">
                <a:latin typeface="+mn-lt"/>
              </a:rPr>
              <a:t>assume that the complex ion absorbs somewhere in </a:t>
            </a:r>
            <a:r>
              <a:rPr lang="en-US" sz="1400" dirty="0" smtClean="0">
                <a:latin typeface="+mn-lt"/>
              </a:rPr>
              <a:t>the middle </a:t>
            </a:r>
            <a:r>
              <a:rPr lang="en-US" sz="1400" dirty="0">
                <a:latin typeface="+mn-lt"/>
              </a:rPr>
              <a:t>of the blue region, near 460 nm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(d) </a:t>
            </a:r>
            <a:r>
              <a:rPr lang="en-US" sz="1400" dirty="0" err="1">
                <a:latin typeface="+mn-lt"/>
              </a:rPr>
              <a:t>Ethylenediammine</a:t>
            </a:r>
            <a:r>
              <a:rPr lang="en-US" sz="1400" dirty="0">
                <a:latin typeface="+mn-lt"/>
              </a:rPr>
              <a:t> is higher in the </a:t>
            </a:r>
            <a:r>
              <a:rPr lang="en-US" sz="1400" dirty="0" err="1" smtClean="0">
                <a:latin typeface="+mn-lt"/>
              </a:rPr>
              <a:t>spectrochemical</a:t>
            </a:r>
            <a:r>
              <a:rPr lang="en-US" sz="1400" dirty="0" smtClean="0">
                <a:latin typeface="+mn-lt"/>
              </a:rPr>
              <a:t> series </a:t>
            </a:r>
            <a:r>
              <a:rPr lang="en-US" sz="1400" dirty="0">
                <a:latin typeface="+mn-lt"/>
              </a:rPr>
              <a:t>than ammonia. Therefore, we expect a </a:t>
            </a:r>
            <a:r>
              <a:rPr lang="en-US" sz="1400" dirty="0" smtClean="0">
                <a:latin typeface="+mn-lt"/>
              </a:rPr>
              <a:t>larger </a:t>
            </a:r>
            <a:r>
              <a:rPr lang="en-US" sz="1400" dirty="0" smtClean="0">
                <a:latin typeface="Arial"/>
                <a:cs typeface="Arial"/>
              </a:rPr>
              <a:t>∆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</a:t>
            </a:r>
          </a:p>
          <a:p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Because</a:t>
            </a:r>
            <a:r>
              <a:rPr lang="en-US" sz="1400" dirty="0"/>
              <a:t> </a:t>
            </a:r>
            <a:r>
              <a:rPr lang="en-US" sz="1400" dirty="0">
                <a:latin typeface="Arial"/>
                <a:cs typeface="Arial"/>
              </a:rPr>
              <a:t>∆</a:t>
            </a:r>
            <a:r>
              <a:rPr lang="en-US" sz="1400" dirty="0"/>
              <a:t> </a:t>
            </a:r>
            <a:r>
              <a:rPr lang="en-US" sz="1400" dirty="0" smtClean="0">
                <a:latin typeface="+mn-lt"/>
              </a:rPr>
              <a:t>was </a:t>
            </a:r>
            <a:r>
              <a:rPr lang="en-US" sz="1400" dirty="0">
                <a:latin typeface="+mn-lt"/>
              </a:rPr>
              <a:t>already greater than the </a:t>
            </a:r>
            <a:r>
              <a:rPr lang="en-US" sz="1400" dirty="0" err="1" smtClean="0">
                <a:latin typeface="+mn-lt"/>
              </a:rPr>
              <a:t>spinpairing</a:t>
            </a:r>
            <a:r>
              <a:rPr lang="en-US" sz="1400" dirty="0" smtClean="0">
                <a:latin typeface="+mn-lt"/>
              </a:rPr>
              <a:t> energy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[Co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we expect </a:t>
            </a:r>
            <a:r>
              <a:rPr lang="en-US" sz="1400" dirty="0" smtClean="0">
                <a:latin typeface="+mn-lt"/>
              </a:rPr>
              <a:t>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to </a:t>
            </a:r>
            <a:r>
              <a:rPr lang="en-US" sz="1400" dirty="0" smtClean="0">
                <a:latin typeface="+mn-lt"/>
              </a:rPr>
              <a:t>be a </a:t>
            </a:r>
            <a:r>
              <a:rPr lang="en-US" sz="1400" dirty="0">
                <a:latin typeface="+mn-lt"/>
              </a:rPr>
              <a:t>low-spin complex as well, with a </a:t>
            </a:r>
            <a:r>
              <a:rPr lang="en-US" sz="1400" i="1" dirty="0">
                <a:latin typeface="+mn-lt"/>
              </a:rPr>
              <a:t>d</a:t>
            </a:r>
            <a:r>
              <a:rPr lang="en-US" sz="1400" baseline="30000" dirty="0">
                <a:latin typeface="+mn-lt"/>
              </a:rPr>
              <a:t>6</a:t>
            </a:r>
            <a:r>
              <a:rPr lang="en-US" sz="1400" dirty="0">
                <a:latin typeface="+mn-lt"/>
              </a:rPr>
              <a:t> configuration, so it </a:t>
            </a:r>
            <a:r>
              <a:rPr lang="en-US" sz="1400" dirty="0" smtClean="0">
                <a:latin typeface="+mn-lt"/>
              </a:rPr>
              <a:t>will also </a:t>
            </a:r>
            <a:r>
              <a:rPr lang="en-US" sz="1400" dirty="0">
                <a:latin typeface="+mn-lt"/>
              </a:rPr>
              <a:t>be diamagnetic. The wavelength at which the </a:t>
            </a:r>
            <a:r>
              <a:rPr lang="en-US" sz="1400" dirty="0" smtClean="0">
                <a:latin typeface="+mn-lt"/>
              </a:rPr>
              <a:t>complex absorbs </a:t>
            </a:r>
            <a:r>
              <a:rPr lang="en-US" sz="1400" dirty="0">
                <a:latin typeface="+mn-lt"/>
              </a:rPr>
              <a:t>light will shift to higher energy. If we assume a shift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absorption maximum from blue to violet, the color of </a:t>
            </a:r>
            <a:r>
              <a:rPr lang="en-US" sz="1400" dirty="0" smtClean="0">
                <a:latin typeface="+mn-lt"/>
              </a:rPr>
              <a:t>the complex </a:t>
            </a:r>
            <a:r>
              <a:rPr lang="en-US" sz="1400" dirty="0">
                <a:latin typeface="+mn-lt"/>
              </a:rPr>
              <a:t>will become yellow</a:t>
            </a:r>
            <a:r>
              <a:rPr lang="en-US" sz="1400" dirty="0" smtClean="0">
                <a:latin typeface="+mn-lt"/>
              </a:rPr>
              <a:t>. 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Comment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compound [</a:t>
            </a:r>
            <a:r>
              <a:rPr lang="en-US" sz="1400" dirty="0">
                <a:latin typeface="+mn-lt"/>
              </a:rPr>
              <a:t>Co(en)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]Cl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which contains </a:t>
            </a:r>
            <a:r>
              <a:rPr lang="en-US" sz="1400" dirty="0" smtClean="0">
                <a:latin typeface="+mn-lt"/>
              </a:rPr>
              <a:t>the 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ion, was made and studied by Alfred Werner. </a:t>
            </a:r>
            <a:r>
              <a:rPr lang="en-US" sz="1400" dirty="0" smtClean="0">
                <a:latin typeface="+mn-lt"/>
              </a:rPr>
              <a:t>This compound </a:t>
            </a:r>
            <a:r>
              <a:rPr lang="en-US" sz="1400" dirty="0">
                <a:latin typeface="+mn-lt"/>
              </a:rPr>
              <a:t>forms diamagnetic, golden-yellow crystals.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The </a:t>
            </a:r>
            <a:r>
              <a:rPr lang="en-US" altLang="en-US" b="1" dirty="0" err="1">
                <a:latin typeface="Arial" charset="0"/>
              </a:rPr>
              <a:t>Spectrochemical</a:t>
            </a:r>
            <a:r>
              <a:rPr lang="en-US" altLang="en-US" b="1" dirty="0">
                <a:latin typeface="Arial" charset="0"/>
              </a:rPr>
              <a:t> Series, Crystal-Field 	Splitting, Color, and Magnetism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3733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68618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447041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>
                <a:latin typeface="+mn-lt"/>
              </a:rPr>
              <a:t>Which of the following octahedral complex ions will </a:t>
            </a:r>
            <a:r>
              <a:rPr lang="en-US" sz="1400" dirty="0" smtClean="0">
                <a:latin typeface="+mn-lt"/>
              </a:rPr>
              <a:t>have the </a:t>
            </a:r>
            <a:r>
              <a:rPr lang="en-US" sz="1400" dirty="0">
                <a:latin typeface="+mn-lt"/>
              </a:rPr>
              <a:t>fewest number of unpaired electrons?</a:t>
            </a:r>
          </a:p>
          <a:p>
            <a:r>
              <a:rPr lang="is-IS" sz="1400" b="1" dirty="0" smtClean="0">
                <a:latin typeface="+mn-lt"/>
              </a:rPr>
              <a:t>(a) </a:t>
            </a:r>
            <a:r>
              <a:rPr lang="is-IS" sz="1400" dirty="0" smtClean="0">
                <a:latin typeface="+mn-lt"/>
              </a:rPr>
              <a:t>[Cr</a:t>
            </a:r>
            <a:r>
              <a:rPr lang="is-IS" sz="1400" dirty="0">
                <a:latin typeface="+mn-lt"/>
              </a:rPr>
              <a:t>(H</a:t>
            </a:r>
            <a:r>
              <a:rPr lang="is-IS" sz="1400" baseline="-25000" dirty="0">
                <a:latin typeface="+mn-lt"/>
              </a:rPr>
              <a:t>2</a:t>
            </a:r>
            <a:r>
              <a:rPr lang="is-IS" sz="1400" dirty="0">
                <a:latin typeface="+mn-lt"/>
              </a:rPr>
              <a:t>O)</a:t>
            </a:r>
            <a:r>
              <a:rPr lang="is-IS" sz="1400" baseline="-25000" dirty="0" smtClean="0">
                <a:latin typeface="+mn-lt"/>
              </a:rPr>
              <a:t>6</a:t>
            </a:r>
            <a:r>
              <a:rPr lang="is-IS" sz="1400" dirty="0" smtClean="0">
                <a:latin typeface="+mn-lt"/>
              </a:rPr>
              <a:t>]</a:t>
            </a:r>
            <a:r>
              <a:rPr lang="is-IS" sz="1400" baseline="30000" dirty="0" smtClean="0">
                <a:latin typeface="+mn-lt"/>
              </a:rPr>
              <a:t>3</a:t>
            </a:r>
            <a:r>
              <a:rPr lang="is-IS" sz="1400" baseline="30000" dirty="0">
                <a:latin typeface="+mn-lt"/>
              </a:rPr>
              <a:t>+</a:t>
            </a:r>
            <a:r>
              <a:rPr lang="is-IS" sz="1400" dirty="0">
                <a:latin typeface="+mn-lt"/>
              </a:rPr>
              <a:t> </a:t>
            </a:r>
            <a:r>
              <a:rPr lang="is-IS" sz="1400" b="1" dirty="0">
                <a:latin typeface="+mn-lt"/>
              </a:rPr>
              <a:t>(b) </a:t>
            </a:r>
            <a:r>
              <a:rPr lang="is-IS" sz="1400" dirty="0" smtClean="0">
                <a:latin typeface="+mn-lt"/>
              </a:rPr>
              <a:t>[V</a:t>
            </a:r>
            <a:r>
              <a:rPr lang="is-IS" sz="1400" dirty="0">
                <a:latin typeface="+mn-lt"/>
              </a:rPr>
              <a:t>(H</a:t>
            </a:r>
            <a:r>
              <a:rPr lang="is-IS" sz="1400" baseline="-25000" dirty="0">
                <a:latin typeface="+mn-lt"/>
              </a:rPr>
              <a:t>2</a:t>
            </a:r>
            <a:r>
              <a:rPr lang="is-IS" sz="1400" dirty="0">
                <a:latin typeface="+mn-lt"/>
              </a:rPr>
              <a:t>O)</a:t>
            </a:r>
            <a:r>
              <a:rPr lang="is-IS" sz="1400" baseline="-25000" dirty="0" smtClean="0">
                <a:latin typeface="+mn-lt"/>
              </a:rPr>
              <a:t>6</a:t>
            </a:r>
            <a:r>
              <a:rPr lang="is-IS" sz="1400" dirty="0">
                <a:latin typeface="+mn-lt"/>
              </a:rPr>
              <a:t>]</a:t>
            </a:r>
            <a:r>
              <a:rPr lang="is-IS" sz="1400" baseline="30000" dirty="0" smtClean="0">
                <a:latin typeface="+mn-lt"/>
              </a:rPr>
              <a:t>3</a:t>
            </a:r>
            <a:r>
              <a:rPr lang="is-IS" sz="1400" baseline="30000" dirty="0">
                <a:latin typeface="+mn-lt"/>
              </a:rPr>
              <a:t>+</a:t>
            </a:r>
            <a:r>
              <a:rPr lang="is-IS" sz="1400" dirty="0">
                <a:latin typeface="+mn-lt"/>
              </a:rPr>
              <a:t> </a:t>
            </a:r>
            <a:r>
              <a:rPr lang="is-IS" sz="1400" b="1" dirty="0">
                <a:latin typeface="+mn-lt"/>
              </a:rPr>
              <a:t>(c) </a:t>
            </a:r>
            <a:r>
              <a:rPr lang="is-IS" sz="1400" dirty="0">
                <a:latin typeface="+mn-lt"/>
              </a:rPr>
              <a:t>[</a:t>
            </a:r>
            <a:r>
              <a:rPr lang="is-IS" sz="1400" dirty="0" smtClean="0">
                <a:latin typeface="+mn-lt"/>
              </a:rPr>
              <a:t>FeF</a:t>
            </a:r>
            <a:r>
              <a:rPr lang="is-IS" sz="1400" baseline="-25000" dirty="0" smtClean="0">
                <a:latin typeface="+mn-lt"/>
              </a:rPr>
              <a:t>6</a:t>
            </a:r>
            <a:r>
              <a:rPr lang="is-IS" sz="1400" dirty="0">
                <a:latin typeface="+mn-lt"/>
              </a:rPr>
              <a:t>]</a:t>
            </a:r>
            <a:r>
              <a:rPr lang="is-I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−</a:t>
            </a:r>
            <a:r>
              <a:rPr lang="is-IS" sz="1400" dirty="0" smtClean="0">
                <a:latin typeface="+mn-lt"/>
              </a:rPr>
              <a:t> </a:t>
            </a:r>
            <a:r>
              <a:rPr lang="is-IS" sz="1400" b="1" dirty="0">
                <a:latin typeface="+mn-lt"/>
              </a:rPr>
              <a:t>(d) </a:t>
            </a:r>
            <a:r>
              <a:rPr lang="is-IS" sz="1400" dirty="0">
                <a:latin typeface="+mn-lt"/>
              </a:rPr>
              <a:t>[</a:t>
            </a:r>
            <a:r>
              <a:rPr lang="is-IS" sz="1400" dirty="0" smtClean="0">
                <a:latin typeface="+mn-lt"/>
              </a:rPr>
              <a:t>RhCl</a:t>
            </a:r>
            <a:r>
              <a:rPr lang="is-IS" sz="1400" baseline="-25000" dirty="0" smtClean="0">
                <a:latin typeface="+mn-lt"/>
              </a:rPr>
              <a:t>6</a:t>
            </a:r>
            <a:r>
              <a:rPr lang="is-IS" sz="1400" dirty="0">
                <a:latin typeface="+mn-lt"/>
              </a:rPr>
              <a:t>]</a:t>
            </a:r>
            <a:r>
              <a:rPr lang="is-I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−</a:t>
            </a:r>
            <a:r>
              <a:rPr lang="is-IS" sz="1400" dirty="0" smtClean="0">
                <a:latin typeface="+mn-lt"/>
              </a:rPr>
              <a:t> </a:t>
            </a:r>
            <a:r>
              <a:rPr lang="is-IS" sz="1400" b="1" dirty="0" smtClean="0">
                <a:latin typeface="+mn-lt"/>
              </a:rPr>
              <a:t>(</a:t>
            </a:r>
            <a:r>
              <a:rPr lang="is-IS" sz="1400" b="1" dirty="0">
                <a:latin typeface="+mn-lt"/>
              </a:rPr>
              <a:t>e) </a:t>
            </a:r>
            <a:r>
              <a:rPr lang="is-IS" sz="1400" dirty="0" smtClean="0">
                <a:latin typeface="+mn-lt"/>
              </a:rPr>
              <a:t>[Ni</a:t>
            </a:r>
            <a:r>
              <a:rPr lang="is-IS" sz="1400" dirty="0">
                <a:latin typeface="+mn-lt"/>
              </a:rPr>
              <a:t>(NH</a:t>
            </a:r>
            <a:r>
              <a:rPr lang="is-IS" sz="1400" baseline="-25000" dirty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6</a:t>
            </a:r>
            <a:r>
              <a:rPr lang="is-IS" sz="1400" dirty="0" smtClean="0">
                <a:latin typeface="+mn-lt"/>
              </a:rPr>
              <a:t>]</a:t>
            </a:r>
            <a:r>
              <a:rPr lang="is-IS" sz="1400" baseline="30000" dirty="0" smtClean="0">
                <a:latin typeface="+mn-lt"/>
              </a:rPr>
              <a:t>2</a:t>
            </a:r>
            <a:r>
              <a:rPr lang="is-IS" sz="1400" baseline="30000" dirty="0">
                <a:latin typeface="+mn-lt"/>
              </a:rPr>
              <a:t>+</a:t>
            </a:r>
            <a:endParaRPr lang="en-US" altLang="en-US" sz="1400" baseline="300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/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>
                <a:latin typeface="+mn-lt"/>
              </a:rPr>
              <a:t>Consider the colors of the ammonia complexes of Co</a:t>
            </a:r>
            <a:r>
              <a:rPr lang="en-US" sz="1400" baseline="30000" dirty="0">
                <a:latin typeface="+mn-lt"/>
              </a:rPr>
              <a:t>3+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given in </a:t>
            </a:r>
            <a:r>
              <a:rPr lang="en-US" sz="1400" dirty="0">
                <a:latin typeface="+mn-lt"/>
              </a:rPr>
              <a:t>Table 23.3. Based on the change in color would you </a:t>
            </a:r>
            <a:r>
              <a:rPr lang="en-US" sz="1400" dirty="0" smtClean="0">
                <a:latin typeface="+mn-lt"/>
              </a:rPr>
              <a:t>expect [Co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Cl]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to have a larger or smaller value of </a:t>
            </a:r>
            <a:r>
              <a:rPr lang="en-US" sz="1400" dirty="0" smtClean="0">
                <a:latin typeface="+mn-lt"/>
                <a:cs typeface="Arial"/>
              </a:rPr>
              <a:t>∆ </a:t>
            </a:r>
            <a:r>
              <a:rPr lang="en-US" sz="1400" dirty="0" smtClean="0">
                <a:latin typeface="+mn-lt"/>
              </a:rPr>
              <a:t>than 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? Is this prediction consistent with the </a:t>
            </a:r>
            <a:r>
              <a:rPr lang="en-US" sz="1400" dirty="0" err="1" smtClean="0">
                <a:latin typeface="+mn-lt"/>
              </a:rPr>
              <a:t>spectrochemical</a:t>
            </a:r>
            <a:r>
              <a:rPr lang="en-US" sz="1400" dirty="0" smtClean="0">
                <a:latin typeface="+mn-lt"/>
              </a:rPr>
              <a:t> series</a:t>
            </a:r>
            <a:r>
              <a:rPr lang="en-US" sz="1400" dirty="0">
                <a:latin typeface="+mn-lt"/>
              </a:rPr>
              <a:t>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The </a:t>
            </a:r>
            <a:r>
              <a:rPr lang="en-US" altLang="en-US" b="1" dirty="0" err="1">
                <a:latin typeface="Arial" charset="0"/>
              </a:rPr>
              <a:t>Spectrochemical</a:t>
            </a:r>
            <a:r>
              <a:rPr lang="en-US" altLang="en-US" b="1" dirty="0">
                <a:latin typeface="Arial" charset="0"/>
              </a:rPr>
              <a:t> Series, Crystal-Field 	Splitting, Color, and Magnetism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03_Ta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>
          <a:xfrm>
            <a:off x="1782596" y="3770601"/>
            <a:ext cx="5496257" cy="16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364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2218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2082823"/>
            <a:ext cx="6978496" cy="18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400" b="1" dirty="0">
                <a:latin typeface="+mn-lt"/>
              </a:rPr>
              <a:t>Analyze</a:t>
            </a:r>
            <a:r>
              <a:rPr lang="en-US" sz="1400" dirty="0">
                <a:latin typeface="+mn-lt"/>
              </a:rPr>
              <a:t> We are given two complexes containing Ni</a:t>
            </a:r>
            <a:r>
              <a:rPr lang="en-US" sz="1400" baseline="30000" dirty="0">
                <a:latin typeface="+mn-lt"/>
              </a:rPr>
              <a:t>2+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their magnetic </a:t>
            </a:r>
            <a:r>
              <a:rPr lang="en-US" sz="1400" dirty="0">
                <a:latin typeface="+mn-lt"/>
              </a:rPr>
              <a:t>properties. We are given two molecular </a:t>
            </a:r>
            <a:r>
              <a:rPr lang="en-US" sz="1400" dirty="0" smtClean="0">
                <a:latin typeface="+mn-lt"/>
              </a:rPr>
              <a:t>geometry choices </a:t>
            </a:r>
            <a:r>
              <a:rPr lang="en-US" sz="1400" dirty="0">
                <a:latin typeface="+mn-lt"/>
              </a:rPr>
              <a:t>and asked to use crystal-field splitting diagrams from </a:t>
            </a:r>
            <a:r>
              <a:rPr lang="en-US" sz="1400" dirty="0" smtClean="0">
                <a:latin typeface="+mn-lt"/>
              </a:rPr>
              <a:t>the text </a:t>
            </a:r>
            <a:r>
              <a:rPr lang="en-US" sz="1400" dirty="0">
                <a:latin typeface="+mn-lt"/>
              </a:rPr>
              <a:t>to determine which complex has which geometry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/>
          </a:p>
          <a:p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We need to determine the number of </a:t>
            </a:r>
            <a:r>
              <a:rPr lang="en-US" sz="1400" i="1" dirty="0">
                <a:latin typeface="+mn-lt"/>
              </a:rPr>
              <a:t>d</a:t>
            </a:r>
            <a:r>
              <a:rPr lang="en-US" sz="1400" dirty="0">
                <a:latin typeface="+mn-lt"/>
              </a:rPr>
              <a:t> electrons in Ni</a:t>
            </a:r>
            <a:r>
              <a:rPr lang="en-US" sz="1400" baseline="30000" dirty="0">
                <a:latin typeface="+mn-lt"/>
              </a:rPr>
              <a:t>2+ </a:t>
            </a:r>
            <a:r>
              <a:rPr lang="en-US" sz="1400" dirty="0" smtClean="0">
                <a:latin typeface="+mn-lt"/>
              </a:rPr>
              <a:t>and then </a:t>
            </a:r>
            <a:r>
              <a:rPr lang="en-US" sz="1400" dirty="0">
                <a:latin typeface="+mn-lt"/>
              </a:rPr>
              <a:t>use Figure 23.33 for the tetrahedral complex and Figure </a:t>
            </a:r>
            <a:r>
              <a:rPr lang="en-US" sz="1400" dirty="0" smtClean="0">
                <a:latin typeface="+mn-lt"/>
              </a:rPr>
              <a:t>23.34 for </a:t>
            </a:r>
            <a:r>
              <a:rPr lang="en-US" sz="1400" dirty="0">
                <a:latin typeface="+mn-lt"/>
              </a:rPr>
              <a:t>the square-planar complex.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Nickel(II) complexes in which the metal coordination number is 4 can have either square-planar or tetrahedral geometry</a:t>
            </a:r>
            <a:r>
              <a:rPr lang="en-US" altLang="en-US" sz="1400" dirty="0" smtClean="0">
                <a:latin typeface="+mn-lt"/>
              </a:rPr>
              <a:t>. [NiCl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baseline="30000" dirty="0"/>
              <a:t>−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paramagnetic, and </a:t>
            </a:r>
            <a:r>
              <a:rPr lang="en-US" altLang="en-US" sz="1400" dirty="0" smtClean="0">
                <a:latin typeface="+mn-lt"/>
              </a:rPr>
              <a:t>[Ni</a:t>
            </a:r>
            <a:r>
              <a:rPr lang="en-US" altLang="en-US" sz="1400" dirty="0">
                <a:latin typeface="+mn-lt"/>
              </a:rPr>
              <a:t>(CN)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baseline="30000" dirty="0" smtClean="0"/>
              <a:t>−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diamagnetic. One of these complexes is square planar, and the other is tetrahedral</a:t>
            </a:r>
            <a:r>
              <a:rPr lang="en-US" altLang="en-US" sz="1400" dirty="0" smtClean="0">
                <a:latin typeface="+mn-lt"/>
              </a:rPr>
              <a:t>. Use </a:t>
            </a:r>
            <a:r>
              <a:rPr lang="en-US" altLang="en-US" sz="1400" dirty="0">
                <a:latin typeface="+mn-lt"/>
              </a:rPr>
              <a:t>the relevant crystal-field splitting diagrams in the text to determine which complex has which geometry.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207340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Populating </a:t>
            </a:r>
            <a:r>
              <a:rPr lang="en-US" altLang="en-US" b="1" i="1" dirty="0">
                <a:latin typeface="Arial" charset="0"/>
              </a:rPr>
              <a:t>d</a:t>
            </a:r>
            <a:r>
              <a:rPr lang="en-US" altLang="en-US" b="1" dirty="0">
                <a:latin typeface="Arial" charset="0"/>
              </a:rPr>
              <a:t> Orbitals in Tetrahedral and </a:t>
            </a:r>
            <a:r>
              <a:rPr lang="en-US" altLang="en-US" b="1" dirty="0" smtClean="0">
                <a:latin typeface="Arial" charset="0"/>
              </a:rPr>
              <a:t>	Square-Planar </a:t>
            </a:r>
            <a:r>
              <a:rPr lang="en-US" altLang="en-US" b="1" dirty="0">
                <a:latin typeface="Arial" charset="0"/>
              </a:rPr>
              <a:t>Complexes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33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"/>
          <a:stretch/>
        </p:blipFill>
        <p:spPr>
          <a:xfrm>
            <a:off x="1467232" y="3891236"/>
            <a:ext cx="4995780" cy="2037965"/>
          </a:xfrm>
          <a:prstGeom prst="rect">
            <a:avLst/>
          </a:prstGeom>
        </p:spPr>
      </p:pic>
      <p:pic>
        <p:nvPicPr>
          <p:cNvPr id="3" name="Picture 2" descr="23_34_Fig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>
          <a:xfrm>
            <a:off x="7323166" y="2496032"/>
            <a:ext cx="1590758" cy="30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23638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54082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447041"/>
            <a:ext cx="8364538" cy="11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+mn-lt"/>
              </a:rPr>
              <a:t>Solve </a:t>
            </a:r>
            <a:r>
              <a:rPr lang="en-US" sz="1400" dirty="0">
                <a:latin typeface="+mn-lt"/>
              </a:rPr>
              <a:t>Nickel(II) has the electron configuration </a:t>
            </a:r>
            <a:r>
              <a:rPr lang="en-US" sz="1400" dirty="0" smtClean="0">
                <a:latin typeface="+mn-lt"/>
              </a:rPr>
              <a:t>[</a:t>
            </a:r>
            <a:r>
              <a:rPr lang="en-US" sz="1400" dirty="0" err="1" smtClean="0">
                <a:latin typeface="+mn-lt"/>
              </a:rPr>
              <a:t>Ar</a:t>
            </a:r>
            <a:r>
              <a:rPr lang="en-US" sz="1400" dirty="0" smtClean="0">
                <a:latin typeface="+mn-lt"/>
              </a:rPr>
              <a:t>]3</a:t>
            </a:r>
            <a:r>
              <a:rPr lang="en-US" sz="1400" i="1" dirty="0" smtClean="0">
                <a:latin typeface="+mn-lt"/>
              </a:rPr>
              <a:t>d</a:t>
            </a:r>
            <a:r>
              <a:rPr lang="en-US" sz="1400" baseline="30000" dirty="0" smtClean="0">
                <a:latin typeface="+mn-lt"/>
              </a:rPr>
              <a:t>8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With very </a:t>
            </a:r>
            <a:r>
              <a:rPr lang="en-US" sz="1400" dirty="0">
                <a:latin typeface="+mn-lt"/>
              </a:rPr>
              <a:t>few exceptions tetrahedral complexes are high spin </a:t>
            </a:r>
            <a:r>
              <a:rPr lang="en-US" sz="1400" dirty="0" smtClean="0">
                <a:latin typeface="+mn-lt"/>
              </a:rPr>
              <a:t>and square</a:t>
            </a:r>
            <a:r>
              <a:rPr lang="en-US" sz="1400" dirty="0">
                <a:latin typeface="+mn-lt"/>
              </a:rPr>
              <a:t>-planar complexes are low spin. Therefore, the </a:t>
            </a:r>
            <a:r>
              <a:rPr lang="en-US" sz="1400" dirty="0" smtClean="0">
                <a:latin typeface="+mn-lt"/>
              </a:rPr>
              <a:t>population of </a:t>
            </a:r>
            <a:r>
              <a:rPr lang="en-US" sz="1400" dirty="0">
                <a:latin typeface="+mn-lt"/>
              </a:rPr>
              <a:t>the d orbitals in the two geometries </a:t>
            </a:r>
            <a:r>
              <a:rPr lang="en-US" sz="1400" dirty="0" smtClean="0">
                <a:latin typeface="+mn-lt"/>
              </a:rPr>
              <a:t>is</a:t>
            </a:r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r>
              <a:rPr lang="en-US" sz="1400" dirty="0">
                <a:latin typeface="+mn-lt"/>
              </a:rPr>
              <a:t>The tetrahedral complex has two unpaired electrons, and </a:t>
            </a:r>
            <a:r>
              <a:rPr lang="en-US" sz="1400" dirty="0" smtClean="0">
                <a:latin typeface="+mn-lt"/>
              </a:rPr>
              <a:t>the square</a:t>
            </a:r>
            <a:r>
              <a:rPr lang="en-US" sz="1400" dirty="0">
                <a:latin typeface="+mn-lt"/>
              </a:rPr>
              <a:t>-planar complex has none. We know from Section 23.1 </a:t>
            </a:r>
            <a:r>
              <a:rPr lang="en-US" sz="1400" dirty="0" smtClean="0">
                <a:latin typeface="+mn-lt"/>
              </a:rPr>
              <a:t>that the </a:t>
            </a:r>
            <a:r>
              <a:rPr lang="en-US" sz="1400" dirty="0">
                <a:latin typeface="+mn-lt"/>
              </a:rPr>
              <a:t>tetrahedral complex must be paramagnetic and the square </a:t>
            </a:r>
            <a:r>
              <a:rPr lang="en-US" sz="1400" dirty="0" smtClean="0">
                <a:latin typeface="+mn-lt"/>
              </a:rPr>
              <a:t>planar must </a:t>
            </a:r>
            <a:r>
              <a:rPr lang="en-US" sz="1400" dirty="0">
                <a:latin typeface="+mn-lt"/>
              </a:rPr>
              <a:t>be diamagnetic. Therefore, </a:t>
            </a:r>
            <a:r>
              <a:rPr lang="en-US" sz="1400" dirty="0" smtClean="0">
                <a:latin typeface="+mn-lt"/>
              </a:rPr>
              <a:t>[NiCl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tetrahedral, </a:t>
            </a:r>
            <a:r>
              <a:rPr lang="en-US" sz="1400" dirty="0" smtClean="0">
                <a:latin typeface="+mn-lt"/>
              </a:rPr>
              <a:t>and [Ni</a:t>
            </a:r>
            <a:r>
              <a:rPr lang="en-US" sz="1400" dirty="0">
                <a:latin typeface="+mn-lt"/>
              </a:rPr>
              <a:t>(CN)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square planar</a:t>
            </a:r>
            <a:r>
              <a:rPr lang="en-US" sz="1400" dirty="0" smtClean="0">
                <a:latin typeface="+mn-lt"/>
              </a:rPr>
              <a:t>. 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23.8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Populating </a:t>
            </a:r>
            <a:r>
              <a:rPr lang="en-US" altLang="en-US" b="1" i="1" dirty="0">
                <a:latin typeface="Arial" charset="0"/>
              </a:rPr>
              <a:t>d</a:t>
            </a:r>
            <a:r>
              <a:rPr lang="en-US" altLang="en-US" b="1" dirty="0">
                <a:latin typeface="Arial" charset="0"/>
              </a:rPr>
              <a:t> Orbitals in Tetrahedral and 	Square-Planar Complexes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Pg1018_Un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>
          <a:xfrm>
            <a:off x="2697555" y="2106677"/>
            <a:ext cx="3666340" cy="23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385420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414620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447041"/>
            <a:ext cx="8364538" cy="11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Nickel(II) forms octahedral complexes more </a:t>
            </a:r>
            <a:r>
              <a:rPr lang="en-US" sz="1400" dirty="0" smtClean="0">
                <a:latin typeface="+mn-lt"/>
              </a:rPr>
              <a:t>frequently than </a:t>
            </a:r>
            <a:r>
              <a:rPr lang="en-US" sz="1400" dirty="0">
                <a:latin typeface="+mn-lt"/>
              </a:rPr>
              <a:t>square-planar ones, whereas </a:t>
            </a:r>
            <a:r>
              <a:rPr lang="en-US" sz="1400" i="1" dirty="0">
                <a:latin typeface="+mn-lt"/>
              </a:rPr>
              <a:t>d</a:t>
            </a:r>
            <a:r>
              <a:rPr lang="en-US" sz="1400" baseline="30000" dirty="0">
                <a:latin typeface="+mn-lt"/>
              </a:rPr>
              <a:t>8</a:t>
            </a:r>
            <a:r>
              <a:rPr lang="en-US" sz="1400" dirty="0">
                <a:latin typeface="+mn-lt"/>
              </a:rPr>
              <a:t> metals from periods 5 and </a:t>
            </a:r>
            <a:r>
              <a:rPr lang="en-US" sz="1400" dirty="0" smtClean="0">
                <a:latin typeface="+mn-lt"/>
              </a:rPr>
              <a:t>6 tend </a:t>
            </a:r>
            <a:r>
              <a:rPr lang="en-US" sz="1400" dirty="0">
                <a:latin typeface="+mn-lt"/>
              </a:rPr>
              <a:t>to favor square-planar coordination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altLang="en-US" sz="1400" dirty="0" smtClean="0"/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>
                <a:latin typeface="+mn-lt"/>
              </a:rPr>
              <a:t>How many unpaired electrons do you predict for the </a:t>
            </a:r>
            <a:r>
              <a:rPr lang="en-US" sz="1400" dirty="0" smtClean="0">
                <a:latin typeface="+mn-lt"/>
              </a:rPr>
              <a:t>tetrahedral </a:t>
            </a:r>
            <a:r>
              <a:rPr lang="hr-HR" sz="1400" dirty="0">
                <a:latin typeface="+mn-lt"/>
              </a:rPr>
              <a:t>[</a:t>
            </a:r>
            <a:r>
              <a:rPr lang="hr-HR" sz="1400" dirty="0" smtClean="0">
                <a:latin typeface="+mn-lt"/>
              </a:rPr>
              <a:t>MnCl</a:t>
            </a:r>
            <a:r>
              <a:rPr lang="hr-HR" sz="1400" baseline="-25000" dirty="0" smtClean="0">
                <a:latin typeface="+mn-lt"/>
              </a:rPr>
              <a:t>4</a:t>
            </a:r>
            <a:r>
              <a:rPr lang="hr-HR" sz="1400" dirty="0" smtClean="0">
                <a:latin typeface="+mn-lt"/>
              </a:rPr>
              <a:t>]</a:t>
            </a:r>
            <a:r>
              <a:rPr lang="en-US" sz="1400" baseline="30000" dirty="0" smtClean="0"/>
              <a:t>2</a:t>
            </a:r>
            <a:r>
              <a:rPr lang="en-US" altLang="en-US" sz="1400" baseline="30000" dirty="0"/>
              <a:t>−</a:t>
            </a:r>
            <a:r>
              <a:rPr lang="hr-HR" sz="1400" dirty="0" smtClean="0">
                <a:latin typeface="+mn-lt"/>
              </a:rPr>
              <a:t> </a:t>
            </a:r>
            <a:r>
              <a:rPr lang="hr-HR" sz="1400" dirty="0">
                <a:latin typeface="+mn-lt"/>
              </a:rPr>
              <a:t>ion?</a:t>
            </a:r>
          </a:p>
          <a:p>
            <a:r>
              <a:rPr lang="it-IT" sz="1400" b="1" dirty="0" smtClean="0"/>
              <a:t>(a) </a:t>
            </a:r>
            <a:r>
              <a:rPr lang="it-IT" sz="1400" dirty="0" smtClean="0">
                <a:latin typeface="+mn-lt"/>
              </a:rPr>
              <a:t>1</a:t>
            </a:r>
            <a:r>
              <a:rPr lang="it-IT" sz="1400" dirty="0">
                <a:latin typeface="+mn-lt"/>
              </a:rPr>
              <a:t>, </a:t>
            </a:r>
            <a:r>
              <a:rPr lang="it-IT" sz="1400" b="1" dirty="0">
                <a:latin typeface="+mn-lt"/>
              </a:rPr>
              <a:t>(b) </a:t>
            </a:r>
            <a:r>
              <a:rPr lang="it-IT" sz="1400" dirty="0">
                <a:latin typeface="+mn-lt"/>
              </a:rPr>
              <a:t>2, </a:t>
            </a:r>
            <a:r>
              <a:rPr lang="it-IT" sz="1400" b="1" dirty="0">
                <a:latin typeface="+mn-lt"/>
              </a:rPr>
              <a:t>(c) </a:t>
            </a:r>
            <a:r>
              <a:rPr lang="it-IT" sz="1400" dirty="0">
                <a:latin typeface="+mn-lt"/>
              </a:rPr>
              <a:t>3, </a:t>
            </a:r>
            <a:r>
              <a:rPr lang="it-IT" sz="1400" b="1" dirty="0">
                <a:latin typeface="+mn-lt"/>
              </a:rPr>
              <a:t>(d)</a:t>
            </a:r>
            <a:r>
              <a:rPr lang="it-IT" sz="1400" dirty="0">
                <a:latin typeface="+mn-lt"/>
              </a:rPr>
              <a:t> 4, </a:t>
            </a:r>
            <a:r>
              <a:rPr lang="it-IT" sz="1400" b="1" dirty="0">
                <a:latin typeface="+mn-lt"/>
              </a:rPr>
              <a:t>(e)</a:t>
            </a:r>
            <a:r>
              <a:rPr lang="it-IT" sz="1400" dirty="0">
                <a:latin typeface="+mn-lt"/>
              </a:rPr>
              <a:t> 5.</a:t>
            </a:r>
            <a:endParaRPr lang="en-US" altLang="en-US" sz="1400" dirty="0">
              <a:latin typeface="+mn-lt"/>
            </a:endParaRPr>
          </a:p>
          <a:p>
            <a:endParaRPr lang="en-US" altLang="en-US" sz="1400" dirty="0"/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/>
              <a:t>Are there any diamagnetic tetrahedral complexes </a:t>
            </a:r>
            <a:r>
              <a:rPr lang="en-US" sz="1400" dirty="0" smtClean="0"/>
              <a:t>containing transition </a:t>
            </a:r>
            <a:r>
              <a:rPr lang="en-US" sz="1400" dirty="0"/>
              <a:t>metal ions with partially filled </a:t>
            </a:r>
            <a:r>
              <a:rPr lang="en-US" sz="1400" i="1" dirty="0"/>
              <a:t>d</a:t>
            </a:r>
            <a:r>
              <a:rPr lang="en-US" sz="1400" dirty="0"/>
              <a:t> orbitals? If </a:t>
            </a:r>
            <a:r>
              <a:rPr lang="en-US" sz="1400" dirty="0" smtClean="0"/>
              <a:t>so what </a:t>
            </a:r>
            <a:r>
              <a:rPr lang="en-US" sz="1400" dirty="0"/>
              <a:t>electron count(s) leads to diamagnetism</a:t>
            </a:r>
            <a:r>
              <a:rPr lang="en-US" sz="1400" dirty="0" smtClean="0"/>
              <a:t>?</a:t>
            </a:r>
            <a:endParaRPr lang="en-US" altLang="en-US" sz="1400" dirty="0" smtClean="0"/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102185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2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23.8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Populating </a:t>
            </a:r>
            <a:r>
              <a:rPr lang="en-US" altLang="en-US" b="1" i="1" dirty="0">
                <a:latin typeface="Arial" charset="0"/>
              </a:rPr>
              <a:t>d</a:t>
            </a:r>
            <a:r>
              <a:rPr lang="en-US" altLang="en-US" b="1" dirty="0">
                <a:latin typeface="Arial" charset="0"/>
              </a:rPr>
              <a:t> Orbitals in Tetrahedral and 	Square-Planar Complexes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7"/>
          <p:cNvSpPr>
            <a:spLocks noChangeShapeType="1"/>
          </p:cNvSpPr>
          <p:nvPr/>
        </p:nvSpPr>
        <p:spPr bwMode="auto">
          <a:xfrm>
            <a:off x="304800" y="304800"/>
            <a:ext cx="0" cy="477476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10"/>
          <p:cNvSpPr>
            <a:spLocks noChangeShapeType="1"/>
          </p:cNvSpPr>
          <p:nvPr/>
        </p:nvSpPr>
        <p:spPr bwMode="auto">
          <a:xfrm>
            <a:off x="295275" y="507058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" name="Group 11"/>
          <p:cNvGrpSpPr>
            <a:grpSpLocks/>
          </p:cNvGrpSpPr>
          <p:nvPr/>
        </p:nvGrpSpPr>
        <p:grpSpPr bwMode="auto">
          <a:xfrm>
            <a:off x="320675" y="2317750"/>
            <a:ext cx="7924800" cy="695325"/>
            <a:chOff x="192" y="1536"/>
            <a:chExt cx="4992" cy="438"/>
          </a:xfrm>
        </p:grpSpPr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320675" y="1305536"/>
            <a:ext cx="85217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Because only the non-ligand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can react, we expect </a:t>
            </a:r>
            <a:r>
              <a:rPr lang="en-US" sz="1400" dirty="0" smtClean="0">
                <a:latin typeface="+mn-lt"/>
              </a:rPr>
              <a:t>to produce </a:t>
            </a:r>
            <a:r>
              <a:rPr lang="en-US" sz="1400" dirty="0">
                <a:latin typeface="+mn-lt"/>
              </a:rPr>
              <a:t>1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AgCl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per mole of complex. The </a:t>
            </a:r>
            <a:r>
              <a:rPr lang="en-US" sz="1400" dirty="0" smtClean="0">
                <a:latin typeface="+mn-lt"/>
              </a:rPr>
              <a:t>balanced equation is </a:t>
            </a:r>
          </a:p>
          <a:p>
            <a:pPr eaLnBrk="1" hangingPunct="1"/>
            <a:endParaRPr lang="en-US" sz="1400" dirty="0">
              <a:latin typeface="+mn-lt"/>
            </a:endParaRPr>
          </a:p>
          <a:p>
            <a:pPr algn="ctr" eaLnBrk="1" hangingPunct="1">
              <a:tabLst>
                <a:tab pos="2916238" algn="l"/>
                <a:tab pos="3140075" algn="l"/>
                <a:tab pos="4057650" algn="l"/>
              </a:tabLst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 err="1" smtClean="0">
                <a:latin typeface="+mn-lt"/>
              </a:rPr>
              <a:t>Pd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Cl]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 + AgNO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	[</a:t>
            </a:r>
            <a:r>
              <a:rPr lang="en-US" sz="1400" dirty="0" err="1" smtClean="0">
                <a:latin typeface="+mn-lt"/>
              </a:rPr>
              <a:t>Pd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Cl]NO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 + </a:t>
            </a:r>
            <a:r>
              <a:rPr lang="en-US" sz="1400" dirty="0" err="1">
                <a:latin typeface="+mn-lt"/>
              </a:rPr>
              <a:t>AgCl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</a:p>
          <a:p>
            <a:pPr eaLnBrk="1" hangingPunct="1"/>
            <a:endParaRPr lang="en-US" sz="1400" dirty="0">
              <a:latin typeface="+mn-lt"/>
            </a:endParaRPr>
          </a:p>
          <a:p>
            <a:pPr lvl="0" eaLnBrk="1" hangingPunct="1">
              <a:tabLst>
                <a:tab pos="2398713" algn="l"/>
              </a:tabLst>
            </a:pPr>
            <a:r>
              <a:rPr lang="en-US" sz="1400" dirty="0">
                <a:latin typeface="+mn-lt"/>
              </a:rPr>
              <a:t>This is a metathesis reaction </a:t>
            </a:r>
            <a:r>
              <a:rPr lang="en-US" sz="1400" dirty="0" smtClean="0">
                <a:latin typeface="+mn-lt"/>
              </a:rPr>
              <a:t>	</a:t>
            </a:r>
            <a:r>
              <a:rPr lang="en-US" sz="1400" dirty="0" smtClean="0"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33CCFF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33CCFF"/>
                </a:solidFill>
                <a:latin typeface="+mn-lt"/>
              </a:rPr>
              <a:t>Section 4.2) </a:t>
            </a:r>
            <a:r>
              <a:rPr lang="en-US" sz="1400" dirty="0">
                <a:latin typeface="+mn-lt"/>
              </a:rPr>
              <a:t>in which one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 err="1">
                <a:latin typeface="+mn-lt"/>
              </a:rPr>
              <a:t>cations</a:t>
            </a:r>
            <a:r>
              <a:rPr lang="en-US" sz="1400" dirty="0">
                <a:latin typeface="+mn-lt"/>
              </a:rPr>
              <a:t> is the </a:t>
            </a:r>
            <a:r>
              <a:rPr lang="en-US" sz="1400" dirty="0" smtClean="0">
                <a:latin typeface="+mn-lt"/>
              </a:rPr>
              <a:t>[</a:t>
            </a:r>
            <a:r>
              <a:rPr lang="en-US" sz="1400" dirty="0" err="1" smtClean="0">
                <a:latin typeface="+mn-lt"/>
              </a:rPr>
              <a:t>Pd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Cl]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complex 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lvl="0" eaLnBrk="1" hangingPunct="1">
              <a:tabLst>
                <a:tab pos="2398713" algn="l"/>
              </a:tabLst>
            </a:pPr>
            <a:endParaRPr lang="en-US" sz="1400" dirty="0" smtClean="0">
              <a:latin typeface="+mn-lt"/>
            </a:endParaRPr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>
                <a:latin typeface="+mn-lt"/>
              </a:rPr>
              <a:t>When the compound RhCl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</a:t>
            </a:r>
            <a:r>
              <a:rPr lang="en-US" altLang="en-US" sz="1400" dirty="0"/>
              <a:t>•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4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is dissolved in water </a:t>
            </a:r>
            <a:r>
              <a:rPr lang="en-US" sz="1400" dirty="0" smtClean="0">
                <a:latin typeface="+mn-lt"/>
              </a:rPr>
              <a:t>and treated </a:t>
            </a:r>
            <a:r>
              <a:rPr lang="en-US" sz="1400" dirty="0">
                <a:latin typeface="+mn-lt"/>
              </a:rPr>
              <a:t>with excess AgNO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 one mole of </a:t>
            </a:r>
            <a:r>
              <a:rPr lang="en-US" sz="1400" dirty="0" err="1">
                <a:latin typeface="+mn-lt"/>
              </a:rPr>
              <a:t>AgCl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is </a:t>
            </a:r>
            <a:r>
              <a:rPr lang="en-US" sz="1400" dirty="0" smtClean="0">
                <a:latin typeface="+mn-lt"/>
              </a:rPr>
              <a:t>formed for </a:t>
            </a:r>
            <a:r>
              <a:rPr lang="en-US" sz="1400" dirty="0">
                <a:latin typeface="+mn-lt"/>
              </a:rPr>
              <a:t>every mole of RhCl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</a:t>
            </a:r>
            <a:r>
              <a:rPr lang="en-US" altLang="en-US" sz="1400" dirty="0"/>
              <a:t>•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4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What is the correct way </a:t>
            </a:r>
            <a:r>
              <a:rPr lang="en-US" sz="1400" dirty="0" smtClean="0">
                <a:latin typeface="+mn-lt"/>
              </a:rPr>
              <a:t>to write </a:t>
            </a:r>
            <a:r>
              <a:rPr lang="en-US" sz="1400" dirty="0">
                <a:latin typeface="+mn-lt"/>
              </a:rPr>
              <a:t>the formula of this compound?</a:t>
            </a:r>
          </a:p>
          <a:p>
            <a:r>
              <a:rPr lang="is-IS" sz="1400" b="1" dirty="0"/>
              <a:t> </a:t>
            </a:r>
            <a:r>
              <a:rPr lang="is-IS" sz="1400" b="1" dirty="0" smtClean="0"/>
              <a:t>(a) </a:t>
            </a:r>
            <a:r>
              <a:rPr lang="is-IS" sz="1400" dirty="0">
                <a:latin typeface="+mn-lt"/>
              </a:rPr>
              <a:t>[</a:t>
            </a:r>
            <a:r>
              <a:rPr lang="is-IS" sz="1400" dirty="0" smtClean="0">
                <a:latin typeface="+mn-lt"/>
              </a:rPr>
              <a:t>Rh</a:t>
            </a:r>
            <a:r>
              <a:rPr lang="is-IS" sz="1400" dirty="0">
                <a:latin typeface="+mn-lt"/>
              </a:rPr>
              <a:t>(NH</a:t>
            </a:r>
            <a:r>
              <a:rPr lang="is-IS" sz="1400" baseline="-25000" dirty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4</a:t>
            </a:r>
            <a:r>
              <a:rPr lang="is-IS" sz="1400" dirty="0" smtClean="0">
                <a:latin typeface="+mn-lt"/>
              </a:rPr>
              <a:t>Cl</a:t>
            </a:r>
            <a:r>
              <a:rPr lang="is-IS" sz="1400" baseline="-25000" dirty="0" smtClean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]</a:t>
            </a:r>
            <a:r>
              <a:rPr lang="en-US" sz="1400" dirty="0" smtClean="0"/>
              <a:t>   </a:t>
            </a:r>
            <a:r>
              <a:rPr lang="en-US" altLang="en-US" sz="1400" dirty="0" smtClean="0"/>
              <a:t> </a:t>
            </a:r>
            <a:r>
              <a:rPr lang="is-IS" sz="1400" b="1" dirty="0" smtClean="0">
                <a:latin typeface="+mn-lt"/>
              </a:rPr>
              <a:t>(</a:t>
            </a:r>
            <a:r>
              <a:rPr lang="is-IS" sz="1400" b="1" dirty="0">
                <a:latin typeface="+mn-lt"/>
              </a:rPr>
              <a:t>b) </a:t>
            </a:r>
            <a:r>
              <a:rPr lang="is-IS" sz="1400" dirty="0" smtClean="0">
                <a:latin typeface="+mn-lt"/>
              </a:rPr>
              <a:t>[Rh</a:t>
            </a:r>
            <a:r>
              <a:rPr lang="is-IS" sz="1400" dirty="0">
                <a:latin typeface="+mn-lt"/>
              </a:rPr>
              <a:t>(NH</a:t>
            </a:r>
            <a:r>
              <a:rPr lang="is-IS" sz="1400" baseline="-25000" dirty="0">
                <a:latin typeface="+mn-lt"/>
              </a:rPr>
              <a:t>3</a:t>
            </a:r>
            <a:r>
              <a:rPr lang="is-IS" sz="1400" dirty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4</a:t>
            </a:r>
            <a:r>
              <a:rPr lang="is-IS" sz="1400" dirty="0" smtClean="0">
                <a:latin typeface="+mn-lt"/>
              </a:rPr>
              <a:t>Cl</a:t>
            </a:r>
            <a:r>
              <a:rPr lang="is-IS" sz="1400" baseline="-25000" dirty="0" smtClean="0">
                <a:latin typeface="+mn-lt"/>
              </a:rPr>
              <a:t>2</a:t>
            </a:r>
            <a:r>
              <a:rPr lang="is-IS" sz="1400" dirty="0" smtClean="0">
                <a:latin typeface="+mn-lt"/>
              </a:rPr>
              <a:t>]Cl   </a:t>
            </a:r>
            <a:r>
              <a:rPr lang="is-IS" sz="1400" b="1" dirty="0" smtClean="0">
                <a:latin typeface="+mn-lt"/>
              </a:rPr>
              <a:t> </a:t>
            </a:r>
            <a:r>
              <a:rPr lang="is-IS" sz="1400" b="1" dirty="0">
                <a:latin typeface="+mn-lt"/>
              </a:rPr>
              <a:t>(c) </a:t>
            </a:r>
            <a:r>
              <a:rPr lang="is-IS" sz="1400" dirty="0" smtClean="0">
                <a:latin typeface="+mn-lt"/>
              </a:rPr>
              <a:t>[Rh</a:t>
            </a:r>
            <a:r>
              <a:rPr lang="is-IS" sz="1400" dirty="0">
                <a:latin typeface="+mn-lt"/>
              </a:rPr>
              <a:t>(NH</a:t>
            </a:r>
            <a:r>
              <a:rPr lang="is-IS" sz="1400" baseline="-25000" dirty="0">
                <a:latin typeface="+mn-lt"/>
              </a:rPr>
              <a:t>3</a:t>
            </a:r>
            <a:r>
              <a:rPr lang="is-IS" sz="1400" dirty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4</a:t>
            </a:r>
            <a:r>
              <a:rPr lang="is-IS" sz="1400" dirty="0" smtClean="0">
                <a:latin typeface="+mn-lt"/>
              </a:rPr>
              <a:t>Cl]Cl</a:t>
            </a:r>
            <a:r>
              <a:rPr lang="is-IS" sz="1400" baseline="-25000" dirty="0" smtClean="0">
                <a:latin typeface="+mn-lt"/>
              </a:rPr>
              <a:t>2</a:t>
            </a:r>
            <a:r>
              <a:rPr lang="is-IS" sz="1400" dirty="0" smtClean="0">
                <a:latin typeface="+mn-lt"/>
              </a:rPr>
              <a:t>    </a:t>
            </a:r>
            <a:r>
              <a:rPr lang="is-IS" sz="1400" b="1" dirty="0" smtClean="0">
                <a:latin typeface="+mn-lt"/>
              </a:rPr>
              <a:t>(</a:t>
            </a:r>
            <a:r>
              <a:rPr lang="is-IS" sz="1400" b="1" dirty="0">
                <a:latin typeface="+mn-lt"/>
              </a:rPr>
              <a:t>d) </a:t>
            </a:r>
            <a:r>
              <a:rPr lang="is-IS" sz="1400" dirty="0" smtClean="0">
                <a:latin typeface="+mn-lt"/>
              </a:rPr>
              <a:t>[Rh(NH</a:t>
            </a:r>
            <a:r>
              <a:rPr lang="is-IS" sz="1400" baseline="-25000" dirty="0" smtClean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4</a:t>
            </a:r>
            <a:r>
              <a:rPr lang="is-IS" sz="1400" dirty="0" smtClean="0">
                <a:latin typeface="+mn-lt"/>
              </a:rPr>
              <a:t>]Cl</a:t>
            </a:r>
            <a:r>
              <a:rPr lang="is-IS" sz="1400" baseline="-25000" dirty="0" smtClean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    </a:t>
            </a:r>
            <a:r>
              <a:rPr lang="is-IS" sz="1400" b="1" dirty="0">
                <a:latin typeface="+mn-lt"/>
              </a:rPr>
              <a:t>(e) </a:t>
            </a:r>
            <a:r>
              <a:rPr lang="is-IS" sz="1400" dirty="0" smtClean="0">
                <a:latin typeface="+mn-lt"/>
              </a:rPr>
              <a:t>[RhCl</a:t>
            </a:r>
            <a:r>
              <a:rPr lang="is-IS" sz="1400" baseline="-25000" dirty="0" smtClean="0">
                <a:latin typeface="+mn-lt"/>
              </a:rPr>
              <a:t>3</a:t>
            </a:r>
            <a:r>
              <a:rPr lang="is-IS" sz="1400" dirty="0" smtClean="0">
                <a:latin typeface="+mn-lt"/>
              </a:rPr>
              <a:t>](</a:t>
            </a:r>
            <a:r>
              <a:rPr lang="is-IS" sz="1400" dirty="0">
                <a:latin typeface="+mn-lt"/>
              </a:rPr>
              <a:t>NH</a:t>
            </a:r>
            <a:r>
              <a:rPr lang="is-IS" sz="1400" baseline="-25000" dirty="0">
                <a:latin typeface="+mn-lt"/>
              </a:rPr>
              <a:t>3</a:t>
            </a:r>
            <a:r>
              <a:rPr lang="is-IS" sz="1400" dirty="0">
                <a:latin typeface="+mn-lt"/>
              </a:rPr>
              <a:t>)</a:t>
            </a:r>
            <a:r>
              <a:rPr lang="is-IS" sz="1400" baseline="-25000" dirty="0" smtClean="0">
                <a:latin typeface="+mn-lt"/>
              </a:rPr>
              <a:t>4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 smtClean="0">
                <a:latin typeface="+mn-lt"/>
              </a:rPr>
              <a:t>Predict </a:t>
            </a:r>
            <a:r>
              <a:rPr lang="en-US" altLang="en-US" sz="1400" dirty="0">
                <a:latin typeface="+mn-lt"/>
              </a:rPr>
              <a:t>the number of ions produced per formula unit </a:t>
            </a:r>
            <a:r>
              <a:rPr lang="en-US" altLang="en-US" sz="1400" dirty="0" smtClean="0">
                <a:latin typeface="+mn-lt"/>
              </a:rPr>
              <a:t>when the </a:t>
            </a:r>
            <a:r>
              <a:rPr lang="en-US" altLang="en-US" sz="1400" dirty="0">
                <a:latin typeface="+mn-lt"/>
              </a:rPr>
              <a:t>compound CoCl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/>
              <a:t>•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6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 dissolves in water to form </a:t>
            </a:r>
            <a:r>
              <a:rPr lang="en-US" altLang="en-US" sz="1400" dirty="0" smtClean="0">
                <a:latin typeface="+mn-lt"/>
              </a:rPr>
              <a:t>an aqueous </a:t>
            </a:r>
            <a:r>
              <a:rPr lang="en-US" altLang="en-US" sz="1400" dirty="0">
                <a:latin typeface="+mn-lt"/>
              </a:rPr>
              <a:t>solution.</a:t>
            </a:r>
            <a:endParaRPr lang="en-US" sz="1400" dirty="0">
              <a:latin typeface="+mn-lt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>
            <a:off x="396875" y="128905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20"/>
          <p:cNvSpPr>
            <a:spLocks noChangeArrowheads="1"/>
          </p:cNvSpPr>
          <p:nvPr/>
        </p:nvSpPr>
        <p:spPr bwMode="auto">
          <a:xfrm>
            <a:off x="320675" y="923925"/>
            <a:ext cx="9334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/>
              <a:t>Continued</a:t>
            </a:r>
          </a:p>
        </p:txBody>
      </p:sp>
      <p:sp>
        <p:nvSpPr>
          <p:cNvPr id="39944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6925" eaLnBrk="0" hangingPunct="0">
              <a:spcBef>
                <a:spcPct val="50000"/>
              </a:spcBef>
              <a:tabLst>
                <a:tab pos="2625725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the Coordination Sphere of 	Complex</a:t>
            </a:r>
          </a:p>
        </p:txBody>
      </p:sp>
      <p:sp>
        <p:nvSpPr>
          <p:cNvPr id="39945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07889" y="2061300"/>
            <a:ext cx="419100" cy="104775"/>
          </a:xfrm>
          <a:prstGeom prst="rect">
            <a:avLst/>
          </a:prstGeom>
        </p:spPr>
      </p:pic>
      <p:pic>
        <p:nvPicPr>
          <p:cNvPr id="15" name="Picture 14" descr="triple 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8" y="2486896"/>
            <a:ext cx="352715" cy="8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04_Ta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>
          <a:xfrm>
            <a:off x="3238267" y="1818233"/>
            <a:ext cx="5602229" cy="3996903"/>
          </a:xfrm>
          <a:prstGeom prst="rect">
            <a:avLst/>
          </a:prstGeom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84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960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59978"/>
            <a:ext cx="845756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The oxalate ion has the Lewis structure shown in Table 23.4. </a:t>
            </a:r>
            <a:r>
              <a:rPr lang="en-US" altLang="en-US" sz="1400" b="1" dirty="0">
                <a:latin typeface="+mn-lt"/>
              </a:rPr>
              <a:t>(a)</a:t>
            </a:r>
            <a:r>
              <a:rPr lang="en-US" altLang="en-US" sz="1400" dirty="0">
                <a:latin typeface="+mn-lt"/>
              </a:rPr>
              <a:t> Show the geometry of the complex formed when this </a:t>
            </a:r>
            <a:r>
              <a:rPr lang="en-US" altLang="en-US" sz="1400" dirty="0" smtClean="0">
                <a:latin typeface="+mn-lt"/>
              </a:rPr>
              <a:t>ion complexes </a:t>
            </a:r>
            <a:r>
              <a:rPr lang="en-US" altLang="en-US" sz="1400" dirty="0">
                <a:latin typeface="+mn-lt"/>
              </a:rPr>
              <a:t>with cobalt(II) to form </a:t>
            </a:r>
            <a:r>
              <a:rPr lang="en-US" altLang="en-US" sz="1400" dirty="0" smtClean="0">
                <a:latin typeface="+mn-lt"/>
              </a:rPr>
              <a:t>[Co</a:t>
            </a:r>
            <a:r>
              <a:rPr lang="en-US" altLang="en-US" sz="1400" dirty="0">
                <a:latin typeface="+mn-lt"/>
              </a:rPr>
              <a:t>(C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)(H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O)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]. </a:t>
            </a:r>
            <a:r>
              <a:rPr lang="en-US" altLang="en-US" sz="1400" b="1" dirty="0">
                <a:latin typeface="+mn-lt"/>
              </a:rPr>
              <a:t>(b)</a:t>
            </a:r>
            <a:r>
              <a:rPr lang="en-US" altLang="en-US" sz="1400" dirty="0">
                <a:latin typeface="+mn-lt"/>
              </a:rPr>
              <a:t> Write the formula for the salt formed when three oxalate ions </a:t>
            </a:r>
            <a:r>
              <a:rPr lang="en-US" altLang="en-US" sz="1400" dirty="0" smtClean="0">
                <a:latin typeface="+mn-lt"/>
              </a:rPr>
              <a:t>complex with </a:t>
            </a:r>
            <a:r>
              <a:rPr lang="en-US" altLang="en-US" sz="1400" dirty="0">
                <a:latin typeface="+mn-lt"/>
              </a:rPr>
              <a:t>Co(II), assuming that the charge-balancing </a:t>
            </a:r>
            <a:r>
              <a:rPr lang="en-US" altLang="en-US" sz="1400" dirty="0" err="1">
                <a:latin typeface="+mn-lt"/>
              </a:rPr>
              <a:t>cation</a:t>
            </a:r>
            <a:r>
              <a:rPr lang="en-US" altLang="en-US" sz="1400" dirty="0">
                <a:latin typeface="+mn-lt"/>
              </a:rPr>
              <a:t> is Na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b="1" dirty="0">
                <a:latin typeface="+mn-lt"/>
              </a:rPr>
              <a:t>(c)</a:t>
            </a:r>
            <a:r>
              <a:rPr lang="en-US" altLang="en-US" sz="1400" dirty="0">
                <a:latin typeface="+mn-lt"/>
              </a:rPr>
              <a:t> Sketch all the possible geometric isomers for the </a:t>
            </a:r>
            <a:r>
              <a:rPr lang="en-US" altLang="en-US" sz="1400" dirty="0" smtClean="0">
                <a:latin typeface="+mn-lt"/>
              </a:rPr>
              <a:t>cobalt complex </a:t>
            </a:r>
            <a:r>
              <a:rPr lang="en-US" altLang="en-US" sz="1400" dirty="0">
                <a:latin typeface="+mn-lt"/>
              </a:rPr>
              <a:t>formed in part (b). Are any of these isomers chiral? Explain. </a:t>
            </a:r>
            <a:r>
              <a:rPr lang="en-US" altLang="en-US" sz="1400" b="1" dirty="0">
                <a:latin typeface="+mn-lt"/>
              </a:rPr>
              <a:t>(d)</a:t>
            </a:r>
            <a:r>
              <a:rPr lang="en-US" altLang="en-US" sz="1400" dirty="0">
                <a:latin typeface="+mn-lt"/>
              </a:rPr>
              <a:t> The equilibrium constant for the formation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>
                <a:latin typeface="+mn-lt"/>
              </a:rPr>
              <a:t>the cobalt(II) complex produced by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coordination </a:t>
            </a:r>
            <a:r>
              <a:rPr lang="en-US" altLang="en-US" sz="1400" dirty="0">
                <a:latin typeface="+mn-lt"/>
              </a:rPr>
              <a:t>of three oxalate anions,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as </a:t>
            </a:r>
            <a:r>
              <a:rPr lang="en-US" altLang="en-US" sz="1400" dirty="0">
                <a:latin typeface="+mn-lt"/>
              </a:rPr>
              <a:t>in part (b), is 5.0 </a:t>
            </a:r>
            <a:r>
              <a:rPr lang="en-US" alt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10</a:t>
            </a:r>
            <a:r>
              <a:rPr lang="en-US" altLang="en-US" sz="1400" baseline="30000" dirty="0">
                <a:latin typeface="+mn-lt"/>
              </a:rPr>
              <a:t>9</a:t>
            </a:r>
            <a:r>
              <a:rPr lang="en-US" altLang="en-US" sz="1400" dirty="0">
                <a:latin typeface="+mn-lt"/>
              </a:rPr>
              <a:t>, and the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equilibrium constant for </a:t>
            </a:r>
            <a:r>
              <a:rPr lang="en-US" altLang="en-US" sz="1400" dirty="0">
                <a:latin typeface="+mn-lt"/>
              </a:rPr>
              <a:t>formation of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cobalt(II) complex with three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molecules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i="1" dirty="0" err="1">
                <a:latin typeface="+mn-lt"/>
              </a:rPr>
              <a:t>ortho</a:t>
            </a:r>
            <a:r>
              <a:rPr lang="en-US" altLang="en-US" sz="1400" dirty="0" err="1">
                <a:latin typeface="+mn-lt"/>
              </a:rPr>
              <a:t>-phenanthroline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dirty="0">
                <a:latin typeface="+mn-lt"/>
              </a:rPr>
              <a:t>Table 23.4) is 9 </a:t>
            </a:r>
            <a:r>
              <a:rPr lang="en-US" altLang="en-US" sz="14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10</a:t>
            </a:r>
            <a:r>
              <a:rPr lang="en-US" altLang="en-US" sz="1400" baseline="30000" dirty="0">
                <a:latin typeface="+mn-lt"/>
              </a:rPr>
              <a:t>19</a:t>
            </a:r>
            <a:r>
              <a:rPr lang="en-US" altLang="en-US" sz="1400" dirty="0">
                <a:latin typeface="+mn-lt"/>
              </a:rPr>
              <a:t>. From </a:t>
            </a:r>
            <a:r>
              <a:rPr lang="en-US" altLang="en-US" sz="1400" dirty="0" smtClean="0">
                <a:latin typeface="+mn-lt"/>
              </a:rPr>
              <a:t>these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results</a:t>
            </a:r>
            <a:r>
              <a:rPr lang="en-US" altLang="en-US" sz="1400" dirty="0">
                <a:latin typeface="+mn-lt"/>
              </a:rPr>
              <a:t>, what conclusions can you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draw </a:t>
            </a:r>
            <a:r>
              <a:rPr lang="en-US" altLang="en-US" sz="1400" dirty="0">
                <a:latin typeface="+mn-lt"/>
              </a:rPr>
              <a:t>regarding the relative Lewis base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properties </a:t>
            </a:r>
            <a:r>
              <a:rPr lang="en-US" altLang="en-US" sz="1400" dirty="0">
                <a:latin typeface="+mn-lt"/>
              </a:rPr>
              <a:t>of the two ligands toward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cobalt</a:t>
            </a:r>
            <a:r>
              <a:rPr lang="en-US" altLang="en-US" sz="1400" dirty="0">
                <a:latin typeface="+mn-lt"/>
              </a:rPr>
              <a:t>(II)? </a:t>
            </a:r>
            <a:r>
              <a:rPr lang="en-US" altLang="en-US" sz="1400" b="1" dirty="0">
                <a:latin typeface="+mn-lt"/>
              </a:rPr>
              <a:t>(e)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Using the </a:t>
            </a:r>
            <a:r>
              <a:rPr lang="en-US" altLang="en-US" sz="1400" dirty="0">
                <a:latin typeface="+mn-lt"/>
              </a:rPr>
              <a:t>approach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described </a:t>
            </a:r>
            <a:r>
              <a:rPr lang="en-US" altLang="en-US" sz="1400" dirty="0">
                <a:latin typeface="+mn-lt"/>
              </a:rPr>
              <a:t>in Sample Exercise 17.14,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altLang="en-US" sz="1400" dirty="0">
                <a:latin typeface="+mn-lt"/>
              </a:rPr>
              <a:t>the concentration of free 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aqueous Co(II</a:t>
            </a:r>
            <a:r>
              <a:rPr lang="en-US" altLang="en-US" sz="1400" dirty="0">
                <a:latin typeface="+mn-lt"/>
              </a:rPr>
              <a:t>) ion in a solution </a:t>
            </a:r>
            <a:r>
              <a:rPr lang="en-US" altLang="en-US" sz="1400" dirty="0" smtClean="0">
                <a:latin typeface="+mn-lt"/>
              </a:rPr>
              <a:t>initially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containing 0.040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oxalate (</a:t>
            </a:r>
            <a:r>
              <a:rPr lang="en-US" altLang="en-US" sz="1400" i="1" dirty="0">
                <a:latin typeface="+mn-lt"/>
              </a:rPr>
              <a:t>aq</a:t>
            </a:r>
            <a:r>
              <a:rPr lang="en-US" altLang="en-US" sz="1400" dirty="0">
                <a:latin typeface="+mn-lt"/>
              </a:rPr>
              <a:t>) and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0.0010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Co</a:t>
            </a:r>
            <a:r>
              <a:rPr lang="en-US" altLang="en-US" sz="1400" baseline="30000" dirty="0">
                <a:latin typeface="+mn-lt"/>
              </a:rPr>
              <a:t>2+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>
                <a:latin typeface="+mn-lt"/>
              </a:rPr>
              <a:t>aq</a:t>
            </a:r>
            <a:r>
              <a:rPr lang="en-US" altLang="en-US" sz="1400" dirty="0">
                <a:latin typeface="+mn-lt"/>
              </a:rPr>
              <a:t>).</a:t>
            </a:r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84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960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457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0675" y="1285894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400" b="1" dirty="0" smtClean="0"/>
              <a:t>(a)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complex formed by coordination of one oxalate ion </a:t>
            </a:r>
            <a:r>
              <a:rPr lang="en-US" sz="1400" dirty="0" smtClean="0">
                <a:latin typeface="+mn-lt"/>
              </a:rPr>
              <a:t>is octahedral:</a:t>
            </a: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>
              <a:latin typeface="+mn-lt"/>
            </a:endParaRPr>
          </a:p>
          <a:p>
            <a:pPr marL="342900" indent="-342900">
              <a:buAutoNum type="alphaLcParenBoth"/>
            </a:pPr>
            <a:endParaRPr lang="en-US" altLang="en-US" sz="1400" dirty="0" smtClean="0">
              <a:latin typeface="+mn-lt"/>
            </a:endParaRPr>
          </a:p>
          <a:p>
            <a:r>
              <a:rPr lang="en-US" sz="1400" b="1" dirty="0"/>
              <a:t>(b) </a:t>
            </a:r>
            <a:r>
              <a:rPr lang="en-US" sz="1400" dirty="0"/>
              <a:t>Because the oxalate ion has a charge of 2</a:t>
            </a:r>
            <a:r>
              <a:rPr lang="en-US" altLang="en-US" sz="1400" dirty="0"/>
              <a:t>−</a:t>
            </a:r>
            <a:r>
              <a:rPr lang="en-US" sz="1400" dirty="0"/>
              <a:t>, the net charge of a complex with three oxalate anions and one Co</a:t>
            </a:r>
            <a:r>
              <a:rPr lang="en-US" sz="1400" baseline="30000" dirty="0"/>
              <a:t>2+ </a:t>
            </a:r>
            <a:r>
              <a:rPr lang="en-US" sz="1400" dirty="0"/>
              <a:t>ion is 4</a:t>
            </a:r>
            <a:r>
              <a:rPr lang="en-US" altLang="en-US" sz="1400" dirty="0"/>
              <a:t>−</a:t>
            </a:r>
            <a:r>
              <a:rPr lang="en-US" sz="1400" dirty="0"/>
              <a:t>. Therefore, the coordination compound has the formula:</a:t>
            </a:r>
          </a:p>
          <a:p>
            <a:endParaRPr lang="en-US" altLang="en-US" sz="1400" dirty="0"/>
          </a:p>
          <a:p>
            <a:pPr algn="ctr"/>
            <a:r>
              <a:rPr lang="is-IS" sz="1400" dirty="0"/>
              <a:t>Na</a:t>
            </a:r>
            <a:r>
              <a:rPr lang="is-IS" sz="1400" baseline="-25000" dirty="0"/>
              <a:t>4</a:t>
            </a:r>
            <a:r>
              <a:rPr lang="is-IS" sz="1400" dirty="0"/>
              <a:t>[Co(C</a:t>
            </a:r>
            <a:r>
              <a:rPr lang="is-IS" sz="1400" baseline="-25000" dirty="0"/>
              <a:t>2</a:t>
            </a:r>
            <a:r>
              <a:rPr lang="is-IS" sz="1400" dirty="0"/>
              <a:t>O</a:t>
            </a:r>
            <a:r>
              <a:rPr lang="is-IS" sz="1400" baseline="-25000" dirty="0"/>
              <a:t>4</a:t>
            </a:r>
            <a:r>
              <a:rPr lang="is-IS" sz="1400" dirty="0"/>
              <a:t>)</a:t>
            </a:r>
            <a:r>
              <a:rPr lang="is-IS" sz="1400" baseline="-25000" dirty="0"/>
              <a:t>3</a:t>
            </a:r>
            <a:r>
              <a:rPr lang="is-IS" sz="1400" dirty="0" smtClean="0"/>
              <a:t>]</a:t>
            </a:r>
            <a:endParaRPr lang="is-IS" sz="1400" dirty="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96875" y="127647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23_Pg1020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"/>
          <a:stretch/>
        </p:blipFill>
        <p:spPr>
          <a:xfrm>
            <a:off x="3276309" y="2104779"/>
            <a:ext cx="2508831" cy="24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84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960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457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0675" y="1285894"/>
            <a:ext cx="325866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c) </a:t>
            </a:r>
            <a:r>
              <a:rPr lang="en-US" altLang="en-US" sz="1400" dirty="0">
                <a:latin typeface="+mn-lt"/>
              </a:rPr>
              <a:t>There is only one geometric isomer. The complex is chiral</a:t>
            </a:r>
            <a:r>
              <a:rPr lang="en-US" altLang="en-US" sz="1400" dirty="0" smtClean="0">
                <a:latin typeface="+mn-lt"/>
              </a:rPr>
              <a:t>, however</a:t>
            </a:r>
            <a:r>
              <a:rPr lang="en-US" altLang="en-US" sz="1400" dirty="0">
                <a:latin typeface="+mn-lt"/>
              </a:rPr>
              <a:t>, in the same way the </a:t>
            </a:r>
            <a:r>
              <a:rPr lang="en-US" altLang="en-US" sz="1400" dirty="0" smtClean="0">
                <a:latin typeface="+mn-lt"/>
              </a:rPr>
              <a:t>[Co</a:t>
            </a:r>
            <a:r>
              <a:rPr lang="en-US" altLang="en-US" sz="1400" dirty="0">
                <a:latin typeface="+mn-lt"/>
              </a:rPr>
              <a:t>(en)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complex is </a:t>
            </a:r>
            <a:r>
              <a:rPr lang="en-US" altLang="en-US" sz="1400" dirty="0" smtClean="0">
                <a:latin typeface="+mn-lt"/>
              </a:rPr>
              <a:t>chiral (</a:t>
            </a:r>
            <a:r>
              <a:rPr lang="en-US" altLang="en-US" sz="1400" dirty="0">
                <a:latin typeface="+mn-lt"/>
              </a:rPr>
              <a:t>Figure 23.22). The two mirror images are not superimposable</a:t>
            </a:r>
            <a:r>
              <a:rPr lang="en-US" altLang="en-US" sz="1400" dirty="0" smtClean="0">
                <a:latin typeface="+mn-lt"/>
              </a:rPr>
              <a:t>, so </a:t>
            </a:r>
            <a:r>
              <a:rPr lang="en-US" altLang="en-US" sz="1400" dirty="0">
                <a:latin typeface="+mn-lt"/>
              </a:rPr>
              <a:t>there are two enantiomers: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96875" y="127647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23_Pg1020_UnFigure_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"/>
          <a:stretch/>
        </p:blipFill>
        <p:spPr>
          <a:xfrm>
            <a:off x="3720463" y="1383140"/>
            <a:ext cx="5423537" cy="2279388"/>
          </a:xfrm>
          <a:prstGeom prst="rect">
            <a:avLst/>
          </a:prstGeom>
        </p:spPr>
      </p:pic>
      <p:pic>
        <p:nvPicPr>
          <p:cNvPr id="4" name="Picture 3" descr="23_22_Fig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/>
        </p:blipFill>
        <p:spPr>
          <a:xfrm>
            <a:off x="1867044" y="3615859"/>
            <a:ext cx="5352762" cy="23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784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60960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457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0675" y="1285894"/>
            <a:ext cx="8420211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i="1" dirty="0" err="1">
                <a:latin typeface="+mn-lt"/>
              </a:rPr>
              <a:t>ortho</a:t>
            </a:r>
            <a:r>
              <a:rPr lang="en-US" altLang="en-US" sz="1400" dirty="0" err="1">
                <a:latin typeface="+mn-lt"/>
              </a:rPr>
              <a:t>-phenanthroline</a:t>
            </a:r>
            <a:r>
              <a:rPr lang="en-US" altLang="en-US" sz="1400" dirty="0">
                <a:latin typeface="+mn-lt"/>
              </a:rPr>
              <a:t> ligand is </a:t>
            </a:r>
            <a:r>
              <a:rPr lang="en-US" altLang="en-US" sz="1400" dirty="0" err="1">
                <a:latin typeface="+mn-lt"/>
              </a:rPr>
              <a:t>bidentate</a:t>
            </a:r>
            <a:r>
              <a:rPr lang="en-US" altLang="en-US" sz="1400" dirty="0">
                <a:latin typeface="+mn-lt"/>
              </a:rPr>
              <a:t>, like the </a:t>
            </a:r>
            <a:r>
              <a:rPr lang="en-US" altLang="en-US" sz="1400" dirty="0" smtClean="0">
                <a:latin typeface="+mn-lt"/>
              </a:rPr>
              <a:t>oxalate ligand</a:t>
            </a:r>
            <a:r>
              <a:rPr lang="en-US" altLang="en-US" sz="1400" dirty="0">
                <a:latin typeface="+mn-lt"/>
              </a:rPr>
              <a:t>, so they both exhibit the chelate effect. Thus, </a:t>
            </a:r>
            <a:r>
              <a:rPr lang="en-US" altLang="en-US" sz="1400" dirty="0" smtClean="0">
                <a:latin typeface="+mn-lt"/>
              </a:rPr>
              <a:t>we conclude </a:t>
            </a:r>
            <a:r>
              <a:rPr lang="en-US" altLang="en-US" sz="1400" dirty="0">
                <a:latin typeface="+mn-lt"/>
              </a:rPr>
              <a:t>that </a:t>
            </a:r>
            <a:r>
              <a:rPr lang="en-US" altLang="en-US" sz="1400" i="1" dirty="0" err="1">
                <a:latin typeface="+mn-lt"/>
              </a:rPr>
              <a:t>ortho</a:t>
            </a:r>
            <a:r>
              <a:rPr lang="en-US" altLang="en-US" sz="1400" dirty="0" err="1">
                <a:latin typeface="+mn-lt"/>
              </a:rPr>
              <a:t>-phenanthroline</a:t>
            </a:r>
            <a:r>
              <a:rPr lang="en-US" altLang="en-US" sz="1400" dirty="0">
                <a:latin typeface="+mn-lt"/>
              </a:rPr>
              <a:t> is a stronger Lewis </a:t>
            </a:r>
            <a:r>
              <a:rPr lang="en-US" altLang="en-US" sz="1400" dirty="0" smtClean="0">
                <a:latin typeface="+mn-lt"/>
              </a:rPr>
              <a:t>base toward </a:t>
            </a:r>
            <a:r>
              <a:rPr lang="en-US" altLang="en-US" sz="1400" dirty="0">
                <a:latin typeface="+mn-lt"/>
              </a:rPr>
              <a:t>Co</a:t>
            </a:r>
            <a:r>
              <a:rPr lang="en-US" altLang="en-US" sz="1400" baseline="30000" dirty="0">
                <a:latin typeface="+mn-lt"/>
              </a:rPr>
              <a:t>2+ </a:t>
            </a:r>
            <a:r>
              <a:rPr lang="en-US" altLang="en-US" sz="1400" dirty="0">
                <a:latin typeface="+mn-lt"/>
              </a:rPr>
              <a:t>than oxalate. This conclusion is consistent </a:t>
            </a:r>
            <a:r>
              <a:rPr lang="en-US" altLang="en-US" sz="1400" dirty="0" smtClean="0">
                <a:latin typeface="+mn-lt"/>
              </a:rPr>
              <a:t>with what </a:t>
            </a:r>
            <a:r>
              <a:rPr lang="en-US" altLang="en-US" sz="1400" dirty="0">
                <a:latin typeface="+mn-lt"/>
              </a:rPr>
              <a:t>we learned about bases in Section 16.7, that </a:t>
            </a:r>
            <a:r>
              <a:rPr lang="en-US" altLang="en-US" sz="1400" dirty="0" smtClean="0">
                <a:latin typeface="+mn-lt"/>
              </a:rPr>
              <a:t>nitrogen bases </a:t>
            </a:r>
            <a:r>
              <a:rPr lang="en-US" altLang="en-US" sz="1400" dirty="0">
                <a:latin typeface="+mn-lt"/>
              </a:rPr>
              <a:t>are generally stronger than oxygen bases. (Recall, for example</a:t>
            </a:r>
            <a:r>
              <a:rPr lang="en-US" altLang="en-US" sz="1400" dirty="0" smtClean="0">
                <a:latin typeface="+mn-lt"/>
              </a:rPr>
              <a:t>, that </a:t>
            </a:r>
            <a:r>
              <a:rPr lang="en-US" altLang="en-US" sz="1400" dirty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is a stronger base than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O.</a:t>
            </a:r>
            <a:r>
              <a:rPr lang="en-US" altLang="en-US" sz="1400" dirty="0" smtClean="0">
                <a:latin typeface="+mn-lt"/>
              </a:rPr>
              <a:t>)</a:t>
            </a:r>
          </a:p>
          <a:p>
            <a:pPr lvl="0">
              <a:defRPr/>
            </a:pPr>
            <a:endParaRPr lang="en-US" altLang="en-US" sz="1400" dirty="0">
              <a:latin typeface="+mn-lt"/>
            </a:endParaRPr>
          </a:p>
          <a:p>
            <a:r>
              <a:rPr lang="en-US" sz="1400" b="1" dirty="0"/>
              <a:t>(e) </a:t>
            </a:r>
            <a:r>
              <a:rPr lang="en-US" sz="1400" dirty="0"/>
              <a:t>The equilibrium we must consider involves 3 </a:t>
            </a:r>
            <a:r>
              <a:rPr lang="en-US" sz="1400" dirty="0" err="1"/>
              <a:t>mol</a:t>
            </a:r>
            <a:r>
              <a:rPr lang="en-US" sz="1400" dirty="0"/>
              <a:t> of </a:t>
            </a:r>
            <a:r>
              <a:rPr lang="en-US" sz="1400" dirty="0" smtClean="0"/>
              <a:t>oxalate ion </a:t>
            </a:r>
            <a:r>
              <a:rPr lang="en-US" sz="1400" dirty="0"/>
              <a:t>(represented as </a:t>
            </a:r>
            <a:r>
              <a:rPr lang="en-US" sz="1400" dirty="0" smtClean="0"/>
              <a:t>Ox</a:t>
            </a:r>
            <a:r>
              <a:rPr lang="en-US" sz="1400" baseline="30000" dirty="0" smtClean="0"/>
              <a:t>2</a:t>
            </a:r>
            <a:r>
              <a:rPr lang="en-US" altLang="en-US" sz="1400" baseline="30000" dirty="0"/>
              <a:t>−</a:t>
            </a:r>
            <a:r>
              <a:rPr lang="en-US" sz="1400" dirty="0" smtClean="0"/>
              <a:t>).</a:t>
            </a:r>
          </a:p>
          <a:p>
            <a:endParaRPr lang="en-US" altLang="en-US" sz="1400" dirty="0">
              <a:latin typeface="+mn-lt"/>
            </a:endParaRPr>
          </a:p>
          <a:p>
            <a:pPr algn="ctr">
              <a:tabLst>
                <a:tab pos="1946275" algn="l"/>
                <a:tab pos="3082925" algn="l"/>
                <a:tab pos="4227513" algn="l"/>
              </a:tabLst>
            </a:pPr>
            <a:r>
              <a:rPr lang="it-IT" sz="1400" dirty="0"/>
              <a:t>Co</a:t>
            </a:r>
            <a:r>
              <a:rPr lang="it-IT" sz="1400" baseline="30000" dirty="0"/>
              <a:t>2+</a:t>
            </a:r>
            <a:r>
              <a:rPr lang="it-IT" sz="1400" dirty="0"/>
              <a:t>(</a:t>
            </a:r>
            <a:r>
              <a:rPr lang="it-IT" sz="1400" i="1" dirty="0" err="1"/>
              <a:t>aq</a:t>
            </a:r>
            <a:r>
              <a:rPr lang="it-IT" sz="1400" dirty="0"/>
              <a:t>) + 3 </a:t>
            </a:r>
            <a:r>
              <a:rPr lang="it-IT" sz="1400" dirty="0" err="1" smtClean="0"/>
              <a:t>Ox</a:t>
            </a:r>
            <a:r>
              <a:rPr lang="en-US" sz="1400" baseline="30000" dirty="0"/>
              <a:t>2</a:t>
            </a:r>
            <a:r>
              <a:rPr lang="en-US" altLang="en-US" sz="1400" baseline="30000" dirty="0" smtClean="0"/>
              <a:t>−</a:t>
            </a:r>
            <a:r>
              <a:rPr lang="it-IT" sz="1400" dirty="0" smtClean="0"/>
              <a:t>(</a:t>
            </a:r>
            <a:r>
              <a:rPr lang="it-IT" sz="1400" i="1" dirty="0"/>
              <a:t>aq</a:t>
            </a:r>
            <a:r>
              <a:rPr lang="it-IT" sz="1400" dirty="0" smtClean="0"/>
              <a:t>)	  [Co</a:t>
            </a:r>
            <a:r>
              <a:rPr lang="it-IT" sz="1400" dirty="0"/>
              <a:t>(Ox)</a:t>
            </a:r>
            <a:r>
              <a:rPr lang="it-IT" sz="1400" baseline="-25000" dirty="0" smtClean="0"/>
              <a:t>3</a:t>
            </a:r>
            <a:r>
              <a:rPr lang="it-IT" sz="1400" dirty="0"/>
              <a:t>]</a:t>
            </a:r>
            <a:r>
              <a:rPr lang="it-IT" sz="1400" baseline="30000" dirty="0" smtClean="0"/>
              <a:t>4</a:t>
            </a:r>
            <a:r>
              <a:rPr lang="en-US" altLang="en-US" sz="1400" baseline="30000" dirty="0" smtClean="0"/>
              <a:t>−</a:t>
            </a:r>
            <a:r>
              <a:rPr lang="it-IT" sz="1400" dirty="0" smtClean="0"/>
              <a:t>(</a:t>
            </a:r>
            <a:r>
              <a:rPr lang="it-IT" sz="1400" i="1" dirty="0"/>
              <a:t>aq</a:t>
            </a:r>
            <a:r>
              <a:rPr lang="it-IT" sz="1400" dirty="0" smtClean="0"/>
              <a:t>)</a:t>
            </a:r>
          </a:p>
          <a:p>
            <a:pPr algn="ctr"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r>
              <a:rPr lang="it-IT" altLang="en-US" sz="1400" dirty="0">
                <a:latin typeface="+mn-lt"/>
              </a:rPr>
              <a:t>The </a:t>
            </a:r>
            <a:r>
              <a:rPr lang="it-IT" altLang="en-US" sz="1400" dirty="0" err="1">
                <a:latin typeface="+mn-lt"/>
              </a:rPr>
              <a:t>formation-constant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expression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is</a:t>
            </a:r>
            <a:r>
              <a:rPr lang="it-IT" altLang="en-US" sz="1400" dirty="0" smtClean="0">
                <a:latin typeface="+mn-lt"/>
              </a:rPr>
              <a:t>:</a:t>
            </a: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 smtClean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 smtClean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endParaRPr lang="it-IT" altLang="en-US" sz="1400" dirty="0">
              <a:latin typeface="+mn-lt"/>
            </a:endParaRPr>
          </a:p>
          <a:p>
            <a:pPr>
              <a:tabLst>
                <a:tab pos="1946275" algn="l"/>
                <a:tab pos="3082925" algn="l"/>
                <a:tab pos="4227513" algn="l"/>
              </a:tabLst>
            </a:pPr>
            <a:r>
              <a:rPr lang="it-IT" altLang="en-US" sz="1400" dirty="0" err="1">
                <a:latin typeface="+mn-lt"/>
              </a:rPr>
              <a:t>Because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i="1" dirty="0" err="1">
                <a:latin typeface="+mn-lt"/>
              </a:rPr>
              <a:t>K</a:t>
            </a:r>
            <a:r>
              <a:rPr lang="it-IT" altLang="en-US" sz="1400" i="1" baseline="-25000" dirty="0" err="1">
                <a:latin typeface="+mn-lt"/>
              </a:rPr>
              <a:t>f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is</a:t>
            </a:r>
            <a:r>
              <a:rPr lang="it-IT" altLang="en-US" sz="1400" dirty="0">
                <a:latin typeface="+mn-lt"/>
              </a:rPr>
              <a:t> so large, </a:t>
            </a:r>
            <a:r>
              <a:rPr lang="it-IT" altLang="en-US" sz="1400" dirty="0" err="1">
                <a:latin typeface="+mn-lt"/>
              </a:rPr>
              <a:t>we</a:t>
            </a:r>
            <a:r>
              <a:rPr lang="it-IT" altLang="en-US" sz="1400" dirty="0">
                <a:latin typeface="+mn-lt"/>
              </a:rPr>
              <a:t> can assume </a:t>
            </a:r>
            <a:r>
              <a:rPr lang="it-IT" altLang="en-US" sz="1400" dirty="0" err="1">
                <a:latin typeface="+mn-lt"/>
              </a:rPr>
              <a:t>that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essentially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all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>
                <a:latin typeface="+mn-lt"/>
              </a:rPr>
              <a:t>the Co</a:t>
            </a:r>
            <a:r>
              <a:rPr lang="it-IT" altLang="en-US" sz="1400" baseline="30000" dirty="0">
                <a:latin typeface="+mn-lt"/>
              </a:rPr>
              <a:t>2+ </a:t>
            </a:r>
            <a:r>
              <a:rPr lang="it-IT" altLang="en-US" sz="1400" dirty="0" err="1">
                <a:latin typeface="+mn-lt"/>
              </a:rPr>
              <a:t>is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converted</a:t>
            </a:r>
            <a:r>
              <a:rPr lang="it-IT" altLang="en-US" sz="1400" dirty="0">
                <a:latin typeface="+mn-lt"/>
              </a:rPr>
              <a:t> to the </a:t>
            </a:r>
            <a:r>
              <a:rPr lang="it-IT" altLang="en-US" sz="1400" dirty="0" err="1">
                <a:latin typeface="+mn-lt"/>
              </a:rPr>
              <a:t>oxalato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complex</a:t>
            </a:r>
            <a:r>
              <a:rPr lang="it-IT" altLang="en-US" sz="1400" dirty="0" smtClean="0">
                <a:latin typeface="+mn-lt"/>
              </a:rPr>
              <a:t>. Under </a:t>
            </a:r>
            <a:br>
              <a:rPr lang="it-IT" altLang="en-US" sz="1400" dirty="0" smtClean="0">
                <a:latin typeface="+mn-lt"/>
              </a:rPr>
            </a:br>
            <a:r>
              <a:rPr lang="it-IT" altLang="en-US" sz="1400" dirty="0" err="1" smtClean="0">
                <a:latin typeface="+mn-lt"/>
              </a:rPr>
              <a:t>that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assumption</a:t>
            </a:r>
            <a:r>
              <a:rPr lang="it-IT" altLang="en-US" sz="1400" dirty="0">
                <a:latin typeface="+mn-lt"/>
              </a:rPr>
              <a:t>, the </a:t>
            </a:r>
            <a:r>
              <a:rPr lang="it-IT" altLang="en-US" sz="1400" dirty="0" err="1">
                <a:latin typeface="+mn-lt"/>
              </a:rPr>
              <a:t>final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concentration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smtClean="0">
                <a:latin typeface="+mn-lt"/>
              </a:rPr>
              <a:t>of [Co</a:t>
            </a:r>
            <a:r>
              <a:rPr lang="it-IT" altLang="en-US" sz="1400" dirty="0">
                <a:latin typeface="+mn-lt"/>
              </a:rPr>
              <a:t>(</a:t>
            </a:r>
            <a:r>
              <a:rPr lang="it-IT" altLang="en-US" sz="1400" dirty="0" err="1">
                <a:latin typeface="+mn-lt"/>
              </a:rPr>
              <a:t>Ox</a:t>
            </a:r>
            <a:r>
              <a:rPr lang="it-IT" altLang="en-US" sz="1400" dirty="0">
                <a:latin typeface="+mn-lt"/>
              </a:rPr>
              <a:t>)</a:t>
            </a:r>
            <a:r>
              <a:rPr lang="it-IT" altLang="en-US" sz="1400" baseline="-25000" dirty="0" smtClean="0">
                <a:latin typeface="+mn-lt"/>
              </a:rPr>
              <a:t>3</a:t>
            </a:r>
            <a:r>
              <a:rPr lang="it-IT" altLang="en-US" sz="1400" dirty="0" smtClean="0">
                <a:latin typeface="+mn-lt"/>
              </a:rPr>
              <a:t>]</a:t>
            </a:r>
            <a:r>
              <a:rPr lang="it-IT" altLang="en-US" sz="1400" baseline="30000" dirty="0" smtClean="0">
                <a:latin typeface="+mn-lt"/>
              </a:rPr>
              <a:t>4</a:t>
            </a:r>
            <a:r>
              <a:rPr lang="en-US" altLang="en-US" sz="1400" baseline="30000" dirty="0"/>
              <a:t>−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is</a:t>
            </a:r>
            <a:r>
              <a:rPr lang="it-IT" altLang="en-US" sz="1400" dirty="0">
                <a:latin typeface="+mn-lt"/>
              </a:rPr>
              <a:t> 0.0010 </a:t>
            </a:r>
            <a:r>
              <a:rPr lang="it-IT" altLang="en-US" sz="1400" i="1" dirty="0">
                <a:latin typeface="+mn-lt"/>
              </a:rPr>
              <a:t>M</a:t>
            </a:r>
            <a:r>
              <a:rPr lang="it-IT" altLang="en-US" sz="1400" dirty="0">
                <a:latin typeface="+mn-lt"/>
              </a:rPr>
              <a:t> and </a:t>
            </a:r>
            <a:r>
              <a:rPr lang="it-IT" altLang="en-US" sz="1400" dirty="0" err="1">
                <a:latin typeface="+mn-lt"/>
              </a:rPr>
              <a:t>that</a:t>
            </a:r>
            <a:r>
              <a:rPr lang="it-IT" altLang="en-US" sz="1400" dirty="0">
                <a:latin typeface="+mn-lt"/>
              </a:rPr>
              <a:t> of </a:t>
            </a:r>
            <a:r>
              <a:rPr lang="it-IT" altLang="en-US" sz="1400" dirty="0" err="1">
                <a:latin typeface="+mn-lt"/>
              </a:rPr>
              <a:t>oxalate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>
                <a:latin typeface="+mn-lt"/>
              </a:rPr>
              <a:t>ion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is</a:t>
            </a:r>
            <a:r>
              <a:rPr lang="it-IT" altLang="en-US" sz="1400" dirty="0" smtClean="0">
                <a:latin typeface="+mn-lt"/>
              </a:rPr>
              <a:t> [</a:t>
            </a:r>
            <a:r>
              <a:rPr lang="it-IT" altLang="en-US" sz="1400" dirty="0" err="1" smtClean="0">
                <a:latin typeface="+mn-lt"/>
              </a:rPr>
              <a:t>Ox</a:t>
            </a:r>
            <a:r>
              <a:rPr lang="en-US" sz="1400" baseline="30000" dirty="0"/>
              <a:t>2</a:t>
            </a:r>
            <a:r>
              <a:rPr lang="en-US" altLang="en-US" sz="1400" baseline="30000" dirty="0"/>
              <a:t>−</a:t>
            </a:r>
            <a:r>
              <a:rPr lang="it-IT" altLang="en-US" sz="1400" dirty="0" smtClean="0">
                <a:latin typeface="+mn-lt"/>
              </a:rPr>
              <a:t>] </a:t>
            </a:r>
            <a:r>
              <a:rPr lang="it-IT" altLang="en-US" sz="1400" dirty="0">
                <a:latin typeface="+mn-lt"/>
              </a:rPr>
              <a:t>= (0.040) </a:t>
            </a:r>
            <a:r>
              <a:rPr lang="en-US" altLang="en-US" sz="1400" dirty="0" smtClean="0"/>
              <a:t>−</a:t>
            </a:r>
            <a:r>
              <a:rPr lang="it-IT" altLang="en-US" sz="1400" dirty="0" smtClean="0">
                <a:latin typeface="+mn-lt"/>
              </a:rPr>
              <a:t> 3</a:t>
            </a:r>
            <a:r>
              <a:rPr lang="it-IT" altLang="en-US" sz="1400" dirty="0">
                <a:latin typeface="+mn-lt"/>
              </a:rPr>
              <a:t>(0.0010) = 0.037 </a:t>
            </a:r>
            <a:r>
              <a:rPr lang="it-IT" altLang="en-US" sz="1400" i="1" dirty="0">
                <a:latin typeface="+mn-lt"/>
              </a:rPr>
              <a:t>M</a:t>
            </a:r>
            <a:r>
              <a:rPr lang="it-IT" altLang="en-US" sz="1400" dirty="0">
                <a:latin typeface="+mn-lt"/>
              </a:rPr>
              <a:t> (</a:t>
            </a:r>
            <a:r>
              <a:rPr lang="it-IT" altLang="en-US" sz="1400" dirty="0" err="1">
                <a:latin typeface="+mn-lt"/>
              </a:rPr>
              <a:t>three</a:t>
            </a:r>
            <a:r>
              <a:rPr lang="it-IT" altLang="en-US" sz="1400" dirty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Ox</a:t>
            </a:r>
            <a:r>
              <a:rPr lang="en-US" sz="1400" baseline="30000" dirty="0"/>
              <a:t>2</a:t>
            </a:r>
            <a:r>
              <a:rPr lang="en-US" altLang="en-US" sz="1400" baseline="30000" dirty="0" smtClean="0"/>
              <a:t>−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ions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 err="1" smtClean="0">
                <a:latin typeface="+mn-lt"/>
              </a:rPr>
              <a:t>react</a:t>
            </a:r>
            <a:r>
              <a:rPr lang="it-IT" altLang="en-US" sz="1400" dirty="0" smtClean="0">
                <a:latin typeface="+mn-lt"/>
              </a:rPr>
              <a:t> </a:t>
            </a:r>
            <a:r>
              <a:rPr lang="it-IT" altLang="en-US" sz="1400" dirty="0">
                <a:latin typeface="+mn-lt"/>
              </a:rPr>
              <a:t>with </a:t>
            </a:r>
            <a:r>
              <a:rPr lang="it-IT" altLang="en-US" sz="1400" dirty="0" err="1">
                <a:latin typeface="+mn-lt"/>
              </a:rPr>
              <a:t>each</a:t>
            </a:r>
            <a:r>
              <a:rPr lang="it-IT" altLang="en-US" sz="1400" dirty="0">
                <a:latin typeface="+mn-lt"/>
              </a:rPr>
              <a:t> Co</a:t>
            </a:r>
            <a:r>
              <a:rPr lang="it-IT" altLang="en-US" sz="1400" baseline="30000" dirty="0">
                <a:latin typeface="+mn-lt"/>
              </a:rPr>
              <a:t>2+ </a:t>
            </a:r>
            <a:r>
              <a:rPr lang="it-IT" altLang="en-US" sz="1400" dirty="0" err="1">
                <a:latin typeface="+mn-lt"/>
              </a:rPr>
              <a:t>ion</a:t>
            </a:r>
            <a:r>
              <a:rPr lang="it-IT" altLang="en-US" sz="1400" dirty="0">
                <a:latin typeface="+mn-lt"/>
              </a:rPr>
              <a:t>). We then have</a:t>
            </a:r>
            <a:r>
              <a:rPr lang="it-IT" altLang="en-US" sz="1400" dirty="0" smtClean="0">
                <a:latin typeface="+mn-lt"/>
              </a:rPr>
              <a:t>: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96875" y="127647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07" y="2861462"/>
            <a:ext cx="357124" cy="117475"/>
          </a:xfrm>
          <a:prstGeom prst="rect">
            <a:avLst/>
          </a:prstGeom>
        </p:spPr>
      </p:pic>
      <p:pic>
        <p:nvPicPr>
          <p:cNvPr id="2" name="Picture 1" descr="SIE23_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64" y="3681578"/>
            <a:ext cx="1444721" cy="461762"/>
          </a:xfrm>
          <a:prstGeom prst="rect">
            <a:avLst/>
          </a:prstGeom>
        </p:spPr>
      </p:pic>
      <p:pic>
        <p:nvPicPr>
          <p:cNvPr id="3" name="Picture 2" descr="SIE23_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74" y="5452186"/>
            <a:ext cx="4947877" cy="2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299500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328136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457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0675" y="1285894"/>
            <a:ext cx="8420211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altLang="en-US" sz="1400" dirty="0">
                <a:latin typeface="+mn-lt"/>
              </a:rPr>
              <a:t>Inserting these values into the equilibrium-constant expression</a:t>
            </a:r>
            <a:r>
              <a:rPr lang="en-US" altLang="en-US" sz="1400" dirty="0" smtClean="0">
                <a:latin typeface="+mn-lt"/>
              </a:rPr>
              <a:t>, and </a:t>
            </a:r>
            <a:r>
              <a:rPr lang="en-US" altLang="en-US" sz="1400" dirty="0">
                <a:latin typeface="+mn-lt"/>
              </a:rPr>
              <a:t>solving 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, we obtain 4 </a:t>
            </a:r>
            <a:r>
              <a:rPr lang="en-US" altLang="en-US" sz="14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altLang="en-US" sz="1400" dirty="0" smtClean="0">
                <a:latin typeface="+mn-lt"/>
              </a:rPr>
              <a:t> 10</a:t>
            </a:r>
            <a:r>
              <a:rPr lang="en-US" altLang="en-US" sz="1400" baseline="30000" dirty="0"/>
              <a:t>−</a:t>
            </a:r>
            <a:r>
              <a:rPr lang="en-US" altLang="en-US" sz="1400" baseline="30000" dirty="0" smtClean="0">
                <a:latin typeface="+mn-lt"/>
              </a:rPr>
              <a:t>9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From this, </a:t>
            </a:r>
            <a:r>
              <a:rPr lang="en-US" altLang="en-US" sz="1400" dirty="0" smtClean="0">
                <a:latin typeface="+mn-lt"/>
              </a:rPr>
              <a:t>we see </a:t>
            </a:r>
            <a:r>
              <a:rPr lang="en-US" altLang="en-US" sz="1400" dirty="0">
                <a:latin typeface="+mn-lt"/>
              </a:rPr>
              <a:t>that the oxalate has </a:t>
            </a:r>
            <a:r>
              <a:rPr lang="en-US" altLang="en-US" sz="1400" dirty="0" err="1">
                <a:latin typeface="+mn-lt"/>
              </a:rPr>
              <a:t>complexed</a:t>
            </a:r>
            <a:r>
              <a:rPr lang="en-US" altLang="en-US" sz="1400" dirty="0">
                <a:latin typeface="+mn-lt"/>
              </a:rPr>
              <a:t> all but a tiny fraction </a:t>
            </a:r>
            <a:r>
              <a:rPr lang="en-US" altLang="en-US" sz="1400" dirty="0" smtClean="0">
                <a:latin typeface="+mn-lt"/>
              </a:rPr>
              <a:t>of the </a:t>
            </a:r>
            <a:r>
              <a:rPr lang="en-US" altLang="en-US" sz="1400" dirty="0">
                <a:latin typeface="+mn-lt"/>
              </a:rPr>
              <a:t>Co</a:t>
            </a:r>
            <a:r>
              <a:rPr lang="en-US" altLang="en-US" sz="1400" baseline="30000" dirty="0">
                <a:latin typeface="+mn-lt"/>
              </a:rPr>
              <a:t>2+ </a:t>
            </a:r>
            <a:r>
              <a:rPr lang="en-US" altLang="en-US" sz="1400" dirty="0">
                <a:latin typeface="+mn-lt"/>
              </a:rPr>
              <a:t>in solution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lvl="0">
              <a:defRPr/>
            </a:pPr>
            <a:endParaRPr lang="en-US" altLang="en-US" sz="1400" dirty="0">
              <a:latin typeface="+mn-lt"/>
            </a:endParaRPr>
          </a:p>
          <a:p>
            <a:pPr lvl="0">
              <a:defRPr/>
            </a:pPr>
            <a:endParaRPr lang="en-US" altLang="en-US" sz="1400" dirty="0" smtClean="0">
              <a:latin typeface="+mn-lt"/>
            </a:endParaRPr>
          </a:p>
          <a:p>
            <a:pPr lvl="0">
              <a:defRPr/>
            </a:pPr>
            <a:endParaRPr lang="en-US" altLang="en-US" sz="1400" dirty="0">
              <a:latin typeface="+mn-lt"/>
            </a:endParaRPr>
          </a:p>
          <a:p>
            <a:pPr lvl="0">
              <a:defRPr/>
            </a:pPr>
            <a:endParaRPr lang="en-US" altLang="en-US" sz="1400" dirty="0" smtClean="0">
              <a:latin typeface="+mn-lt"/>
            </a:endParaRPr>
          </a:p>
          <a:p>
            <a:pPr lvl="0">
              <a:defRPr/>
            </a:pPr>
            <a:endParaRPr lang="en-US" altLang="en-US" sz="1400" dirty="0">
              <a:latin typeface="+mn-lt"/>
            </a:endParaRPr>
          </a:p>
          <a:p>
            <a:pPr lvl="0">
              <a:tabLst>
                <a:tab pos="2913063" algn="l"/>
              </a:tabLst>
              <a:defRPr/>
            </a:pPr>
            <a:r>
              <a:rPr lang="fi-FI" sz="1400" dirty="0" smtClean="0">
                <a:latin typeface="+mn-lt"/>
              </a:rPr>
              <a:t>	</a:t>
            </a:r>
            <a:r>
              <a:rPr lang="fi-FI" sz="1400" i="1" dirty="0" smtClean="0">
                <a:latin typeface="+mn-lt"/>
              </a:rPr>
              <a:t>x</a:t>
            </a:r>
            <a:r>
              <a:rPr lang="fi-FI" sz="1400" dirty="0" smtClean="0">
                <a:latin typeface="+mn-lt"/>
              </a:rPr>
              <a:t> </a:t>
            </a:r>
            <a:r>
              <a:rPr lang="fi-FI" sz="1400" dirty="0">
                <a:latin typeface="+mn-lt"/>
              </a:rPr>
              <a:t>= 4 </a:t>
            </a:r>
            <a:r>
              <a:rPr lang="en-US" altLang="en-US" sz="14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fi-FI" sz="1400" dirty="0" smtClean="0">
                <a:latin typeface="+mn-lt"/>
              </a:rPr>
              <a:t> 10</a:t>
            </a:r>
            <a:r>
              <a:rPr lang="en-US" altLang="en-US" sz="1400" baseline="30000" dirty="0"/>
              <a:t>−</a:t>
            </a:r>
            <a:r>
              <a:rPr lang="fi-FI" sz="1400" baseline="30000" dirty="0" smtClean="0">
                <a:latin typeface="+mn-lt"/>
              </a:rPr>
              <a:t>9</a:t>
            </a:r>
            <a:r>
              <a:rPr lang="fi-FI" sz="1400" dirty="0" smtClean="0">
                <a:latin typeface="+mn-lt"/>
              </a:rPr>
              <a:t> </a:t>
            </a:r>
            <a:r>
              <a:rPr lang="fi-FI" sz="1400" i="1" dirty="0" smtClean="0">
                <a:latin typeface="+mn-lt"/>
              </a:rPr>
              <a:t>M</a:t>
            </a:r>
            <a:endParaRPr lang="en-US" altLang="en-US" sz="1400" i="1" dirty="0">
              <a:latin typeface="+mn-lt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96875" y="127647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SIE23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10" y="2055895"/>
            <a:ext cx="2230205" cy="4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17454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46135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5" y="1387742"/>
            <a:ext cx="83645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Analyze</a:t>
            </a:r>
            <a:r>
              <a:rPr lang="en-US" altLang="en-US" sz="1400" dirty="0">
                <a:latin typeface="+mn-lt"/>
              </a:rPr>
              <a:t> We are given the chemical formula of a coordination </a:t>
            </a:r>
            <a:r>
              <a:rPr lang="en-US" altLang="en-US" sz="1400" dirty="0" smtClean="0">
                <a:latin typeface="+mn-lt"/>
              </a:rPr>
              <a:t>compound and </a:t>
            </a:r>
            <a:r>
              <a:rPr lang="en-US" altLang="en-US" sz="1400" dirty="0">
                <a:latin typeface="+mn-lt"/>
              </a:rPr>
              <a:t>asked to determine the oxidation number of its </a:t>
            </a:r>
            <a:r>
              <a:rPr lang="en-US" altLang="en-US" sz="1400" dirty="0" smtClean="0">
                <a:latin typeface="+mn-lt"/>
              </a:rPr>
              <a:t>metal atom.</a:t>
            </a:r>
          </a:p>
          <a:p>
            <a:pPr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Plan</a:t>
            </a:r>
            <a:r>
              <a:rPr lang="en-US" altLang="en-US" sz="1400" dirty="0">
                <a:latin typeface="+mn-lt"/>
              </a:rPr>
              <a:t> To determine the oxidation number of Rh, we need to </a:t>
            </a:r>
            <a:r>
              <a:rPr lang="en-US" altLang="en-US" sz="1400" dirty="0" smtClean="0">
                <a:latin typeface="+mn-lt"/>
              </a:rPr>
              <a:t>figure out </a:t>
            </a:r>
            <a:r>
              <a:rPr lang="en-US" altLang="en-US" sz="1400" dirty="0">
                <a:latin typeface="+mn-lt"/>
              </a:rPr>
              <a:t>what charges are contributed by the other groups. The </a:t>
            </a:r>
            <a:r>
              <a:rPr lang="en-US" altLang="en-US" sz="1400" dirty="0" smtClean="0">
                <a:latin typeface="+mn-lt"/>
              </a:rPr>
              <a:t>overall charge </a:t>
            </a:r>
            <a:r>
              <a:rPr lang="en-US" altLang="en-US" sz="1400" dirty="0">
                <a:latin typeface="+mn-lt"/>
              </a:rPr>
              <a:t>is zero, so the oxidation number of the metal must </a:t>
            </a:r>
            <a:r>
              <a:rPr lang="en-US" altLang="en-US" sz="1400" dirty="0" smtClean="0">
                <a:latin typeface="+mn-lt"/>
              </a:rPr>
              <a:t>balance the </a:t>
            </a:r>
            <a:r>
              <a:rPr lang="en-US" altLang="en-US" sz="1400" dirty="0">
                <a:latin typeface="+mn-lt"/>
              </a:rPr>
              <a:t>charge due to the rest of the compound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Solve</a:t>
            </a:r>
            <a:r>
              <a:rPr lang="en-US" altLang="en-US" sz="1400" dirty="0">
                <a:latin typeface="+mn-lt"/>
              </a:rPr>
              <a:t> The 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group is the nitrate anion, which has a </a:t>
            </a:r>
            <a:r>
              <a:rPr lang="en-US" altLang="en-US" sz="1400" dirty="0" smtClean="0">
                <a:latin typeface="+mn-lt"/>
              </a:rPr>
              <a:t>1</a:t>
            </a:r>
            <a:r>
              <a:rPr lang="en-US" altLang="en-US" sz="1400" dirty="0" smtClean="0">
                <a:latin typeface="Arial"/>
                <a:cs typeface="Arial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charge</a:t>
            </a:r>
            <a:r>
              <a:rPr lang="en-US" altLang="en-US" sz="1400" dirty="0" smtClean="0">
                <a:latin typeface="+mn-lt"/>
              </a:rPr>
              <a:t>. The </a:t>
            </a:r>
            <a:r>
              <a:rPr lang="en-US" altLang="en-US" sz="1400" dirty="0">
                <a:latin typeface="+mn-lt"/>
              </a:rPr>
              <a:t>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ligands carry zero charge, and the </a:t>
            </a:r>
            <a:r>
              <a:rPr lang="en-US" altLang="en-US" sz="1400" dirty="0" err="1">
                <a:latin typeface="+mn-lt"/>
              </a:rPr>
              <a:t>Cl</a:t>
            </a:r>
            <a:r>
              <a:rPr lang="en-US" altLang="en-US" sz="1400" dirty="0">
                <a:latin typeface="+mn-lt"/>
              </a:rPr>
              <a:t> is a </a:t>
            </a:r>
            <a:r>
              <a:rPr lang="en-US" altLang="en-US" sz="1400" dirty="0" smtClean="0">
                <a:latin typeface="+mn-lt"/>
              </a:rPr>
              <a:t>coordinated chloride </a:t>
            </a:r>
            <a:r>
              <a:rPr lang="en-US" altLang="en-US" sz="1400" dirty="0">
                <a:latin typeface="+mn-lt"/>
              </a:rPr>
              <a:t>ion, which has a </a:t>
            </a:r>
            <a:r>
              <a:rPr lang="en-US" altLang="en-US" sz="1400" dirty="0" smtClean="0">
                <a:latin typeface="+mn-lt"/>
              </a:rPr>
              <a:t>1</a:t>
            </a:r>
            <a:r>
              <a:rPr lang="en-US" altLang="en-US" sz="1400" dirty="0" smtClean="0">
                <a:latin typeface="Arial"/>
                <a:cs typeface="Arial"/>
              </a:rPr>
              <a:t>– </a:t>
            </a:r>
            <a:r>
              <a:rPr lang="en-US" altLang="en-US" sz="1400" dirty="0" smtClean="0">
                <a:latin typeface="+mn-lt"/>
              </a:rPr>
              <a:t>charge</a:t>
            </a:r>
            <a:r>
              <a:rPr lang="en-US" altLang="en-US" sz="1400" dirty="0">
                <a:latin typeface="+mn-lt"/>
              </a:rPr>
              <a:t>. The sum of all the </a:t>
            </a:r>
            <a:r>
              <a:rPr lang="en-US" altLang="en-US" sz="1400" dirty="0" smtClean="0">
                <a:latin typeface="+mn-lt"/>
              </a:rPr>
              <a:t>charges must </a:t>
            </a:r>
            <a:r>
              <a:rPr lang="en-US" altLang="en-US" sz="1400" dirty="0">
                <a:latin typeface="+mn-lt"/>
              </a:rPr>
              <a:t>be zero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>
              <a:defRPr/>
            </a:pPr>
            <a:endParaRPr lang="en-US" altLang="en-US" sz="1400" dirty="0">
              <a:latin typeface="+mn-lt"/>
            </a:endParaRPr>
          </a:p>
          <a:p>
            <a:pPr algn="ctr">
              <a:defRPr/>
            </a:pPr>
            <a:r>
              <a:rPr lang="is-IS" sz="1400" i="1" dirty="0" smtClean="0">
                <a:solidFill>
                  <a:srgbClr val="33CCFF"/>
                </a:solidFill>
              </a:rPr>
              <a:t>x</a:t>
            </a:r>
            <a:r>
              <a:rPr lang="is-IS" sz="1400" dirty="0" smtClean="0">
                <a:solidFill>
                  <a:srgbClr val="33CCFF"/>
                </a:solidFill>
              </a:rPr>
              <a:t> + </a:t>
            </a:r>
            <a:r>
              <a:rPr lang="is-IS" sz="1400" dirty="0">
                <a:solidFill>
                  <a:srgbClr val="33CCFF"/>
                </a:solidFill>
              </a:rPr>
              <a:t>5(0) + (−1) + 2(−1) = </a:t>
            </a:r>
            <a:r>
              <a:rPr lang="is-IS" sz="1400" dirty="0" smtClean="0">
                <a:solidFill>
                  <a:srgbClr val="33CCFF"/>
                </a:solidFill>
              </a:rPr>
              <a:t>0</a:t>
            </a:r>
          </a:p>
          <a:p>
            <a:pPr algn="ctr">
              <a:defRPr/>
            </a:pPr>
            <a:endParaRPr lang="is-IS" sz="1400" dirty="0" smtClean="0">
              <a:solidFill>
                <a:srgbClr val="33CCFF"/>
              </a:solidFill>
              <a:latin typeface="+mn-lt"/>
            </a:endParaRPr>
          </a:p>
          <a:p>
            <a:pPr algn="ctr">
              <a:defRPr/>
            </a:pPr>
            <a:endParaRPr lang="is-IS" sz="1400" dirty="0">
              <a:solidFill>
                <a:srgbClr val="33CCFF"/>
              </a:solidFill>
              <a:latin typeface="+mn-lt"/>
            </a:endParaRPr>
          </a:p>
          <a:p>
            <a:pPr algn="ctr">
              <a:defRPr/>
            </a:pPr>
            <a:r>
              <a:rPr lang="is-IS" sz="1400" dirty="0" smtClean="0"/>
              <a:t>[</a:t>
            </a:r>
            <a:r>
              <a:rPr lang="is-IS" sz="1400" dirty="0"/>
              <a:t>Rh(NH</a:t>
            </a:r>
            <a:r>
              <a:rPr lang="is-IS" sz="1400" baseline="-25000" dirty="0"/>
              <a:t>3</a:t>
            </a:r>
            <a:r>
              <a:rPr lang="is-IS" sz="1400" dirty="0"/>
              <a:t>)</a:t>
            </a:r>
            <a:r>
              <a:rPr lang="is-IS" sz="1400" baseline="-25000" dirty="0"/>
              <a:t>5</a:t>
            </a:r>
            <a:r>
              <a:rPr lang="is-IS" sz="1400" dirty="0"/>
              <a:t>Cl](NO</a:t>
            </a:r>
            <a:r>
              <a:rPr lang="is-IS" sz="1400" baseline="-25000" dirty="0"/>
              <a:t>3</a:t>
            </a:r>
            <a:r>
              <a:rPr lang="is-IS" sz="1400" dirty="0"/>
              <a:t>)</a:t>
            </a:r>
            <a:r>
              <a:rPr lang="is-IS" sz="1400" baseline="-25000" dirty="0" smtClean="0"/>
              <a:t>2</a:t>
            </a:r>
            <a:endParaRPr lang="en-US" altLang="en-US" sz="1400" baseline="-25000" dirty="0" smtClean="0">
              <a:latin typeface="+mn-lt"/>
            </a:endParaRPr>
          </a:p>
          <a:p>
            <a:pPr>
              <a:defRPr/>
            </a:pPr>
            <a:endParaRPr lang="en-US" altLang="en-US" sz="1400" dirty="0" smtClean="0">
              <a:latin typeface="+mn-lt"/>
            </a:endParaRPr>
          </a:p>
          <a:p>
            <a:pPr>
              <a:defRPr/>
            </a:pPr>
            <a:r>
              <a:rPr lang="en-US" sz="1400" dirty="0"/>
              <a:t>The oxidation number of rhodium, </a:t>
            </a:r>
            <a:r>
              <a:rPr lang="en-US" sz="1400" i="1" dirty="0"/>
              <a:t>x</a:t>
            </a:r>
            <a:r>
              <a:rPr lang="en-US" sz="1400" dirty="0"/>
              <a:t>, must therefore be +3.</a:t>
            </a:r>
            <a:endParaRPr lang="en-US" altLang="en-US" sz="1400" dirty="0"/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996950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What </a:t>
            </a:r>
            <a:r>
              <a:rPr lang="en-US" altLang="en-US" sz="1400" dirty="0">
                <a:latin typeface="+mn-lt"/>
              </a:rPr>
              <a:t>is the oxidation number of the metal in </a:t>
            </a:r>
            <a:r>
              <a:rPr lang="en-US" altLang="en-US" sz="1400" dirty="0" smtClean="0">
                <a:latin typeface="+mn-lt"/>
              </a:rPr>
              <a:t>[Rh(NH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Cl](NO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37686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1" y="547688"/>
            <a:ext cx="771779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 smtClean="0">
                <a:latin typeface="Arial" charset="0"/>
              </a:rPr>
              <a:t>Determining the Oxidation Number of a 	Metal in a Complex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4015297">
            <a:off x="3558501" y="4362987"/>
            <a:ext cx="419100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4481695">
            <a:off x="3873152" y="4364326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4710590">
            <a:off x="4320788" y="4349920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6054405">
            <a:off x="4797632" y="433768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7"/>
          <p:cNvSpPr>
            <a:spLocks noChangeShapeType="1"/>
          </p:cNvSpPr>
          <p:nvPr/>
        </p:nvSpPr>
        <p:spPr bwMode="auto">
          <a:xfrm>
            <a:off x="304800" y="304801"/>
            <a:ext cx="0" cy="315964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10"/>
          <p:cNvSpPr>
            <a:spLocks noChangeShapeType="1"/>
          </p:cNvSpPr>
          <p:nvPr/>
        </p:nvSpPr>
        <p:spPr bwMode="auto">
          <a:xfrm>
            <a:off x="295275" y="344920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0" name="Group 11"/>
          <p:cNvGrpSpPr>
            <a:grpSpLocks/>
          </p:cNvGrpSpPr>
          <p:nvPr/>
        </p:nvGrpSpPr>
        <p:grpSpPr bwMode="auto">
          <a:xfrm>
            <a:off x="320675" y="2317750"/>
            <a:ext cx="7924800" cy="695325"/>
            <a:chOff x="192" y="1536"/>
            <a:chExt cx="4992" cy="438"/>
          </a:xfrm>
        </p:grpSpPr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320675" y="1305536"/>
            <a:ext cx="8521700" cy="24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dirty="0" smtClean="0">
                <a:solidFill>
                  <a:srgbClr val="3366FF"/>
                </a:solidFill>
                <a:latin typeface="Arial" charset="0"/>
              </a:rPr>
              <a:t>Practice </a:t>
            </a:r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/>
              <a:t>In which of the following compounds does </a:t>
            </a:r>
            <a:r>
              <a:rPr lang="en-US" sz="1400" dirty="0" smtClean="0"/>
              <a:t>the transition</a:t>
            </a:r>
            <a:r>
              <a:rPr lang="en-US" sz="1400" dirty="0"/>
              <a:t>-metal have the highest oxidation number?</a:t>
            </a:r>
          </a:p>
          <a:p>
            <a:r>
              <a:rPr lang="pt-BR" sz="1400" b="1" dirty="0" smtClean="0"/>
              <a:t>(a)  </a:t>
            </a:r>
            <a:r>
              <a:rPr lang="pt-BR" sz="1400" dirty="0" smtClean="0"/>
              <a:t>[</a:t>
            </a:r>
            <a:r>
              <a:rPr lang="pt-BR" sz="1400" dirty="0" err="1" smtClean="0"/>
              <a:t>Co</a:t>
            </a:r>
            <a:r>
              <a:rPr lang="pt-BR" sz="1400" dirty="0"/>
              <a:t>(NH</a:t>
            </a:r>
            <a:r>
              <a:rPr lang="pt-BR" sz="1400" baseline="-25000" dirty="0"/>
              <a:t>3</a:t>
            </a:r>
            <a:r>
              <a:rPr lang="pt-BR" sz="1400" dirty="0"/>
              <a:t>)</a:t>
            </a:r>
            <a:r>
              <a:rPr lang="pt-BR" sz="1400" baseline="-25000" dirty="0"/>
              <a:t>4</a:t>
            </a:r>
            <a:r>
              <a:rPr lang="pt-BR" sz="1400" dirty="0"/>
              <a:t>Cl</a:t>
            </a:r>
            <a:r>
              <a:rPr lang="pt-BR" sz="1400" baseline="-25000" dirty="0"/>
              <a:t>2</a:t>
            </a:r>
            <a:r>
              <a:rPr lang="pt-BR" sz="1400" dirty="0"/>
              <a:t>]</a:t>
            </a:r>
            <a:r>
              <a:rPr lang="pt-BR" sz="1400" b="1" dirty="0"/>
              <a:t> (</a:t>
            </a:r>
            <a:r>
              <a:rPr lang="pt-BR" sz="1400" b="1" dirty="0" err="1"/>
              <a:t>b</a:t>
            </a:r>
            <a:r>
              <a:rPr lang="pt-BR" sz="1400" b="1" dirty="0"/>
              <a:t>) </a:t>
            </a:r>
            <a:r>
              <a:rPr lang="pt-BR" sz="1400" dirty="0" smtClean="0"/>
              <a:t>K</a:t>
            </a:r>
            <a:r>
              <a:rPr lang="pt-BR" sz="1400" baseline="-25000" dirty="0" smtClean="0"/>
              <a:t>2</a:t>
            </a:r>
            <a:r>
              <a:rPr lang="pt-BR" sz="1400" dirty="0"/>
              <a:t>[</a:t>
            </a:r>
            <a:r>
              <a:rPr lang="pt-BR" sz="1400" dirty="0" smtClean="0"/>
              <a:t>PtCl</a:t>
            </a:r>
            <a:r>
              <a:rPr lang="pt-BR" sz="1400" baseline="-25000" dirty="0" smtClean="0"/>
              <a:t>6</a:t>
            </a:r>
            <a:r>
              <a:rPr lang="pt-BR" sz="1400" dirty="0"/>
              <a:t>]</a:t>
            </a:r>
            <a:r>
              <a:rPr lang="pt-BR" sz="1400" b="1" dirty="0" smtClean="0"/>
              <a:t> </a:t>
            </a:r>
            <a:r>
              <a:rPr lang="pt-BR" sz="1400" b="1" dirty="0"/>
              <a:t>(</a:t>
            </a:r>
            <a:r>
              <a:rPr lang="pt-BR" sz="1400" b="1" dirty="0" err="1"/>
              <a:t>c</a:t>
            </a:r>
            <a:r>
              <a:rPr lang="pt-BR" sz="1400" b="1" dirty="0"/>
              <a:t>) </a:t>
            </a:r>
            <a:r>
              <a:rPr lang="pt-BR" sz="1400" dirty="0" smtClean="0"/>
              <a:t>Rb</a:t>
            </a:r>
            <a:r>
              <a:rPr lang="pt-BR" sz="1400" baseline="-25000" dirty="0" smtClean="0"/>
              <a:t>3</a:t>
            </a:r>
            <a:r>
              <a:rPr lang="pt-BR" sz="1400" dirty="0"/>
              <a:t>[</a:t>
            </a:r>
            <a:r>
              <a:rPr lang="pt-BR" sz="1400" dirty="0" smtClean="0"/>
              <a:t>MoO</a:t>
            </a:r>
            <a:r>
              <a:rPr lang="pt-BR" sz="1400" baseline="-25000" dirty="0" smtClean="0"/>
              <a:t>3</a:t>
            </a:r>
            <a:r>
              <a:rPr lang="pt-BR" sz="1400" dirty="0" smtClean="0"/>
              <a:t>F</a:t>
            </a:r>
            <a:r>
              <a:rPr lang="pt-BR" sz="1400" baseline="-25000" dirty="0" smtClean="0"/>
              <a:t>3</a:t>
            </a:r>
            <a:r>
              <a:rPr lang="pt-BR" sz="1400" dirty="0"/>
              <a:t>]</a:t>
            </a:r>
            <a:r>
              <a:rPr lang="pt-BR" sz="1400" dirty="0" smtClean="0"/>
              <a:t> </a:t>
            </a:r>
            <a:r>
              <a:rPr lang="is-IS" sz="1400" b="1" dirty="0" smtClean="0"/>
              <a:t>(</a:t>
            </a:r>
            <a:r>
              <a:rPr lang="is-IS" sz="1400" b="1" dirty="0"/>
              <a:t>d) </a:t>
            </a:r>
            <a:r>
              <a:rPr lang="is-IS" sz="1400" dirty="0" smtClean="0"/>
              <a:t>Na[Ag</a:t>
            </a:r>
            <a:r>
              <a:rPr lang="is-IS" sz="1400" dirty="0"/>
              <a:t>(CN)</a:t>
            </a:r>
            <a:r>
              <a:rPr lang="is-IS" sz="1400" baseline="-25000" dirty="0" smtClean="0"/>
              <a:t>2</a:t>
            </a:r>
            <a:r>
              <a:rPr lang="is-IS" sz="1400" dirty="0"/>
              <a:t>]</a:t>
            </a:r>
            <a:r>
              <a:rPr lang="is-IS" sz="1400" dirty="0" smtClean="0"/>
              <a:t> </a:t>
            </a:r>
            <a:r>
              <a:rPr lang="is-IS" sz="1400" b="1" dirty="0"/>
              <a:t>(e) </a:t>
            </a:r>
            <a:r>
              <a:rPr lang="is-IS" sz="1400" dirty="0" smtClean="0"/>
              <a:t>K</a:t>
            </a:r>
            <a:r>
              <a:rPr lang="is-IS" sz="1400" baseline="-25000" dirty="0" smtClean="0"/>
              <a:t>4</a:t>
            </a:r>
            <a:r>
              <a:rPr lang="is-IS" sz="1400" dirty="0"/>
              <a:t>[</a:t>
            </a:r>
            <a:r>
              <a:rPr lang="is-IS" sz="1400" dirty="0" smtClean="0"/>
              <a:t>Mn</a:t>
            </a:r>
            <a:r>
              <a:rPr lang="is-IS" sz="1400" dirty="0"/>
              <a:t>(CN)</a:t>
            </a:r>
            <a:r>
              <a:rPr lang="is-IS" sz="1400" baseline="-25000" dirty="0" smtClean="0"/>
              <a:t>6</a:t>
            </a:r>
            <a:r>
              <a:rPr lang="is-IS" sz="1400" dirty="0" smtClean="0"/>
              <a:t>]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>
                <a:latin typeface="+mn-lt"/>
              </a:rPr>
              <a:t>What is the charge of the complex formed by a platinum(II</a:t>
            </a:r>
            <a:r>
              <a:rPr lang="en-US" altLang="en-US" sz="1400" dirty="0" smtClean="0">
                <a:latin typeface="+mn-lt"/>
              </a:rPr>
              <a:t>) metal </a:t>
            </a:r>
            <a:r>
              <a:rPr lang="en-US" altLang="en-US" sz="1400" dirty="0">
                <a:latin typeface="+mn-lt"/>
              </a:rPr>
              <a:t>ion surrounded by two ammonia molecules and </a:t>
            </a:r>
            <a:r>
              <a:rPr lang="en-US" altLang="en-US" sz="1400" dirty="0" smtClean="0">
                <a:latin typeface="+mn-lt"/>
              </a:rPr>
              <a:t>two bromide </a:t>
            </a:r>
            <a:r>
              <a:rPr lang="en-US" altLang="en-US" sz="1400" dirty="0">
                <a:latin typeface="+mn-lt"/>
              </a:rPr>
              <a:t>ions?</a:t>
            </a:r>
            <a:endParaRPr lang="en-US" sz="1400" dirty="0">
              <a:latin typeface="+mn-lt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>
            <a:off x="396875" y="128905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20"/>
          <p:cNvSpPr>
            <a:spLocks noChangeArrowheads="1"/>
          </p:cNvSpPr>
          <p:nvPr/>
        </p:nvSpPr>
        <p:spPr bwMode="auto">
          <a:xfrm>
            <a:off x="320675" y="923925"/>
            <a:ext cx="9334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/>
              <a:t>Continued</a:t>
            </a:r>
          </a:p>
        </p:txBody>
      </p:sp>
      <p:sp>
        <p:nvSpPr>
          <p:cNvPr id="39944" name="Rectangle 58"/>
          <p:cNvSpPr>
            <a:spLocks noChangeArrowheads="1"/>
          </p:cNvSpPr>
          <p:nvPr/>
        </p:nvSpPr>
        <p:spPr bwMode="auto">
          <a:xfrm>
            <a:off x="317500" y="547688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23.2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Oxidation Number of a 	Metal in a Complex</a:t>
            </a:r>
          </a:p>
        </p:txBody>
      </p:sp>
      <p:sp>
        <p:nvSpPr>
          <p:cNvPr id="39945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1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2956088">
            <a:off x="3673043" y="3985469"/>
            <a:ext cx="599089" cy="104775"/>
          </a:xfrm>
          <a:prstGeom prst="rect">
            <a:avLst/>
          </a:prstGeom>
        </p:spPr>
      </p:pic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225866"/>
            <a:ext cx="855717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Analyze</a:t>
            </a:r>
            <a:r>
              <a:rPr lang="en-US" altLang="en-US" sz="1400" dirty="0">
                <a:latin typeface="+mn-lt"/>
              </a:rPr>
              <a:t> We are given the chemical formulas for two </a:t>
            </a:r>
            <a:r>
              <a:rPr lang="en-US" altLang="en-US" sz="1400" dirty="0" smtClean="0">
                <a:latin typeface="+mn-lt"/>
              </a:rPr>
              <a:t>coordination compounds </a:t>
            </a:r>
            <a:r>
              <a:rPr lang="en-US" altLang="en-US" sz="1400" dirty="0">
                <a:latin typeface="+mn-lt"/>
              </a:rPr>
              <a:t>and assigned the task of naming them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altLang="en-US" sz="1400" b="1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Plan </a:t>
            </a:r>
            <a:r>
              <a:rPr lang="en-US" altLang="en-US" sz="1400" dirty="0">
                <a:latin typeface="+mn-lt"/>
              </a:rPr>
              <a:t>To </a:t>
            </a:r>
            <a:r>
              <a:rPr lang="en-US" altLang="en-US" sz="1400" dirty="0" smtClean="0">
                <a:latin typeface="+mn-lt"/>
              </a:rPr>
              <a:t>name the </a:t>
            </a:r>
            <a:r>
              <a:rPr lang="en-US" altLang="en-US" sz="1400" dirty="0">
                <a:latin typeface="+mn-lt"/>
              </a:rPr>
              <a:t>complexes, we need to determine the ligands </a:t>
            </a:r>
            <a:r>
              <a:rPr lang="en-US" altLang="en-US" sz="1400" dirty="0" smtClean="0">
                <a:latin typeface="+mn-lt"/>
              </a:rPr>
              <a:t>in the </a:t>
            </a:r>
            <a:r>
              <a:rPr lang="en-US" altLang="en-US" sz="1400" dirty="0">
                <a:latin typeface="+mn-lt"/>
              </a:rPr>
              <a:t>complexes, the names of the ligands, and the oxidation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>
                <a:latin typeface="+mn-lt"/>
              </a:rPr>
              <a:t>the metal ion. We then put the information together </a:t>
            </a:r>
            <a:r>
              <a:rPr lang="en-US" altLang="en-US" sz="1400" dirty="0" smtClean="0">
                <a:latin typeface="+mn-lt"/>
              </a:rPr>
              <a:t>following the </a:t>
            </a:r>
            <a:r>
              <a:rPr lang="en-US" altLang="en-US" sz="1400" dirty="0">
                <a:latin typeface="+mn-lt"/>
              </a:rPr>
              <a:t>rules listed in the text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ligands are four water molecules—</a:t>
            </a:r>
            <a:r>
              <a:rPr lang="en-US" altLang="en-US" sz="1400" dirty="0" err="1">
                <a:latin typeface="+mn-lt"/>
              </a:rPr>
              <a:t>tetraaqua</a:t>
            </a:r>
            <a:r>
              <a:rPr lang="en-US" altLang="en-US" sz="1400" dirty="0">
                <a:latin typeface="+mn-lt"/>
              </a:rPr>
              <a:t>—and </a:t>
            </a:r>
            <a:r>
              <a:rPr lang="en-US" altLang="en-US" sz="1400" dirty="0" smtClean="0">
                <a:latin typeface="+mn-lt"/>
              </a:rPr>
              <a:t>two chloride </a:t>
            </a:r>
            <a:r>
              <a:rPr lang="en-US" altLang="en-US" sz="1400" dirty="0">
                <a:latin typeface="+mn-lt"/>
              </a:rPr>
              <a:t>ions—</a:t>
            </a:r>
            <a:r>
              <a:rPr lang="en-US" altLang="en-US" sz="1400" dirty="0" err="1">
                <a:latin typeface="+mn-lt"/>
              </a:rPr>
              <a:t>dichloro</a:t>
            </a:r>
            <a:r>
              <a:rPr lang="en-US" altLang="en-US" sz="1400" dirty="0">
                <a:latin typeface="+mn-lt"/>
              </a:rPr>
              <a:t>. By assigning all the </a:t>
            </a:r>
            <a:r>
              <a:rPr lang="en-US" altLang="en-US" sz="1400" dirty="0" smtClean="0">
                <a:latin typeface="+mn-lt"/>
              </a:rPr>
              <a:t>oxidation numbers </a:t>
            </a:r>
            <a:r>
              <a:rPr lang="en-US" altLang="en-US" sz="1400" dirty="0">
                <a:latin typeface="+mn-lt"/>
              </a:rPr>
              <a:t>we know for this molecule, we see that the </a:t>
            </a:r>
            <a:r>
              <a:rPr lang="en-US" altLang="en-US" sz="1400" dirty="0" smtClean="0">
                <a:latin typeface="+mn-lt"/>
              </a:rPr>
              <a:t>oxidation number </a:t>
            </a:r>
            <a:r>
              <a:rPr lang="en-US" altLang="en-US" sz="1400" dirty="0">
                <a:latin typeface="+mn-lt"/>
              </a:rPr>
              <a:t>of Cr is +3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algn="ctr">
              <a:defRPr/>
            </a:pPr>
            <a:endParaRPr lang="en-US" altLang="en-US" sz="1400" dirty="0">
              <a:latin typeface="+mn-lt"/>
            </a:endParaRPr>
          </a:p>
          <a:p>
            <a:pPr algn="ctr">
              <a:defRPr/>
            </a:pPr>
            <a:r>
              <a:rPr lang="en-US" altLang="en-US" sz="1400" dirty="0">
                <a:solidFill>
                  <a:srgbClr val="33CCFF"/>
                </a:solidFill>
                <a:latin typeface="+mn-lt"/>
              </a:rPr>
              <a:t>+3 + 4(0) + 2(−1) + (−1) = </a:t>
            </a:r>
            <a:r>
              <a:rPr lang="en-US" altLang="en-US" sz="1400" dirty="0" smtClean="0">
                <a:solidFill>
                  <a:srgbClr val="33CCFF"/>
                </a:solidFill>
                <a:latin typeface="+mn-lt"/>
              </a:rPr>
              <a:t>0</a:t>
            </a:r>
          </a:p>
          <a:p>
            <a:pPr algn="ctr">
              <a:defRPr/>
            </a:pPr>
            <a:endParaRPr lang="en-US" altLang="en-US" sz="1400" dirty="0">
              <a:latin typeface="+mn-lt"/>
            </a:endParaRPr>
          </a:p>
          <a:p>
            <a:pPr algn="ctr">
              <a:defRPr/>
            </a:pPr>
            <a:endParaRPr lang="en-US" altLang="en-US" sz="1400" dirty="0">
              <a:latin typeface="+mn-lt"/>
            </a:endParaRPr>
          </a:p>
          <a:p>
            <a:pPr algn="ctr">
              <a:defRPr/>
            </a:pPr>
            <a:r>
              <a:rPr lang="en-US" altLang="en-US" sz="1400" dirty="0">
                <a:latin typeface="+mn-lt"/>
              </a:rPr>
              <a:t>[Cr(H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O)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Cl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err="1" smtClean="0">
                <a:latin typeface="+mn-lt"/>
              </a:rPr>
              <a:t>Cl</a:t>
            </a:r>
            <a:endParaRPr lang="en-US" altLang="en-US" sz="1400" dirty="0" smtClean="0">
              <a:latin typeface="+mn-lt"/>
            </a:endParaRPr>
          </a:p>
          <a:p>
            <a:pPr algn="ctr"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1400" dirty="0">
                <a:latin typeface="+mn-lt"/>
              </a:rPr>
              <a:t>Thus, we have chromium(III). Finally, the </a:t>
            </a:r>
            <a:r>
              <a:rPr lang="en-US" altLang="en-US" sz="1400" dirty="0" smtClean="0">
                <a:latin typeface="+mn-lt"/>
              </a:rPr>
              <a:t>anion is </a:t>
            </a:r>
            <a:r>
              <a:rPr lang="en-US" altLang="en-US" sz="1400" dirty="0">
                <a:latin typeface="+mn-lt"/>
              </a:rPr>
              <a:t>chloride. The name of the compound </a:t>
            </a:r>
            <a:r>
              <a:rPr lang="en-US" altLang="en-US" sz="1400" dirty="0" smtClean="0">
                <a:latin typeface="+mn-lt"/>
              </a:rPr>
              <a:t>is </a:t>
            </a:r>
            <a:r>
              <a:rPr lang="en-US" altLang="en-US" sz="1400" dirty="0" err="1" smtClean="0">
                <a:latin typeface="+mn-lt"/>
              </a:rPr>
              <a:t>tetraaquadichlorochromium</a:t>
            </a:r>
            <a:r>
              <a:rPr lang="en-US" altLang="en-US" sz="1400" dirty="0">
                <a:latin typeface="+mn-lt"/>
              </a:rPr>
              <a:t>(III) chloride.</a:t>
            </a:r>
            <a:endParaRPr lang="en-US" altLang="en-US" sz="1400" dirty="0"/>
          </a:p>
        </p:txBody>
      </p:sp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17454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46135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295275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Name the compounds</a:t>
            </a:r>
            <a:r>
              <a:rPr lang="en-US" altLang="en-US" sz="1400" b="1" dirty="0">
                <a:latin typeface="+mn-lt"/>
              </a:rPr>
              <a:t> (a) </a:t>
            </a:r>
            <a:r>
              <a:rPr lang="en-US" altLang="en-US" sz="1400" dirty="0" smtClean="0">
                <a:latin typeface="+mn-lt"/>
              </a:rPr>
              <a:t>[Cr(H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O)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]Cl</a:t>
            </a:r>
            <a:r>
              <a:rPr lang="en-US" altLang="en-US" sz="1400" dirty="0">
                <a:latin typeface="+mn-lt"/>
              </a:rPr>
              <a:t>,</a:t>
            </a:r>
            <a:r>
              <a:rPr lang="en-US" altLang="en-US" sz="1400" b="1" dirty="0">
                <a:latin typeface="+mn-lt"/>
              </a:rPr>
              <a:t> (b) </a:t>
            </a:r>
            <a:r>
              <a:rPr lang="en-US" altLang="en-US" sz="1400" dirty="0" smtClean="0">
                <a:latin typeface="+mn-lt"/>
              </a:rPr>
              <a:t>K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[Ni(CN)4].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21499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Coordination Compounds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3208971">
            <a:off x="4092718" y="3981918"/>
            <a:ext cx="547659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5236330">
            <a:off x="4552485" y="3968750"/>
            <a:ext cx="439424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6054405">
            <a:off x="4919537" y="3957082"/>
            <a:ext cx="434091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5975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89003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225866"/>
            <a:ext cx="855717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 The complex has four cyanide ion ligands, CN</a:t>
            </a:r>
            <a:r>
              <a:rPr lang="en-US" altLang="en-US" sz="1400" baseline="30000" dirty="0" smtClean="0"/>
              <a:t>−</a:t>
            </a:r>
            <a:r>
              <a:rPr lang="en-US" sz="1400" dirty="0" smtClean="0">
                <a:latin typeface="+mn-lt"/>
              </a:rPr>
              <a:t>, which means </a:t>
            </a:r>
            <a:r>
              <a:rPr lang="en-US" sz="1400" dirty="0" err="1" smtClean="0">
                <a:latin typeface="+mn-lt"/>
              </a:rPr>
              <a:t>tetracyano</a:t>
            </a:r>
            <a:r>
              <a:rPr lang="en-US" sz="1400" dirty="0" smtClean="0">
                <a:latin typeface="+mn-lt"/>
              </a:rPr>
              <a:t>, and the oxidation state of the nickel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is zero:</a:t>
            </a:r>
          </a:p>
          <a:p>
            <a:pPr algn="ctr"/>
            <a:r>
              <a:rPr lang="en-US" sz="1400" dirty="0" smtClean="0">
                <a:solidFill>
                  <a:srgbClr val="33CCFF"/>
                </a:solidFill>
                <a:latin typeface="+mn-lt"/>
              </a:rPr>
              <a:t>4(+1) + 0 + 4(−1) = 0</a:t>
            </a:r>
          </a:p>
          <a:p>
            <a:pPr algn="ctr"/>
            <a:endParaRPr lang="en-US" sz="1400" dirty="0" smtClean="0">
              <a:latin typeface="+mn-lt"/>
            </a:endParaRPr>
          </a:p>
          <a:p>
            <a:pPr algn="ctr"/>
            <a:endParaRPr lang="en-US" sz="14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[Ni(CN)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]</a:t>
            </a:r>
          </a:p>
          <a:p>
            <a:pPr algn="ctr"/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Because the complex is an anion, the metal is indicated as </a:t>
            </a:r>
            <a:r>
              <a:rPr lang="en-US" sz="1400" dirty="0" err="1" smtClean="0">
                <a:latin typeface="+mn-lt"/>
              </a:rPr>
              <a:t>nickelate</a:t>
            </a:r>
            <a:r>
              <a:rPr lang="en-US" sz="1400" dirty="0" smtClean="0">
                <a:latin typeface="+mn-lt"/>
              </a:rPr>
              <a:t>(0). Putting these parts together and naming the</a:t>
            </a:r>
          </a:p>
          <a:p>
            <a:r>
              <a:rPr lang="en-US" sz="1400" dirty="0" smtClean="0">
                <a:latin typeface="+mn-lt"/>
              </a:rPr>
              <a:t>cation first, we have potassium </a:t>
            </a:r>
            <a:r>
              <a:rPr lang="en-US" sz="1400" dirty="0" err="1" smtClean="0">
                <a:latin typeface="+mn-lt"/>
              </a:rPr>
              <a:t>tetracyanonickelate</a:t>
            </a:r>
            <a:r>
              <a:rPr lang="en-US" sz="1400" dirty="0" smtClean="0">
                <a:latin typeface="+mn-lt"/>
              </a:rPr>
              <a:t>(0).</a:t>
            </a:r>
          </a:p>
          <a:p>
            <a:endParaRPr lang="en-US" altLang="en-US" sz="1400" dirty="0" smtClean="0">
              <a:latin typeface="+mn-lt"/>
            </a:endParaRPr>
          </a:p>
          <a:p>
            <a:r>
              <a:rPr lang="en-US" altLang="en-US" sz="1600" b="1" dirty="0" smtClean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 smtClean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 smtClean="0"/>
              <a:t>What is the name of the compound [Rh(NH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]Cl?</a:t>
            </a:r>
          </a:p>
          <a:p>
            <a:r>
              <a:rPr lang="en-US" sz="1400" b="1" dirty="0" smtClean="0"/>
              <a:t>(a) </a:t>
            </a:r>
            <a:r>
              <a:rPr lang="en-US" sz="1400" dirty="0" smtClean="0"/>
              <a:t>Rhodium(III) </a:t>
            </a:r>
            <a:r>
              <a:rPr lang="en-US" sz="1400" dirty="0" err="1" smtClean="0"/>
              <a:t>tetraamminedichloro</a:t>
            </a:r>
            <a:r>
              <a:rPr lang="en-US" sz="1400" dirty="0" smtClean="0"/>
              <a:t> chloride </a:t>
            </a:r>
            <a:r>
              <a:rPr lang="en-US" sz="1400" b="1" dirty="0" smtClean="0"/>
              <a:t>(b)</a:t>
            </a:r>
            <a:r>
              <a:rPr lang="en-US" sz="1400" dirty="0" smtClean="0"/>
              <a:t> </a:t>
            </a:r>
            <a:r>
              <a:rPr lang="en-US" sz="1400" dirty="0" err="1" smtClean="0"/>
              <a:t>Tetraammoniadichlororhodium</a:t>
            </a:r>
            <a:r>
              <a:rPr lang="en-US" sz="1400" dirty="0" smtClean="0"/>
              <a:t>(III) chloride </a:t>
            </a:r>
            <a:br>
              <a:rPr lang="en-US" sz="1400" dirty="0" smtClean="0"/>
            </a:br>
            <a:r>
              <a:rPr lang="en-US" sz="1400" b="1" dirty="0" smtClean="0"/>
              <a:t>(c) </a:t>
            </a:r>
            <a:r>
              <a:rPr lang="en-US" sz="1400" dirty="0" err="1" smtClean="0"/>
              <a:t>Tetraamminedichlororhodium</a:t>
            </a:r>
            <a:r>
              <a:rPr lang="en-US" sz="1400" dirty="0" smtClean="0"/>
              <a:t>(III) chloride </a:t>
            </a:r>
            <a:r>
              <a:rPr lang="en-US" sz="1400" b="1" dirty="0" smtClean="0"/>
              <a:t>(d)</a:t>
            </a:r>
            <a:r>
              <a:rPr lang="en-US" sz="1400" dirty="0" smtClean="0"/>
              <a:t> </a:t>
            </a:r>
            <a:r>
              <a:rPr lang="en-US" sz="1400" dirty="0" err="1" smtClean="0"/>
              <a:t>Tetraamminetrichlororhodium</a:t>
            </a:r>
            <a:r>
              <a:rPr lang="en-US" sz="1400" dirty="0" smtClean="0"/>
              <a:t>(III) </a:t>
            </a:r>
            <a:br>
              <a:rPr lang="en-US" sz="1400" dirty="0" smtClean="0"/>
            </a:br>
            <a:r>
              <a:rPr lang="en-US" sz="1400" b="1" dirty="0" smtClean="0"/>
              <a:t>(e) </a:t>
            </a:r>
            <a:r>
              <a:rPr lang="en-US" sz="1400" dirty="0" err="1" smtClean="0"/>
              <a:t>Tetraamminedichlororhodium</a:t>
            </a:r>
            <a:r>
              <a:rPr lang="en-US" sz="1400" dirty="0" smtClean="0"/>
              <a:t>(II) chloride</a:t>
            </a:r>
          </a:p>
          <a:p>
            <a:pPr marL="342900" indent="-342900">
              <a:buAutoNum type="alphaLcParenBoth"/>
            </a:pPr>
            <a:endParaRPr lang="en-US" altLang="en-US" sz="1600" dirty="0" smtClean="0"/>
          </a:p>
          <a:p>
            <a:r>
              <a:rPr lang="en-US" altLang="en-US" sz="1600" b="1" dirty="0" smtClean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 smtClean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 smtClean="0"/>
              <a:t>Name the compounds</a:t>
            </a:r>
            <a:r>
              <a:rPr lang="en-US" altLang="en-US" sz="1400" b="1" dirty="0" smtClean="0"/>
              <a:t> (a) </a:t>
            </a:r>
            <a:r>
              <a:rPr lang="en-US" altLang="en-US" sz="1400" dirty="0" smtClean="0"/>
              <a:t>[Mo(NH</a:t>
            </a:r>
            <a:r>
              <a:rPr lang="en-US" altLang="en-US" sz="1400" baseline="-25000" dirty="0" smtClean="0"/>
              <a:t>3</a:t>
            </a:r>
            <a:r>
              <a:rPr lang="en-US" altLang="en-US" sz="1400" dirty="0" smtClean="0"/>
              <a:t>)</a:t>
            </a:r>
            <a:r>
              <a:rPr lang="en-US" altLang="en-US" sz="1400" baseline="-25000" dirty="0" smtClean="0"/>
              <a:t>3</a:t>
            </a:r>
            <a:r>
              <a:rPr lang="en-US" altLang="en-US" sz="1400" dirty="0" smtClean="0"/>
              <a:t>Br</a:t>
            </a:r>
            <a:r>
              <a:rPr lang="en-US" altLang="en-US" sz="1400" baseline="-25000" dirty="0" smtClean="0"/>
              <a:t>3</a:t>
            </a:r>
            <a:r>
              <a:rPr lang="en-US" altLang="en-US" sz="1400" dirty="0" smtClean="0"/>
              <a:t>]NO</a:t>
            </a:r>
            <a:r>
              <a:rPr lang="en-US" altLang="en-US" sz="1400" baseline="-25000" dirty="0" smtClean="0"/>
              <a:t>3</a:t>
            </a:r>
            <a:r>
              <a:rPr lang="en-US" altLang="en-US" sz="1400" dirty="0" smtClean="0"/>
              <a:t>, </a:t>
            </a:r>
            <a:r>
              <a:rPr lang="en-US" altLang="en-US" sz="1400" b="1" dirty="0" smtClean="0"/>
              <a:t>(b) </a:t>
            </a:r>
            <a:r>
              <a:rPr lang="en-US" altLang="en-US" sz="1400" dirty="0" smtClean="0"/>
              <a:t>(NH</a:t>
            </a:r>
            <a:r>
              <a:rPr lang="en-US" altLang="en-US" sz="1400" baseline="-25000" dirty="0" smtClean="0"/>
              <a:t>4</a:t>
            </a:r>
            <a:r>
              <a:rPr lang="en-US" altLang="en-US" sz="1400" dirty="0" smtClean="0"/>
              <a:t>)</a:t>
            </a:r>
            <a:r>
              <a:rPr lang="en-US" altLang="en-US" sz="1400" baseline="-25000" dirty="0" smtClean="0"/>
              <a:t>2</a:t>
            </a:r>
            <a:r>
              <a:rPr lang="en-US" altLang="en-US" sz="1400" dirty="0" smtClean="0"/>
              <a:t>[CuBr</a:t>
            </a:r>
            <a:r>
              <a:rPr lang="en-US" altLang="en-US" sz="1400" baseline="-25000" dirty="0" smtClean="0"/>
              <a:t>4</a:t>
            </a:r>
            <a:r>
              <a:rPr lang="en-US" altLang="en-US" sz="1400" dirty="0" smtClean="0"/>
              <a:t>]</a:t>
            </a:r>
            <a:r>
              <a:rPr lang="en-US" altLang="en-US" sz="1400" b="1" dirty="0" smtClean="0"/>
              <a:t>. (c) </a:t>
            </a:r>
            <a:r>
              <a:rPr lang="en-US" altLang="en-US" sz="1400" dirty="0" smtClean="0"/>
              <a:t>Write the formula for sodium </a:t>
            </a:r>
            <a:r>
              <a:rPr lang="en-US" altLang="en-US" sz="1400" dirty="0" err="1" smtClean="0"/>
              <a:t>diaquabis</a:t>
            </a: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oxalato</a:t>
            </a:r>
            <a:r>
              <a:rPr lang="en-US" altLang="en-US" sz="1400" dirty="0" smtClean="0"/>
              <a:t>)</a:t>
            </a:r>
            <a:r>
              <a:rPr lang="en-US" altLang="en-US" sz="1400" dirty="0" err="1" smtClean="0"/>
              <a:t>ruthenate</a:t>
            </a:r>
            <a:r>
              <a:rPr lang="en-US" altLang="en-US" sz="1400" dirty="0" smtClean="0"/>
              <a:t>(III).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21499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6050" indent="-2686050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Naming Coordination Compounds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4865248">
            <a:off x="3957226" y="2106985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5400000">
            <a:off x="4257113" y="2107315"/>
            <a:ext cx="419100" cy="104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 rot="6541425">
            <a:off x="4603294" y="2109398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47258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02622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674138"/>
            <a:ext cx="855717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400" b="1" dirty="0">
                <a:latin typeface="+mn-lt"/>
              </a:rPr>
              <a:t>Analyze</a:t>
            </a:r>
            <a:r>
              <a:rPr lang="en-US" sz="1400" dirty="0">
                <a:latin typeface="+mn-lt"/>
              </a:rPr>
              <a:t> We are given the name of a complex containing </a:t>
            </a:r>
            <a:r>
              <a:rPr lang="en-US" sz="1400" dirty="0" smtClean="0">
                <a:latin typeface="+mn-lt"/>
              </a:rPr>
              <a:t>only </a:t>
            </a:r>
            <a:r>
              <a:rPr lang="en-US" sz="1400" dirty="0" err="1" smtClean="0">
                <a:latin typeface="+mn-lt"/>
              </a:rPr>
              <a:t>monodentate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ligands, and we must determine the number of </a:t>
            </a:r>
            <a:r>
              <a:rPr lang="en-US" sz="1400" dirty="0" smtClean="0">
                <a:latin typeface="+mn-lt"/>
              </a:rPr>
              <a:t>isomers the </a:t>
            </a:r>
            <a:r>
              <a:rPr lang="en-US" sz="1400" dirty="0">
                <a:latin typeface="+mn-lt"/>
              </a:rPr>
              <a:t>complex can form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We can count the number of ligands to determine </a:t>
            </a:r>
            <a:r>
              <a:rPr lang="en-US" sz="1400" dirty="0" smtClean="0">
                <a:latin typeface="+mn-lt"/>
              </a:rPr>
              <a:t>the coordination </a:t>
            </a:r>
            <a:r>
              <a:rPr lang="en-US" sz="1400" dirty="0">
                <a:latin typeface="+mn-lt"/>
              </a:rPr>
              <a:t>number of the Fe and then use the </a:t>
            </a:r>
            <a:r>
              <a:rPr lang="en-US" sz="1400" dirty="0" smtClean="0">
                <a:latin typeface="+mn-lt"/>
              </a:rPr>
              <a:t>coordination number </a:t>
            </a:r>
            <a:r>
              <a:rPr lang="en-US" sz="1400" dirty="0">
                <a:latin typeface="+mn-lt"/>
              </a:rPr>
              <a:t>to predict the geometry. We can then either make a </a:t>
            </a:r>
            <a:r>
              <a:rPr lang="en-US" sz="1400" dirty="0" smtClean="0">
                <a:latin typeface="+mn-lt"/>
              </a:rPr>
              <a:t>series of </a:t>
            </a:r>
            <a:r>
              <a:rPr lang="en-US" sz="1400" dirty="0">
                <a:latin typeface="+mn-lt"/>
              </a:rPr>
              <a:t>drawings with ligands in different positions to determine </a:t>
            </a:r>
            <a:r>
              <a:rPr lang="en-US" sz="1400" dirty="0" smtClean="0">
                <a:latin typeface="+mn-lt"/>
              </a:rPr>
              <a:t>the number </a:t>
            </a:r>
            <a:r>
              <a:rPr lang="en-US" sz="1400" dirty="0">
                <a:latin typeface="+mn-lt"/>
              </a:rPr>
              <a:t>of isomers or deduce the number of isomers by </a:t>
            </a:r>
            <a:r>
              <a:rPr lang="en-US" sz="1400" dirty="0" smtClean="0">
                <a:latin typeface="+mn-lt"/>
              </a:rPr>
              <a:t>analogy to </a:t>
            </a:r>
            <a:r>
              <a:rPr lang="en-US" sz="1400" dirty="0">
                <a:latin typeface="+mn-lt"/>
              </a:rPr>
              <a:t>cases we have discussed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Solve</a:t>
            </a:r>
            <a:r>
              <a:rPr lang="en-US" sz="1400" dirty="0">
                <a:latin typeface="+mn-lt"/>
              </a:rPr>
              <a:t> The name indicates that the complex has four </a:t>
            </a:r>
            <a:r>
              <a:rPr lang="en-US" sz="1400" dirty="0" smtClean="0">
                <a:latin typeface="+mn-lt"/>
              </a:rPr>
              <a:t>carbonyl (</a:t>
            </a:r>
            <a:r>
              <a:rPr lang="en-US" sz="1400" dirty="0">
                <a:latin typeface="+mn-lt"/>
              </a:rPr>
              <a:t>CO) ligands and two </a:t>
            </a:r>
            <a:r>
              <a:rPr lang="en-US" sz="1400" dirty="0" err="1">
                <a:latin typeface="+mn-lt"/>
              </a:rPr>
              <a:t>chloro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ligands, so its formula </a:t>
            </a:r>
            <a:r>
              <a:rPr lang="en-US" sz="1400" dirty="0" smtClean="0">
                <a:latin typeface="+mn-lt"/>
              </a:rPr>
              <a:t>is Fe</a:t>
            </a:r>
            <a:r>
              <a:rPr lang="en-US" sz="1400" dirty="0">
                <a:latin typeface="+mn-lt"/>
              </a:rPr>
              <a:t>(CO)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Cl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The complex therefore has a coordination </a:t>
            </a:r>
            <a:r>
              <a:rPr lang="en-US" sz="1400" dirty="0" smtClean="0">
                <a:latin typeface="+mn-lt"/>
              </a:rPr>
              <a:t>number of </a:t>
            </a:r>
            <a:r>
              <a:rPr lang="en-US" sz="1400" dirty="0">
                <a:latin typeface="+mn-lt"/>
              </a:rPr>
              <a:t>6, and we can assume an octahedral geometry. </a:t>
            </a:r>
            <a:r>
              <a:rPr lang="en-US" sz="1400" dirty="0" smtClean="0">
                <a:latin typeface="+mn-lt"/>
              </a:rPr>
              <a:t>Like [Co</a:t>
            </a:r>
            <a:r>
              <a:rPr lang="en-US" sz="1400" dirty="0">
                <a:latin typeface="+mn-lt"/>
              </a:rPr>
              <a:t>(NH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(Figure 23.8), it has four ligands of one </a:t>
            </a:r>
            <a:r>
              <a:rPr lang="en-US" sz="1400" dirty="0" smtClean="0">
                <a:latin typeface="+mn-lt"/>
              </a:rPr>
              <a:t>type and </a:t>
            </a:r>
            <a:r>
              <a:rPr lang="en-US" sz="1400" dirty="0">
                <a:latin typeface="+mn-lt"/>
              </a:rPr>
              <a:t>two of another. Consequently, there are two isomers possible</a:t>
            </a:r>
            <a:r>
              <a:rPr lang="en-US" sz="1400" dirty="0" smtClean="0">
                <a:latin typeface="+mn-lt"/>
              </a:rPr>
              <a:t>: one </a:t>
            </a:r>
            <a:r>
              <a:rPr lang="en-US" sz="1400" dirty="0">
                <a:latin typeface="+mn-lt"/>
              </a:rPr>
              <a:t>with the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ligands across the metal from each other</a:t>
            </a:r>
            <a:r>
              <a:rPr lang="en-US" sz="1400" i="1" dirty="0" smtClean="0">
                <a:latin typeface="+mn-lt"/>
              </a:rPr>
              <a:t>, trans</a:t>
            </a:r>
            <a:r>
              <a:rPr lang="en-US" sz="1400" dirty="0" smtClean="0">
                <a:latin typeface="+mn-lt"/>
              </a:rPr>
              <a:t>-[Fe</a:t>
            </a:r>
            <a:r>
              <a:rPr lang="en-US" sz="1400" dirty="0">
                <a:latin typeface="+mn-lt"/>
              </a:rPr>
              <a:t>(CO)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one with the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altLang="en-US" sz="1400" baseline="30000" dirty="0"/>
              <a:t>−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ligands adjacent to </a:t>
            </a:r>
            <a:r>
              <a:rPr lang="en-US" sz="1400" dirty="0" smtClean="0">
                <a:latin typeface="+mn-lt"/>
              </a:rPr>
              <a:t>each other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 err="1" smtClean="0">
                <a:latin typeface="+mn-lt"/>
              </a:rPr>
              <a:t>cis</a:t>
            </a:r>
            <a:r>
              <a:rPr lang="en-US" sz="1400" i="1" dirty="0" smtClean="0">
                <a:latin typeface="+mn-lt"/>
              </a:rPr>
              <a:t>-</a:t>
            </a: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dirty="0">
                <a:latin typeface="+mn-lt"/>
              </a:rPr>
              <a:t>(CO)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The Lewis structure :</a:t>
            </a:r>
            <a:r>
              <a:rPr lang="en-US" altLang="en-US" sz="1400" dirty="0" smtClean="0">
                <a:latin typeface="+mn-lt"/>
              </a:rPr>
              <a:t>C     O</a:t>
            </a:r>
            <a:r>
              <a:rPr lang="en-US" altLang="en-US" sz="1400" dirty="0">
                <a:latin typeface="+mn-lt"/>
              </a:rPr>
              <a:t>: indicates that the CO molecule has two lone pairs of electrons. When CO binds to a transition-</a:t>
            </a:r>
            <a:r>
              <a:rPr lang="en-US" altLang="en-US" sz="1400" dirty="0" smtClean="0">
                <a:latin typeface="+mn-lt"/>
              </a:rPr>
              <a:t>metal atom</a:t>
            </a:r>
            <a:r>
              <a:rPr lang="en-US" altLang="en-US" sz="1400" dirty="0">
                <a:latin typeface="+mn-lt"/>
              </a:rPr>
              <a:t>, it nearly always does so by using the C lone pair. How many geometric isomers are there for </a:t>
            </a:r>
            <a:r>
              <a:rPr lang="en-US" altLang="en-US" sz="1400" dirty="0" err="1">
                <a:latin typeface="+mn-lt"/>
              </a:rPr>
              <a:t>tetracarbonyldichloroiron</a:t>
            </a:r>
            <a:r>
              <a:rPr lang="en-US" altLang="en-US" sz="1400" dirty="0">
                <a:latin typeface="+mn-lt"/>
              </a:rPr>
              <a:t>(II)?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66326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60675" indent="-2860675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Number of Geometric Isomers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61811" r="82796" b="17489"/>
          <a:stretch/>
        </p:blipFill>
        <p:spPr>
          <a:xfrm>
            <a:off x="2076144" y="922324"/>
            <a:ext cx="166687" cy="1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5975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89786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250770"/>
            <a:ext cx="855717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 b="1" dirty="0" smtClean="0"/>
              <a:t>Comment</a:t>
            </a:r>
            <a:r>
              <a:rPr lang="en-US" sz="1400" dirty="0" smtClean="0"/>
              <a:t> </a:t>
            </a:r>
            <a:r>
              <a:rPr lang="en-US" sz="1400" dirty="0"/>
              <a:t>It is easy to overestimate the number of geometric isomers</a:t>
            </a:r>
            <a:r>
              <a:rPr lang="en-US" sz="1400" dirty="0" smtClean="0"/>
              <a:t>. Sometimes </a:t>
            </a:r>
            <a:r>
              <a:rPr lang="en-US" sz="1400" dirty="0"/>
              <a:t>different orientations of a single isomer are </a:t>
            </a:r>
            <a:r>
              <a:rPr lang="en-US" sz="1400" dirty="0" smtClean="0"/>
              <a:t>incorrectly thought </a:t>
            </a:r>
            <a:r>
              <a:rPr lang="en-US" sz="1400" dirty="0"/>
              <a:t>to be different isomers. If two structures can </a:t>
            </a:r>
            <a:r>
              <a:rPr lang="en-US" sz="1400" dirty="0" smtClean="0"/>
              <a:t>be rotated </a:t>
            </a:r>
            <a:r>
              <a:rPr lang="en-US" sz="1400" dirty="0"/>
              <a:t>so that they are equivalent, they are not isomers of </a:t>
            </a:r>
            <a:r>
              <a:rPr lang="en-US" sz="1400" dirty="0" smtClean="0"/>
              <a:t>each other</a:t>
            </a:r>
            <a:r>
              <a:rPr lang="en-US" sz="1400" dirty="0"/>
              <a:t>. The problem of identifying isomers is compounded by </a:t>
            </a:r>
            <a:r>
              <a:rPr lang="en-US" sz="1400" dirty="0" smtClean="0"/>
              <a:t>the difficulty </a:t>
            </a:r>
            <a:r>
              <a:rPr lang="en-US" sz="1400" dirty="0"/>
              <a:t>we often have in visualizing three-dimensional </a:t>
            </a:r>
            <a:r>
              <a:rPr lang="en-US" sz="1400" dirty="0" smtClean="0"/>
              <a:t>molecules from </a:t>
            </a:r>
            <a:r>
              <a:rPr lang="en-US" sz="1400" dirty="0"/>
              <a:t>their two-dimensional representations. It is </a:t>
            </a:r>
            <a:r>
              <a:rPr lang="en-US" sz="1400" dirty="0" smtClean="0"/>
              <a:t>sometimes easier </a:t>
            </a:r>
            <a:r>
              <a:rPr lang="en-US" sz="1400" dirty="0"/>
              <a:t>to determine the number of isomers if we use three-</a:t>
            </a:r>
            <a:r>
              <a:rPr lang="en-US" sz="1400" dirty="0" smtClean="0"/>
              <a:t>dimensional models.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1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sz="1400" dirty="0"/>
              <a:t>Which of the following molecules does not have a </a:t>
            </a:r>
            <a:r>
              <a:rPr lang="en-US" sz="1400" dirty="0" smtClean="0"/>
              <a:t>geometric isomer?</a:t>
            </a:r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400" dirty="0" smtClean="0"/>
          </a:p>
          <a:p>
            <a:endParaRPr lang="en-US" altLang="en-US" sz="1400" dirty="0" smtClean="0"/>
          </a:p>
          <a:p>
            <a:endParaRPr lang="en-US" altLang="en-US" sz="1400" dirty="0"/>
          </a:p>
          <a:p>
            <a:endParaRPr lang="en-US" altLang="en-US" sz="1600" dirty="0"/>
          </a:p>
          <a:p>
            <a:r>
              <a:rPr lang="en-US" alt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endParaRPr lang="en-US" altLang="en-US" sz="1000" b="1" dirty="0">
              <a:solidFill>
                <a:srgbClr val="3366FF"/>
              </a:solidFill>
              <a:latin typeface="Arial" charset="0"/>
            </a:endParaRPr>
          </a:p>
          <a:p>
            <a:r>
              <a:rPr lang="en-US" altLang="en-US" sz="1400" dirty="0"/>
              <a:t>How many isomers exist for the square-planar </a:t>
            </a:r>
            <a:r>
              <a:rPr lang="en-US" altLang="en-US" sz="1400" dirty="0" smtClean="0"/>
              <a:t>molecule [</a:t>
            </a:r>
            <a:r>
              <a:rPr lang="en-US" altLang="en-US" sz="1400" dirty="0" err="1" smtClean="0"/>
              <a:t>Pt</a:t>
            </a:r>
            <a:r>
              <a:rPr lang="en-US" altLang="en-US" sz="1400" dirty="0"/>
              <a:t>(NH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)</a:t>
            </a:r>
            <a:r>
              <a:rPr lang="en-US" altLang="en-US" sz="1400" baseline="-25000" dirty="0" smtClean="0"/>
              <a:t>2</a:t>
            </a:r>
            <a:r>
              <a:rPr lang="en-US" altLang="en-US" sz="1400" dirty="0" smtClean="0"/>
              <a:t>ClBr]?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835074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Continued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23989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395336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60675" indent="-2860675" eaLnBrk="0" hangingPunct="0">
              <a:spcBef>
                <a:spcPct val="50000"/>
              </a:spcBef>
              <a:tabLst>
                <a:tab pos="2282825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Number of Geometric Isomers</a:t>
            </a: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23_Pg1007_Un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1780551" y="3293146"/>
            <a:ext cx="5707931" cy="18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Pg1008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/>
        </p:blipFill>
        <p:spPr>
          <a:xfrm>
            <a:off x="3891455" y="3593260"/>
            <a:ext cx="5090678" cy="1748696"/>
          </a:xfrm>
          <a:prstGeom prst="rect">
            <a:avLst/>
          </a:prstGeom>
        </p:spPr>
      </p:pic>
      <p:sp>
        <p:nvSpPr>
          <p:cNvPr id="38914" name="Line 7"/>
          <p:cNvSpPr>
            <a:spLocks noChangeShapeType="1"/>
          </p:cNvSpPr>
          <p:nvPr/>
        </p:nvSpPr>
        <p:spPr bwMode="auto">
          <a:xfrm>
            <a:off x="304800" y="304800"/>
            <a:ext cx="0" cy="517412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10"/>
          <p:cNvSpPr>
            <a:spLocks noChangeShapeType="1"/>
          </p:cNvSpPr>
          <p:nvPr/>
        </p:nvSpPr>
        <p:spPr bwMode="auto">
          <a:xfrm>
            <a:off x="295275" y="548342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4800" y="3733800"/>
            <a:ext cx="7924800" cy="695325"/>
            <a:chOff x="192" y="1536"/>
            <a:chExt cx="4992" cy="438"/>
          </a:xfrm>
        </p:grpSpPr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192" y="1776"/>
              <a:ext cx="499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8925" indent="-288925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/>
                <a:t> </a:t>
              </a:r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92" y="1536"/>
              <a:ext cx="13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C4B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282825" indent="-2282825"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66FF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20674" y="1412646"/>
            <a:ext cx="855717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464" lvl="0" indent="-283464">
              <a:defRPr/>
            </a:pPr>
            <a:r>
              <a:rPr lang="en-US" alt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3464" lvl="0" indent="-283464"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400" b="1" dirty="0">
                <a:latin typeface="+mn-lt"/>
              </a:rPr>
              <a:t>Analyze </a:t>
            </a:r>
            <a:r>
              <a:rPr lang="en-US" sz="1400" dirty="0">
                <a:latin typeface="+mn-lt"/>
              </a:rPr>
              <a:t>We are given the chemical formula for two </a:t>
            </a:r>
            <a:r>
              <a:rPr lang="en-US" sz="1400" dirty="0" smtClean="0">
                <a:latin typeface="+mn-lt"/>
              </a:rPr>
              <a:t>geometric isomers </a:t>
            </a:r>
            <a:r>
              <a:rPr lang="en-US" sz="1400" dirty="0">
                <a:latin typeface="+mn-lt"/>
              </a:rPr>
              <a:t>and asked to determine whether either one has </a:t>
            </a:r>
            <a:r>
              <a:rPr lang="en-US" sz="1400" dirty="0" smtClean="0">
                <a:latin typeface="+mn-lt"/>
              </a:rPr>
              <a:t>optical isomers</a:t>
            </a:r>
            <a:r>
              <a:rPr lang="en-US" sz="1400" dirty="0">
                <a:latin typeface="+mn-lt"/>
              </a:rPr>
              <a:t>. Because en is a </a:t>
            </a:r>
            <a:r>
              <a:rPr lang="en-US" sz="1400" dirty="0" err="1">
                <a:latin typeface="+mn-lt"/>
              </a:rPr>
              <a:t>bidentate</a:t>
            </a:r>
            <a:r>
              <a:rPr lang="en-US" sz="1400" dirty="0">
                <a:latin typeface="+mn-lt"/>
              </a:rPr>
              <a:t> ligand, we know that </a:t>
            </a:r>
            <a:r>
              <a:rPr lang="en-US" sz="1400" dirty="0" smtClean="0">
                <a:latin typeface="+mn-lt"/>
              </a:rPr>
              <a:t>both complexes </a:t>
            </a:r>
            <a:r>
              <a:rPr lang="en-US" sz="1400" dirty="0">
                <a:latin typeface="+mn-lt"/>
              </a:rPr>
              <a:t>are octahedral and both have </a:t>
            </a:r>
            <a:r>
              <a:rPr lang="en-US" sz="1400" dirty="0" smtClean="0">
                <a:latin typeface="+mn-lt"/>
              </a:rPr>
              <a:t>coordination number </a:t>
            </a:r>
            <a:r>
              <a:rPr lang="en-US" sz="1400" dirty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need to sketch the structures of the </a:t>
            </a:r>
            <a:r>
              <a:rPr lang="en-US" sz="1400" dirty="0" err="1">
                <a:latin typeface="+mn-lt"/>
              </a:rPr>
              <a:t>cis</a:t>
            </a:r>
            <a:r>
              <a:rPr lang="en-US" sz="1400" dirty="0">
                <a:latin typeface="+mn-lt"/>
              </a:rPr>
              <a:t> and trans </a:t>
            </a:r>
            <a:r>
              <a:rPr lang="en-US" sz="1400" dirty="0" smtClean="0">
                <a:latin typeface="+mn-lt"/>
              </a:rPr>
              <a:t>isomers and </a:t>
            </a:r>
            <a:r>
              <a:rPr lang="en-US" sz="1400" dirty="0">
                <a:latin typeface="+mn-lt"/>
              </a:rPr>
              <a:t>their mirror images. We can draw the en ligand as two N </a:t>
            </a:r>
            <a:r>
              <a:rPr lang="en-US" sz="1400" dirty="0" smtClean="0">
                <a:latin typeface="+mn-lt"/>
              </a:rPr>
              <a:t>atoms connected </a:t>
            </a:r>
            <a:r>
              <a:rPr lang="en-US" sz="1400" dirty="0">
                <a:latin typeface="+mn-lt"/>
              </a:rPr>
              <a:t>by an arc. If the mirror image cannot be </a:t>
            </a:r>
            <a:r>
              <a:rPr lang="en-US" sz="1400" dirty="0" smtClean="0">
                <a:latin typeface="+mn-lt"/>
              </a:rPr>
              <a:t>superimposed on </a:t>
            </a:r>
            <a:r>
              <a:rPr lang="en-US" sz="1400" dirty="0">
                <a:latin typeface="+mn-lt"/>
              </a:rPr>
              <a:t>the original structure, the complex and its mirror </a:t>
            </a:r>
            <a:r>
              <a:rPr lang="en-US" sz="1400" dirty="0" smtClean="0">
                <a:latin typeface="+mn-lt"/>
              </a:rPr>
              <a:t>image are </a:t>
            </a:r>
            <a:r>
              <a:rPr lang="en-US" sz="1400" dirty="0">
                <a:latin typeface="+mn-lt"/>
              </a:rPr>
              <a:t>optical isomers</a:t>
            </a:r>
            <a:r>
              <a:rPr lang="en-US" sz="1400" dirty="0" smtClean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b="1" dirty="0">
                <a:latin typeface="+mn-lt"/>
              </a:rPr>
              <a:t>Solve</a:t>
            </a:r>
            <a:r>
              <a:rPr lang="en-US" sz="1400" dirty="0">
                <a:latin typeface="+mn-lt"/>
              </a:rPr>
              <a:t> The trans isomer of </a:t>
            </a:r>
            <a:r>
              <a:rPr lang="en-US" sz="1400" dirty="0" smtClean="0">
                <a:latin typeface="+mn-lt"/>
              </a:rPr>
              <a:t>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its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mirror </a:t>
            </a:r>
            <a:r>
              <a:rPr lang="en-US" sz="1400" dirty="0">
                <a:latin typeface="+mn-lt"/>
              </a:rPr>
              <a:t>image are </a:t>
            </a:r>
            <a:r>
              <a:rPr lang="en-US" sz="1400" dirty="0" smtClean="0">
                <a:latin typeface="+mn-lt"/>
              </a:rPr>
              <a:t>shown here</a:t>
            </a:r>
            <a:r>
              <a:rPr lang="en-US" sz="1400" dirty="0">
                <a:latin typeface="+mn-lt"/>
              </a:rPr>
              <a:t>. Notice that </a:t>
            </a:r>
            <a:r>
              <a:rPr lang="en-US" sz="1400" dirty="0" smtClean="0">
                <a:latin typeface="+mn-lt"/>
              </a:rPr>
              <a:t>the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mirror </a:t>
            </a:r>
            <a:r>
              <a:rPr lang="en-US" sz="1400" dirty="0">
                <a:latin typeface="+mn-lt"/>
              </a:rPr>
              <a:t>image of the isomer is identical to </a:t>
            </a:r>
            <a:r>
              <a:rPr lang="en-US" sz="1400" dirty="0" smtClean="0">
                <a:latin typeface="+mn-lt"/>
              </a:rPr>
              <a:t>the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original</a:t>
            </a:r>
            <a:r>
              <a:rPr lang="en-US" sz="1400" dirty="0">
                <a:latin typeface="+mn-lt"/>
              </a:rPr>
              <a:t>. Consequently </a:t>
            </a:r>
            <a:r>
              <a:rPr lang="en-US" sz="1400" i="1" dirty="0">
                <a:latin typeface="+mn-lt"/>
              </a:rPr>
              <a:t>trans</a:t>
            </a:r>
            <a:r>
              <a:rPr lang="en-US" sz="1400" dirty="0" smtClean="0">
                <a:latin typeface="+mn-lt"/>
              </a:rPr>
              <a:t>-[Co</a:t>
            </a:r>
            <a:r>
              <a:rPr lang="en-US" sz="1400" dirty="0">
                <a:latin typeface="+mn-lt"/>
              </a:rPr>
              <a:t>(en)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does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not </a:t>
            </a:r>
            <a:r>
              <a:rPr lang="en-US" sz="1400" dirty="0">
                <a:latin typeface="+mn-lt"/>
              </a:rPr>
              <a:t>exhibit </a:t>
            </a:r>
            <a:r>
              <a:rPr lang="en-US" sz="1400" dirty="0" smtClean="0">
                <a:latin typeface="+mn-lt"/>
              </a:rPr>
              <a:t>optical isomerism</a:t>
            </a:r>
            <a:r>
              <a:rPr lang="en-US" sz="1400" dirty="0">
                <a:latin typeface="+mn-lt"/>
              </a:rPr>
              <a:t>.]</a:t>
            </a:r>
            <a:r>
              <a:rPr 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8919" name="Rectangle 20"/>
          <p:cNvSpPr>
            <a:spLocks noChangeArrowheads="1"/>
          </p:cNvSpPr>
          <p:nvPr/>
        </p:nvSpPr>
        <p:spPr bwMode="auto">
          <a:xfrm>
            <a:off x="320674" y="984498"/>
            <a:ext cx="8580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Does </a:t>
            </a:r>
            <a:r>
              <a:rPr lang="en-US" altLang="en-US" sz="1400" i="1" dirty="0">
                <a:latin typeface="+mn-lt"/>
              </a:rPr>
              <a:t>either </a:t>
            </a:r>
            <a:r>
              <a:rPr lang="en-US" altLang="en-US" sz="1400" i="1" dirty="0" err="1">
                <a:latin typeface="+mn-lt"/>
              </a:rPr>
              <a:t>cis</a:t>
            </a:r>
            <a:r>
              <a:rPr lang="en-US" altLang="en-US" sz="1400" dirty="0" smtClean="0">
                <a:latin typeface="+mn-lt"/>
              </a:rPr>
              <a:t>-[Co</a:t>
            </a:r>
            <a:r>
              <a:rPr lang="en-US" altLang="en-US" sz="1400" dirty="0">
                <a:latin typeface="+mn-lt"/>
              </a:rPr>
              <a:t>(en)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or </a:t>
            </a:r>
            <a:r>
              <a:rPr lang="en-US" altLang="en-US" sz="1400" i="1" dirty="0" smtClean="0">
                <a:latin typeface="+mn-lt"/>
              </a:rPr>
              <a:t>trans</a:t>
            </a:r>
            <a:r>
              <a:rPr lang="en-US" altLang="en-US" sz="1400" dirty="0" smtClean="0">
                <a:latin typeface="+mn-lt"/>
              </a:rPr>
              <a:t>-[Co</a:t>
            </a:r>
            <a:r>
              <a:rPr lang="en-US" altLang="en-US" sz="1400" dirty="0">
                <a:latin typeface="+mn-lt"/>
              </a:rPr>
              <a:t>(en)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/>
              <a:t>−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have optical isomers?</a:t>
            </a:r>
          </a:p>
        </p:txBody>
      </p:sp>
      <p:sp>
        <p:nvSpPr>
          <p:cNvPr id="38920" name="Line 19"/>
          <p:cNvSpPr>
            <a:spLocks noChangeShapeType="1"/>
          </p:cNvSpPr>
          <p:nvPr/>
        </p:nvSpPr>
        <p:spPr bwMode="auto">
          <a:xfrm>
            <a:off x="396875" y="140177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58"/>
          <p:cNvSpPr>
            <a:spLocks noChangeArrowheads="1"/>
          </p:cNvSpPr>
          <p:nvPr/>
        </p:nvSpPr>
        <p:spPr bwMode="auto">
          <a:xfrm>
            <a:off x="317500" y="549340"/>
            <a:ext cx="858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23.5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a Complex Has Optical </a:t>
            </a:r>
            <a:r>
              <a:rPr lang="en-US" altLang="en-US" b="1" dirty="0" smtClean="0">
                <a:latin typeface="Arial" charset="0"/>
              </a:rPr>
              <a:t>	Isomers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38922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6515</TotalTime>
  <Words>3394</Words>
  <Application>Microsoft Macintosh PowerPoint</Application>
  <PresentationFormat>On-screen Show (4:3)</PresentationFormat>
  <Paragraphs>365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819</cp:revision>
  <cp:lastPrinted>2017-03-30T19:44:23Z</cp:lastPrinted>
  <dcterms:created xsi:type="dcterms:W3CDTF">2013-09-13T12:48:59Z</dcterms:created>
  <dcterms:modified xsi:type="dcterms:W3CDTF">2017-08-16T12:15:38Z</dcterms:modified>
</cp:coreProperties>
</file>