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583" r:id="rId2"/>
    <p:sldId id="520" r:id="rId3"/>
    <p:sldId id="521" r:id="rId4"/>
    <p:sldId id="522" r:id="rId5"/>
    <p:sldId id="523" r:id="rId6"/>
    <p:sldId id="524"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564" r:id="rId47"/>
    <p:sldId id="565" r:id="rId48"/>
    <p:sldId id="566" r:id="rId49"/>
    <p:sldId id="567" r:id="rId50"/>
    <p:sldId id="568" r:id="rId51"/>
    <p:sldId id="569" r:id="rId52"/>
    <p:sldId id="570" r:id="rId53"/>
    <p:sldId id="571" r:id="rId54"/>
    <p:sldId id="572" r:id="rId55"/>
    <p:sldId id="573" r:id="rId56"/>
    <p:sldId id="574" r:id="rId57"/>
    <p:sldId id="575" r:id="rId58"/>
    <p:sldId id="576" r:id="rId59"/>
    <p:sldId id="577" r:id="rId60"/>
    <p:sldId id="578" r:id="rId61"/>
    <p:sldId id="579" r:id="rId62"/>
    <p:sldId id="580" r:id="rId63"/>
    <p:sldId id="581" r:id="rId64"/>
    <p:sldId id="582" r:id="rId65"/>
    <p:sldId id="58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576" userDrawn="1">
          <p15:clr>
            <a:srgbClr val="A4A3A4"/>
          </p15:clr>
        </p15:guide>
        <p15:guide id="3" orient="horz" pos="1008">
          <p15:clr>
            <a:srgbClr val="A4A3A4"/>
          </p15:clr>
        </p15:guide>
        <p15:guide id="4" orient="horz" pos="3600">
          <p15:clr>
            <a:srgbClr val="A4A3A4"/>
          </p15:clr>
        </p15:guide>
        <p15:guide id="5" orient="horz" pos="3984">
          <p15:clr>
            <a:srgbClr val="A4A3A4"/>
          </p15:clr>
        </p15:guide>
        <p15:guide id="6" orient="horz" pos="2160">
          <p15:clr>
            <a:srgbClr val="A4A3A4"/>
          </p15:clr>
        </p15:guide>
        <p15:guide id="7" pos="5472">
          <p15:clr>
            <a:srgbClr val="A4A3A4"/>
          </p15:clr>
        </p15:guide>
        <p15:guide id="8" pos="288">
          <p15:clr>
            <a:srgbClr val="A4A3A4"/>
          </p15:clr>
        </p15:guide>
        <p15:guide id="9" orient="horz" pos="1872" userDrawn="1">
          <p15:clr>
            <a:srgbClr val="A4A3A4"/>
          </p15:clr>
        </p15:guide>
        <p15:guide id="10" pos="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20064"/>
    <a:srgbClr val="FF0066"/>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2" autoAdjust="0"/>
    <p:restoredTop sz="85168" autoAdjust="0"/>
  </p:normalViewPr>
  <p:slideViewPr>
    <p:cSldViewPr>
      <p:cViewPr varScale="1">
        <p:scale>
          <a:sx n="98" d="100"/>
          <a:sy n="98" d="100"/>
        </p:scale>
        <p:origin x="684" y="90"/>
      </p:cViewPr>
      <p:guideLst>
        <p:guide orient="horz" pos="2112"/>
        <p:guide pos="576"/>
        <p:guide orient="horz" pos="1008"/>
        <p:guide orient="horz" pos="3600"/>
        <p:guide orient="horz" pos="3984"/>
        <p:guide orient="horz" pos="2160"/>
        <p:guide pos="5472"/>
        <p:guide pos="288"/>
        <p:guide orient="horz" pos="1872"/>
        <p:guide pos="480"/>
      </p:guideLst>
    </p:cSldViewPr>
  </p:slideViewPr>
  <p:outlineViewPr>
    <p:cViewPr>
      <p:scale>
        <a:sx n="33" d="100"/>
        <a:sy n="33" d="100"/>
      </p:scale>
      <p:origin x="0" y="-254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image" Target="../media/image55.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9"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524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65</a:t>
            </a:fld>
            <a:endParaRPr lang="en-US"/>
          </a:p>
        </p:txBody>
      </p:sp>
    </p:spTree>
    <p:extLst>
      <p:ext uri="{BB962C8B-B14F-4D97-AF65-F5344CB8AC3E}">
        <p14:creationId xmlns:p14="http://schemas.microsoft.com/office/powerpoint/2010/main" val="4257246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i="0" cap="none" baseline="0">
                <a:solidFill>
                  <a:srgbClr val="007FA3"/>
                </a:solidFill>
                <a:latin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44605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9/19/2017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b="1" i="0" baseline="0">
                <a:solidFill>
                  <a:srgbClr val="007FA3"/>
                </a:solidFill>
                <a:latin typeface="Times New Roman" panose="02020603050405020304" pitchFamily="18" charset="0"/>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15" name="TextBox 14"/>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pPr/>
              <a:t>‹#›</a:t>
            </a:fld>
            <a:endParaRPr lang="en-US" sz="1000" dirty="0"/>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4176"/>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Times New Roman" panose="02020603050405020304" pitchFamily="18" charset="0"/>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03272BF-3D6F-4CC4-8BEE-F84298C4E3DD}"/>
              </a:ext>
            </a:extLst>
          </p:cNvPr>
          <p:cNvSpPr>
            <a:spLocks noGrp="1"/>
          </p:cNvSpPr>
          <p:nvPr>
            <p:ph sz="quarter" idx="14"/>
          </p:nvPr>
        </p:nvSpPr>
        <p:spPr>
          <a:xfrm>
            <a:off x="457200" y="21336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B50C8E54-0B94-49F0-8745-9672990C9F60}"/>
              </a:ext>
            </a:extLst>
          </p:cNvPr>
          <p:cNvSpPr>
            <a:spLocks noGrp="1"/>
          </p:cNvSpPr>
          <p:nvPr>
            <p:ph sz="quarter" idx="15"/>
          </p:nvPr>
        </p:nvSpPr>
        <p:spPr>
          <a:xfrm>
            <a:off x="457200" y="2667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D5D0B0D-4D5D-4361-A2ED-2F4D06091237}"/>
              </a:ext>
            </a:extLst>
          </p:cNvPr>
          <p:cNvSpPr>
            <a:spLocks noGrp="1"/>
          </p:cNvSpPr>
          <p:nvPr>
            <p:ph sz="quarter" idx="16"/>
          </p:nvPr>
        </p:nvSpPr>
        <p:spPr>
          <a:xfrm>
            <a:off x="457200" y="31242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5EC6A6FF-A0CB-400C-8AF0-02C60864450E}"/>
              </a:ext>
            </a:extLst>
          </p:cNvPr>
          <p:cNvSpPr>
            <a:spLocks noGrp="1"/>
          </p:cNvSpPr>
          <p:nvPr>
            <p:ph sz="quarter" idx="17"/>
          </p:nvPr>
        </p:nvSpPr>
        <p:spPr>
          <a:xfrm>
            <a:off x="457200" y="37338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151C6F8A-B1D9-43ED-BB77-0E8F9C31ECAD}"/>
              </a:ext>
            </a:extLst>
          </p:cNvPr>
          <p:cNvSpPr>
            <a:spLocks noGrp="1"/>
          </p:cNvSpPr>
          <p:nvPr>
            <p:ph sz="quarter" idx="18"/>
          </p:nvPr>
        </p:nvSpPr>
        <p:spPr>
          <a:xfrm>
            <a:off x="457200" y="43434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7208F103-9E45-4692-B8E8-2E9001F799CF}"/>
              </a:ext>
            </a:extLst>
          </p:cNvPr>
          <p:cNvSpPr>
            <a:spLocks noGrp="1"/>
          </p:cNvSpPr>
          <p:nvPr>
            <p:ph sz="quarter" idx="19"/>
          </p:nvPr>
        </p:nvSpPr>
        <p:spPr>
          <a:xfrm>
            <a:off x="457200" y="48006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C6BD2D73-BB2C-4859-AAB1-30B6731262DC}"/>
              </a:ext>
            </a:extLst>
          </p:cNvPr>
          <p:cNvSpPr>
            <a:spLocks noGrp="1"/>
          </p:cNvSpPr>
          <p:nvPr>
            <p:ph sz="quarter" idx="20"/>
          </p:nvPr>
        </p:nvSpPr>
        <p:spPr>
          <a:xfrm>
            <a:off x="457200" y="5334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2676077A-2E9B-4C68-96CB-568C38726B23}"/>
              </a:ext>
            </a:extLst>
          </p:cNvPr>
          <p:cNvSpPr>
            <a:spLocks noGrp="1"/>
          </p:cNvSpPr>
          <p:nvPr>
            <p:ph sz="quarter" idx="21"/>
          </p:nvPr>
        </p:nvSpPr>
        <p:spPr>
          <a:xfrm>
            <a:off x="457200" y="57150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01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a:extLst>
              <a:ext uri="{FF2B5EF4-FFF2-40B4-BE49-F238E27FC236}">
                <a16:creationId xmlns:a16="http://schemas.microsoft.com/office/drawing/2014/main" id="{B56E2FE9-ED17-4D91-B710-0E7759D94C0C}"/>
              </a:ext>
            </a:extLst>
          </p:cNvPr>
          <p:cNvSpPr>
            <a:spLocks noGrp="1"/>
          </p:cNvSpPr>
          <p:nvPr>
            <p:ph sz="quarter" idx="13"/>
          </p:nvPr>
        </p:nvSpPr>
        <p:spPr>
          <a:xfrm>
            <a:off x="457200" y="22860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01DEB61D-F2F4-4DC1-BB37-28CD03F13863}"/>
              </a:ext>
            </a:extLst>
          </p:cNvPr>
          <p:cNvSpPr>
            <a:spLocks noGrp="1"/>
          </p:cNvSpPr>
          <p:nvPr>
            <p:ph sz="quarter" idx="14"/>
          </p:nvPr>
        </p:nvSpPr>
        <p:spPr>
          <a:xfrm>
            <a:off x="457200" y="30480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F8DD200-E0AB-4B02-8F6A-8E02D86758DA}"/>
              </a:ext>
            </a:extLst>
          </p:cNvPr>
          <p:cNvSpPr>
            <a:spLocks noGrp="1"/>
          </p:cNvSpPr>
          <p:nvPr>
            <p:ph sz="quarter" idx="15"/>
          </p:nvPr>
        </p:nvSpPr>
        <p:spPr>
          <a:xfrm>
            <a:off x="457200" y="38862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9CF5EE8-B170-4546-93AA-E122FD2ED726}"/>
              </a:ext>
            </a:extLst>
          </p:cNvPr>
          <p:cNvSpPr>
            <a:spLocks noGrp="1"/>
          </p:cNvSpPr>
          <p:nvPr>
            <p:ph sz="quarter" idx="16"/>
          </p:nvPr>
        </p:nvSpPr>
        <p:spPr>
          <a:xfrm>
            <a:off x="457200" y="4572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53E79B17-C3A3-4CE0-9823-BFFECD949319}"/>
              </a:ext>
            </a:extLst>
          </p:cNvPr>
          <p:cNvSpPr>
            <a:spLocks noGrp="1"/>
          </p:cNvSpPr>
          <p:nvPr>
            <p:ph sz="quarter" idx="17"/>
          </p:nvPr>
        </p:nvSpPr>
        <p:spPr>
          <a:xfrm>
            <a:off x="457200" y="5334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14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a:extLst>
              <a:ext uri="{FF2B5EF4-FFF2-40B4-BE49-F238E27FC236}">
                <a16:creationId xmlns:a16="http://schemas.microsoft.com/office/drawing/2014/main" id="{6A718697-59C5-4053-8F96-04F1E4F9DFA7}"/>
              </a:ext>
            </a:extLst>
          </p:cNvPr>
          <p:cNvSpPr txBox="1"/>
          <p:nvPr userDrawn="1"/>
        </p:nvSpPr>
        <p:spPr>
          <a:xfrm>
            <a:off x="1600200" y="6420719"/>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2" r:id="rId9"/>
    <p:sldLayoutId id="2147483651" r:id="rId10"/>
    <p:sldLayoutId id="2147483654" r:id="rId11"/>
    <p:sldLayoutId id="2147483655" r:id="rId12"/>
    <p:sldLayoutId id="2147483664"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6.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5.bin"/><Relationship Id="rId14" Type="http://schemas.openxmlformats.org/officeDocument/2006/relationships/image" Target="../media/image3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2.jpeg"/><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9.xml"/><Relationship Id="rId1" Type="http://schemas.openxmlformats.org/officeDocument/2006/relationships/vmlDrawing" Target="../drawings/vmlDrawing12.vml"/><Relationship Id="rId5" Type="http://schemas.openxmlformats.org/officeDocument/2006/relationships/image" Target="../media/image39.jpeg"/><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41.jpeg"/><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8.bin"/><Relationship Id="rId18" Type="http://schemas.openxmlformats.org/officeDocument/2006/relationships/image" Target="../media/image50.wmf"/><Relationship Id="rId26" Type="http://schemas.openxmlformats.org/officeDocument/2006/relationships/image" Target="../media/image54.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47.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4.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vmlDrawing" Target="../drawings/vmlDrawing15.vml"/><Relationship Id="rId6" Type="http://schemas.openxmlformats.org/officeDocument/2006/relationships/image" Target="../media/image44.wmf"/><Relationship Id="rId11" Type="http://schemas.openxmlformats.org/officeDocument/2006/relationships/oleObject" Target="../embeddings/oleObject37.bin"/><Relationship Id="rId24" Type="http://schemas.openxmlformats.org/officeDocument/2006/relationships/image" Target="../media/image53.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55.wmf"/><Relationship Id="rId10" Type="http://schemas.openxmlformats.org/officeDocument/2006/relationships/image" Target="../media/image46.wmf"/><Relationship Id="rId19" Type="http://schemas.openxmlformats.org/officeDocument/2006/relationships/oleObject" Target="../embeddings/oleObject41.bin"/><Relationship Id="rId4" Type="http://schemas.openxmlformats.org/officeDocument/2006/relationships/image" Target="../media/image43.wmf"/><Relationship Id="rId9" Type="http://schemas.openxmlformats.org/officeDocument/2006/relationships/oleObject" Target="../embeddings/oleObject36.bin"/><Relationship Id="rId14" Type="http://schemas.openxmlformats.org/officeDocument/2006/relationships/image" Target="../media/image48.wmf"/><Relationship Id="rId22" Type="http://schemas.openxmlformats.org/officeDocument/2006/relationships/image" Target="../media/image52.wmf"/><Relationship Id="rId27"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9.xml"/><Relationship Id="rId1" Type="http://schemas.openxmlformats.org/officeDocument/2006/relationships/vmlDrawing" Target="../drawings/vmlDrawing16.vml"/><Relationship Id="rId4" Type="http://schemas.openxmlformats.org/officeDocument/2006/relationships/image" Target="../media/image5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8.xml"/><Relationship Id="rId1" Type="http://schemas.openxmlformats.org/officeDocument/2006/relationships/vmlDrawing" Target="../drawings/vmlDrawing17.vml"/><Relationship Id="rId4" Type="http://schemas.openxmlformats.org/officeDocument/2006/relationships/image" Target="../media/image6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8.xml"/><Relationship Id="rId1" Type="http://schemas.openxmlformats.org/officeDocument/2006/relationships/vmlDrawing" Target="../drawings/vmlDrawing18.vml"/><Relationship Id="rId4" Type="http://schemas.openxmlformats.org/officeDocument/2006/relationships/image" Target="../media/image6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4.bin"/><Relationship Id="rId18" Type="http://schemas.openxmlformats.org/officeDocument/2006/relationships/image" Target="../media/image71.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8.wmf"/><Relationship Id="rId17" Type="http://schemas.openxmlformats.org/officeDocument/2006/relationships/oleObject" Target="../embeddings/oleObject56.bin"/><Relationship Id="rId2" Type="http://schemas.openxmlformats.org/officeDocument/2006/relationships/slideLayout" Target="../slideLayouts/slideLayout4.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19.vml"/><Relationship Id="rId6" Type="http://schemas.openxmlformats.org/officeDocument/2006/relationships/image" Target="../media/image65.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7.wmf"/><Relationship Id="rId19" Type="http://schemas.openxmlformats.org/officeDocument/2006/relationships/oleObject" Target="../embeddings/oleObject57.bin"/><Relationship Id="rId4" Type="http://schemas.openxmlformats.org/officeDocument/2006/relationships/image" Target="../media/image64.wmf"/><Relationship Id="rId9" Type="http://schemas.openxmlformats.org/officeDocument/2006/relationships/oleObject" Target="../embeddings/oleObject52.bin"/><Relationship Id="rId14" Type="http://schemas.openxmlformats.org/officeDocument/2006/relationships/image" Target="../media/image69.wmf"/></Relationships>
</file>

<file path=ppt/slides/_rels/slide4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image" Target="../media/image8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21.vml"/><Relationship Id="rId4" Type="http://schemas.openxmlformats.org/officeDocument/2006/relationships/image" Target="../media/image83.wmf"/></Relationships>
</file>

<file path=ppt/slides/_rels/slide5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6.wmf"/><Relationship Id="rId5" Type="http://schemas.openxmlformats.org/officeDocument/2006/relationships/oleObject" Target="../embeddings/oleObject61.bin"/><Relationship Id="rId4" Type="http://schemas.openxmlformats.org/officeDocument/2006/relationships/image" Target="../media/image8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a:latin typeface="+mj-lt"/>
              </a:rPr>
              <a:t>Chapter </a:t>
            </a:r>
            <a:r>
              <a:rPr lang="en-IN" b="1" dirty="0" smtClean="0">
                <a:latin typeface="+mj-lt"/>
              </a:rPr>
              <a:t>21</a:t>
            </a:r>
          </a:p>
        </p:txBody>
      </p:sp>
      <p:sp>
        <p:nvSpPr>
          <p:cNvPr id="5" name="Text Placeholder 4"/>
          <p:cNvSpPr>
            <a:spLocks noGrp="1"/>
          </p:cNvSpPr>
          <p:nvPr>
            <p:ph type="body" sz="quarter" idx="15"/>
          </p:nvPr>
        </p:nvSpPr>
        <p:spPr>
          <a:xfrm>
            <a:off x="4724400" y="3322637"/>
            <a:ext cx="3943350" cy="2392363"/>
          </a:xfrm>
        </p:spPr>
        <p:txBody>
          <a:bodyPr/>
          <a:lstStyle/>
          <a:p>
            <a:pPr algn="ctr">
              <a:spcBef>
                <a:spcPct val="50000"/>
              </a:spcBef>
              <a:buClrTx/>
            </a:pPr>
            <a:r>
              <a:rPr lang="en-US" dirty="0"/>
              <a:t>Nuclear Chemistry</a:t>
            </a:r>
            <a:endParaRPr lang="en-US" altLang="en-US" dirty="0">
              <a:latin typeface="Arial" panose="020B0604020202020204" pitchFamily="34" charset="0"/>
            </a:endParaRP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421074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BDBA-0381-4C72-952C-47CA9BE4FE69}"/>
              </a:ext>
            </a:extLst>
          </p:cNvPr>
          <p:cNvSpPr>
            <a:spLocks noGrp="1"/>
          </p:cNvSpPr>
          <p:nvPr>
            <p:ph type="title"/>
          </p:nvPr>
        </p:nvSpPr>
        <p:spPr/>
        <p:txBody>
          <a:bodyPr/>
          <a:lstStyle/>
          <a:p>
            <a:r>
              <a:rPr lang="en-US" dirty="0"/>
              <a:t>Beta Decay</a:t>
            </a:r>
          </a:p>
        </p:txBody>
      </p:sp>
      <p:sp>
        <p:nvSpPr>
          <p:cNvPr id="3" name="Content Placeholder 2">
            <a:extLst>
              <a:ext uri="{FF2B5EF4-FFF2-40B4-BE49-F238E27FC236}">
                <a16:creationId xmlns:a16="http://schemas.microsoft.com/office/drawing/2014/main" id="{E22A1D85-E512-4990-8573-7A8DEE07EF2A}"/>
              </a:ext>
            </a:extLst>
          </p:cNvPr>
          <p:cNvSpPr>
            <a:spLocks noGrp="1"/>
          </p:cNvSpPr>
          <p:nvPr>
            <p:ph idx="1"/>
          </p:nvPr>
        </p:nvSpPr>
        <p:spPr>
          <a:xfrm>
            <a:off x="457200" y="1604176"/>
            <a:ext cx="8229600" cy="834224"/>
          </a:xfrm>
        </p:spPr>
        <p:txBody>
          <a:bodyPr/>
          <a:lstStyle/>
          <a:p>
            <a:pPr marL="0" indent="0">
              <a:buNone/>
            </a:pPr>
            <a:r>
              <a:rPr lang="en-US" sz="2600" b="1" dirty="0"/>
              <a:t>Beta decay</a:t>
            </a:r>
            <a:r>
              <a:rPr lang="en-US" sz="2600" dirty="0"/>
              <a:t> is the loss of a </a:t>
            </a:r>
            <a:r>
              <a:rPr lang="en-US" sz="2600" i="1" dirty="0">
                <a:ea typeface="Times New Roman" charset="0"/>
                <a:cs typeface="Times New Roman" charset="0"/>
                <a:sym typeface="Symbol" charset="2"/>
              </a:rPr>
              <a:t>β</a:t>
            </a:r>
            <a:r>
              <a:rPr lang="en-US" sz="2600" dirty="0"/>
              <a:t>-particle (a high-speed electron emitted by the nucleus):</a:t>
            </a:r>
          </a:p>
        </p:txBody>
      </p:sp>
      <p:graphicFrame>
        <p:nvGraphicFramePr>
          <p:cNvPr id="6" name="Object 5" descr="Super 0 sub negative 1, beta, or super 0 sub negative 1, e">
            <a:extLst>
              <a:ext uri="{FF2B5EF4-FFF2-40B4-BE49-F238E27FC236}">
                <a16:creationId xmlns:a16="http://schemas.microsoft.com/office/drawing/2014/main" id="{A6EBE55A-5180-420F-B56C-11BA2DB66BE0}"/>
              </a:ext>
            </a:extLst>
          </p:cNvPr>
          <p:cNvGraphicFramePr>
            <a:graphicFrameLocks noChangeAspect="1"/>
          </p:cNvGraphicFramePr>
          <p:nvPr>
            <p:extLst>
              <p:ext uri="{D42A27DB-BD31-4B8C-83A1-F6EECF244321}">
                <p14:modId xmlns:p14="http://schemas.microsoft.com/office/powerpoint/2010/main" val="2897606131"/>
              </p:ext>
            </p:extLst>
          </p:nvPr>
        </p:nvGraphicFramePr>
        <p:xfrm>
          <a:off x="3124200" y="2971800"/>
          <a:ext cx="2336800" cy="431800"/>
        </p:xfrm>
        <a:graphic>
          <a:graphicData uri="http://schemas.openxmlformats.org/presentationml/2006/ole">
            <mc:AlternateContent xmlns:mc="http://schemas.openxmlformats.org/markup-compatibility/2006">
              <mc:Choice xmlns:v="urn:schemas-microsoft-com:vml" Requires="v">
                <p:oleObj spid="_x0000_s76890" name="Equation" r:id="rId3" imgW="2336760" imgH="431640" progId="Equation.DSMT4">
                  <p:embed/>
                </p:oleObj>
              </mc:Choice>
              <mc:Fallback>
                <p:oleObj name="Equation" r:id="rId3" imgW="2336760" imgH="43164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971800"/>
                        <a:ext cx="2336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descr="Super 131 sub 53, I yields super 131 sub 54, Z e plus super 0 sub negative 1, e">
            <a:extLst>
              <a:ext uri="{FF2B5EF4-FFF2-40B4-BE49-F238E27FC236}">
                <a16:creationId xmlns:a16="http://schemas.microsoft.com/office/drawing/2014/main" id="{09B9C2DD-7D89-4B97-906D-92A43EB60AD8}"/>
              </a:ext>
            </a:extLst>
          </p:cNvPr>
          <p:cNvGraphicFramePr>
            <a:graphicFrameLocks noChangeAspect="1"/>
          </p:cNvGraphicFramePr>
          <p:nvPr>
            <p:extLst>
              <p:ext uri="{D42A27DB-BD31-4B8C-83A1-F6EECF244321}">
                <p14:modId xmlns:p14="http://schemas.microsoft.com/office/powerpoint/2010/main" val="706049290"/>
              </p:ext>
            </p:extLst>
          </p:nvPr>
        </p:nvGraphicFramePr>
        <p:xfrm>
          <a:off x="2882900" y="3581400"/>
          <a:ext cx="2451100" cy="431800"/>
        </p:xfrm>
        <a:graphic>
          <a:graphicData uri="http://schemas.openxmlformats.org/presentationml/2006/ole">
            <mc:AlternateContent xmlns:mc="http://schemas.openxmlformats.org/markup-compatibility/2006">
              <mc:Choice xmlns:v="urn:schemas-microsoft-com:vml" Requires="v">
                <p:oleObj spid="_x0000_s76891" name="Equation" r:id="rId5" imgW="2450880" imgH="431640" progId="Equation.DSMT4">
                  <p:embed/>
                </p:oleObj>
              </mc:Choice>
              <mc:Fallback>
                <p:oleObj name="Equation" r:id="rId5" imgW="2450880" imgH="43164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3581400"/>
                        <a:ext cx="2451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F1714BFB-E0A3-42EF-8B80-080EB1865B28}"/>
              </a:ext>
            </a:extLst>
          </p:cNvPr>
          <p:cNvSpPr>
            <a:spLocks noGrp="1"/>
          </p:cNvSpPr>
          <p:nvPr>
            <p:ph idx="13"/>
          </p:nvPr>
        </p:nvSpPr>
        <p:spPr>
          <a:xfrm>
            <a:off x="457200" y="4393601"/>
            <a:ext cx="8229600" cy="406999"/>
          </a:xfrm>
        </p:spPr>
        <p:txBody>
          <a:bodyPr/>
          <a:lstStyle/>
          <a:p>
            <a:pPr marL="0" indent="0">
              <a:buNone/>
            </a:pPr>
            <a:r>
              <a:rPr lang="en-US" sz="2600" dirty="0"/>
              <a:t>Balancing: atomic number: 53 = 54 + (–1) </a:t>
            </a:r>
          </a:p>
        </p:txBody>
      </p:sp>
      <p:sp>
        <p:nvSpPr>
          <p:cNvPr id="5" name="Content Placeholder 4">
            <a:extLst>
              <a:ext uri="{FF2B5EF4-FFF2-40B4-BE49-F238E27FC236}">
                <a16:creationId xmlns:a16="http://schemas.microsoft.com/office/drawing/2014/main" id="{FD81EFE4-2DF0-443D-81F2-17AEE1A0ECE7}"/>
              </a:ext>
            </a:extLst>
          </p:cNvPr>
          <p:cNvSpPr>
            <a:spLocks noGrp="1"/>
          </p:cNvSpPr>
          <p:nvPr>
            <p:ph sz="quarter" idx="14"/>
          </p:nvPr>
        </p:nvSpPr>
        <p:spPr>
          <a:xfrm>
            <a:off x="2057400" y="4927001"/>
            <a:ext cx="6643252" cy="406999"/>
          </a:xfrm>
        </p:spPr>
        <p:txBody>
          <a:bodyPr/>
          <a:lstStyle/>
          <a:p>
            <a:pPr marL="0" indent="0">
              <a:buNone/>
            </a:pPr>
            <a:r>
              <a:rPr lang="en-US" sz="2600" dirty="0"/>
              <a:t>mass number: 131 = 131 + 0</a:t>
            </a:r>
          </a:p>
        </p:txBody>
      </p:sp>
    </p:spTree>
    <p:extLst>
      <p:ext uri="{BB962C8B-B14F-4D97-AF65-F5344CB8AC3E}">
        <p14:creationId xmlns:p14="http://schemas.microsoft.com/office/powerpoint/2010/main" val="202063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F7F5-9642-4F78-907B-11813046CCEE}"/>
              </a:ext>
            </a:extLst>
          </p:cNvPr>
          <p:cNvSpPr>
            <a:spLocks noGrp="1"/>
          </p:cNvSpPr>
          <p:nvPr>
            <p:ph type="title"/>
          </p:nvPr>
        </p:nvSpPr>
        <p:spPr/>
        <p:txBody>
          <a:bodyPr/>
          <a:lstStyle/>
          <a:p>
            <a:r>
              <a:rPr lang="en-US" dirty="0"/>
              <a:t>Gamma Emission</a:t>
            </a:r>
          </a:p>
        </p:txBody>
      </p:sp>
      <p:sp>
        <p:nvSpPr>
          <p:cNvPr id="3" name="Content Placeholder 2">
            <a:extLst>
              <a:ext uri="{FF2B5EF4-FFF2-40B4-BE49-F238E27FC236}">
                <a16:creationId xmlns:a16="http://schemas.microsoft.com/office/drawing/2014/main" id="{4C90D148-0B37-4B0D-8B2E-116FF44EAF46}"/>
              </a:ext>
            </a:extLst>
          </p:cNvPr>
          <p:cNvSpPr>
            <a:spLocks noGrp="1"/>
          </p:cNvSpPr>
          <p:nvPr>
            <p:ph idx="1"/>
          </p:nvPr>
        </p:nvSpPr>
        <p:spPr>
          <a:xfrm>
            <a:off x="457200" y="1600201"/>
            <a:ext cx="7772400" cy="1371600"/>
          </a:xfrm>
        </p:spPr>
        <p:txBody>
          <a:bodyPr/>
          <a:lstStyle/>
          <a:p>
            <a:pPr marL="0" indent="0">
              <a:buNone/>
            </a:pPr>
            <a:r>
              <a:rPr lang="en-US" sz="2600" b="1" dirty="0"/>
              <a:t>Gamma emission</a:t>
            </a:r>
            <a:r>
              <a:rPr lang="en-US" sz="2600" dirty="0"/>
              <a:t> is the loss of a </a:t>
            </a:r>
            <a:r>
              <a:rPr lang="el-GR" sz="2600" i="1" dirty="0">
                <a:ea typeface="Times New Roman" charset="0"/>
                <a:cs typeface="Times New Roman" charset="0"/>
              </a:rPr>
              <a:t>γ</a:t>
            </a:r>
            <a:r>
              <a:rPr lang="en-US" sz="2600" dirty="0"/>
              <a:t>-ray, which is high-energy radiation that almost always accompanies the loss of a nuclear particle:</a:t>
            </a:r>
          </a:p>
        </p:txBody>
      </p:sp>
      <p:graphicFrame>
        <p:nvGraphicFramePr>
          <p:cNvPr id="4" name="Object 3" descr="Super 0 sub 0, gamma">
            <a:extLst>
              <a:ext uri="{FF2B5EF4-FFF2-40B4-BE49-F238E27FC236}">
                <a16:creationId xmlns:a16="http://schemas.microsoft.com/office/drawing/2014/main" id="{55C8E539-4E88-44DE-8B9B-8FBB0CA64C62}"/>
              </a:ext>
            </a:extLst>
          </p:cNvPr>
          <p:cNvGraphicFramePr>
            <a:graphicFrameLocks noChangeAspect="1"/>
          </p:cNvGraphicFramePr>
          <p:nvPr>
            <p:extLst>
              <p:ext uri="{D42A27DB-BD31-4B8C-83A1-F6EECF244321}">
                <p14:modId xmlns:p14="http://schemas.microsoft.com/office/powerpoint/2010/main" val="498341706"/>
              </p:ext>
            </p:extLst>
          </p:nvPr>
        </p:nvGraphicFramePr>
        <p:xfrm>
          <a:off x="4114800" y="3530600"/>
          <a:ext cx="431800" cy="508000"/>
        </p:xfrm>
        <a:graphic>
          <a:graphicData uri="http://schemas.openxmlformats.org/presentationml/2006/ole">
            <mc:AlternateContent xmlns:mc="http://schemas.openxmlformats.org/markup-compatibility/2006">
              <mc:Choice xmlns:v="urn:schemas-microsoft-com:vml" Requires="v">
                <p:oleObj spid="_x0000_s77870" name="Equation" r:id="rId3" imgW="431640" imgH="507960" progId="Equation.DSMT4">
                  <p:embed/>
                </p:oleObj>
              </mc:Choice>
              <mc:Fallback>
                <p:oleObj name="Equation" r:id="rId3" imgW="431640" imgH="50796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30600"/>
                        <a:ext cx="431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213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BDBA-0381-4C72-952C-47CA9BE4FE69}"/>
              </a:ext>
            </a:extLst>
          </p:cNvPr>
          <p:cNvSpPr>
            <a:spLocks noGrp="1"/>
          </p:cNvSpPr>
          <p:nvPr>
            <p:ph type="title"/>
          </p:nvPr>
        </p:nvSpPr>
        <p:spPr/>
        <p:txBody>
          <a:bodyPr/>
          <a:lstStyle/>
          <a:p>
            <a:r>
              <a:rPr lang="en-US" dirty="0"/>
              <a:t>Positron Emission</a:t>
            </a:r>
          </a:p>
        </p:txBody>
      </p:sp>
      <p:sp>
        <p:nvSpPr>
          <p:cNvPr id="3" name="Content Placeholder 2">
            <a:extLst>
              <a:ext uri="{FF2B5EF4-FFF2-40B4-BE49-F238E27FC236}">
                <a16:creationId xmlns:a16="http://schemas.microsoft.com/office/drawing/2014/main" id="{E22A1D85-E512-4990-8573-7A8DEE07EF2A}"/>
              </a:ext>
            </a:extLst>
          </p:cNvPr>
          <p:cNvSpPr>
            <a:spLocks noGrp="1"/>
          </p:cNvSpPr>
          <p:nvPr>
            <p:ph idx="1"/>
          </p:nvPr>
        </p:nvSpPr>
        <p:spPr>
          <a:xfrm>
            <a:off x="457200" y="1604176"/>
            <a:ext cx="8229600" cy="1189824"/>
          </a:xfrm>
        </p:spPr>
        <p:txBody>
          <a:bodyPr/>
          <a:lstStyle/>
          <a:p>
            <a:pPr marL="0" indent="0">
              <a:buNone/>
            </a:pPr>
            <a:r>
              <a:rPr lang="en-US" sz="2600" dirty="0"/>
              <a:t>Some nuclei decay by emitting a </a:t>
            </a:r>
            <a:r>
              <a:rPr lang="en-US" sz="2600" b="1" dirty="0"/>
              <a:t>positron</a:t>
            </a:r>
            <a:r>
              <a:rPr lang="en-US" sz="2600" dirty="0"/>
              <a:t>, a particle that has the same mass as, but an opposite charge to, that of an electron:</a:t>
            </a:r>
          </a:p>
        </p:txBody>
      </p:sp>
      <p:graphicFrame>
        <p:nvGraphicFramePr>
          <p:cNvPr id="6" name="Object 5" descr="Super 0 sub 1, e">
            <a:extLst>
              <a:ext uri="{FF2B5EF4-FFF2-40B4-BE49-F238E27FC236}">
                <a16:creationId xmlns:a16="http://schemas.microsoft.com/office/drawing/2014/main" id="{A6EBE55A-5180-420F-B56C-11BA2DB66BE0}"/>
              </a:ext>
            </a:extLst>
          </p:cNvPr>
          <p:cNvGraphicFramePr>
            <a:graphicFrameLocks noChangeAspect="1"/>
          </p:cNvGraphicFramePr>
          <p:nvPr>
            <p:extLst>
              <p:ext uri="{D42A27DB-BD31-4B8C-83A1-F6EECF244321}">
                <p14:modId xmlns:p14="http://schemas.microsoft.com/office/powerpoint/2010/main" val="639436779"/>
              </p:ext>
            </p:extLst>
          </p:nvPr>
        </p:nvGraphicFramePr>
        <p:xfrm>
          <a:off x="3835400" y="2971800"/>
          <a:ext cx="355600" cy="431800"/>
        </p:xfrm>
        <a:graphic>
          <a:graphicData uri="http://schemas.openxmlformats.org/presentationml/2006/ole">
            <mc:AlternateContent xmlns:mc="http://schemas.openxmlformats.org/markup-compatibility/2006">
              <mc:Choice xmlns:v="urn:schemas-microsoft-com:vml" Requires="v">
                <p:oleObj spid="_x0000_s78938" name="Equation" r:id="rId3" imgW="355320" imgH="431640" progId="Equation.DSMT4">
                  <p:embed/>
                </p:oleObj>
              </mc:Choice>
              <mc:Fallback>
                <p:oleObj name="Equation" r:id="rId3" imgW="355320" imgH="43164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2971800"/>
                        <a:ext cx="355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descr="Super 11 sub 6, C yields super 11 sub 5, B plus super 0 sub positive 1, e">
            <a:extLst>
              <a:ext uri="{FF2B5EF4-FFF2-40B4-BE49-F238E27FC236}">
                <a16:creationId xmlns:a16="http://schemas.microsoft.com/office/drawing/2014/main" id="{09B9C2DD-7D89-4B97-906D-92A43EB60AD8}"/>
              </a:ext>
            </a:extLst>
          </p:cNvPr>
          <p:cNvGraphicFramePr>
            <a:graphicFrameLocks noChangeAspect="1"/>
          </p:cNvGraphicFramePr>
          <p:nvPr>
            <p:extLst>
              <p:ext uri="{D42A27DB-BD31-4B8C-83A1-F6EECF244321}">
                <p14:modId xmlns:p14="http://schemas.microsoft.com/office/powerpoint/2010/main" val="3643775060"/>
              </p:ext>
            </p:extLst>
          </p:nvPr>
        </p:nvGraphicFramePr>
        <p:xfrm>
          <a:off x="2971800" y="3568700"/>
          <a:ext cx="2209800" cy="431800"/>
        </p:xfrm>
        <a:graphic>
          <a:graphicData uri="http://schemas.openxmlformats.org/presentationml/2006/ole">
            <mc:AlternateContent xmlns:mc="http://schemas.openxmlformats.org/markup-compatibility/2006">
              <mc:Choice xmlns:v="urn:schemas-microsoft-com:vml" Requires="v">
                <p:oleObj spid="_x0000_s78939" name="Equation" r:id="rId5" imgW="2209680" imgH="431640" progId="Equation.DSMT4">
                  <p:embed/>
                </p:oleObj>
              </mc:Choice>
              <mc:Fallback>
                <p:oleObj name="Equation" r:id="rId5" imgW="2209680" imgH="43164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568700"/>
                        <a:ext cx="2209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F1714BFB-E0A3-42EF-8B80-080EB1865B28}"/>
              </a:ext>
            </a:extLst>
          </p:cNvPr>
          <p:cNvSpPr>
            <a:spLocks noGrp="1"/>
          </p:cNvSpPr>
          <p:nvPr>
            <p:ph idx="13"/>
          </p:nvPr>
        </p:nvSpPr>
        <p:spPr>
          <a:xfrm>
            <a:off x="457200" y="4393601"/>
            <a:ext cx="8229600" cy="406999"/>
          </a:xfrm>
        </p:spPr>
        <p:txBody>
          <a:bodyPr/>
          <a:lstStyle/>
          <a:p>
            <a:pPr marL="0" indent="0">
              <a:buNone/>
            </a:pPr>
            <a:r>
              <a:rPr lang="en-US" sz="2600" dirty="0"/>
              <a:t>Balancing: atomic number: 6 = 5 + 1</a:t>
            </a:r>
          </a:p>
        </p:txBody>
      </p:sp>
      <p:sp>
        <p:nvSpPr>
          <p:cNvPr id="5" name="Content Placeholder 4">
            <a:extLst>
              <a:ext uri="{FF2B5EF4-FFF2-40B4-BE49-F238E27FC236}">
                <a16:creationId xmlns:a16="http://schemas.microsoft.com/office/drawing/2014/main" id="{FD81EFE4-2DF0-443D-81F2-17AEE1A0ECE7}"/>
              </a:ext>
            </a:extLst>
          </p:cNvPr>
          <p:cNvSpPr>
            <a:spLocks noGrp="1"/>
          </p:cNvSpPr>
          <p:nvPr>
            <p:ph sz="quarter" idx="14"/>
          </p:nvPr>
        </p:nvSpPr>
        <p:spPr>
          <a:xfrm>
            <a:off x="2057400" y="4927001"/>
            <a:ext cx="6643252" cy="406999"/>
          </a:xfrm>
        </p:spPr>
        <p:txBody>
          <a:bodyPr/>
          <a:lstStyle/>
          <a:p>
            <a:pPr marL="0" indent="0">
              <a:buNone/>
            </a:pPr>
            <a:r>
              <a:rPr lang="en-US" sz="2600" dirty="0"/>
              <a:t>mass number: 11 = 11 + 0</a:t>
            </a:r>
          </a:p>
        </p:txBody>
      </p:sp>
    </p:spTree>
    <p:extLst>
      <p:ext uri="{BB962C8B-B14F-4D97-AF65-F5344CB8AC3E}">
        <p14:creationId xmlns:p14="http://schemas.microsoft.com/office/powerpoint/2010/main" val="244141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BDBA-0381-4C72-952C-47CA9BE4FE69}"/>
              </a:ext>
            </a:extLst>
          </p:cNvPr>
          <p:cNvSpPr>
            <a:spLocks noGrp="1"/>
          </p:cNvSpPr>
          <p:nvPr>
            <p:ph type="title"/>
          </p:nvPr>
        </p:nvSpPr>
        <p:spPr/>
        <p:txBody>
          <a:bodyPr/>
          <a:lstStyle/>
          <a:p>
            <a:r>
              <a:rPr lang="en-US" dirty="0"/>
              <a:t>Electron Capture</a:t>
            </a:r>
          </a:p>
        </p:txBody>
      </p:sp>
      <p:sp>
        <p:nvSpPr>
          <p:cNvPr id="3" name="Content Placeholder 2">
            <a:extLst>
              <a:ext uri="{FF2B5EF4-FFF2-40B4-BE49-F238E27FC236}">
                <a16:creationId xmlns:a16="http://schemas.microsoft.com/office/drawing/2014/main" id="{E22A1D85-E512-4990-8573-7A8DEE07EF2A}"/>
              </a:ext>
            </a:extLst>
          </p:cNvPr>
          <p:cNvSpPr>
            <a:spLocks noGrp="1"/>
          </p:cNvSpPr>
          <p:nvPr>
            <p:ph idx="1"/>
          </p:nvPr>
        </p:nvSpPr>
        <p:spPr>
          <a:xfrm>
            <a:off x="457200" y="1604176"/>
            <a:ext cx="8229600" cy="910424"/>
          </a:xfrm>
        </p:spPr>
        <p:txBody>
          <a:bodyPr/>
          <a:lstStyle/>
          <a:p>
            <a:pPr marL="0" indent="0">
              <a:buNone/>
            </a:pPr>
            <a:r>
              <a:rPr lang="en-US" sz="2600" dirty="0"/>
              <a:t>An electron from the surrounding electron cloud is absorbed into the nucleus during </a:t>
            </a:r>
            <a:r>
              <a:rPr lang="en-US" sz="2600" b="1" dirty="0"/>
              <a:t>electron capture</a:t>
            </a:r>
            <a:r>
              <a:rPr lang="en-US" sz="2600" dirty="0"/>
              <a:t>.</a:t>
            </a:r>
          </a:p>
        </p:txBody>
      </p:sp>
      <p:graphicFrame>
        <p:nvGraphicFramePr>
          <p:cNvPr id="7" name="Object 6" descr="Super 81 sub 37, R b plus super 0 sub negative 1, e yields super 81 sub 36, K r">
            <a:extLst>
              <a:ext uri="{FF2B5EF4-FFF2-40B4-BE49-F238E27FC236}">
                <a16:creationId xmlns:a16="http://schemas.microsoft.com/office/drawing/2014/main" id="{09B9C2DD-7D89-4B97-906D-92A43EB60AD8}"/>
              </a:ext>
            </a:extLst>
          </p:cNvPr>
          <p:cNvGraphicFramePr>
            <a:graphicFrameLocks noChangeAspect="1"/>
          </p:cNvGraphicFramePr>
          <p:nvPr>
            <p:extLst>
              <p:ext uri="{D42A27DB-BD31-4B8C-83A1-F6EECF244321}">
                <p14:modId xmlns:p14="http://schemas.microsoft.com/office/powerpoint/2010/main" val="3593072333"/>
              </p:ext>
            </p:extLst>
          </p:nvPr>
        </p:nvGraphicFramePr>
        <p:xfrm>
          <a:off x="2794000" y="3200400"/>
          <a:ext cx="2565400" cy="431800"/>
        </p:xfrm>
        <a:graphic>
          <a:graphicData uri="http://schemas.openxmlformats.org/presentationml/2006/ole">
            <mc:AlternateContent xmlns:mc="http://schemas.openxmlformats.org/markup-compatibility/2006">
              <mc:Choice xmlns:v="urn:schemas-microsoft-com:vml" Requires="v">
                <p:oleObj spid="_x0000_s79918" name="Equation" r:id="rId3" imgW="2565360" imgH="431640" progId="Equation.DSMT4">
                  <p:embed/>
                </p:oleObj>
              </mc:Choice>
              <mc:Fallback>
                <p:oleObj name="Equation" r:id="rId3" imgW="2565360" imgH="4316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0" y="3200400"/>
                        <a:ext cx="2565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F1714BFB-E0A3-42EF-8B80-080EB1865B28}"/>
              </a:ext>
            </a:extLst>
          </p:cNvPr>
          <p:cNvSpPr>
            <a:spLocks noGrp="1"/>
          </p:cNvSpPr>
          <p:nvPr>
            <p:ph idx="13"/>
          </p:nvPr>
        </p:nvSpPr>
        <p:spPr>
          <a:xfrm>
            <a:off x="457200" y="4393601"/>
            <a:ext cx="8229600" cy="406999"/>
          </a:xfrm>
        </p:spPr>
        <p:txBody>
          <a:bodyPr/>
          <a:lstStyle/>
          <a:p>
            <a:pPr marL="0" indent="0">
              <a:buNone/>
            </a:pPr>
            <a:r>
              <a:rPr lang="en-US" sz="2600" dirty="0"/>
              <a:t>Balancing: atomic number: 37 + (−1) = 36</a:t>
            </a:r>
          </a:p>
        </p:txBody>
      </p:sp>
      <p:sp>
        <p:nvSpPr>
          <p:cNvPr id="5" name="Content Placeholder 4">
            <a:extLst>
              <a:ext uri="{FF2B5EF4-FFF2-40B4-BE49-F238E27FC236}">
                <a16:creationId xmlns:a16="http://schemas.microsoft.com/office/drawing/2014/main" id="{FD81EFE4-2DF0-443D-81F2-17AEE1A0ECE7}"/>
              </a:ext>
            </a:extLst>
          </p:cNvPr>
          <p:cNvSpPr>
            <a:spLocks noGrp="1"/>
          </p:cNvSpPr>
          <p:nvPr>
            <p:ph sz="quarter" idx="14"/>
          </p:nvPr>
        </p:nvSpPr>
        <p:spPr>
          <a:xfrm>
            <a:off x="2057400" y="4927001"/>
            <a:ext cx="6643252" cy="406999"/>
          </a:xfrm>
        </p:spPr>
        <p:txBody>
          <a:bodyPr/>
          <a:lstStyle/>
          <a:p>
            <a:pPr marL="0" indent="0">
              <a:buNone/>
            </a:pPr>
            <a:r>
              <a:rPr lang="en-US" sz="2600" dirty="0"/>
              <a:t>mass number: 81 + 0 = 81</a:t>
            </a:r>
          </a:p>
        </p:txBody>
      </p:sp>
    </p:spTree>
    <p:extLst>
      <p:ext uri="{BB962C8B-B14F-4D97-AF65-F5344CB8AC3E}">
        <p14:creationId xmlns:p14="http://schemas.microsoft.com/office/powerpoint/2010/main" val="192921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9D3B-C2D6-4F5C-AD63-57358C9B712B}"/>
              </a:ext>
            </a:extLst>
          </p:cNvPr>
          <p:cNvSpPr>
            <a:spLocks noGrp="1"/>
          </p:cNvSpPr>
          <p:nvPr>
            <p:ph type="title"/>
          </p:nvPr>
        </p:nvSpPr>
        <p:spPr/>
        <p:txBody>
          <a:bodyPr/>
          <a:lstStyle/>
          <a:p>
            <a:r>
              <a:rPr lang="en-US" dirty="0"/>
              <a:t>Sources of Some Nuclear Particles </a:t>
            </a:r>
            <a:r>
              <a:rPr lang="en-US" sz="2000" b="0" dirty="0"/>
              <a:t>(1 of 2)</a:t>
            </a:r>
          </a:p>
        </p:txBody>
      </p:sp>
      <p:sp>
        <p:nvSpPr>
          <p:cNvPr id="3" name="Content Placeholder 2">
            <a:extLst>
              <a:ext uri="{FF2B5EF4-FFF2-40B4-BE49-F238E27FC236}">
                <a16:creationId xmlns:a16="http://schemas.microsoft.com/office/drawing/2014/main" id="{FB230B35-81F7-4A18-AF84-AD12DF19B33B}"/>
              </a:ext>
            </a:extLst>
          </p:cNvPr>
          <p:cNvSpPr>
            <a:spLocks noGrp="1"/>
          </p:cNvSpPr>
          <p:nvPr>
            <p:ph idx="1"/>
          </p:nvPr>
        </p:nvSpPr>
        <p:spPr>
          <a:xfrm>
            <a:off x="457200" y="1604176"/>
            <a:ext cx="8229600" cy="377024"/>
          </a:xfrm>
        </p:spPr>
        <p:txBody>
          <a:bodyPr/>
          <a:lstStyle/>
          <a:p>
            <a:r>
              <a:rPr lang="en-US" sz="2600" dirty="0"/>
              <a:t>Beta particles:</a:t>
            </a:r>
          </a:p>
        </p:txBody>
      </p:sp>
      <p:graphicFrame>
        <p:nvGraphicFramePr>
          <p:cNvPr id="6" name="Object 5" descr="Super 131 sub 53, I yields super 131 sub 54, X e plus super 0 sub negative 1, e.">
            <a:extLst>
              <a:ext uri="{FF2B5EF4-FFF2-40B4-BE49-F238E27FC236}">
                <a16:creationId xmlns:a16="http://schemas.microsoft.com/office/drawing/2014/main" id="{4A301260-ED4A-488B-A732-3C210C2D8749}"/>
              </a:ext>
            </a:extLst>
          </p:cNvPr>
          <p:cNvGraphicFramePr>
            <a:graphicFrameLocks noChangeAspect="1"/>
          </p:cNvGraphicFramePr>
          <p:nvPr>
            <p:extLst>
              <p:ext uri="{D42A27DB-BD31-4B8C-83A1-F6EECF244321}">
                <p14:modId xmlns:p14="http://schemas.microsoft.com/office/powerpoint/2010/main" val="3849571786"/>
              </p:ext>
            </p:extLst>
          </p:nvPr>
        </p:nvGraphicFramePr>
        <p:xfrm>
          <a:off x="2578100" y="2209800"/>
          <a:ext cx="2451100" cy="431800"/>
        </p:xfrm>
        <a:graphic>
          <a:graphicData uri="http://schemas.openxmlformats.org/presentationml/2006/ole">
            <mc:AlternateContent xmlns:mc="http://schemas.openxmlformats.org/markup-compatibility/2006">
              <mc:Choice xmlns:v="urn:schemas-microsoft-com:vml" Requires="v">
                <p:oleObj spid="_x0000_s81031" name="Equation" r:id="rId3" imgW="2450880" imgH="431640" progId="Equation.DSMT4">
                  <p:embed/>
                </p:oleObj>
              </mc:Choice>
              <mc:Fallback>
                <p:oleObj name="Equation" r:id="rId3" imgW="2450880" imgH="431640" progId="Equation.DSMT4">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2209800"/>
                        <a:ext cx="2451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37CF7ECC-6112-4EA2-8401-86AED92A904B}"/>
              </a:ext>
            </a:extLst>
          </p:cNvPr>
          <p:cNvSpPr>
            <a:spLocks noGrp="1"/>
          </p:cNvSpPr>
          <p:nvPr>
            <p:ph idx="13"/>
          </p:nvPr>
        </p:nvSpPr>
        <p:spPr>
          <a:xfrm>
            <a:off x="457200" y="2743201"/>
            <a:ext cx="8229600" cy="383458"/>
          </a:xfrm>
        </p:spPr>
        <p:txBody>
          <a:bodyPr/>
          <a:lstStyle/>
          <a:p>
            <a:r>
              <a:rPr lang="en-US" sz="2600" dirty="0"/>
              <a:t>Positrons:</a:t>
            </a:r>
          </a:p>
        </p:txBody>
      </p:sp>
      <p:graphicFrame>
        <p:nvGraphicFramePr>
          <p:cNvPr id="7" name="Object 6" descr="Super 1 sub 1, p yields super 1 sub 0, n plus super 0 sub positive 1, e, or p yields n plus beta, plus">
            <a:extLst>
              <a:ext uri="{FF2B5EF4-FFF2-40B4-BE49-F238E27FC236}">
                <a16:creationId xmlns:a16="http://schemas.microsoft.com/office/drawing/2014/main" id="{49E4D994-A94B-42BC-ADCF-00DD47DEC860}"/>
              </a:ext>
            </a:extLst>
          </p:cNvPr>
          <p:cNvGraphicFramePr>
            <a:graphicFrameLocks noChangeAspect="1"/>
          </p:cNvGraphicFramePr>
          <p:nvPr>
            <p:extLst>
              <p:ext uri="{D42A27DB-BD31-4B8C-83A1-F6EECF244321}">
                <p14:modId xmlns:p14="http://schemas.microsoft.com/office/powerpoint/2010/main" val="3624081423"/>
              </p:ext>
            </p:extLst>
          </p:nvPr>
        </p:nvGraphicFramePr>
        <p:xfrm>
          <a:off x="1917700" y="3416300"/>
          <a:ext cx="4749800" cy="457200"/>
        </p:xfrm>
        <a:graphic>
          <a:graphicData uri="http://schemas.openxmlformats.org/presentationml/2006/ole">
            <mc:AlternateContent xmlns:mc="http://schemas.openxmlformats.org/markup-compatibility/2006">
              <mc:Choice xmlns:v="urn:schemas-microsoft-com:vml" Requires="v">
                <p:oleObj spid="_x0000_s81032" name="Equation" r:id="rId5" imgW="4749480" imgH="457200" progId="Equation.DSMT4">
                  <p:embed/>
                </p:oleObj>
              </mc:Choice>
              <mc:Fallback>
                <p:oleObj name="Equation" r:id="rId5" imgW="4749480" imgH="457200" progId="Equation.DSMT4">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700" y="3416300"/>
                        <a:ext cx="4749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2E30B977-98EB-4CFD-8E6D-6BA5910077BC}"/>
              </a:ext>
            </a:extLst>
          </p:cNvPr>
          <p:cNvSpPr>
            <a:spLocks noGrp="1"/>
          </p:cNvSpPr>
          <p:nvPr>
            <p:ph sz="quarter" idx="14"/>
          </p:nvPr>
        </p:nvSpPr>
        <p:spPr>
          <a:xfrm>
            <a:off x="471052" y="4114801"/>
            <a:ext cx="8229600" cy="381000"/>
          </a:xfrm>
        </p:spPr>
        <p:txBody>
          <a:bodyPr/>
          <a:lstStyle/>
          <a:p>
            <a:r>
              <a:rPr lang="en-US" sz="2600" dirty="0"/>
              <a:t>What happens with electron capture?</a:t>
            </a:r>
          </a:p>
        </p:txBody>
      </p:sp>
      <p:graphicFrame>
        <p:nvGraphicFramePr>
          <p:cNvPr id="8" name="Object 7" descr="Super 1 sub 1, p plus super 0 sub negative 1, e yields super 1 sub 0, n">
            <a:extLst>
              <a:ext uri="{FF2B5EF4-FFF2-40B4-BE49-F238E27FC236}">
                <a16:creationId xmlns:a16="http://schemas.microsoft.com/office/drawing/2014/main" id="{485D7C4B-E9CB-4F89-8349-60A9D50A8342}"/>
              </a:ext>
            </a:extLst>
          </p:cNvPr>
          <p:cNvGraphicFramePr>
            <a:graphicFrameLocks noChangeAspect="1"/>
          </p:cNvGraphicFramePr>
          <p:nvPr>
            <p:extLst>
              <p:ext uri="{D42A27DB-BD31-4B8C-83A1-F6EECF244321}">
                <p14:modId xmlns:p14="http://schemas.microsoft.com/office/powerpoint/2010/main" val="3008207633"/>
              </p:ext>
            </p:extLst>
          </p:nvPr>
        </p:nvGraphicFramePr>
        <p:xfrm>
          <a:off x="3124200" y="4876800"/>
          <a:ext cx="1866900" cy="431800"/>
        </p:xfrm>
        <a:graphic>
          <a:graphicData uri="http://schemas.openxmlformats.org/presentationml/2006/ole">
            <mc:AlternateContent xmlns:mc="http://schemas.openxmlformats.org/markup-compatibility/2006">
              <mc:Choice xmlns:v="urn:schemas-microsoft-com:vml" Requires="v">
                <p:oleObj spid="_x0000_s81033" name="Equation" r:id="rId7" imgW="1866600" imgH="431640" progId="Equation.DSMT4">
                  <p:embed/>
                </p:oleObj>
              </mc:Choice>
              <mc:Fallback>
                <p:oleObj name="Equation" r:id="rId7" imgW="1866600" imgH="431640" progId="Equation.DSMT4">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876800"/>
                        <a:ext cx="1866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915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0FF9-61CD-4761-BD8A-840CBB9E0B10}"/>
              </a:ext>
            </a:extLst>
          </p:cNvPr>
          <p:cNvSpPr>
            <a:spLocks noGrp="1"/>
          </p:cNvSpPr>
          <p:nvPr>
            <p:ph type="title"/>
          </p:nvPr>
        </p:nvSpPr>
        <p:spPr/>
        <p:txBody>
          <a:bodyPr/>
          <a:lstStyle/>
          <a:p>
            <a:r>
              <a:rPr lang="en-US" dirty="0"/>
              <a:t>Sources of Some Nuclear Particles </a:t>
            </a:r>
            <a:r>
              <a:rPr lang="en-US" sz="2000" b="0" dirty="0"/>
              <a:t>(2 of 2)</a:t>
            </a:r>
            <a:endParaRPr lang="en-US" dirty="0"/>
          </a:p>
        </p:txBody>
      </p:sp>
      <p:sp>
        <p:nvSpPr>
          <p:cNvPr id="3" name="Content Placeholder 2">
            <a:extLst>
              <a:ext uri="{FF2B5EF4-FFF2-40B4-BE49-F238E27FC236}">
                <a16:creationId xmlns:a16="http://schemas.microsoft.com/office/drawing/2014/main" id="{AE99534C-2709-4E3A-B90C-D14562DD1470}"/>
              </a:ext>
            </a:extLst>
          </p:cNvPr>
          <p:cNvSpPr>
            <a:spLocks noGrp="1"/>
          </p:cNvSpPr>
          <p:nvPr>
            <p:ph idx="1"/>
          </p:nvPr>
        </p:nvSpPr>
        <p:spPr>
          <a:xfrm>
            <a:off x="457200" y="1600201"/>
            <a:ext cx="8229600" cy="533400"/>
          </a:xfrm>
        </p:spPr>
        <p:txBody>
          <a:bodyPr/>
          <a:lstStyle/>
          <a:p>
            <a:pPr marL="0" indent="0">
              <a:buNone/>
            </a:pPr>
            <a:r>
              <a:rPr lang="en-US" sz="2600" b="1" dirty="0"/>
              <a:t>Table 21.2</a:t>
            </a:r>
            <a:r>
              <a:rPr lang="en-US" sz="2600" dirty="0"/>
              <a:t> Particles Found in Nuclear Reactions</a:t>
            </a:r>
          </a:p>
        </p:txBody>
      </p:sp>
      <p:graphicFrame>
        <p:nvGraphicFramePr>
          <p:cNvPr id="4" name="Table 3">
            <a:extLst>
              <a:ext uri="{FF2B5EF4-FFF2-40B4-BE49-F238E27FC236}">
                <a16:creationId xmlns:a16="http://schemas.microsoft.com/office/drawing/2014/main" id="{07360EE7-78C0-40AD-8203-0C34D94A1B8A}"/>
              </a:ext>
            </a:extLst>
          </p:cNvPr>
          <p:cNvGraphicFramePr>
            <a:graphicFrameLocks noGrp="1"/>
          </p:cNvGraphicFramePr>
          <p:nvPr>
            <p:extLst>
              <p:ext uri="{D42A27DB-BD31-4B8C-83A1-F6EECF244321}">
                <p14:modId xmlns:p14="http://schemas.microsoft.com/office/powerpoint/2010/main" val="2952060639"/>
              </p:ext>
            </p:extLst>
          </p:nvPr>
        </p:nvGraphicFramePr>
        <p:xfrm>
          <a:off x="1524000" y="2433320"/>
          <a:ext cx="6096000" cy="259588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4151271141"/>
                    </a:ext>
                  </a:extLst>
                </a:gridCol>
                <a:gridCol w="3048000">
                  <a:extLst>
                    <a:ext uri="{9D8B030D-6E8A-4147-A177-3AD203B41FA5}">
                      <a16:colId xmlns:a16="http://schemas.microsoft.com/office/drawing/2014/main" val="2141928147"/>
                    </a:ext>
                  </a:extLst>
                </a:gridCol>
              </a:tblGrid>
              <a:tr h="370840">
                <a:tc>
                  <a:txBody>
                    <a:bodyPr/>
                    <a:lstStyle/>
                    <a:p>
                      <a:r>
                        <a:rPr lang="en-US" b="1" dirty="0"/>
                        <a:t>Particle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350339"/>
                  </a:ext>
                </a:extLst>
              </a:tr>
              <a:tr h="370840">
                <a:tc>
                  <a:txBody>
                    <a:bodyPr/>
                    <a:lstStyle/>
                    <a:p>
                      <a:r>
                        <a:rPr lang="en-US" dirty="0"/>
                        <a:t>Neutron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bg1"/>
                          </a:solidFill>
                          <a:effectLst/>
                          <a:latin typeface="+mn-lt"/>
                          <a:ea typeface="+mn-ea"/>
                          <a:cs typeface="+mn-cs"/>
                        </a:rPr>
                        <a:t>super 1 sub 0, n or n</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581855"/>
                  </a:ext>
                </a:extLst>
              </a:tr>
              <a:tr h="370840">
                <a:tc>
                  <a:txBody>
                    <a:bodyPr/>
                    <a:lstStyle/>
                    <a:p>
                      <a:r>
                        <a:rPr lang="en-US" dirty="0"/>
                        <a:t>Proton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bg1"/>
                          </a:solidFill>
                          <a:effectLst/>
                          <a:latin typeface="+mn-lt"/>
                          <a:ea typeface="+mn-ea"/>
                          <a:cs typeface="+mn-cs"/>
                        </a:rPr>
                        <a:t>super 1 sub 1, H or p</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09904"/>
                  </a:ext>
                </a:extLst>
              </a:tr>
              <a:tr h="370840">
                <a:tc>
                  <a:txBody>
                    <a:bodyPr/>
                    <a:lstStyle/>
                    <a:p>
                      <a:r>
                        <a:rPr lang="en-US" dirty="0"/>
                        <a:t>Electron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bg1"/>
                          </a:solidFill>
                          <a:effectLst/>
                          <a:latin typeface="+mn-lt"/>
                          <a:ea typeface="+mn-ea"/>
                          <a:cs typeface="+mn-cs"/>
                        </a:rPr>
                        <a:t>super 0 sub negative 1, e</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03127"/>
                  </a:ext>
                </a:extLst>
              </a:tr>
              <a:tr h="370840">
                <a:tc>
                  <a:txBody>
                    <a:bodyPr/>
                    <a:lstStyle/>
                    <a:p>
                      <a:r>
                        <a:rPr lang="en-US" dirty="0"/>
                        <a:t>Alpha particle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bg1"/>
                          </a:solidFill>
                          <a:effectLst/>
                          <a:latin typeface="+mn-lt"/>
                          <a:ea typeface="+mn-ea"/>
                          <a:cs typeface="+mn-cs"/>
                        </a:rPr>
                        <a:t>super 4 sub 2, H e or alpha</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8181334"/>
                  </a:ext>
                </a:extLst>
              </a:tr>
              <a:tr h="370840">
                <a:tc>
                  <a:txBody>
                    <a:bodyPr/>
                    <a:lstStyle/>
                    <a:p>
                      <a:r>
                        <a:rPr lang="en-US" dirty="0"/>
                        <a:t>Beta particle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bg1"/>
                          </a:solidFill>
                          <a:effectLst/>
                          <a:latin typeface="+mn-lt"/>
                          <a:ea typeface="+mn-ea"/>
                          <a:cs typeface="+mn-cs"/>
                        </a:rPr>
                        <a:t>super 0 sub negative 1, e or beta, minus</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269767"/>
                  </a:ext>
                </a:extLst>
              </a:tr>
              <a:tr h="370840">
                <a:tc>
                  <a:txBody>
                    <a:bodyPr/>
                    <a:lstStyle/>
                    <a:p>
                      <a:r>
                        <a:rPr lang="en-US" dirty="0"/>
                        <a:t>Positron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smtClean="0">
                          <a:solidFill>
                            <a:schemeClr val="bg1"/>
                          </a:solidFill>
                          <a:effectLst/>
                          <a:latin typeface="+mn-lt"/>
                          <a:ea typeface="+mn-ea"/>
                          <a:cs typeface="+mn-cs"/>
                        </a:rPr>
                        <a:t>super 0 sub positive 1, e or beta, plus</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3435074"/>
                  </a:ext>
                </a:extLst>
              </a:tr>
            </a:tbl>
          </a:graphicData>
        </a:graphic>
      </p:graphicFrame>
      <p:graphicFrame>
        <p:nvGraphicFramePr>
          <p:cNvPr id="6" name="Object 5">
            <a:extLst>
              <a:ext uri="{FF2B5EF4-FFF2-40B4-BE49-F238E27FC236}">
                <a16:creationId xmlns:a16="http://schemas.microsoft.com/office/drawing/2014/main" id="{5463E259-A278-493C-B6B5-DD9F72FC997A}"/>
              </a:ext>
            </a:extLst>
          </p:cNvPr>
          <p:cNvGraphicFramePr>
            <a:graphicFrameLocks noChangeAspect="1"/>
          </p:cNvGraphicFramePr>
          <p:nvPr>
            <p:extLst>
              <p:ext uri="{D42A27DB-BD31-4B8C-83A1-F6EECF244321}">
                <p14:modId xmlns:p14="http://schemas.microsoft.com/office/powerpoint/2010/main" val="1626660834"/>
              </p:ext>
            </p:extLst>
          </p:nvPr>
        </p:nvGraphicFramePr>
        <p:xfrm>
          <a:off x="4648200" y="2819400"/>
          <a:ext cx="812800" cy="317500"/>
        </p:xfrm>
        <a:graphic>
          <a:graphicData uri="http://schemas.openxmlformats.org/presentationml/2006/ole">
            <mc:AlternateContent xmlns:mc="http://schemas.openxmlformats.org/markup-compatibility/2006">
              <mc:Choice xmlns:v="urn:schemas-microsoft-com:vml" Requires="v">
                <p:oleObj spid="_x0000_s96492" name="Equation" r:id="rId3" imgW="812520" imgH="317160" progId="Equation.DSMT4">
                  <p:embed/>
                </p:oleObj>
              </mc:Choice>
              <mc:Fallback>
                <p:oleObj name="Equation" r:id="rId3" imgW="812520" imgH="31716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819400"/>
                        <a:ext cx="812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90A584A4-20B2-43CD-B7A6-19B52004C995}"/>
              </a:ext>
            </a:extLst>
          </p:cNvPr>
          <p:cNvGraphicFramePr>
            <a:graphicFrameLocks noChangeAspect="1"/>
          </p:cNvGraphicFramePr>
          <p:nvPr>
            <p:extLst>
              <p:ext uri="{D42A27DB-BD31-4B8C-83A1-F6EECF244321}">
                <p14:modId xmlns:p14="http://schemas.microsoft.com/office/powerpoint/2010/main" val="951901412"/>
              </p:ext>
            </p:extLst>
          </p:nvPr>
        </p:nvGraphicFramePr>
        <p:xfrm>
          <a:off x="4658032" y="3207364"/>
          <a:ext cx="812800" cy="317500"/>
        </p:xfrm>
        <a:graphic>
          <a:graphicData uri="http://schemas.openxmlformats.org/presentationml/2006/ole">
            <mc:AlternateContent xmlns:mc="http://schemas.openxmlformats.org/markup-compatibility/2006">
              <mc:Choice xmlns:v="urn:schemas-microsoft-com:vml" Requires="v">
                <p:oleObj spid="_x0000_s96493" name="Equation" r:id="rId5" imgW="812520" imgH="317160" progId="Equation.DSMT4">
                  <p:embed/>
                </p:oleObj>
              </mc:Choice>
              <mc:Fallback>
                <p:oleObj name="Equation" r:id="rId5" imgW="812520" imgH="31716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032" y="3207364"/>
                        <a:ext cx="812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FD2C6117-71F0-4FE8-AA58-6A865508ACE6}"/>
              </a:ext>
            </a:extLst>
          </p:cNvPr>
          <p:cNvGraphicFramePr>
            <a:graphicFrameLocks noChangeAspect="1"/>
          </p:cNvGraphicFramePr>
          <p:nvPr>
            <p:extLst>
              <p:ext uri="{D42A27DB-BD31-4B8C-83A1-F6EECF244321}">
                <p14:modId xmlns:p14="http://schemas.microsoft.com/office/powerpoint/2010/main" val="3150419299"/>
              </p:ext>
            </p:extLst>
          </p:nvPr>
        </p:nvGraphicFramePr>
        <p:xfrm>
          <a:off x="4676468" y="3568700"/>
          <a:ext cx="342900" cy="317500"/>
        </p:xfrm>
        <a:graphic>
          <a:graphicData uri="http://schemas.openxmlformats.org/presentationml/2006/ole">
            <mc:AlternateContent xmlns:mc="http://schemas.openxmlformats.org/markup-compatibility/2006">
              <mc:Choice xmlns:v="urn:schemas-microsoft-com:vml" Requires="v">
                <p:oleObj spid="_x0000_s96494" name="Equation" r:id="rId7" imgW="342720" imgH="317160" progId="Equation.DSMT4">
                  <p:embed/>
                </p:oleObj>
              </mc:Choice>
              <mc:Fallback>
                <p:oleObj name="Equation" r:id="rId7" imgW="342720" imgH="317160" progId="Equation.DSMT4">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6468" y="3568700"/>
                        <a:ext cx="342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44B15E8D-BB40-46E5-97EB-08106E2BA9B1}"/>
              </a:ext>
            </a:extLst>
          </p:cNvPr>
          <p:cNvGraphicFramePr>
            <a:graphicFrameLocks noChangeAspect="1"/>
          </p:cNvGraphicFramePr>
          <p:nvPr>
            <p:extLst>
              <p:ext uri="{D42A27DB-BD31-4B8C-83A1-F6EECF244321}">
                <p14:modId xmlns:p14="http://schemas.microsoft.com/office/powerpoint/2010/main" val="1503391600"/>
              </p:ext>
            </p:extLst>
          </p:nvPr>
        </p:nvGraphicFramePr>
        <p:xfrm>
          <a:off x="4638368" y="3949700"/>
          <a:ext cx="1016000" cy="317500"/>
        </p:xfrm>
        <a:graphic>
          <a:graphicData uri="http://schemas.openxmlformats.org/presentationml/2006/ole">
            <mc:AlternateContent xmlns:mc="http://schemas.openxmlformats.org/markup-compatibility/2006">
              <mc:Choice xmlns:v="urn:schemas-microsoft-com:vml" Requires="v">
                <p:oleObj spid="_x0000_s96495" name="Equation" r:id="rId9" imgW="1015920" imgH="317160" progId="Equation.DSMT4">
                  <p:embed/>
                </p:oleObj>
              </mc:Choice>
              <mc:Fallback>
                <p:oleObj name="Equation" r:id="rId9" imgW="1015920" imgH="317160" progId="Equation.DSMT4">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368" y="3949700"/>
                        <a:ext cx="1016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67D39EC2-779B-4D86-A3E9-EC85AF60D329}"/>
              </a:ext>
            </a:extLst>
          </p:cNvPr>
          <p:cNvGraphicFramePr>
            <a:graphicFrameLocks noChangeAspect="1"/>
          </p:cNvGraphicFramePr>
          <p:nvPr>
            <p:extLst>
              <p:ext uri="{D42A27DB-BD31-4B8C-83A1-F6EECF244321}">
                <p14:modId xmlns:p14="http://schemas.microsoft.com/office/powerpoint/2010/main" val="1247679902"/>
              </p:ext>
            </p:extLst>
          </p:nvPr>
        </p:nvGraphicFramePr>
        <p:xfrm>
          <a:off x="4648200" y="4320868"/>
          <a:ext cx="1054100" cy="317500"/>
        </p:xfrm>
        <a:graphic>
          <a:graphicData uri="http://schemas.openxmlformats.org/presentationml/2006/ole">
            <mc:AlternateContent xmlns:mc="http://schemas.openxmlformats.org/markup-compatibility/2006">
              <mc:Choice xmlns:v="urn:schemas-microsoft-com:vml" Requires="v">
                <p:oleObj spid="_x0000_s96496" name="Equation" r:id="rId11" imgW="1054080" imgH="317160" progId="Equation.DSMT4">
                  <p:embed/>
                </p:oleObj>
              </mc:Choice>
              <mc:Fallback>
                <p:oleObj name="Equation" r:id="rId11" imgW="1054080" imgH="317160" progId="Equation.DSMT4">
                  <p:embed/>
                  <p:pic>
                    <p:nvPicPr>
                      <p:cNvPr id="0"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4320868"/>
                        <a:ext cx="1054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6435D07F-AE79-481F-8F42-08A3196A9D17}"/>
              </a:ext>
            </a:extLst>
          </p:cNvPr>
          <p:cNvGraphicFramePr>
            <a:graphicFrameLocks noChangeAspect="1"/>
          </p:cNvGraphicFramePr>
          <p:nvPr>
            <p:extLst>
              <p:ext uri="{D42A27DB-BD31-4B8C-83A1-F6EECF244321}">
                <p14:modId xmlns:p14="http://schemas.microsoft.com/office/powerpoint/2010/main" val="315120924"/>
              </p:ext>
            </p:extLst>
          </p:nvPr>
        </p:nvGraphicFramePr>
        <p:xfrm>
          <a:off x="4654550" y="4682204"/>
          <a:ext cx="1066800" cy="317500"/>
        </p:xfrm>
        <a:graphic>
          <a:graphicData uri="http://schemas.openxmlformats.org/presentationml/2006/ole">
            <mc:AlternateContent xmlns:mc="http://schemas.openxmlformats.org/markup-compatibility/2006">
              <mc:Choice xmlns:v="urn:schemas-microsoft-com:vml" Requires="v">
                <p:oleObj spid="_x0000_s96497" name="Equation" r:id="rId13" imgW="1066680" imgH="317160" progId="Equation.DSMT4">
                  <p:embed/>
                </p:oleObj>
              </mc:Choice>
              <mc:Fallback>
                <p:oleObj name="Equation" r:id="rId13" imgW="1066680" imgH="317160" progId="Equation.DSMT4">
                  <p:embed/>
                  <p:pic>
                    <p:nvPicPr>
                      <p:cNvPr id="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4550" y="4682204"/>
                        <a:ext cx="1066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15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19AA-2537-4C1E-88A6-2A7F74061440}"/>
              </a:ext>
            </a:extLst>
          </p:cNvPr>
          <p:cNvSpPr>
            <a:spLocks noGrp="1"/>
          </p:cNvSpPr>
          <p:nvPr>
            <p:ph type="title"/>
          </p:nvPr>
        </p:nvSpPr>
        <p:spPr/>
        <p:txBody>
          <a:bodyPr/>
          <a:lstStyle/>
          <a:p>
            <a:r>
              <a:rPr lang="en-US" dirty="0"/>
              <a:t>Nuclear Stability</a:t>
            </a:r>
          </a:p>
        </p:txBody>
      </p:sp>
      <p:sp>
        <p:nvSpPr>
          <p:cNvPr id="3" name="Content Placeholder 2">
            <a:extLst>
              <a:ext uri="{FF2B5EF4-FFF2-40B4-BE49-F238E27FC236}">
                <a16:creationId xmlns:a16="http://schemas.microsoft.com/office/drawing/2014/main" id="{E0D39BB8-60F3-44FE-A926-2B87D5BC5202}"/>
              </a:ext>
            </a:extLst>
          </p:cNvPr>
          <p:cNvSpPr>
            <a:spLocks noGrp="1"/>
          </p:cNvSpPr>
          <p:nvPr>
            <p:ph idx="1"/>
          </p:nvPr>
        </p:nvSpPr>
        <p:spPr/>
        <p:txBody>
          <a:bodyPr/>
          <a:lstStyle/>
          <a:p>
            <a:pPr>
              <a:spcBef>
                <a:spcPts val="1200"/>
              </a:spcBef>
            </a:pPr>
            <a:r>
              <a:rPr lang="en-US" sz="2600" dirty="0"/>
              <a:t>Any atom with more than one proton (anything but H) will have repulsions between the protons in the nucleus.</a:t>
            </a:r>
          </a:p>
          <a:p>
            <a:pPr>
              <a:spcBef>
                <a:spcPts val="1200"/>
              </a:spcBef>
            </a:pPr>
            <a:r>
              <a:rPr lang="en-US" sz="2600" b="1" dirty="0"/>
              <a:t>Strong nuclear force</a:t>
            </a:r>
            <a:r>
              <a:rPr lang="en-US" sz="2600" dirty="0"/>
              <a:t> helps keep the nucleus together.</a:t>
            </a:r>
          </a:p>
          <a:p>
            <a:pPr>
              <a:spcBef>
                <a:spcPts val="1200"/>
              </a:spcBef>
            </a:pPr>
            <a:r>
              <a:rPr lang="en-US" sz="2600" dirty="0"/>
              <a:t>Neutrons play a key role stabilizing the nucleus, so the ratio of neutrons to protons is an important factor.</a:t>
            </a:r>
          </a:p>
        </p:txBody>
      </p:sp>
    </p:spTree>
    <p:extLst>
      <p:ext uri="{BB962C8B-B14F-4D97-AF65-F5344CB8AC3E}">
        <p14:creationId xmlns:p14="http://schemas.microsoft.com/office/powerpoint/2010/main" val="115086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B39D-D1B4-4BD2-BA58-989543BFE820}"/>
              </a:ext>
            </a:extLst>
          </p:cNvPr>
          <p:cNvSpPr>
            <a:spLocks noGrp="1"/>
          </p:cNvSpPr>
          <p:nvPr>
            <p:ph type="title"/>
          </p:nvPr>
        </p:nvSpPr>
        <p:spPr/>
        <p:txBody>
          <a:bodyPr/>
          <a:lstStyle/>
          <a:p>
            <a:r>
              <a:rPr lang="en-US" dirty="0"/>
              <a:t>Neutron–Proton Ratios</a:t>
            </a:r>
          </a:p>
        </p:txBody>
      </p:sp>
      <p:sp>
        <p:nvSpPr>
          <p:cNvPr id="3" name="Content Placeholder 2">
            <a:extLst>
              <a:ext uri="{FF2B5EF4-FFF2-40B4-BE49-F238E27FC236}">
                <a16:creationId xmlns:a16="http://schemas.microsoft.com/office/drawing/2014/main" id="{BCF0C986-5FB9-4827-8020-6BDD884D1CE6}"/>
              </a:ext>
            </a:extLst>
          </p:cNvPr>
          <p:cNvSpPr>
            <a:spLocks noGrp="1"/>
          </p:cNvSpPr>
          <p:nvPr>
            <p:ph idx="1"/>
          </p:nvPr>
        </p:nvSpPr>
        <p:spPr>
          <a:xfrm>
            <a:off x="457200" y="1604176"/>
            <a:ext cx="2743200" cy="343286"/>
          </a:xfrm>
        </p:spPr>
        <p:txBody>
          <a:bodyPr/>
          <a:lstStyle/>
          <a:p>
            <a:r>
              <a:rPr lang="en-US" sz="2400" dirty="0"/>
              <a:t>For smaller nuclei</a:t>
            </a:r>
          </a:p>
        </p:txBody>
      </p:sp>
      <p:graphicFrame>
        <p:nvGraphicFramePr>
          <p:cNvPr id="7" name="Object 6" descr="Z is less than or equal to 20">
            <a:extLst>
              <a:ext uri="{FF2B5EF4-FFF2-40B4-BE49-F238E27FC236}">
                <a16:creationId xmlns:a16="http://schemas.microsoft.com/office/drawing/2014/main" id="{A07D60F4-6BCB-46D2-B10D-22B7A5258F47}"/>
              </a:ext>
            </a:extLst>
          </p:cNvPr>
          <p:cNvGraphicFramePr>
            <a:graphicFrameLocks noChangeAspect="1"/>
          </p:cNvGraphicFramePr>
          <p:nvPr>
            <p:extLst>
              <p:ext uri="{D42A27DB-BD31-4B8C-83A1-F6EECF244321}">
                <p14:modId xmlns:p14="http://schemas.microsoft.com/office/powerpoint/2010/main" val="1314245606"/>
              </p:ext>
            </p:extLst>
          </p:nvPr>
        </p:nvGraphicFramePr>
        <p:xfrm>
          <a:off x="3210232" y="1605936"/>
          <a:ext cx="1219200" cy="431800"/>
        </p:xfrm>
        <a:graphic>
          <a:graphicData uri="http://schemas.openxmlformats.org/presentationml/2006/ole">
            <mc:AlternateContent xmlns:mc="http://schemas.openxmlformats.org/markup-compatibility/2006">
              <mc:Choice xmlns:v="urn:schemas-microsoft-com:vml" Requires="v">
                <p:oleObj spid="_x0000_s81966" name="Equation" r:id="rId3" imgW="1218960" imgH="431640" progId="Equation.DSMT4">
                  <p:embed/>
                </p:oleObj>
              </mc:Choice>
              <mc:Fallback>
                <p:oleObj name="Equation" r:id="rId3" imgW="1218960" imgH="4316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232" y="1605936"/>
                        <a:ext cx="1219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83F0350D-9B0B-4EE9-BCFC-8E095616FC2C}"/>
              </a:ext>
            </a:extLst>
          </p:cNvPr>
          <p:cNvSpPr>
            <a:spLocks noGrp="1"/>
          </p:cNvSpPr>
          <p:nvPr>
            <p:ph idx="13"/>
          </p:nvPr>
        </p:nvSpPr>
        <p:spPr>
          <a:xfrm>
            <a:off x="457200" y="1947462"/>
            <a:ext cx="4114800" cy="4377138"/>
          </a:xfrm>
        </p:spPr>
        <p:txBody>
          <a:bodyPr/>
          <a:lstStyle/>
          <a:p>
            <a:pPr indent="0">
              <a:buNone/>
            </a:pPr>
            <a:r>
              <a:rPr lang="en-US" sz="2400" dirty="0">
                <a:sym typeface="Symbol" charset="2"/>
              </a:rPr>
              <a:t>stable nuclei have a neutron-to-proton ratio close to 1:1.</a:t>
            </a:r>
          </a:p>
          <a:p>
            <a:r>
              <a:rPr lang="en-US" sz="2400" dirty="0"/>
              <a:t>As nuclei get larger, it takes a larger number of neutrons to stabilize the nucleus.</a:t>
            </a:r>
          </a:p>
          <a:p>
            <a:pPr marL="342900" lvl="1" indent="-342900">
              <a:buFont typeface="Arial" charset="0"/>
              <a:buChar char="•"/>
            </a:pPr>
            <a:r>
              <a:rPr lang="en-US" sz="2400" dirty="0"/>
              <a:t>The shaded region in the figure is called the </a:t>
            </a:r>
            <a:r>
              <a:rPr lang="en-US" sz="2400" b="1" dirty="0"/>
              <a:t>belt of stability</a:t>
            </a:r>
            <a:r>
              <a:rPr lang="en-US" sz="2400" dirty="0"/>
              <a:t>; it shows what nuclides would be stable.</a:t>
            </a:r>
          </a:p>
        </p:txBody>
      </p:sp>
      <p:pic>
        <p:nvPicPr>
          <p:cNvPr id="6" name="Picture 5" descr="A graph, in steps, shows a plot of stable isotopes rising steadily within a band of stability. This band is above the linear increasing line representing a 1 to 1 proton to neutron ratio. The graph has number of protons, p, on the x-axis, ranging from 0 to 100 with intervals of 10. Number of neutrons, n, is on the y-axis, ranging from 0 to 160 with intervals of 10. A band of dots representing stable isotopes rises steadily within the belt of stability. Plotted rising below the stable nuclei band is the linear increasing line representing a 1 to 1 proton to neutron ratio. Step 1. For nuclei above the belt of stability, the dominant decay mode is beta emission. Step 2. For nuclei below the belt of stability, the dominant decay mode is positron emission or electron capture. Step 3. For nuclei with Z greater than or equal to 84, the dominant decay mode is alpha emission. For 16 over 8 O, n divided by p is 1.0; this point is on the 1 to 1 neutron to proton ratio line. For 56 over 26 F e, n to p is 1.15. For 127 over 53 I, n to p is 1.4. For 209 over 83 B i, n to p is 1.52. The data is described in the following list; data are approximate. The following list provides the Number of protons, p, Stable isotope number of neutrons, n, approximate, 1 to 1 neutron to proton ration, number of neutrons. The item entries are as follows. Item 2. protons, 0. Stable isotope, 0. number of neutrons, 0. Item 3. protons, 10. Stable isotope, 10. number of neutrons, 10. Item 4. protons, 20. Stable isotope, 23. number of neutrons, 20. Item 5. protons, 30. Stable isotope, 35. number of neutrons, 30. Item 6. protons, 40. Stable isotope, 50. number of neutrons, 40. Item 7. protons, 50. Stable isotope, 65. number of neutrons, 50. Item 8. protons, 60. Stable isotope, 85. number of neutrons, 60. Item 9. protons, 70. Stable isotope, 95. number of neutrons, 70. Item 10. protons, 80. Stable isotope, 120. number of neutrons, 80. Item 11. protons, 90. Stable isotope, 135. number of neutrons, 90. Item 12. protons, 100. Stable isotope, 150. number of neutrons, 100.">
            <a:extLst>
              <a:ext uri="{FF2B5EF4-FFF2-40B4-BE49-F238E27FC236}">
                <a16:creationId xmlns:a16="http://schemas.microsoft.com/office/drawing/2014/main" id="{7E4DE867-14F0-419D-A073-E21D7974FD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17"/>
          <a:stretch/>
        </p:blipFill>
        <p:spPr>
          <a:xfrm>
            <a:off x="5029200" y="2037736"/>
            <a:ext cx="3797960" cy="3651677"/>
          </a:xfrm>
          <a:prstGeom prst="rect">
            <a:avLst/>
          </a:prstGeom>
        </p:spPr>
      </p:pic>
    </p:spTree>
    <p:extLst>
      <p:ext uri="{BB962C8B-B14F-4D97-AF65-F5344CB8AC3E}">
        <p14:creationId xmlns:p14="http://schemas.microsoft.com/office/powerpoint/2010/main" val="402588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5CB1-512E-41C1-9B86-C6A86362C03C}"/>
              </a:ext>
            </a:extLst>
          </p:cNvPr>
          <p:cNvSpPr>
            <a:spLocks noGrp="1"/>
          </p:cNvSpPr>
          <p:nvPr>
            <p:ph type="title"/>
          </p:nvPr>
        </p:nvSpPr>
        <p:spPr/>
        <p:txBody>
          <a:bodyPr/>
          <a:lstStyle/>
          <a:p>
            <a:r>
              <a:rPr lang="en-US" dirty="0"/>
              <a:t>Unstable Nuclei </a:t>
            </a:r>
            <a:r>
              <a:rPr lang="en-US" sz="2000" b="0" dirty="0"/>
              <a:t>(1 of 2)</a:t>
            </a:r>
          </a:p>
        </p:txBody>
      </p:sp>
      <p:sp>
        <p:nvSpPr>
          <p:cNvPr id="3" name="Content Placeholder 2">
            <a:extLst>
              <a:ext uri="{FF2B5EF4-FFF2-40B4-BE49-F238E27FC236}">
                <a16:creationId xmlns:a16="http://schemas.microsoft.com/office/drawing/2014/main" id="{B089EC8A-1D44-470D-85CD-3D061B5F324E}"/>
              </a:ext>
            </a:extLst>
          </p:cNvPr>
          <p:cNvSpPr>
            <a:spLocks noGrp="1"/>
          </p:cNvSpPr>
          <p:nvPr>
            <p:ph idx="1"/>
          </p:nvPr>
        </p:nvSpPr>
        <p:spPr>
          <a:xfrm>
            <a:off x="457200" y="1604176"/>
            <a:ext cx="4177148" cy="4339424"/>
          </a:xfrm>
        </p:spPr>
        <p:txBody>
          <a:bodyPr/>
          <a:lstStyle/>
          <a:p>
            <a:r>
              <a:rPr lang="en-US" sz="2400" dirty="0"/>
              <a:t>Compare a nucleus to the “belt of stability.”</a:t>
            </a:r>
          </a:p>
          <a:p>
            <a:r>
              <a:rPr lang="en-US" sz="2400" dirty="0"/>
              <a:t>Nuclei above have too many neutrons; they tend to decay by emitting beta particles.</a:t>
            </a:r>
          </a:p>
          <a:p>
            <a:r>
              <a:rPr lang="en-US" sz="2400" dirty="0"/>
              <a:t>Nuclei below have too many protons; they tend to become more stable by positron emission or electron capture.</a:t>
            </a:r>
          </a:p>
        </p:txBody>
      </p:sp>
      <p:pic>
        <p:nvPicPr>
          <p:cNvPr id="6" name="Picture 5" descr="A graph, in steps, shows a plot of stable isotopes rising steadily within a band of stability. This band is above the linear increasing line representing a 1 to 1 proton to neutron ratio.">
            <a:extLst>
              <a:ext uri="{FF2B5EF4-FFF2-40B4-BE49-F238E27FC236}">
                <a16:creationId xmlns:a16="http://schemas.microsoft.com/office/drawing/2014/main" id="{5FCF9B97-A289-4E65-B12E-3A20B83308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4850670" y="1984162"/>
            <a:ext cx="3797960" cy="3651677"/>
          </a:xfrm>
          <a:prstGeom prst="rect">
            <a:avLst/>
          </a:prstGeom>
        </p:spPr>
      </p:pic>
    </p:spTree>
    <p:extLst>
      <p:ext uri="{BB962C8B-B14F-4D97-AF65-F5344CB8AC3E}">
        <p14:creationId xmlns:p14="http://schemas.microsoft.com/office/powerpoint/2010/main" val="248270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FD4A-ADA8-4DC6-A676-0DF6ABA93956}"/>
              </a:ext>
            </a:extLst>
          </p:cNvPr>
          <p:cNvSpPr>
            <a:spLocks noGrp="1"/>
          </p:cNvSpPr>
          <p:nvPr>
            <p:ph type="title"/>
          </p:nvPr>
        </p:nvSpPr>
        <p:spPr/>
        <p:txBody>
          <a:bodyPr/>
          <a:lstStyle/>
          <a:p>
            <a:r>
              <a:rPr lang="en-US" dirty="0"/>
              <a:t>Unstable Nuclei </a:t>
            </a:r>
            <a:r>
              <a:rPr lang="en-US" sz="2000" b="0" dirty="0"/>
              <a:t>(2 of 2)</a:t>
            </a:r>
            <a:endParaRPr lang="en-US" dirty="0"/>
          </a:p>
        </p:txBody>
      </p:sp>
      <p:sp>
        <p:nvSpPr>
          <p:cNvPr id="3" name="Content Placeholder 2">
            <a:extLst>
              <a:ext uri="{FF2B5EF4-FFF2-40B4-BE49-F238E27FC236}">
                <a16:creationId xmlns:a16="http://schemas.microsoft.com/office/drawing/2014/main" id="{F703AC88-894C-48F8-9CB2-76852BF72E35}"/>
              </a:ext>
            </a:extLst>
          </p:cNvPr>
          <p:cNvSpPr>
            <a:spLocks noGrp="1"/>
          </p:cNvSpPr>
          <p:nvPr>
            <p:ph idx="1"/>
          </p:nvPr>
        </p:nvSpPr>
        <p:spPr>
          <a:xfrm>
            <a:off x="457200" y="1604176"/>
            <a:ext cx="4800600" cy="377024"/>
          </a:xfrm>
        </p:spPr>
        <p:txBody>
          <a:bodyPr/>
          <a:lstStyle/>
          <a:p>
            <a:r>
              <a:rPr lang="en-US" sz="2400" dirty="0"/>
              <a:t>Nuclei with large atomic numbers</a:t>
            </a:r>
          </a:p>
        </p:txBody>
      </p:sp>
      <p:graphicFrame>
        <p:nvGraphicFramePr>
          <p:cNvPr id="6" name="Object 5" descr="Greater than or equal to 84">
            <a:extLst>
              <a:ext uri="{FF2B5EF4-FFF2-40B4-BE49-F238E27FC236}">
                <a16:creationId xmlns:a16="http://schemas.microsoft.com/office/drawing/2014/main" id="{B0742F43-0093-4A8C-B33F-CA0ECBCF7342}"/>
              </a:ext>
            </a:extLst>
          </p:cNvPr>
          <p:cNvGraphicFramePr>
            <a:graphicFrameLocks noChangeAspect="1"/>
          </p:cNvGraphicFramePr>
          <p:nvPr>
            <p:extLst>
              <p:ext uri="{D42A27DB-BD31-4B8C-83A1-F6EECF244321}">
                <p14:modId xmlns:p14="http://schemas.microsoft.com/office/powerpoint/2010/main" val="525057954"/>
              </p:ext>
            </p:extLst>
          </p:nvPr>
        </p:nvGraphicFramePr>
        <p:xfrm>
          <a:off x="5284428" y="1600200"/>
          <a:ext cx="850900" cy="431800"/>
        </p:xfrm>
        <a:graphic>
          <a:graphicData uri="http://schemas.openxmlformats.org/presentationml/2006/ole">
            <mc:AlternateContent xmlns:mc="http://schemas.openxmlformats.org/markup-compatibility/2006">
              <mc:Choice xmlns:v="urn:schemas-microsoft-com:vml" Requires="v">
                <p:oleObj spid="_x0000_s82990" name="Equation" r:id="rId3" imgW="850680" imgH="431640" progId="Equation.DSMT4">
                  <p:embed/>
                </p:oleObj>
              </mc:Choice>
              <mc:Fallback>
                <p:oleObj name="Equation" r:id="rId3" imgW="850680" imgH="4316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428" y="1600200"/>
                        <a:ext cx="850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9C0B18E3-3C10-4BA7-9C2D-091A79A12DD0}"/>
              </a:ext>
            </a:extLst>
          </p:cNvPr>
          <p:cNvSpPr>
            <a:spLocks noGrp="1"/>
          </p:cNvSpPr>
          <p:nvPr>
            <p:ph idx="13"/>
          </p:nvPr>
        </p:nvSpPr>
        <p:spPr>
          <a:xfrm>
            <a:off x="6218904" y="1600200"/>
            <a:ext cx="2438400" cy="381000"/>
          </a:xfrm>
        </p:spPr>
        <p:txBody>
          <a:bodyPr/>
          <a:lstStyle/>
          <a:p>
            <a:pPr marL="0" indent="0">
              <a:buNone/>
            </a:pPr>
            <a:r>
              <a:rPr lang="en-US" sz="2400" dirty="0"/>
              <a:t>tend to decay by</a:t>
            </a:r>
          </a:p>
        </p:txBody>
      </p:sp>
      <p:sp>
        <p:nvSpPr>
          <p:cNvPr id="5" name="Content Placeholder 4">
            <a:extLst>
              <a:ext uri="{FF2B5EF4-FFF2-40B4-BE49-F238E27FC236}">
                <a16:creationId xmlns:a16="http://schemas.microsoft.com/office/drawing/2014/main" id="{58F99483-B60D-4070-AAC7-C103C414C9B8}"/>
              </a:ext>
            </a:extLst>
          </p:cNvPr>
          <p:cNvSpPr>
            <a:spLocks noGrp="1"/>
          </p:cNvSpPr>
          <p:nvPr>
            <p:ph sz="quarter" idx="14"/>
          </p:nvPr>
        </p:nvSpPr>
        <p:spPr>
          <a:xfrm>
            <a:off x="685800" y="2051065"/>
            <a:ext cx="8014852" cy="387335"/>
          </a:xfrm>
        </p:spPr>
        <p:txBody>
          <a:bodyPr/>
          <a:lstStyle/>
          <a:p>
            <a:pPr marL="0" indent="0">
              <a:buNone/>
            </a:pPr>
            <a:r>
              <a:rPr lang="en-US" sz="2400" dirty="0"/>
              <a:t>alpha emission.</a:t>
            </a:r>
          </a:p>
        </p:txBody>
      </p:sp>
    </p:spTree>
    <p:extLst>
      <p:ext uri="{BB962C8B-B14F-4D97-AF65-F5344CB8AC3E}">
        <p14:creationId xmlns:p14="http://schemas.microsoft.com/office/powerpoint/2010/main" val="189399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B29C-2839-43D0-84E6-05282823B9D3}"/>
              </a:ext>
            </a:extLst>
          </p:cNvPr>
          <p:cNvSpPr>
            <a:spLocks noGrp="1"/>
          </p:cNvSpPr>
          <p:nvPr>
            <p:ph type="title"/>
          </p:nvPr>
        </p:nvSpPr>
        <p:spPr/>
        <p:txBody>
          <a:bodyPr/>
          <a:lstStyle/>
          <a:p>
            <a:r>
              <a:rPr lang="en-US" dirty="0"/>
              <a:t>The Nucleus</a:t>
            </a:r>
          </a:p>
        </p:txBody>
      </p:sp>
      <p:pic>
        <p:nvPicPr>
          <p:cNvPr id="4" name="Picture 3" descr="Super 12 sub 6, C. The superscripted 12 is the mass number, or number of protons plus neutrons. The subscripted 6 is the atomic number, or number of protons or electrons. The C is the symbol of the element.">
            <a:extLst>
              <a:ext uri="{FF2B5EF4-FFF2-40B4-BE49-F238E27FC236}">
                <a16:creationId xmlns:a16="http://schemas.microsoft.com/office/drawing/2014/main" id="{8FC848AD-D6D8-446A-99C2-4ED625975824}"/>
              </a:ext>
            </a:extLst>
          </p:cNvPr>
          <p:cNvPicPr>
            <a:picLocks noChangeAspect="1"/>
          </p:cNvPicPr>
          <p:nvPr/>
        </p:nvPicPr>
        <p:blipFill rotWithShape="1">
          <a:blip r:embed="rId2">
            <a:extLst>
              <a:ext uri="{28A0092B-C50C-407E-A947-70E740481C1C}">
                <a14:useLocalDpi xmlns:a14="http://schemas.microsoft.com/office/drawing/2010/main" val="0"/>
              </a:ext>
            </a:extLst>
          </a:blip>
          <a:srcRect b="6498"/>
          <a:stretch/>
        </p:blipFill>
        <p:spPr>
          <a:xfrm>
            <a:off x="1421010" y="1676400"/>
            <a:ext cx="6427590" cy="1768633"/>
          </a:xfrm>
          <a:prstGeom prst="rect">
            <a:avLst/>
          </a:prstGeom>
        </p:spPr>
      </p:pic>
      <p:sp>
        <p:nvSpPr>
          <p:cNvPr id="3" name="Content Placeholder 2">
            <a:extLst>
              <a:ext uri="{FF2B5EF4-FFF2-40B4-BE49-F238E27FC236}">
                <a16:creationId xmlns:a16="http://schemas.microsoft.com/office/drawing/2014/main" id="{B5B564B3-2EA8-409C-BE54-6BC2CEB79322}"/>
              </a:ext>
            </a:extLst>
          </p:cNvPr>
          <p:cNvSpPr>
            <a:spLocks noGrp="1"/>
          </p:cNvSpPr>
          <p:nvPr>
            <p:ph idx="1"/>
          </p:nvPr>
        </p:nvSpPr>
        <p:spPr>
          <a:xfrm>
            <a:off x="457200" y="3733800"/>
            <a:ext cx="8229600" cy="2544763"/>
          </a:xfrm>
        </p:spPr>
        <p:txBody>
          <a:bodyPr/>
          <a:lstStyle/>
          <a:p>
            <a:r>
              <a:rPr lang="en-US" sz="2600" dirty="0"/>
              <a:t>Remember that the nucleus is composed of the two </a:t>
            </a:r>
            <a:r>
              <a:rPr lang="en-US" sz="2600" b="1" dirty="0"/>
              <a:t>nucleons</a:t>
            </a:r>
            <a:r>
              <a:rPr lang="en-US" sz="2600" dirty="0"/>
              <a:t>, protons and neutrons.</a:t>
            </a:r>
          </a:p>
          <a:p>
            <a:r>
              <a:rPr lang="en-US" sz="2600" dirty="0"/>
              <a:t>The number of protons is the atomic number.</a:t>
            </a:r>
          </a:p>
          <a:p>
            <a:r>
              <a:rPr lang="en-US" sz="2600" dirty="0"/>
              <a:t>The number of protons and neutrons together is the mass number.</a:t>
            </a:r>
          </a:p>
        </p:txBody>
      </p:sp>
    </p:spTree>
    <p:extLst>
      <p:ext uri="{BB962C8B-B14F-4D97-AF65-F5344CB8AC3E}">
        <p14:creationId xmlns:p14="http://schemas.microsoft.com/office/powerpoint/2010/main" val="9624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F15D-A8BC-471F-8C50-64D489C48BB8}"/>
              </a:ext>
            </a:extLst>
          </p:cNvPr>
          <p:cNvSpPr>
            <a:spLocks noGrp="1"/>
          </p:cNvSpPr>
          <p:nvPr>
            <p:ph type="title"/>
          </p:nvPr>
        </p:nvSpPr>
        <p:spPr/>
        <p:txBody>
          <a:bodyPr/>
          <a:lstStyle/>
          <a:p>
            <a:r>
              <a:rPr lang="en-US" dirty="0"/>
              <a:t>Radioactive Decay Chain</a:t>
            </a:r>
          </a:p>
        </p:txBody>
      </p:sp>
      <p:sp>
        <p:nvSpPr>
          <p:cNvPr id="3" name="Content Placeholder 2">
            <a:extLst>
              <a:ext uri="{FF2B5EF4-FFF2-40B4-BE49-F238E27FC236}">
                <a16:creationId xmlns:a16="http://schemas.microsoft.com/office/drawing/2014/main" id="{B3703523-0386-4328-AE19-91423B50BDD3}"/>
              </a:ext>
            </a:extLst>
          </p:cNvPr>
          <p:cNvSpPr>
            <a:spLocks noGrp="1"/>
          </p:cNvSpPr>
          <p:nvPr>
            <p:ph idx="1"/>
          </p:nvPr>
        </p:nvSpPr>
        <p:spPr>
          <a:xfrm>
            <a:off x="457200" y="1600200"/>
            <a:ext cx="3962400" cy="4525963"/>
          </a:xfrm>
        </p:spPr>
        <p:txBody>
          <a:bodyPr/>
          <a:lstStyle/>
          <a:p>
            <a:r>
              <a:rPr lang="en-US" sz="2600" dirty="0"/>
              <a:t>Some radioactive nuclei cannot stabilize by undergoing only one nuclear transformation.</a:t>
            </a:r>
          </a:p>
          <a:p>
            <a:r>
              <a:rPr lang="en-US" sz="2600" dirty="0"/>
              <a:t>They undergo a series of decays until they form a stable nuclide (often a nuclide of lead).</a:t>
            </a:r>
          </a:p>
        </p:txBody>
      </p:sp>
      <p:pic>
        <p:nvPicPr>
          <p:cNvPr id="4" name="Picture 3" descr="A graph shows the nuclear decay chain for uranium-238, where blue arrows represent decay by alpha emission and red arrows represent decay by beta emission. The graph has atomic number on the x-axis, ranging from 81 to 93, and mass number on the y-axis, ranging from 204 to 238. The data are described in the following list. The following list provides the Step in decay chain, Element, Atomic number, Mass number, Decay to next step for the data. Item 1. decay chain, 1. Element, U. Atomic, 92. Mass number, 238. Decay, Alpha. Item 2. decay chain, 2. Element, T h. Atomic, 90. Mass number, 234. Decay, Beta. Item 3. decay chain, 3. Element, P ay. Atomic, 91. Mass number, 234. Decay, Beta. Item 4. decay chain, 4. Element, U. Atomic, 92. Mass number, 234. Decay, Alpha. Item 5. decay chain, 5. Element, T h. Atomic, 90. Mass number, 230. Decay, Alpha. Item 6. decay chain, 6. Element, R ay. Atomic, 88. Mass number, 226. Decay, Alpha. Item 7. decay chain, 7. Element, R n. Atomic, 86. Mass number, 222. Decay, Alpha. Item 8. decay chain, 8. Element, P o. Atomic, 84. Mass number, 218. Decay, Alpha. Item 9. decay chain, 9. Element, P b. Atomic, 82. Mass number, 214. Decay, Beta. Item 10. decay chain, 10. Element, B i. Atomic, 83. Mass number, 214. Decay, Beta. Item 11. decay chain, 11. Element, P o. Atomic, 84. Mass number, 214. Decay, Alpha. Item 12. decay chain, 12. Element, P b. Atomic, 82. Mass number, 210. Decay, Beta. Item 13. decay chain, 13. Element, B i. Atomic, 83. Mass number, 210. Decay, Beta. Item 14. decay chain, 14. Element, P o. Atomic, 84. Mass number, 210. Decay, Alpha. Item 15. decay chain, 15. Element, P b. Atomic, 82. Mass number, 206. Decay, blank.">
            <a:extLst>
              <a:ext uri="{FF2B5EF4-FFF2-40B4-BE49-F238E27FC236}">
                <a16:creationId xmlns:a16="http://schemas.microsoft.com/office/drawing/2014/main" id="{9EAD3A56-7216-4595-B575-0353528AF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5"/>
          <a:stretch/>
        </p:blipFill>
        <p:spPr>
          <a:xfrm>
            <a:off x="5181600" y="2003181"/>
            <a:ext cx="3400825" cy="3864219"/>
          </a:xfrm>
          <a:prstGeom prst="rect">
            <a:avLst/>
          </a:prstGeom>
        </p:spPr>
      </p:pic>
    </p:spTree>
    <p:extLst>
      <p:ext uri="{BB962C8B-B14F-4D97-AF65-F5344CB8AC3E}">
        <p14:creationId xmlns:p14="http://schemas.microsoft.com/office/powerpoint/2010/main" val="417353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2BA8-7E22-43AD-8D0D-F27B591C40B5}"/>
              </a:ext>
            </a:extLst>
          </p:cNvPr>
          <p:cNvSpPr>
            <a:spLocks noGrp="1"/>
          </p:cNvSpPr>
          <p:nvPr>
            <p:ph type="title"/>
          </p:nvPr>
        </p:nvSpPr>
        <p:spPr/>
        <p:txBody>
          <a:bodyPr/>
          <a:lstStyle/>
          <a:p>
            <a:r>
              <a:rPr lang="en-US" dirty="0"/>
              <a:t>Stable Nuclei </a:t>
            </a:r>
            <a:r>
              <a:rPr lang="en-US" sz="2000" b="0" dirty="0"/>
              <a:t>(1 of 2)</a:t>
            </a:r>
          </a:p>
        </p:txBody>
      </p:sp>
      <p:pic>
        <p:nvPicPr>
          <p:cNvPr id="4" name="Picture 3" descr="A partial periodic table shows the number of stable isotopes for elements 1 to 54, with elements categorized by having two or fewer stable isotopes or three or more stable isotopes.  Examples include the following. The list provides element, number of stable isotopes for the data. Item 1. Element, H. Number, 2. Item 2. Element, L i. Number, 2. Item 3. Element, N ay. Number, 1. The following list provides example elements with three or more stable isotopes. Item 1. Element, M g. Number, 3. Item 2. Element, C ay. Number, 5. Item 3. Element, S r. Number, 3.">
            <a:extLst>
              <a:ext uri="{FF2B5EF4-FFF2-40B4-BE49-F238E27FC236}">
                <a16:creationId xmlns:a16="http://schemas.microsoft.com/office/drawing/2014/main" id="{FBDCCEF0-EA68-43A6-8FAB-2CB2427729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528"/>
          <a:stretch/>
        </p:blipFill>
        <p:spPr>
          <a:xfrm>
            <a:off x="1981200" y="1762076"/>
            <a:ext cx="5181600" cy="1971724"/>
          </a:xfrm>
          <a:prstGeom prst="rect">
            <a:avLst/>
          </a:prstGeom>
        </p:spPr>
      </p:pic>
      <p:sp>
        <p:nvSpPr>
          <p:cNvPr id="3" name="Content Placeholder 2">
            <a:extLst>
              <a:ext uri="{FF2B5EF4-FFF2-40B4-BE49-F238E27FC236}">
                <a16:creationId xmlns:a16="http://schemas.microsoft.com/office/drawing/2014/main" id="{946D710B-AFDB-4812-B2CF-D7E76D00BFAD}"/>
              </a:ext>
            </a:extLst>
          </p:cNvPr>
          <p:cNvSpPr>
            <a:spLocks noGrp="1"/>
          </p:cNvSpPr>
          <p:nvPr>
            <p:ph idx="1"/>
          </p:nvPr>
        </p:nvSpPr>
        <p:spPr>
          <a:xfrm>
            <a:off x="457200" y="3962400"/>
            <a:ext cx="8229600" cy="2163763"/>
          </a:xfrm>
        </p:spPr>
        <p:txBody>
          <a:bodyPr/>
          <a:lstStyle/>
          <a:p>
            <a:r>
              <a:rPr lang="en-US" sz="2600" b="1" dirty="0"/>
              <a:t>Magic numbers</a:t>
            </a:r>
            <a:r>
              <a:rPr lang="en-US" sz="2600" dirty="0"/>
              <a:t> of 2, 8, 20, 28, 50, or 82 protons or 2, 8, 20, 28, 50, 82, or 126 neutrons result in more stable nuclides.</a:t>
            </a:r>
          </a:p>
          <a:p>
            <a:pPr>
              <a:spcBef>
                <a:spcPts val="0"/>
              </a:spcBef>
            </a:pPr>
            <a:r>
              <a:rPr lang="en-US" sz="2600" dirty="0"/>
              <a:t>Nuclei with an even number of protons and neutrons tend to be more stable than those with odd numbers.</a:t>
            </a:r>
          </a:p>
        </p:txBody>
      </p:sp>
    </p:spTree>
    <p:extLst>
      <p:ext uri="{BB962C8B-B14F-4D97-AF65-F5344CB8AC3E}">
        <p14:creationId xmlns:p14="http://schemas.microsoft.com/office/powerpoint/2010/main" val="49536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6C74-6D99-41A4-BF28-4CB37A98A6DC}"/>
              </a:ext>
            </a:extLst>
          </p:cNvPr>
          <p:cNvSpPr>
            <a:spLocks noGrp="1"/>
          </p:cNvSpPr>
          <p:nvPr>
            <p:ph type="title"/>
          </p:nvPr>
        </p:nvSpPr>
        <p:spPr/>
        <p:txBody>
          <a:bodyPr/>
          <a:lstStyle/>
          <a:p>
            <a:r>
              <a:rPr lang="en-US" dirty="0"/>
              <a:t>Stable Nuclei </a:t>
            </a:r>
            <a:r>
              <a:rPr lang="en-US" sz="2000" b="0" dirty="0"/>
              <a:t>(2 of 2)</a:t>
            </a:r>
            <a:endParaRPr lang="en-US" dirty="0"/>
          </a:p>
        </p:txBody>
      </p:sp>
      <p:sp>
        <p:nvSpPr>
          <p:cNvPr id="3" name="Content Placeholder 2">
            <a:extLst>
              <a:ext uri="{FF2B5EF4-FFF2-40B4-BE49-F238E27FC236}">
                <a16:creationId xmlns:a16="http://schemas.microsoft.com/office/drawing/2014/main" id="{2A82D521-80D3-4DA9-89BD-F6E6E6338138}"/>
              </a:ext>
            </a:extLst>
          </p:cNvPr>
          <p:cNvSpPr>
            <a:spLocks noGrp="1"/>
          </p:cNvSpPr>
          <p:nvPr>
            <p:ph idx="1"/>
          </p:nvPr>
        </p:nvSpPr>
        <p:spPr>
          <a:xfrm>
            <a:off x="457200" y="1600201"/>
            <a:ext cx="8229600" cy="914400"/>
          </a:xfrm>
        </p:spPr>
        <p:txBody>
          <a:bodyPr/>
          <a:lstStyle/>
          <a:p>
            <a:pPr marL="0" indent="0">
              <a:buNone/>
            </a:pPr>
            <a:r>
              <a:rPr lang="en-US" sz="2600" b="1" dirty="0"/>
              <a:t>Table 21.4</a:t>
            </a:r>
            <a:r>
              <a:rPr lang="en-US" sz="2600" dirty="0"/>
              <a:t> Number of Stable Isotopes with Even and Odd Numbers of Protons and Neutrons</a:t>
            </a:r>
          </a:p>
        </p:txBody>
      </p:sp>
      <p:graphicFrame>
        <p:nvGraphicFramePr>
          <p:cNvPr id="5" name="Table 4">
            <a:extLst>
              <a:ext uri="{FF2B5EF4-FFF2-40B4-BE49-F238E27FC236}">
                <a16:creationId xmlns:a16="http://schemas.microsoft.com/office/drawing/2014/main" id="{8D6D617B-7F47-45B0-8C7D-3B3882151233}"/>
              </a:ext>
            </a:extLst>
          </p:cNvPr>
          <p:cNvGraphicFramePr>
            <a:graphicFrameLocks noGrp="1"/>
          </p:cNvGraphicFramePr>
          <p:nvPr>
            <p:extLst>
              <p:ext uri="{D42A27DB-BD31-4B8C-83A1-F6EECF244321}">
                <p14:modId xmlns:p14="http://schemas.microsoft.com/office/powerpoint/2010/main" val="2813123108"/>
              </p:ext>
            </p:extLst>
          </p:nvPr>
        </p:nvGraphicFramePr>
        <p:xfrm>
          <a:off x="1524000" y="2870200"/>
          <a:ext cx="6096000" cy="248920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4034980775"/>
                    </a:ext>
                  </a:extLst>
                </a:gridCol>
                <a:gridCol w="2032000">
                  <a:extLst>
                    <a:ext uri="{9D8B030D-6E8A-4147-A177-3AD203B41FA5}">
                      <a16:colId xmlns:a16="http://schemas.microsoft.com/office/drawing/2014/main" val="551381267"/>
                    </a:ext>
                  </a:extLst>
                </a:gridCol>
                <a:gridCol w="2032000">
                  <a:extLst>
                    <a:ext uri="{9D8B030D-6E8A-4147-A177-3AD203B41FA5}">
                      <a16:colId xmlns:a16="http://schemas.microsoft.com/office/drawing/2014/main" val="3534722341"/>
                    </a:ext>
                  </a:extLst>
                </a:gridCol>
              </a:tblGrid>
              <a:tr h="462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Number </a:t>
                      </a:r>
                      <a:r>
                        <a:rPr lang="en-US" sz="1800" b="1" i="0" u="none" strike="noStrike" kern="1200" baseline="0" dirty="0" smtClean="0">
                          <a:solidFill>
                            <a:schemeClr val="tx1"/>
                          </a:solidFill>
                          <a:latin typeface="+mn-lt"/>
                          <a:ea typeface="+mn-ea"/>
                          <a:cs typeface="+mn-cs"/>
                        </a:rPr>
                        <a:t>of Stable </a:t>
                      </a:r>
                      <a:r>
                        <a:rPr lang="en-US" sz="1800" b="1" i="0" u="none" strike="noStrike" kern="1200" baseline="0" dirty="0">
                          <a:solidFill>
                            <a:schemeClr val="tx1"/>
                          </a:solidFill>
                          <a:latin typeface="+mn-lt"/>
                          <a:ea typeface="+mn-ea"/>
                          <a:cs typeface="+mn-cs"/>
                        </a:rPr>
                        <a:t>Isotopes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mn-lt"/>
                          <a:ea typeface="+mn-ea"/>
                          <a:cs typeface="+mn-cs"/>
                        </a:rPr>
                        <a:t>Proton Number</a:t>
                      </a:r>
                      <a:endParaRPr lang="en-US" sz="1800" b="1" i="0" u="none" strike="noStrike" kern="1200" baseline="0" dirty="0">
                        <a:solidFill>
                          <a:schemeClr val="tx1"/>
                        </a:solidFill>
                        <a:latin typeface="+mn-lt"/>
                        <a:ea typeface="+mn-ea"/>
                        <a:cs typeface="+mn-cs"/>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mn-lt"/>
                          <a:ea typeface="+mn-ea"/>
                          <a:cs typeface="+mn-cs"/>
                        </a:rPr>
                        <a:t>Neutron Number</a:t>
                      </a:r>
                      <a:endParaRPr lang="en-US" sz="1800" b="1" i="0" u="none" strike="noStrike" kern="1200" baseline="0" dirty="0">
                        <a:solidFill>
                          <a:schemeClr val="tx1"/>
                        </a:solidFill>
                        <a:latin typeface="+mn-lt"/>
                        <a:ea typeface="+mn-ea"/>
                        <a:cs typeface="+mn-cs"/>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763185"/>
                  </a:ext>
                </a:extLst>
              </a:tr>
              <a:tr h="462280">
                <a:tc>
                  <a:txBody>
                    <a:bodyPr/>
                    <a:lstStyle/>
                    <a:p>
                      <a:pPr algn="ctr"/>
                      <a:r>
                        <a:rPr lang="en-US" dirty="0"/>
                        <a:t>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5156241"/>
                  </a:ext>
                </a:extLst>
              </a:tr>
              <a:tr h="462280">
                <a:tc>
                  <a:txBody>
                    <a:bodyPr/>
                    <a:lstStyle/>
                    <a:p>
                      <a:pPr algn="ctr"/>
                      <a:r>
                        <a:rPr lang="en-US" dirty="0"/>
                        <a:t> 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813430"/>
                  </a:ext>
                </a:extLst>
              </a:tr>
              <a:tr h="462280">
                <a:tc>
                  <a:txBody>
                    <a:bodyPr/>
                    <a:lstStyle/>
                    <a:p>
                      <a:pPr algn="ctr"/>
                      <a:r>
                        <a:rPr lang="en-US" dirty="0"/>
                        <a: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655861"/>
                  </a:ext>
                </a:extLst>
              </a:tr>
              <a:tr h="462280">
                <a:tc>
                  <a:txBody>
                    <a:bodyPr/>
                    <a:lstStyle/>
                    <a:p>
                      <a:pPr algn="ctr"/>
                      <a:r>
                        <a:rPr lang="en-US" dirty="0"/>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199868"/>
                  </a:ext>
                </a:extLst>
              </a:tr>
            </a:tbl>
          </a:graphicData>
        </a:graphic>
      </p:graphicFrame>
    </p:spTree>
    <p:extLst>
      <p:ext uri="{BB962C8B-B14F-4D97-AF65-F5344CB8AC3E}">
        <p14:creationId xmlns:p14="http://schemas.microsoft.com/office/powerpoint/2010/main" val="55854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AFD2-CEBD-4A1B-AE96-3E4409A568F2}"/>
              </a:ext>
            </a:extLst>
          </p:cNvPr>
          <p:cNvSpPr>
            <a:spLocks noGrp="1"/>
          </p:cNvSpPr>
          <p:nvPr>
            <p:ph type="title"/>
          </p:nvPr>
        </p:nvSpPr>
        <p:spPr/>
        <p:txBody>
          <a:bodyPr/>
          <a:lstStyle/>
          <a:p>
            <a:r>
              <a:rPr lang="en-US" dirty="0"/>
              <a:t>Nuclear Transmutations </a:t>
            </a:r>
            <a:r>
              <a:rPr lang="en-US" sz="2000" b="0" dirty="0"/>
              <a:t>(1 of 2)</a:t>
            </a:r>
          </a:p>
        </p:txBody>
      </p:sp>
      <p:sp>
        <p:nvSpPr>
          <p:cNvPr id="3" name="Content Placeholder 2">
            <a:extLst>
              <a:ext uri="{FF2B5EF4-FFF2-40B4-BE49-F238E27FC236}">
                <a16:creationId xmlns:a16="http://schemas.microsoft.com/office/drawing/2014/main" id="{A5555A5B-D379-47C2-B15F-27F7EBA0B4CB}"/>
              </a:ext>
            </a:extLst>
          </p:cNvPr>
          <p:cNvSpPr>
            <a:spLocks noGrp="1"/>
          </p:cNvSpPr>
          <p:nvPr>
            <p:ph idx="1"/>
          </p:nvPr>
        </p:nvSpPr>
        <p:spPr/>
        <p:txBody>
          <a:bodyPr/>
          <a:lstStyle/>
          <a:p>
            <a:pPr marL="256032" lvl="1" indent="-256032">
              <a:spcBef>
                <a:spcPts val="1500"/>
              </a:spcBef>
              <a:buFont typeface="Arial" charset="0"/>
              <a:buChar char="•"/>
            </a:pPr>
            <a:r>
              <a:rPr lang="en-US" sz="2600" b="1" dirty="0"/>
              <a:t>Nuclear transmutations </a:t>
            </a:r>
            <a:r>
              <a:rPr lang="en-US" sz="2600" dirty="0"/>
              <a:t>can be induced by causing a particle to collide with a nucleus.</a:t>
            </a:r>
          </a:p>
          <a:p>
            <a:pPr marL="256032" lvl="1" indent="-256032">
              <a:spcBef>
                <a:spcPts val="1500"/>
              </a:spcBef>
              <a:buFont typeface="Arial" charset="0"/>
              <a:buChar char="•"/>
            </a:pPr>
            <a:r>
              <a:rPr lang="en-US" sz="2600" b="1" dirty="0"/>
              <a:t>Particle accelerators </a:t>
            </a:r>
            <a:r>
              <a:rPr lang="en-US" sz="2600" dirty="0"/>
              <a:t>(“atom smashers”) are enormous, using strong magnetic and electric fields to make the particles move so fast.</a:t>
            </a:r>
          </a:p>
          <a:p>
            <a:pPr marL="256032" lvl="1" indent="-256032">
              <a:spcBef>
                <a:spcPts val="1500"/>
              </a:spcBef>
              <a:buFont typeface="Arial" charset="0"/>
              <a:buChar char="•"/>
            </a:pPr>
            <a:r>
              <a:rPr lang="en-US" sz="2600" dirty="0"/>
              <a:t>A </a:t>
            </a:r>
            <a:r>
              <a:rPr lang="en-US" sz="2600" b="1" dirty="0"/>
              <a:t>linear accelerator </a:t>
            </a:r>
            <a:r>
              <a:rPr lang="en-US" sz="2600" dirty="0"/>
              <a:t>has tubes of variable lengths and charges to make the particle move faster.</a:t>
            </a:r>
          </a:p>
        </p:txBody>
      </p:sp>
    </p:spTree>
    <p:extLst>
      <p:ext uri="{BB962C8B-B14F-4D97-AF65-F5344CB8AC3E}">
        <p14:creationId xmlns:p14="http://schemas.microsoft.com/office/powerpoint/2010/main" val="45204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9103-F424-4B21-98AE-96D31160905D}"/>
              </a:ext>
            </a:extLst>
          </p:cNvPr>
          <p:cNvSpPr>
            <a:spLocks noGrp="1"/>
          </p:cNvSpPr>
          <p:nvPr>
            <p:ph type="title"/>
          </p:nvPr>
        </p:nvSpPr>
        <p:spPr/>
        <p:txBody>
          <a:bodyPr/>
          <a:lstStyle/>
          <a:p>
            <a:r>
              <a:rPr lang="en-US" dirty="0"/>
              <a:t>Nuclear Transmutations </a:t>
            </a:r>
            <a:r>
              <a:rPr lang="en-US" sz="2000" b="0" dirty="0"/>
              <a:t>(2 of 2)</a:t>
            </a:r>
            <a:endParaRPr lang="en-US" dirty="0"/>
          </a:p>
        </p:txBody>
      </p:sp>
      <p:sp>
        <p:nvSpPr>
          <p:cNvPr id="3" name="Content Placeholder 2">
            <a:extLst>
              <a:ext uri="{FF2B5EF4-FFF2-40B4-BE49-F238E27FC236}">
                <a16:creationId xmlns:a16="http://schemas.microsoft.com/office/drawing/2014/main" id="{82009D5B-1A74-4D34-82FD-FDD28C4ECFF3}"/>
              </a:ext>
            </a:extLst>
          </p:cNvPr>
          <p:cNvSpPr>
            <a:spLocks noGrp="1"/>
          </p:cNvSpPr>
          <p:nvPr>
            <p:ph idx="1"/>
          </p:nvPr>
        </p:nvSpPr>
        <p:spPr/>
        <p:txBody>
          <a:bodyPr/>
          <a:lstStyle/>
          <a:p>
            <a:pPr marL="256032" lvl="1" indent="-256032">
              <a:spcBef>
                <a:spcPts val="1500"/>
              </a:spcBef>
              <a:buFont typeface="Arial" charset="0"/>
              <a:buChar char="•"/>
            </a:pPr>
            <a:r>
              <a:rPr lang="en-US" sz="2600" dirty="0"/>
              <a:t>A </a:t>
            </a:r>
            <a:r>
              <a:rPr lang="en-US" sz="2600" b="1" dirty="0"/>
              <a:t>cyclotron</a:t>
            </a:r>
            <a:r>
              <a:rPr lang="en-US" sz="2600" dirty="0"/>
              <a:t> uses D-shaped magnets to keep particles moving in a spiral.</a:t>
            </a:r>
          </a:p>
          <a:p>
            <a:pPr marL="256032" lvl="1" indent="-256032">
              <a:spcBef>
                <a:spcPts val="1500"/>
              </a:spcBef>
              <a:buFont typeface="Arial" charset="0"/>
              <a:buChar char="•"/>
            </a:pPr>
            <a:r>
              <a:rPr lang="en-US" sz="2600" dirty="0"/>
              <a:t>A </a:t>
            </a:r>
            <a:r>
              <a:rPr lang="en-US" sz="2600" b="1" dirty="0"/>
              <a:t>synchrotron </a:t>
            </a:r>
            <a:r>
              <a:rPr lang="en-US" sz="2600" dirty="0"/>
              <a:t>accelerates particles in a path, which is circular.</a:t>
            </a:r>
          </a:p>
        </p:txBody>
      </p:sp>
    </p:spTree>
    <p:extLst>
      <p:ext uri="{BB962C8B-B14F-4D97-AF65-F5344CB8AC3E}">
        <p14:creationId xmlns:p14="http://schemas.microsoft.com/office/powerpoint/2010/main" val="4010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2B8D-1BBF-428A-B6B2-28C624C22952}"/>
              </a:ext>
            </a:extLst>
          </p:cNvPr>
          <p:cNvSpPr>
            <a:spLocks noGrp="1"/>
          </p:cNvSpPr>
          <p:nvPr>
            <p:ph type="title"/>
          </p:nvPr>
        </p:nvSpPr>
        <p:spPr/>
        <p:txBody>
          <a:bodyPr/>
          <a:lstStyle/>
          <a:p>
            <a:r>
              <a:rPr lang="en-US" dirty="0"/>
              <a:t>Particle Accelerators</a:t>
            </a:r>
          </a:p>
        </p:txBody>
      </p:sp>
      <p:pic>
        <p:nvPicPr>
          <p:cNvPr id="4" name="Picture 3" descr="Part Ay, a diagram shows a linear accelerator while part b shows a photograph shows a linear accelerator as a 2 mile long cylindrical apparatus stretching through a landscape. Part ay. Diagram of a linear accelerator. Within an evacuated tube with a vacuum pump, a particle emitted from a proton source passes through a series of tubes of increasing length numbered 1 to 6 before striking a target. An alternating voltage source, plus to minus, is applied to alternating tubes along the path.">
            <a:extLst>
              <a:ext uri="{FF2B5EF4-FFF2-40B4-BE49-F238E27FC236}">
                <a16:creationId xmlns:a16="http://schemas.microsoft.com/office/drawing/2014/main" id="{36C2F966-B5B5-4B69-ADAA-3FF23E0C2784}"/>
              </a:ext>
            </a:extLst>
          </p:cNvPr>
          <p:cNvPicPr>
            <a:picLocks noChangeAspect="1"/>
          </p:cNvPicPr>
          <p:nvPr/>
        </p:nvPicPr>
        <p:blipFill rotWithShape="1">
          <a:blip r:embed="rId2">
            <a:extLst>
              <a:ext uri="{28A0092B-C50C-407E-A947-70E740481C1C}">
                <a14:useLocalDpi xmlns:a14="http://schemas.microsoft.com/office/drawing/2010/main" val="0"/>
              </a:ext>
            </a:extLst>
          </a:blip>
          <a:srcRect b="2517"/>
          <a:stretch/>
        </p:blipFill>
        <p:spPr>
          <a:xfrm>
            <a:off x="1012952" y="1730727"/>
            <a:ext cx="3368700" cy="4427780"/>
          </a:xfrm>
          <a:prstGeom prst="rect">
            <a:avLst/>
          </a:prstGeom>
        </p:spPr>
      </p:pic>
      <p:pic>
        <p:nvPicPr>
          <p:cNvPr id="5" name="Picture 4" descr="Part ay, shows a diagram while part b shows a photograph show the cyclotron, which appears as two adjacent giant D shaped structures in a landscape. Part ay. A diagram of a cyclotron shows two semi-circular halves resting on a round magnet, the top magnet is not shown. The two semicircular halves are hooked to an alternating voltage source, plus to minus. This entire structure is within an evacuated chamber. At the center point of the semicircular halves, a particle is emitted from a proton source and travels in a spiraling path until it hits a target on the edge of one of the semicircular halves.">
            <a:extLst>
              <a:ext uri="{FF2B5EF4-FFF2-40B4-BE49-F238E27FC236}">
                <a16:creationId xmlns:a16="http://schemas.microsoft.com/office/drawing/2014/main" id="{BE066EB0-A9D0-4CF5-A9EF-C0209C351239}"/>
              </a:ext>
            </a:extLst>
          </p:cNvPr>
          <p:cNvPicPr>
            <a:picLocks noChangeAspect="1"/>
          </p:cNvPicPr>
          <p:nvPr/>
        </p:nvPicPr>
        <p:blipFill rotWithShape="1">
          <a:blip r:embed="rId3">
            <a:extLst>
              <a:ext uri="{28A0092B-C50C-407E-A947-70E740481C1C}">
                <a14:useLocalDpi xmlns:a14="http://schemas.microsoft.com/office/drawing/2010/main" val="0"/>
              </a:ext>
            </a:extLst>
          </a:blip>
          <a:srcRect b="2336"/>
          <a:stretch/>
        </p:blipFill>
        <p:spPr>
          <a:xfrm>
            <a:off x="5093164" y="1730727"/>
            <a:ext cx="3060236" cy="4427780"/>
          </a:xfrm>
          <a:prstGeom prst="rect">
            <a:avLst/>
          </a:prstGeom>
        </p:spPr>
      </p:pic>
    </p:spTree>
    <p:extLst>
      <p:ext uri="{BB962C8B-B14F-4D97-AF65-F5344CB8AC3E}">
        <p14:creationId xmlns:p14="http://schemas.microsoft.com/office/powerpoint/2010/main" val="169422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61E0-9737-40B8-B8A3-35B7B5611F9A}"/>
              </a:ext>
            </a:extLst>
          </p:cNvPr>
          <p:cNvSpPr>
            <a:spLocks noGrp="1"/>
          </p:cNvSpPr>
          <p:nvPr>
            <p:ph type="title"/>
          </p:nvPr>
        </p:nvSpPr>
        <p:spPr/>
        <p:txBody>
          <a:bodyPr/>
          <a:lstStyle/>
          <a:p>
            <a:r>
              <a:rPr lang="en-US" dirty="0"/>
              <a:t>Other Nuclear Transmutations</a:t>
            </a:r>
          </a:p>
        </p:txBody>
      </p:sp>
      <p:sp>
        <p:nvSpPr>
          <p:cNvPr id="3" name="Content Placeholder 2">
            <a:extLst>
              <a:ext uri="{FF2B5EF4-FFF2-40B4-BE49-F238E27FC236}">
                <a16:creationId xmlns:a16="http://schemas.microsoft.com/office/drawing/2014/main" id="{6CD029B0-AD32-47F3-9676-F18FCB18F495}"/>
              </a:ext>
            </a:extLst>
          </p:cNvPr>
          <p:cNvSpPr>
            <a:spLocks noGrp="1"/>
          </p:cNvSpPr>
          <p:nvPr>
            <p:ph idx="1"/>
          </p:nvPr>
        </p:nvSpPr>
        <p:spPr/>
        <p:txBody>
          <a:bodyPr/>
          <a:lstStyle/>
          <a:p>
            <a:r>
              <a:rPr lang="en-US" sz="2600" dirty="0"/>
              <a:t>Use of neutrons:</a:t>
            </a:r>
          </a:p>
          <a:p>
            <a:pPr marL="740664" indent="-283464">
              <a:spcBef>
                <a:spcPts val="600"/>
              </a:spcBef>
              <a:buFont typeface="Arial" pitchFamily="34" charset="0"/>
              <a:buChar char="–"/>
            </a:pPr>
            <a:r>
              <a:rPr lang="en-US" sz="2600" dirty="0"/>
              <a:t>Most synthetic isotopes used in medicine are prepared by bombarding neutrons at a particle, which won’t repel the neutral particle.</a:t>
            </a:r>
          </a:p>
          <a:p>
            <a:r>
              <a:rPr lang="en-US" sz="2600" dirty="0"/>
              <a:t>Transuranium elements:</a:t>
            </a:r>
          </a:p>
          <a:p>
            <a:pPr marL="740664" indent="-283464">
              <a:spcBef>
                <a:spcPts val="600"/>
              </a:spcBef>
              <a:buFont typeface="Arial" pitchFamily="34" charset="0"/>
              <a:buChar char="–"/>
            </a:pPr>
            <a:r>
              <a:rPr lang="en-US" sz="2600" dirty="0"/>
              <a:t>Elements immediately after uranium were discovered by bombarding isotopes with neutrons.</a:t>
            </a:r>
          </a:p>
          <a:p>
            <a:pPr marL="740664" indent="-283464">
              <a:spcBef>
                <a:spcPts val="600"/>
              </a:spcBef>
              <a:buFont typeface="Arial" pitchFamily="34" charset="0"/>
              <a:buChar char="–"/>
            </a:pPr>
            <a:r>
              <a:rPr lang="en-US" sz="2600" dirty="0"/>
              <a:t>Larger elements (atomic number higher than 110) were made by colliding large atoms with nuclei of light elements with high energy.</a:t>
            </a:r>
          </a:p>
        </p:txBody>
      </p:sp>
    </p:spTree>
    <p:extLst>
      <p:ext uri="{BB962C8B-B14F-4D97-AF65-F5344CB8AC3E}">
        <p14:creationId xmlns:p14="http://schemas.microsoft.com/office/powerpoint/2010/main" val="239621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6516-34DC-4FDC-9E42-758D6E555412}"/>
              </a:ext>
            </a:extLst>
          </p:cNvPr>
          <p:cNvSpPr>
            <a:spLocks noGrp="1"/>
          </p:cNvSpPr>
          <p:nvPr>
            <p:ph type="title"/>
          </p:nvPr>
        </p:nvSpPr>
        <p:spPr/>
        <p:txBody>
          <a:bodyPr/>
          <a:lstStyle/>
          <a:p>
            <a:r>
              <a:rPr lang="en-US" dirty="0"/>
              <a:t>Writing Nuclear Equations for Nuclear Transmutations</a:t>
            </a:r>
          </a:p>
        </p:txBody>
      </p:sp>
      <p:sp>
        <p:nvSpPr>
          <p:cNvPr id="3" name="Content Placeholder 2">
            <a:extLst>
              <a:ext uri="{FF2B5EF4-FFF2-40B4-BE49-F238E27FC236}">
                <a16:creationId xmlns:a16="http://schemas.microsoft.com/office/drawing/2014/main" id="{24D74F94-F693-405E-BB54-89A7ED44A0A4}"/>
              </a:ext>
            </a:extLst>
          </p:cNvPr>
          <p:cNvSpPr>
            <a:spLocks noGrp="1"/>
          </p:cNvSpPr>
          <p:nvPr>
            <p:ph idx="1"/>
          </p:nvPr>
        </p:nvSpPr>
        <p:spPr>
          <a:xfrm>
            <a:off x="457200" y="1600201"/>
            <a:ext cx="8382000" cy="838199"/>
          </a:xfrm>
        </p:spPr>
        <p:txBody>
          <a:bodyPr/>
          <a:lstStyle/>
          <a:p>
            <a:pPr marL="0" indent="0">
              <a:buNone/>
            </a:pPr>
            <a:r>
              <a:rPr lang="en-US" sz="2600" dirty="0"/>
              <a:t>Nuclear equations that represent nuclear transmutations are written two ways:</a:t>
            </a:r>
          </a:p>
        </p:txBody>
      </p:sp>
      <p:sp>
        <p:nvSpPr>
          <p:cNvPr id="4" name="Content Placeholder 3">
            <a:extLst>
              <a:ext uri="{FF2B5EF4-FFF2-40B4-BE49-F238E27FC236}">
                <a16:creationId xmlns:a16="http://schemas.microsoft.com/office/drawing/2014/main" id="{658D0AB3-465E-4D8C-BC26-14B136BC0BF8}"/>
              </a:ext>
            </a:extLst>
          </p:cNvPr>
          <p:cNvSpPr>
            <a:spLocks noGrp="1"/>
          </p:cNvSpPr>
          <p:nvPr>
            <p:ph sz="quarter" idx="13"/>
          </p:nvPr>
        </p:nvSpPr>
        <p:spPr>
          <a:xfrm>
            <a:off x="457200" y="2743200"/>
            <a:ext cx="457200" cy="457200"/>
          </a:xfrm>
        </p:spPr>
        <p:txBody>
          <a:bodyPr/>
          <a:lstStyle/>
          <a:p>
            <a:pPr marL="342900" indent="-342900">
              <a:buFont typeface="+mj-lt"/>
              <a:buAutoNum type="arabicParenR"/>
            </a:pPr>
            <a:r>
              <a:rPr lang="en-US" sz="2600" dirty="0"/>
              <a:t> </a:t>
            </a:r>
          </a:p>
        </p:txBody>
      </p:sp>
      <p:graphicFrame>
        <p:nvGraphicFramePr>
          <p:cNvPr id="11" name="Object 10" descr="2. super 14 sub 7, N, left parenthesis, alpha, p, right parenthesis, super 17 sub 8, O. N is the target nucleus. Alpha is the bombarding particle. P is the ejected particle. O is the product nucleus."/>
          <p:cNvGraphicFramePr>
            <a:graphicFrameLocks noChangeAspect="1"/>
          </p:cNvGraphicFramePr>
          <p:nvPr>
            <p:extLst>
              <p:ext uri="{D42A27DB-BD31-4B8C-83A1-F6EECF244321}">
                <p14:modId xmlns:p14="http://schemas.microsoft.com/office/powerpoint/2010/main" val="1100720849"/>
              </p:ext>
            </p:extLst>
          </p:nvPr>
        </p:nvGraphicFramePr>
        <p:xfrm>
          <a:off x="990600" y="2743200"/>
          <a:ext cx="6400800" cy="457200"/>
        </p:xfrm>
        <a:graphic>
          <a:graphicData uri="http://schemas.openxmlformats.org/presentationml/2006/ole">
            <mc:AlternateContent xmlns:mc="http://schemas.openxmlformats.org/markup-compatibility/2006">
              <mc:Choice xmlns:v="urn:schemas-microsoft-com:vml" Requires="v">
                <p:oleObj spid="_x0000_s84016" name="Equation" r:id="rId3" imgW="6400800" imgH="457200" progId="Equation.DSMT4">
                  <p:embed/>
                </p:oleObj>
              </mc:Choice>
              <mc:Fallback>
                <p:oleObj name="Equation" r:id="rId3" imgW="6400800" imgH="4572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43200"/>
                        <a:ext cx="6400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2394F2D5-EC6A-40B4-99F3-219658D44AFA}"/>
              </a:ext>
            </a:extLst>
          </p:cNvPr>
          <p:cNvSpPr>
            <a:spLocks noGrp="1"/>
          </p:cNvSpPr>
          <p:nvPr>
            <p:ph sz="quarter" idx="14"/>
          </p:nvPr>
        </p:nvSpPr>
        <p:spPr>
          <a:xfrm>
            <a:off x="457200" y="3429000"/>
            <a:ext cx="381000" cy="457200"/>
          </a:xfrm>
        </p:spPr>
        <p:txBody>
          <a:bodyPr/>
          <a:lstStyle/>
          <a:p>
            <a:pPr marL="0" indent="0">
              <a:buNone/>
            </a:pPr>
            <a:r>
              <a:rPr lang="en-US" sz="2600" dirty="0"/>
              <a:t>or</a:t>
            </a:r>
          </a:p>
        </p:txBody>
      </p:sp>
      <p:sp>
        <p:nvSpPr>
          <p:cNvPr id="6" name="Content Placeholder 5">
            <a:extLst>
              <a:ext uri="{FF2B5EF4-FFF2-40B4-BE49-F238E27FC236}">
                <a16:creationId xmlns:a16="http://schemas.microsoft.com/office/drawing/2014/main" id="{39CF546F-B456-4AC6-ACA7-0EEFF7A147F4}"/>
              </a:ext>
            </a:extLst>
          </p:cNvPr>
          <p:cNvSpPr>
            <a:spLocks noGrp="1"/>
          </p:cNvSpPr>
          <p:nvPr>
            <p:ph sz="quarter" idx="15"/>
          </p:nvPr>
        </p:nvSpPr>
        <p:spPr>
          <a:xfrm>
            <a:off x="457200" y="4191000"/>
            <a:ext cx="457200" cy="609600"/>
          </a:xfrm>
        </p:spPr>
        <p:txBody>
          <a:bodyPr/>
          <a:lstStyle/>
          <a:p>
            <a:pPr marL="342900" indent="-342900">
              <a:buFont typeface="+mj-lt"/>
              <a:buAutoNum type="arabicParenR" startAt="2"/>
            </a:pPr>
            <a:r>
              <a:rPr lang="en-US" sz="2600" dirty="0"/>
              <a:t> </a:t>
            </a:r>
          </a:p>
        </p:txBody>
      </p:sp>
      <p:pic>
        <p:nvPicPr>
          <p:cNvPr id="9" name="Picture 8" descr="super 14 sub 7, N, left parenthesis, alpha, p, right parenthesis, super 17 sub 8, O. N is the target nucleus. Alpha is the bombarding particle. P is the ejected particle. O is the product nucleus.">
            <a:extLst>
              <a:ext uri="{FF2B5EF4-FFF2-40B4-BE49-F238E27FC236}">
                <a16:creationId xmlns:a16="http://schemas.microsoft.com/office/drawing/2014/main" id="{A22BF2A1-81B5-4B8A-84F1-F07F2971C7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837"/>
          <a:stretch/>
        </p:blipFill>
        <p:spPr>
          <a:xfrm>
            <a:off x="980552" y="4274735"/>
            <a:ext cx="4114800" cy="2006728"/>
          </a:xfrm>
          <a:prstGeom prst="rect">
            <a:avLst/>
          </a:prstGeom>
        </p:spPr>
      </p:pic>
    </p:spTree>
    <p:extLst>
      <p:ext uri="{BB962C8B-B14F-4D97-AF65-F5344CB8AC3E}">
        <p14:creationId xmlns:p14="http://schemas.microsoft.com/office/powerpoint/2010/main" val="64160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E5B3-84BE-41C9-8FEE-82A9830F3816}"/>
              </a:ext>
            </a:extLst>
          </p:cNvPr>
          <p:cNvSpPr>
            <a:spLocks noGrp="1"/>
          </p:cNvSpPr>
          <p:nvPr>
            <p:ph type="title"/>
          </p:nvPr>
        </p:nvSpPr>
        <p:spPr/>
        <p:txBody>
          <a:bodyPr/>
          <a:lstStyle/>
          <a:p>
            <a:r>
              <a:rPr lang="en-US" dirty="0"/>
              <a:t>Kinetics of Radioactive Decay</a:t>
            </a:r>
          </a:p>
        </p:txBody>
      </p:sp>
      <p:sp>
        <p:nvSpPr>
          <p:cNvPr id="3" name="Content Placeholder 2">
            <a:extLst>
              <a:ext uri="{FF2B5EF4-FFF2-40B4-BE49-F238E27FC236}">
                <a16:creationId xmlns:a16="http://schemas.microsoft.com/office/drawing/2014/main" id="{CCA8B932-161B-4F50-808F-AC9954B3F306}"/>
              </a:ext>
            </a:extLst>
          </p:cNvPr>
          <p:cNvSpPr>
            <a:spLocks noGrp="1"/>
          </p:cNvSpPr>
          <p:nvPr>
            <p:ph idx="1"/>
          </p:nvPr>
        </p:nvSpPr>
        <p:spPr>
          <a:xfrm>
            <a:off x="457200" y="1600201"/>
            <a:ext cx="8229600" cy="1066800"/>
          </a:xfrm>
        </p:spPr>
        <p:txBody>
          <a:bodyPr/>
          <a:lstStyle/>
          <a:p>
            <a:r>
              <a:rPr lang="en-US" sz="2600" dirty="0"/>
              <a:t>Radioactive decay is a first-order process.</a:t>
            </a:r>
          </a:p>
          <a:p>
            <a:r>
              <a:rPr lang="en-US" sz="2600" dirty="0"/>
              <a:t>The kinetics of such a process obey this equation:</a:t>
            </a:r>
          </a:p>
        </p:txBody>
      </p:sp>
      <p:graphicFrame>
        <p:nvGraphicFramePr>
          <p:cNvPr id="5" name="Object 4" descr="Natural log of N sub t over N naught = negative k t">
            <a:extLst>
              <a:ext uri="{FF2B5EF4-FFF2-40B4-BE49-F238E27FC236}">
                <a16:creationId xmlns:a16="http://schemas.microsoft.com/office/drawing/2014/main" id="{0E978D44-07A9-4814-B709-EC466471812A}"/>
              </a:ext>
            </a:extLst>
          </p:cNvPr>
          <p:cNvGraphicFramePr>
            <a:graphicFrameLocks noChangeAspect="1"/>
          </p:cNvGraphicFramePr>
          <p:nvPr>
            <p:extLst>
              <p:ext uri="{D42A27DB-BD31-4B8C-83A1-F6EECF244321}">
                <p14:modId xmlns:p14="http://schemas.microsoft.com/office/powerpoint/2010/main" val="3391990544"/>
              </p:ext>
            </p:extLst>
          </p:nvPr>
        </p:nvGraphicFramePr>
        <p:xfrm>
          <a:off x="1917700" y="3352800"/>
          <a:ext cx="1587500" cy="914400"/>
        </p:xfrm>
        <a:graphic>
          <a:graphicData uri="http://schemas.openxmlformats.org/presentationml/2006/ole">
            <mc:AlternateContent xmlns:mc="http://schemas.openxmlformats.org/markup-compatibility/2006">
              <mc:Choice xmlns:v="urn:schemas-microsoft-com:vml" Requires="v">
                <p:oleObj spid="_x0000_s85039" name="Equation" r:id="rId3" imgW="1587240" imgH="914400" progId="Equation.DSMT4">
                  <p:embed/>
                </p:oleObj>
              </mc:Choice>
              <mc:Fallback>
                <p:oleObj name="Equation" r:id="rId3" imgW="1587240" imgH="9144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3352800"/>
                        <a:ext cx="15875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A graph shows the decay of strontium-90, with 10 by 10 grids illustrating proportion remaining at points on the graph. The x-axis is time, year, ranging from 0 to 120 with intervals of 20. The y-axis is mass of strontium-90, grams, ranging from 0 to 10.0 with intervals of 2.0. The data are described in the following list; values are approximate. The following list provides the time year, mass, grams, percent 10 by 10 grid remaining for the data. Item 1. Time, 0. Mass, 10. Percent, 100. Item 2. Time, 29. Mass, 5. Percent, 50. Item 3. Time, 58. Mass, 2.4. Percent, 25. Item 4. Time, 85. Mass, 1.3. Percent, 12. ">
            <a:extLst>
              <a:ext uri="{FF2B5EF4-FFF2-40B4-BE49-F238E27FC236}">
                <a16:creationId xmlns:a16="http://schemas.microsoft.com/office/drawing/2014/main" id="{1044DF8C-04A9-4D1D-8605-4E117D6DD4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336"/>
          <a:stretch/>
        </p:blipFill>
        <p:spPr>
          <a:xfrm>
            <a:off x="4953000" y="2895600"/>
            <a:ext cx="3146634" cy="3328970"/>
          </a:xfrm>
          <a:prstGeom prst="rect">
            <a:avLst/>
          </a:prstGeom>
        </p:spPr>
      </p:pic>
    </p:spTree>
    <p:extLst>
      <p:ext uri="{BB962C8B-B14F-4D97-AF65-F5344CB8AC3E}">
        <p14:creationId xmlns:p14="http://schemas.microsoft.com/office/powerpoint/2010/main" val="409901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74A-A7FE-462E-A9E6-AC566264FB36}"/>
              </a:ext>
            </a:extLst>
          </p:cNvPr>
          <p:cNvSpPr>
            <a:spLocks noGrp="1"/>
          </p:cNvSpPr>
          <p:nvPr>
            <p:ph type="title"/>
          </p:nvPr>
        </p:nvSpPr>
        <p:spPr/>
        <p:txBody>
          <a:bodyPr/>
          <a:lstStyle/>
          <a:p>
            <a:r>
              <a:rPr lang="en-US" dirty="0"/>
              <a:t>Half-Life </a:t>
            </a:r>
            <a:r>
              <a:rPr lang="en-US" sz="2000" b="0" dirty="0"/>
              <a:t>(1 of 2)</a:t>
            </a:r>
          </a:p>
        </p:txBody>
      </p:sp>
      <p:sp>
        <p:nvSpPr>
          <p:cNvPr id="3" name="Content Placeholder 2">
            <a:extLst>
              <a:ext uri="{FF2B5EF4-FFF2-40B4-BE49-F238E27FC236}">
                <a16:creationId xmlns:a16="http://schemas.microsoft.com/office/drawing/2014/main" id="{B731144A-D9F6-4EBF-9515-DD6578672D46}"/>
              </a:ext>
            </a:extLst>
          </p:cNvPr>
          <p:cNvSpPr>
            <a:spLocks noGrp="1"/>
          </p:cNvSpPr>
          <p:nvPr>
            <p:ph idx="1"/>
          </p:nvPr>
        </p:nvSpPr>
        <p:spPr>
          <a:xfrm>
            <a:off x="457200" y="1604176"/>
            <a:ext cx="8229600" cy="453224"/>
          </a:xfrm>
        </p:spPr>
        <p:txBody>
          <a:bodyPr/>
          <a:lstStyle/>
          <a:p>
            <a:r>
              <a:rPr lang="en-US" sz="2600" dirty="0"/>
              <a:t>The half-life of such a process is</a:t>
            </a:r>
          </a:p>
        </p:txBody>
      </p:sp>
      <p:graphicFrame>
        <p:nvGraphicFramePr>
          <p:cNvPr id="6" name="Object 5" descr="K = 0.693 over t sub one-half">
            <a:extLst>
              <a:ext uri="{FF2B5EF4-FFF2-40B4-BE49-F238E27FC236}">
                <a16:creationId xmlns:a16="http://schemas.microsoft.com/office/drawing/2014/main" id="{0B586D6F-BF70-4F27-BD33-B4D8E20F09BF}"/>
              </a:ext>
            </a:extLst>
          </p:cNvPr>
          <p:cNvGraphicFramePr>
            <a:graphicFrameLocks noChangeAspect="1"/>
          </p:cNvGraphicFramePr>
          <p:nvPr>
            <p:extLst>
              <p:ext uri="{D42A27DB-BD31-4B8C-83A1-F6EECF244321}">
                <p14:modId xmlns:p14="http://schemas.microsoft.com/office/powerpoint/2010/main" val="32091371"/>
              </p:ext>
            </p:extLst>
          </p:nvPr>
        </p:nvGraphicFramePr>
        <p:xfrm>
          <a:off x="3505200" y="2286000"/>
          <a:ext cx="1460500" cy="1155700"/>
        </p:xfrm>
        <a:graphic>
          <a:graphicData uri="http://schemas.openxmlformats.org/presentationml/2006/ole">
            <mc:AlternateContent xmlns:mc="http://schemas.openxmlformats.org/markup-compatibility/2006">
              <mc:Choice xmlns:v="urn:schemas-microsoft-com:vml" Requires="v">
                <p:oleObj spid="_x0000_s86062" name="Equation" r:id="rId3" imgW="1460160" imgH="1155600" progId="Equation.DSMT4">
                  <p:embed/>
                </p:oleObj>
              </mc:Choice>
              <mc:Fallback>
                <p:oleObj name="Equation" r:id="rId3" imgW="1460160" imgH="11556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86000"/>
                        <a:ext cx="14605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6BB53DFF-C928-49A8-8261-4C711DB516DD}"/>
              </a:ext>
            </a:extLst>
          </p:cNvPr>
          <p:cNvSpPr>
            <a:spLocks noGrp="1"/>
          </p:cNvSpPr>
          <p:nvPr>
            <p:ph idx="13"/>
          </p:nvPr>
        </p:nvSpPr>
        <p:spPr>
          <a:xfrm>
            <a:off x="457200" y="3733800"/>
            <a:ext cx="8229600" cy="914400"/>
          </a:xfrm>
        </p:spPr>
        <p:txBody>
          <a:bodyPr/>
          <a:lstStyle/>
          <a:p>
            <a:r>
              <a:rPr lang="en-US" sz="2600" dirty="0"/>
              <a:t>Half-life is the time required for half of a radionuclide sample to decay.</a:t>
            </a:r>
          </a:p>
        </p:txBody>
      </p:sp>
    </p:spTree>
    <p:extLst>
      <p:ext uri="{BB962C8B-B14F-4D97-AF65-F5344CB8AC3E}">
        <p14:creationId xmlns:p14="http://schemas.microsoft.com/office/powerpoint/2010/main" val="49357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B81C-8919-4897-8BB4-F2ABC55BE6AA}"/>
              </a:ext>
            </a:extLst>
          </p:cNvPr>
          <p:cNvSpPr>
            <a:spLocks noGrp="1"/>
          </p:cNvSpPr>
          <p:nvPr>
            <p:ph type="title"/>
          </p:nvPr>
        </p:nvSpPr>
        <p:spPr/>
        <p:txBody>
          <a:bodyPr/>
          <a:lstStyle/>
          <a:p>
            <a:r>
              <a:rPr lang="en-US" dirty="0"/>
              <a:t>Isotopes</a:t>
            </a:r>
          </a:p>
        </p:txBody>
      </p:sp>
      <p:sp>
        <p:nvSpPr>
          <p:cNvPr id="3" name="Content Placeholder 2">
            <a:extLst>
              <a:ext uri="{FF2B5EF4-FFF2-40B4-BE49-F238E27FC236}">
                <a16:creationId xmlns:a16="http://schemas.microsoft.com/office/drawing/2014/main" id="{17931242-14AA-4B6C-A1A1-5903FDE043F7}"/>
              </a:ext>
            </a:extLst>
          </p:cNvPr>
          <p:cNvSpPr>
            <a:spLocks noGrp="1"/>
          </p:cNvSpPr>
          <p:nvPr>
            <p:ph idx="1"/>
          </p:nvPr>
        </p:nvSpPr>
        <p:spPr/>
        <p:txBody>
          <a:bodyPr/>
          <a:lstStyle/>
          <a:p>
            <a:r>
              <a:rPr lang="en-US" sz="2600" dirty="0"/>
              <a:t>Not all atoms of the same element have the same mass, due to different numbers of neutrons in those atoms.</a:t>
            </a:r>
          </a:p>
          <a:p>
            <a:r>
              <a:rPr lang="en-US" sz="2600" dirty="0"/>
              <a:t>There are, for example, three naturally occurring isotopes of uranium:</a:t>
            </a:r>
          </a:p>
          <a:p>
            <a:pPr lvl="1">
              <a:buClr>
                <a:schemeClr val="bg2"/>
              </a:buClr>
            </a:pPr>
            <a:r>
              <a:rPr lang="en-US" sz="2400" dirty="0"/>
              <a:t>Uranium-234</a:t>
            </a:r>
          </a:p>
          <a:p>
            <a:pPr lvl="1">
              <a:buClr>
                <a:schemeClr val="bg2"/>
              </a:buClr>
            </a:pPr>
            <a:r>
              <a:rPr lang="en-US" sz="2400" dirty="0"/>
              <a:t>Uranium-235</a:t>
            </a:r>
          </a:p>
          <a:p>
            <a:pPr lvl="1">
              <a:buClr>
                <a:schemeClr val="bg2"/>
              </a:buClr>
            </a:pPr>
            <a:r>
              <a:rPr lang="en-US" sz="2400" dirty="0"/>
              <a:t>Uranium-238</a:t>
            </a:r>
            <a:endParaRPr lang="en-US" sz="2400" dirty="0">
              <a:solidFill>
                <a:srgbClr val="00197D"/>
              </a:solidFill>
            </a:endParaRPr>
          </a:p>
        </p:txBody>
      </p:sp>
    </p:spTree>
    <p:extLst>
      <p:ext uri="{BB962C8B-B14F-4D97-AF65-F5344CB8AC3E}">
        <p14:creationId xmlns:p14="http://schemas.microsoft.com/office/powerpoint/2010/main" val="347723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26FC-9627-4631-A986-DC9FBEC24B83}"/>
              </a:ext>
            </a:extLst>
          </p:cNvPr>
          <p:cNvSpPr>
            <a:spLocks noGrp="1"/>
          </p:cNvSpPr>
          <p:nvPr>
            <p:ph type="title"/>
          </p:nvPr>
        </p:nvSpPr>
        <p:spPr/>
        <p:txBody>
          <a:bodyPr/>
          <a:lstStyle/>
          <a:p>
            <a:r>
              <a:rPr lang="en-US" dirty="0"/>
              <a:t>Half-Life </a:t>
            </a:r>
            <a:r>
              <a:rPr lang="en-US" sz="2000" b="0" dirty="0"/>
              <a:t>(2 of 2)</a:t>
            </a:r>
            <a:endParaRPr lang="en-US" dirty="0"/>
          </a:p>
        </p:txBody>
      </p:sp>
      <p:sp>
        <p:nvSpPr>
          <p:cNvPr id="3" name="Content Placeholder 2">
            <a:extLst>
              <a:ext uri="{FF2B5EF4-FFF2-40B4-BE49-F238E27FC236}">
                <a16:creationId xmlns:a16="http://schemas.microsoft.com/office/drawing/2014/main" id="{01BDCA46-D65C-42B9-8FE0-EBA276797063}"/>
              </a:ext>
            </a:extLst>
          </p:cNvPr>
          <p:cNvSpPr>
            <a:spLocks noGrp="1"/>
          </p:cNvSpPr>
          <p:nvPr>
            <p:ph idx="1"/>
          </p:nvPr>
        </p:nvSpPr>
        <p:spPr>
          <a:xfrm>
            <a:off x="457200" y="1600201"/>
            <a:ext cx="8229600" cy="762000"/>
          </a:xfrm>
        </p:spPr>
        <p:txBody>
          <a:bodyPr/>
          <a:lstStyle/>
          <a:p>
            <a:pPr marL="0" indent="0">
              <a:buNone/>
            </a:pPr>
            <a:r>
              <a:rPr lang="en-US" sz="2600" b="1" dirty="0"/>
              <a:t>Table 21.5</a:t>
            </a:r>
            <a:r>
              <a:rPr lang="en-US" sz="2600" dirty="0"/>
              <a:t> The Half-Lives and Type of Decay for Several Radioisotopes</a:t>
            </a:r>
          </a:p>
        </p:txBody>
      </p:sp>
      <p:graphicFrame>
        <p:nvGraphicFramePr>
          <p:cNvPr id="5" name="Table 4">
            <a:extLst>
              <a:ext uri="{FF2B5EF4-FFF2-40B4-BE49-F238E27FC236}">
                <a16:creationId xmlns:a16="http://schemas.microsoft.com/office/drawing/2014/main" id="{C058A585-F06C-43A9-9A93-DD2F71393F4B}"/>
              </a:ext>
            </a:extLst>
          </p:cNvPr>
          <p:cNvGraphicFramePr>
            <a:graphicFrameLocks noGrp="1"/>
          </p:cNvGraphicFramePr>
          <p:nvPr>
            <p:extLst>
              <p:ext uri="{D42A27DB-BD31-4B8C-83A1-F6EECF244321}">
                <p14:modId xmlns:p14="http://schemas.microsoft.com/office/powerpoint/2010/main" val="3241585785"/>
              </p:ext>
            </p:extLst>
          </p:nvPr>
        </p:nvGraphicFramePr>
        <p:xfrm>
          <a:off x="457200" y="2463800"/>
          <a:ext cx="8229600" cy="37084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1961340424"/>
                    </a:ext>
                  </a:extLst>
                </a:gridCol>
                <a:gridCol w="1524000">
                  <a:extLst>
                    <a:ext uri="{9D8B030D-6E8A-4147-A177-3AD203B41FA5}">
                      <a16:colId xmlns:a16="http://schemas.microsoft.com/office/drawing/2014/main" val="984331536"/>
                    </a:ext>
                  </a:extLst>
                </a:gridCol>
                <a:gridCol w="1828800">
                  <a:extLst>
                    <a:ext uri="{9D8B030D-6E8A-4147-A177-3AD203B41FA5}">
                      <a16:colId xmlns:a16="http://schemas.microsoft.com/office/drawing/2014/main" val="629147326"/>
                    </a:ext>
                  </a:extLst>
                </a:gridCol>
                <a:gridCol w="2057400">
                  <a:extLst>
                    <a:ext uri="{9D8B030D-6E8A-4147-A177-3AD203B41FA5}">
                      <a16:colId xmlns:a16="http://schemas.microsoft.com/office/drawing/2014/main" val="335204533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Isotope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Half-Life (yr)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Type of Decay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9074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Natural radioisotopes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238 sub 92, U</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4.5 times 10 to the ninth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Alpha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869154"/>
                  </a:ext>
                </a:extLst>
              </a:tr>
              <a:tr h="370840">
                <a:tc>
                  <a:txBody>
                    <a:bodyPr/>
                    <a:lstStyle/>
                    <a:p>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235 sub 92, U</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7.0 times 10 to the eighth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Alpha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582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232 sub 90, T 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1.4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Alpha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9990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40 sub 19, K</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1.3 times 10 to the ninth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946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14 sub 6</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37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Synthetic radioisotopes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239 sub 94, P u</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Alpha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9515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137 sub 55, C s</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376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90 sub 38, S r</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236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131 sub 53, I</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472792"/>
                  </a:ext>
                </a:extLst>
              </a:tr>
            </a:tbl>
          </a:graphicData>
        </a:graphic>
      </p:graphicFrame>
      <p:graphicFrame>
        <p:nvGraphicFramePr>
          <p:cNvPr id="6" name="Object 5">
            <a:extLst>
              <a:ext uri="{FF2B5EF4-FFF2-40B4-BE49-F238E27FC236}">
                <a16:creationId xmlns:a16="http://schemas.microsoft.com/office/drawing/2014/main" id="{14CD1E87-B0F2-4525-957C-7C7EF4729339}"/>
              </a:ext>
            </a:extLst>
          </p:cNvPr>
          <p:cNvGraphicFramePr>
            <a:graphicFrameLocks noChangeAspect="1"/>
          </p:cNvGraphicFramePr>
          <p:nvPr>
            <p:extLst>
              <p:ext uri="{D42A27DB-BD31-4B8C-83A1-F6EECF244321}">
                <p14:modId xmlns:p14="http://schemas.microsoft.com/office/powerpoint/2010/main" val="3448395500"/>
              </p:ext>
            </p:extLst>
          </p:nvPr>
        </p:nvGraphicFramePr>
        <p:xfrm>
          <a:off x="3352800" y="2848896"/>
          <a:ext cx="431800" cy="317500"/>
        </p:xfrm>
        <a:graphic>
          <a:graphicData uri="http://schemas.openxmlformats.org/presentationml/2006/ole">
            <mc:AlternateContent xmlns:mc="http://schemas.openxmlformats.org/markup-compatibility/2006">
              <mc:Choice xmlns:v="urn:schemas-microsoft-com:vml" Requires="v">
                <p:oleObj spid="_x0000_s97797" name="Equation" r:id="rId3" imgW="431640" imgH="317160" progId="Equation.DSMT4">
                  <p:embed/>
                </p:oleObj>
              </mc:Choice>
              <mc:Fallback>
                <p:oleObj name="Equation" r:id="rId3" imgW="431640" imgH="317160" progId="Equation.DSMT4">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48896"/>
                        <a:ext cx="431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745CECAA-C7E5-453F-B131-7FFDDBB68516}"/>
              </a:ext>
            </a:extLst>
          </p:cNvPr>
          <p:cNvGraphicFramePr>
            <a:graphicFrameLocks noChangeAspect="1"/>
          </p:cNvGraphicFramePr>
          <p:nvPr>
            <p:extLst>
              <p:ext uri="{D42A27DB-BD31-4B8C-83A1-F6EECF244321}">
                <p14:modId xmlns:p14="http://schemas.microsoft.com/office/powerpoint/2010/main" val="1017976235"/>
              </p:ext>
            </p:extLst>
          </p:nvPr>
        </p:nvGraphicFramePr>
        <p:xfrm>
          <a:off x="3348704" y="3229896"/>
          <a:ext cx="431800" cy="317500"/>
        </p:xfrm>
        <a:graphic>
          <a:graphicData uri="http://schemas.openxmlformats.org/presentationml/2006/ole">
            <mc:AlternateContent xmlns:mc="http://schemas.openxmlformats.org/markup-compatibility/2006">
              <mc:Choice xmlns:v="urn:schemas-microsoft-com:vml" Requires="v">
                <p:oleObj spid="_x0000_s97798" name="Equation" r:id="rId5" imgW="431640" imgH="317160" progId="Equation.DSMT4">
                  <p:embed/>
                </p:oleObj>
              </mc:Choice>
              <mc:Fallback>
                <p:oleObj name="Equation" r:id="rId5" imgW="431640" imgH="317160" progId="Equation.DSMT4">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704" y="3229896"/>
                        <a:ext cx="431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B2CB77D4-FE28-4E54-A9A6-DDD794FF6050}"/>
              </a:ext>
            </a:extLst>
          </p:cNvPr>
          <p:cNvGraphicFramePr>
            <a:graphicFrameLocks noChangeAspect="1"/>
          </p:cNvGraphicFramePr>
          <p:nvPr>
            <p:extLst>
              <p:ext uri="{D42A27DB-BD31-4B8C-83A1-F6EECF244321}">
                <p14:modId xmlns:p14="http://schemas.microsoft.com/office/powerpoint/2010/main" val="2834896268"/>
              </p:ext>
            </p:extLst>
          </p:nvPr>
        </p:nvGraphicFramePr>
        <p:xfrm>
          <a:off x="3347064" y="3615404"/>
          <a:ext cx="558800" cy="317500"/>
        </p:xfrm>
        <a:graphic>
          <a:graphicData uri="http://schemas.openxmlformats.org/presentationml/2006/ole">
            <mc:AlternateContent xmlns:mc="http://schemas.openxmlformats.org/markup-compatibility/2006">
              <mc:Choice xmlns:v="urn:schemas-microsoft-com:vml" Requires="v">
                <p:oleObj spid="_x0000_s97799" name="Equation" r:id="rId7" imgW="558720" imgH="317160" progId="Equation.DSMT4">
                  <p:embed/>
                </p:oleObj>
              </mc:Choice>
              <mc:Fallback>
                <p:oleObj name="Equation" r:id="rId7" imgW="558720" imgH="317160" progId="Equation.DSMT4">
                  <p:embed/>
                  <p:pic>
                    <p:nvPicPr>
                      <p:cNvPr id="0"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064" y="3615404"/>
                        <a:ext cx="558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EEDB081D-0966-435B-A421-726F184B7948}"/>
              </a:ext>
            </a:extLst>
          </p:cNvPr>
          <p:cNvGraphicFramePr>
            <a:graphicFrameLocks noChangeAspect="1"/>
          </p:cNvGraphicFramePr>
          <p:nvPr>
            <p:extLst>
              <p:ext uri="{D42A27DB-BD31-4B8C-83A1-F6EECF244321}">
                <p14:modId xmlns:p14="http://schemas.microsoft.com/office/powerpoint/2010/main" val="3257660354"/>
              </p:ext>
            </p:extLst>
          </p:nvPr>
        </p:nvGraphicFramePr>
        <p:xfrm>
          <a:off x="3382296" y="3971618"/>
          <a:ext cx="368300" cy="317500"/>
        </p:xfrm>
        <a:graphic>
          <a:graphicData uri="http://schemas.openxmlformats.org/presentationml/2006/ole">
            <mc:AlternateContent xmlns:mc="http://schemas.openxmlformats.org/markup-compatibility/2006">
              <mc:Choice xmlns:v="urn:schemas-microsoft-com:vml" Requires="v">
                <p:oleObj spid="_x0000_s97800" name="Equation" r:id="rId9" imgW="368280" imgH="317160" progId="Equation.DSMT4">
                  <p:embed/>
                </p:oleObj>
              </mc:Choice>
              <mc:Fallback>
                <p:oleObj name="Equation" r:id="rId9" imgW="368280" imgH="317160" progId="Equation.DSMT4">
                  <p:embed/>
                  <p:pic>
                    <p:nvPicPr>
                      <p:cNvPr id="0"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296" y="3971618"/>
                        <a:ext cx="368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28403C2B-C2BA-4ECA-8890-1F8F6B152698}"/>
              </a:ext>
            </a:extLst>
          </p:cNvPr>
          <p:cNvGraphicFramePr>
            <a:graphicFrameLocks noChangeAspect="1"/>
          </p:cNvGraphicFramePr>
          <p:nvPr>
            <p:extLst>
              <p:ext uri="{D42A27DB-BD31-4B8C-83A1-F6EECF244321}">
                <p14:modId xmlns:p14="http://schemas.microsoft.com/office/powerpoint/2010/main" val="3560328883"/>
              </p:ext>
            </p:extLst>
          </p:nvPr>
        </p:nvGraphicFramePr>
        <p:xfrm>
          <a:off x="3392540" y="4347908"/>
          <a:ext cx="368300" cy="317500"/>
        </p:xfrm>
        <a:graphic>
          <a:graphicData uri="http://schemas.openxmlformats.org/presentationml/2006/ole">
            <mc:AlternateContent xmlns:mc="http://schemas.openxmlformats.org/markup-compatibility/2006">
              <mc:Choice xmlns:v="urn:schemas-microsoft-com:vml" Requires="v">
                <p:oleObj spid="_x0000_s97801" name="Equation" r:id="rId11" imgW="368280" imgH="317160" progId="Equation.DSMT4">
                  <p:embed/>
                </p:oleObj>
              </mc:Choice>
              <mc:Fallback>
                <p:oleObj name="Equation" r:id="rId11" imgW="368280" imgH="317160" progId="Equation.DSMT4">
                  <p:embed/>
                  <p:pic>
                    <p:nvPicPr>
                      <p:cNvPr id="0"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2540" y="4347908"/>
                        <a:ext cx="368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B4790296-99F7-4F3A-8D9A-719E36EAADC4}"/>
              </a:ext>
            </a:extLst>
          </p:cNvPr>
          <p:cNvGraphicFramePr>
            <a:graphicFrameLocks noChangeAspect="1"/>
          </p:cNvGraphicFramePr>
          <p:nvPr>
            <p:extLst>
              <p:ext uri="{D42A27DB-BD31-4B8C-83A1-F6EECF244321}">
                <p14:modId xmlns:p14="http://schemas.microsoft.com/office/powerpoint/2010/main" val="4056246512"/>
              </p:ext>
            </p:extLst>
          </p:nvPr>
        </p:nvGraphicFramePr>
        <p:xfrm>
          <a:off x="3308964" y="4724400"/>
          <a:ext cx="558800" cy="317500"/>
        </p:xfrm>
        <a:graphic>
          <a:graphicData uri="http://schemas.openxmlformats.org/presentationml/2006/ole">
            <mc:AlternateContent xmlns:mc="http://schemas.openxmlformats.org/markup-compatibility/2006">
              <mc:Choice xmlns:v="urn:schemas-microsoft-com:vml" Requires="v">
                <p:oleObj spid="_x0000_s97802" name="Equation" r:id="rId13" imgW="558720" imgH="317160" progId="Equation.DSMT4">
                  <p:embed/>
                </p:oleObj>
              </mc:Choice>
              <mc:Fallback>
                <p:oleObj name="Equation" r:id="rId13" imgW="558720" imgH="317160" progId="Equation.DSMT4">
                  <p:embed/>
                  <p:pic>
                    <p:nvPicPr>
                      <p:cNvPr id="0"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8964" y="4724400"/>
                        <a:ext cx="558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16F45B02-C5A8-44E2-815B-172FAADC7A7D}"/>
              </a:ext>
            </a:extLst>
          </p:cNvPr>
          <p:cNvGraphicFramePr>
            <a:graphicFrameLocks noChangeAspect="1"/>
          </p:cNvGraphicFramePr>
          <p:nvPr>
            <p:extLst>
              <p:ext uri="{D42A27DB-BD31-4B8C-83A1-F6EECF244321}">
                <p14:modId xmlns:p14="http://schemas.microsoft.com/office/powerpoint/2010/main" val="3335316878"/>
              </p:ext>
            </p:extLst>
          </p:nvPr>
        </p:nvGraphicFramePr>
        <p:xfrm>
          <a:off x="3315928" y="5102532"/>
          <a:ext cx="558800" cy="317500"/>
        </p:xfrm>
        <a:graphic>
          <a:graphicData uri="http://schemas.openxmlformats.org/presentationml/2006/ole">
            <mc:AlternateContent xmlns:mc="http://schemas.openxmlformats.org/markup-compatibility/2006">
              <mc:Choice xmlns:v="urn:schemas-microsoft-com:vml" Requires="v">
                <p:oleObj spid="_x0000_s97803" name="Equation" r:id="rId15" imgW="558720" imgH="317160" progId="Equation.DSMT4">
                  <p:embed/>
                </p:oleObj>
              </mc:Choice>
              <mc:Fallback>
                <p:oleObj name="Equation" r:id="rId15" imgW="558720" imgH="317160" progId="Equation.DSMT4">
                  <p:embed/>
                  <p:pic>
                    <p:nvPicPr>
                      <p:cNvPr id="0" name="Picture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5928" y="5102532"/>
                        <a:ext cx="558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3555F00B-9397-4695-AE30-BB92BCA77BE3}"/>
              </a:ext>
            </a:extLst>
          </p:cNvPr>
          <p:cNvGraphicFramePr>
            <a:graphicFrameLocks noChangeAspect="1"/>
          </p:cNvGraphicFramePr>
          <p:nvPr>
            <p:extLst>
              <p:ext uri="{D42A27DB-BD31-4B8C-83A1-F6EECF244321}">
                <p14:modId xmlns:p14="http://schemas.microsoft.com/office/powerpoint/2010/main" val="1201657233"/>
              </p:ext>
            </p:extLst>
          </p:nvPr>
        </p:nvGraphicFramePr>
        <p:xfrm>
          <a:off x="3382296" y="5454036"/>
          <a:ext cx="457200" cy="317500"/>
        </p:xfrm>
        <a:graphic>
          <a:graphicData uri="http://schemas.openxmlformats.org/presentationml/2006/ole">
            <mc:AlternateContent xmlns:mc="http://schemas.openxmlformats.org/markup-compatibility/2006">
              <mc:Choice xmlns:v="urn:schemas-microsoft-com:vml" Requires="v">
                <p:oleObj spid="_x0000_s97804" name="Equation" r:id="rId17" imgW="457200" imgH="317160" progId="Equation.DSMT4">
                  <p:embed/>
                </p:oleObj>
              </mc:Choice>
              <mc:Fallback>
                <p:oleObj name="Equation" r:id="rId17" imgW="457200" imgH="317160" progId="Equation.DSMT4">
                  <p:embed/>
                  <p:pic>
                    <p:nvPicPr>
                      <p:cNvPr id="0" name="Picture 4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82296" y="5454036"/>
                        <a:ext cx="457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95A531DC-D9CA-458E-9CD6-50D8F1DFFD8E}"/>
              </a:ext>
            </a:extLst>
          </p:cNvPr>
          <p:cNvGraphicFramePr>
            <a:graphicFrameLocks noChangeAspect="1"/>
          </p:cNvGraphicFramePr>
          <p:nvPr>
            <p:extLst>
              <p:ext uri="{D42A27DB-BD31-4B8C-83A1-F6EECF244321}">
                <p14:modId xmlns:p14="http://schemas.microsoft.com/office/powerpoint/2010/main" val="2758046838"/>
              </p:ext>
            </p:extLst>
          </p:nvPr>
        </p:nvGraphicFramePr>
        <p:xfrm>
          <a:off x="3372464" y="5835036"/>
          <a:ext cx="304800" cy="317500"/>
        </p:xfrm>
        <a:graphic>
          <a:graphicData uri="http://schemas.openxmlformats.org/presentationml/2006/ole">
            <mc:AlternateContent xmlns:mc="http://schemas.openxmlformats.org/markup-compatibility/2006">
              <mc:Choice xmlns:v="urn:schemas-microsoft-com:vml" Requires="v">
                <p:oleObj spid="_x0000_s97805" name="Equation" r:id="rId19" imgW="304560" imgH="317160" progId="Equation.DSMT4">
                  <p:embed/>
                </p:oleObj>
              </mc:Choice>
              <mc:Fallback>
                <p:oleObj name="Equation" r:id="rId19" imgW="304560" imgH="317160" progId="Equation.DSMT4">
                  <p:embed/>
                  <p:pic>
                    <p:nvPicPr>
                      <p:cNvPr id="0"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72464" y="5835036"/>
                        <a:ext cx="304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39AD45E3-C210-4923-9EFB-CA3EA9B2BFDD}"/>
              </a:ext>
            </a:extLst>
          </p:cNvPr>
          <p:cNvGraphicFramePr>
            <a:graphicFrameLocks noChangeAspect="1"/>
          </p:cNvGraphicFramePr>
          <p:nvPr>
            <p:extLst>
              <p:ext uri="{D42A27DB-BD31-4B8C-83A1-F6EECF244321}">
                <p14:modId xmlns:p14="http://schemas.microsoft.com/office/powerpoint/2010/main" val="600074386"/>
              </p:ext>
            </p:extLst>
          </p:nvPr>
        </p:nvGraphicFramePr>
        <p:xfrm>
          <a:off x="4876800" y="2905432"/>
          <a:ext cx="876300" cy="254000"/>
        </p:xfrm>
        <a:graphic>
          <a:graphicData uri="http://schemas.openxmlformats.org/presentationml/2006/ole">
            <mc:AlternateContent xmlns:mc="http://schemas.openxmlformats.org/markup-compatibility/2006">
              <mc:Choice xmlns:v="urn:schemas-microsoft-com:vml" Requires="v">
                <p:oleObj spid="_x0000_s97806" name="Equation" r:id="rId21" imgW="876240" imgH="253800" progId="Equation.DSMT4">
                  <p:embed/>
                </p:oleObj>
              </mc:Choice>
              <mc:Fallback>
                <p:oleObj name="Equation" r:id="rId21" imgW="876240" imgH="253800" progId="Equation.DSMT4">
                  <p:embed/>
                  <p:pic>
                    <p:nvPicPr>
                      <p:cNvPr id="0" name="Picture 4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6800" y="2905432"/>
                        <a:ext cx="876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45280170-F7E8-441B-9C54-8E1E426629A6}"/>
              </a:ext>
            </a:extLst>
          </p:cNvPr>
          <p:cNvGraphicFramePr>
            <a:graphicFrameLocks noChangeAspect="1"/>
          </p:cNvGraphicFramePr>
          <p:nvPr>
            <p:extLst>
              <p:ext uri="{D42A27DB-BD31-4B8C-83A1-F6EECF244321}">
                <p14:modId xmlns:p14="http://schemas.microsoft.com/office/powerpoint/2010/main" val="2771336848"/>
              </p:ext>
            </p:extLst>
          </p:nvPr>
        </p:nvGraphicFramePr>
        <p:xfrm>
          <a:off x="4886632" y="3276600"/>
          <a:ext cx="876300" cy="254000"/>
        </p:xfrm>
        <a:graphic>
          <a:graphicData uri="http://schemas.openxmlformats.org/presentationml/2006/ole">
            <mc:AlternateContent xmlns:mc="http://schemas.openxmlformats.org/markup-compatibility/2006">
              <mc:Choice xmlns:v="urn:schemas-microsoft-com:vml" Requires="v">
                <p:oleObj spid="_x0000_s97807" name="Equation" r:id="rId23" imgW="876240" imgH="253800" progId="Equation.DSMT4">
                  <p:embed/>
                </p:oleObj>
              </mc:Choice>
              <mc:Fallback>
                <p:oleObj name="Equation" r:id="rId23" imgW="876240" imgH="253800" progId="Equation.DSMT4">
                  <p:embed/>
                  <p:pic>
                    <p:nvPicPr>
                      <p:cNvPr id="0" name="Picture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86632" y="3276600"/>
                        <a:ext cx="876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3F793C25-684B-406B-A462-FA63A13E3F85}"/>
              </a:ext>
            </a:extLst>
          </p:cNvPr>
          <p:cNvGraphicFramePr>
            <a:graphicFrameLocks noChangeAspect="1"/>
          </p:cNvGraphicFramePr>
          <p:nvPr>
            <p:extLst>
              <p:ext uri="{D42A27DB-BD31-4B8C-83A1-F6EECF244321}">
                <p14:modId xmlns:p14="http://schemas.microsoft.com/office/powerpoint/2010/main" val="1137192568"/>
              </p:ext>
            </p:extLst>
          </p:nvPr>
        </p:nvGraphicFramePr>
        <p:xfrm>
          <a:off x="4880589" y="3632200"/>
          <a:ext cx="927100" cy="254000"/>
        </p:xfrm>
        <a:graphic>
          <a:graphicData uri="http://schemas.openxmlformats.org/presentationml/2006/ole">
            <mc:AlternateContent xmlns:mc="http://schemas.openxmlformats.org/markup-compatibility/2006">
              <mc:Choice xmlns:v="urn:schemas-microsoft-com:vml" Requires="v">
                <p:oleObj spid="_x0000_s97808" name="Equation" r:id="rId25" imgW="927000" imgH="253800" progId="Equation.DSMT4">
                  <p:embed/>
                </p:oleObj>
              </mc:Choice>
              <mc:Fallback>
                <p:oleObj name="Equation" r:id="rId25" imgW="927000" imgH="253800" progId="Equation.DSMT4">
                  <p:embed/>
                  <p:pic>
                    <p:nvPicPr>
                      <p:cNvPr id="0" name="Picture 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80589" y="3632200"/>
                        <a:ext cx="9271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ABC0D37D-3C60-4C19-B675-E1329D5079E7}"/>
              </a:ext>
            </a:extLst>
          </p:cNvPr>
          <p:cNvGraphicFramePr>
            <a:graphicFrameLocks noChangeAspect="1"/>
          </p:cNvGraphicFramePr>
          <p:nvPr>
            <p:extLst>
              <p:ext uri="{D42A27DB-BD31-4B8C-83A1-F6EECF244321}">
                <p14:modId xmlns:p14="http://schemas.microsoft.com/office/powerpoint/2010/main" val="2776991489"/>
              </p:ext>
            </p:extLst>
          </p:nvPr>
        </p:nvGraphicFramePr>
        <p:xfrm>
          <a:off x="4888886" y="4013200"/>
          <a:ext cx="863600" cy="254000"/>
        </p:xfrm>
        <a:graphic>
          <a:graphicData uri="http://schemas.openxmlformats.org/presentationml/2006/ole">
            <mc:AlternateContent xmlns:mc="http://schemas.openxmlformats.org/markup-compatibility/2006">
              <mc:Choice xmlns:v="urn:schemas-microsoft-com:vml" Requires="v">
                <p:oleObj spid="_x0000_s97809" name="Equation" r:id="rId27" imgW="863280" imgH="253800" progId="Equation.DSMT4">
                  <p:embed/>
                </p:oleObj>
              </mc:Choice>
              <mc:Fallback>
                <p:oleObj name="Equation" r:id="rId27" imgW="863280" imgH="253800" progId="Equation.DSMT4">
                  <p:embed/>
                  <p:pic>
                    <p:nvPicPr>
                      <p:cNvPr id="0" name="Picture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8886" y="4013200"/>
                        <a:ext cx="8636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124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DD4-A9FE-4134-AC18-7FF4E179B82E}"/>
              </a:ext>
            </a:extLst>
          </p:cNvPr>
          <p:cNvSpPr>
            <a:spLocks noGrp="1"/>
          </p:cNvSpPr>
          <p:nvPr>
            <p:ph type="title"/>
          </p:nvPr>
        </p:nvSpPr>
        <p:spPr/>
        <p:txBody>
          <a:bodyPr/>
          <a:lstStyle/>
          <a:p>
            <a:r>
              <a:rPr lang="en-US" dirty="0"/>
              <a:t>Radiometric Dating</a:t>
            </a:r>
          </a:p>
        </p:txBody>
      </p:sp>
      <p:sp>
        <p:nvSpPr>
          <p:cNvPr id="3" name="Content Placeholder 2">
            <a:extLst>
              <a:ext uri="{FF2B5EF4-FFF2-40B4-BE49-F238E27FC236}">
                <a16:creationId xmlns:a16="http://schemas.microsoft.com/office/drawing/2014/main" id="{5AA21B70-CE52-4DB0-B2EA-8B301C5424A7}"/>
              </a:ext>
            </a:extLst>
          </p:cNvPr>
          <p:cNvSpPr>
            <a:spLocks noGrp="1"/>
          </p:cNvSpPr>
          <p:nvPr>
            <p:ph idx="1"/>
          </p:nvPr>
        </p:nvSpPr>
        <p:spPr>
          <a:xfrm>
            <a:off x="457200" y="1600200"/>
            <a:ext cx="4343400" cy="4724400"/>
          </a:xfrm>
        </p:spPr>
        <p:txBody>
          <a:bodyPr/>
          <a:lstStyle/>
          <a:p>
            <a:r>
              <a:rPr lang="en-US" sz="2400" dirty="0"/>
              <a:t>First-order kinetics and half-life information let us date objects using a “nuclear clock.”</a:t>
            </a:r>
          </a:p>
          <a:p>
            <a:r>
              <a:rPr lang="en-US" sz="2400" b="1" dirty="0"/>
              <a:t>Carbon dating</a:t>
            </a:r>
            <a:r>
              <a:rPr lang="en-US" sz="2400" dirty="0"/>
              <a:t>: The half-life of C-14 is 5700 years. It is limited to objects up to about 50,000 years old; after this time there is too little radioactivity to measure.</a:t>
            </a:r>
          </a:p>
          <a:p>
            <a:r>
              <a:rPr lang="en-US" sz="2400" dirty="0"/>
              <a:t>Other isotopes can be used (U-238:Pb-206 in rock).</a:t>
            </a:r>
          </a:p>
        </p:txBody>
      </p:sp>
      <p:pic>
        <p:nvPicPr>
          <p:cNvPr id="4" name="Picture 3" descr="A diagram shows, in steps, a giraffe incorporating carbon-14 via feeding from a tree and how that carbon decreases to N-14 via beta emission once the animal dies. Step 1. Cosmic rays, largely protons, enter the atmosphere and collide with atoms, creating neutrons. The diagram shows cosmic rays striking 10 n. Step 2. Nitrogen atoms capture a neutron and emit a proton, forming 14 over C. 14 over 7 N plus 1 over 0 n go to 14 over 6 C plus 1 over 1 P. Step 3. 14 over C atoms are incorporated in CO2, which is taken up by plants and made into more complex molecules through photosynthesis. 14 over C plus O 2 go to 14 over C O 2. Step 4. Animals and people take in 14C by eating plants.&#10;Step 5. Once an organism dies, intake of 14C ceases and its concentration decreases through beta emission to form 14N. In a dead organism, 14 over 6 C goes to 14 over 7 N plus 0 over minus1 e.">
            <a:extLst>
              <a:ext uri="{FF2B5EF4-FFF2-40B4-BE49-F238E27FC236}">
                <a16:creationId xmlns:a16="http://schemas.microsoft.com/office/drawing/2014/main" id="{478A0E99-FDD3-4C1C-8495-5189E6450E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5181600" y="1752600"/>
            <a:ext cx="3734079" cy="3160232"/>
          </a:xfrm>
          <a:prstGeom prst="rect">
            <a:avLst/>
          </a:prstGeom>
        </p:spPr>
      </p:pic>
    </p:spTree>
    <p:extLst>
      <p:ext uri="{BB962C8B-B14F-4D97-AF65-F5344CB8AC3E}">
        <p14:creationId xmlns:p14="http://schemas.microsoft.com/office/powerpoint/2010/main" val="208895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3AEF-59B4-45E4-B689-A005903754D8}"/>
              </a:ext>
            </a:extLst>
          </p:cNvPr>
          <p:cNvSpPr>
            <a:spLocks noGrp="1"/>
          </p:cNvSpPr>
          <p:nvPr>
            <p:ph type="title"/>
          </p:nvPr>
        </p:nvSpPr>
        <p:spPr/>
        <p:txBody>
          <a:bodyPr/>
          <a:lstStyle/>
          <a:p>
            <a:r>
              <a:rPr lang="en-US" dirty="0"/>
              <a:t>Measuring Radioactivity: Units</a:t>
            </a:r>
          </a:p>
        </p:txBody>
      </p:sp>
      <p:sp>
        <p:nvSpPr>
          <p:cNvPr id="3" name="Content Placeholder 2">
            <a:extLst>
              <a:ext uri="{FF2B5EF4-FFF2-40B4-BE49-F238E27FC236}">
                <a16:creationId xmlns:a16="http://schemas.microsoft.com/office/drawing/2014/main" id="{B5C37BAC-5D64-4308-8325-3F678A96653E}"/>
              </a:ext>
            </a:extLst>
          </p:cNvPr>
          <p:cNvSpPr>
            <a:spLocks noGrp="1"/>
          </p:cNvSpPr>
          <p:nvPr>
            <p:ph idx="1"/>
          </p:nvPr>
        </p:nvSpPr>
        <p:spPr>
          <a:xfrm>
            <a:off x="457200" y="1600201"/>
            <a:ext cx="8229600" cy="1600199"/>
          </a:xfrm>
        </p:spPr>
        <p:txBody>
          <a:bodyPr/>
          <a:lstStyle/>
          <a:p>
            <a:r>
              <a:rPr lang="en-US" sz="2600" b="1" dirty="0"/>
              <a:t>Activity</a:t>
            </a:r>
            <a:r>
              <a:rPr lang="en-US" sz="2600" dirty="0"/>
              <a:t> is the rate at which a sample decays.</a:t>
            </a:r>
          </a:p>
          <a:p>
            <a:r>
              <a:rPr lang="en-US" sz="2600" dirty="0"/>
              <a:t>The units used to measure activity are as follows:</a:t>
            </a:r>
          </a:p>
          <a:p>
            <a:pPr marL="740664" indent="-283464">
              <a:spcBef>
                <a:spcPts val="600"/>
              </a:spcBef>
              <a:buFont typeface="Arial" pitchFamily="34" charset="0"/>
              <a:buChar char="–"/>
            </a:pPr>
            <a:r>
              <a:rPr lang="en-US" sz="2400" b="1" dirty="0"/>
              <a:t>Becquerel (</a:t>
            </a:r>
            <a:r>
              <a:rPr lang="en-US" sz="2400" b="1" dirty="0" smtClean="0"/>
              <a:t>B</a:t>
            </a:r>
            <a:r>
              <a:rPr lang="en-US" sz="100" b="1" dirty="0" smtClean="0"/>
              <a:t> </a:t>
            </a:r>
            <a:r>
              <a:rPr lang="en-US" sz="2400" b="1" dirty="0" smtClean="0"/>
              <a:t>q</a:t>
            </a:r>
            <a:r>
              <a:rPr lang="en-US" sz="2400" b="1" dirty="0"/>
              <a:t>)</a:t>
            </a:r>
            <a:r>
              <a:rPr lang="en-US" sz="2400" dirty="0"/>
              <a:t>: one disintegration per second</a:t>
            </a:r>
          </a:p>
        </p:txBody>
      </p:sp>
      <p:sp>
        <p:nvSpPr>
          <p:cNvPr id="4" name="Content Placeholder 3">
            <a:extLst>
              <a:ext uri="{FF2B5EF4-FFF2-40B4-BE49-F238E27FC236}">
                <a16:creationId xmlns:a16="http://schemas.microsoft.com/office/drawing/2014/main" id="{FA077178-7014-486E-9C6F-821DF5811C3D}"/>
              </a:ext>
            </a:extLst>
          </p:cNvPr>
          <p:cNvSpPr>
            <a:spLocks noGrp="1"/>
          </p:cNvSpPr>
          <p:nvPr>
            <p:ph sz="quarter" idx="13"/>
          </p:nvPr>
        </p:nvSpPr>
        <p:spPr>
          <a:xfrm>
            <a:off x="914400" y="3124200"/>
            <a:ext cx="1752600" cy="457200"/>
          </a:xfrm>
        </p:spPr>
        <p:txBody>
          <a:bodyPr/>
          <a:lstStyle/>
          <a:p>
            <a:pPr>
              <a:buFont typeface="Arial" panose="020B0604020202020204" pitchFamily="34" charset="0"/>
              <a:buChar char="–"/>
            </a:pPr>
            <a:r>
              <a:rPr lang="en-US" sz="2400" b="1" dirty="0"/>
              <a:t>Curie (</a:t>
            </a:r>
            <a:r>
              <a:rPr lang="en-US" sz="2400" b="1" dirty="0" smtClean="0"/>
              <a:t>C</a:t>
            </a:r>
            <a:r>
              <a:rPr lang="en-US" sz="100" b="1" dirty="0" smtClean="0"/>
              <a:t> </a:t>
            </a:r>
            <a:r>
              <a:rPr lang="en-US" sz="2400" b="1" dirty="0" smtClean="0"/>
              <a:t>i</a:t>
            </a:r>
            <a:r>
              <a:rPr lang="en-US" sz="2400" b="1" dirty="0"/>
              <a:t>)</a:t>
            </a:r>
            <a:r>
              <a:rPr lang="en-US" sz="2400" dirty="0"/>
              <a:t>:</a:t>
            </a:r>
          </a:p>
        </p:txBody>
      </p:sp>
      <p:graphicFrame>
        <p:nvGraphicFramePr>
          <p:cNvPr id="9" name="Object 8" descr="3.7 times 10 to the tenth">
            <a:extLst>
              <a:ext uri="{FF2B5EF4-FFF2-40B4-BE49-F238E27FC236}">
                <a16:creationId xmlns:a16="http://schemas.microsoft.com/office/drawing/2014/main" id="{0D20456C-20A6-420D-B6E7-11CCC2771A5D}"/>
              </a:ext>
            </a:extLst>
          </p:cNvPr>
          <p:cNvGraphicFramePr>
            <a:graphicFrameLocks noChangeAspect="1"/>
          </p:cNvGraphicFramePr>
          <p:nvPr>
            <p:extLst>
              <p:ext uri="{D42A27DB-BD31-4B8C-83A1-F6EECF244321}">
                <p14:modId xmlns:p14="http://schemas.microsoft.com/office/powerpoint/2010/main" val="1584551146"/>
              </p:ext>
            </p:extLst>
          </p:nvPr>
        </p:nvGraphicFramePr>
        <p:xfrm>
          <a:off x="2787036" y="3161072"/>
          <a:ext cx="1231900" cy="304800"/>
        </p:xfrm>
        <a:graphic>
          <a:graphicData uri="http://schemas.openxmlformats.org/presentationml/2006/ole">
            <mc:AlternateContent xmlns:mc="http://schemas.openxmlformats.org/markup-compatibility/2006">
              <mc:Choice xmlns:v="urn:schemas-microsoft-com:vml" Requires="v">
                <p:oleObj spid="_x0000_s87087" name="Equation" r:id="rId3" imgW="1231560" imgH="304560" progId="Equation.DSMT4">
                  <p:embed/>
                </p:oleObj>
              </mc:Choice>
              <mc:Fallback>
                <p:oleObj name="Equation" r:id="rId3" imgW="1231560" imgH="30456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036" y="3161072"/>
                        <a:ext cx="1231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09B2546A-6D64-4114-B668-77F5298B636C}"/>
              </a:ext>
            </a:extLst>
          </p:cNvPr>
          <p:cNvSpPr>
            <a:spLocks noGrp="1"/>
          </p:cNvSpPr>
          <p:nvPr>
            <p:ph sz="quarter" idx="14"/>
          </p:nvPr>
        </p:nvSpPr>
        <p:spPr>
          <a:xfrm>
            <a:off x="4119308" y="3131620"/>
            <a:ext cx="4547828" cy="439948"/>
          </a:xfrm>
        </p:spPr>
        <p:txBody>
          <a:bodyPr/>
          <a:lstStyle/>
          <a:p>
            <a:pPr marL="0" indent="0">
              <a:buNone/>
            </a:pPr>
            <a:r>
              <a:rPr lang="en-US" sz="2400" dirty="0"/>
              <a:t>disintegrations per second,</a:t>
            </a:r>
          </a:p>
        </p:txBody>
      </p:sp>
      <p:sp>
        <p:nvSpPr>
          <p:cNvPr id="6" name="Content Placeholder 5">
            <a:extLst>
              <a:ext uri="{FF2B5EF4-FFF2-40B4-BE49-F238E27FC236}">
                <a16:creationId xmlns:a16="http://schemas.microsoft.com/office/drawing/2014/main" id="{A8FA33BA-A906-4E6D-952D-CFC39F5744D2}"/>
              </a:ext>
            </a:extLst>
          </p:cNvPr>
          <p:cNvSpPr>
            <a:spLocks noGrp="1"/>
          </p:cNvSpPr>
          <p:nvPr>
            <p:ph sz="quarter" idx="15"/>
          </p:nvPr>
        </p:nvSpPr>
        <p:spPr>
          <a:xfrm>
            <a:off x="1209368" y="3581400"/>
            <a:ext cx="7467600" cy="457200"/>
          </a:xfrm>
        </p:spPr>
        <p:txBody>
          <a:bodyPr/>
          <a:lstStyle/>
          <a:p>
            <a:pPr marL="0" indent="0">
              <a:buNone/>
            </a:pPr>
            <a:r>
              <a:rPr lang="en-US" sz="2400" dirty="0"/>
              <a:t>which is the rate of decay of 1 g of radium</a:t>
            </a:r>
          </a:p>
        </p:txBody>
      </p:sp>
    </p:spTree>
    <p:extLst>
      <p:ext uri="{BB962C8B-B14F-4D97-AF65-F5344CB8AC3E}">
        <p14:creationId xmlns:p14="http://schemas.microsoft.com/office/powerpoint/2010/main" val="2087676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A3ED-7767-4BCD-A502-45C766719441}"/>
              </a:ext>
            </a:extLst>
          </p:cNvPr>
          <p:cNvSpPr>
            <a:spLocks noGrp="1"/>
          </p:cNvSpPr>
          <p:nvPr>
            <p:ph type="title"/>
          </p:nvPr>
        </p:nvSpPr>
        <p:spPr/>
        <p:txBody>
          <a:bodyPr/>
          <a:lstStyle/>
          <a:p>
            <a:r>
              <a:rPr lang="en-US" dirty="0"/>
              <a:t>Measuring Radioactivity: Some Instruments</a:t>
            </a:r>
          </a:p>
        </p:txBody>
      </p:sp>
      <p:sp>
        <p:nvSpPr>
          <p:cNvPr id="3" name="Content Placeholder 2">
            <a:extLst>
              <a:ext uri="{FF2B5EF4-FFF2-40B4-BE49-F238E27FC236}">
                <a16:creationId xmlns:a16="http://schemas.microsoft.com/office/drawing/2014/main" id="{0D8C3026-D416-4132-85DA-F3CE9BAD0730}"/>
              </a:ext>
            </a:extLst>
          </p:cNvPr>
          <p:cNvSpPr>
            <a:spLocks noGrp="1"/>
          </p:cNvSpPr>
          <p:nvPr>
            <p:ph idx="1"/>
          </p:nvPr>
        </p:nvSpPr>
        <p:spPr/>
        <p:txBody>
          <a:bodyPr/>
          <a:lstStyle/>
          <a:p>
            <a:r>
              <a:rPr lang="en-US" sz="2600" dirty="0"/>
              <a:t>Film badges</a:t>
            </a:r>
          </a:p>
          <a:p>
            <a:r>
              <a:rPr lang="en-US" sz="2600" dirty="0"/>
              <a:t>Geiger counter</a:t>
            </a:r>
          </a:p>
          <a:p>
            <a:r>
              <a:rPr lang="en-US" sz="2600" dirty="0"/>
              <a:t>Phosphors (scintillation counters)</a:t>
            </a:r>
          </a:p>
        </p:txBody>
      </p:sp>
    </p:spTree>
    <p:extLst>
      <p:ext uri="{BB962C8B-B14F-4D97-AF65-F5344CB8AC3E}">
        <p14:creationId xmlns:p14="http://schemas.microsoft.com/office/powerpoint/2010/main" val="984376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7CCB-00FB-4774-9A92-2538EE515576}"/>
              </a:ext>
            </a:extLst>
          </p:cNvPr>
          <p:cNvSpPr>
            <a:spLocks noGrp="1"/>
          </p:cNvSpPr>
          <p:nvPr>
            <p:ph type="title"/>
          </p:nvPr>
        </p:nvSpPr>
        <p:spPr/>
        <p:txBody>
          <a:bodyPr/>
          <a:lstStyle/>
          <a:p>
            <a:r>
              <a:rPr lang="en-US" dirty="0"/>
              <a:t>Film Badges </a:t>
            </a:r>
            <a:r>
              <a:rPr lang="en-US" sz="2000" b="0" dirty="0"/>
              <a:t>(1 of 2)</a:t>
            </a:r>
          </a:p>
        </p:txBody>
      </p:sp>
      <p:sp>
        <p:nvSpPr>
          <p:cNvPr id="3" name="Content Placeholder 2">
            <a:extLst>
              <a:ext uri="{FF2B5EF4-FFF2-40B4-BE49-F238E27FC236}">
                <a16:creationId xmlns:a16="http://schemas.microsoft.com/office/drawing/2014/main" id="{E48A0EC8-69D7-455A-9B60-B19EFB0AA74B}"/>
              </a:ext>
            </a:extLst>
          </p:cNvPr>
          <p:cNvSpPr>
            <a:spLocks noGrp="1"/>
          </p:cNvSpPr>
          <p:nvPr>
            <p:ph idx="1"/>
          </p:nvPr>
        </p:nvSpPr>
        <p:spPr/>
        <p:txBody>
          <a:bodyPr/>
          <a:lstStyle/>
          <a:p>
            <a:r>
              <a:rPr lang="en-US" sz="2600" dirty="0"/>
              <a:t>Radioactivity was first discovered by Henri Becquerel because it fogged up a photographic plate.</a:t>
            </a:r>
          </a:p>
          <a:p>
            <a:r>
              <a:rPr lang="en-US" sz="2600" dirty="0"/>
              <a:t>Film has been used to detect radioactivity since more exposure to radioactivity means darker spots on the developed film.</a:t>
            </a:r>
          </a:p>
          <a:p>
            <a:r>
              <a:rPr lang="en-US" sz="2600" dirty="0"/>
              <a:t>Film badges are used by people who work with radioactivity to measure their own exposure over time.</a:t>
            </a:r>
          </a:p>
        </p:txBody>
      </p:sp>
    </p:spTree>
    <p:extLst>
      <p:ext uri="{BB962C8B-B14F-4D97-AF65-F5344CB8AC3E}">
        <p14:creationId xmlns:p14="http://schemas.microsoft.com/office/powerpoint/2010/main" val="228990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F8D0-CEC9-4FA5-B0A4-082BF12FCA4D}"/>
              </a:ext>
            </a:extLst>
          </p:cNvPr>
          <p:cNvSpPr>
            <a:spLocks noGrp="1"/>
          </p:cNvSpPr>
          <p:nvPr>
            <p:ph type="title"/>
          </p:nvPr>
        </p:nvSpPr>
        <p:spPr/>
        <p:txBody>
          <a:bodyPr/>
          <a:lstStyle/>
          <a:p>
            <a:r>
              <a:rPr lang="en-US" dirty="0"/>
              <a:t>Film Badges </a:t>
            </a:r>
            <a:r>
              <a:rPr lang="en-US" sz="2000" b="0" dirty="0"/>
              <a:t>(2 of 2)</a:t>
            </a:r>
            <a:endParaRPr lang="en-US" dirty="0"/>
          </a:p>
        </p:txBody>
      </p:sp>
      <p:pic>
        <p:nvPicPr>
          <p:cNvPr id="4" name="Picture 3" descr="A photograph shows a health care worker wearing a badge with a film strip and radiation scale. The film strip is white before exposure to radiation but darkens upon exposure to radiation. ">
            <a:extLst>
              <a:ext uri="{FF2B5EF4-FFF2-40B4-BE49-F238E27FC236}">
                <a16:creationId xmlns:a16="http://schemas.microsoft.com/office/drawing/2014/main" id="{DAB302D6-9E67-4063-BD79-2A145E3EE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77"/>
          <a:stretch/>
        </p:blipFill>
        <p:spPr>
          <a:xfrm>
            <a:off x="1426993" y="2133600"/>
            <a:ext cx="6290013" cy="2981105"/>
          </a:xfrm>
          <a:prstGeom prst="rect">
            <a:avLst/>
          </a:prstGeom>
        </p:spPr>
      </p:pic>
    </p:spTree>
    <p:extLst>
      <p:ext uri="{BB962C8B-B14F-4D97-AF65-F5344CB8AC3E}">
        <p14:creationId xmlns:p14="http://schemas.microsoft.com/office/powerpoint/2010/main" val="73870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1C4F-F0A8-4403-9E0E-3636DBDF9EFF}"/>
              </a:ext>
            </a:extLst>
          </p:cNvPr>
          <p:cNvSpPr>
            <a:spLocks noGrp="1"/>
          </p:cNvSpPr>
          <p:nvPr>
            <p:ph type="title"/>
          </p:nvPr>
        </p:nvSpPr>
        <p:spPr/>
        <p:txBody>
          <a:bodyPr/>
          <a:lstStyle/>
          <a:p>
            <a:r>
              <a:rPr lang="en-US" dirty="0"/>
              <a:t>Geiger Counter</a:t>
            </a:r>
          </a:p>
        </p:txBody>
      </p:sp>
      <p:sp>
        <p:nvSpPr>
          <p:cNvPr id="3" name="Content Placeholder 2">
            <a:extLst>
              <a:ext uri="{FF2B5EF4-FFF2-40B4-BE49-F238E27FC236}">
                <a16:creationId xmlns:a16="http://schemas.microsoft.com/office/drawing/2014/main" id="{3660A64C-2D07-40CA-90E2-E55F25203836}"/>
              </a:ext>
            </a:extLst>
          </p:cNvPr>
          <p:cNvSpPr>
            <a:spLocks noGrp="1"/>
          </p:cNvSpPr>
          <p:nvPr>
            <p:ph idx="1"/>
          </p:nvPr>
        </p:nvSpPr>
        <p:spPr>
          <a:xfrm>
            <a:off x="457200" y="1600201"/>
            <a:ext cx="8229600" cy="2209799"/>
          </a:xfrm>
        </p:spPr>
        <p:txBody>
          <a:bodyPr/>
          <a:lstStyle/>
          <a:p>
            <a:r>
              <a:rPr lang="en-US" sz="2600" dirty="0"/>
              <a:t>A </a:t>
            </a:r>
            <a:r>
              <a:rPr lang="en-US" sz="2600" b="1" dirty="0"/>
              <a:t>Geiger counter</a:t>
            </a:r>
            <a:r>
              <a:rPr lang="en-US" sz="2600" dirty="0"/>
              <a:t> measures the amount of activity present in a radioactive sample.</a:t>
            </a:r>
          </a:p>
          <a:p>
            <a:r>
              <a:rPr lang="en-US" sz="2600" dirty="0"/>
              <a:t>Radioactivity enters a window</a:t>
            </a:r>
            <a:r>
              <a:rPr lang="en-US" sz="2600" dirty="0" smtClean="0"/>
              <a:t> </a:t>
            </a:r>
            <a:r>
              <a:rPr lang="en-US" sz="2600" dirty="0"/>
              <a:t>and creates ions in a gas; the ions result in an electric current that is measured</a:t>
            </a:r>
            <a:r>
              <a:rPr lang="en-US" sz="2600" dirty="0" smtClean="0"/>
              <a:t> </a:t>
            </a:r>
            <a:r>
              <a:rPr lang="en-US" sz="2600" dirty="0"/>
              <a:t>and recorded by the instrument.</a:t>
            </a:r>
          </a:p>
        </p:txBody>
      </p:sp>
      <p:pic>
        <p:nvPicPr>
          <p:cNvPr id="4" name="Picture 3" descr="A diagram, in steps, showing a Geiger counter and how it functions. The diagram shows a cylindrical apparatus filled with argon gas; the metal cylinder acts as a cathode, negative; inside the cylinder is an anode, positive. At one end of the cylinder is a thin window penetrated by radiation. The cylinder is connected to a high voltage source and an amplifier and counter. Step 1. Radiation, alpha, beta, or gamma rays, penetrates the thin window. Step 2. Radiation ionizes gaseous atoms, usually Ay r or H e, creating positively charged ions and electrons. Step 3. Charged particles moving between the anode and cathode create an electric current. Step 4. The current is amplified and measured as a series of pulses. The greater the amount of radiation, the greater the number of pulses.">
            <a:extLst>
              <a:ext uri="{FF2B5EF4-FFF2-40B4-BE49-F238E27FC236}">
                <a16:creationId xmlns:a16="http://schemas.microsoft.com/office/drawing/2014/main" id="{5618181D-429D-45A8-9F51-DEBE9983D7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670"/>
          <a:stretch/>
        </p:blipFill>
        <p:spPr>
          <a:xfrm>
            <a:off x="2743200" y="3936440"/>
            <a:ext cx="3361766" cy="2407266"/>
          </a:xfrm>
          <a:prstGeom prst="rect">
            <a:avLst/>
          </a:prstGeom>
        </p:spPr>
      </p:pic>
    </p:spTree>
    <p:extLst>
      <p:ext uri="{BB962C8B-B14F-4D97-AF65-F5344CB8AC3E}">
        <p14:creationId xmlns:p14="http://schemas.microsoft.com/office/powerpoint/2010/main" val="145600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CFDD-1F18-4D01-AFF6-2118EAE446D7}"/>
              </a:ext>
            </a:extLst>
          </p:cNvPr>
          <p:cNvSpPr>
            <a:spLocks noGrp="1"/>
          </p:cNvSpPr>
          <p:nvPr>
            <p:ph type="title"/>
          </p:nvPr>
        </p:nvSpPr>
        <p:spPr/>
        <p:txBody>
          <a:bodyPr/>
          <a:lstStyle/>
          <a:p>
            <a:r>
              <a:rPr lang="en-US" dirty="0"/>
              <a:t>Phosphors</a:t>
            </a:r>
          </a:p>
        </p:txBody>
      </p:sp>
      <p:sp>
        <p:nvSpPr>
          <p:cNvPr id="3" name="Content Placeholder 2">
            <a:extLst>
              <a:ext uri="{FF2B5EF4-FFF2-40B4-BE49-F238E27FC236}">
                <a16:creationId xmlns:a16="http://schemas.microsoft.com/office/drawing/2014/main" id="{3198B7B1-F5F0-497A-A11E-1326BD951E0D}"/>
              </a:ext>
            </a:extLst>
          </p:cNvPr>
          <p:cNvSpPr>
            <a:spLocks noGrp="1"/>
          </p:cNvSpPr>
          <p:nvPr>
            <p:ph idx="1"/>
          </p:nvPr>
        </p:nvSpPr>
        <p:spPr/>
        <p:txBody>
          <a:bodyPr/>
          <a:lstStyle/>
          <a:p>
            <a:r>
              <a:rPr lang="en-US" sz="2600" dirty="0"/>
              <a:t>Some substances absorb radioactivity and emit light. They are called </a:t>
            </a:r>
            <a:r>
              <a:rPr lang="en-US" sz="2600" b="1" dirty="0"/>
              <a:t>phosphors</a:t>
            </a:r>
            <a:r>
              <a:rPr lang="en-US" sz="2600" dirty="0"/>
              <a:t>.</a:t>
            </a:r>
          </a:p>
          <a:p>
            <a:r>
              <a:rPr lang="en-US" sz="2600" dirty="0"/>
              <a:t>An instrument commonly used to measure the amount of light emitted by a phosphor is a scintillation counter. It converts the light to an electronic response for measurement.</a:t>
            </a:r>
          </a:p>
        </p:txBody>
      </p:sp>
    </p:spTree>
    <p:extLst>
      <p:ext uri="{BB962C8B-B14F-4D97-AF65-F5344CB8AC3E}">
        <p14:creationId xmlns:p14="http://schemas.microsoft.com/office/powerpoint/2010/main" val="2612889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E393-9D54-4EC5-B47F-9A9CEF29CE25}"/>
              </a:ext>
            </a:extLst>
          </p:cNvPr>
          <p:cNvSpPr>
            <a:spLocks noGrp="1"/>
          </p:cNvSpPr>
          <p:nvPr>
            <p:ph type="title"/>
          </p:nvPr>
        </p:nvSpPr>
        <p:spPr/>
        <p:txBody>
          <a:bodyPr/>
          <a:lstStyle/>
          <a:p>
            <a:r>
              <a:rPr lang="en-US" dirty="0"/>
              <a:t>Radiotracers</a:t>
            </a:r>
          </a:p>
        </p:txBody>
      </p:sp>
      <p:sp>
        <p:nvSpPr>
          <p:cNvPr id="3" name="Content Placeholder 2">
            <a:extLst>
              <a:ext uri="{FF2B5EF4-FFF2-40B4-BE49-F238E27FC236}">
                <a16:creationId xmlns:a16="http://schemas.microsoft.com/office/drawing/2014/main" id="{DBBFA767-269E-40BD-90C9-EE7AAE757D92}"/>
              </a:ext>
            </a:extLst>
          </p:cNvPr>
          <p:cNvSpPr>
            <a:spLocks noGrp="1"/>
          </p:cNvSpPr>
          <p:nvPr>
            <p:ph idx="1"/>
          </p:nvPr>
        </p:nvSpPr>
        <p:spPr/>
        <p:txBody>
          <a:bodyPr/>
          <a:lstStyle/>
          <a:p>
            <a:r>
              <a:rPr lang="en-US" sz="2600" b="1" dirty="0"/>
              <a:t>Radiotracers</a:t>
            </a:r>
            <a:r>
              <a:rPr lang="en-US" sz="2600" dirty="0"/>
              <a:t> are radioisotopes used to study a chemical reaction.</a:t>
            </a:r>
          </a:p>
          <a:p>
            <a:r>
              <a:rPr lang="en-US" sz="2600" dirty="0"/>
              <a:t>An element can be followed through a reaction to determine its path and better understand the mechanism of a chemical reaction.</a:t>
            </a:r>
          </a:p>
          <a:p>
            <a:r>
              <a:rPr lang="en-US" sz="2600" dirty="0"/>
              <a:t>Radionuclides react chemically exactly the same as nonradioactive nuclei of the same element.</a:t>
            </a:r>
          </a:p>
        </p:txBody>
      </p:sp>
    </p:spTree>
    <p:extLst>
      <p:ext uri="{BB962C8B-B14F-4D97-AF65-F5344CB8AC3E}">
        <p14:creationId xmlns:p14="http://schemas.microsoft.com/office/powerpoint/2010/main" val="4062709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80E8-E936-40A5-B06A-EE6A98DB7B00}"/>
              </a:ext>
            </a:extLst>
          </p:cNvPr>
          <p:cNvSpPr>
            <a:spLocks noGrp="1"/>
          </p:cNvSpPr>
          <p:nvPr>
            <p:ph type="title"/>
          </p:nvPr>
        </p:nvSpPr>
        <p:spPr/>
        <p:txBody>
          <a:bodyPr/>
          <a:lstStyle/>
          <a:p>
            <a:r>
              <a:rPr lang="en-US" dirty="0"/>
              <a:t>Medical Application of Radiotracers </a:t>
            </a:r>
            <a:r>
              <a:rPr lang="en-US" sz="2000" b="0" dirty="0"/>
              <a:t>(1 of 2)</a:t>
            </a:r>
          </a:p>
        </p:txBody>
      </p:sp>
      <p:sp>
        <p:nvSpPr>
          <p:cNvPr id="3" name="Content Placeholder 2">
            <a:extLst>
              <a:ext uri="{FF2B5EF4-FFF2-40B4-BE49-F238E27FC236}">
                <a16:creationId xmlns:a16="http://schemas.microsoft.com/office/drawing/2014/main" id="{CF2E2F1B-995F-46EE-A8DA-0D3D4576786B}"/>
              </a:ext>
            </a:extLst>
          </p:cNvPr>
          <p:cNvSpPr>
            <a:spLocks noGrp="1"/>
          </p:cNvSpPr>
          <p:nvPr>
            <p:ph idx="1"/>
          </p:nvPr>
        </p:nvSpPr>
        <p:spPr/>
        <p:txBody>
          <a:bodyPr/>
          <a:lstStyle/>
          <a:p>
            <a:r>
              <a:rPr lang="en-US" sz="2600" dirty="0"/>
              <a:t>Radiotracers have found wide diagnostic use in medicine.</a:t>
            </a:r>
          </a:p>
          <a:p>
            <a:r>
              <a:rPr lang="en-US" sz="2600" dirty="0"/>
              <a:t>Radioisotopes are administered to a patient (usually intravenously) and followed. Certain elements collect more in certain tissues, so an organ or tissue type can be studied based on where the radioactivity collects.</a:t>
            </a:r>
          </a:p>
        </p:txBody>
      </p:sp>
    </p:spTree>
    <p:extLst>
      <p:ext uri="{BB962C8B-B14F-4D97-AF65-F5344CB8AC3E}">
        <p14:creationId xmlns:p14="http://schemas.microsoft.com/office/powerpoint/2010/main" val="2396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6C4-57E1-4317-8958-8B2FEF27647F}"/>
              </a:ext>
            </a:extLst>
          </p:cNvPr>
          <p:cNvSpPr>
            <a:spLocks noGrp="1"/>
          </p:cNvSpPr>
          <p:nvPr>
            <p:ph type="title"/>
          </p:nvPr>
        </p:nvSpPr>
        <p:spPr/>
        <p:txBody>
          <a:bodyPr/>
          <a:lstStyle/>
          <a:p>
            <a:r>
              <a:rPr lang="en-US" dirty="0"/>
              <a:t>Radioactivity</a:t>
            </a:r>
          </a:p>
        </p:txBody>
      </p:sp>
      <p:sp>
        <p:nvSpPr>
          <p:cNvPr id="3" name="Content Placeholder 2">
            <a:extLst>
              <a:ext uri="{FF2B5EF4-FFF2-40B4-BE49-F238E27FC236}">
                <a16:creationId xmlns:a16="http://schemas.microsoft.com/office/drawing/2014/main" id="{458D68AE-A592-4FAE-93CE-398606AEBB9C}"/>
              </a:ext>
            </a:extLst>
          </p:cNvPr>
          <p:cNvSpPr>
            <a:spLocks noGrp="1"/>
          </p:cNvSpPr>
          <p:nvPr>
            <p:ph idx="1"/>
          </p:nvPr>
        </p:nvSpPr>
        <p:spPr/>
        <p:txBody>
          <a:bodyPr/>
          <a:lstStyle/>
          <a:p>
            <a:r>
              <a:rPr lang="en-US" sz="2600" dirty="0"/>
              <a:t>Some nuclei change spontaneously, emitting radiation. They are said to be </a:t>
            </a:r>
            <a:r>
              <a:rPr lang="en-US" sz="2600" b="1" dirty="0"/>
              <a:t>radioactive</a:t>
            </a:r>
            <a:r>
              <a:rPr lang="en-US" sz="2600" dirty="0"/>
              <a:t>.</a:t>
            </a:r>
          </a:p>
          <a:p>
            <a:r>
              <a:rPr lang="en-US" sz="2600" dirty="0"/>
              <a:t>We refer to these as </a:t>
            </a:r>
            <a:r>
              <a:rPr lang="en-US" sz="2600" b="1" dirty="0"/>
              <a:t>radionuclides</a:t>
            </a:r>
            <a:r>
              <a:rPr lang="en-US" sz="2600" dirty="0"/>
              <a:t>.</a:t>
            </a:r>
          </a:p>
          <a:p>
            <a:r>
              <a:rPr lang="en-US" sz="2600" dirty="0"/>
              <a:t>There are several ways radionuclides can decay into a different nuclide.</a:t>
            </a:r>
          </a:p>
          <a:p>
            <a:r>
              <a:rPr lang="en-US" sz="2600" dirty="0"/>
              <a:t>We use nuclear equations to show how these nuclear reactions occur.</a:t>
            </a:r>
          </a:p>
        </p:txBody>
      </p:sp>
    </p:spTree>
    <p:extLst>
      <p:ext uri="{BB962C8B-B14F-4D97-AF65-F5344CB8AC3E}">
        <p14:creationId xmlns:p14="http://schemas.microsoft.com/office/powerpoint/2010/main" val="1592608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B30D-B9F3-4B75-A77D-598015E1783D}"/>
              </a:ext>
            </a:extLst>
          </p:cNvPr>
          <p:cNvSpPr>
            <a:spLocks noGrp="1"/>
          </p:cNvSpPr>
          <p:nvPr>
            <p:ph type="title"/>
          </p:nvPr>
        </p:nvSpPr>
        <p:spPr/>
        <p:txBody>
          <a:bodyPr/>
          <a:lstStyle/>
          <a:p>
            <a:r>
              <a:rPr lang="en-US" dirty="0"/>
              <a:t>Medical Application of Radiotracers </a:t>
            </a:r>
            <a:r>
              <a:rPr lang="en-US" sz="2000" b="0" dirty="0"/>
              <a:t>(2 of 2)</a:t>
            </a:r>
            <a:endParaRPr lang="en-US" dirty="0"/>
          </a:p>
        </p:txBody>
      </p:sp>
      <p:sp>
        <p:nvSpPr>
          <p:cNvPr id="3" name="Content Placeholder 2">
            <a:extLst>
              <a:ext uri="{FF2B5EF4-FFF2-40B4-BE49-F238E27FC236}">
                <a16:creationId xmlns:a16="http://schemas.microsoft.com/office/drawing/2014/main" id="{81E2A24B-47DE-4EC0-80B6-BCABB85065A9}"/>
              </a:ext>
            </a:extLst>
          </p:cNvPr>
          <p:cNvSpPr>
            <a:spLocks noGrp="1"/>
          </p:cNvSpPr>
          <p:nvPr>
            <p:ph idx="1"/>
          </p:nvPr>
        </p:nvSpPr>
        <p:spPr>
          <a:xfrm>
            <a:off x="457200" y="1604176"/>
            <a:ext cx="8229600" cy="529424"/>
          </a:xfrm>
        </p:spPr>
        <p:txBody>
          <a:bodyPr/>
          <a:lstStyle/>
          <a:p>
            <a:pPr marL="0" indent="0">
              <a:buNone/>
            </a:pPr>
            <a:r>
              <a:rPr lang="en-US" sz="2600" b="1" dirty="0"/>
              <a:t>Table 21.6</a:t>
            </a:r>
            <a:r>
              <a:rPr lang="en-US" sz="2600" dirty="0"/>
              <a:t> Some Radionuclides Used as Radiotracers</a:t>
            </a:r>
          </a:p>
        </p:txBody>
      </p:sp>
      <p:graphicFrame>
        <p:nvGraphicFramePr>
          <p:cNvPr id="7" name="Table 6">
            <a:extLst>
              <a:ext uri="{FF2B5EF4-FFF2-40B4-BE49-F238E27FC236}">
                <a16:creationId xmlns:a16="http://schemas.microsoft.com/office/drawing/2014/main" id="{8C189855-BB56-449C-8B38-11019D7F3965}"/>
              </a:ext>
            </a:extLst>
          </p:cNvPr>
          <p:cNvGraphicFramePr>
            <a:graphicFrameLocks noGrp="1"/>
          </p:cNvGraphicFramePr>
          <p:nvPr>
            <p:extLst>
              <p:ext uri="{D42A27DB-BD31-4B8C-83A1-F6EECF244321}">
                <p14:modId xmlns:p14="http://schemas.microsoft.com/office/powerpoint/2010/main" val="3703591748"/>
              </p:ext>
            </p:extLst>
          </p:nvPr>
        </p:nvGraphicFramePr>
        <p:xfrm>
          <a:off x="457200" y="2438400"/>
          <a:ext cx="8229600" cy="25958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723741378"/>
                    </a:ext>
                  </a:extLst>
                </a:gridCol>
                <a:gridCol w="1752600">
                  <a:extLst>
                    <a:ext uri="{9D8B030D-6E8A-4147-A177-3AD203B41FA5}">
                      <a16:colId xmlns:a16="http://schemas.microsoft.com/office/drawing/2014/main" val="809290960"/>
                    </a:ext>
                  </a:extLst>
                </a:gridCol>
                <a:gridCol w="3733800">
                  <a:extLst>
                    <a:ext uri="{9D8B030D-6E8A-4147-A177-3AD203B41FA5}">
                      <a16:colId xmlns:a16="http://schemas.microsoft.com/office/drawing/2014/main" val="606017742"/>
                    </a:ext>
                  </a:extLst>
                </a:gridCol>
              </a:tblGrid>
              <a:tr h="370840">
                <a:tc>
                  <a:txBody>
                    <a:bodyPr/>
                    <a:lstStyle/>
                    <a:p>
                      <a:r>
                        <a:rPr lang="en-US" b="1" dirty="0"/>
                        <a:t>Nuclide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Half-Life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Area of the Body Studied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385731"/>
                  </a:ext>
                </a:extLst>
              </a:tr>
              <a:tr h="370840">
                <a:tc>
                  <a:txBody>
                    <a:bodyPr/>
                    <a:lstStyle/>
                    <a:p>
                      <a:r>
                        <a:rPr lang="en-US" dirty="0"/>
                        <a:t>Iodine-131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8.04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Thyroid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275867"/>
                  </a:ext>
                </a:extLst>
              </a:tr>
              <a:tr h="370840">
                <a:tc>
                  <a:txBody>
                    <a:bodyPr/>
                    <a:lstStyle/>
                    <a:p>
                      <a:r>
                        <a:rPr lang="en-US" dirty="0"/>
                        <a:t>Iron-59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44.5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Red blood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366415"/>
                  </a:ext>
                </a:extLst>
              </a:tr>
              <a:tr h="370840">
                <a:tc>
                  <a:txBody>
                    <a:bodyPr/>
                    <a:lstStyle/>
                    <a:p>
                      <a:r>
                        <a:rPr lang="en-US" dirty="0"/>
                        <a:t>Phosphorus-32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14.3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Eyes, liver, tumors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038778"/>
                  </a:ext>
                </a:extLst>
              </a:tr>
              <a:tr h="370840">
                <a:tc>
                  <a:txBody>
                    <a:bodyPr/>
                    <a:lstStyle/>
                    <a:p>
                      <a:r>
                        <a:rPr lang="en-US" dirty="0"/>
                        <a:t>Technetium-99</a:t>
                      </a:r>
                      <a:r>
                        <a:rPr lang="en-US" baseline="300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Heart, bones, liver, and lungs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35417"/>
                  </a:ext>
                </a:extLst>
              </a:tr>
              <a:tr h="370840">
                <a:tc>
                  <a:txBody>
                    <a:bodyPr/>
                    <a:lstStyle/>
                    <a:p>
                      <a:r>
                        <a:rPr lang="en-US" dirty="0"/>
                        <a:t>Thallium-201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73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Heart, arteries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069423"/>
                  </a:ext>
                </a:extLst>
              </a:tr>
              <a:tr h="370840">
                <a:tc>
                  <a:txBody>
                    <a:bodyPr/>
                    <a:lstStyle/>
                    <a:p>
                      <a:r>
                        <a:rPr lang="en-US" dirty="0"/>
                        <a:t>Sodium-24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14.8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Circulatory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522675"/>
                  </a:ext>
                </a:extLst>
              </a:tr>
            </a:tbl>
          </a:graphicData>
        </a:graphic>
      </p:graphicFrame>
      <p:sp>
        <p:nvSpPr>
          <p:cNvPr id="4" name="Content Placeholder 3">
            <a:extLst>
              <a:ext uri="{FF2B5EF4-FFF2-40B4-BE49-F238E27FC236}">
                <a16:creationId xmlns:a16="http://schemas.microsoft.com/office/drawing/2014/main" id="{DBF07AD8-67A6-4CAC-9331-A26A4C617958}"/>
              </a:ext>
            </a:extLst>
          </p:cNvPr>
          <p:cNvSpPr>
            <a:spLocks noGrp="1"/>
          </p:cNvSpPr>
          <p:nvPr>
            <p:ph idx="13"/>
          </p:nvPr>
        </p:nvSpPr>
        <p:spPr>
          <a:xfrm>
            <a:off x="457200" y="5181600"/>
            <a:ext cx="8229600" cy="609600"/>
          </a:xfrm>
        </p:spPr>
        <p:txBody>
          <a:bodyPr/>
          <a:lstStyle/>
          <a:p>
            <a:pPr marL="0" indent="0">
              <a:buNone/>
            </a:pPr>
            <a:r>
              <a:rPr lang="en-US" sz="1800" baseline="30000" dirty="0"/>
              <a:t>a</a:t>
            </a:r>
            <a:r>
              <a:rPr lang="en-US" sz="1800" dirty="0"/>
              <a:t>The isotope of technetium is actually a special isotope of </a:t>
            </a:r>
            <a:r>
              <a:rPr lang="en-US" sz="1800" dirty="0" smtClean="0"/>
              <a:t>T</a:t>
            </a:r>
            <a:r>
              <a:rPr lang="en-US" sz="100" dirty="0" smtClean="0"/>
              <a:t> </a:t>
            </a:r>
            <a:r>
              <a:rPr lang="en-US" sz="1800" dirty="0" smtClean="0"/>
              <a:t>c-99 </a:t>
            </a:r>
            <a:r>
              <a:rPr lang="en-US" sz="1800" dirty="0"/>
              <a:t>called </a:t>
            </a:r>
            <a:r>
              <a:rPr lang="en-US" sz="1800" dirty="0" smtClean="0"/>
              <a:t>T</a:t>
            </a:r>
            <a:r>
              <a:rPr lang="en-US" sz="100" dirty="0" smtClean="0"/>
              <a:t> </a:t>
            </a:r>
            <a:r>
              <a:rPr lang="en-US" sz="1800" dirty="0" smtClean="0"/>
              <a:t>c-99</a:t>
            </a:r>
            <a:r>
              <a:rPr lang="en-US" sz="1800" i="1" dirty="0" smtClean="0"/>
              <a:t>m</a:t>
            </a:r>
            <a:r>
              <a:rPr lang="en-US" sz="1800" dirty="0"/>
              <a:t>, where the </a:t>
            </a:r>
            <a:r>
              <a:rPr lang="en-US" sz="1800" i="1" dirty="0"/>
              <a:t>m</a:t>
            </a:r>
            <a:r>
              <a:rPr lang="en-US" sz="1800" dirty="0"/>
              <a:t> indicates a so-called </a:t>
            </a:r>
            <a:r>
              <a:rPr lang="en-US" sz="1800" b="1" dirty="0"/>
              <a:t>metastable</a:t>
            </a:r>
            <a:r>
              <a:rPr lang="en-US" sz="1800" dirty="0"/>
              <a:t> isotope.</a:t>
            </a:r>
          </a:p>
        </p:txBody>
      </p:sp>
    </p:spTree>
    <p:extLst>
      <p:ext uri="{BB962C8B-B14F-4D97-AF65-F5344CB8AC3E}">
        <p14:creationId xmlns:p14="http://schemas.microsoft.com/office/powerpoint/2010/main" val="105575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C622-95FB-4A83-9B01-66354F6A31D6}"/>
              </a:ext>
            </a:extLst>
          </p:cNvPr>
          <p:cNvSpPr>
            <a:spLocks noGrp="1"/>
          </p:cNvSpPr>
          <p:nvPr>
            <p:ph type="title"/>
          </p:nvPr>
        </p:nvSpPr>
        <p:spPr/>
        <p:txBody>
          <a:bodyPr/>
          <a:lstStyle/>
          <a:p>
            <a:r>
              <a:rPr lang="en-US" dirty="0"/>
              <a:t>Positron Emission Tomography (</a:t>
            </a:r>
            <a:r>
              <a:rPr lang="en-US" dirty="0" smtClean="0"/>
              <a:t>P</a:t>
            </a:r>
            <a:r>
              <a:rPr lang="en-US" sz="100" dirty="0" smtClean="0"/>
              <a:t> </a:t>
            </a:r>
            <a:r>
              <a:rPr lang="en-US" dirty="0" smtClean="0"/>
              <a:t>E</a:t>
            </a:r>
            <a:r>
              <a:rPr lang="en-US" sz="100" dirty="0" smtClean="0"/>
              <a:t> </a:t>
            </a:r>
            <a:r>
              <a:rPr lang="en-US" dirty="0" smtClean="0"/>
              <a:t>T </a:t>
            </a:r>
            <a:r>
              <a:rPr lang="en-US" dirty="0"/>
              <a:t>Scan)</a:t>
            </a:r>
          </a:p>
        </p:txBody>
      </p:sp>
      <p:sp>
        <p:nvSpPr>
          <p:cNvPr id="3" name="Content Placeholder 2">
            <a:extLst>
              <a:ext uri="{FF2B5EF4-FFF2-40B4-BE49-F238E27FC236}">
                <a16:creationId xmlns:a16="http://schemas.microsoft.com/office/drawing/2014/main" id="{C90A2853-F181-4617-B852-22C38D2CBFC5}"/>
              </a:ext>
            </a:extLst>
          </p:cNvPr>
          <p:cNvSpPr>
            <a:spLocks noGrp="1"/>
          </p:cNvSpPr>
          <p:nvPr>
            <p:ph idx="1"/>
          </p:nvPr>
        </p:nvSpPr>
        <p:spPr>
          <a:xfrm>
            <a:off x="457200" y="1600200"/>
            <a:ext cx="4267200" cy="4590562"/>
          </a:xfrm>
        </p:spPr>
        <p:txBody>
          <a:bodyPr/>
          <a:lstStyle/>
          <a:p>
            <a:r>
              <a:rPr lang="en-US" sz="2600" dirty="0"/>
              <a:t>A compound labeled with a positron emitter is injected into a patient.</a:t>
            </a:r>
          </a:p>
          <a:p>
            <a:r>
              <a:rPr lang="en-US" sz="2600" dirty="0"/>
              <a:t>Blood flow, oxygen and glucose metabolism, and other biological functions can be studied.</a:t>
            </a:r>
          </a:p>
          <a:p>
            <a:r>
              <a:rPr lang="en-US" sz="2600" dirty="0"/>
              <a:t>Labeled glucose is used to study the brain, as seen in the figure to the right.</a:t>
            </a:r>
          </a:p>
        </p:txBody>
      </p:sp>
      <p:pic>
        <p:nvPicPr>
          <p:cNvPr id="4" name="Picture 3" descr="A patient lies inside a tube, radioactive isotopes emit a positron from the patient’s head. Gamma rays are produced when positrons and electrons collide. The tube’s circumference is lined with scintillation counters that detect gamma rays.">
            <a:extLst>
              <a:ext uri="{FF2B5EF4-FFF2-40B4-BE49-F238E27FC236}">
                <a16:creationId xmlns:a16="http://schemas.microsoft.com/office/drawing/2014/main" id="{56F970EF-4BD7-4F2E-BB5E-0C6A208C6F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81"/>
          <a:stretch/>
        </p:blipFill>
        <p:spPr>
          <a:xfrm>
            <a:off x="5105400" y="1705677"/>
            <a:ext cx="3696777" cy="2118256"/>
          </a:xfrm>
          <a:prstGeom prst="rect">
            <a:avLst/>
          </a:prstGeom>
        </p:spPr>
      </p:pic>
      <p:pic>
        <p:nvPicPr>
          <p:cNvPr id="5" name="Picture 4" descr="P E T scan images of a normal brain, a brain with mild cognitive impairment, and a brain with Alzheimer’s disease. P E T scan images show a normal brain with high glucose metabolism at the edges and a solid blue butterfly shape in the centers. A brain with mild cognitive impairment has black spaces in the center region; a brain with Alzheimer’s disease shows a center region that is almost entirely black.">
            <a:extLst>
              <a:ext uri="{FF2B5EF4-FFF2-40B4-BE49-F238E27FC236}">
                <a16:creationId xmlns:a16="http://schemas.microsoft.com/office/drawing/2014/main" id="{58163A5C-6DC3-40A9-B20B-714278DBE6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61"/>
          <a:stretch/>
        </p:blipFill>
        <p:spPr>
          <a:xfrm>
            <a:off x="5105400" y="4343400"/>
            <a:ext cx="3656092" cy="1847362"/>
          </a:xfrm>
          <a:prstGeom prst="rect">
            <a:avLst/>
          </a:prstGeom>
        </p:spPr>
      </p:pic>
    </p:spTree>
    <p:extLst>
      <p:ext uri="{BB962C8B-B14F-4D97-AF65-F5344CB8AC3E}">
        <p14:creationId xmlns:p14="http://schemas.microsoft.com/office/powerpoint/2010/main" val="1820743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0C65-1BC0-4E72-BE71-83195520BF61}"/>
              </a:ext>
            </a:extLst>
          </p:cNvPr>
          <p:cNvSpPr>
            <a:spLocks noGrp="1"/>
          </p:cNvSpPr>
          <p:nvPr>
            <p:ph type="title"/>
          </p:nvPr>
        </p:nvSpPr>
        <p:spPr/>
        <p:txBody>
          <a:bodyPr/>
          <a:lstStyle/>
          <a:p>
            <a:r>
              <a:rPr lang="en-US" dirty="0"/>
              <a:t>Energy in Nuclear Reactions </a:t>
            </a:r>
            <a:r>
              <a:rPr lang="en-US" sz="2000" b="0" dirty="0"/>
              <a:t>(1 of 2)</a:t>
            </a:r>
          </a:p>
        </p:txBody>
      </p:sp>
      <p:sp>
        <p:nvSpPr>
          <p:cNvPr id="3" name="Content Placeholder 2">
            <a:extLst>
              <a:ext uri="{FF2B5EF4-FFF2-40B4-BE49-F238E27FC236}">
                <a16:creationId xmlns:a16="http://schemas.microsoft.com/office/drawing/2014/main" id="{8E1F0977-D5FB-4830-BEA8-4858A13FA386}"/>
              </a:ext>
            </a:extLst>
          </p:cNvPr>
          <p:cNvSpPr>
            <a:spLocks noGrp="1"/>
          </p:cNvSpPr>
          <p:nvPr>
            <p:ph sz="quarter" idx="13"/>
          </p:nvPr>
        </p:nvSpPr>
        <p:spPr>
          <a:xfrm>
            <a:off x="457200" y="1600200"/>
            <a:ext cx="8229600" cy="762000"/>
          </a:xfrm>
        </p:spPr>
        <p:txBody>
          <a:bodyPr/>
          <a:lstStyle/>
          <a:p>
            <a:r>
              <a:rPr lang="en-US" sz="2600" dirty="0"/>
              <a:t>There is a tremendous amount of energy stored in nuclei.</a:t>
            </a:r>
          </a:p>
        </p:txBody>
      </p:sp>
      <p:sp>
        <p:nvSpPr>
          <p:cNvPr id="6" name="Content Placeholder 5">
            <a:extLst>
              <a:ext uri="{FF2B5EF4-FFF2-40B4-BE49-F238E27FC236}">
                <a16:creationId xmlns:a16="http://schemas.microsoft.com/office/drawing/2014/main" id="{CC2F1686-2AD4-4165-A6C6-9E6E758CD05C}"/>
              </a:ext>
            </a:extLst>
          </p:cNvPr>
          <p:cNvSpPr>
            <a:spLocks noGrp="1"/>
          </p:cNvSpPr>
          <p:nvPr>
            <p:ph sz="quarter" idx="14"/>
          </p:nvPr>
        </p:nvSpPr>
        <p:spPr>
          <a:xfrm>
            <a:off x="457200" y="2590800"/>
            <a:ext cx="4372896" cy="381000"/>
          </a:xfrm>
        </p:spPr>
        <p:txBody>
          <a:bodyPr/>
          <a:lstStyle/>
          <a:p>
            <a:r>
              <a:rPr lang="en-US" sz="2600" dirty="0"/>
              <a:t>Einstein’s famous equation,</a:t>
            </a:r>
          </a:p>
        </p:txBody>
      </p:sp>
      <p:graphicFrame>
        <p:nvGraphicFramePr>
          <p:cNvPr id="14" name="Object 13" descr="E = m c squared">
            <a:extLst>
              <a:ext uri="{FF2B5EF4-FFF2-40B4-BE49-F238E27FC236}">
                <a16:creationId xmlns:a16="http://schemas.microsoft.com/office/drawing/2014/main" id="{D194DCE9-C5AF-4A4D-8FEE-A2EDDFA23575}"/>
              </a:ext>
            </a:extLst>
          </p:cNvPr>
          <p:cNvGraphicFramePr>
            <a:graphicFrameLocks noChangeAspect="1"/>
          </p:cNvGraphicFramePr>
          <p:nvPr>
            <p:extLst>
              <p:ext uri="{D42A27DB-BD31-4B8C-83A1-F6EECF244321}">
                <p14:modId xmlns:p14="http://schemas.microsoft.com/office/powerpoint/2010/main" val="2500885085"/>
              </p:ext>
            </p:extLst>
          </p:nvPr>
        </p:nvGraphicFramePr>
        <p:xfrm>
          <a:off x="4830096" y="2620296"/>
          <a:ext cx="1295400" cy="368300"/>
        </p:xfrm>
        <a:graphic>
          <a:graphicData uri="http://schemas.openxmlformats.org/presentationml/2006/ole">
            <mc:AlternateContent xmlns:mc="http://schemas.openxmlformats.org/markup-compatibility/2006">
              <mc:Choice xmlns:v="urn:schemas-microsoft-com:vml" Requires="v">
                <p:oleObj spid="_x0000_s88110" name="Equation" r:id="rId3" imgW="1295280" imgH="368280" progId="Equation.DSMT4">
                  <p:embed/>
                </p:oleObj>
              </mc:Choice>
              <mc:Fallback>
                <p:oleObj name="Equation" r:id="rId3" imgW="1295280" imgH="36828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096" y="2620296"/>
                        <a:ext cx="1295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a:extLst>
              <a:ext uri="{FF2B5EF4-FFF2-40B4-BE49-F238E27FC236}">
                <a16:creationId xmlns:a16="http://schemas.microsoft.com/office/drawing/2014/main" id="{5C624406-4E36-4C48-8F26-E8CF0C038FD4}"/>
              </a:ext>
            </a:extLst>
          </p:cNvPr>
          <p:cNvSpPr>
            <a:spLocks noGrp="1"/>
          </p:cNvSpPr>
          <p:nvPr>
            <p:ph sz="quarter" idx="15"/>
          </p:nvPr>
        </p:nvSpPr>
        <p:spPr>
          <a:xfrm>
            <a:off x="6182032" y="2573592"/>
            <a:ext cx="2561304" cy="381000"/>
          </a:xfrm>
        </p:spPr>
        <p:txBody>
          <a:bodyPr/>
          <a:lstStyle/>
          <a:p>
            <a:pPr marL="0" indent="0">
              <a:buNone/>
            </a:pPr>
            <a:r>
              <a:rPr lang="en-US" sz="2600" dirty="0"/>
              <a:t>relates directly</a:t>
            </a:r>
          </a:p>
        </p:txBody>
      </p:sp>
      <p:sp>
        <p:nvSpPr>
          <p:cNvPr id="8" name="Content Placeholder 7">
            <a:extLst>
              <a:ext uri="{FF2B5EF4-FFF2-40B4-BE49-F238E27FC236}">
                <a16:creationId xmlns:a16="http://schemas.microsoft.com/office/drawing/2014/main" id="{B93CDC6B-B1B7-470A-A6F2-02ADADA6F8C7}"/>
              </a:ext>
            </a:extLst>
          </p:cNvPr>
          <p:cNvSpPr>
            <a:spLocks noGrp="1"/>
          </p:cNvSpPr>
          <p:nvPr>
            <p:ph sz="quarter" idx="16"/>
          </p:nvPr>
        </p:nvSpPr>
        <p:spPr>
          <a:xfrm>
            <a:off x="712840" y="3048000"/>
            <a:ext cx="8077200" cy="457200"/>
          </a:xfrm>
        </p:spPr>
        <p:txBody>
          <a:bodyPr/>
          <a:lstStyle/>
          <a:p>
            <a:pPr marL="0" indent="0">
              <a:buNone/>
            </a:pPr>
            <a:r>
              <a:rPr lang="en-US" sz="2600" dirty="0"/>
              <a:t>to the calculation of this energy.</a:t>
            </a:r>
          </a:p>
        </p:txBody>
      </p:sp>
    </p:spTree>
    <p:extLst>
      <p:ext uri="{BB962C8B-B14F-4D97-AF65-F5344CB8AC3E}">
        <p14:creationId xmlns:p14="http://schemas.microsoft.com/office/powerpoint/2010/main" val="4017909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2F4D-140D-4846-A418-2B1ACAB71B82}"/>
              </a:ext>
            </a:extLst>
          </p:cNvPr>
          <p:cNvSpPr>
            <a:spLocks noGrp="1"/>
          </p:cNvSpPr>
          <p:nvPr>
            <p:ph type="title"/>
          </p:nvPr>
        </p:nvSpPr>
        <p:spPr/>
        <p:txBody>
          <a:bodyPr/>
          <a:lstStyle/>
          <a:p>
            <a:r>
              <a:rPr lang="en-US" dirty="0"/>
              <a:t>Energy in Nuclear Reactions </a:t>
            </a:r>
            <a:r>
              <a:rPr lang="en-US" sz="2000" b="0" dirty="0"/>
              <a:t>(2 of 2)</a:t>
            </a:r>
            <a:endParaRPr lang="en-US" dirty="0"/>
          </a:p>
        </p:txBody>
      </p:sp>
      <p:sp>
        <p:nvSpPr>
          <p:cNvPr id="3" name="Content Placeholder 2">
            <a:extLst>
              <a:ext uri="{FF2B5EF4-FFF2-40B4-BE49-F238E27FC236}">
                <a16:creationId xmlns:a16="http://schemas.microsoft.com/office/drawing/2014/main" id="{D7091561-ABE6-4AA0-B381-01F8DF056D62}"/>
              </a:ext>
            </a:extLst>
          </p:cNvPr>
          <p:cNvSpPr>
            <a:spLocks noGrp="1"/>
          </p:cNvSpPr>
          <p:nvPr>
            <p:ph sz="quarter" idx="13"/>
          </p:nvPr>
        </p:nvSpPr>
        <p:spPr>
          <a:xfrm>
            <a:off x="457200" y="1600200"/>
            <a:ext cx="8229600" cy="1905000"/>
          </a:xfrm>
        </p:spPr>
        <p:txBody>
          <a:bodyPr/>
          <a:lstStyle/>
          <a:p>
            <a:pPr marL="0" indent="0">
              <a:buNone/>
            </a:pPr>
            <a:r>
              <a:rPr lang="en-US" sz="2600" dirty="0"/>
              <a:t>To show the enormous difference in energy for nuclear reactions, the mass change associated with the </a:t>
            </a:r>
            <a:r>
              <a:rPr lang="el-GR" sz="2600" i="1" dirty="0">
                <a:ea typeface="Arial" charset="0"/>
                <a:cs typeface="Arial" charset="0"/>
              </a:rPr>
              <a:t>α</a:t>
            </a:r>
            <a:r>
              <a:rPr lang="en-US" sz="2600" dirty="0">
                <a:ea typeface="Arial" charset="0"/>
                <a:cs typeface="Arial" charset="0"/>
              </a:rPr>
              <a:t>-</a:t>
            </a:r>
            <a:r>
              <a:rPr lang="en-US" sz="2600" dirty="0"/>
              <a:t>decay of 1 mol of U-238 to Th-234 is </a:t>
            </a:r>
            <a:r>
              <a:rPr lang="en-US" sz="2600" dirty="0">
                <a:ea typeface="Arial" charset="0"/>
                <a:cs typeface="Arial" charset="0"/>
                <a:sym typeface="Symbol" charset="2"/>
              </a:rPr>
              <a:t>−</a:t>
            </a:r>
            <a:r>
              <a:rPr lang="en-US" sz="2600" dirty="0"/>
              <a:t>0.0046 g.</a:t>
            </a:r>
          </a:p>
          <a:p>
            <a:pPr marL="0" indent="0">
              <a:lnSpc>
                <a:spcPct val="120000"/>
              </a:lnSpc>
              <a:buNone/>
            </a:pPr>
            <a:r>
              <a:rPr lang="en-US" sz="2600" dirty="0"/>
              <a:t>The change in energy, </a:t>
            </a:r>
            <a:r>
              <a:rPr lang="en-US" sz="2600" dirty="0">
                <a:sym typeface="Symbol" charset="2"/>
              </a:rPr>
              <a:t>Δ</a:t>
            </a:r>
            <a:r>
              <a:rPr lang="en-US" sz="2600" i="1" dirty="0"/>
              <a:t>E</a:t>
            </a:r>
            <a:r>
              <a:rPr lang="en-US" sz="2600" dirty="0"/>
              <a:t>, is then</a:t>
            </a:r>
          </a:p>
        </p:txBody>
      </p:sp>
      <p:graphicFrame>
        <p:nvGraphicFramePr>
          <p:cNvPr id="12" name="Object 11" descr="Delta E = delta m, times c squared = negative 4.6 times 10 to the negative sixth kilograms, times, 3.00 times 10 to the eighth meters per second, squared = negative 4.1 times 10 to the eleventh joules, or 410 billion kilojoules">
            <a:extLst>
              <a:ext uri="{FF2B5EF4-FFF2-40B4-BE49-F238E27FC236}">
                <a16:creationId xmlns:a16="http://schemas.microsoft.com/office/drawing/2014/main" id="{7E1A63D3-CB6D-4708-A902-3367E8CABD68}"/>
              </a:ext>
            </a:extLst>
          </p:cNvPr>
          <p:cNvGraphicFramePr>
            <a:graphicFrameLocks noChangeAspect="1"/>
          </p:cNvGraphicFramePr>
          <p:nvPr>
            <p:extLst>
              <p:ext uri="{D42A27DB-BD31-4B8C-83A1-F6EECF244321}">
                <p14:modId xmlns:p14="http://schemas.microsoft.com/office/powerpoint/2010/main" val="3063299270"/>
              </p:ext>
            </p:extLst>
          </p:nvPr>
        </p:nvGraphicFramePr>
        <p:xfrm>
          <a:off x="2133600" y="3708400"/>
          <a:ext cx="5562600" cy="1549400"/>
        </p:xfrm>
        <a:graphic>
          <a:graphicData uri="http://schemas.openxmlformats.org/presentationml/2006/ole">
            <mc:AlternateContent xmlns:mc="http://schemas.openxmlformats.org/markup-compatibility/2006">
              <mc:Choice xmlns:v="urn:schemas-microsoft-com:vml" Requires="v">
                <p:oleObj spid="_x0000_s89135" name="Equation" r:id="rId3" imgW="5562360" imgH="1549080" progId="Equation.DSMT4">
                  <p:embed/>
                </p:oleObj>
              </mc:Choice>
              <mc:Fallback>
                <p:oleObj name="Equation" r:id="rId3" imgW="5562360" imgH="154908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08400"/>
                        <a:ext cx="55626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967E699F-8525-4F98-9486-39EEB222C646}"/>
              </a:ext>
            </a:extLst>
          </p:cNvPr>
          <p:cNvSpPr>
            <a:spLocks noGrp="1"/>
          </p:cNvSpPr>
          <p:nvPr>
            <p:ph sz="quarter" idx="14"/>
          </p:nvPr>
        </p:nvSpPr>
        <p:spPr>
          <a:xfrm>
            <a:off x="457200" y="5562600"/>
            <a:ext cx="8229600" cy="533400"/>
          </a:xfrm>
        </p:spPr>
        <p:txBody>
          <a:bodyPr/>
          <a:lstStyle/>
          <a:p>
            <a:pPr marL="0" indent="0">
              <a:buNone/>
            </a:pPr>
            <a:r>
              <a:rPr lang="en-US" sz="2600" dirty="0">
                <a:sym typeface="Symbol" charset="2"/>
              </a:rPr>
              <a:t>(Note: the negative sign means heat is released.)</a:t>
            </a:r>
            <a:endParaRPr lang="en-US" sz="2600" dirty="0"/>
          </a:p>
        </p:txBody>
      </p:sp>
    </p:spTree>
    <p:extLst>
      <p:ext uri="{BB962C8B-B14F-4D97-AF65-F5344CB8AC3E}">
        <p14:creationId xmlns:p14="http://schemas.microsoft.com/office/powerpoint/2010/main" val="1130237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E12D-F6F4-47AB-97EA-2F078CF1FE6D}"/>
              </a:ext>
            </a:extLst>
          </p:cNvPr>
          <p:cNvSpPr>
            <a:spLocks noGrp="1"/>
          </p:cNvSpPr>
          <p:nvPr>
            <p:ph type="title"/>
          </p:nvPr>
        </p:nvSpPr>
        <p:spPr/>
        <p:txBody>
          <a:bodyPr/>
          <a:lstStyle/>
          <a:p>
            <a:r>
              <a:rPr lang="en-US" dirty="0"/>
              <a:t>Mass Defect </a:t>
            </a:r>
            <a:r>
              <a:rPr lang="en-US" sz="2000" b="0" dirty="0"/>
              <a:t>(1 of 2)</a:t>
            </a:r>
          </a:p>
        </p:txBody>
      </p:sp>
      <p:sp>
        <p:nvSpPr>
          <p:cNvPr id="3" name="Content Placeholder 2">
            <a:extLst>
              <a:ext uri="{FF2B5EF4-FFF2-40B4-BE49-F238E27FC236}">
                <a16:creationId xmlns:a16="http://schemas.microsoft.com/office/drawing/2014/main" id="{1BA4D395-77DB-49A7-ACA9-A71069C761DC}"/>
              </a:ext>
            </a:extLst>
          </p:cNvPr>
          <p:cNvSpPr>
            <a:spLocks noGrp="1"/>
          </p:cNvSpPr>
          <p:nvPr>
            <p:ph idx="1"/>
          </p:nvPr>
        </p:nvSpPr>
        <p:spPr/>
        <p:txBody>
          <a:bodyPr/>
          <a:lstStyle/>
          <a:p>
            <a:r>
              <a:rPr lang="en-US" sz="2600" dirty="0"/>
              <a:t>Where does this energy come from?</a:t>
            </a:r>
          </a:p>
          <a:p>
            <a:r>
              <a:rPr lang="en-US" sz="2600" dirty="0"/>
              <a:t>The masses of nuclei are always less than those of the individual parts.</a:t>
            </a:r>
          </a:p>
          <a:p>
            <a:r>
              <a:rPr lang="en-US" sz="2600" dirty="0"/>
              <a:t>This mass difference is called the </a:t>
            </a:r>
            <a:r>
              <a:rPr lang="en-US" sz="2600" b="1" dirty="0"/>
              <a:t>mass defect</a:t>
            </a:r>
            <a:r>
              <a:rPr lang="en-US" sz="2600" dirty="0"/>
              <a:t>.</a:t>
            </a:r>
          </a:p>
          <a:p>
            <a:r>
              <a:rPr lang="en-US" sz="2600" dirty="0"/>
              <a:t>The energy needed to separate a nucleus into its nucleons is called the </a:t>
            </a:r>
            <a:r>
              <a:rPr lang="en-US" sz="2600" b="1" dirty="0"/>
              <a:t>nuclear binding energy</a:t>
            </a:r>
            <a:r>
              <a:rPr lang="en-US" sz="2600" dirty="0"/>
              <a:t>.</a:t>
            </a:r>
          </a:p>
        </p:txBody>
      </p:sp>
    </p:spTree>
    <p:extLst>
      <p:ext uri="{BB962C8B-B14F-4D97-AF65-F5344CB8AC3E}">
        <p14:creationId xmlns:p14="http://schemas.microsoft.com/office/powerpoint/2010/main" val="4203782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EDC9-BDE1-4288-A387-5576981E57AA}"/>
              </a:ext>
            </a:extLst>
          </p:cNvPr>
          <p:cNvSpPr>
            <a:spLocks noGrp="1"/>
          </p:cNvSpPr>
          <p:nvPr>
            <p:ph type="title"/>
          </p:nvPr>
        </p:nvSpPr>
        <p:spPr/>
        <p:txBody>
          <a:bodyPr/>
          <a:lstStyle/>
          <a:p>
            <a:r>
              <a:rPr lang="en-US" dirty="0"/>
              <a:t>Mass Defect </a:t>
            </a:r>
            <a:r>
              <a:rPr lang="en-US" sz="2000" b="0" dirty="0"/>
              <a:t>(2 of 2)</a:t>
            </a:r>
            <a:endParaRPr lang="en-US" dirty="0"/>
          </a:p>
        </p:txBody>
      </p:sp>
      <p:sp>
        <p:nvSpPr>
          <p:cNvPr id="3" name="Content Placeholder 2">
            <a:extLst>
              <a:ext uri="{FF2B5EF4-FFF2-40B4-BE49-F238E27FC236}">
                <a16:creationId xmlns:a16="http://schemas.microsoft.com/office/drawing/2014/main" id="{D1CB794C-F802-42C9-8214-8A79C7F178D0}"/>
              </a:ext>
            </a:extLst>
          </p:cNvPr>
          <p:cNvSpPr>
            <a:spLocks noGrp="1"/>
          </p:cNvSpPr>
          <p:nvPr>
            <p:ph idx="1"/>
          </p:nvPr>
        </p:nvSpPr>
        <p:spPr>
          <a:xfrm>
            <a:off x="457200" y="1600201"/>
            <a:ext cx="8229600" cy="685800"/>
          </a:xfrm>
        </p:spPr>
        <p:txBody>
          <a:bodyPr/>
          <a:lstStyle/>
          <a:p>
            <a:pPr marL="0" indent="0">
              <a:buNone/>
            </a:pPr>
            <a:r>
              <a:rPr lang="en-US" sz="2400" b="1" dirty="0"/>
              <a:t>Table 21.7 </a:t>
            </a:r>
            <a:r>
              <a:rPr lang="en-US" sz="2400" dirty="0"/>
              <a:t>Mass Defects and Binding Energies for Three Nuclei</a:t>
            </a:r>
          </a:p>
        </p:txBody>
      </p:sp>
      <p:graphicFrame>
        <p:nvGraphicFramePr>
          <p:cNvPr id="5" name="Table 4">
            <a:extLst>
              <a:ext uri="{FF2B5EF4-FFF2-40B4-BE49-F238E27FC236}">
                <a16:creationId xmlns:a16="http://schemas.microsoft.com/office/drawing/2014/main" id="{67A01DD8-0851-4BFA-9B01-B0FC66A064C6}"/>
              </a:ext>
            </a:extLst>
          </p:cNvPr>
          <p:cNvGraphicFramePr>
            <a:graphicFrameLocks noGrp="1"/>
          </p:cNvGraphicFramePr>
          <p:nvPr>
            <p:extLst>
              <p:ext uri="{D42A27DB-BD31-4B8C-83A1-F6EECF244321}">
                <p14:modId xmlns:p14="http://schemas.microsoft.com/office/powerpoint/2010/main" val="298342061"/>
              </p:ext>
            </p:extLst>
          </p:nvPr>
        </p:nvGraphicFramePr>
        <p:xfrm>
          <a:off x="457200" y="2642716"/>
          <a:ext cx="8229600" cy="2766613"/>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1798748155"/>
                    </a:ext>
                  </a:extLst>
                </a:gridCol>
                <a:gridCol w="1600200">
                  <a:extLst>
                    <a:ext uri="{9D8B030D-6E8A-4147-A177-3AD203B41FA5}">
                      <a16:colId xmlns:a16="http://schemas.microsoft.com/office/drawing/2014/main" val="1946923559"/>
                    </a:ext>
                  </a:extLst>
                </a:gridCol>
                <a:gridCol w="1219200">
                  <a:extLst>
                    <a:ext uri="{9D8B030D-6E8A-4147-A177-3AD203B41FA5}">
                      <a16:colId xmlns:a16="http://schemas.microsoft.com/office/drawing/2014/main" val="151301807"/>
                    </a:ext>
                  </a:extLst>
                </a:gridCol>
                <a:gridCol w="1600200">
                  <a:extLst>
                    <a:ext uri="{9D8B030D-6E8A-4147-A177-3AD203B41FA5}">
                      <a16:colId xmlns:a16="http://schemas.microsoft.com/office/drawing/2014/main" val="3886120387"/>
                    </a:ext>
                  </a:extLst>
                </a:gridCol>
                <a:gridCol w="1371600">
                  <a:extLst>
                    <a:ext uri="{9D8B030D-6E8A-4147-A177-3AD203B41FA5}">
                      <a16:colId xmlns:a16="http://schemas.microsoft.com/office/drawing/2014/main" val="3487238540"/>
                    </a:ext>
                  </a:extLst>
                </a:gridCol>
                <a:gridCol w="1371600">
                  <a:extLst>
                    <a:ext uri="{9D8B030D-6E8A-4147-A177-3AD203B41FA5}">
                      <a16:colId xmlns:a16="http://schemas.microsoft.com/office/drawing/2014/main" val="4141972671"/>
                    </a:ext>
                  </a:extLst>
                </a:gridCol>
              </a:tblGrid>
              <a:tr h="1243484">
                <a:tc>
                  <a:txBody>
                    <a:bodyPr/>
                    <a:lstStyle/>
                    <a:p>
                      <a:r>
                        <a:rPr lang="en-US" sz="1600" b="1" baseline="0" dirty="0"/>
                        <a:t>Nucleus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a:t>Mass of Nucleus (</a:t>
                      </a:r>
                      <a:r>
                        <a:rPr lang="en-US" sz="1600" b="1" baseline="0" dirty="0" smtClean="0"/>
                        <a:t>a</a:t>
                      </a:r>
                      <a:r>
                        <a:rPr lang="en-US" sz="100" b="1" baseline="0" dirty="0" smtClean="0"/>
                        <a:t> </a:t>
                      </a:r>
                      <a:r>
                        <a:rPr lang="en-US" sz="1600" b="1" baseline="0" dirty="0" smtClean="0"/>
                        <a:t>m</a:t>
                      </a:r>
                      <a:r>
                        <a:rPr lang="en-US" sz="100" b="1" baseline="0" dirty="0" smtClean="0"/>
                        <a:t> </a:t>
                      </a:r>
                      <a:r>
                        <a:rPr lang="en-US" sz="1600" b="1" baseline="0" dirty="0" smtClean="0"/>
                        <a:t>u</a:t>
                      </a:r>
                      <a:r>
                        <a:rPr lang="en-US" sz="1600" b="1" baseline="0" dirty="0"/>
                        <a: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a:t>Mass of Individual Nucleons (</a:t>
                      </a:r>
                      <a:r>
                        <a:rPr lang="en-US" sz="1600" b="1" baseline="0" dirty="0" smtClean="0"/>
                        <a:t>a</a:t>
                      </a:r>
                      <a:r>
                        <a:rPr lang="en-US" sz="100" b="1" baseline="0" dirty="0" smtClean="0"/>
                        <a:t> </a:t>
                      </a:r>
                      <a:r>
                        <a:rPr lang="en-US" sz="1600" b="1" baseline="0" dirty="0" smtClean="0"/>
                        <a:t>m</a:t>
                      </a:r>
                      <a:r>
                        <a:rPr lang="en-US" sz="100" b="1" baseline="0" dirty="0" smtClean="0"/>
                        <a:t> </a:t>
                      </a:r>
                      <a:r>
                        <a:rPr lang="en-US" sz="1600" b="1" baseline="0" dirty="0" smtClean="0"/>
                        <a:t>u</a:t>
                      </a:r>
                      <a:r>
                        <a:rPr lang="en-US" sz="1600" b="1" baseline="0" dirty="0"/>
                        <a: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a:t>Mass Defect (</a:t>
                      </a:r>
                      <a:r>
                        <a:rPr lang="en-US" sz="1600" b="1" baseline="0" dirty="0" smtClean="0"/>
                        <a:t>a</a:t>
                      </a:r>
                      <a:r>
                        <a:rPr lang="en-US" sz="100" b="1" baseline="0" dirty="0" smtClean="0"/>
                        <a:t> </a:t>
                      </a:r>
                      <a:r>
                        <a:rPr lang="en-US" sz="1600" b="1" baseline="0" dirty="0" smtClean="0"/>
                        <a:t>m</a:t>
                      </a:r>
                      <a:r>
                        <a:rPr lang="en-US" sz="100" b="1" baseline="0" dirty="0" smtClean="0"/>
                        <a:t> </a:t>
                      </a:r>
                      <a:r>
                        <a:rPr lang="en-US" sz="1600" b="1" baseline="0" dirty="0" smtClean="0"/>
                        <a:t>u</a:t>
                      </a:r>
                      <a:r>
                        <a:rPr lang="en-US" sz="1600" b="1" baseline="0" dirty="0"/>
                        <a: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a:t>Binding Energy (J)</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a:t>Binding Energy per Nucleon (J)</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492546"/>
                  </a:ext>
                </a:extLst>
              </a:tr>
              <a:tr h="518795">
                <a:tc>
                  <a:txBody>
                    <a:bodyPr/>
                    <a:lstStyle/>
                    <a:p>
                      <a:r>
                        <a:rPr lang="en-US" sz="1000" kern="1200" dirty="0" smtClean="0">
                          <a:solidFill>
                            <a:schemeClr val="bg1"/>
                          </a:solidFill>
                          <a:effectLst/>
                          <a:latin typeface="+mn-lt"/>
                          <a:ea typeface="+mn-ea"/>
                          <a:cs typeface="+mn-cs"/>
                        </a:rPr>
                        <a:t>super 4 sub 2, H e</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4.00150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4.03188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0.03038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4.53 times 10 to the negative twelfth</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1.13 times 10 to the negative twelfth</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322788"/>
                  </a:ext>
                </a:extLst>
              </a:tr>
              <a:tr h="518795">
                <a:tc>
                  <a:txBody>
                    <a:bodyPr/>
                    <a:lstStyle/>
                    <a:p>
                      <a:r>
                        <a:rPr lang="en-US" sz="1000" kern="1200" dirty="0" smtClean="0">
                          <a:solidFill>
                            <a:schemeClr val="bg1"/>
                          </a:solidFill>
                          <a:effectLst/>
                          <a:latin typeface="+mn-lt"/>
                          <a:ea typeface="+mn-ea"/>
                          <a:cs typeface="+mn-cs"/>
                        </a:rPr>
                        <a:t>super 56 sub 26, F e</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55.92068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56.44914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0.52846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7.90 times 10 to the negative eleventh</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1.41 times 10 to the negative twelfth</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680748"/>
                  </a:ext>
                </a:extLst>
              </a:tr>
              <a:tr h="485539">
                <a:tc>
                  <a:txBody>
                    <a:bodyPr/>
                    <a:lstStyle/>
                    <a:p>
                      <a:r>
                        <a:rPr lang="en-US" sz="1000" kern="1200" dirty="0" smtClean="0">
                          <a:solidFill>
                            <a:schemeClr val="bg1"/>
                          </a:solidFill>
                          <a:effectLst/>
                          <a:latin typeface="+mn-lt"/>
                          <a:ea typeface="+mn-ea"/>
                          <a:cs typeface="+mn-cs"/>
                        </a:rPr>
                        <a:t>238 sub 92, U</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238.00031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239.93451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a:t>1.93420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2.89 times 10 to the negative tenth</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1.21 times 10 to the negative twelfth</a:t>
                      </a:r>
                      <a:endParaRPr lang="en-US"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641446"/>
                  </a:ext>
                </a:extLst>
              </a:tr>
            </a:tbl>
          </a:graphicData>
        </a:graphic>
      </p:graphicFrame>
      <p:graphicFrame>
        <p:nvGraphicFramePr>
          <p:cNvPr id="6" name="Object 5">
            <a:extLst>
              <a:ext uri="{FF2B5EF4-FFF2-40B4-BE49-F238E27FC236}">
                <a16:creationId xmlns:a16="http://schemas.microsoft.com/office/drawing/2014/main" id="{E416A47A-679A-44C1-A48E-1AF1310167ED}"/>
              </a:ext>
            </a:extLst>
          </p:cNvPr>
          <p:cNvGraphicFramePr>
            <a:graphicFrameLocks noChangeAspect="1"/>
          </p:cNvGraphicFramePr>
          <p:nvPr>
            <p:extLst>
              <p:ext uri="{D42A27DB-BD31-4B8C-83A1-F6EECF244321}">
                <p14:modId xmlns:p14="http://schemas.microsoft.com/office/powerpoint/2010/main" val="237205631"/>
              </p:ext>
            </p:extLst>
          </p:nvPr>
        </p:nvGraphicFramePr>
        <p:xfrm>
          <a:off x="544872" y="4071061"/>
          <a:ext cx="381000" cy="292100"/>
        </p:xfrm>
        <a:graphic>
          <a:graphicData uri="http://schemas.openxmlformats.org/presentationml/2006/ole">
            <mc:AlternateContent xmlns:mc="http://schemas.openxmlformats.org/markup-compatibility/2006">
              <mc:Choice xmlns:v="urn:schemas-microsoft-com:vml" Requires="v">
                <p:oleObj spid="_x0000_s93558" name="Equation" r:id="rId3" imgW="380880" imgH="291960" progId="Equation.DSMT4">
                  <p:embed/>
                </p:oleObj>
              </mc:Choice>
              <mc:Fallback>
                <p:oleObj name="Equation" r:id="rId3" imgW="380880" imgH="291960" progId="Equation.DSMT4">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72" y="4071061"/>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A836F8C7-2EA0-4C67-8D15-C52F3A766321}"/>
              </a:ext>
            </a:extLst>
          </p:cNvPr>
          <p:cNvGraphicFramePr>
            <a:graphicFrameLocks noChangeAspect="1"/>
          </p:cNvGraphicFramePr>
          <p:nvPr>
            <p:extLst>
              <p:ext uri="{D42A27DB-BD31-4B8C-83A1-F6EECF244321}">
                <p14:modId xmlns:p14="http://schemas.microsoft.com/office/powerpoint/2010/main" val="4268640788"/>
              </p:ext>
            </p:extLst>
          </p:nvPr>
        </p:nvGraphicFramePr>
        <p:xfrm>
          <a:off x="519472" y="4559300"/>
          <a:ext cx="431800" cy="292100"/>
        </p:xfrm>
        <a:graphic>
          <a:graphicData uri="http://schemas.openxmlformats.org/presentationml/2006/ole">
            <mc:AlternateContent xmlns:mc="http://schemas.openxmlformats.org/markup-compatibility/2006">
              <mc:Choice xmlns:v="urn:schemas-microsoft-com:vml" Requires="v">
                <p:oleObj spid="_x0000_s93559" name="Equation" r:id="rId5" imgW="431640" imgH="291960" progId="Equation.DSMT4">
                  <p:embed/>
                </p:oleObj>
              </mc:Choice>
              <mc:Fallback>
                <p:oleObj name="Equation" r:id="rId5" imgW="431640" imgH="291960" progId="Equation.DSMT4">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72" y="4559300"/>
                        <a:ext cx="431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7968FAC0-7A0C-45F0-82FE-D2D0BCC12DF4}"/>
              </a:ext>
            </a:extLst>
          </p:cNvPr>
          <p:cNvGraphicFramePr>
            <a:graphicFrameLocks noChangeAspect="1"/>
          </p:cNvGraphicFramePr>
          <p:nvPr>
            <p:extLst>
              <p:ext uri="{D42A27DB-BD31-4B8C-83A1-F6EECF244321}">
                <p14:modId xmlns:p14="http://schemas.microsoft.com/office/powerpoint/2010/main" val="1508935286"/>
              </p:ext>
            </p:extLst>
          </p:nvPr>
        </p:nvGraphicFramePr>
        <p:xfrm>
          <a:off x="533400" y="5029200"/>
          <a:ext cx="406400" cy="292100"/>
        </p:xfrm>
        <a:graphic>
          <a:graphicData uri="http://schemas.openxmlformats.org/presentationml/2006/ole">
            <mc:AlternateContent xmlns:mc="http://schemas.openxmlformats.org/markup-compatibility/2006">
              <mc:Choice xmlns:v="urn:schemas-microsoft-com:vml" Requires="v">
                <p:oleObj spid="_x0000_s93560" name="Equation" r:id="rId7" imgW="406080" imgH="291960" progId="Equation.DSMT4">
                  <p:embed/>
                </p:oleObj>
              </mc:Choice>
              <mc:Fallback>
                <p:oleObj name="Equation" r:id="rId7" imgW="406080" imgH="291960" progId="Equation.DSMT4">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029200"/>
                        <a:ext cx="406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EA14CDAB-F488-4C9D-B417-76B346E62C3B}"/>
              </a:ext>
            </a:extLst>
          </p:cNvPr>
          <p:cNvGraphicFramePr>
            <a:graphicFrameLocks noChangeAspect="1"/>
          </p:cNvGraphicFramePr>
          <p:nvPr>
            <p:extLst>
              <p:ext uri="{D42A27DB-BD31-4B8C-83A1-F6EECF244321}">
                <p14:modId xmlns:p14="http://schemas.microsoft.com/office/powerpoint/2010/main" val="3097009717"/>
              </p:ext>
            </p:extLst>
          </p:nvPr>
        </p:nvGraphicFramePr>
        <p:xfrm>
          <a:off x="6038850" y="4103328"/>
          <a:ext cx="1054100" cy="228600"/>
        </p:xfrm>
        <a:graphic>
          <a:graphicData uri="http://schemas.openxmlformats.org/presentationml/2006/ole">
            <mc:AlternateContent xmlns:mc="http://schemas.openxmlformats.org/markup-compatibility/2006">
              <mc:Choice xmlns:v="urn:schemas-microsoft-com:vml" Requires="v">
                <p:oleObj spid="_x0000_s93561" name="Equation" r:id="rId9" imgW="1054080" imgH="228600" progId="Equation.DSMT4">
                  <p:embed/>
                </p:oleObj>
              </mc:Choice>
              <mc:Fallback>
                <p:oleObj name="Equation" r:id="rId9" imgW="1054080" imgH="228600" progId="Equation.DSMT4">
                  <p:embed/>
                  <p:pic>
                    <p:nvPicPr>
                      <p:cNvPr id="0"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8850" y="4103328"/>
                        <a:ext cx="1054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6619A6B7-D5AE-440D-8192-56D538AC3BE6}"/>
              </a:ext>
            </a:extLst>
          </p:cNvPr>
          <p:cNvGraphicFramePr>
            <a:graphicFrameLocks noChangeAspect="1"/>
          </p:cNvGraphicFramePr>
          <p:nvPr>
            <p:extLst>
              <p:ext uri="{D42A27DB-BD31-4B8C-83A1-F6EECF244321}">
                <p14:modId xmlns:p14="http://schemas.microsoft.com/office/powerpoint/2010/main" val="1211035394"/>
              </p:ext>
            </p:extLst>
          </p:nvPr>
        </p:nvGraphicFramePr>
        <p:xfrm>
          <a:off x="6051550" y="4572000"/>
          <a:ext cx="1028700" cy="228600"/>
        </p:xfrm>
        <a:graphic>
          <a:graphicData uri="http://schemas.openxmlformats.org/presentationml/2006/ole">
            <mc:AlternateContent xmlns:mc="http://schemas.openxmlformats.org/markup-compatibility/2006">
              <mc:Choice xmlns:v="urn:schemas-microsoft-com:vml" Requires="v">
                <p:oleObj spid="_x0000_s93562" name="Equation" r:id="rId11" imgW="1028520" imgH="228600" progId="Equation.DSMT4">
                  <p:embed/>
                </p:oleObj>
              </mc:Choice>
              <mc:Fallback>
                <p:oleObj name="Equation" r:id="rId11" imgW="1028520" imgH="228600" progId="Equation.DSMT4">
                  <p:embed/>
                  <p:pic>
                    <p:nvPicPr>
                      <p:cNvPr id="0" name="Picture 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1550" y="4572000"/>
                        <a:ext cx="10287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6DD264BE-CC11-49BF-AF49-00EDD886C11C}"/>
              </a:ext>
            </a:extLst>
          </p:cNvPr>
          <p:cNvGraphicFramePr>
            <a:graphicFrameLocks noChangeAspect="1"/>
          </p:cNvGraphicFramePr>
          <p:nvPr>
            <p:extLst>
              <p:ext uri="{D42A27DB-BD31-4B8C-83A1-F6EECF244321}">
                <p14:modId xmlns:p14="http://schemas.microsoft.com/office/powerpoint/2010/main" val="1471689463"/>
              </p:ext>
            </p:extLst>
          </p:nvPr>
        </p:nvGraphicFramePr>
        <p:xfrm>
          <a:off x="6045200" y="5060852"/>
          <a:ext cx="1041400" cy="228600"/>
        </p:xfrm>
        <a:graphic>
          <a:graphicData uri="http://schemas.openxmlformats.org/presentationml/2006/ole">
            <mc:AlternateContent xmlns:mc="http://schemas.openxmlformats.org/markup-compatibility/2006">
              <mc:Choice xmlns:v="urn:schemas-microsoft-com:vml" Requires="v">
                <p:oleObj spid="_x0000_s93563" name="Equation" r:id="rId13" imgW="1041120" imgH="228600" progId="Equation.DSMT4">
                  <p:embed/>
                </p:oleObj>
              </mc:Choice>
              <mc:Fallback>
                <p:oleObj name="Equation" r:id="rId13" imgW="1041120" imgH="228600" progId="Equation.DSMT4">
                  <p:embed/>
                  <p:pic>
                    <p:nvPicPr>
                      <p:cNvPr id="0" name="Picture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5200" y="5060852"/>
                        <a:ext cx="1041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CD3B23A3-BD19-473E-8E4D-51A34D45F3E2}"/>
              </a:ext>
            </a:extLst>
          </p:cNvPr>
          <p:cNvGraphicFramePr>
            <a:graphicFrameLocks noChangeAspect="1"/>
          </p:cNvGraphicFramePr>
          <p:nvPr>
            <p:extLst>
              <p:ext uri="{D42A27DB-BD31-4B8C-83A1-F6EECF244321}">
                <p14:modId xmlns:p14="http://schemas.microsoft.com/office/powerpoint/2010/main" val="1450526549"/>
              </p:ext>
            </p:extLst>
          </p:nvPr>
        </p:nvGraphicFramePr>
        <p:xfrm>
          <a:off x="7454900" y="4134561"/>
          <a:ext cx="1028700" cy="228600"/>
        </p:xfrm>
        <a:graphic>
          <a:graphicData uri="http://schemas.openxmlformats.org/presentationml/2006/ole">
            <mc:AlternateContent xmlns:mc="http://schemas.openxmlformats.org/markup-compatibility/2006">
              <mc:Choice xmlns:v="urn:schemas-microsoft-com:vml" Requires="v">
                <p:oleObj spid="_x0000_s93564" name="Equation" r:id="rId15" imgW="1028520" imgH="228600" progId="Equation.DSMT4">
                  <p:embed/>
                </p:oleObj>
              </mc:Choice>
              <mc:Fallback>
                <p:oleObj name="Equation" r:id="rId15" imgW="1028520" imgH="228600" progId="Equation.DSMT4">
                  <p:embed/>
                  <p:pic>
                    <p:nvPicPr>
                      <p:cNvPr id="0" name="Picture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4900" y="4134561"/>
                        <a:ext cx="10287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969B0BA9-801D-4E81-B0A3-450D59E491F5}"/>
              </a:ext>
            </a:extLst>
          </p:cNvPr>
          <p:cNvGraphicFramePr>
            <a:graphicFrameLocks noChangeAspect="1"/>
          </p:cNvGraphicFramePr>
          <p:nvPr>
            <p:extLst>
              <p:ext uri="{D42A27DB-BD31-4B8C-83A1-F6EECF244321}">
                <p14:modId xmlns:p14="http://schemas.microsoft.com/office/powerpoint/2010/main" val="1661421622"/>
              </p:ext>
            </p:extLst>
          </p:nvPr>
        </p:nvGraphicFramePr>
        <p:xfrm>
          <a:off x="7449834" y="4572000"/>
          <a:ext cx="1003300" cy="228600"/>
        </p:xfrm>
        <a:graphic>
          <a:graphicData uri="http://schemas.openxmlformats.org/presentationml/2006/ole">
            <mc:AlternateContent xmlns:mc="http://schemas.openxmlformats.org/markup-compatibility/2006">
              <mc:Choice xmlns:v="urn:schemas-microsoft-com:vml" Requires="v">
                <p:oleObj spid="_x0000_s93565" name="Equation" r:id="rId17" imgW="1002960" imgH="228600" progId="Equation.DSMT4">
                  <p:embed/>
                </p:oleObj>
              </mc:Choice>
              <mc:Fallback>
                <p:oleObj name="Equation" r:id="rId17" imgW="1002960" imgH="228600" progId="Equation.DSMT4">
                  <p:embed/>
                  <p:pic>
                    <p:nvPicPr>
                      <p:cNvPr id="0" name="Picture 4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49834" y="4572000"/>
                        <a:ext cx="1003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2465234B-D859-4DDE-B5B7-FA4D4DA04833}"/>
              </a:ext>
            </a:extLst>
          </p:cNvPr>
          <p:cNvGraphicFramePr>
            <a:graphicFrameLocks noChangeAspect="1"/>
          </p:cNvGraphicFramePr>
          <p:nvPr>
            <p:extLst>
              <p:ext uri="{D42A27DB-BD31-4B8C-83A1-F6EECF244321}">
                <p14:modId xmlns:p14="http://schemas.microsoft.com/office/powerpoint/2010/main" val="1610728539"/>
              </p:ext>
            </p:extLst>
          </p:nvPr>
        </p:nvGraphicFramePr>
        <p:xfrm>
          <a:off x="7513683" y="5029200"/>
          <a:ext cx="1003300" cy="228600"/>
        </p:xfrm>
        <a:graphic>
          <a:graphicData uri="http://schemas.openxmlformats.org/presentationml/2006/ole">
            <mc:AlternateContent xmlns:mc="http://schemas.openxmlformats.org/markup-compatibility/2006">
              <mc:Choice xmlns:v="urn:schemas-microsoft-com:vml" Requires="v">
                <p:oleObj spid="_x0000_s93566" name="Equation" r:id="rId19" imgW="1002960" imgH="228600" progId="Equation.DSMT4">
                  <p:embed/>
                </p:oleObj>
              </mc:Choice>
              <mc:Fallback>
                <p:oleObj name="Equation" r:id="rId19" imgW="1002960" imgH="228600" progId="Equation.DSMT4">
                  <p:embed/>
                  <p:pic>
                    <p:nvPicPr>
                      <p:cNvPr id="0" name="Picture 4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13683" y="5029200"/>
                        <a:ext cx="1003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7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8388-B035-4D93-A057-0B5A7759ED89}"/>
              </a:ext>
            </a:extLst>
          </p:cNvPr>
          <p:cNvSpPr>
            <a:spLocks noGrp="1"/>
          </p:cNvSpPr>
          <p:nvPr>
            <p:ph type="title"/>
          </p:nvPr>
        </p:nvSpPr>
        <p:spPr/>
        <p:txBody>
          <a:bodyPr/>
          <a:lstStyle/>
          <a:p>
            <a:r>
              <a:rPr lang="en-US" dirty="0"/>
              <a:t>Effects of Nuclear Binding Energy on Nuclear Processes</a:t>
            </a:r>
          </a:p>
        </p:txBody>
      </p:sp>
      <p:sp>
        <p:nvSpPr>
          <p:cNvPr id="3" name="Content Placeholder 2">
            <a:extLst>
              <a:ext uri="{FF2B5EF4-FFF2-40B4-BE49-F238E27FC236}">
                <a16:creationId xmlns:a16="http://schemas.microsoft.com/office/drawing/2014/main" id="{A7D2E2FB-877A-4177-A422-AFE946A334C6}"/>
              </a:ext>
            </a:extLst>
          </p:cNvPr>
          <p:cNvSpPr>
            <a:spLocks noGrp="1"/>
          </p:cNvSpPr>
          <p:nvPr>
            <p:ph idx="1"/>
          </p:nvPr>
        </p:nvSpPr>
        <p:spPr>
          <a:xfrm>
            <a:off x="457201" y="1600200"/>
            <a:ext cx="4191000" cy="4525963"/>
          </a:xfrm>
        </p:spPr>
        <p:txBody>
          <a:bodyPr/>
          <a:lstStyle/>
          <a:p>
            <a:r>
              <a:rPr lang="en-US" sz="2400" dirty="0"/>
              <a:t>Dividing the binding energy by the number of nucleons gives a value that can be compared.</a:t>
            </a:r>
          </a:p>
          <a:p>
            <a:r>
              <a:rPr lang="en-US" sz="2400" dirty="0"/>
              <a:t>Heavy nuclei gain stability and give off energy when they split into two smaller nuclei. This is </a:t>
            </a:r>
            <a:r>
              <a:rPr lang="en-US" sz="2400" b="1" dirty="0"/>
              <a:t>fission</a:t>
            </a:r>
            <a:r>
              <a:rPr lang="en-US" sz="2400" dirty="0"/>
              <a:t>.</a:t>
            </a:r>
          </a:p>
          <a:p>
            <a:r>
              <a:rPr lang="en-US" sz="2400" dirty="0"/>
              <a:t>Lighter nuclei emit great amounts of energy by being combined in </a:t>
            </a:r>
            <a:r>
              <a:rPr lang="en-US" sz="2400" b="1" dirty="0"/>
              <a:t>fusion</a:t>
            </a:r>
            <a:r>
              <a:rPr lang="en-US" sz="2400" dirty="0"/>
              <a:t>.</a:t>
            </a:r>
          </a:p>
        </p:txBody>
      </p:sp>
      <p:pic>
        <p:nvPicPr>
          <p:cNvPr id="4" name="Picture 3" descr="A graph shows that binding energy increases rapidly, levels off, and then declines slowly. The graph has mass number on the x-axis, ranging from 0 to 240 with intervals of 20, and binding energy per nucleon, 10 to the negative twelfth Joules, ranging from 0 to 1.4 with intervals of 0.2. Stability also increases up the y-axis, unscaled. Fusion, combining nuclei, releases energy at mass numbers below 56, increases moving up left to right, and fission, splitting nuclei, releases energy at high mass numbers, increases right to left. The data is described in the following list; values are approximate. The following list provides the Mass number, Binding energy per nucleon, 10 dot to the twelfth Joules for the data. Item 1. Mass number, 3. Binding energy, Near 0. Item 2. Mass number, 4, 4 over H e. Binding energy, 1.18. Item 3. Mass number, 10. Binding energy, 0.9. Item 4. Mass number, 11. Binding energy, 1.1. Item 5. Mass number, 15. Binding energy, 1.25. Item 6. Mass number, 20. Binding energy, 1.3. Item 7. Mass number, 40. Binding energy, 1.4. Item 8. Mass number, 56, 56 over F e. Binding energy, 1.4. Item 9. Mass number, 80. Binding energy, 1.4. Item 10. Mass number, 100. Binding energy, 1.38. Item 11. Mass number, 120. Binding energy, 1.35. Item 12. Mass number, 160. Binding energy, 1.32. Item 13. Mass number, 180. Binding energy, 1.3. Item 14. Mass number, 200. Binding energy, 1.25. Item 15. Mass number, 220, 235 over U. Binding energy, 1.2.">
            <a:extLst>
              <a:ext uri="{FF2B5EF4-FFF2-40B4-BE49-F238E27FC236}">
                <a16:creationId xmlns:a16="http://schemas.microsoft.com/office/drawing/2014/main" id="{67591514-695B-4516-891F-BCF15C0ECE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80"/>
          <a:stretch/>
        </p:blipFill>
        <p:spPr>
          <a:xfrm>
            <a:off x="4953000" y="2286000"/>
            <a:ext cx="3934305" cy="2335948"/>
          </a:xfrm>
          <a:prstGeom prst="rect">
            <a:avLst/>
          </a:prstGeom>
        </p:spPr>
      </p:pic>
    </p:spTree>
    <p:extLst>
      <p:ext uri="{BB962C8B-B14F-4D97-AF65-F5344CB8AC3E}">
        <p14:creationId xmlns:p14="http://schemas.microsoft.com/office/powerpoint/2010/main" val="27599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B66D-62DB-48F8-BC4E-22F898753831}"/>
              </a:ext>
            </a:extLst>
          </p:cNvPr>
          <p:cNvSpPr>
            <a:spLocks noGrp="1"/>
          </p:cNvSpPr>
          <p:nvPr>
            <p:ph type="title"/>
          </p:nvPr>
        </p:nvSpPr>
        <p:spPr/>
        <p:txBody>
          <a:bodyPr/>
          <a:lstStyle/>
          <a:p>
            <a:r>
              <a:rPr lang="en-US" dirty="0"/>
              <a:t>Energy: Chemical vs. Nuclear</a:t>
            </a:r>
          </a:p>
        </p:txBody>
      </p:sp>
      <p:sp>
        <p:nvSpPr>
          <p:cNvPr id="3" name="Content Placeholder 2">
            <a:extLst>
              <a:ext uri="{FF2B5EF4-FFF2-40B4-BE49-F238E27FC236}">
                <a16:creationId xmlns:a16="http://schemas.microsoft.com/office/drawing/2014/main" id="{96A2F225-6F6E-4CD7-A403-44FCF1DD0D48}"/>
              </a:ext>
            </a:extLst>
          </p:cNvPr>
          <p:cNvSpPr>
            <a:spLocks noGrp="1"/>
          </p:cNvSpPr>
          <p:nvPr>
            <p:ph idx="1"/>
          </p:nvPr>
        </p:nvSpPr>
        <p:spPr>
          <a:xfrm>
            <a:off x="457200" y="1600201"/>
            <a:ext cx="8229600" cy="2971800"/>
          </a:xfrm>
        </p:spPr>
        <p:txBody>
          <a:bodyPr/>
          <a:lstStyle/>
          <a:p>
            <a:r>
              <a:rPr lang="en-US" sz="2600" dirty="0"/>
              <a:t>Chemical energy is associated with making and breaking chemical bonds.</a:t>
            </a:r>
          </a:p>
          <a:p>
            <a:r>
              <a:rPr lang="en-US" sz="2600" dirty="0"/>
              <a:t>Nuclear energy is enormous in comparison.</a:t>
            </a:r>
          </a:p>
          <a:p>
            <a:r>
              <a:rPr lang="en-US" sz="2600" dirty="0"/>
              <a:t>Nuclear energy is due to changes in the nucleus of atoms changing them into different atoms.</a:t>
            </a:r>
          </a:p>
          <a:p>
            <a:r>
              <a:rPr lang="en-US" sz="2600" dirty="0"/>
              <a:t>13% of worldwide energy comes from nuclear energy.</a:t>
            </a:r>
          </a:p>
        </p:txBody>
      </p:sp>
      <p:pic>
        <p:nvPicPr>
          <p:cNvPr id="4" name="Picture 3" descr="Four pie charts show that the major electricity source in France is nuclear, but in the United States, China and worldwide is coal. Pie charts show sources of electricity for France, the U.S., China, and worldwide. The pie charts are described in the following list. The values in the table cells are percent. The following list provides the Electricity source for France, United States, China, worldwide. Item 1. Electricity source, Nuclear. France, 76. U.S., 19. China, 5. Worldwide, 11. Item 2. Electricity source, Coal. France, 3. U.S., 38. China, 73. Worldwide, 39. Item 3. Electricity source, Gas. France, 3. U.S., 30. China, 2, and oil. Worldwide, 22. Item 4. Electricity source, Hydroelectric. France, 11. U.S., 6. China, 20. Worldwide, 17. Item 5. Electricity source, Other. France, 6. U.S., 6. China, 0. Worldwide, 6. Item 6. Electricity source, Oil. France, 1. U.S., 1. China, 2, and gas. Worldwide, 5.">
            <a:extLst>
              <a:ext uri="{FF2B5EF4-FFF2-40B4-BE49-F238E27FC236}">
                <a16:creationId xmlns:a16="http://schemas.microsoft.com/office/drawing/2014/main" id="{E69CE4D0-0751-4D8A-B539-70AFB2BEA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758"/>
          <a:stretch/>
        </p:blipFill>
        <p:spPr>
          <a:xfrm>
            <a:off x="1828800" y="4724400"/>
            <a:ext cx="5280948" cy="1475287"/>
          </a:xfrm>
          <a:prstGeom prst="rect">
            <a:avLst/>
          </a:prstGeom>
        </p:spPr>
      </p:pic>
    </p:spTree>
    <p:extLst>
      <p:ext uri="{BB962C8B-B14F-4D97-AF65-F5344CB8AC3E}">
        <p14:creationId xmlns:p14="http://schemas.microsoft.com/office/powerpoint/2010/main" val="3046997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D463-C08C-4CD9-A25C-0001169C64B1}"/>
              </a:ext>
            </a:extLst>
          </p:cNvPr>
          <p:cNvSpPr>
            <a:spLocks noGrp="1"/>
          </p:cNvSpPr>
          <p:nvPr>
            <p:ph type="title"/>
          </p:nvPr>
        </p:nvSpPr>
        <p:spPr/>
        <p:txBody>
          <a:bodyPr/>
          <a:lstStyle/>
          <a:p>
            <a:r>
              <a:rPr lang="en-US" dirty="0"/>
              <a:t>Nuclear Fission </a:t>
            </a:r>
            <a:r>
              <a:rPr lang="en-US" sz="2000" b="0" dirty="0"/>
              <a:t>(1 of 4)</a:t>
            </a:r>
          </a:p>
        </p:txBody>
      </p:sp>
      <p:sp>
        <p:nvSpPr>
          <p:cNvPr id="3" name="Content Placeholder 2">
            <a:extLst>
              <a:ext uri="{FF2B5EF4-FFF2-40B4-BE49-F238E27FC236}">
                <a16:creationId xmlns:a16="http://schemas.microsoft.com/office/drawing/2014/main" id="{561965BB-D350-4B97-BA43-FEB5056AA3EC}"/>
              </a:ext>
            </a:extLst>
          </p:cNvPr>
          <p:cNvSpPr>
            <a:spLocks noGrp="1"/>
          </p:cNvSpPr>
          <p:nvPr>
            <p:ph idx="1"/>
          </p:nvPr>
        </p:nvSpPr>
        <p:spPr>
          <a:xfrm>
            <a:off x="457200" y="1600201"/>
            <a:ext cx="8229600" cy="1752600"/>
          </a:xfrm>
        </p:spPr>
        <p:txBody>
          <a:bodyPr/>
          <a:lstStyle/>
          <a:p>
            <a:r>
              <a:rPr lang="en-US" sz="2600" dirty="0"/>
              <a:t>Commercial nuclear power plants use fission.</a:t>
            </a:r>
          </a:p>
          <a:p>
            <a:r>
              <a:rPr lang="en-US" sz="2600" dirty="0"/>
              <a:t>Heavy nuclei can split in many ways. The equations below show two ways U-235 can split after bombardment with a neutron.</a:t>
            </a:r>
          </a:p>
        </p:txBody>
      </p:sp>
      <p:pic>
        <p:nvPicPr>
          <p:cNvPr id="5" name="Picture 4" descr="A diagram shows two ways uranium-235 can be split. 1 over 0 n plus 235 over 92 U can go to either equation 21.24 or equation 21.25. Equation 21.24: 137 over 52 T e plus 97 over 40 Z r plus 2 1 over 0 n Equation 21.25: 142 over 56 B ay plus 91 over 36 K r plus 3 1over 0 n.">
            <a:extLst>
              <a:ext uri="{FF2B5EF4-FFF2-40B4-BE49-F238E27FC236}">
                <a16:creationId xmlns:a16="http://schemas.microsoft.com/office/drawing/2014/main" id="{F8575431-6CEF-46CE-9990-353846DFC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42"/>
          <a:stretch/>
        </p:blipFill>
        <p:spPr>
          <a:xfrm>
            <a:off x="2008494" y="3609368"/>
            <a:ext cx="4873708" cy="918588"/>
          </a:xfrm>
          <a:prstGeom prst="rect">
            <a:avLst/>
          </a:prstGeom>
        </p:spPr>
      </p:pic>
      <p:pic>
        <p:nvPicPr>
          <p:cNvPr id="4" name="Picture 3" descr="A neutron, 1 over 0 n, strikes uranium, 235 over 92, splitting it into K r, 91 over 36, plus B ay, 142 over 56 plus four neutrons.">
            <a:extLst>
              <a:ext uri="{FF2B5EF4-FFF2-40B4-BE49-F238E27FC236}">
                <a16:creationId xmlns:a16="http://schemas.microsoft.com/office/drawing/2014/main" id="{E5ADEF1E-1B70-455C-B475-40DAF3115D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95"/>
          <a:stretch/>
        </p:blipFill>
        <p:spPr>
          <a:xfrm>
            <a:off x="2209800" y="4785922"/>
            <a:ext cx="4321059" cy="1531672"/>
          </a:xfrm>
          <a:prstGeom prst="rect">
            <a:avLst/>
          </a:prstGeom>
        </p:spPr>
      </p:pic>
    </p:spTree>
    <p:extLst>
      <p:ext uri="{BB962C8B-B14F-4D97-AF65-F5344CB8AC3E}">
        <p14:creationId xmlns:p14="http://schemas.microsoft.com/office/powerpoint/2010/main" val="2846811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87E1-8CE8-4AD7-9FCE-77E7C0EECB0F}"/>
              </a:ext>
            </a:extLst>
          </p:cNvPr>
          <p:cNvSpPr>
            <a:spLocks noGrp="1"/>
          </p:cNvSpPr>
          <p:nvPr>
            <p:ph type="title"/>
          </p:nvPr>
        </p:nvSpPr>
        <p:spPr/>
        <p:txBody>
          <a:bodyPr/>
          <a:lstStyle/>
          <a:p>
            <a:r>
              <a:rPr lang="en-US" dirty="0"/>
              <a:t>Nuclear Fission </a:t>
            </a:r>
            <a:r>
              <a:rPr lang="en-US" sz="2000" b="0" dirty="0"/>
              <a:t>(2 of 4)</a:t>
            </a:r>
            <a:endParaRPr lang="en-US" dirty="0"/>
          </a:p>
        </p:txBody>
      </p:sp>
      <p:sp>
        <p:nvSpPr>
          <p:cNvPr id="3" name="Content Placeholder 2">
            <a:extLst>
              <a:ext uri="{FF2B5EF4-FFF2-40B4-BE49-F238E27FC236}">
                <a16:creationId xmlns:a16="http://schemas.microsoft.com/office/drawing/2014/main" id="{41967B01-6E97-48D4-AD81-E5B1B0200BBF}"/>
              </a:ext>
            </a:extLst>
          </p:cNvPr>
          <p:cNvSpPr>
            <a:spLocks noGrp="1"/>
          </p:cNvSpPr>
          <p:nvPr>
            <p:ph idx="1"/>
          </p:nvPr>
        </p:nvSpPr>
        <p:spPr/>
        <p:txBody>
          <a:bodyPr/>
          <a:lstStyle/>
          <a:p>
            <a:r>
              <a:rPr lang="en-US" sz="2600" dirty="0"/>
              <a:t>Bombardment of the radioactive nuclide with a neutron starts the process.</a:t>
            </a:r>
          </a:p>
          <a:p>
            <a:r>
              <a:rPr lang="en-US" sz="2600" dirty="0"/>
              <a:t>Neutrons released in the transmutation strike other nuclei, causing their decay and the production of more neutrons.</a:t>
            </a:r>
          </a:p>
          <a:p>
            <a:r>
              <a:rPr lang="en-US" sz="2600" dirty="0"/>
              <a:t>This process continues in what we call a </a:t>
            </a:r>
            <a:r>
              <a:rPr lang="en-US" sz="2600" b="1" dirty="0"/>
              <a:t>chain reaction</a:t>
            </a:r>
            <a:r>
              <a:rPr lang="en-US" sz="2600" dirty="0"/>
              <a:t>.</a:t>
            </a:r>
          </a:p>
        </p:txBody>
      </p:sp>
    </p:spTree>
    <p:extLst>
      <p:ext uri="{BB962C8B-B14F-4D97-AF65-F5344CB8AC3E}">
        <p14:creationId xmlns:p14="http://schemas.microsoft.com/office/powerpoint/2010/main" val="354006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C7D-57EE-438E-BEDE-33CDF72ECE3F}"/>
              </a:ext>
            </a:extLst>
          </p:cNvPr>
          <p:cNvSpPr>
            <a:spLocks noGrp="1"/>
          </p:cNvSpPr>
          <p:nvPr>
            <p:ph type="title"/>
          </p:nvPr>
        </p:nvSpPr>
        <p:spPr/>
        <p:txBody>
          <a:bodyPr/>
          <a:lstStyle/>
          <a:p>
            <a:r>
              <a:rPr lang="en-US" dirty="0"/>
              <a:t>Nuclear Equations</a:t>
            </a:r>
          </a:p>
        </p:txBody>
      </p:sp>
      <p:sp>
        <p:nvSpPr>
          <p:cNvPr id="3" name="Content Placeholder 2">
            <a:extLst>
              <a:ext uri="{FF2B5EF4-FFF2-40B4-BE49-F238E27FC236}">
                <a16:creationId xmlns:a16="http://schemas.microsoft.com/office/drawing/2014/main" id="{8F1DAF72-5C69-4102-BC37-52CD245B01FC}"/>
              </a:ext>
            </a:extLst>
          </p:cNvPr>
          <p:cNvSpPr>
            <a:spLocks noGrp="1"/>
          </p:cNvSpPr>
          <p:nvPr>
            <p:ph idx="1"/>
          </p:nvPr>
        </p:nvSpPr>
        <p:spPr/>
        <p:txBody>
          <a:bodyPr/>
          <a:lstStyle/>
          <a:p>
            <a:r>
              <a:rPr lang="en-US" sz="2600" dirty="0"/>
              <a:t>In chemical equations, atoms and charges need to balance.</a:t>
            </a:r>
          </a:p>
          <a:p>
            <a:r>
              <a:rPr lang="en-US" sz="2600" dirty="0"/>
              <a:t>In nuclear equations, atomic number and mass number need to balance. This is a way of balancing charge (atomic number) and mass (mass number) on an atomic scale.</a:t>
            </a:r>
          </a:p>
        </p:txBody>
      </p:sp>
    </p:spTree>
    <p:extLst>
      <p:ext uri="{BB962C8B-B14F-4D97-AF65-F5344CB8AC3E}">
        <p14:creationId xmlns:p14="http://schemas.microsoft.com/office/powerpoint/2010/main" val="857028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BA61-176C-42CC-A9CB-73A7E0FE7FBA}"/>
              </a:ext>
            </a:extLst>
          </p:cNvPr>
          <p:cNvSpPr>
            <a:spLocks noGrp="1"/>
          </p:cNvSpPr>
          <p:nvPr>
            <p:ph type="title"/>
          </p:nvPr>
        </p:nvSpPr>
        <p:spPr/>
        <p:txBody>
          <a:bodyPr/>
          <a:lstStyle/>
          <a:p>
            <a:r>
              <a:rPr lang="en-US" dirty="0"/>
              <a:t>Nuclear Fission </a:t>
            </a:r>
            <a:r>
              <a:rPr lang="en-US" sz="2000" b="0" dirty="0"/>
              <a:t>(3 of 4)</a:t>
            </a:r>
            <a:endParaRPr lang="en-US" dirty="0"/>
          </a:p>
        </p:txBody>
      </p:sp>
      <p:pic>
        <p:nvPicPr>
          <p:cNvPr id="4" name="Picture 3" descr="A neutron is added into a nucleus, which forms two more neutrons from fission. Each of those neutrons then forms two more neutrons, and the chain reaction continues.">
            <a:extLst>
              <a:ext uri="{FF2B5EF4-FFF2-40B4-BE49-F238E27FC236}">
                <a16:creationId xmlns:a16="http://schemas.microsoft.com/office/drawing/2014/main" id="{B86AE855-7904-4DA3-9855-3CBDE63ACA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17"/>
          <a:stretch/>
        </p:blipFill>
        <p:spPr>
          <a:xfrm>
            <a:off x="1793113" y="2052128"/>
            <a:ext cx="5814314" cy="3468793"/>
          </a:xfrm>
          <a:prstGeom prst="rect">
            <a:avLst/>
          </a:prstGeom>
        </p:spPr>
      </p:pic>
    </p:spTree>
    <p:extLst>
      <p:ext uri="{BB962C8B-B14F-4D97-AF65-F5344CB8AC3E}">
        <p14:creationId xmlns:p14="http://schemas.microsoft.com/office/powerpoint/2010/main" val="1037169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F15D-91B4-46B6-9CFF-A2B07F8F07F1}"/>
              </a:ext>
            </a:extLst>
          </p:cNvPr>
          <p:cNvSpPr>
            <a:spLocks noGrp="1"/>
          </p:cNvSpPr>
          <p:nvPr>
            <p:ph type="title"/>
          </p:nvPr>
        </p:nvSpPr>
        <p:spPr/>
        <p:txBody>
          <a:bodyPr/>
          <a:lstStyle/>
          <a:p>
            <a:r>
              <a:rPr lang="en-US" dirty="0"/>
              <a:t>Nuclear Fission </a:t>
            </a:r>
            <a:r>
              <a:rPr lang="en-US" sz="2000" b="0" dirty="0"/>
              <a:t>(4 of 4)</a:t>
            </a:r>
            <a:endParaRPr lang="en-US" dirty="0"/>
          </a:p>
        </p:txBody>
      </p:sp>
      <p:pic>
        <p:nvPicPr>
          <p:cNvPr id="4" name="Picture 3" descr="A diagram shows subcritical, critical and supercritical mass. Subcritical mass: Rate of neutron loss is greater than the rate of neutron creation by fission. Critical mass: Rate of neutron loss is equal to the rate of neutron creation by fission. Supercritical mass: Rate of neutron loss is less than the rate of neutron creation by fission.">
            <a:extLst>
              <a:ext uri="{FF2B5EF4-FFF2-40B4-BE49-F238E27FC236}">
                <a16:creationId xmlns:a16="http://schemas.microsoft.com/office/drawing/2014/main" id="{8987E339-9A76-4D2E-8418-B271E3340C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5"/>
          <a:stretch/>
        </p:blipFill>
        <p:spPr>
          <a:xfrm>
            <a:off x="1032975" y="1752032"/>
            <a:ext cx="3895510" cy="2315842"/>
          </a:xfrm>
          <a:prstGeom prst="rect">
            <a:avLst/>
          </a:prstGeom>
        </p:spPr>
      </p:pic>
      <p:pic>
        <p:nvPicPr>
          <p:cNvPr id="5" name="Picture 4" descr="Inside an atomic bomb, a chemical explosive causes a subcritical uranium-235 wedge to slam into a subcritical uranium-235 target.">
            <a:extLst>
              <a:ext uri="{FF2B5EF4-FFF2-40B4-BE49-F238E27FC236}">
                <a16:creationId xmlns:a16="http://schemas.microsoft.com/office/drawing/2014/main" id="{26B042F4-0BF5-49D7-A81C-F2F3D13345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17"/>
          <a:stretch/>
        </p:blipFill>
        <p:spPr>
          <a:xfrm>
            <a:off x="6345792" y="1789149"/>
            <a:ext cx="1576389" cy="2254973"/>
          </a:xfrm>
          <a:prstGeom prst="rect">
            <a:avLst/>
          </a:prstGeom>
        </p:spPr>
      </p:pic>
      <p:sp>
        <p:nvSpPr>
          <p:cNvPr id="3" name="Content Placeholder 2">
            <a:extLst>
              <a:ext uri="{FF2B5EF4-FFF2-40B4-BE49-F238E27FC236}">
                <a16:creationId xmlns:a16="http://schemas.microsoft.com/office/drawing/2014/main" id="{5C74E0DE-CF97-4BC1-A79F-1B91B034B1F5}"/>
              </a:ext>
            </a:extLst>
          </p:cNvPr>
          <p:cNvSpPr>
            <a:spLocks noGrp="1"/>
          </p:cNvSpPr>
          <p:nvPr>
            <p:ph idx="1"/>
          </p:nvPr>
        </p:nvSpPr>
        <p:spPr>
          <a:xfrm>
            <a:off x="457200" y="4267200"/>
            <a:ext cx="8229600" cy="2057400"/>
          </a:xfrm>
        </p:spPr>
        <p:txBody>
          <a:bodyPr/>
          <a:lstStyle/>
          <a:p>
            <a:r>
              <a:rPr lang="en-US" sz="2400" dirty="0"/>
              <a:t>The minimum mass that must be present for a chain reaction to be sustained is called the </a:t>
            </a:r>
            <a:r>
              <a:rPr lang="en-US" sz="2400" b="1" dirty="0"/>
              <a:t>critical mass</a:t>
            </a:r>
            <a:r>
              <a:rPr lang="en-US" sz="2400" dirty="0"/>
              <a:t>.</a:t>
            </a:r>
          </a:p>
          <a:p>
            <a:r>
              <a:rPr lang="en-US" sz="2400" dirty="0"/>
              <a:t>If more than critical mass is present (</a:t>
            </a:r>
            <a:r>
              <a:rPr lang="en-US" sz="2400" b="1" dirty="0"/>
              <a:t>supercritical mass</a:t>
            </a:r>
            <a:r>
              <a:rPr lang="en-US" sz="2400" dirty="0"/>
              <a:t>), an explosion will occur. Weapons were created by causing smaller amounts to be forced together to create this mass.</a:t>
            </a:r>
          </a:p>
        </p:txBody>
      </p:sp>
    </p:spTree>
    <p:extLst>
      <p:ext uri="{BB962C8B-B14F-4D97-AF65-F5344CB8AC3E}">
        <p14:creationId xmlns:p14="http://schemas.microsoft.com/office/powerpoint/2010/main" val="3310842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F51D-B55B-4006-A78A-84B320DFD4B9}"/>
              </a:ext>
            </a:extLst>
          </p:cNvPr>
          <p:cNvSpPr>
            <a:spLocks noGrp="1"/>
          </p:cNvSpPr>
          <p:nvPr>
            <p:ph type="title"/>
          </p:nvPr>
        </p:nvSpPr>
        <p:spPr/>
        <p:txBody>
          <a:bodyPr/>
          <a:lstStyle/>
          <a:p>
            <a:r>
              <a:rPr lang="en-US" dirty="0"/>
              <a:t>Nuclear Reactors </a:t>
            </a:r>
            <a:r>
              <a:rPr lang="en-US" sz="2000" b="0" dirty="0"/>
              <a:t>(1 of 2)</a:t>
            </a:r>
          </a:p>
        </p:txBody>
      </p:sp>
      <p:sp>
        <p:nvSpPr>
          <p:cNvPr id="3" name="Content Placeholder 2">
            <a:extLst>
              <a:ext uri="{FF2B5EF4-FFF2-40B4-BE49-F238E27FC236}">
                <a16:creationId xmlns:a16="http://schemas.microsoft.com/office/drawing/2014/main" id="{06BA1D75-0FA7-42D5-A70C-3D00E78B8E51}"/>
              </a:ext>
            </a:extLst>
          </p:cNvPr>
          <p:cNvSpPr>
            <a:spLocks noGrp="1"/>
          </p:cNvSpPr>
          <p:nvPr>
            <p:ph idx="1"/>
          </p:nvPr>
        </p:nvSpPr>
        <p:spPr>
          <a:xfrm>
            <a:off x="457200" y="1600201"/>
            <a:ext cx="8229600" cy="1600200"/>
          </a:xfrm>
        </p:spPr>
        <p:txBody>
          <a:bodyPr/>
          <a:lstStyle/>
          <a:p>
            <a:pPr marL="0" indent="0">
              <a:buNone/>
            </a:pPr>
            <a:r>
              <a:rPr lang="en-US" sz="2600" dirty="0"/>
              <a:t>In nuclear reactors, the heat generated by the reaction is used to produce steam that turns a turbine connected to a generator. Otherwise, the plant is basically the same as any power plant.</a:t>
            </a:r>
          </a:p>
        </p:txBody>
      </p:sp>
      <p:pic>
        <p:nvPicPr>
          <p:cNvPr id="4" name="Picture 3" descr="A diagram of a nuclear power plant. The diagram, in steps, shows a reactor core surrounded by a containment shell. Water pumped from a nearby river outside the containment shell cools the core. Step 1. Pressurized water is heated in the reactor core. Step 2. Heat is transferred to the secondary coolant in the heat exchanger, within the containment shell, generating steam. Step 3. The steam drives an electric generator, creating electricity. Step 4. Heat is transferred to an external source of water, the river, condensing the secondary coolant, which is pumped back to the heat exchanger.">
            <a:extLst>
              <a:ext uri="{FF2B5EF4-FFF2-40B4-BE49-F238E27FC236}">
                <a16:creationId xmlns:a16="http://schemas.microsoft.com/office/drawing/2014/main" id="{43F52DF0-EE87-4A4C-AEB7-9FA80484BD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92"/>
          <a:stretch/>
        </p:blipFill>
        <p:spPr>
          <a:xfrm>
            <a:off x="2585541" y="3475933"/>
            <a:ext cx="4152505" cy="2727576"/>
          </a:xfrm>
          <a:prstGeom prst="rect">
            <a:avLst/>
          </a:prstGeom>
        </p:spPr>
      </p:pic>
    </p:spTree>
    <p:extLst>
      <p:ext uri="{BB962C8B-B14F-4D97-AF65-F5344CB8AC3E}">
        <p14:creationId xmlns:p14="http://schemas.microsoft.com/office/powerpoint/2010/main" val="612668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6015-C9AE-47C0-92F0-F08D0DAA7775}"/>
              </a:ext>
            </a:extLst>
          </p:cNvPr>
          <p:cNvSpPr>
            <a:spLocks noGrp="1"/>
          </p:cNvSpPr>
          <p:nvPr>
            <p:ph type="title"/>
          </p:nvPr>
        </p:nvSpPr>
        <p:spPr/>
        <p:txBody>
          <a:bodyPr/>
          <a:lstStyle/>
          <a:p>
            <a:r>
              <a:rPr lang="en-US" dirty="0"/>
              <a:t>Nuclear Reactors </a:t>
            </a:r>
            <a:r>
              <a:rPr lang="en-US" sz="2000" b="0" dirty="0"/>
              <a:t>(2 of 2)</a:t>
            </a:r>
            <a:endParaRPr lang="en-US" dirty="0"/>
          </a:p>
        </p:txBody>
      </p:sp>
      <p:sp>
        <p:nvSpPr>
          <p:cNvPr id="3" name="Content Placeholder 2">
            <a:extLst>
              <a:ext uri="{FF2B5EF4-FFF2-40B4-BE49-F238E27FC236}">
                <a16:creationId xmlns:a16="http://schemas.microsoft.com/office/drawing/2014/main" id="{7CDDA8C2-9D6A-4749-A3F1-54610AFD7163}"/>
              </a:ext>
            </a:extLst>
          </p:cNvPr>
          <p:cNvSpPr>
            <a:spLocks noGrp="1"/>
          </p:cNvSpPr>
          <p:nvPr>
            <p:ph idx="1"/>
          </p:nvPr>
        </p:nvSpPr>
        <p:spPr>
          <a:xfrm>
            <a:off x="457200" y="1600200"/>
            <a:ext cx="4191000" cy="4525963"/>
          </a:xfrm>
        </p:spPr>
        <p:txBody>
          <a:bodyPr/>
          <a:lstStyle/>
          <a:p>
            <a:r>
              <a:rPr lang="en-US" sz="2600" dirty="0"/>
              <a:t>The reactor core consists of fuel rods, control rods, moderators, and coolant.</a:t>
            </a:r>
          </a:p>
          <a:p>
            <a:r>
              <a:rPr lang="en-US" sz="2600" dirty="0"/>
              <a:t>The control rods block the paths of some neutrons, keeping the system from reaching a dangerous supercritical mass.</a:t>
            </a:r>
          </a:p>
        </p:txBody>
      </p:sp>
      <p:pic>
        <p:nvPicPr>
          <p:cNvPr id="4" name="Picture 3" descr="Within a pressurized water-reactor core, inflowing water acts as both a moderator and a coolant. A control-rod drive causes control rods to slide past fuel elements.">
            <a:extLst>
              <a:ext uri="{FF2B5EF4-FFF2-40B4-BE49-F238E27FC236}">
                <a16:creationId xmlns:a16="http://schemas.microsoft.com/office/drawing/2014/main" id="{029EE006-5260-4BED-BB03-01F62455D227}"/>
              </a:ext>
            </a:extLst>
          </p:cNvPr>
          <p:cNvPicPr>
            <a:picLocks noChangeAspect="1"/>
          </p:cNvPicPr>
          <p:nvPr/>
        </p:nvPicPr>
        <p:blipFill rotWithShape="1">
          <a:blip r:embed="rId2">
            <a:extLst>
              <a:ext uri="{28A0092B-C50C-407E-A947-70E740481C1C}">
                <a14:useLocalDpi xmlns:a14="http://schemas.microsoft.com/office/drawing/2010/main" val="0"/>
              </a:ext>
            </a:extLst>
          </a:blip>
          <a:srcRect b="2336"/>
          <a:stretch/>
        </p:blipFill>
        <p:spPr>
          <a:xfrm>
            <a:off x="5562600" y="1732560"/>
            <a:ext cx="3049108" cy="4393603"/>
          </a:xfrm>
          <a:prstGeom prst="rect">
            <a:avLst/>
          </a:prstGeom>
        </p:spPr>
      </p:pic>
    </p:spTree>
    <p:extLst>
      <p:ext uri="{BB962C8B-B14F-4D97-AF65-F5344CB8AC3E}">
        <p14:creationId xmlns:p14="http://schemas.microsoft.com/office/powerpoint/2010/main" val="4220876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8528-EDEE-464A-8A97-E6A8A3FD3B64}"/>
              </a:ext>
            </a:extLst>
          </p:cNvPr>
          <p:cNvSpPr>
            <a:spLocks noGrp="1"/>
          </p:cNvSpPr>
          <p:nvPr>
            <p:ph type="title"/>
          </p:nvPr>
        </p:nvSpPr>
        <p:spPr/>
        <p:txBody>
          <a:bodyPr/>
          <a:lstStyle/>
          <a:p>
            <a:r>
              <a:rPr lang="en-US" dirty="0"/>
              <a:t>Nuclear Waste</a:t>
            </a:r>
          </a:p>
        </p:txBody>
      </p:sp>
      <p:sp>
        <p:nvSpPr>
          <p:cNvPr id="3" name="Content Placeholder 2">
            <a:extLst>
              <a:ext uri="{FF2B5EF4-FFF2-40B4-BE49-F238E27FC236}">
                <a16:creationId xmlns:a16="http://schemas.microsoft.com/office/drawing/2014/main" id="{C93519DE-3C68-4EA5-BBF5-9A018B09F7CF}"/>
              </a:ext>
            </a:extLst>
          </p:cNvPr>
          <p:cNvSpPr>
            <a:spLocks noGrp="1"/>
          </p:cNvSpPr>
          <p:nvPr>
            <p:ph idx="1"/>
          </p:nvPr>
        </p:nvSpPr>
        <p:spPr/>
        <p:txBody>
          <a:bodyPr/>
          <a:lstStyle/>
          <a:p>
            <a:r>
              <a:rPr lang="en-US" sz="2600" dirty="0"/>
              <a:t>Reactors must be stopped periodically to replace or reprocess the nuclear fuel.</a:t>
            </a:r>
          </a:p>
          <a:p>
            <a:r>
              <a:rPr lang="en-US" sz="2600" dirty="0"/>
              <a:t>They are stored in pools at the reactor site.</a:t>
            </a:r>
          </a:p>
          <a:p>
            <a:r>
              <a:rPr lang="en-US" sz="2600" dirty="0"/>
              <a:t>The original intent was that this waste would then be transported to reprocessing or storage sites.</a:t>
            </a:r>
          </a:p>
          <a:p>
            <a:r>
              <a:rPr lang="en-US" sz="2600" dirty="0"/>
              <a:t>Political opposition to storage site location and safety challenges for reprocessing have led this to be a major social problem.</a:t>
            </a:r>
          </a:p>
        </p:txBody>
      </p:sp>
    </p:spTree>
    <p:extLst>
      <p:ext uri="{BB962C8B-B14F-4D97-AF65-F5344CB8AC3E}">
        <p14:creationId xmlns:p14="http://schemas.microsoft.com/office/powerpoint/2010/main" val="3001648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15DF-18D5-41D9-BECB-7DB7D1506855}"/>
              </a:ext>
            </a:extLst>
          </p:cNvPr>
          <p:cNvSpPr>
            <a:spLocks noGrp="1"/>
          </p:cNvSpPr>
          <p:nvPr>
            <p:ph type="title"/>
          </p:nvPr>
        </p:nvSpPr>
        <p:spPr/>
        <p:txBody>
          <a:bodyPr/>
          <a:lstStyle/>
          <a:p>
            <a:r>
              <a:rPr lang="en-US" dirty="0"/>
              <a:t>Nuclear Fusion </a:t>
            </a:r>
            <a:r>
              <a:rPr lang="en-US" sz="2000" b="0" dirty="0"/>
              <a:t>(1 of 2)</a:t>
            </a:r>
          </a:p>
        </p:txBody>
      </p:sp>
      <p:sp>
        <p:nvSpPr>
          <p:cNvPr id="3" name="Content Placeholder 2">
            <a:extLst>
              <a:ext uri="{FF2B5EF4-FFF2-40B4-BE49-F238E27FC236}">
                <a16:creationId xmlns:a16="http://schemas.microsoft.com/office/drawing/2014/main" id="{F6ACCF71-3702-4793-BFCF-23CED9E6F89B}"/>
              </a:ext>
            </a:extLst>
          </p:cNvPr>
          <p:cNvSpPr>
            <a:spLocks noGrp="1"/>
          </p:cNvSpPr>
          <p:nvPr>
            <p:ph idx="1"/>
          </p:nvPr>
        </p:nvSpPr>
        <p:spPr/>
        <p:txBody>
          <a:bodyPr/>
          <a:lstStyle/>
          <a:p>
            <a:r>
              <a:rPr lang="en-US" sz="2600" dirty="0"/>
              <a:t>When small atoms are combined, much energy is released. This occurs on the Sun. The reactions are often called </a:t>
            </a:r>
            <a:r>
              <a:rPr lang="en-US" sz="2600" b="1" dirty="0"/>
              <a:t>thermonuclear reactions</a:t>
            </a:r>
            <a:r>
              <a:rPr lang="en-US" sz="2600" dirty="0"/>
              <a:t>.</a:t>
            </a:r>
          </a:p>
          <a:p>
            <a:r>
              <a:rPr lang="en-US" sz="2600" dirty="0"/>
              <a:t>If it were possible to easily produce energy by this method, it would be a preferred source of energy.</a:t>
            </a:r>
          </a:p>
          <a:p>
            <a:r>
              <a:rPr lang="en-US" sz="2600" dirty="0"/>
              <a:t>However, extremely high temperatures and pressures are needed to cause nuclei to fuse.</a:t>
            </a:r>
          </a:p>
        </p:txBody>
      </p:sp>
    </p:spTree>
    <p:extLst>
      <p:ext uri="{BB962C8B-B14F-4D97-AF65-F5344CB8AC3E}">
        <p14:creationId xmlns:p14="http://schemas.microsoft.com/office/powerpoint/2010/main" val="46492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416B-1F07-46BE-A2E3-3F17E2456F1F}"/>
              </a:ext>
            </a:extLst>
          </p:cNvPr>
          <p:cNvSpPr>
            <a:spLocks noGrp="1"/>
          </p:cNvSpPr>
          <p:nvPr>
            <p:ph type="title"/>
          </p:nvPr>
        </p:nvSpPr>
        <p:spPr/>
        <p:txBody>
          <a:bodyPr/>
          <a:lstStyle/>
          <a:p>
            <a:r>
              <a:rPr lang="en-US" dirty="0"/>
              <a:t>Nuclear Fusion </a:t>
            </a:r>
            <a:r>
              <a:rPr lang="en-US" sz="2000" b="0" dirty="0"/>
              <a:t>(2 of 2)</a:t>
            </a:r>
            <a:endParaRPr lang="en-US" dirty="0"/>
          </a:p>
        </p:txBody>
      </p:sp>
      <p:sp>
        <p:nvSpPr>
          <p:cNvPr id="3" name="Content Placeholder 2">
            <a:extLst>
              <a:ext uri="{FF2B5EF4-FFF2-40B4-BE49-F238E27FC236}">
                <a16:creationId xmlns:a16="http://schemas.microsoft.com/office/drawing/2014/main" id="{0B95871E-D7BE-44A2-B246-4D3D0FF8F858}"/>
              </a:ext>
            </a:extLst>
          </p:cNvPr>
          <p:cNvSpPr>
            <a:spLocks noGrp="1"/>
          </p:cNvSpPr>
          <p:nvPr>
            <p:ph idx="1"/>
          </p:nvPr>
        </p:nvSpPr>
        <p:spPr>
          <a:xfrm>
            <a:off x="457200" y="1600201"/>
            <a:ext cx="8229600" cy="1371599"/>
          </a:xfrm>
        </p:spPr>
        <p:txBody>
          <a:bodyPr/>
          <a:lstStyle/>
          <a:p>
            <a:r>
              <a:rPr lang="en-US" sz="2600" dirty="0"/>
              <a:t>This was achieved using an atomic bomb to initiate fusion in a hydrogen bomb. Obviously, this is not an acceptable approach to producing energy.</a:t>
            </a:r>
          </a:p>
        </p:txBody>
      </p:sp>
      <p:graphicFrame>
        <p:nvGraphicFramePr>
          <p:cNvPr id="5" name="Object 4" descr="Super 2 sub 1, H plus super 3 sub 1, H yields super 4 sub 2, H e plus super 1 sub 0, n"/>
          <p:cNvGraphicFramePr>
            <a:graphicFrameLocks noChangeAspect="1"/>
          </p:cNvGraphicFramePr>
          <p:nvPr>
            <p:extLst>
              <p:ext uri="{D42A27DB-BD31-4B8C-83A1-F6EECF244321}">
                <p14:modId xmlns:p14="http://schemas.microsoft.com/office/powerpoint/2010/main" val="40562450"/>
              </p:ext>
            </p:extLst>
          </p:nvPr>
        </p:nvGraphicFramePr>
        <p:xfrm>
          <a:off x="2438400" y="3259349"/>
          <a:ext cx="4121727" cy="611909"/>
        </p:xfrm>
        <a:graphic>
          <a:graphicData uri="http://schemas.openxmlformats.org/presentationml/2006/ole">
            <mc:AlternateContent xmlns:mc="http://schemas.openxmlformats.org/markup-compatibility/2006">
              <mc:Choice xmlns:v="urn:schemas-microsoft-com:vml" Requires="v">
                <p:oleObj spid="_x0000_s90159" name="Equation" r:id="rId3" imgW="4533840" imgH="672840" progId="Equation.DSMT4">
                  <p:embed/>
                </p:oleObj>
              </mc:Choice>
              <mc:Fallback>
                <p:oleObj name="Equation" r:id="rId3" imgW="4533840" imgH="67284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59349"/>
                        <a:ext cx="4121727" cy="611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2291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B0E3-CC9D-4738-8DFF-D0AA6C59B62F}"/>
              </a:ext>
            </a:extLst>
          </p:cNvPr>
          <p:cNvSpPr>
            <a:spLocks noGrp="1"/>
          </p:cNvSpPr>
          <p:nvPr>
            <p:ph type="title"/>
          </p:nvPr>
        </p:nvSpPr>
        <p:spPr/>
        <p:txBody>
          <a:bodyPr/>
          <a:lstStyle/>
          <a:p>
            <a:r>
              <a:rPr lang="en-US" dirty="0"/>
              <a:t>Radiation in the Environment</a:t>
            </a:r>
          </a:p>
        </p:txBody>
      </p:sp>
      <p:sp>
        <p:nvSpPr>
          <p:cNvPr id="3" name="Content Placeholder 2">
            <a:extLst>
              <a:ext uri="{FF2B5EF4-FFF2-40B4-BE49-F238E27FC236}">
                <a16:creationId xmlns:a16="http://schemas.microsoft.com/office/drawing/2014/main" id="{D36A0695-4C6C-4F21-A21F-5E5201AB8B01}"/>
              </a:ext>
            </a:extLst>
          </p:cNvPr>
          <p:cNvSpPr>
            <a:spLocks noGrp="1"/>
          </p:cNvSpPr>
          <p:nvPr>
            <p:ph idx="1"/>
          </p:nvPr>
        </p:nvSpPr>
        <p:spPr>
          <a:xfrm>
            <a:off x="457200" y="1600201"/>
            <a:ext cx="8229600" cy="3733800"/>
          </a:xfrm>
        </p:spPr>
        <p:txBody>
          <a:bodyPr/>
          <a:lstStyle/>
          <a:p>
            <a:r>
              <a:rPr lang="en-US" sz="2600" dirty="0"/>
              <a:t>We are constantly exposed to radiation.</a:t>
            </a:r>
          </a:p>
          <a:p>
            <a:r>
              <a:rPr lang="en-US" sz="2600" b="1" dirty="0"/>
              <a:t>Ionizing radiation</a:t>
            </a:r>
            <a:r>
              <a:rPr lang="en-US" sz="2600" dirty="0"/>
              <a:t> is more harmful to living systems than </a:t>
            </a:r>
            <a:r>
              <a:rPr lang="en-US" sz="2600" b="1" dirty="0"/>
              <a:t>nonionizing radiation</a:t>
            </a:r>
            <a:r>
              <a:rPr lang="en-US" sz="2600" dirty="0"/>
              <a:t>, such as radiofrequency electromagnetic radiation.</a:t>
            </a:r>
          </a:p>
          <a:p>
            <a:r>
              <a:rPr lang="en-US" sz="2600" dirty="0"/>
              <a:t>Since most living tissue is ~70% water, ionizing radiation is that which causes water to ionize.</a:t>
            </a:r>
          </a:p>
          <a:p>
            <a:r>
              <a:rPr lang="en-US" sz="2600" dirty="0"/>
              <a:t>This creates unstable, very reactive </a:t>
            </a:r>
            <a:r>
              <a:rPr lang="en-US" sz="2600" dirty="0" smtClean="0"/>
              <a:t>O</a:t>
            </a:r>
            <a:r>
              <a:rPr lang="en-US" sz="100" dirty="0" smtClean="0"/>
              <a:t> </a:t>
            </a:r>
            <a:r>
              <a:rPr lang="en-US" sz="2600" dirty="0" smtClean="0"/>
              <a:t>H </a:t>
            </a:r>
            <a:r>
              <a:rPr lang="en-US" sz="2600" dirty="0"/>
              <a:t>radicals, which result in much cell damage.</a:t>
            </a:r>
          </a:p>
        </p:txBody>
      </p:sp>
      <p:graphicFrame>
        <p:nvGraphicFramePr>
          <p:cNvPr id="4" name="Object 3" descr="Super H 2 O, plus, plus H 2 O yields H 3 O, plus, plus O H">
            <a:extLst>
              <a:ext uri="{FF2B5EF4-FFF2-40B4-BE49-F238E27FC236}">
                <a16:creationId xmlns:a16="http://schemas.microsoft.com/office/drawing/2014/main" id="{E64E0703-05B8-4300-BAFF-676C825045F6}"/>
              </a:ext>
            </a:extLst>
          </p:cNvPr>
          <p:cNvGraphicFramePr>
            <a:graphicFrameLocks noChangeAspect="1"/>
          </p:cNvGraphicFramePr>
          <p:nvPr>
            <p:extLst>
              <p:ext uri="{D42A27DB-BD31-4B8C-83A1-F6EECF244321}">
                <p14:modId xmlns:p14="http://schemas.microsoft.com/office/powerpoint/2010/main" val="1448668795"/>
              </p:ext>
            </p:extLst>
          </p:nvPr>
        </p:nvGraphicFramePr>
        <p:xfrm>
          <a:off x="2590800" y="5638800"/>
          <a:ext cx="3746500" cy="431800"/>
        </p:xfrm>
        <a:graphic>
          <a:graphicData uri="http://schemas.openxmlformats.org/presentationml/2006/ole">
            <mc:AlternateContent xmlns:mc="http://schemas.openxmlformats.org/markup-compatibility/2006">
              <mc:Choice xmlns:v="urn:schemas-microsoft-com:vml" Requires="v">
                <p:oleObj spid="_x0000_s91182" name="Equation" r:id="rId3" imgW="3746160" imgH="431640" progId="Equation.DSMT4">
                  <p:embed/>
                </p:oleObj>
              </mc:Choice>
              <mc:Fallback>
                <p:oleObj name="Equation" r:id="rId3" imgW="3746160" imgH="4316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638800"/>
                        <a:ext cx="3746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6135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0780-D626-4E67-AB70-BA836221D54E}"/>
              </a:ext>
            </a:extLst>
          </p:cNvPr>
          <p:cNvSpPr>
            <a:spLocks noGrp="1"/>
          </p:cNvSpPr>
          <p:nvPr>
            <p:ph type="title"/>
          </p:nvPr>
        </p:nvSpPr>
        <p:spPr/>
        <p:txBody>
          <a:bodyPr/>
          <a:lstStyle/>
          <a:p>
            <a:r>
              <a:rPr lang="en-US" dirty="0"/>
              <a:t>Damage to Cells</a:t>
            </a:r>
          </a:p>
        </p:txBody>
      </p:sp>
      <p:sp>
        <p:nvSpPr>
          <p:cNvPr id="3" name="Content Placeholder 2">
            <a:extLst>
              <a:ext uri="{FF2B5EF4-FFF2-40B4-BE49-F238E27FC236}">
                <a16:creationId xmlns:a16="http://schemas.microsoft.com/office/drawing/2014/main" id="{91E95B59-B10F-4DEF-9391-FBBAC44D2752}"/>
              </a:ext>
            </a:extLst>
          </p:cNvPr>
          <p:cNvSpPr>
            <a:spLocks noGrp="1"/>
          </p:cNvSpPr>
          <p:nvPr>
            <p:ph idx="1"/>
          </p:nvPr>
        </p:nvSpPr>
        <p:spPr>
          <a:xfrm>
            <a:off x="457200" y="1600200"/>
            <a:ext cx="4648200" cy="4525963"/>
          </a:xfrm>
        </p:spPr>
        <p:txBody>
          <a:bodyPr/>
          <a:lstStyle/>
          <a:p>
            <a:r>
              <a:rPr lang="en-US" sz="2600" dirty="0"/>
              <a:t>The damage to cells depends on the type of radioactivity, the length of exposure, and whether the source is inside or outside the body.</a:t>
            </a:r>
          </a:p>
          <a:p>
            <a:r>
              <a:rPr lang="en-US" sz="2600" dirty="0"/>
              <a:t>Outside the body, gamma rays are most dangerous.</a:t>
            </a:r>
          </a:p>
          <a:p>
            <a:r>
              <a:rPr lang="en-US" sz="2600" dirty="0"/>
              <a:t>Inside the body, alpha radiation can cause most harm.</a:t>
            </a:r>
          </a:p>
        </p:txBody>
      </p:sp>
      <p:pic>
        <p:nvPicPr>
          <p:cNvPr id="4" name="Picture 3" descr="A diagram shows that alpha rays do not penetrate the skin; beta rays penetrate skin and enter tissue, and gamma rays penetrate skin, tissue, bone and organs.">
            <a:extLst>
              <a:ext uri="{FF2B5EF4-FFF2-40B4-BE49-F238E27FC236}">
                <a16:creationId xmlns:a16="http://schemas.microsoft.com/office/drawing/2014/main" id="{60E41DA6-72E9-4055-BD2E-3E0CB35D99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36"/>
          <a:stretch/>
        </p:blipFill>
        <p:spPr>
          <a:xfrm>
            <a:off x="5512209" y="1836261"/>
            <a:ext cx="3174591" cy="4053840"/>
          </a:xfrm>
          <a:prstGeom prst="rect">
            <a:avLst/>
          </a:prstGeom>
        </p:spPr>
      </p:pic>
    </p:spTree>
    <p:extLst>
      <p:ext uri="{BB962C8B-B14F-4D97-AF65-F5344CB8AC3E}">
        <p14:creationId xmlns:p14="http://schemas.microsoft.com/office/powerpoint/2010/main" val="2208916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03B5-5C62-4E45-8091-9207C2B9643D}"/>
              </a:ext>
            </a:extLst>
          </p:cNvPr>
          <p:cNvSpPr>
            <a:spLocks noGrp="1"/>
          </p:cNvSpPr>
          <p:nvPr>
            <p:ph type="title"/>
          </p:nvPr>
        </p:nvSpPr>
        <p:spPr/>
        <p:txBody>
          <a:bodyPr/>
          <a:lstStyle/>
          <a:p>
            <a:r>
              <a:rPr lang="en-US" dirty="0"/>
              <a:t>Exposure </a:t>
            </a:r>
            <a:r>
              <a:rPr lang="en-US" sz="2000" b="0" dirty="0"/>
              <a:t>(1 of 2)</a:t>
            </a:r>
          </a:p>
        </p:txBody>
      </p:sp>
      <p:sp>
        <p:nvSpPr>
          <p:cNvPr id="3" name="Content Placeholder 2">
            <a:extLst>
              <a:ext uri="{FF2B5EF4-FFF2-40B4-BE49-F238E27FC236}">
                <a16:creationId xmlns:a16="http://schemas.microsoft.com/office/drawing/2014/main" id="{16690CEE-8D89-4258-87A8-C3B5E036E546}"/>
              </a:ext>
            </a:extLst>
          </p:cNvPr>
          <p:cNvSpPr>
            <a:spLocks noGrp="1"/>
          </p:cNvSpPr>
          <p:nvPr>
            <p:ph idx="1"/>
          </p:nvPr>
        </p:nvSpPr>
        <p:spPr/>
        <p:txBody>
          <a:bodyPr/>
          <a:lstStyle/>
          <a:p>
            <a:r>
              <a:rPr lang="en-US" sz="2600" dirty="0"/>
              <a:t>We are constantly exposed to radiation. What amount is safe?</a:t>
            </a:r>
          </a:p>
          <a:p>
            <a:r>
              <a:rPr lang="en-US" sz="2600" dirty="0"/>
              <a:t>Setting standards for safety is difficult.	</a:t>
            </a:r>
          </a:p>
          <a:p>
            <a:r>
              <a:rPr lang="en-US" sz="2600" dirty="0"/>
              <a:t>Low-level, long-term exposure can cause health issues. </a:t>
            </a:r>
          </a:p>
          <a:p>
            <a:r>
              <a:rPr lang="en-US" sz="2600" dirty="0"/>
              <a:t>Damage to the growth-regulation mechanism of cells results in cancer.</a:t>
            </a:r>
          </a:p>
        </p:txBody>
      </p:sp>
    </p:spTree>
    <p:extLst>
      <p:ext uri="{BB962C8B-B14F-4D97-AF65-F5344CB8AC3E}">
        <p14:creationId xmlns:p14="http://schemas.microsoft.com/office/powerpoint/2010/main" val="351604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AB6F-3CBB-404D-84F8-1646304EB1D6}"/>
              </a:ext>
            </a:extLst>
          </p:cNvPr>
          <p:cNvSpPr>
            <a:spLocks noGrp="1"/>
          </p:cNvSpPr>
          <p:nvPr>
            <p:ph type="title"/>
          </p:nvPr>
        </p:nvSpPr>
        <p:spPr/>
        <p:txBody>
          <a:bodyPr/>
          <a:lstStyle/>
          <a:p>
            <a:r>
              <a:rPr lang="en-US" dirty="0"/>
              <a:t>Most Common Kinds of Radiation Emitted by a Radionuclide</a:t>
            </a:r>
          </a:p>
        </p:txBody>
      </p:sp>
      <p:sp>
        <p:nvSpPr>
          <p:cNvPr id="5" name="Content Placeholder 4">
            <a:extLst>
              <a:ext uri="{FF2B5EF4-FFF2-40B4-BE49-F238E27FC236}">
                <a16:creationId xmlns:a16="http://schemas.microsoft.com/office/drawing/2014/main" id="{541AE496-BD2A-471D-BF24-C75A80E79D6A}"/>
              </a:ext>
            </a:extLst>
          </p:cNvPr>
          <p:cNvSpPr>
            <a:spLocks noGrp="1"/>
          </p:cNvSpPr>
          <p:nvPr>
            <p:ph idx="1"/>
          </p:nvPr>
        </p:nvSpPr>
        <p:spPr/>
        <p:txBody>
          <a:bodyPr/>
          <a:lstStyle/>
          <a:p>
            <a:pPr marL="0" indent="0">
              <a:buNone/>
            </a:pPr>
            <a:r>
              <a:rPr lang="en-US" sz="2600" b="1" dirty="0"/>
              <a:t>Table 21.1</a:t>
            </a:r>
            <a:r>
              <a:rPr lang="en-US" sz="2600" dirty="0"/>
              <a:t> Properties of Alpha, Beta, and Gamma Radiation</a:t>
            </a:r>
          </a:p>
        </p:txBody>
      </p:sp>
      <p:sp>
        <p:nvSpPr>
          <p:cNvPr id="6" name="Content Placeholder 5">
            <a:extLst>
              <a:ext uri="{FF2B5EF4-FFF2-40B4-BE49-F238E27FC236}">
                <a16:creationId xmlns:a16="http://schemas.microsoft.com/office/drawing/2014/main" id="{DD3E04FA-11EE-4A08-900E-2191941593C0}"/>
              </a:ext>
            </a:extLst>
          </p:cNvPr>
          <p:cNvSpPr>
            <a:spLocks noGrp="1"/>
          </p:cNvSpPr>
          <p:nvPr>
            <p:ph idx="13"/>
          </p:nvPr>
        </p:nvSpPr>
        <p:spPr>
          <a:xfrm>
            <a:off x="457200" y="2590800"/>
            <a:ext cx="8229600" cy="245852"/>
          </a:xfrm>
        </p:spPr>
        <p:txBody>
          <a:bodyPr/>
          <a:lstStyle/>
          <a:p>
            <a:pPr marL="0" indent="0" algn="ctr">
              <a:buNone/>
            </a:pPr>
            <a:r>
              <a:rPr lang="en-US" sz="1800" b="1" dirty="0"/>
              <a:t>Type of Radiation</a:t>
            </a:r>
          </a:p>
        </p:txBody>
      </p:sp>
      <p:graphicFrame>
        <p:nvGraphicFramePr>
          <p:cNvPr id="9" name="Table 8">
            <a:extLst>
              <a:ext uri="{FF2B5EF4-FFF2-40B4-BE49-F238E27FC236}">
                <a16:creationId xmlns:a16="http://schemas.microsoft.com/office/drawing/2014/main" id="{44B28183-F318-4737-936D-60CF658F5488}"/>
              </a:ext>
            </a:extLst>
          </p:cNvPr>
          <p:cNvGraphicFramePr>
            <a:graphicFrameLocks noGrp="1"/>
          </p:cNvGraphicFramePr>
          <p:nvPr>
            <p:extLst>
              <p:ext uri="{D42A27DB-BD31-4B8C-83A1-F6EECF244321}">
                <p14:modId xmlns:p14="http://schemas.microsoft.com/office/powerpoint/2010/main" val="3537137903"/>
              </p:ext>
            </p:extLst>
          </p:nvPr>
        </p:nvGraphicFramePr>
        <p:xfrm>
          <a:off x="457200" y="3048000"/>
          <a:ext cx="8229600" cy="22860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805149295"/>
                    </a:ext>
                  </a:extLst>
                </a:gridCol>
                <a:gridCol w="1447800">
                  <a:extLst>
                    <a:ext uri="{9D8B030D-6E8A-4147-A177-3AD203B41FA5}">
                      <a16:colId xmlns:a16="http://schemas.microsoft.com/office/drawing/2014/main" val="36166796"/>
                    </a:ext>
                  </a:extLst>
                </a:gridCol>
                <a:gridCol w="1295400">
                  <a:extLst>
                    <a:ext uri="{9D8B030D-6E8A-4147-A177-3AD203B41FA5}">
                      <a16:colId xmlns:a16="http://schemas.microsoft.com/office/drawing/2014/main" val="236838142"/>
                    </a:ext>
                  </a:extLst>
                </a:gridCol>
                <a:gridCol w="2438400">
                  <a:extLst>
                    <a:ext uri="{9D8B030D-6E8A-4147-A177-3AD203B41FA5}">
                      <a16:colId xmlns:a16="http://schemas.microsoft.com/office/drawing/2014/main" val="3518385713"/>
                    </a:ext>
                  </a:extLst>
                </a:gridCol>
              </a:tblGrid>
              <a:tr h="417195">
                <a:tc>
                  <a:txBody>
                    <a:bodyPr/>
                    <a:lstStyle/>
                    <a:p>
                      <a:r>
                        <a:rPr lang="en-US" b="1" dirty="0"/>
                        <a:t>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bg1"/>
                          </a:solidFill>
                        </a:rPr>
                        <a:t>Alpha</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bg1"/>
                          </a:solidFill>
                        </a:rPr>
                        <a:t>Beta</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bg1"/>
                          </a:solidFill>
                        </a:rPr>
                        <a:t>Gamma</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71551"/>
                  </a:ext>
                </a:extLst>
              </a:tr>
              <a:tr h="417195">
                <a:tc>
                  <a:txBody>
                    <a:bodyPr/>
                    <a:lstStyle/>
                    <a:p>
                      <a:r>
                        <a:rPr lang="en-US" dirty="0"/>
                        <a:t>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668232"/>
                  </a:ext>
                </a:extLst>
              </a:tr>
              <a:tr h="617220">
                <a:tc>
                  <a:txBody>
                    <a:bodyPr/>
                    <a:lstStyle/>
                    <a:p>
                      <a:r>
                        <a:rPr lang="en-US" dirty="0"/>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6.64 times 10 to the negative twenty-fourth grams</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9.11 times 10 to the negative twenty-eighth grams</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552755"/>
                  </a:ext>
                </a:extLst>
              </a:tr>
              <a:tr h="417195">
                <a:tc>
                  <a:txBody>
                    <a:bodyPr/>
                    <a:lstStyle/>
                    <a:p>
                      <a:r>
                        <a:rPr lang="en-US" dirty="0"/>
                        <a:t>Relative penetrating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831026"/>
                  </a:ext>
                </a:extLst>
              </a:tr>
              <a:tr h="417195">
                <a:tc>
                  <a:txBody>
                    <a:bodyPr/>
                    <a:lstStyle/>
                    <a:p>
                      <a:r>
                        <a:rPr lang="en-US" dirty="0"/>
                        <a:t>Nature of radiation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smtClean="0">
                          <a:solidFill>
                            <a:schemeClr val="bg1"/>
                          </a:solidFill>
                          <a:effectLst/>
                          <a:latin typeface="+mn-lt"/>
                          <a:ea typeface="+mn-ea"/>
                          <a:cs typeface="+mn-cs"/>
                        </a:rPr>
                        <a:t>super 4 sub 2, H e nuclei</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High-energy photons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073843"/>
                  </a:ext>
                </a:extLst>
              </a:tr>
            </a:tbl>
          </a:graphicData>
        </a:graphic>
      </p:graphicFrame>
      <p:graphicFrame>
        <p:nvGraphicFramePr>
          <p:cNvPr id="10" name="Object 9">
            <a:extLst>
              <a:ext uri="{FF2B5EF4-FFF2-40B4-BE49-F238E27FC236}">
                <a16:creationId xmlns:a16="http://schemas.microsoft.com/office/drawing/2014/main" id="{A4130FEE-F58D-41D4-98A0-A08166541A43}"/>
              </a:ext>
            </a:extLst>
          </p:cNvPr>
          <p:cNvGraphicFramePr>
            <a:graphicFrameLocks noChangeAspect="1"/>
          </p:cNvGraphicFramePr>
          <p:nvPr>
            <p:extLst>
              <p:ext uri="{D42A27DB-BD31-4B8C-83A1-F6EECF244321}">
                <p14:modId xmlns:p14="http://schemas.microsoft.com/office/powerpoint/2010/main" val="1159786552"/>
              </p:ext>
            </p:extLst>
          </p:nvPr>
        </p:nvGraphicFramePr>
        <p:xfrm>
          <a:off x="3590004" y="3175000"/>
          <a:ext cx="190500" cy="177800"/>
        </p:xfrm>
        <a:graphic>
          <a:graphicData uri="http://schemas.openxmlformats.org/presentationml/2006/ole">
            <mc:AlternateContent xmlns:mc="http://schemas.openxmlformats.org/markup-compatibility/2006">
              <mc:Choice xmlns:v="urn:schemas-microsoft-com:vml" Requires="v">
                <p:oleObj spid="_x0000_s94444" name="Equation" r:id="rId3" imgW="190440" imgH="177480" progId="Equation.DSMT4">
                  <p:embed/>
                </p:oleObj>
              </mc:Choice>
              <mc:Fallback>
                <p:oleObj name="Equation" r:id="rId3" imgW="190440" imgH="17748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004" y="3175000"/>
                        <a:ext cx="1905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7CDC93B4-6C64-4714-86DF-C3CE18EE4923}"/>
              </a:ext>
            </a:extLst>
          </p:cNvPr>
          <p:cNvGraphicFramePr>
            <a:graphicFrameLocks noChangeAspect="1"/>
          </p:cNvGraphicFramePr>
          <p:nvPr>
            <p:extLst>
              <p:ext uri="{D42A27DB-BD31-4B8C-83A1-F6EECF244321}">
                <p14:modId xmlns:p14="http://schemas.microsoft.com/office/powerpoint/2010/main" val="3634565843"/>
              </p:ext>
            </p:extLst>
          </p:nvPr>
        </p:nvGraphicFramePr>
        <p:xfrm>
          <a:off x="5093112" y="3117236"/>
          <a:ext cx="215900" cy="266700"/>
        </p:xfrm>
        <a:graphic>
          <a:graphicData uri="http://schemas.openxmlformats.org/presentationml/2006/ole">
            <mc:AlternateContent xmlns:mc="http://schemas.openxmlformats.org/markup-compatibility/2006">
              <mc:Choice xmlns:v="urn:schemas-microsoft-com:vml" Requires="v">
                <p:oleObj spid="_x0000_s94445" name="Equation" r:id="rId5" imgW="215640" imgH="266400" progId="Equation.DSMT4">
                  <p:embed/>
                </p:oleObj>
              </mc:Choice>
              <mc:Fallback>
                <p:oleObj name="Equation" r:id="rId5" imgW="215640" imgH="26640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3112" y="3117236"/>
                        <a:ext cx="2159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74B3FCC8-4DEB-4C0D-9C2C-E4EAC66C6AF7}"/>
              </a:ext>
            </a:extLst>
          </p:cNvPr>
          <p:cNvGraphicFramePr>
            <a:graphicFrameLocks noChangeAspect="1"/>
          </p:cNvGraphicFramePr>
          <p:nvPr>
            <p:extLst>
              <p:ext uri="{D42A27DB-BD31-4B8C-83A1-F6EECF244321}">
                <p14:modId xmlns:p14="http://schemas.microsoft.com/office/powerpoint/2010/main" val="1175193715"/>
              </p:ext>
            </p:extLst>
          </p:nvPr>
        </p:nvGraphicFramePr>
        <p:xfrm>
          <a:off x="6324600" y="3143864"/>
          <a:ext cx="177800" cy="215900"/>
        </p:xfrm>
        <a:graphic>
          <a:graphicData uri="http://schemas.openxmlformats.org/presentationml/2006/ole">
            <mc:AlternateContent xmlns:mc="http://schemas.openxmlformats.org/markup-compatibility/2006">
              <mc:Choice xmlns:v="urn:schemas-microsoft-com:vml" Requires="v">
                <p:oleObj spid="_x0000_s94446" name="Equation" r:id="rId7" imgW="177480" imgH="215640" progId="Equation.DSMT4">
                  <p:embed/>
                </p:oleObj>
              </mc:Choice>
              <mc:Fallback>
                <p:oleObj name="Equation" r:id="rId7" imgW="177480" imgH="215640" progId="Equation.DSMT4">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143864"/>
                        <a:ext cx="1778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F68CE251-E75D-445B-91C3-5CA6BD6D4FBF}"/>
              </a:ext>
            </a:extLst>
          </p:cNvPr>
          <p:cNvGraphicFramePr>
            <a:graphicFrameLocks noChangeAspect="1"/>
          </p:cNvGraphicFramePr>
          <p:nvPr>
            <p:extLst>
              <p:ext uri="{D42A27DB-BD31-4B8C-83A1-F6EECF244321}">
                <p14:modId xmlns:p14="http://schemas.microsoft.com/office/powerpoint/2010/main" val="487183017"/>
              </p:ext>
            </p:extLst>
          </p:nvPr>
        </p:nvGraphicFramePr>
        <p:xfrm>
          <a:off x="3561736" y="4043108"/>
          <a:ext cx="1295400" cy="292100"/>
        </p:xfrm>
        <a:graphic>
          <a:graphicData uri="http://schemas.openxmlformats.org/presentationml/2006/ole">
            <mc:AlternateContent xmlns:mc="http://schemas.openxmlformats.org/markup-compatibility/2006">
              <mc:Choice xmlns:v="urn:schemas-microsoft-com:vml" Requires="v">
                <p:oleObj spid="_x0000_s94447" name="Equation" r:id="rId9" imgW="1295280" imgH="291960" progId="Equation.DSMT4">
                  <p:embed/>
                </p:oleObj>
              </mc:Choice>
              <mc:Fallback>
                <p:oleObj name="Equation" r:id="rId9" imgW="1295280" imgH="291960" progId="Equation.DSMT4">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1736" y="4043108"/>
                        <a:ext cx="1295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EB85A3F7-8CDD-4976-AB52-2F2957305321}"/>
              </a:ext>
            </a:extLst>
          </p:cNvPr>
          <p:cNvGraphicFramePr>
            <a:graphicFrameLocks noChangeAspect="1"/>
          </p:cNvGraphicFramePr>
          <p:nvPr>
            <p:extLst>
              <p:ext uri="{D42A27DB-BD31-4B8C-83A1-F6EECF244321}">
                <p14:modId xmlns:p14="http://schemas.microsoft.com/office/powerpoint/2010/main" val="1504859100"/>
              </p:ext>
            </p:extLst>
          </p:nvPr>
        </p:nvGraphicFramePr>
        <p:xfrm>
          <a:off x="4941483" y="4036409"/>
          <a:ext cx="1220323" cy="283510"/>
        </p:xfrm>
        <a:graphic>
          <a:graphicData uri="http://schemas.openxmlformats.org/presentationml/2006/ole">
            <mc:AlternateContent xmlns:mc="http://schemas.openxmlformats.org/markup-compatibility/2006">
              <mc:Choice xmlns:v="urn:schemas-microsoft-com:vml" Requires="v">
                <p:oleObj spid="_x0000_s94448" name="Equation" r:id="rId11" imgW="1257120" imgH="291960" progId="Equation.DSMT4">
                  <p:embed/>
                </p:oleObj>
              </mc:Choice>
              <mc:Fallback>
                <p:oleObj name="Equation" r:id="rId11" imgW="1257120" imgH="291960" progId="Equation.DSMT4">
                  <p:embed/>
                  <p:pic>
                    <p:nvPicPr>
                      <p:cNvPr id="0"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483" y="4036409"/>
                        <a:ext cx="1220323" cy="283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35060FA2-5075-49BB-8E8A-7F308951FF95}"/>
              </a:ext>
            </a:extLst>
          </p:cNvPr>
          <p:cNvGraphicFramePr>
            <a:graphicFrameLocks noChangeAspect="1"/>
          </p:cNvGraphicFramePr>
          <p:nvPr>
            <p:extLst>
              <p:ext uri="{D42A27DB-BD31-4B8C-83A1-F6EECF244321}">
                <p14:modId xmlns:p14="http://schemas.microsoft.com/office/powerpoint/2010/main" val="1314253640"/>
              </p:ext>
            </p:extLst>
          </p:nvPr>
        </p:nvGraphicFramePr>
        <p:xfrm>
          <a:off x="3561736" y="4957508"/>
          <a:ext cx="1079500" cy="317500"/>
        </p:xfrm>
        <a:graphic>
          <a:graphicData uri="http://schemas.openxmlformats.org/presentationml/2006/ole">
            <mc:AlternateContent xmlns:mc="http://schemas.openxmlformats.org/markup-compatibility/2006">
              <mc:Choice xmlns:v="urn:schemas-microsoft-com:vml" Requires="v">
                <p:oleObj spid="_x0000_s94449" name="Equation" r:id="rId13" imgW="1079280" imgH="317160" progId="Equation.DSMT4">
                  <p:embed/>
                </p:oleObj>
              </mc:Choice>
              <mc:Fallback>
                <p:oleObj name="Equation" r:id="rId13" imgW="1079280" imgH="317160" progId="Equation.DSMT4">
                  <p:embed/>
                  <p:pic>
                    <p:nvPicPr>
                      <p:cNvPr id="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1736" y="4957508"/>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5508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4647-B261-444B-9159-DFBE1031C7FE}"/>
              </a:ext>
            </a:extLst>
          </p:cNvPr>
          <p:cNvSpPr>
            <a:spLocks noGrp="1"/>
          </p:cNvSpPr>
          <p:nvPr>
            <p:ph type="title"/>
          </p:nvPr>
        </p:nvSpPr>
        <p:spPr/>
        <p:txBody>
          <a:bodyPr/>
          <a:lstStyle/>
          <a:p>
            <a:r>
              <a:rPr lang="en-US" dirty="0"/>
              <a:t>Exposure </a:t>
            </a:r>
            <a:r>
              <a:rPr lang="en-US" sz="2000" b="0" dirty="0"/>
              <a:t>(2 of 2)</a:t>
            </a:r>
            <a:endParaRPr lang="en-US" dirty="0"/>
          </a:p>
        </p:txBody>
      </p:sp>
      <p:sp>
        <p:nvSpPr>
          <p:cNvPr id="3" name="Content Placeholder 2">
            <a:extLst>
              <a:ext uri="{FF2B5EF4-FFF2-40B4-BE49-F238E27FC236}">
                <a16:creationId xmlns:a16="http://schemas.microsoft.com/office/drawing/2014/main" id="{1A59458B-B013-418A-B5B8-183F5DBBA0A3}"/>
              </a:ext>
            </a:extLst>
          </p:cNvPr>
          <p:cNvSpPr>
            <a:spLocks noGrp="1"/>
          </p:cNvSpPr>
          <p:nvPr>
            <p:ph idx="1"/>
          </p:nvPr>
        </p:nvSpPr>
        <p:spPr/>
        <p:txBody>
          <a:bodyPr/>
          <a:lstStyle/>
          <a:p>
            <a:pPr marL="0" indent="0">
              <a:buNone/>
            </a:pPr>
            <a:r>
              <a:rPr lang="en-US" sz="2400" b="1" dirty="0"/>
              <a:t>Table 21.8 </a:t>
            </a:r>
            <a:r>
              <a:rPr lang="en-US" sz="2400" dirty="0"/>
              <a:t>Average Abundances and Activities of Natural Radionuclides</a:t>
            </a:r>
            <a:r>
              <a:rPr lang="en-US" sz="2400" baseline="30000" dirty="0">
                <a:latin typeface="Arial" panose="020B0604020202020204" pitchFamily="34" charset="0"/>
                <a:cs typeface="Arial" panose="020B0604020202020204" pitchFamily="34" charset="0"/>
              </a:rPr>
              <a:t>†</a:t>
            </a:r>
            <a:endParaRPr lang="en-US" sz="2400" baseline="30000" dirty="0"/>
          </a:p>
        </p:txBody>
      </p:sp>
      <p:graphicFrame>
        <p:nvGraphicFramePr>
          <p:cNvPr id="6" name="Table 5"/>
          <p:cNvGraphicFramePr>
            <a:graphicFrameLocks noGrp="1"/>
          </p:cNvGraphicFramePr>
          <p:nvPr>
            <p:extLst>
              <p:ext uri="{D42A27DB-BD31-4B8C-83A1-F6EECF244321}">
                <p14:modId xmlns:p14="http://schemas.microsoft.com/office/powerpoint/2010/main" val="626481505"/>
              </p:ext>
            </p:extLst>
          </p:nvPr>
        </p:nvGraphicFramePr>
        <p:xfrm>
          <a:off x="533400" y="2385695"/>
          <a:ext cx="8229600" cy="319659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1500118884"/>
                    </a:ext>
                  </a:extLst>
                </a:gridCol>
                <a:gridCol w="1295400">
                  <a:extLst>
                    <a:ext uri="{9D8B030D-6E8A-4147-A177-3AD203B41FA5}">
                      <a16:colId xmlns:a16="http://schemas.microsoft.com/office/drawing/2014/main" val="817316480"/>
                    </a:ext>
                  </a:extLst>
                </a:gridCol>
                <a:gridCol w="1219200">
                  <a:extLst>
                    <a:ext uri="{9D8B030D-6E8A-4147-A177-3AD203B41FA5}">
                      <a16:colId xmlns:a16="http://schemas.microsoft.com/office/drawing/2014/main" val="750584886"/>
                    </a:ext>
                  </a:extLst>
                </a:gridCol>
                <a:gridCol w="1219200">
                  <a:extLst>
                    <a:ext uri="{9D8B030D-6E8A-4147-A177-3AD203B41FA5}">
                      <a16:colId xmlns:a16="http://schemas.microsoft.com/office/drawing/2014/main" val="4018174841"/>
                    </a:ext>
                  </a:extLst>
                </a:gridCol>
                <a:gridCol w="1295400">
                  <a:extLst>
                    <a:ext uri="{9D8B030D-6E8A-4147-A177-3AD203B41FA5}">
                      <a16:colId xmlns:a16="http://schemas.microsoft.com/office/drawing/2014/main" val="3174674124"/>
                    </a:ext>
                  </a:extLst>
                </a:gridCol>
              </a:tblGrid>
              <a:tr h="377190">
                <a:tc>
                  <a:txBody>
                    <a:bodyPr/>
                    <a:lstStyle/>
                    <a:p>
                      <a:r>
                        <a:rPr lang="en-US" sz="1400" baseline="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Potassium-40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Rubidium-87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Thorium-232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t>Utanium-238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883797"/>
                  </a:ext>
                </a:extLst>
              </a:tr>
              <a:tr h="377190">
                <a:tc>
                  <a:txBody>
                    <a:bodyPr/>
                    <a:lstStyle/>
                    <a:p>
                      <a:r>
                        <a:rPr lang="en-US" sz="1400" baseline="0" dirty="0"/>
                        <a:t>Land elemental abundance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28,000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803993"/>
                  </a:ext>
                </a:extLst>
              </a:tr>
              <a:tr h="377190">
                <a:tc>
                  <a:txBody>
                    <a:bodyPr/>
                    <a:lstStyle/>
                    <a:p>
                      <a:r>
                        <a:rPr lang="en-US" sz="1400" baseline="0" dirty="0"/>
                        <a:t>Land activity (Bq/kg)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    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40880"/>
                  </a:ext>
                </a:extLst>
              </a:tr>
              <a:tr h="377190">
                <a:tc>
                  <a:txBody>
                    <a:bodyPr/>
                    <a:lstStyle/>
                    <a:p>
                      <a:r>
                        <a:rPr lang="en-US" sz="1400" baseline="0" dirty="0"/>
                        <a:t>Ocean elemental concentration (mg/L)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    339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kern="1200" dirty="0" smtClean="0">
                          <a:solidFill>
                            <a:schemeClr val="bg1"/>
                          </a:solidFill>
                          <a:effectLst/>
                          <a:latin typeface="+mn-lt"/>
                          <a:ea typeface="+mn-ea"/>
                          <a:cs typeface="+mn-cs"/>
                        </a:rPr>
                        <a:t>1 times 10 to the negative seventh</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0.0032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578573"/>
                  </a:ext>
                </a:extLst>
              </a:tr>
              <a:tr h="377190">
                <a:tc>
                  <a:txBody>
                    <a:bodyPr/>
                    <a:lstStyle/>
                    <a:p>
                      <a:r>
                        <a:rPr lang="en-US" sz="1400" baseline="0" dirty="0"/>
                        <a:t>Ocean activity (Bq/L)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kern="1200" dirty="0" smtClean="0">
                          <a:solidFill>
                            <a:schemeClr val="bg1"/>
                          </a:solidFill>
                          <a:effectLst/>
                          <a:latin typeface="+mn-lt"/>
                          <a:ea typeface="+mn-ea"/>
                          <a:cs typeface="+mn-cs"/>
                        </a:rPr>
                        <a:t>4 times 10 to the negative seventh</a:t>
                      </a:r>
                      <a:endParaRPr lang="en-US" sz="10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0.040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319047"/>
                  </a:ext>
                </a:extLst>
              </a:tr>
              <a:tr h="377190">
                <a:tc>
                  <a:txBody>
                    <a:bodyPr/>
                    <a:lstStyle/>
                    <a:p>
                      <a:r>
                        <a:rPr lang="en-US" sz="1400" baseline="0" dirty="0"/>
                        <a:t>Ocean sediments elemental abundance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17,000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latin typeface="Arial" panose="020B0604020202020204" pitchFamily="34" charset="0"/>
                          <a:cs typeface="Arial" panose="020B0604020202020204" pitchFamily="34" charset="0"/>
                        </a:rPr>
                        <a:t>—</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214102"/>
                  </a:ext>
                </a:extLst>
              </a:tr>
              <a:tr h="377190">
                <a:tc>
                  <a:txBody>
                    <a:bodyPr/>
                    <a:lstStyle/>
                    <a:p>
                      <a:r>
                        <a:rPr lang="en-US" sz="1400" baseline="0" dirty="0"/>
                        <a:t>Ocean sediments activity (Bq/kg)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latin typeface="Arial" panose="020B0604020202020204" pitchFamily="34" charset="0"/>
                          <a:cs typeface="Arial" panose="020B0604020202020204" pitchFamily="34" charset="0"/>
                        </a:rPr>
                        <a:t>—</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824287"/>
                  </a:ext>
                </a:extLst>
              </a:tr>
              <a:tr h="377190">
                <a:tc>
                  <a:txBody>
                    <a:bodyPr/>
                    <a:lstStyle/>
                    <a:p>
                      <a:r>
                        <a:rPr lang="en-US" sz="1400" baseline="0" dirty="0"/>
                        <a:t>Human body activity (Bq)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a:t>0.4</a:t>
                      </a:r>
                      <a:r>
                        <a:rPr lang="en-US" sz="1400" baseline="30000" dirty="0">
                          <a:latin typeface="Arial" panose="020B0604020202020204" pitchFamily="34" charset="0"/>
                          <a:cs typeface="Arial" panose="020B0604020202020204" pitchFamily="34" charset="0"/>
                        </a:rPr>
                        <a:t>‡</a:t>
                      </a: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711203"/>
                  </a:ext>
                </a:extLst>
              </a:tr>
            </a:tbl>
          </a:graphicData>
        </a:graphic>
      </p:graphicFrame>
      <p:graphicFrame>
        <p:nvGraphicFramePr>
          <p:cNvPr id="8" name="Object 7">
            <a:extLst>
              <a:ext uri="{FF2B5EF4-FFF2-40B4-BE49-F238E27FC236}">
                <a16:creationId xmlns:a16="http://schemas.microsoft.com/office/drawing/2014/main" id="{9A226FA5-C565-45A0-A80E-0489CEEAE4EB}"/>
              </a:ext>
            </a:extLst>
          </p:cNvPr>
          <p:cNvGraphicFramePr>
            <a:graphicFrameLocks noChangeAspect="1"/>
          </p:cNvGraphicFramePr>
          <p:nvPr>
            <p:extLst>
              <p:ext uri="{D42A27DB-BD31-4B8C-83A1-F6EECF244321}">
                <p14:modId xmlns:p14="http://schemas.microsoft.com/office/powerpoint/2010/main" val="527815636"/>
              </p:ext>
            </p:extLst>
          </p:nvPr>
        </p:nvGraphicFramePr>
        <p:xfrm>
          <a:off x="6572250" y="3622040"/>
          <a:ext cx="571500" cy="203200"/>
        </p:xfrm>
        <a:graphic>
          <a:graphicData uri="http://schemas.openxmlformats.org/presentationml/2006/ole">
            <mc:AlternateContent xmlns:mc="http://schemas.openxmlformats.org/markup-compatibility/2006">
              <mc:Choice xmlns:v="urn:schemas-microsoft-com:vml" Requires="v">
                <p:oleObj spid="_x0000_s92250" name="Equation" r:id="rId3" imgW="571320" imgH="203040" progId="Equation.DSMT4">
                  <p:embed/>
                </p:oleObj>
              </mc:Choice>
              <mc:Fallback>
                <p:oleObj name="Equation" r:id="rId3" imgW="571320" imgH="20304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3622040"/>
                        <a:ext cx="5715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ABD0DC4B-7A7C-4DB0-9D0D-D067DD97EEC7}"/>
              </a:ext>
            </a:extLst>
          </p:cNvPr>
          <p:cNvGraphicFramePr>
            <a:graphicFrameLocks noChangeAspect="1"/>
          </p:cNvGraphicFramePr>
          <p:nvPr>
            <p:extLst>
              <p:ext uri="{D42A27DB-BD31-4B8C-83A1-F6EECF244321}">
                <p14:modId xmlns:p14="http://schemas.microsoft.com/office/powerpoint/2010/main" val="2004746112"/>
              </p:ext>
            </p:extLst>
          </p:nvPr>
        </p:nvGraphicFramePr>
        <p:xfrm>
          <a:off x="6553200" y="3983990"/>
          <a:ext cx="609600" cy="203200"/>
        </p:xfrm>
        <a:graphic>
          <a:graphicData uri="http://schemas.openxmlformats.org/presentationml/2006/ole">
            <mc:AlternateContent xmlns:mc="http://schemas.openxmlformats.org/markup-compatibility/2006">
              <mc:Choice xmlns:v="urn:schemas-microsoft-com:vml" Requires="v">
                <p:oleObj spid="_x0000_s92251" name="Equation" r:id="rId5" imgW="609480" imgH="203040" progId="Equation.DSMT4">
                  <p:embed/>
                </p:oleObj>
              </mc:Choice>
              <mc:Fallback>
                <p:oleObj name="Equation" r:id="rId5" imgW="609480" imgH="203040"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983990"/>
                        <a:ext cx="6096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9938D6AD-C2FC-49E9-BF87-98ED18A186A9}"/>
              </a:ext>
            </a:extLst>
          </p:cNvPr>
          <p:cNvSpPr>
            <a:spLocks noGrp="1"/>
          </p:cNvSpPr>
          <p:nvPr>
            <p:ph sz="quarter" idx="14"/>
          </p:nvPr>
        </p:nvSpPr>
        <p:spPr>
          <a:xfrm>
            <a:off x="471052" y="5596891"/>
            <a:ext cx="8229600" cy="727710"/>
          </a:xfrm>
        </p:spPr>
        <p:txBody>
          <a:bodyPr/>
          <a:lstStyle/>
          <a:p>
            <a:pPr marL="0" indent="0">
              <a:spcBef>
                <a:spcPts val="500"/>
              </a:spcBef>
              <a:buNone/>
            </a:pPr>
            <a:r>
              <a:rPr lang="en-US" sz="1400" baseline="30000" dirty="0">
                <a:latin typeface="Arial" panose="020B0604020202020204" pitchFamily="34" charset="0"/>
                <a:cs typeface="Arial" panose="020B0604020202020204" pitchFamily="34" charset="0"/>
              </a:rPr>
              <a:t>†</a:t>
            </a:r>
            <a:r>
              <a:rPr lang="en-US" sz="1400" dirty="0"/>
              <a:t>Data from "Ionizing Radiation Exposure of the Population of the United States," Report 93, 1987, and Report 160, 2009, National Council on Radiation Protection.</a:t>
            </a:r>
          </a:p>
          <a:p>
            <a:pPr marL="0" indent="0">
              <a:spcBef>
                <a:spcPts val="500"/>
              </a:spcBef>
              <a:buNone/>
            </a:pPr>
            <a:r>
              <a:rPr lang="en-US" sz="1400" baseline="30000" dirty="0">
                <a:latin typeface="Arial" panose="020B0604020202020204" pitchFamily="34" charset="0"/>
                <a:cs typeface="Arial" panose="020B0604020202020204" pitchFamily="34" charset="0"/>
              </a:rPr>
              <a:t>‡</a:t>
            </a:r>
            <a:r>
              <a:rPr lang="en-US" sz="1400" dirty="0"/>
              <a:t>Includes Iead-210 and polonium-210. daughter nuclei of uranium-238.</a:t>
            </a:r>
          </a:p>
        </p:txBody>
      </p:sp>
    </p:spTree>
    <p:extLst>
      <p:ext uri="{BB962C8B-B14F-4D97-AF65-F5344CB8AC3E}">
        <p14:creationId xmlns:p14="http://schemas.microsoft.com/office/powerpoint/2010/main" val="87267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5360-F623-4B4E-ADD2-B0A090ABF64F}"/>
              </a:ext>
            </a:extLst>
          </p:cNvPr>
          <p:cNvSpPr>
            <a:spLocks noGrp="1"/>
          </p:cNvSpPr>
          <p:nvPr>
            <p:ph type="title"/>
          </p:nvPr>
        </p:nvSpPr>
        <p:spPr/>
        <p:txBody>
          <a:bodyPr/>
          <a:lstStyle/>
          <a:p>
            <a:r>
              <a:rPr lang="en-US" dirty="0"/>
              <a:t>Radiation Dose </a:t>
            </a:r>
            <a:r>
              <a:rPr lang="en-US" sz="2000" b="0" dirty="0"/>
              <a:t>(1 of 2)</a:t>
            </a:r>
          </a:p>
        </p:txBody>
      </p:sp>
      <p:sp>
        <p:nvSpPr>
          <p:cNvPr id="3" name="Content Placeholder 2">
            <a:extLst>
              <a:ext uri="{FF2B5EF4-FFF2-40B4-BE49-F238E27FC236}">
                <a16:creationId xmlns:a16="http://schemas.microsoft.com/office/drawing/2014/main" id="{5EA06B39-FEE3-423B-92A9-E0E615A07B25}"/>
              </a:ext>
            </a:extLst>
          </p:cNvPr>
          <p:cNvSpPr>
            <a:spLocks noGrp="1"/>
          </p:cNvSpPr>
          <p:nvPr>
            <p:ph idx="1"/>
          </p:nvPr>
        </p:nvSpPr>
        <p:spPr/>
        <p:txBody>
          <a:bodyPr/>
          <a:lstStyle/>
          <a:p>
            <a:r>
              <a:rPr lang="en-US" sz="2600" dirty="0"/>
              <a:t>Two units are commonly used to measure exposure to radiation:</a:t>
            </a:r>
          </a:p>
          <a:p>
            <a:pPr marL="740664" indent="-283464">
              <a:buFont typeface="Arial" pitchFamily="34" charset="0"/>
              <a:buChar char="–"/>
            </a:pPr>
            <a:r>
              <a:rPr lang="en-US" sz="2600" b="1" dirty="0"/>
              <a:t>Gray (</a:t>
            </a:r>
            <a:r>
              <a:rPr lang="en-US" sz="2600" b="1" dirty="0" smtClean="0"/>
              <a:t>G</a:t>
            </a:r>
            <a:r>
              <a:rPr lang="en-US" sz="100" b="1" dirty="0" smtClean="0"/>
              <a:t> </a:t>
            </a:r>
            <a:r>
              <a:rPr lang="en-US" sz="2600" b="1" dirty="0" smtClean="0"/>
              <a:t>y</a:t>
            </a:r>
            <a:r>
              <a:rPr lang="en-US" sz="2600" b="1" dirty="0"/>
              <a:t>)</a:t>
            </a:r>
            <a:r>
              <a:rPr lang="en-US" sz="2600" dirty="0"/>
              <a:t>: absorption of 1 J of energy per kg of tissue</a:t>
            </a:r>
          </a:p>
          <a:p>
            <a:pPr marL="740664" indent="-283464">
              <a:buFont typeface="Arial" pitchFamily="34" charset="0"/>
              <a:buChar char="–"/>
            </a:pPr>
            <a:r>
              <a:rPr lang="en-US" sz="2600" b="1" dirty="0"/>
              <a:t>Rad</a:t>
            </a:r>
            <a:r>
              <a:rPr lang="en-US" sz="2600" dirty="0"/>
              <a:t> </a:t>
            </a:r>
            <a:r>
              <a:rPr lang="en-US" sz="2600" b="1" dirty="0"/>
              <a:t>(for radiation absorbed dose)</a:t>
            </a:r>
            <a:r>
              <a:rPr lang="en-US" sz="2600" dirty="0"/>
              <a:t>: absorption of 0.01 J of energy per kg of tissue (100 rad = 1 </a:t>
            </a:r>
            <a:r>
              <a:rPr lang="en-US" sz="2600" dirty="0" smtClean="0"/>
              <a:t>G</a:t>
            </a:r>
            <a:r>
              <a:rPr lang="en-US" sz="100" dirty="0" smtClean="0"/>
              <a:t> </a:t>
            </a:r>
            <a:r>
              <a:rPr lang="en-US" sz="2600" dirty="0" smtClean="0"/>
              <a:t>y</a:t>
            </a:r>
            <a:r>
              <a:rPr lang="en-US" sz="2600" dirty="0"/>
              <a:t>)</a:t>
            </a:r>
          </a:p>
          <a:p>
            <a:r>
              <a:rPr lang="en-US" sz="2600" dirty="0"/>
              <a:t>Not all forms of radiation harm tissue equally. A </a:t>
            </a:r>
            <a:r>
              <a:rPr lang="en-US" sz="2600" b="1" dirty="0"/>
              <a:t>relative biological effectiveness</a:t>
            </a:r>
            <a:r>
              <a:rPr lang="en-US" sz="2600" dirty="0"/>
              <a:t> </a:t>
            </a:r>
            <a:r>
              <a:rPr lang="en-US" sz="2600" b="1" dirty="0"/>
              <a:t>(</a:t>
            </a:r>
            <a:r>
              <a:rPr lang="en-US" sz="2600" b="1" dirty="0" smtClean="0"/>
              <a:t>R</a:t>
            </a:r>
            <a:r>
              <a:rPr lang="en-US" sz="100" b="1" dirty="0" smtClean="0"/>
              <a:t> </a:t>
            </a:r>
            <a:r>
              <a:rPr lang="en-US" sz="2600" b="1" dirty="0" smtClean="0"/>
              <a:t>B</a:t>
            </a:r>
            <a:r>
              <a:rPr lang="en-US" sz="100" b="1" dirty="0" smtClean="0"/>
              <a:t> </a:t>
            </a:r>
            <a:r>
              <a:rPr lang="en-US" sz="2600" b="1" dirty="0" smtClean="0"/>
              <a:t>E</a:t>
            </a:r>
            <a:r>
              <a:rPr lang="en-US" sz="2600" b="1" dirty="0"/>
              <a:t>) </a:t>
            </a:r>
            <a:r>
              <a:rPr lang="en-US" sz="2600" dirty="0"/>
              <a:t>is used to show how much biological effect there is.</a:t>
            </a:r>
          </a:p>
        </p:txBody>
      </p:sp>
    </p:spTree>
    <p:extLst>
      <p:ext uri="{BB962C8B-B14F-4D97-AF65-F5344CB8AC3E}">
        <p14:creationId xmlns:p14="http://schemas.microsoft.com/office/powerpoint/2010/main" val="3575763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27B0-03F9-4312-B76B-C49FE1BDFCB1}"/>
              </a:ext>
            </a:extLst>
          </p:cNvPr>
          <p:cNvSpPr>
            <a:spLocks noGrp="1"/>
          </p:cNvSpPr>
          <p:nvPr>
            <p:ph type="title"/>
          </p:nvPr>
        </p:nvSpPr>
        <p:spPr/>
        <p:txBody>
          <a:bodyPr/>
          <a:lstStyle/>
          <a:p>
            <a:r>
              <a:rPr lang="en-US" dirty="0"/>
              <a:t>Radiation Dose </a:t>
            </a:r>
            <a:r>
              <a:rPr lang="en-US" sz="2000" b="0" dirty="0"/>
              <a:t>(2 of 2)</a:t>
            </a:r>
            <a:endParaRPr lang="en-US" dirty="0"/>
          </a:p>
        </p:txBody>
      </p:sp>
      <p:sp>
        <p:nvSpPr>
          <p:cNvPr id="3" name="Content Placeholder 2">
            <a:extLst>
              <a:ext uri="{FF2B5EF4-FFF2-40B4-BE49-F238E27FC236}">
                <a16:creationId xmlns:a16="http://schemas.microsoft.com/office/drawing/2014/main" id="{7DB00063-6A78-4376-8B96-8D4140463747}"/>
              </a:ext>
            </a:extLst>
          </p:cNvPr>
          <p:cNvSpPr>
            <a:spLocks noGrp="1"/>
          </p:cNvSpPr>
          <p:nvPr>
            <p:ph idx="1"/>
          </p:nvPr>
        </p:nvSpPr>
        <p:spPr/>
        <p:txBody>
          <a:bodyPr/>
          <a:lstStyle/>
          <a:p>
            <a:r>
              <a:rPr lang="en-US" sz="2600" dirty="0"/>
              <a:t>The effective dose is called the </a:t>
            </a:r>
            <a:r>
              <a:rPr lang="en-US" sz="2600" b="1" dirty="0"/>
              <a:t>rem</a:t>
            </a:r>
            <a:r>
              <a:rPr lang="en-US" sz="2600" dirty="0"/>
              <a:t> (</a:t>
            </a:r>
            <a:r>
              <a:rPr lang="en-US" sz="2600" dirty="0" smtClean="0"/>
              <a:t>S</a:t>
            </a:r>
            <a:r>
              <a:rPr lang="en-US" sz="100" dirty="0" smtClean="0"/>
              <a:t>  </a:t>
            </a:r>
            <a:r>
              <a:rPr lang="en-US" sz="2600" dirty="0" smtClean="0"/>
              <a:t>I </a:t>
            </a:r>
            <a:r>
              <a:rPr lang="en-US" sz="2600" dirty="0"/>
              <a:t>unit </a:t>
            </a:r>
            <a:r>
              <a:rPr lang="en-US" sz="2600" b="1" dirty="0"/>
              <a:t>Sievert</a:t>
            </a:r>
            <a:r>
              <a:rPr lang="en-US" sz="2600" dirty="0"/>
              <a:t>; 1 </a:t>
            </a:r>
            <a:r>
              <a:rPr lang="en-US" sz="2600" dirty="0" smtClean="0"/>
              <a:t>S</a:t>
            </a:r>
            <a:r>
              <a:rPr lang="en-US" sz="100" dirty="0" smtClean="0"/>
              <a:t> </a:t>
            </a:r>
            <a:r>
              <a:rPr lang="en-US" sz="2600" dirty="0" smtClean="0"/>
              <a:t>v </a:t>
            </a:r>
            <a:r>
              <a:rPr lang="en-US" sz="2600" dirty="0"/>
              <a:t>= 100 rem).</a:t>
            </a:r>
          </a:p>
          <a:p>
            <a:r>
              <a:rPr lang="en-US" sz="2600" dirty="0"/>
              <a:t># of rem = (# of rad) (</a:t>
            </a:r>
            <a:r>
              <a:rPr lang="en-US" sz="2600" dirty="0" smtClean="0"/>
              <a:t>R</a:t>
            </a:r>
            <a:r>
              <a:rPr lang="en-US" sz="100" dirty="0" smtClean="0"/>
              <a:t> </a:t>
            </a:r>
            <a:r>
              <a:rPr lang="en-US" sz="2600" dirty="0" smtClean="0"/>
              <a:t>B</a:t>
            </a:r>
            <a:r>
              <a:rPr lang="en-US" sz="100" dirty="0" smtClean="0"/>
              <a:t> </a:t>
            </a:r>
            <a:r>
              <a:rPr lang="en-US" sz="2600" dirty="0" smtClean="0"/>
              <a:t>E</a:t>
            </a:r>
            <a:r>
              <a:rPr lang="en-US" sz="2600" dirty="0"/>
              <a:t>)</a:t>
            </a:r>
          </a:p>
        </p:txBody>
      </p:sp>
    </p:spTree>
    <p:extLst>
      <p:ext uri="{BB962C8B-B14F-4D97-AF65-F5344CB8AC3E}">
        <p14:creationId xmlns:p14="http://schemas.microsoft.com/office/powerpoint/2010/main" val="577845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EE5C-DF89-4E73-BE17-4EC5D340B4E8}"/>
              </a:ext>
            </a:extLst>
          </p:cNvPr>
          <p:cNvSpPr>
            <a:spLocks noGrp="1"/>
          </p:cNvSpPr>
          <p:nvPr>
            <p:ph type="title"/>
          </p:nvPr>
        </p:nvSpPr>
        <p:spPr/>
        <p:txBody>
          <a:bodyPr/>
          <a:lstStyle/>
          <a:p>
            <a:r>
              <a:rPr lang="en-US" dirty="0"/>
              <a:t>Short-Term Exposure </a:t>
            </a:r>
            <a:r>
              <a:rPr lang="en-US" sz="2000" b="0" dirty="0"/>
              <a:t>(1 of 2)</a:t>
            </a:r>
          </a:p>
        </p:txBody>
      </p:sp>
      <p:sp>
        <p:nvSpPr>
          <p:cNvPr id="3" name="Content Placeholder 2">
            <a:extLst>
              <a:ext uri="{FF2B5EF4-FFF2-40B4-BE49-F238E27FC236}">
                <a16:creationId xmlns:a16="http://schemas.microsoft.com/office/drawing/2014/main" id="{E0BC7B40-BB91-4F55-8FCD-0C3B380CE520}"/>
              </a:ext>
            </a:extLst>
          </p:cNvPr>
          <p:cNvSpPr>
            <a:spLocks noGrp="1"/>
          </p:cNvSpPr>
          <p:nvPr>
            <p:ph idx="1"/>
          </p:nvPr>
        </p:nvSpPr>
        <p:spPr>
          <a:xfrm>
            <a:off x="457200" y="1604176"/>
            <a:ext cx="8229600" cy="1062824"/>
          </a:xfrm>
        </p:spPr>
        <p:txBody>
          <a:bodyPr/>
          <a:lstStyle/>
          <a:p>
            <a:r>
              <a:rPr lang="en-US" sz="2600" dirty="0"/>
              <a:t>600 rem is fatal to most humans.</a:t>
            </a:r>
          </a:p>
          <a:p>
            <a:r>
              <a:rPr lang="en-US" sz="2600" dirty="0"/>
              <a:t>Average exposure per year is about 360 mrem.</a:t>
            </a:r>
          </a:p>
        </p:txBody>
      </p:sp>
      <p:sp>
        <p:nvSpPr>
          <p:cNvPr id="4" name="Content Placeholder 3">
            <a:extLst>
              <a:ext uri="{FF2B5EF4-FFF2-40B4-BE49-F238E27FC236}">
                <a16:creationId xmlns:a16="http://schemas.microsoft.com/office/drawing/2014/main" id="{169C314F-2DD3-4E89-A7FD-9891AF3EA2EC}"/>
              </a:ext>
            </a:extLst>
          </p:cNvPr>
          <p:cNvSpPr>
            <a:spLocks noGrp="1"/>
          </p:cNvSpPr>
          <p:nvPr>
            <p:ph idx="13"/>
          </p:nvPr>
        </p:nvSpPr>
        <p:spPr>
          <a:xfrm>
            <a:off x="457200" y="3276600"/>
            <a:ext cx="8229600" cy="457200"/>
          </a:xfrm>
        </p:spPr>
        <p:txBody>
          <a:bodyPr/>
          <a:lstStyle/>
          <a:p>
            <a:pPr marL="0" indent="0">
              <a:buNone/>
            </a:pPr>
            <a:r>
              <a:rPr lang="en-US" sz="2400" b="1" dirty="0"/>
              <a:t>Table 21.9</a:t>
            </a:r>
            <a:r>
              <a:rPr lang="en-US" sz="2400" dirty="0"/>
              <a:t> Effects of Short-Term Exposures to Radiation</a:t>
            </a:r>
          </a:p>
        </p:txBody>
      </p:sp>
      <p:graphicFrame>
        <p:nvGraphicFramePr>
          <p:cNvPr id="7" name="Table 6">
            <a:extLst>
              <a:ext uri="{FF2B5EF4-FFF2-40B4-BE49-F238E27FC236}">
                <a16:creationId xmlns:a16="http://schemas.microsoft.com/office/drawing/2014/main" id="{05544CC1-DC15-4F20-AFC9-0CD08FAC3FF8}"/>
              </a:ext>
            </a:extLst>
          </p:cNvPr>
          <p:cNvGraphicFramePr>
            <a:graphicFrameLocks noGrp="1"/>
          </p:cNvGraphicFramePr>
          <p:nvPr>
            <p:extLst>
              <p:ext uri="{D42A27DB-BD31-4B8C-83A1-F6EECF244321}">
                <p14:modId xmlns:p14="http://schemas.microsoft.com/office/powerpoint/2010/main" val="2161638348"/>
              </p:ext>
            </p:extLst>
          </p:nvPr>
        </p:nvGraphicFramePr>
        <p:xfrm>
          <a:off x="685800" y="3860800"/>
          <a:ext cx="7848600" cy="1854200"/>
        </p:xfrm>
        <a:graphic>
          <a:graphicData uri="http://schemas.openxmlformats.org/drawingml/2006/table">
            <a:tbl>
              <a:tblPr firstRow="1" bandRow="1">
                <a:tableStyleId>{2D5ABB26-0587-4C30-8999-92F81FD0307C}</a:tableStyleId>
              </a:tblPr>
              <a:tblGrid>
                <a:gridCol w="1765935">
                  <a:extLst>
                    <a:ext uri="{9D8B030D-6E8A-4147-A177-3AD203B41FA5}">
                      <a16:colId xmlns:a16="http://schemas.microsoft.com/office/drawing/2014/main" val="11169752"/>
                    </a:ext>
                  </a:extLst>
                </a:gridCol>
                <a:gridCol w="6082665">
                  <a:extLst>
                    <a:ext uri="{9D8B030D-6E8A-4147-A177-3AD203B41FA5}">
                      <a16:colId xmlns:a16="http://schemas.microsoft.com/office/drawing/2014/main" val="1649499350"/>
                    </a:ext>
                  </a:extLst>
                </a:gridCol>
              </a:tblGrid>
              <a:tr h="370840">
                <a:tc>
                  <a:txBody>
                    <a:bodyPr/>
                    <a:lstStyle/>
                    <a:p>
                      <a:r>
                        <a:rPr lang="en-US" b="1" dirty="0"/>
                        <a:t>Dost (rem)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830333"/>
                  </a:ext>
                </a:extLst>
              </a:tr>
              <a:tr h="370840">
                <a:tc>
                  <a:txBody>
                    <a:bodyPr/>
                    <a:lstStyle/>
                    <a:p>
                      <a:r>
                        <a:rPr lang="en-US" dirty="0"/>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 detectable clinical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291799"/>
                  </a:ext>
                </a:extLst>
              </a:tr>
              <a:tr h="370840">
                <a:tc>
                  <a:txBody>
                    <a:bodyPr/>
                    <a:lstStyle/>
                    <a:p>
                      <a:r>
                        <a:rPr lang="en-US" dirty="0"/>
                        <a:t>25-50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Slight, temporary decrease In white blood cell 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386158"/>
                  </a:ext>
                </a:extLst>
              </a:tr>
              <a:tr h="370840">
                <a:tc>
                  <a:txBody>
                    <a:bodyPr/>
                    <a:lstStyle/>
                    <a:p>
                      <a:r>
                        <a:rPr lang="en-US" dirty="0"/>
                        <a:t>100-200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Nausea; marked decrease in white blood cell 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793220"/>
                  </a:ext>
                </a:extLst>
              </a:tr>
              <a:tr h="370840">
                <a:tc>
                  <a:txBody>
                    <a:bodyPr/>
                    <a:lstStyle/>
                    <a:p>
                      <a:r>
                        <a:rPr lang="en-US"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Death-of half the exposed population within 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9435108"/>
                  </a:ext>
                </a:extLst>
              </a:tr>
            </a:tbl>
          </a:graphicData>
        </a:graphic>
      </p:graphicFrame>
    </p:spTree>
    <p:extLst>
      <p:ext uri="{BB962C8B-B14F-4D97-AF65-F5344CB8AC3E}">
        <p14:creationId xmlns:p14="http://schemas.microsoft.com/office/powerpoint/2010/main" val="1101267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F85F-76C5-4CAE-9F7F-43D7E3850030}"/>
              </a:ext>
            </a:extLst>
          </p:cNvPr>
          <p:cNvSpPr>
            <a:spLocks noGrp="1"/>
          </p:cNvSpPr>
          <p:nvPr>
            <p:ph type="title"/>
          </p:nvPr>
        </p:nvSpPr>
        <p:spPr/>
        <p:txBody>
          <a:bodyPr/>
          <a:lstStyle/>
          <a:p>
            <a:r>
              <a:rPr lang="en-US" dirty="0"/>
              <a:t>Short-Term Exposure </a:t>
            </a:r>
            <a:r>
              <a:rPr lang="en-US" sz="2000" b="0" dirty="0"/>
              <a:t>(2 of 2)</a:t>
            </a:r>
            <a:endParaRPr lang="en-US" dirty="0"/>
          </a:p>
        </p:txBody>
      </p:sp>
      <p:pic>
        <p:nvPicPr>
          <p:cNvPr id="4" name="Picture 3" descr="A bar chart shows that average annual exposure to high-energy radiation is greater from natural than human-made sources. The bar chart has average annual exposure, millirems, on the x-axis, ranging from 0 to 250 with intervals of 50, and shows bars for natural sources, 82 percent, and human-made sources, 18 percent. The data are described in the two lists below. List 1. The following list, titled natural sources, provides the source, average annual exposure, millirems for the data. Item 1. Source, Radon. annual exposure, 200. Item 2. Source, Rocks and Soil. annual exposure, 28. Item 3. Source, Cosmic rays. annual exposure, 27. Item 4. Source, Radioisotopes in the body. annual exposure, 40. List 2. The following list, titled human-made sources, provides the source, average annual exposure, millirems for the data. Item 1. source, Medical x-rays. annual exposure, 39. Item 2. source, Nuclear medicine. annual exposure, 14. Item 3. source, Consumer products. annual exposure, 11.">
            <a:extLst>
              <a:ext uri="{FF2B5EF4-FFF2-40B4-BE49-F238E27FC236}">
                <a16:creationId xmlns:a16="http://schemas.microsoft.com/office/drawing/2014/main" id="{270B70A7-DDF2-4373-8593-981C65A9C6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35"/>
          <a:stretch/>
        </p:blipFill>
        <p:spPr>
          <a:xfrm>
            <a:off x="1909599" y="2056627"/>
            <a:ext cx="5335171" cy="3521362"/>
          </a:xfrm>
          <a:prstGeom prst="rect">
            <a:avLst/>
          </a:prstGeom>
        </p:spPr>
      </p:pic>
    </p:spTree>
    <p:extLst>
      <p:ext uri="{BB962C8B-B14F-4D97-AF65-F5344CB8AC3E}">
        <p14:creationId xmlns:p14="http://schemas.microsoft.com/office/powerpoint/2010/main" val="1101674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384680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CA20-F044-47F3-9834-41A45E3298DB}"/>
              </a:ext>
            </a:extLst>
          </p:cNvPr>
          <p:cNvSpPr>
            <a:spLocks noGrp="1"/>
          </p:cNvSpPr>
          <p:nvPr>
            <p:ph type="title"/>
          </p:nvPr>
        </p:nvSpPr>
        <p:spPr/>
        <p:txBody>
          <a:bodyPr/>
          <a:lstStyle/>
          <a:p>
            <a:r>
              <a:rPr lang="en-US" dirty="0"/>
              <a:t>Types of Radioactive Decay </a:t>
            </a:r>
            <a:r>
              <a:rPr lang="en-US" sz="2000" b="0" dirty="0"/>
              <a:t>(1 of 2)</a:t>
            </a:r>
          </a:p>
        </p:txBody>
      </p:sp>
      <p:sp>
        <p:nvSpPr>
          <p:cNvPr id="3" name="Content Placeholder 2">
            <a:extLst>
              <a:ext uri="{FF2B5EF4-FFF2-40B4-BE49-F238E27FC236}">
                <a16:creationId xmlns:a16="http://schemas.microsoft.com/office/drawing/2014/main" id="{238220F7-A9B0-4F40-9C78-AFD8AE920496}"/>
              </a:ext>
            </a:extLst>
          </p:cNvPr>
          <p:cNvSpPr>
            <a:spLocks noGrp="1"/>
          </p:cNvSpPr>
          <p:nvPr>
            <p:ph idx="1"/>
          </p:nvPr>
        </p:nvSpPr>
        <p:spPr/>
        <p:txBody>
          <a:bodyPr/>
          <a:lstStyle/>
          <a:p>
            <a:r>
              <a:rPr lang="en-US" sz="2600" dirty="0"/>
              <a:t>Alpha decay</a:t>
            </a:r>
          </a:p>
          <a:p>
            <a:r>
              <a:rPr lang="en-US" sz="2600" dirty="0"/>
              <a:t>Beta decay</a:t>
            </a:r>
          </a:p>
          <a:p>
            <a:r>
              <a:rPr lang="en-US" sz="2600" dirty="0"/>
              <a:t>Gamma emission</a:t>
            </a:r>
          </a:p>
          <a:p>
            <a:r>
              <a:rPr lang="en-US" sz="2600" dirty="0"/>
              <a:t>Positron emission</a:t>
            </a:r>
          </a:p>
          <a:p>
            <a:r>
              <a:rPr lang="en-US" sz="2600" dirty="0"/>
              <a:t>Electron capture</a:t>
            </a:r>
          </a:p>
        </p:txBody>
      </p:sp>
    </p:spTree>
    <p:extLst>
      <p:ext uri="{BB962C8B-B14F-4D97-AF65-F5344CB8AC3E}">
        <p14:creationId xmlns:p14="http://schemas.microsoft.com/office/powerpoint/2010/main" val="148577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65B5-A202-4BE6-BB2D-D861C527D21F}"/>
              </a:ext>
            </a:extLst>
          </p:cNvPr>
          <p:cNvSpPr>
            <a:spLocks noGrp="1"/>
          </p:cNvSpPr>
          <p:nvPr>
            <p:ph type="title"/>
          </p:nvPr>
        </p:nvSpPr>
        <p:spPr/>
        <p:txBody>
          <a:bodyPr/>
          <a:lstStyle/>
          <a:p>
            <a:r>
              <a:rPr lang="en-US" dirty="0"/>
              <a:t>Types of Radioactive Decay </a:t>
            </a:r>
            <a:r>
              <a:rPr lang="en-US" sz="2000" b="0" dirty="0"/>
              <a:t>(2 of 2)</a:t>
            </a:r>
            <a:endParaRPr lang="en-US" dirty="0"/>
          </a:p>
        </p:txBody>
      </p:sp>
      <p:sp>
        <p:nvSpPr>
          <p:cNvPr id="3" name="Content Placeholder 2">
            <a:extLst>
              <a:ext uri="{FF2B5EF4-FFF2-40B4-BE49-F238E27FC236}">
                <a16:creationId xmlns:a16="http://schemas.microsoft.com/office/drawing/2014/main" id="{81E2AEB3-9722-4023-8C17-6CA6C80A2970}"/>
              </a:ext>
            </a:extLst>
          </p:cNvPr>
          <p:cNvSpPr>
            <a:spLocks noGrp="1"/>
          </p:cNvSpPr>
          <p:nvPr>
            <p:ph idx="1"/>
          </p:nvPr>
        </p:nvSpPr>
        <p:spPr>
          <a:xfrm>
            <a:off x="457200" y="1604176"/>
            <a:ext cx="8229600" cy="529424"/>
          </a:xfrm>
        </p:spPr>
        <p:txBody>
          <a:bodyPr/>
          <a:lstStyle/>
          <a:p>
            <a:pPr marL="0" indent="0">
              <a:buNone/>
            </a:pPr>
            <a:r>
              <a:rPr lang="en-US" sz="2600" b="1" dirty="0"/>
              <a:t>Table 21.3</a:t>
            </a:r>
            <a:r>
              <a:rPr lang="en-US" sz="2600" dirty="0"/>
              <a:t> Types of Radioactive Decay</a:t>
            </a:r>
          </a:p>
        </p:txBody>
      </p:sp>
      <p:graphicFrame>
        <p:nvGraphicFramePr>
          <p:cNvPr id="7" name="Table 6">
            <a:extLst>
              <a:ext uri="{FF2B5EF4-FFF2-40B4-BE49-F238E27FC236}">
                <a16:creationId xmlns:a16="http://schemas.microsoft.com/office/drawing/2014/main" id="{4254F125-0C73-4B24-A4EA-24809E6D4758}"/>
              </a:ext>
            </a:extLst>
          </p:cNvPr>
          <p:cNvGraphicFramePr>
            <a:graphicFrameLocks noGrp="1"/>
          </p:cNvGraphicFramePr>
          <p:nvPr>
            <p:extLst>
              <p:ext uri="{D42A27DB-BD31-4B8C-83A1-F6EECF244321}">
                <p14:modId xmlns:p14="http://schemas.microsoft.com/office/powerpoint/2010/main" val="4276197016"/>
              </p:ext>
            </p:extLst>
          </p:nvPr>
        </p:nvGraphicFramePr>
        <p:xfrm>
          <a:off x="457200" y="2514600"/>
          <a:ext cx="8229600" cy="2595538"/>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103326303"/>
                    </a:ext>
                  </a:extLst>
                </a:gridCol>
                <a:gridCol w="2209800">
                  <a:extLst>
                    <a:ext uri="{9D8B030D-6E8A-4147-A177-3AD203B41FA5}">
                      <a16:colId xmlns:a16="http://schemas.microsoft.com/office/drawing/2014/main" val="3632522947"/>
                    </a:ext>
                  </a:extLst>
                </a:gridCol>
                <a:gridCol w="1981200">
                  <a:extLst>
                    <a:ext uri="{9D8B030D-6E8A-4147-A177-3AD203B41FA5}">
                      <a16:colId xmlns:a16="http://schemas.microsoft.com/office/drawing/2014/main" val="1271416008"/>
                    </a:ext>
                  </a:extLst>
                </a:gridCol>
                <a:gridCol w="1905000">
                  <a:extLst>
                    <a:ext uri="{9D8B030D-6E8A-4147-A177-3AD203B41FA5}">
                      <a16:colId xmlns:a16="http://schemas.microsoft.com/office/drawing/2014/main" val="3364619605"/>
                    </a:ext>
                  </a:extLst>
                </a:gridCol>
              </a:tblGrid>
              <a:tr h="780958">
                <a:tc>
                  <a:txBody>
                    <a:bodyPr/>
                    <a:lstStyle/>
                    <a:p>
                      <a:r>
                        <a:rPr lang="en-US" b="1" dirty="0"/>
                        <a:t>Type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Nuclear Equation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Change in Atomic Number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Change in</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Mass Number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1616874"/>
                  </a:ext>
                </a:extLst>
              </a:tr>
              <a:tr h="452460">
                <a:tc>
                  <a:txBody>
                    <a:bodyPr/>
                    <a:lstStyle/>
                    <a:p>
                      <a:r>
                        <a:rPr lang="en-US" dirty="0"/>
                        <a:t>Alpha emission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kern="1200" dirty="0" smtClean="0">
                          <a:solidFill>
                            <a:schemeClr val="bg1"/>
                          </a:solidFill>
                          <a:effectLst/>
                          <a:latin typeface="+mn-lt"/>
                          <a:ea typeface="+mn-ea"/>
                          <a:cs typeface="+mn-cs"/>
                        </a:rPr>
                        <a:t>super Ay sub z, X yields super Ay minus 4 sub Z minus 2, Y plus super 4 sub 2, H e</a:t>
                      </a:r>
                      <a:endParaRPr lang="en-US"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1202298"/>
                  </a:ext>
                </a:extLst>
              </a:tr>
              <a:tr h="452460">
                <a:tc>
                  <a:txBody>
                    <a:bodyPr/>
                    <a:lstStyle/>
                    <a:p>
                      <a:r>
                        <a:rPr lang="en-US" dirty="0"/>
                        <a:t>Beta emission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kern="1200" dirty="0" smtClean="0">
                          <a:solidFill>
                            <a:schemeClr val="bg1"/>
                          </a:solidFill>
                          <a:effectLst/>
                          <a:latin typeface="+mn-lt"/>
                          <a:ea typeface="+mn-ea"/>
                          <a:cs typeface="+mn-cs"/>
                        </a:rPr>
                        <a:t>super Ay sub Z, X yields super Ay sub Z plus 1, y plus super 0 sub negative 1, e</a:t>
                      </a:r>
                      <a:endParaRPr lang="en-US"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Unchanged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004839"/>
                  </a:ext>
                </a:extLst>
              </a:tr>
              <a:tr h="452460">
                <a:tc>
                  <a:txBody>
                    <a:bodyPr/>
                    <a:lstStyle/>
                    <a:p>
                      <a:r>
                        <a:rPr lang="en-US" dirty="0"/>
                        <a:t>Positron emission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kern="1200" dirty="0" smtClean="0">
                          <a:solidFill>
                            <a:schemeClr val="bg1"/>
                          </a:solidFill>
                          <a:effectLst/>
                          <a:latin typeface="+mn-lt"/>
                          <a:ea typeface="+mn-ea"/>
                          <a:cs typeface="+mn-cs"/>
                        </a:rPr>
                        <a:t>, super Ay sub Z, X yields super Ay sub Z minus 1, Y plus super 0 sub positive 1, e</a:t>
                      </a:r>
                      <a:endParaRPr lang="en-US"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Unchanged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160275"/>
                  </a:ext>
                </a:extLst>
              </a:tr>
              <a:tr h="452460">
                <a:tc>
                  <a:txBody>
                    <a:bodyPr/>
                    <a:lstStyle/>
                    <a:p>
                      <a:r>
                        <a:rPr lang="en-US" dirty="0"/>
                        <a:t>Electron capture*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kern="1200" dirty="0" smtClean="0">
                          <a:solidFill>
                            <a:schemeClr val="bg1"/>
                          </a:solidFill>
                          <a:effectLst/>
                          <a:latin typeface="+mn-lt"/>
                          <a:ea typeface="+mn-ea"/>
                          <a:cs typeface="+mn-cs"/>
                        </a:rPr>
                        <a:t>super Ay sub Z, X yields super 0 sub negative 1, e yields super Ay sub Z minus 1, Y</a:t>
                      </a:r>
                      <a:endParaRPr lang="en-US" sz="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Unchanged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88502"/>
                  </a:ext>
                </a:extLst>
              </a:tr>
            </a:tbl>
          </a:graphicData>
        </a:graphic>
      </p:graphicFrame>
      <p:graphicFrame>
        <p:nvGraphicFramePr>
          <p:cNvPr id="8" name="Object 7">
            <a:extLst>
              <a:ext uri="{FF2B5EF4-FFF2-40B4-BE49-F238E27FC236}">
                <a16:creationId xmlns:a16="http://schemas.microsoft.com/office/drawing/2014/main" id="{A1CA22F9-02B9-4B9F-A569-DE78E357FB2A}"/>
              </a:ext>
            </a:extLst>
          </p:cNvPr>
          <p:cNvGraphicFramePr>
            <a:graphicFrameLocks noChangeAspect="1"/>
          </p:cNvGraphicFramePr>
          <p:nvPr>
            <p:extLst>
              <p:ext uri="{D42A27DB-BD31-4B8C-83A1-F6EECF244321}">
                <p14:modId xmlns:p14="http://schemas.microsoft.com/office/powerpoint/2010/main" val="2861174622"/>
              </p:ext>
            </p:extLst>
          </p:nvPr>
        </p:nvGraphicFramePr>
        <p:xfrm>
          <a:off x="2689532" y="3402580"/>
          <a:ext cx="1739900" cy="317500"/>
        </p:xfrm>
        <a:graphic>
          <a:graphicData uri="http://schemas.openxmlformats.org/presentationml/2006/ole">
            <mc:AlternateContent xmlns:mc="http://schemas.openxmlformats.org/markup-compatibility/2006">
              <mc:Choice xmlns:v="urn:schemas-microsoft-com:vml" Requires="v">
                <p:oleObj spid="_x0000_s95390" name="Equation" r:id="rId3" imgW="1739880" imgH="317160" progId="Equation.DSMT4">
                  <p:embed/>
                </p:oleObj>
              </mc:Choice>
              <mc:Fallback>
                <p:oleObj name="Equation" r:id="rId3" imgW="1739880" imgH="31716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532" y="3402580"/>
                        <a:ext cx="1739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418A1D9E-E32A-4060-AD56-5C1E8887424C}"/>
              </a:ext>
            </a:extLst>
          </p:cNvPr>
          <p:cNvGraphicFramePr>
            <a:graphicFrameLocks noChangeAspect="1"/>
          </p:cNvGraphicFramePr>
          <p:nvPr>
            <p:extLst>
              <p:ext uri="{D42A27DB-BD31-4B8C-83A1-F6EECF244321}">
                <p14:modId xmlns:p14="http://schemas.microsoft.com/office/powerpoint/2010/main" val="426251998"/>
              </p:ext>
            </p:extLst>
          </p:nvPr>
        </p:nvGraphicFramePr>
        <p:xfrm>
          <a:off x="2689532" y="3829049"/>
          <a:ext cx="1625600" cy="317500"/>
        </p:xfrm>
        <a:graphic>
          <a:graphicData uri="http://schemas.openxmlformats.org/presentationml/2006/ole">
            <mc:AlternateContent xmlns:mc="http://schemas.openxmlformats.org/markup-compatibility/2006">
              <mc:Choice xmlns:v="urn:schemas-microsoft-com:vml" Requires="v">
                <p:oleObj spid="_x0000_s95391" name="Equation" r:id="rId5" imgW="1625400" imgH="317160" progId="Equation.DSMT4">
                  <p:embed/>
                </p:oleObj>
              </mc:Choice>
              <mc:Fallback>
                <p:oleObj name="Equation" r:id="rId5" imgW="1625400" imgH="31716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532" y="3829049"/>
                        <a:ext cx="1625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CBBFE4B0-A309-4D05-BE6C-7CFFBFB33439}"/>
              </a:ext>
            </a:extLst>
          </p:cNvPr>
          <p:cNvGraphicFramePr>
            <a:graphicFrameLocks noChangeAspect="1"/>
          </p:cNvGraphicFramePr>
          <p:nvPr>
            <p:extLst>
              <p:ext uri="{D42A27DB-BD31-4B8C-83A1-F6EECF244321}">
                <p14:modId xmlns:p14="http://schemas.microsoft.com/office/powerpoint/2010/main" val="3378529335"/>
              </p:ext>
            </p:extLst>
          </p:nvPr>
        </p:nvGraphicFramePr>
        <p:xfrm>
          <a:off x="2689532" y="4242120"/>
          <a:ext cx="1625600" cy="317500"/>
        </p:xfrm>
        <a:graphic>
          <a:graphicData uri="http://schemas.openxmlformats.org/presentationml/2006/ole">
            <mc:AlternateContent xmlns:mc="http://schemas.openxmlformats.org/markup-compatibility/2006">
              <mc:Choice xmlns:v="urn:schemas-microsoft-com:vml" Requires="v">
                <p:oleObj spid="_x0000_s95392" name="Equation" r:id="rId7" imgW="1625400" imgH="317160" progId="Equation.DSMT4">
                  <p:embed/>
                </p:oleObj>
              </mc:Choice>
              <mc:Fallback>
                <p:oleObj name="Equation" r:id="rId7" imgW="1625400" imgH="31716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9532" y="4242120"/>
                        <a:ext cx="1625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352E0D4D-D1C0-4E35-9CB8-5D9668648827}"/>
              </a:ext>
            </a:extLst>
          </p:cNvPr>
          <p:cNvGraphicFramePr>
            <a:graphicFrameLocks noChangeAspect="1"/>
          </p:cNvGraphicFramePr>
          <p:nvPr>
            <p:extLst>
              <p:ext uri="{D42A27DB-BD31-4B8C-83A1-F6EECF244321}">
                <p14:modId xmlns:p14="http://schemas.microsoft.com/office/powerpoint/2010/main" val="1526648092"/>
              </p:ext>
            </p:extLst>
          </p:nvPr>
        </p:nvGraphicFramePr>
        <p:xfrm>
          <a:off x="2667000" y="4711700"/>
          <a:ext cx="1625600" cy="317500"/>
        </p:xfrm>
        <a:graphic>
          <a:graphicData uri="http://schemas.openxmlformats.org/presentationml/2006/ole">
            <mc:AlternateContent xmlns:mc="http://schemas.openxmlformats.org/markup-compatibility/2006">
              <mc:Choice xmlns:v="urn:schemas-microsoft-com:vml" Requires="v">
                <p:oleObj spid="_x0000_s95393" name="Equation" r:id="rId9" imgW="1625400" imgH="317160" progId="Equation.DSMT4">
                  <p:embed/>
                </p:oleObj>
              </mc:Choice>
              <mc:Fallback>
                <p:oleObj name="Equation" r:id="rId9" imgW="1625400" imgH="317160" progId="Equation.DSMT4">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4711700"/>
                        <a:ext cx="1625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283AA197-7487-4F6E-91BC-6C663AA09D46}"/>
              </a:ext>
            </a:extLst>
          </p:cNvPr>
          <p:cNvSpPr>
            <a:spLocks noGrp="1"/>
          </p:cNvSpPr>
          <p:nvPr>
            <p:ph idx="13"/>
          </p:nvPr>
        </p:nvSpPr>
        <p:spPr>
          <a:xfrm>
            <a:off x="434591" y="5461318"/>
            <a:ext cx="8229600" cy="304800"/>
          </a:xfrm>
        </p:spPr>
        <p:txBody>
          <a:bodyPr/>
          <a:lstStyle/>
          <a:p>
            <a:pPr marL="0" indent="0">
              <a:buNone/>
            </a:pPr>
            <a:r>
              <a:rPr lang="en-US" sz="1800" dirty="0"/>
              <a:t>*The electron captured comes from the electron cloud surrounding the nucleus.</a:t>
            </a:r>
          </a:p>
        </p:txBody>
      </p:sp>
    </p:spTree>
    <p:extLst>
      <p:ext uri="{BB962C8B-B14F-4D97-AF65-F5344CB8AC3E}">
        <p14:creationId xmlns:p14="http://schemas.microsoft.com/office/powerpoint/2010/main" val="242481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A6D3-5177-4EE2-B8EE-FB516AAADBEC}"/>
              </a:ext>
            </a:extLst>
          </p:cNvPr>
          <p:cNvSpPr>
            <a:spLocks noGrp="1"/>
          </p:cNvSpPr>
          <p:nvPr>
            <p:ph type="title"/>
          </p:nvPr>
        </p:nvSpPr>
        <p:spPr/>
        <p:txBody>
          <a:bodyPr/>
          <a:lstStyle/>
          <a:p>
            <a:r>
              <a:rPr lang="en-US" dirty="0"/>
              <a:t>Alpha Decay</a:t>
            </a:r>
          </a:p>
        </p:txBody>
      </p:sp>
      <p:sp>
        <p:nvSpPr>
          <p:cNvPr id="3" name="Content Placeholder 2">
            <a:extLst>
              <a:ext uri="{FF2B5EF4-FFF2-40B4-BE49-F238E27FC236}">
                <a16:creationId xmlns:a16="http://schemas.microsoft.com/office/drawing/2014/main" id="{CC568ED4-D223-482E-A78C-D385F7342363}"/>
              </a:ext>
            </a:extLst>
          </p:cNvPr>
          <p:cNvSpPr>
            <a:spLocks noGrp="1"/>
          </p:cNvSpPr>
          <p:nvPr>
            <p:ph idx="1"/>
          </p:nvPr>
        </p:nvSpPr>
        <p:spPr>
          <a:xfrm>
            <a:off x="457200" y="1604176"/>
            <a:ext cx="8229600" cy="834224"/>
          </a:xfrm>
        </p:spPr>
        <p:txBody>
          <a:bodyPr/>
          <a:lstStyle/>
          <a:p>
            <a:pPr marL="0" indent="0">
              <a:buNone/>
            </a:pPr>
            <a:r>
              <a:rPr lang="en-US" sz="2600" b="1" dirty="0"/>
              <a:t>Alpha decay</a:t>
            </a:r>
            <a:r>
              <a:rPr lang="en-US" sz="2600" dirty="0"/>
              <a:t> is the loss of an </a:t>
            </a:r>
            <a:r>
              <a:rPr lang="el-GR" sz="2600" i="1" dirty="0">
                <a:ea typeface="Arial" charset="0"/>
                <a:cs typeface="Arial" charset="0"/>
                <a:sym typeface="Symbol" charset="2"/>
              </a:rPr>
              <a:t>α</a:t>
            </a:r>
            <a:r>
              <a:rPr lang="en-US" sz="2600" dirty="0"/>
              <a:t>-particle (</a:t>
            </a:r>
            <a:r>
              <a:rPr lang="en-US" sz="2600" dirty="0" smtClean="0"/>
              <a:t>H</a:t>
            </a:r>
            <a:r>
              <a:rPr lang="en-US" sz="100" dirty="0" smtClean="0"/>
              <a:t> </a:t>
            </a:r>
            <a:r>
              <a:rPr lang="en-US" sz="2600" dirty="0" smtClean="0"/>
              <a:t>e-4 </a:t>
            </a:r>
            <a:r>
              <a:rPr lang="en-US" sz="2600" dirty="0"/>
              <a:t>nucleus, two protons and two neutrons):</a:t>
            </a:r>
          </a:p>
        </p:txBody>
      </p:sp>
      <p:graphicFrame>
        <p:nvGraphicFramePr>
          <p:cNvPr id="6" name="Object 5" descr="Super 4 sub 2, H e">
            <a:extLst>
              <a:ext uri="{FF2B5EF4-FFF2-40B4-BE49-F238E27FC236}">
                <a16:creationId xmlns:a16="http://schemas.microsoft.com/office/drawing/2014/main" id="{462CAC55-9B30-4280-942A-44F7070A4B36}"/>
              </a:ext>
            </a:extLst>
          </p:cNvPr>
          <p:cNvGraphicFramePr>
            <a:graphicFrameLocks noChangeAspect="1"/>
          </p:cNvGraphicFramePr>
          <p:nvPr>
            <p:extLst>
              <p:ext uri="{D42A27DB-BD31-4B8C-83A1-F6EECF244321}">
                <p14:modId xmlns:p14="http://schemas.microsoft.com/office/powerpoint/2010/main" val="3234634666"/>
              </p:ext>
            </p:extLst>
          </p:nvPr>
        </p:nvGraphicFramePr>
        <p:xfrm>
          <a:off x="3657600" y="2819400"/>
          <a:ext cx="584200" cy="431800"/>
        </p:xfrm>
        <a:graphic>
          <a:graphicData uri="http://schemas.openxmlformats.org/presentationml/2006/ole">
            <mc:AlternateContent xmlns:mc="http://schemas.openxmlformats.org/markup-compatibility/2006">
              <mc:Choice xmlns:v="urn:schemas-microsoft-com:vml" Requires="v">
                <p:oleObj spid="_x0000_s75868" name="Equation" r:id="rId3" imgW="583920" imgH="431640" progId="Equation.DSMT4">
                  <p:embed/>
                </p:oleObj>
              </mc:Choice>
              <mc:Fallback>
                <p:oleObj name="Equation" r:id="rId3" imgW="583920" imgH="43164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8194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descr="Super 238 sub 92, U yields super 234 sub 90, T h plus super 4 sub 2, H e">
            <a:extLst>
              <a:ext uri="{FF2B5EF4-FFF2-40B4-BE49-F238E27FC236}">
                <a16:creationId xmlns:a16="http://schemas.microsoft.com/office/drawing/2014/main" id="{E9202D5D-C1B9-403C-9F29-EA3416DA3BF0}"/>
              </a:ext>
            </a:extLst>
          </p:cNvPr>
          <p:cNvGraphicFramePr>
            <a:graphicFrameLocks noChangeAspect="1"/>
          </p:cNvGraphicFramePr>
          <p:nvPr>
            <p:extLst>
              <p:ext uri="{D42A27DB-BD31-4B8C-83A1-F6EECF244321}">
                <p14:modId xmlns:p14="http://schemas.microsoft.com/office/powerpoint/2010/main" val="406307564"/>
              </p:ext>
            </p:extLst>
          </p:nvPr>
        </p:nvGraphicFramePr>
        <p:xfrm>
          <a:off x="2667000" y="3581400"/>
          <a:ext cx="2781300" cy="431800"/>
        </p:xfrm>
        <a:graphic>
          <a:graphicData uri="http://schemas.openxmlformats.org/presentationml/2006/ole">
            <mc:AlternateContent xmlns:mc="http://schemas.openxmlformats.org/markup-compatibility/2006">
              <mc:Choice xmlns:v="urn:schemas-microsoft-com:vml" Requires="v">
                <p:oleObj spid="_x0000_s75869" name="Equation" r:id="rId5" imgW="2781000" imgH="431640" progId="Equation.DSMT4">
                  <p:embed/>
                </p:oleObj>
              </mc:Choice>
              <mc:Fallback>
                <p:oleObj name="Equation" r:id="rId5" imgW="2781000" imgH="43164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581400"/>
                        <a:ext cx="2781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476D68ED-D8E6-431D-B33B-85DB2DF4D4A7}"/>
              </a:ext>
            </a:extLst>
          </p:cNvPr>
          <p:cNvSpPr>
            <a:spLocks noGrp="1"/>
          </p:cNvSpPr>
          <p:nvPr>
            <p:ph idx="13"/>
          </p:nvPr>
        </p:nvSpPr>
        <p:spPr>
          <a:xfrm>
            <a:off x="457200" y="4500523"/>
            <a:ext cx="8229600" cy="1519277"/>
          </a:xfrm>
        </p:spPr>
        <p:txBody>
          <a:bodyPr/>
          <a:lstStyle/>
          <a:p>
            <a:r>
              <a:rPr lang="en-US" sz="2600" dirty="0"/>
              <a:t>Note how the equation balances:</a:t>
            </a:r>
          </a:p>
          <a:p>
            <a:pPr marL="740664" indent="-283464">
              <a:spcBef>
                <a:spcPts val="600"/>
              </a:spcBef>
              <a:buFont typeface="Arial" pitchFamily="34" charset="0"/>
              <a:buChar char="–"/>
            </a:pPr>
            <a:r>
              <a:rPr lang="en-US" sz="2600" dirty="0"/>
              <a:t>atomic number: 92 = 90 + 2</a:t>
            </a:r>
          </a:p>
          <a:p>
            <a:pPr marL="740664" indent="-283464">
              <a:spcBef>
                <a:spcPts val="600"/>
              </a:spcBef>
              <a:buFont typeface="Arial" pitchFamily="34" charset="0"/>
              <a:buChar char="–"/>
            </a:pPr>
            <a:r>
              <a:rPr lang="en-US" sz="2600" dirty="0"/>
              <a:t>mass number: 238 = 234 + 4</a:t>
            </a:r>
          </a:p>
        </p:txBody>
      </p:sp>
    </p:spTree>
    <p:extLst>
      <p:ext uri="{BB962C8B-B14F-4D97-AF65-F5344CB8AC3E}">
        <p14:creationId xmlns:p14="http://schemas.microsoft.com/office/powerpoint/2010/main" val="260730149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11833</TotalTime>
  <Words>3282</Words>
  <Application>Microsoft Office PowerPoint</Application>
  <PresentationFormat>On-screen Show (4:3)</PresentationFormat>
  <Paragraphs>446</Paragraphs>
  <Slides>65</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Symbol</vt:lpstr>
      <vt:lpstr>Times New Roman</vt:lpstr>
      <vt:lpstr>Verdana</vt:lpstr>
      <vt:lpstr>Wingdings</vt:lpstr>
      <vt:lpstr>508 Lecture</vt:lpstr>
      <vt:lpstr>Equation</vt:lpstr>
      <vt:lpstr>Chemistry: The Central Science</vt:lpstr>
      <vt:lpstr>The Nucleus</vt:lpstr>
      <vt:lpstr>Isotopes</vt:lpstr>
      <vt:lpstr>Radioactivity</vt:lpstr>
      <vt:lpstr>Nuclear Equations</vt:lpstr>
      <vt:lpstr>Most Common Kinds of Radiation Emitted by a Radionuclide</vt:lpstr>
      <vt:lpstr>Types of Radioactive Decay (1 of 2)</vt:lpstr>
      <vt:lpstr>Types of Radioactive Decay (2 of 2)</vt:lpstr>
      <vt:lpstr>Alpha Decay</vt:lpstr>
      <vt:lpstr>Beta Decay</vt:lpstr>
      <vt:lpstr>Gamma Emission</vt:lpstr>
      <vt:lpstr>Positron Emission</vt:lpstr>
      <vt:lpstr>Electron Capture</vt:lpstr>
      <vt:lpstr>Sources of Some Nuclear Particles (1 of 2)</vt:lpstr>
      <vt:lpstr>Sources of Some Nuclear Particles (2 of 2)</vt:lpstr>
      <vt:lpstr>Nuclear Stability</vt:lpstr>
      <vt:lpstr>Neutron–Proton Ratios</vt:lpstr>
      <vt:lpstr>Unstable Nuclei (1 of 2)</vt:lpstr>
      <vt:lpstr>Unstable Nuclei (2 of 2)</vt:lpstr>
      <vt:lpstr>Radioactive Decay Chain</vt:lpstr>
      <vt:lpstr>Stable Nuclei (1 of 2)</vt:lpstr>
      <vt:lpstr>Stable Nuclei (2 of 2)</vt:lpstr>
      <vt:lpstr>Nuclear Transmutations (1 of 2)</vt:lpstr>
      <vt:lpstr>Nuclear Transmutations (2 of 2)</vt:lpstr>
      <vt:lpstr>Particle Accelerators</vt:lpstr>
      <vt:lpstr>Other Nuclear Transmutations</vt:lpstr>
      <vt:lpstr>Writing Nuclear Equations for Nuclear Transmutations</vt:lpstr>
      <vt:lpstr>Kinetics of Radioactive Decay</vt:lpstr>
      <vt:lpstr>Half-Life (1 of 2)</vt:lpstr>
      <vt:lpstr>Half-Life (2 of 2)</vt:lpstr>
      <vt:lpstr>Radiometric Dating</vt:lpstr>
      <vt:lpstr>Measuring Radioactivity: Units</vt:lpstr>
      <vt:lpstr>Measuring Radioactivity: Some Instruments</vt:lpstr>
      <vt:lpstr>Film Badges (1 of 2)</vt:lpstr>
      <vt:lpstr>Film Badges (2 of 2)</vt:lpstr>
      <vt:lpstr>Geiger Counter</vt:lpstr>
      <vt:lpstr>Phosphors</vt:lpstr>
      <vt:lpstr>Radiotracers</vt:lpstr>
      <vt:lpstr>Medical Application of Radiotracers (1 of 2)</vt:lpstr>
      <vt:lpstr>Medical Application of Radiotracers (2 of 2)</vt:lpstr>
      <vt:lpstr>Positron Emission Tomography (P E T Scan)</vt:lpstr>
      <vt:lpstr>Energy in Nuclear Reactions (1 of 2)</vt:lpstr>
      <vt:lpstr>Energy in Nuclear Reactions (2 of 2)</vt:lpstr>
      <vt:lpstr>Mass Defect (1 of 2)</vt:lpstr>
      <vt:lpstr>Mass Defect (2 of 2)</vt:lpstr>
      <vt:lpstr>Effects of Nuclear Binding Energy on Nuclear Processes</vt:lpstr>
      <vt:lpstr>Energy: Chemical vs. Nuclear</vt:lpstr>
      <vt:lpstr>Nuclear Fission (1 of 4)</vt:lpstr>
      <vt:lpstr>Nuclear Fission (2 of 4)</vt:lpstr>
      <vt:lpstr>Nuclear Fission (3 of 4)</vt:lpstr>
      <vt:lpstr>Nuclear Fission (4 of 4)</vt:lpstr>
      <vt:lpstr>Nuclear Reactors (1 of 2)</vt:lpstr>
      <vt:lpstr>Nuclear Reactors (2 of 2)</vt:lpstr>
      <vt:lpstr>Nuclear Waste</vt:lpstr>
      <vt:lpstr>Nuclear Fusion (1 of 2)</vt:lpstr>
      <vt:lpstr>Nuclear Fusion (2 of 2)</vt:lpstr>
      <vt:lpstr>Radiation in the Environment</vt:lpstr>
      <vt:lpstr>Damage to Cells</vt:lpstr>
      <vt:lpstr>Exposure (1 of 2)</vt:lpstr>
      <vt:lpstr>Exposure (2 of 2)</vt:lpstr>
      <vt:lpstr>Radiation Dose (1 of 2)</vt:lpstr>
      <vt:lpstr>Radiation Dose (2 of 2)</vt:lpstr>
      <vt:lpstr>Short-Term Exposure (1 of 2)</vt:lpstr>
      <vt:lpstr>Short-Term Exposure (2 of 2)</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R2, Sathish</cp:lastModifiedBy>
  <cp:revision>3605</cp:revision>
  <dcterms:created xsi:type="dcterms:W3CDTF">2014-07-14T20:04:21Z</dcterms:created>
  <dcterms:modified xsi:type="dcterms:W3CDTF">2017-09-19T05:56:22Z</dcterms:modified>
</cp:coreProperties>
</file>