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2" r:id="rId5"/>
    <p:sldId id="259" r:id="rId6"/>
    <p:sldId id="263" r:id="rId7"/>
    <p:sldId id="258" r:id="rId8"/>
    <p:sldId id="257"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9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40C0B81-4587-46FF-9836-F857E85E8DD1}"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2585512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C0B81-4587-46FF-9836-F857E85E8DD1}"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187256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C0B81-4587-46FF-9836-F857E85E8DD1}"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4238633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C0B81-4587-46FF-9836-F857E85E8DD1}"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317040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0C0B81-4587-46FF-9836-F857E85E8DD1}"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262935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40C0B81-4587-46FF-9836-F857E85E8DD1}"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4068893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0C0B81-4587-46FF-9836-F857E85E8DD1}"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71340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40C0B81-4587-46FF-9836-F857E85E8DD1}" type="datetimeFigureOut">
              <a:rPr lang="en-US" smtClean="0"/>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1870461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C0B81-4587-46FF-9836-F857E85E8DD1}" type="datetimeFigureOut">
              <a:rPr lang="en-US" smtClean="0"/>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356312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0C0B81-4587-46FF-9836-F857E85E8DD1}"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673253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0C0B81-4587-46FF-9836-F857E85E8DD1}"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62BF1-7558-4B37-B893-BE70CF82027C}" type="slidenum">
              <a:rPr lang="en-US" smtClean="0"/>
              <a:t>‹#›</a:t>
            </a:fld>
            <a:endParaRPr lang="en-US"/>
          </a:p>
        </p:txBody>
      </p:sp>
    </p:spTree>
    <p:extLst>
      <p:ext uri="{BB962C8B-B14F-4D97-AF65-F5344CB8AC3E}">
        <p14:creationId xmlns:p14="http://schemas.microsoft.com/office/powerpoint/2010/main" val="2982421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C0B81-4587-46FF-9836-F857E85E8DD1}" type="datetimeFigureOut">
              <a:rPr lang="en-US" smtClean="0"/>
              <a:t>1/15/2020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362BF1-7558-4B37-B893-BE70CF82027C}" type="slidenum">
              <a:rPr lang="en-US" smtClean="0"/>
              <a:t>‹#›</a:t>
            </a:fld>
            <a:endParaRPr lang="en-US"/>
          </a:p>
        </p:txBody>
      </p:sp>
    </p:spTree>
    <p:extLst>
      <p:ext uri="{BB962C8B-B14F-4D97-AF65-F5344CB8AC3E}">
        <p14:creationId xmlns:p14="http://schemas.microsoft.com/office/powerpoint/2010/main" val="462759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0986" y="-23037"/>
            <a:ext cx="7772400" cy="1470025"/>
          </a:xfrm>
        </p:spPr>
        <p:txBody>
          <a:bodyPr/>
          <a:lstStyle/>
          <a:p>
            <a:r>
              <a:rPr lang="en-US" dirty="0"/>
              <a:t>SPECTROSCOPY</a:t>
            </a:r>
          </a:p>
        </p:txBody>
      </p:sp>
      <p:pic>
        <p:nvPicPr>
          <p:cNvPr id="1026" name="Picture 2" descr="C:\Users\terry\Desktop\BEERSLAW\Spec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19200"/>
            <a:ext cx="7047618" cy="516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8442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5725" y="0"/>
            <a:ext cx="9058275" cy="6858000"/>
          </a:xfrm>
        </p:spPr>
        <p:txBody>
          <a:bodyPr>
            <a:normAutofit/>
          </a:bodyPr>
          <a:lstStyle/>
          <a:p>
            <a:r>
              <a:rPr lang="en-US" sz="2000" b="1" dirty="0">
                <a:solidFill>
                  <a:schemeClr val="tx1"/>
                </a:solidFill>
                <a:latin typeface="Arial" panose="020B0604020202020204" pitchFamily="34" charset="0"/>
                <a:cs typeface="Arial" panose="020B0604020202020204" pitchFamily="34" charset="0"/>
              </a:rPr>
              <a:t> I. How to use the spectrophotometer (Spec 20/20D)</a:t>
            </a:r>
          </a:p>
          <a:p>
            <a:r>
              <a:rPr lang="en-US" sz="2000" b="1" dirty="0">
                <a:solidFill>
                  <a:schemeClr val="tx1"/>
                </a:solidFill>
                <a:latin typeface="Arial" panose="020B0604020202020204" pitchFamily="34" charset="0"/>
                <a:cs typeface="Arial" panose="020B0604020202020204" pitchFamily="34" charset="0"/>
              </a:rPr>
              <a:t> </a:t>
            </a:r>
          </a:p>
          <a:p>
            <a:pPr algn="l"/>
            <a:r>
              <a:rPr lang="en-US" sz="2000" b="1" dirty="0">
                <a:solidFill>
                  <a:schemeClr val="tx1"/>
                </a:solidFill>
                <a:latin typeface="Arial" panose="020B0604020202020204" pitchFamily="34" charset="0"/>
                <a:cs typeface="Arial" panose="020B0604020202020204" pitchFamily="34" charset="0"/>
              </a:rPr>
              <a:t>1. Turn on the instrument and let it warm up for at least 5-10 minutes. </a:t>
            </a:r>
          </a:p>
          <a:p>
            <a:pPr algn="l"/>
            <a:endParaRPr lang="en-US" sz="2000" b="1" dirty="0">
              <a:solidFill>
                <a:schemeClr val="tx1"/>
              </a:solidFill>
              <a:latin typeface="Arial" panose="020B0604020202020204" pitchFamily="34" charset="0"/>
              <a:cs typeface="Arial" panose="020B0604020202020204" pitchFamily="34" charset="0"/>
            </a:endParaRPr>
          </a:p>
          <a:p>
            <a:pPr algn="l"/>
            <a:r>
              <a:rPr lang="en-US" sz="2000" b="1" dirty="0">
                <a:solidFill>
                  <a:schemeClr val="tx1"/>
                </a:solidFill>
                <a:latin typeface="Arial" panose="020B0604020202020204" pitchFamily="34" charset="0"/>
                <a:cs typeface="Arial" panose="020B0604020202020204" pitchFamily="34" charset="0"/>
              </a:rPr>
              <a:t>2. Select the wavelength with the dial next to the sample compartment. </a:t>
            </a:r>
          </a:p>
          <a:p>
            <a:pPr algn="l"/>
            <a:endParaRPr lang="en-US" sz="2000" b="1" dirty="0">
              <a:solidFill>
                <a:schemeClr val="tx1"/>
              </a:solidFill>
              <a:latin typeface="Arial" panose="020B0604020202020204" pitchFamily="34" charset="0"/>
              <a:cs typeface="Arial" panose="020B0604020202020204" pitchFamily="34" charset="0"/>
            </a:endParaRPr>
          </a:p>
          <a:p>
            <a:pPr algn="l"/>
            <a:r>
              <a:rPr lang="en-US" sz="2000" b="1" dirty="0">
                <a:solidFill>
                  <a:schemeClr val="tx1"/>
                </a:solidFill>
                <a:latin typeface="Arial" panose="020B0604020202020204" pitchFamily="34" charset="0"/>
                <a:cs typeface="Arial" panose="020B0604020202020204" pitchFamily="34" charset="0"/>
              </a:rPr>
              <a:t>3. With the sample compartment closed and empty, adjust the % Transmittance (zero percent transmission of light) to read 0% T using the left front dial. </a:t>
            </a:r>
          </a:p>
          <a:p>
            <a:pPr algn="l"/>
            <a:endParaRPr lang="en-US" sz="2000" b="1" dirty="0">
              <a:solidFill>
                <a:schemeClr val="tx1"/>
              </a:solidFill>
              <a:latin typeface="Arial" panose="020B0604020202020204" pitchFamily="34" charset="0"/>
              <a:cs typeface="Arial" panose="020B0604020202020204" pitchFamily="34" charset="0"/>
            </a:endParaRPr>
          </a:p>
          <a:p>
            <a:pPr algn="l"/>
            <a:r>
              <a:rPr lang="en-US" sz="2000" b="1" dirty="0">
                <a:solidFill>
                  <a:schemeClr val="tx1"/>
                </a:solidFill>
                <a:latin typeface="Arial" panose="020B0604020202020204" pitchFamily="34" charset="0"/>
                <a:cs typeface="Arial" panose="020B0604020202020204" pitchFamily="34" charset="0"/>
              </a:rPr>
              <a:t>4. Place a clean (no fingerprints), dry cuvette filled approximately 3/4 full of the blank sample (solvent only) in the sample compartment. Close the sample compartment. Adjust the % Transmittance to read 100% T (100 percent transmission of light) using the right front dial. </a:t>
            </a:r>
          </a:p>
          <a:p>
            <a:pPr algn="l"/>
            <a:endParaRPr lang="en-US" sz="2000" b="1" dirty="0">
              <a:solidFill>
                <a:schemeClr val="tx1"/>
              </a:solidFill>
              <a:latin typeface="Arial" panose="020B0604020202020204" pitchFamily="34" charset="0"/>
              <a:cs typeface="Arial" panose="020B0604020202020204" pitchFamily="34" charset="0"/>
            </a:endParaRPr>
          </a:p>
          <a:p>
            <a:pPr algn="l"/>
            <a:r>
              <a:rPr lang="en-US" sz="2000" b="1" dirty="0">
                <a:solidFill>
                  <a:schemeClr val="tx1"/>
                </a:solidFill>
                <a:latin typeface="Arial" panose="020B0604020202020204" pitchFamily="34" charset="0"/>
                <a:cs typeface="Arial" panose="020B0604020202020204" pitchFamily="34" charset="0"/>
              </a:rPr>
              <a:t>5. Remove the blank cuvette and place the cuvette containing the sample in the sample compartment. Close the sample compartment. Read and record the value registered on the meter. </a:t>
            </a:r>
          </a:p>
          <a:p>
            <a:pPr algn="l"/>
            <a:r>
              <a:rPr lang="en-US" sz="2000" b="1" dirty="0">
                <a:solidFill>
                  <a:schemeClr val="tx1"/>
                </a:solidFill>
                <a:latin typeface="Arial" panose="020B0604020202020204" pitchFamily="34" charset="0"/>
                <a:cs typeface="Arial" panose="020B0604020202020204" pitchFamily="34" charset="0"/>
              </a:rPr>
              <a:t>Note: Every time the wavelength of light is changed, the instrument must be recalibrated to read 0% T and 100% T with the blank. Repeat steps 2-5. </a:t>
            </a:r>
          </a:p>
        </p:txBody>
      </p:sp>
    </p:spTree>
    <p:extLst>
      <p:ext uri="{BB962C8B-B14F-4D97-AF65-F5344CB8AC3E}">
        <p14:creationId xmlns:p14="http://schemas.microsoft.com/office/powerpoint/2010/main" val="2780845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534400" cy="6001643"/>
          </a:xfrm>
          <a:prstGeom prst="rect">
            <a:avLst/>
          </a:prstGeom>
          <a:noFill/>
        </p:spPr>
        <p:txBody>
          <a:bodyPr wrap="square" rtlCol="0">
            <a:spAutoFit/>
          </a:bodyPr>
          <a:lstStyle/>
          <a:p>
            <a:r>
              <a:rPr lang="en-US" sz="2400" b="1" dirty="0"/>
              <a:t>When visible white light strikes a substance, the substance may (1) reflect the light if it is opaque, </a:t>
            </a:r>
          </a:p>
          <a:p>
            <a:r>
              <a:rPr lang="en-US" sz="2400" b="1" dirty="0"/>
              <a:t>(2) transmit the light if it is transparent to the light striking it, or (3) absorb the light. </a:t>
            </a:r>
          </a:p>
          <a:p>
            <a:endParaRPr lang="en-US" sz="2400" b="1" dirty="0"/>
          </a:p>
          <a:p>
            <a:r>
              <a:rPr lang="en-US" sz="2400" b="1" dirty="0"/>
              <a:t>Substances absorb light by changing their electronic &amp; vibrational quantum states or modes. These modes, which are related to harmonic variations of bond lengths and angles and electronic configurations, have energies on the order of ultraviolet and visible (UV-</a:t>
            </a:r>
            <a:r>
              <a:rPr lang="en-US" sz="2400" b="1" dirty="0" err="1"/>
              <a:t>vis</a:t>
            </a:r>
            <a:r>
              <a:rPr lang="en-US" sz="2400" b="1" dirty="0"/>
              <a:t>) light. </a:t>
            </a:r>
          </a:p>
          <a:p>
            <a:endParaRPr lang="en-US" sz="2400" b="1" dirty="0"/>
          </a:p>
          <a:p>
            <a:endParaRPr lang="en-US" sz="2400" b="1" dirty="0"/>
          </a:p>
          <a:p>
            <a:r>
              <a:rPr lang="en-US" sz="2400" b="1" dirty="0"/>
              <a:t>SPECTROSCOPY is the study of</a:t>
            </a:r>
          </a:p>
          <a:p>
            <a:r>
              <a:rPr lang="en-US" sz="2400" b="1" dirty="0"/>
              <a:t>Light energy interactions with</a:t>
            </a:r>
          </a:p>
          <a:p>
            <a:r>
              <a:rPr lang="en-US" sz="2400" b="1" dirty="0"/>
              <a:t>Matter. To the right is a simple </a:t>
            </a:r>
          </a:p>
          <a:p>
            <a:r>
              <a:rPr lang="en-US" sz="2400" b="1" dirty="0"/>
              <a:t>Spectrophotometer.</a:t>
            </a: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b="5577"/>
          <a:stretch>
            <a:fillRect/>
          </a:stretch>
        </p:blipFill>
        <p:spPr bwMode="auto">
          <a:xfrm>
            <a:off x="4610100" y="4125218"/>
            <a:ext cx="4229100" cy="225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6398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terry\Desktop\BEERSLAW\UV-Vis+spectroscopy+Electronic+absorption+spectroscop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12" y="-33454"/>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12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09600"/>
            <a:ext cx="4419600" cy="315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2" descr="C:\Users\terry\Desktop\BEERSLAW\UV-Vis-spectra-of-CrIII-a-and-2-3-DHBA-b-Conditions-a-ChromiumIII-Spectru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188368"/>
            <a:ext cx="4763056" cy="370046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14460" y="4168169"/>
            <a:ext cx="3447940" cy="1938992"/>
          </a:xfrm>
          <a:prstGeom prst="rect">
            <a:avLst/>
          </a:prstGeom>
          <a:noFill/>
        </p:spPr>
        <p:txBody>
          <a:bodyPr wrap="square" rtlCol="0">
            <a:spAutoFit/>
          </a:bodyPr>
          <a:lstStyle/>
          <a:p>
            <a:r>
              <a:rPr lang="en-US" sz="2400" b="1" dirty="0"/>
              <a:t>Part one you will create the absorbance spectrum in order to determine the peak wavelength to be used in part two.</a:t>
            </a:r>
          </a:p>
        </p:txBody>
      </p:sp>
    </p:spTree>
    <p:extLst>
      <p:ext uri="{BB962C8B-B14F-4D97-AF65-F5344CB8AC3E}">
        <p14:creationId xmlns:p14="http://schemas.microsoft.com/office/powerpoint/2010/main" val="1939645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C:\Users\terry\Desktop\BEERSLAW\Beer’s+Law+Describes+the+relationship+between+the+absorbance+of+a+solution,+and+its+concentration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14" y="1771"/>
            <a:ext cx="9181214" cy="6885911"/>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Users\terry\Desktop\BEERSLAW\Beer_lambe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4724400"/>
            <a:ext cx="2159203" cy="17933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71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2530"/>
            <a:ext cx="9144000" cy="1631216"/>
          </a:xfrm>
          <a:prstGeom prst="rect">
            <a:avLst/>
          </a:prstGeom>
          <a:noFill/>
        </p:spPr>
        <p:txBody>
          <a:bodyPr wrap="square" rtlCol="0">
            <a:spAutoFit/>
          </a:bodyPr>
          <a:lstStyle/>
          <a:p>
            <a:r>
              <a:rPr lang="en-US" sz="2000" b="1" dirty="0"/>
              <a:t>If light is absorbed by the sample, the intensity of the transmitted light exiting the sample (</a:t>
            </a:r>
            <a:r>
              <a:rPr lang="en-US" sz="2000" b="1" i="1" dirty="0"/>
              <a:t>I</a:t>
            </a:r>
            <a:r>
              <a:rPr lang="en-US" sz="2000" b="1" dirty="0"/>
              <a:t>) will be less than the intensity of the incident light (</a:t>
            </a:r>
            <a:r>
              <a:rPr lang="en-US" sz="2000" b="1" i="1" dirty="0"/>
              <a:t>I</a:t>
            </a:r>
            <a:r>
              <a:rPr lang="en-US" sz="2000" b="1" i="1" baseline="-25000" dirty="0"/>
              <a:t>o</a:t>
            </a:r>
            <a:r>
              <a:rPr lang="en-US" sz="2000" b="1" dirty="0"/>
              <a:t>).  The ratio of transmitted light intensity to the incident light intensity is the transmittance, </a:t>
            </a:r>
            <a:r>
              <a:rPr lang="en-US" sz="2000" b="1" i="1" dirty="0"/>
              <a:t>T</a:t>
            </a:r>
            <a:r>
              <a:rPr lang="en-US" sz="2000" b="1" dirty="0"/>
              <a:t>:</a:t>
            </a:r>
          </a:p>
          <a:p>
            <a:endParaRPr lang="en-US" sz="2000" b="1" dirty="0"/>
          </a:p>
          <a:p>
            <a:r>
              <a:rPr lang="en-US" sz="2000" b="1" dirty="0"/>
              <a:t>					 </a:t>
            </a: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095061"/>
            <a:ext cx="1295400" cy="1191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991662"/>
            <a:ext cx="2157413" cy="179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7316" y="1446998"/>
            <a:ext cx="3822017" cy="74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1638" y="2815847"/>
            <a:ext cx="6640724" cy="373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209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terry\Desktop\BEERSLAW\Beer’s+Law+A+=+ebc+The+actual+absorbance+readings+are+shown+here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08" y="-1"/>
            <a:ext cx="9119191" cy="6839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5149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79745"/>
            <a:ext cx="7391400" cy="6456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rot="5400000">
            <a:off x="5892398" y="2821470"/>
            <a:ext cx="4591000" cy="830997"/>
          </a:xfrm>
          <a:prstGeom prst="rect">
            <a:avLst/>
          </a:prstGeom>
          <a:noFill/>
        </p:spPr>
        <p:txBody>
          <a:bodyPr wrap="none" rtlCol="0">
            <a:spAutoFit/>
          </a:bodyPr>
          <a:lstStyle/>
          <a:p>
            <a:r>
              <a:rPr lang="en-US" sz="4800" b="1" dirty="0">
                <a:effectLst>
                  <a:outerShdw blurRad="38100" dist="38100" dir="2700000" algn="tl">
                    <a:srgbClr val="000000">
                      <a:alpha val="43137"/>
                    </a:srgbClr>
                  </a:outerShdw>
                </a:effectLst>
              </a:rPr>
              <a:t>Calibration Curve</a:t>
            </a:r>
          </a:p>
        </p:txBody>
      </p:sp>
    </p:spTree>
    <p:extLst>
      <p:ext uri="{BB962C8B-B14F-4D97-AF65-F5344CB8AC3E}">
        <p14:creationId xmlns:p14="http://schemas.microsoft.com/office/powerpoint/2010/main" val="3510867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terry\Desktop\BEERSLAW\Spc20Blnk.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2512" y="533400"/>
            <a:ext cx="8305723" cy="5730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6133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383</Words>
  <Application>Microsoft Office PowerPoint</Application>
  <PresentationFormat>On-screen Show (4:3)</PresentationFormat>
  <Paragraphs>28</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SPECTROSCOPY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SPECTROSCOPY</dc:title>
  <dc:creator>terry</dc:creator>
  <cp:lastModifiedBy>Boan, Terry A.</cp:lastModifiedBy>
  <cp:revision>6</cp:revision>
  <dcterms:created xsi:type="dcterms:W3CDTF">2018-05-02T23:20:35Z</dcterms:created>
  <dcterms:modified xsi:type="dcterms:W3CDTF">2020-01-16T01:24:19Z</dcterms:modified>
</cp:coreProperties>
</file>