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63" r:id="rId23"/>
    <p:sldId id="264" r:id="rId24"/>
    <p:sldId id="265" r:id="rId25"/>
    <p:sldId id="266" r:id="rId26"/>
    <p:sldId id="267" r:id="rId27"/>
    <p:sldId id="268"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22C0A5-F600-4C40-9BC8-768AE08F340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10713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C0A5-F600-4C40-9BC8-768AE08F340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203907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C0A5-F600-4C40-9BC8-768AE08F340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2138112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10972800" cy="4114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69918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76382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609600" y="4800600"/>
            <a:ext cx="109728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609600" y="3048001"/>
            <a:ext cx="109728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12125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2" name="Content Placeholder 11"/>
          <p:cNvSpPr>
            <a:spLocks noGrp="1"/>
          </p:cNvSpPr>
          <p:nvPr>
            <p:ph sz="quarter" idx="13"/>
          </p:nvPr>
        </p:nvSpPr>
        <p:spPr>
          <a:xfrm>
            <a:off x="609600" y="1524000"/>
            <a:ext cx="109728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4" name="Content Placeholder 13"/>
          <p:cNvSpPr>
            <a:spLocks noGrp="1"/>
          </p:cNvSpPr>
          <p:nvPr>
            <p:ph sz="quarter" idx="14"/>
          </p:nvPr>
        </p:nvSpPr>
        <p:spPr>
          <a:xfrm>
            <a:off x="609600" y="2362200"/>
            <a:ext cx="109728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6" name="Content Placeholder 15"/>
          <p:cNvSpPr>
            <a:spLocks noGrp="1"/>
          </p:cNvSpPr>
          <p:nvPr>
            <p:ph sz="quarter" idx="15"/>
          </p:nvPr>
        </p:nvSpPr>
        <p:spPr>
          <a:xfrm>
            <a:off x="609600" y="3200400"/>
            <a:ext cx="109728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609600" y="4114800"/>
            <a:ext cx="109728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20" name="Content Placeholder 19"/>
          <p:cNvSpPr>
            <a:spLocks noGrp="1"/>
          </p:cNvSpPr>
          <p:nvPr>
            <p:ph sz="quarter" idx="17"/>
          </p:nvPr>
        </p:nvSpPr>
        <p:spPr>
          <a:xfrm>
            <a:off x="609600" y="4953000"/>
            <a:ext cx="10972800" cy="83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67340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9/10/2019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2" name="Content Placeholder 11"/>
          <p:cNvSpPr>
            <a:spLocks noGrp="1"/>
          </p:cNvSpPr>
          <p:nvPr>
            <p:ph sz="quarter" idx="13"/>
          </p:nvPr>
        </p:nvSpPr>
        <p:spPr>
          <a:xfrm>
            <a:off x="609600" y="1524000"/>
            <a:ext cx="10972800" cy="38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4" name="Content Placeholder 13"/>
          <p:cNvSpPr>
            <a:spLocks noGrp="1"/>
          </p:cNvSpPr>
          <p:nvPr>
            <p:ph sz="quarter" idx="14"/>
          </p:nvPr>
        </p:nvSpPr>
        <p:spPr>
          <a:xfrm>
            <a:off x="609600" y="2040148"/>
            <a:ext cx="10972800" cy="3220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6" name="Content Placeholder 15"/>
          <p:cNvSpPr>
            <a:spLocks noGrp="1"/>
          </p:cNvSpPr>
          <p:nvPr>
            <p:ph sz="quarter" idx="15"/>
          </p:nvPr>
        </p:nvSpPr>
        <p:spPr>
          <a:xfrm>
            <a:off x="609600" y="2514600"/>
            <a:ext cx="10972800" cy="38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8" name="Content Placeholder 17"/>
          <p:cNvSpPr>
            <a:spLocks noGrp="1"/>
          </p:cNvSpPr>
          <p:nvPr>
            <p:ph sz="quarter" idx="16"/>
          </p:nvPr>
        </p:nvSpPr>
        <p:spPr>
          <a:xfrm>
            <a:off x="609600" y="3048000"/>
            <a:ext cx="10972800" cy="381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20" name="Content Placeholder 19"/>
          <p:cNvSpPr>
            <a:spLocks noGrp="1"/>
          </p:cNvSpPr>
          <p:nvPr>
            <p:ph sz="quarter" idx="17"/>
          </p:nvPr>
        </p:nvSpPr>
        <p:spPr>
          <a:xfrm>
            <a:off x="609600" y="3581400"/>
            <a:ext cx="109728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3" name="Content Placeholder 2"/>
          <p:cNvSpPr>
            <a:spLocks noGrp="1"/>
          </p:cNvSpPr>
          <p:nvPr>
            <p:ph sz="quarter" idx="18"/>
          </p:nvPr>
        </p:nvSpPr>
        <p:spPr>
          <a:xfrm>
            <a:off x="609600" y="4191000"/>
            <a:ext cx="109728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Content Placeholder 6"/>
          <p:cNvSpPr>
            <a:spLocks noGrp="1"/>
          </p:cNvSpPr>
          <p:nvPr>
            <p:ph sz="quarter" idx="19"/>
          </p:nvPr>
        </p:nvSpPr>
        <p:spPr>
          <a:xfrm>
            <a:off x="609600" y="4724400"/>
            <a:ext cx="109728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20"/>
          </p:nvPr>
        </p:nvSpPr>
        <p:spPr>
          <a:xfrm>
            <a:off x="609600" y="5257800"/>
            <a:ext cx="10972800" cy="53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810998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22C0A5-F600-4C40-9BC8-768AE08F340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34314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2C0A5-F600-4C40-9BC8-768AE08F3401}" type="datetimeFigureOut">
              <a:rPr lang="en-US" smtClean="0"/>
              <a:t>9/10/2019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328411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22C0A5-F600-4C40-9BC8-768AE08F340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169722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22C0A5-F600-4C40-9BC8-768AE08F3401}" type="datetimeFigureOut">
              <a:rPr lang="en-US" smtClean="0"/>
              <a:t>9/10/2019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342768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22C0A5-F600-4C40-9BC8-768AE08F3401}" type="datetimeFigureOut">
              <a:rPr lang="en-US" smtClean="0"/>
              <a:t>9/10/2019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314162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2C0A5-F600-4C40-9BC8-768AE08F3401}" type="datetimeFigureOut">
              <a:rPr lang="en-US" smtClean="0"/>
              <a:t>9/10/2019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196548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2C0A5-F600-4C40-9BC8-768AE08F340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162981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2C0A5-F600-4C40-9BC8-768AE08F3401}" type="datetimeFigureOut">
              <a:rPr lang="en-US" smtClean="0"/>
              <a:t>9/10/2019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F5C9-63C3-42E8-AE10-9AA06415F636}" type="slidenum">
              <a:rPr lang="en-US" smtClean="0"/>
              <a:t>‹#›</a:t>
            </a:fld>
            <a:endParaRPr lang="en-US"/>
          </a:p>
        </p:txBody>
      </p:sp>
    </p:spTree>
    <p:extLst>
      <p:ext uri="{BB962C8B-B14F-4D97-AF65-F5344CB8AC3E}">
        <p14:creationId xmlns:p14="http://schemas.microsoft.com/office/powerpoint/2010/main" val="341903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2C0A5-F600-4C40-9BC8-768AE08F3401}" type="datetimeFigureOut">
              <a:rPr lang="en-US" smtClean="0"/>
              <a:t>9/10/2019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F5C9-63C3-42E8-AE10-9AA06415F636}" type="slidenum">
              <a:rPr lang="en-US" smtClean="0"/>
              <a:t>‹#›</a:t>
            </a:fld>
            <a:endParaRPr lang="en-US"/>
          </a:p>
        </p:txBody>
      </p:sp>
    </p:spTree>
    <p:extLst>
      <p:ext uri="{BB962C8B-B14F-4D97-AF65-F5344CB8AC3E}">
        <p14:creationId xmlns:p14="http://schemas.microsoft.com/office/powerpoint/2010/main" val="298777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12.jpg"/><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6.xml"/><Relationship Id="rId1" Type="http://schemas.openxmlformats.org/officeDocument/2006/relationships/vmlDrawing" Target="../drawings/vmlDrawing10.vml"/><Relationship Id="rId6" Type="http://schemas.openxmlformats.org/officeDocument/2006/relationships/image" Target="../media/image27.jpeg"/><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2.wmf"/><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jp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3 &amp; 4</a:t>
            </a:r>
            <a:br>
              <a:rPr lang="en-US" dirty="0" smtClean="0"/>
            </a:br>
            <a:r>
              <a:rPr lang="en-US" dirty="0" smtClean="0"/>
              <a:t>Brown &amp; Lemay</a:t>
            </a:r>
            <a:endParaRPr lang="en-US" dirty="0"/>
          </a:p>
        </p:txBody>
      </p:sp>
      <p:sp>
        <p:nvSpPr>
          <p:cNvPr id="3" name="Subtitle 2"/>
          <p:cNvSpPr>
            <a:spLocks noGrp="1"/>
          </p:cNvSpPr>
          <p:nvPr>
            <p:ph type="subTitle" idx="1"/>
          </p:nvPr>
        </p:nvSpPr>
        <p:spPr>
          <a:xfrm>
            <a:off x="863600" y="4414838"/>
            <a:ext cx="10375900" cy="1655762"/>
          </a:xfrm>
        </p:spPr>
        <p:txBody>
          <a:bodyPr>
            <a:normAutofit/>
          </a:bodyPr>
          <a:lstStyle/>
          <a:p>
            <a:r>
              <a:rPr lang="en-US" sz="4000" dirty="0" smtClean="0"/>
              <a:t>A pictorial view of chemical reactions and stoichiometry</a:t>
            </a:r>
            <a:endParaRPr lang="en-US" sz="4000" dirty="0"/>
          </a:p>
        </p:txBody>
      </p:sp>
    </p:spTree>
    <p:extLst>
      <p:ext uri="{BB962C8B-B14F-4D97-AF65-F5344CB8AC3E}">
        <p14:creationId xmlns:p14="http://schemas.microsoft.com/office/powerpoint/2010/main" val="177975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Acids</a:t>
            </a:r>
          </a:p>
        </p:txBody>
      </p:sp>
      <p:sp>
        <p:nvSpPr>
          <p:cNvPr id="8" name="Content Placeholder 7"/>
          <p:cNvSpPr>
            <a:spLocks noGrp="1"/>
          </p:cNvSpPr>
          <p:nvPr>
            <p:ph sz="quarter" idx="13"/>
          </p:nvPr>
        </p:nvSpPr>
        <p:spPr>
          <a:xfrm>
            <a:off x="1981200" y="1524000"/>
            <a:ext cx="8229600" cy="398252"/>
          </a:xfrm>
        </p:spPr>
        <p:txBody>
          <a:bodyPr>
            <a:normAutofit lnSpcReduction="10000"/>
          </a:bodyPr>
          <a:lstStyle/>
          <a:p>
            <a:r>
              <a:rPr lang="en-US" sz="2400" dirty="0"/>
              <a:t>Acids as substances that ionize in aqueous solution </a:t>
            </a:r>
            <a:r>
              <a:rPr lang="en-US" sz="2400" dirty="0"/>
              <a:t>to</a:t>
            </a:r>
            <a:endParaRPr lang="en-US" sz="2400" dirty="0"/>
          </a:p>
        </p:txBody>
      </p:sp>
      <p:sp>
        <p:nvSpPr>
          <p:cNvPr id="11" name="Content Placeholder 10"/>
          <p:cNvSpPr>
            <a:spLocks noGrp="1"/>
          </p:cNvSpPr>
          <p:nvPr>
            <p:ph sz="quarter" idx="14"/>
          </p:nvPr>
        </p:nvSpPr>
        <p:spPr>
          <a:xfrm>
            <a:off x="2218853" y="1981200"/>
            <a:ext cx="609600" cy="304800"/>
          </a:xfrm>
        </p:spPr>
        <p:txBody>
          <a:bodyPr>
            <a:normAutofit fontScale="77500" lnSpcReduction="20000"/>
          </a:bodyPr>
          <a:lstStyle/>
          <a:p>
            <a:pPr marL="0" indent="0">
              <a:buNone/>
            </a:pPr>
            <a:r>
              <a:rPr lang="en-US" sz="2200" dirty="0"/>
              <a:t>form</a:t>
            </a:r>
            <a:endParaRPr lang="en-IN" sz="2200" dirty="0"/>
          </a:p>
        </p:txBody>
      </p:sp>
      <p:graphicFrame>
        <p:nvGraphicFramePr>
          <p:cNvPr id="15" name="Object 14" descr="H, plus"/>
          <p:cNvGraphicFramePr>
            <a:graphicFrameLocks noChangeAspect="1"/>
          </p:cNvGraphicFramePr>
          <p:nvPr>
            <p:extLst/>
          </p:nvPr>
        </p:nvGraphicFramePr>
        <p:xfrm>
          <a:off x="2890814" y="1932160"/>
          <a:ext cx="415975" cy="389969"/>
        </p:xfrm>
        <a:graphic>
          <a:graphicData uri="http://schemas.openxmlformats.org/presentationml/2006/ole">
            <mc:AlternateContent xmlns:mc="http://schemas.openxmlformats.org/markup-compatibility/2006">
              <mc:Choice xmlns:v="urn:schemas-microsoft-com:vml" Requires="v">
                <p:oleObj spid="_x0000_s4098" name="Equation" r:id="rId3" imgW="203040" imgH="190440" progId="Equation.DSMT4">
                  <p:embed/>
                </p:oleObj>
              </mc:Choice>
              <mc:Fallback>
                <p:oleObj name="Equation" r:id="rId3" imgW="203040" imgH="190440" progId="Equation.DSMT4">
                  <p:embed/>
                  <p:pic>
                    <p:nvPicPr>
                      <p:cNvPr id="0" name=""/>
                      <p:cNvPicPr/>
                      <p:nvPr/>
                    </p:nvPicPr>
                    <p:blipFill>
                      <a:blip r:embed="rId4"/>
                      <a:stretch>
                        <a:fillRect/>
                      </a:stretch>
                    </p:blipFill>
                    <p:spPr>
                      <a:xfrm>
                        <a:off x="2890814" y="1932160"/>
                        <a:ext cx="415975" cy="389969"/>
                      </a:xfrm>
                      <a:prstGeom prst="rect">
                        <a:avLst/>
                      </a:prstGeom>
                    </p:spPr>
                  </p:pic>
                </p:oleObj>
              </mc:Fallback>
            </mc:AlternateContent>
          </a:graphicData>
        </a:graphic>
      </p:graphicFrame>
      <p:sp>
        <p:nvSpPr>
          <p:cNvPr id="12" name="Content Placeholder 11"/>
          <p:cNvSpPr>
            <a:spLocks noGrp="1"/>
          </p:cNvSpPr>
          <p:nvPr>
            <p:ph sz="quarter" idx="15"/>
          </p:nvPr>
        </p:nvSpPr>
        <p:spPr>
          <a:xfrm>
            <a:off x="1951022" y="2438400"/>
            <a:ext cx="1401778" cy="356908"/>
          </a:xfrm>
        </p:spPr>
        <p:txBody>
          <a:bodyPr>
            <a:normAutofit fontScale="92500" lnSpcReduction="10000"/>
          </a:bodyPr>
          <a:lstStyle/>
          <a:p>
            <a:r>
              <a:rPr lang="en-US" sz="2200" dirty="0"/>
              <a:t>Because</a:t>
            </a:r>
            <a:endParaRPr lang="en-IN" sz="2200" dirty="0"/>
          </a:p>
        </p:txBody>
      </p:sp>
      <p:graphicFrame>
        <p:nvGraphicFramePr>
          <p:cNvPr id="16" name="Object 15" descr="H, plus"/>
          <p:cNvGraphicFramePr>
            <a:graphicFrameLocks noChangeAspect="1"/>
          </p:cNvGraphicFramePr>
          <p:nvPr>
            <p:extLst/>
          </p:nvPr>
        </p:nvGraphicFramePr>
        <p:xfrm>
          <a:off x="3352801" y="2382706"/>
          <a:ext cx="415975" cy="389969"/>
        </p:xfrm>
        <a:graphic>
          <a:graphicData uri="http://schemas.openxmlformats.org/presentationml/2006/ole">
            <mc:AlternateContent xmlns:mc="http://schemas.openxmlformats.org/markup-compatibility/2006">
              <mc:Choice xmlns:v="urn:schemas-microsoft-com:vml" Requires="v">
                <p:oleObj spid="_x0000_s4099" name="Equation" r:id="rId5" imgW="203040" imgH="190440" progId="Equation.DSMT4">
                  <p:embed/>
                </p:oleObj>
              </mc:Choice>
              <mc:Fallback>
                <p:oleObj name="Equation" r:id="rId5" imgW="203040" imgH="190440" progId="Equation.DSMT4">
                  <p:embed/>
                  <p:pic>
                    <p:nvPicPr>
                      <p:cNvPr id="0" name=""/>
                      <p:cNvPicPr/>
                      <p:nvPr/>
                    </p:nvPicPr>
                    <p:blipFill>
                      <a:blip r:embed="rId4"/>
                      <a:stretch>
                        <a:fillRect/>
                      </a:stretch>
                    </p:blipFill>
                    <p:spPr>
                      <a:xfrm>
                        <a:off x="3352801" y="2382706"/>
                        <a:ext cx="415975" cy="389969"/>
                      </a:xfrm>
                      <a:prstGeom prst="rect">
                        <a:avLst/>
                      </a:prstGeom>
                    </p:spPr>
                  </p:pic>
                </p:oleObj>
              </mc:Fallback>
            </mc:AlternateContent>
          </a:graphicData>
        </a:graphic>
      </p:graphicFrame>
      <p:sp>
        <p:nvSpPr>
          <p:cNvPr id="13" name="Content Placeholder 12"/>
          <p:cNvSpPr>
            <a:spLocks noGrp="1"/>
          </p:cNvSpPr>
          <p:nvPr>
            <p:ph sz="quarter" idx="16"/>
          </p:nvPr>
        </p:nvSpPr>
        <p:spPr>
          <a:xfrm>
            <a:off x="3810000" y="2438400"/>
            <a:ext cx="5943600" cy="381000"/>
          </a:xfrm>
        </p:spPr>
        <p:txBody>
          <a:bodyPr>
            <a:normAutofit lnSpcReduction="10000"/>
          </a:bodyPr>
          <a:lstStyle/>
          <a:p>
            <a:pPr marL="0" indent="0">
              <a:buNone/>
            </a:pPr>
            <a:r>
              <a:rPr lang="en-US" sz="2200" dirty="0"/>
              <a:t>consists of ONLY a proton, acids are often</a:t>
            </a:r>
            <a:endParaRPr lang="en-IN" sz="2200" dirty="0"/>
          </a:p>
        </p:txBody>
      </p:sp>
      <p:sp>
        <p:nvSpPr>
          <p:cNvPr id="14" name="Content Placeholder 13"/>
          <p:cNvSpPr>
            <a:spLocks noGrp="1"/>
          </p:cNvSpPr>
          <p:nvPr>
            <p:ph sz="quarter" idx="17"/>
          </p:nvPr>
        </p:nvSpPr>
        <p:spPr>
          <a:xfrm>
            <a:off x="2218854" y="2861587"/>
            <a:ext cx="2657947" cy="390823"/>
          </a:xfrm>
        </p:spPr>
        <p:txBody>
          <a:bodyPr>
            <a:normAutofit lnSpcReduction="10000"/>
          </a:bodyPr>
          <a:lstStyle/>
          <a:p>
            <a:pPr marL="0" indent="0">
              <a:buNone/>
            </a:pPr>
            <a:r>
              <a:rPr lang="en-US" sz="2200" dirty="0"/>
              <a:t>called proton donors</a:t>
            </a:r>
            <a:r>
              <a:rPr lang="en-US" sz="2200" dirty="0"/>
              <a:t>.</a:t>
            </a:r>
            <a:endParaRPr lang="en-US" sz="2200" dirty="0"/>
          </a:p>
        </p:txBody>
      </p:sp>
      <p:pic>
        <p:nvPicPr>
          <p:cNvPr id="17" name="Picture 16" descr="A diagram shows space filling models of example acids: hydrochloric, H C l, nitric, H N O 3, sulfuric, H 2, S O 4, and acetic, C H 3, C O O H."/>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3718126"/>
            <a:ext cx="7315200" cy="1844475"/>
          </a:xfrm>
          <a:prstGeom prst="rect">
            <a:avLst/>
          </a:prstGeom>
        </p:spPr>
      </p:pic>
    </p:spTree>
    <p:extLst>
      <p:ext uri="{BB962C8B-B14F-4D97-AF65-F5344CB8AC3E}">
        <p14:creationId xmlns:p14="http://schemas.microsoft.com/office/powerpoint/2010/main" val="5022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Bases</a:t>
            </a:r>
            <a:endParaRPr lang="en-IN" dirty="0">
              <a:latin typeface="Times New Roman" panose="02020603050405020304" pitchFamily="18" charset="0"/>
            </a:endParaRPr>
          </a:p>
        </p:txBody>
      </p:sp>
      <p:sp>
        <p:nvSpPr>
          <p:cNvPr id="8" name="Content Placeholder 7"/>
          <p:cNvSpPr>
            <a:spLocks noGrp="1"/>
          </p:cNvSpPr>
          <p:nvPr>
            <p:ph sz="quarter" idx="13"/>
          </p:nvPr>
        </p:nvSpPr>
        <p:spPr>
          <a:xfrm>
            <a:off x="1981200" y="1524000"/>
            <a:ext cx="6781800" cy="381000"/>
          </a:xfrm>
        </p:spPr>
        <p:txBody>
          <a:bodyPr>
            <a:normAutofit fontScale="92500" lnSpcReduction="10000"/>
          </a:bodyPr>
          <a:lstStyle/>
          <a:p>
            <a:r>
              <a:rPr lang="en-US" sz="2400" dirty="0"/>
              <a:t>Bases are substances that react with, or accept, </a:t>
            </a:r>
            <a:endParaRPr lang="en-US" sz="2400" dirty="0"/>
          </a:p>
        </p:txBody>
      </p:sp>
      <p:graphicFrame>
        <p:nvGraphicFramePr>
          <p:cNvPr id="12" name="Object 11" descr="H, plus"/>
          <p:cNvGraphicFramePr>
            <a:graphicFrameLocks noChangeAspect="1"/>
          </p:cNvGraphicFramePr>
          <p:nvPr>
            <p:extLst/>
          </p:nvPr>
        </p:nvGraphicFramePr>
        <p:xfrm>
          <a:off x="8791670" y="1502988"/>
          <a:ext cx="415975" cy="389969"/>
        </p:xfrm>
        <a:graphic>
          <a:graphicData uri="http://schemas.openxmlformats.org/presentationml/2006/ole">
            <mc:AlternateContent xmlns:mc="http://schemas.openxmlformats.org/markup-compatibility/2006">
              <mc:Choice xmlns:v="urn:schemas-microsoft-com:vml" Requires="v">
                <p:oleObj spid="_x0000_s5122" name="Equation" r:id="rId3" imgW="203040" imgH="190440" progId="Equation.DSMT4">
                  <p:embed/>
                </p:oleObj>
              </mc:Choice>
              <mc:Fallback>
                <p:oleObj name="Equation" r:id="rId3" imgW="203040" imgH="190440" progId="Equation.DSMT4">
                  <p:embed/>
                  <p:pic>
                    <p:nvPicPr>
                      <p:cNvPr id="0" name=""/>
                      <p:cNvPicPr/>
                      <p:nvPr/>
                    </p:nvPicPr>
                    <p:blipFill>
                      <a:blip r:embed="rId4"/>
                      <a:stretch>
                        <a:fillRect/>
                      </a:stretch>
                    </p:blipFill>
                    <p:spPr>
                      <a:xfrm>
                        <a:off x="8791670" y="1502988"/>
                        <a:ext cx="415975" cy="389969"/>
                      </a:xfrm>
                      <a:prstGeom prst="rect">
                        <a:avLst/>
                      </a:prstGeom>
                    </p:spPr>
                  </p:pic>
                </p:oleObj>
              </mc:Fallback>
            </mc:AlternateContent>
          </a:graphicData>
        </a:graphic>
      </p:graphicFrame>
      <p:sp>
        <p:nvSpPr>
          <p:cNvPr id="3" name="Content Placeholder 2"/>
          <p:cNvSpPr>
            <a:spLocks noGrp="1"/>
          </p:cNvSpPr>
          <p:nvPr>
            <p:ph sz="quarter" idx="14"/>
          </p:nvPr>
        </p:nvSpPr>
        <p:spPr>
          <a:xfrm>
            <a:off x="9254420" y="1568639"/>
            <a:ext cx="609600" cy="322052"/>
          </a:xfrm>
        </p:spPr>
        <p:txBody>
          <a:bodyPr>
            <a:normAutofit fontScale="77500" lnSpcReduction="20000"/>
          </a:bodyPr>
          <a:lstStyle/>
          <a:p>
            <a:pPr marL="0" indent="0">
              <a:buNone/>
            </a:pPr>
            <a:r>
              <a:rPr lang="en-US" sz="2200" dirty="0"/>
              <a:t>ions;</a:t>
            </a:r>
            <a:endParaRPr lang="en-IN" sz="2200" dirty="0"/>
          </a:p>
        </p:txBody>
      </p:sp>
      <p:sp>
        <p:nvSpPr>
          <p:cNvPr id="4" name="Content Placeholder 3"/>
          <p:cNvSpPr>
            <a:spLocks noGrp="1"/>
          </p:cNvSpPr>
          <p:nvPr>
            <p:ph sz="quarter" idx="15"/>
          </p:nvPr>
        </p:nvSpPr>
        <p:spPr>
          <a:xfrm>
            <a:off x="2209800" y="1981200"/>
            <a:ext cx="4267200" cy="381000"/>
          </a:xfrm>
        </p:spPr>
        <p:txBody>
          <a:bodyPr>
            <a:normAutofit lnSpcReduction="10000"/>
          </a:bodyPr>
          <a:lstStyle/>
          <a:p>
            <a:pPr marL="0" indent="0">
              <a:buNone/>
            </a:pPr>
            <a:r>
              <a:rPr lang="en-US" sz="2200" dirty="0"/>
              <a:t>they increase the concentration of</a:t>
            </a:r>
            <a:endParaRPr lang="en-IN" sz="2200" dirty="0"/>
          </a:p>
        </p:txBody>
      </p:sp>
      <p:graphicFrame>
        <p:nvGraphicFramePr>
          <p:cNvPr id="13" name="Object 12" descr="O H, minus"/>
          <p:cNvGraphicFramePr>
            <a:graphicFrameLocks noChangeAspect="1"/>
          </p:cNvGraphicFramePr>
          <p:nvPr>
            <p:extLst/>
          </p:nvPr>
        </p:nvGraphicFramePr>
        <p:xfrm>
          <a:off x="6504159" y="1958465"/>
          <a:ext cx="588392" cy="376577"/>
        </p:xfrm>
        <a:graphic>
          <a:graphicData uri="http://schemas.openxmlformats.org/presentationml/2006/ole">
            <mc:AlternateContent xmlns:mc="http://schemas.openxmlformats.org/markup-compatibility/2006">
              <mc:Choice xmlns:v="urn:schemas-microsoft-com:vml" Requires="v">
                <p:oleObj spid="_x0000_s5123" name="Equation" r:id="rId5" imgW="317160" imgH="203040" progId="Equation.DSMT4">
                  <p:embed/>
                </p:oleObj>
              </mc:Choice>
              <mc:Fallback>
                <p:oleObj name="Equation" r:id="rId5" imgW="317160" imgH="203040" progId="Equation.DSMT4">
                  <p:embed/>
                  <p:pic>
                    <p:nvPicPr>
                      <p:cNvPr id="0" name=""/>
                      <p:cNvPicPr/>
                      <p:nvPr/>
                    </p:nvPicPr>
                    <p:blipFill>
                      <a:blip r:embed="rId6"/>
                      <a:stretch>
                        <a:fillRect/>
                      </a:stretch>
                    </p:blipFill>
                    <p:spPr>
                      <a:xfrm>
                        <a:off x="6504159" y="1958465"/>
                        <a:ext cx="588392" cy="376577"/>
                      </a:xfrm>
                      <a:prstGeom prst="rect">
                        <a:avLst/>
                      </a:prstGeom>
                    </p:spPr>
                  </p:pic>
                </p:oleObj>
              </mc:Fallback>
            </mc:AlternateContent>
          </a:graphicData>
        </a:graphic>
      </p:graphicFrame>
      <p:sp>
        <p:nvSpPr>
          <p:cNvPr id="5" name="Content Placeholder 4"/>
          <p:cNvSpPr>
            <a:spLocks noGrp="1"/>
          </p:cNvSpPr>
          <p:nvPr>
            <p:ph sz="quarter" idx="16"/>
          </p:nvPr>
        </p:nvSpPr>
        <p:spPr>
          <a:xfrm>
            <a:off x="7210717" y="1984972"/>
            <a:ext cx="3000083" cy="381000"/>
          </a:xfrm>
        </p:spPr>
        <p:txBody>
          <a:bodyPr>
            <a:normAutofit lnSpcReduction="10000"/>
          </a:bodyPr>
          <a:lstStyle/>
          <a:p>
            <a:pPr marL="0" indent="0">
              <a:buNone/>
            </a:pPr>
            <a:r>
              <a:rPr lang="en-US" sz="2200" dirty="0"/>
              <a:t>when dissolved in</a:t>
            </a:r>
            <a:endParaRPr lang="en-IN" sz="2200" dirty="0"/>
          </a:p>
        </p:txBody>
      </p:sp>
      <p:sp>
        <p:nvSpPr>
          <p:cNvPr id="6" name="Content Placeholder 5"/>
          <p:cNvSpPr>
            <a:spLocks noGrp="1"/>
          </p:cNvSpPr>
          <p:nvPr>
            <p:ph sz="quarter" idx="17"/>
          </p:nvPr>
        </p:nvSpPr>
        <p:spPr>
          <a:xfrm>
            <a:off x="2209800" y="2438400"/>
            <a:ext cx="762000" cy="363748"/>
          </a:xfrm>
        </p:spPr>
        <p:txBody>
          <a:bodyPr>
            <a:normAutofit fontScale="77500" lnSpcReduction="20000"/>
          </a:bodyPr>
          <a:lstStyle/>
          <a:p>
            <a:pPr marL="0" indent="0">
              <a:buNone/>
            </a:pPr>
            <a:r>
              <a:rPr lang="en-US" sz="2200" dirty="0"/>
              <a:t>water.</a:t>
            </a:r>
            <a:endParaRPr lang="en-IN" sz="2200" dirty="0"/>
          </a:p>
        </p:txBody>
      </p:sp>
      <p:sp>
        <p:nvSpPr>
          <p:cNvPr id="9" name="Content Placeholder 8"/>
          <p:cNvSpPr>
            <a:spLocks noGrp="1"/>
          </p:cNvSpPr>
          <p:nvPr>
            <p:ph sz="quarter" idx="18"/>
          </p:nvPr>
        </p:nvSpPr>
        <p:spPr>
          <a:xfrm>
            <a:off x="1981200" y="2938730"/>
            <a:ext cx="4800600" cy="363748"/>
          </a:xfrm>
        </p:spPr>
        <p:txBody>
          <a:bodyPr>
            <a:normAutofit lnSpcReduction="10000"/>
          </a:bodyPr>
          <a:lstStyle/>
          <a:p>
            <a:r>
              <a:rPr lang="en-US" sz="2200" dirty="0"/>
              <a:t>Substances do NOT have to contain</a:t>
            </a:r>
            <a:endParaRPr lang="en-IN" sz="2200" dirty="0"/>
          </a:p>
        </p:txBody>
      </p:sp>
      <p:graphicFrame>
        <p:nvGraphicFramePr>
          <p:cNvPr id="14" name="Object 13" descr="O H, minus"/>
          <p:cNvGraphicFramePr>
            <a:graphicFrameLocks noChangeAspect="1"/>
          </p:cNvGraphicFramePr>
          <p:nvPr>
            <p:extLst/>
          </p:nvPr>
        </p:nvGraphicFramePr>
        <p:xfrm>
          <a:off x="6803008" y="2922130"/>
          <a:ext cx="588392" cy="376577"/>
        </p:xfrm>
        <a:graphic>
          <a:graphicData uri="http://schemas.openxmlformats.org/presentationml/2006/ole">
            <mc:AlternateContent xmlns:mc="http://schemas.openxmlformats.org/markup-compatibility/2006">
              <mc:Choice xmlns:v="urn:schemas-microsoft-com:vml" Requires="v">
                <p:oleObj spid="_x0000_s5124" name="Equation" r:id="rId7" imgW="317160" imgH="203040" progId="Equation.DSMT4">
                  <p:embed/>
                </p:oleObj>
              </mc:Choice>
              <mc:Fallback>
                <p:oleObj name="Equation" r:id="rId7" imgW="317160" imgH="203040" progId="Equation.DSMT4">
                  <p:embed/>
                  <p:pic>
                    <p:nvPicPr>
                      <p:cNvPr id="0" name=""/>
                      <p:cNvPicPr/>
                      <p:nvPr/>
                    </p:nvPicPr>
                    <p:blipFill>
                      <a:blip r:embed="rId6"/>
                      <a:stretch>
                        <a:fillRect/>
                      </a:stretch>
                    </p:blipFill>
                    <p:spPr>
                      <a:xfrm>
                        <a:off x="6803008" y="2922130"/>
                        <a:ext cx="588392" cy="376577"/>
                      </a:xfrm>
                      <a:prstGeom prst="rect">
                        <a:avLst/>
                      </a:prstGeom>
                    </p:spPr>
                  </p:pic>
                </p:oleObj>
              </mc:Fallback>
            </mc:AlternateContent>
          </a:graphicData>
        </a:graphic>
      </p:graphicFrame>
      <p:sp>
        <p:nvSpPr>
          <p:cNvPr id="10" name="Content Placeholder 9"/>
          <p:cNvSpPr>
            <a:spLocks noGrp="1"/>
          </p:cNvSpPr>
          <p:nvPr>
            <p:ph sz="quarter" idx="19"/>
          </p:nvPr>
        </p:nvSpPr>
        <p:spPr>
          <a:xfrm>
            <a:off x="7440441" y="2947783"/>
            <a:ext cx="1676400" cy="363748"/>
          </a:xfrm>
        </p:spPr>
        <p:txBody>
          <a:bodyPr>
            <a:normAutofit lnSpcReduction="10000"/>
          </a:bodyPr>
          <a:lstStyle/>
          <a:p>
            <a:pPr marL="0" indent="0">
              <a:buNone/>
            </a:pPr>
            <a:r>
              <a:rPr lang="en-US" sz="2200" dirty="0"/>
              <a:t>to be a base</a:t>
            </a:r>
            <a:r>
              <a:rPr lang="en-US" sz="2200" dirty="0"/>
              <a:t>.</a:t>
            </a:r>
            <a:endParaRPr lang="en-US" sz="2200" dirty="0"/>
          </a:p>
        </p:txBody>
      </p:sp>
      <p:pic>
        <p:nvPicPr>
          <p:cNvPr id="15" name="Picture 14" descr="Molecular models show the equilibrium reaction of H 2 O plus N H 3 going back and forth with O H minus and N H 4 plus. During the reaction, one hydrogen from H 2 O bonds with N H 3, forming N H 4 plu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8508" y="3810000"/>
            <a:ext cx="6394987" cy="1676400"/>
          </a:xfrm>
          <a:prstGeom prst="rect">
            <a:avLst/>
          </a:prstGeom>
        </p:spPr>
      </p:pic>
    </p:spTree>
    <p:extLst>
      <p:ext uri="{BB962C8B-B14F-4D97-AF65-F5344CB8AC3E}">
        <p14:creationId xmlns:p14="http://schemas.microsoft.com/office/powerpoint/2010/main" val="96146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Strong or Weak?</a:t>
            </a:r>
          </a:p>
        </p:txBody>
      </p:sp>
      <p:sp>
        <p:nvSpPr>
          <p:cNvPr id="8" name="Content Placeholder 7"/>
          <p:cNvSpPr>
            <a:spLocks noGrp="1"/>
          </p:cNvSpPr>
          <p:nvPr>
            <p:ph idx="1"/>
          </p:nvPr>
        </p:nvSpPr>
        <p:spPr>
          <a:xfrm>
            <a:off x="1981200" y="1600202"/>
            <a:ext cx="8229600" cy="1447799"/>
          </a:xfrm>
        </p:spPr>
        <p:txBody>
          <a:bodyPr/>
          <a:lstStyle/>
          <a:p>
            <a:pPr>
              <a:spcBef>
                <a:spcPts val="1100"/>
              </a:spcBef>
            </a:pPr>
            <a:r>
              <a:rPr lang="en-US" sz="2000" dirty="0"/>
              <a:t>Strong acids completely dissociate in water; weak acids only partially dissociate.</a:t>
            </a:r>
          </a:p>
          <a:p>
            <a:pPr>
              <a:spcBef>
                <a:spcPts val="1100"/>
              </a:spcBef>
            </a:pPr>
            <a:r>
              <a:rPr lang="en-US" sz="2000" dirty="0"/>
              <a:t>Strong bases dissociate to metal cations and hydroxide anions in water; weak bases only partially react to produce hydroxide anions</a:t>
            </a:r>
            <a:r>
              <a:rPr lang="en-US" sz="2000" dirty="0"/>
              <a:t>.</a:t>
            </a:r>
            <a:endParaRPr lang="en-US" sz="2000" dirty="0"/>
          </a:p>
        </p:txBody>
      </p:sp>
      <p:sp>
        <p:nvSpPr>
          <p:cNvPr id="2" name="Content Placeholder 1"/>
          <p:cNvSpPr>
            <a:spLocks noGrp="1"/>
          </p:cNvSpPr>
          <p:nvPr>
            <p:ph idx="13"/>
          </p:nvPr>
        </p:nvSpPr>
        <p:spPr>
          <a:xfrm>
            <a:off x="1981200" y="3124200"/>
            <a:ext cx="8229600" cy="304800"/>
          </a:xfrm>
        </p:spPr>
        <p:txBody>
          <a:bodyPr>
            <a:normAutofit fontScale="92500" lnSpcReduction="10000"/>
          </a:bodyPr>
          <a:lstStyle/>
          <a:p>
            <a:pPr marL="0" indent="0">
              <a:buNone/>
            </a:pPr>
            <a:r>
              <a:rPr lang="en-IN" sz="1800" b="1" dirty="0"/>
              <a:t>Table 4.2 </a:t>
            </a:r>
            <a:r>
              <a:rPr lang="en-IN" sz="1800" dirty="0"/>
              <a:t>Common Strong Acids and Bases</a:t>
            </a:r>
          </a:p>
        </p:txBody>
      </p:sp>
      <p:pic>
        <p:nvPicPr>
          <p:cNvPr id="11" name="Picture 10" descr="A table. The table has lists under two columns. The columns have the following headings from left to right. Strong acids, and strong bases. Given first is the list for strong acids. Hydrochloric acid, H C l. Hydrobromic acid, H B r. Hydroiodic acid, H I. Chloric acid, H C l O 3. Perchloric acid, H C l O 4. Nitric acid, H N O 3. Sulfuric acid, first proton, H 2 S O 4. Given second is the list for strong bases. Group 1 Ay metal hydroxides, L I O H, and N ay O H, and K O H, and R b O H, and C s O H. Heavy group 2 Ay metal hydroxides, C ay, O H, sub 2, and S r, O H, sub 2, and B ay, O H, sub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657600"/>
            <a:ext cx="6858000" cy="2463800"/>
          </a:xfrm>
          <a:prstGeom prst="rect">
            <a:avLst/>
          </a:prstGeom>
        </p:spPr>
      </p:pic>
    </p:spTree>
    <p:extLst>
      <p:ext uri="{BB962C8B-B14F-4D97-AF65-F5344CB8AC3E}">
        <p14:creationId xmlns:p14="http://schemas.microsoft.com/office/powerpoint/2010/main" val="264838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Times New Roman" panose="02020603050405020304" pitchFamily="18" charset="0"/>
              </a:rPr>
              <a:t>Strong or Weak Electrolyte?</a:t>
            </a:r>
          </a:p>
        </p:txBody>
      </p:sp>
      <p:sp>
        <p:nvSpPr>
          <p:cNvPr id="6" name="Content Placeholder 5"/>
          <p:cNvSpPr>
            <a:spLocks noGrp="1"/>
          </p:cNvSpPr>
          <p:nvPr>
            <p:ph sz="quarter" idx="13"/>
          </p:nvPr>
        </p:nvSpPr>
        <p:spPr>
          <a:xfrm>
            <a:off x="1981200" y="1524000"/>
            <a:ext cx="8229600" cy="1809285"/>
          </a:xfrm>
        </p:spPr>
        <p:txBody>
          <a:bodyPr/>
          <a:lstStyle/>
          <a:p>
            <a:pPr marL="435600" indent="-435600">
              <a:spcBef>
                <a:spcPts val="600"/>
              </a:spcBef>
              <a:buFont typeface="+mj-lt"/>
              <a:buAutoNum type="arabicParenR"/>
            </a:pPr>
            <a:r>
              <a:rPr lang="en-US" sz="1800" dirty="0"/>
              <a:t>Is the substance ionic or molecular? If it is ionic, it is a strong electrolyte. (Solubility?)</a:t>
            </a:r>
          </a:p>
          <a:p>
            <a:pPr marL="435600" indent="-435600">
              <a:spcBef>
                <a:spcPts val="600"/>
              </a:spcBef>
              <a:buFont typeface="+mj-lt"/>
              <a:buAutoNum type="arabicParenR"/>
            </a:pPr>
            <a:r>
              <a:rPr lang="en-US" sz="1800" dirty="0"/>
              <a:t>Molecular: is it an acid or a base?</a:t>
            </a:r>
          </a:p>
          <a:p>
            <a:pPr marL="435600" indent="-435600">
              <a:spcBef>
                <a:spcPts val="600"/>
              </a:spcBef>
              <a:buFont typeface="+mj-lt"/>
              <a:buAutoNum type="arabicParenR"/>
            </a:pPr>
            <a:r>
              <a:rPr lang="en-US" sz="1800" dirty="0"/>
              <a:t>If it starts with H or ends in </a:t>
            </a:r>
            <a:r>
              <a:rPr lang="en-US" sz="1800" dirty="0"/>
              <a:t>C</a:t>
            </a:r>
            <a:r>
              <a:rPr lang="en-US" sz="100" dirty="0"/>
              <a:t> </a:t>
            </a:r>
            <a:r>
              <a:rPr lang="en-US" sz="1800" dirty="0"/>
              <a:t>O</a:t>
            </a:r>
            <a:r>
              <a:rPr lang="en-US" sz="100" dirty="0"/>
              <a:t> </a:t>
            </a:r>
            <a:r>
              <a:rPr lang="en-US" sz="1800" dirty="0" err="1"/>
              <a:t>O</a:t>
            </a:r>
            <a:r>
              <a:rPr lang="en-US" sz="100" dirty="0"/>
              <a:t> </a:t>
            </a:r>
            <a:r>
              <a:rPr lang="en-US" sz="1800" dirty="0"/>
              <a:t>H</a:t>
            </a:r>
            <a:r>
              <a:rPr lang="en-US" sz="1800" dirty="0"/>
              <a:t>, it is an acid. If it is NOT on the list of strong acids, it is a weak acid. (Strong acid = strong electrolyte; weak acid = weak electrolyte.)</a:t>
            </a:r>
          </a:p>
        </p:txBody>
      </p:sp>
      <p:sp>
        <p:nvSpPr>
          <p:cNvPr id="7" name="Content Placeholder 6"/>
          <p:cNvSpPr>
            <a:spLocks noGrp="1"/>
          </p:cNvSpPr>
          <p:nvPr>
            <p:ph sz="quarter" idx="14"/>
          </p:nvPr>
        </p:nvSpPr>
        <p:spPr>
          <a:xfrm>
            <a:off x="1985727" y="3446252"/>
            <a:ext cx="5257800" cy="381000"/>
          </a:xfrm>
        </p:spPr>
        <p:txBody>
          <a:bodyPr/>
          <a:lstStyle/>
          <a:p>
            <a:pPr marL="342900" indent="-342900">
              <a:buFont typeface="+mj-lt"/>
              <a:buAutoNum type="arabicParenR" startAt="4"/>
            </a:pPr>
            <a:r>
              <a:rPr lang="en-US" sz="1800" dirty="0"/>
              <a:t>Strong bases (Table 4.2) are strong electrolytes;</a:t>
            </a:r>
          </a:p>
        </p:txBody>
      </p:sp>
      <p:graphicFrame>
        <p:nvGraphicFramePr>
          <p:cNvPr id="13" name="Object 12" descr="N H 3"/>
          <p:cNvGraphicFramePr>
            <a:graphicFrameLocks noChangeAspect="1"/>
          </p:cNvGraphicFramePr>
          <p:nvPr>
            <p:extLst/>
          </p:nvPr>
        </p:nvGraphicFramePr>
        <p:xfrm>
          <a:off x="7262063" y="3432849"/>
          <a:ext cx="501285" cy="375964"/>
        </p:xfrm>
        <a:graphic>
          <a:graphicData uri="http://schemas.openxmlformats.org/presentationml/2006/ole">
            <mc:AlternateContent xmlns:mc="http://schemas.openxmlformats.org/markup-compatibility/2006">
              <mc:Choice xmlns:v="urn:schemas-microsoft-com:vml" Requires="v">
                <p:oleObj spid="_x0000_s6146" name="Equation" r:id="rId3" imgW="304560" imgH="228600" progId="Equation.DSMT4">
                  <p:embed/>
                </p:oleObj>
              </mc:Choice>
              <mc:Fallback>
                <p:oleObj name="Equation" r:id="rId3" imgW="304560" imgH="228600" progId="Equation.DSMT4">
                  <p:embed/>
                  <p:pic>
                    <p:nvPicPr>
                      <p:cNvPr id="0" name=""/>
                      <p:cNvPicPr/>
                      <p:nvPr/>
                    </p:nvPicPr>
                    <p:blipFill>
                      <a:blip r:embed="rId4"/>
                      <a:stretch>
                        <a:fillRect/>
                      </a:stretch>
                    </p:blipFill>
                    <p:spPr>
                      <a:xfrm>
                        <a:off x="7262063" y="3432849"/>
                        <a:ext cx="501285" cy="375964"/>
                      </a:xfrm>
                      <a:prstGeom prst="rect">
                        <a:avLst/>
                      </a:prstGeom>
                    </p:spPr>
                  </p:pic>
                </p:oleObj>
              </mc:Fallback>
            </mc:AlternateContent>
          </a:graphicData>
        </a:graphic>
      </p:graphicFrame>
      <p:sp>
        <p:nvSpPr>
          <p:cNvPr id="9" name="Content Placeholder 8"/>
          <p:cNvSpPr>
            <a:spLocks noGrp="1"/>
          </p:cNvSpPr>
          <p:nvPr>
            <p:ph sz="quarter" idx="15"/>
          </p:nvPr>
        </p:nvSpPr>
        <p:spPr>
          <a:xfrm>
            <a:off x="7848600" y="3446252"/>
            <a:ext cx="2212818" cy="287548"/>
          </a:xfrm>
        </p:spPr>
        <p:txBody>
          <a:bodyPr>
            <a:normAutofit fontScale="92500" lnSpcReduction="20000"/>
          </a:bodyPr>
          <a:lstStyle/>
          <a:p>
            <a:pPr marL="0" indent="0">
              <a:buNone/>
            </a:pPr>
            <a:r>
              <a:rPr lang="en-US" sz="1800" dirty="0"/>
              <a:t>is a weak base (weak</a:t>
            </a:r>
          </a:p>
        </p:txBody>
      </p:sp>
      <p:sp>
        <p:nvSpPr>
          <p:cNvPr id="10" name="Content Placeholder 9"/>
          <p:cNvSpPr>
            <a:spLocks noGrp="1"/>
          </p:cNvSpPr>
          <p:nvPr>
            <p:ph sz="quarter" idx="16"/>
          </p:nvPr>
        </p:nvSpPr>
        <p:spPr>
          <a:xfrm>
            <a:off x="2438400" y="3810000"/>
            <a:ext cx="1219200" cy="304800"/>
          </a:xfrm>
        </p:spPr>
        <p:txBody>
          <a:bodyPr>
            <a:normAutofit fontScale="85000" lnSpcReduction="10000"/>
          </a:bodyPr>
          <a:lstStyle/>
          <a:p>
            <a:pPr marL="0" indent="0">
              <a:buNone/>
            </a:pPr>
            <a:r>
              <a:rPr lang="en-US" sz="1800" dirty="0"/>
              <a:t>electrolyte</a:t>
            </a:r>
            <a:r>
              <a:rPr lang="en-US" sz="1800" dirty="0"/>
              <a:t>).</a:t>
            </a:r>
            <a:endParaRPr lang="en-US" sz="1800" dirty="0"/>
          </a:p>
        </p:txBody>
      </p:sp>
      <p:sp>
        <p:nvSpPr>
          <p:cNvPr id="11" name="Content Placeholder 10"/>
          <p:cNvSpPr>
            <a:spLocks noGrp="1"/>
          </p:cNvSpPr>
          <p:nvPr>
            <p:ph sz="quarter" idx="17"/>
          </p:nvPr>
        </p:nvSpPr>
        <p:spPr>
          <a:xfrm>
            <a:off x="1981200" y="4267200"/>
            <a:ext cx="8229600" cy="533400"/>
          </a:xfrm>
        </p:spPr>
        <p:txBody>
          <a:bodyPr>
            <a:normAutofit lnSpcReduction="10000"/>
          </a:bodyPr>
          <a:lstStyle/>
          <a:p>
            <a:pPr marL="0" indent="0">
              <a:buNone/>
            </a:pPr>
            <a:r>
              <a:rPr lang="en-IN" sz="1800" b="1" dirty="0"/>
              <a:t>Table 4.3 </a:t>
            </a:r>
            <a:r>
              <a:rPr lang="en-IN" sz="1800" dirty="0"/>
              <a:t>Summary of the Electrolytic Behavior of Common Soluble Ionic and Molecular </a:t>
            </a:r>
            <a:r>
              <a:rPr lang="en-IN" sz="1800" dirty="0"/>
              <a:t>Compounds</a:t>
            </a:r>
            <a:endParaRPr lang="en-IN" sz="1800" dirty="0"/>
          </a:p>
        </p:txBody>
      </p:sp>
      <p:graphicFrame>
        <p:nvGraphicFramePr>
          <p:cNvPr id="12" name="Table 11"/>
          <p:cNvGraphicFramePr>
            <a:graphicFrameLocks noGrp="1"/>
          </p:cNvGraphicFramePr>
          <p:nvPr>
            <p:extLst/>
          </p:nvPr>
        </p:nvGraphicFramePr>
        <p:xfrm>
          <a:off x="1981200" y="4953000"/>
          <a:ext cx="8305800" cy="1112520"/>
        </p:xfrm>
        <a:graphic>
          <a:graphicData uri="http://schemas.openxmlformats.org/drawingml/2006/table">
            <a:tbl>
              <a:tblPr firstRow="1" bandRow="1">
                <a:tableStyleId>{3B4B98B0-60AC-42C2-AFA5-B58CD77FA1E5}</a:tableStyleId>
              </a:tblPr>
              <a:tblGrid>
                <a:gridCol w="1153583">
                  <a:extLst>
                    <a:ext uri="{9D8B030D-6E8A-4147-A177-3AD203B41FA5}">
                      <a16:colId xmlns:a16="http://schemas.microsoft.com/office/drawing/2014/main" xmlns="" val="2429141427"/>
                    </a:ext>
                  </a:extLst>
                </a:gridCol>
                <a:gridCol w="2768600">
                  <a:extLst>
                    <a:ext uri="{9D8B030D-6E8A-4147-A177-3AD203B41FA5}">
                      <a16:colId xmlns:a16="http://schemas.microsoft.com/office/drawing/2014/main" xmlns="" val="4104473455"/>
                    </a:ext>
                  </a:extLst>
                </a:gridCol>
                <a:gridCol w="2307167">
                  <a:extLst>
                    <a:ext uri="{9D8B030D-6E8A-4147-A177-3AD203B41FA5}">
                      <a16:colId xmlns:a16="http://schemas.microsoft.com/office/drawing/2014/main" xmlns="" val="3405751752"/>
                    </a:ext>
                  </a:extLst>
                </a:gridCol>
                <a:gridCol w="2076450">
                  <a:extLst>
                    <a:ext uri="{9D8B030D-6E8A-4147-A177-3AD203B41FA5}">
                      <a16:colId xmlns:a16="http://schemas.microsoft.com/office/drawing/2014/main" xmlns="" val="3849051328"/>
                    </a:ext>
                  </a:extLst>
                </a:gridCol>
              </a:tblGrid>
              <a:tr h="370840">
                <a:tc>
                  <a:txBody>
                    <a:bodyPr/>
                    <a:lstStyle/>
                    <a:p>
                      <a:r>
                        <a:rPr lang="en-IN" sz="1400" dirty="0" smtClean="0">
                          <a:solidFill>
                            <a:schemeClr val="bg1"/>
                          </a:solidFill>
                        </a:rPr>
                        <a:t>BLANK</a:t>
                      </a:r>
                      <a:endParaRPr lang="en-IN"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kern="1200" baseline="0" dirty="0" smtClean="0">
                          <a:solidFill>
                            <a:schemeClr val="tx1"/>
                          </a:solidFill>
                          <a:latin typeface="+mn-lt"/>
                          <a:ea typeface="+mn-ea"/>
                          <a:cs typeface="+mn-cs"/>
                        </a:rPr>
                        <a:t>Strong Electrolyte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kern="1200" baseline="0" dirty="0" smtClean="0">
                          <a:solidFill>
                            <a:schemeClr val="tx1"/>
                          </a:solidFill>
                          <a:latin typeface="+mn-lt"/>
                          <a:ea typeface="+mn-ea"/>
                          <a:cs typeface="+mn-cs"/>
                        </a:rPr>
                        <a:t>Weak Electrolyte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kern="1200" baseline="0" dirty="0" smtClean="0">
                          <a:solidFill>
                            <a:schemeClr val="tx1"/>
                          </a:solidFill>
                          <a:latin typeface="+mn-lt"/>
                          <a:ea typeface="+mn-ea"/>
                          <a:cs typeface="+mn-cs"/>
                        </a:rPr>
                        <a:t>Nonelectrolyte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74211145"/>
                  </a:ext>
                </a:extLst>
              </a:tr>
              <a:tr h="370840">
                <a:tc>
                  <a:txBody>
                    <a:bodyPr/>
                    <a:lstStyle/>
                    <a:p>
                      <a:r>
                        <a:rPr lang="en-IN" sz="1400" b="1" i="0" u="none" strike="noStrike" kern="1200" baseline="0" dirty="0" smtClean="0">
                          <a:solidFill>
                            <a:schemeClr val="tx1"/>
                          </a:solidFill>
                          <a:latin typeface="+mn-lt"/>
                          <a:ea typeface="+mn-ea"/>
                          <a:cs typeface="+mn-cs"/>
                        </a:rPr>
                        <a:t>Ionic</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0" i="0" u="none" strike="noStrike" kern="1200" baseline="0" dirty="0" smtClean="0">
                          <a:solidFill>
                            <a:schemeClr val="tx1"/>
                          </a:solidFill>
                          <a:latin typeface="+mn-lt"/>
                          <a:ea typeface="+mn-ea"/>
                          <a:cs typeface="+mn-cs"/>
                        </a:rPr>
                        <a:t>All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0" i="0" u="none" strike="noStrike" kern="1200" baseline="0" dirty="0" smtClean="0">
                          <a:solidFill>
                            <a:schemeClr val="tx1"/>
                          </a:solidFill>
                          <a:latin typeface="+mn-lt"/>
                          <a:ea typeface="+mn-ea"/>
                          <a:cs typeface="+mn-cs"/>
                        </a:rPr>
                        <a:t>None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0" i="0" u="none" strike="noStrike" kern="1200" baseline="0" dirty="0" smtClean="0">
                          <a:solidFill>
                            <a:schemeClr val="tx1"/>
                          </a:solidFill>
                          <a:latin typeface="+mn-lt"/>
                          <a:ea typeface="+mn-ea"/>
                          <a:cs typeface="+mn-cs"/>
                        </a:rPr>
                        <a:t>None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64875219"/>
                  </a:ext>
                </a:extLst>
              </a:tr>
              <a:tr h="370840">
                <a:tc>
                  <a:txBody>
                    <a:bodyPr/>
                    <a:lstStyle/>
                    <a:p>
                      <a:r>
                        <a:rPr lang="en-IN" sz="1400" b="1" i="0" u="none" strike="noStrike" kern="1200" baseline="0" dirty="0" smtClean="0">
                          <a:solidFill>
                            <a:schemeClr val="tx1"/>
                          </a:solidFill>
                          <a:latin typeface="+mn-lt"/>
                          <a:ea typeface="+mn-ea"/>
                          <a:cs typeface="+mn-cs"/>
                        </a:rPr>
                        <a:t>Molecular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kern="1200" baseline="0" dirty="0" smtClean="0">
                          <a:solidFill>
                            <a:schemeClr val="tx1"/>
                          </a:solidFill>
                          <a:latin typeface="+mn-lt"/>
                          <a:ea typeface="+mn-ea"/>
                          <a:cs typeface="+mn-cs"/>
                        </a:rPr>
                        <a:t>Strong acids (see Table 4.2)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kern="1200" baseline="0" dirty="0" smtClean="0">
                          <a:solidFill>
                            <a:schemeClr val="tx1"/>
                          </a:solidFill>
                          <a:latin typeface="+mn-lt"/>
                          <a:ea typeface="+mn-ea"/>
                          <a:cs typeface="+mn-cs"/>
                        </a:rPr>
                        <a:t>Weak acids, weak bases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0" i="0" u="none" strike="noStrike" kern="1200" baseline="0" dirty="0" smtClean="0">
                          <a:solidFill>
                            <a:schemeClr val="tx1"/>
                          </a:solidFill>
                          <a:latin typeface="+mn-lt"/>
                          <a:ea typeface="+mn-ea"/>
                          <a:cs typeface="+mn-cs"/>
                        </a:rPr>
                        <a:t>All other compounds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82620779"/>
                  </a:ext>
                </a:extLst>
              </a:tr>
            </a:tbl>
          </a:graphicData>
        </a:graphic>
      </p:graphicFrame>
    </p:spTree>
    <p:extLst>
      <p:ext uri="{BB962C8B-B14F-4D97-AF65-F5344CB8AC3E}">
        <p14:creationId xmlns:p14="http://schemas.microsoft.com/office/powerpoint/2010/main" val="142623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Neutralization Reactions</a:t>
            </a:r>
          </a:p>
        </p:txBody>
      </p:sp>
      <p:sp>
        <p:nvSpPr>
          <p:cNvPr id="8" name="Content Placeholder 7"/>
          <p:cNvSpPr>
            <a:spLocks noGrp="1"/>
          </p:cNvSpPr>
          <p:nvPr>
            <p:ph idx="1"/>
          </p:nvPr>
        </p:nvSpPr>
        <p:spPr>
          <a:xfrm>
            <a:off x="1981200" y="1600200"/>
            <a:ext cx="8229600" cy="2410727"/>
          </a:xfrm>
        </p:spPr>
        <p:txBody>
          <a:bodyPr/>
          <a:lstStyle/>
          <a:p>
            <a:pPr>
              <a:buFont typeface="Arial"/>
              <a:buChar char="•"/>
            </a:pPr>
            <a:r>
              <a:rPr lang="en-US" sz="2200" dirty="0"/>
              <a:t>Reactions between an acid and a base are called </a:t>
            </a:r>
            <a:r>
              <a:rPr lang="en-US" sz="2200" b="1" dirty="0"/>
              <a:t>neutralization reactions</a:t>
            </a:r>
            <a:r>
              <a:rPr lang="en-US" sz="2200" dirty="0"/>
              <a:t>.</a:t>
            </a:r>
          </a:p>
          <a:p>
            <a:pPr>
              <a:buFont typeface="Arial"/>
              <a:buChar char="•"/>
            </a:pPr>
            <a:r>
              <a:rPr lang="en-US" sz="2200" dirty="0"/>
              <a:t>When the base is a metal hydroxide, water and a </a:t>
            </a:r>
            <a:r>
              <a:rPr lang="en-US" sz="2200" b="1" dirty="0"/>
              <a:t>salt</a:t>
            </a:r>
            <a:r>
              <a:rPr lang="en-US" sz="2200" dirty="0"/>
              <a:t> (an ionic compound) are produced.</a:t>
            </a:r>
          </a:p>
          <a:p>
            <a:pPr>
              <a:buFont typeface="Arial"/>
              <a:buChar char="•"/>
            </a:pPr>
            <a:r>
              <a:rPr lang="en-US" sz="2200" dirty="0"/>
              <a:t>These equations can be written as molecular, complete ionic, or net ionic equations</a:t>
            </a:r>
            <a:r>
              <a:rPr lang="en-US" sz="2200" dirty="0"/>
              <a:t>.</a:t>
            </a:r>
            <a:endParaRPr lang="en-US" sz="2200" dirty="0"/>
          </a:p>
        </p:txBody>
      </p:sp>
      <p:graphicFrame>
        <p:nvGraphicFramePr>
          <p:cNvPr id="2" name="Object 1" descr="H C l, an aqueous acid, plus N ay O H, an aqueous base, yields H 2 O, liquid water, plus N ay C l, an aqueous salt. "/>
          <p:cNvGraphicFramePr>
            <a:graphicFrameLocks noChangeAspect="1"/>
          </p:cNvGraphicFramePr>
          <p:nvPr>
            <p:extLst/>
          </p:nvPr>
        </p:nvGraphicFramePr>
        <p:xfrm>
          <a:off x="3987957" y="4254253"/>
          <a:ext cx="4019190" cy="477165"/>
        </p:xfrm>
        <a:graphic>
          <a:graphicData uri="http://schemas.openxmlformats.org/presentationml/2006/ole">
            <mc:AlternateContent xmlns:mc="http://schemas.openxmlformats.org/markup-compatibility/2006">
              <mc:Choice xmlns:v="urn:schemas-microsoft-com:vml" Requires="v">
                <p:oleObj spid="_x0000_s7170" name="Equation" r:id="rId3" imgW="2781000" imgH="330120" progId="Equation.DSMT4">
                  <p:embed/>
                </p:oleObj>
              </mc:Choice>
              <mc:Fallback>
                <p:oleObj name="Equation" r:id="rId3" imgW="2781000" imgH="330120" progId="Equation.DSMT4">
                  <p:embed/>
                  <p:pic>
                    <p:nvPicPr>
                      <p:cNvPr id="0" name=""/>
                      <p:cNvPicPr/>
                      <p:nvPr/>
                    </p:nvPicPr>
                    <p:blipFill>
                      <a:blip r:embed="rId4"/>
                      <a:stretch>
                        <a:fillRect/>
                      </a:stretch>
                    </p:blipFill>
                    <p:spPr>
                      <a:xfrm>
                        <a:off x="3987957" y="4254253"/>
                        <a:ext cx="4019190" cy="477165"/>
                      </a:xfrm>
                      <a:prstGeom prst="rect">
                        <a:avLst/>
                      </a:prstGeom>
                    </p:spPr>
                  </p:pic>
                </p:oleObj>
              </mc:Fallback>
            </mc:AlternateContent>
          </a:graphicData>
        </a:graphic>
      </p:graphicFrame>
      <p:graphicFrame>
        <p:nvGraphicFramePr>
          <p:cNvPr id="3" name="Object 2" descr="H, plus, aqueous, plus C l, minus, aqueous, plus N ay, plus, aqueous, plus O H, minus, aqueous, yields H 2 O, liquid, plus N ay, plus, aqueous, plus C l, minus, aqueous"/>
          <p:cNvGraphicFramePr>
            <a:graphicFrameLocks noChangeAspect="1"/>
          </p:cNvGraphicFramePr>
          <p:nvPr>
            <p:extLst/>
          </p:nvPr>
        </p:nvGraphicFramePr>
        <p:xfrm>
          <a:off x="2636366" y="4972944"/>
          <a:ext cx="6722375" cy="362852"/>
        </p:xfrm>
        <a:graphic>
          <a:graphicData uri="http://schemas.openxmlformats.org/presentationml/2006/ole">
            <mc:AlternateContent xmlns:mc="http://schemas.openxmlformats.org/markup-compatibility/2006">
              <mc:Choice xmlns:v="urn:schemas-microsoft-com:vml" Requires="v">
                <p:oleObj spid="_x0000_s7171" name="Equation" r:id="rId5" imgW="4470120" imgH="241200" progId="Equation.DSMT4">
                  <p:embed/>
                </p:oleObj>
              </mc:Choice>
              <mc:Fallback>
                <p:oleObj name="Equation" r:id="rId5" imgW="4470120" imgH="241200" progId="Equation.DSMT4">
                  <p:embed/>
                  <p:pic>
                    <p:nvPicPr>
                      <p:cNvPr id="0" name=""/>
                      <p:cNvPicPr/>
                      <p:nvPr/>
                    </p:nvPicPr>
                    <p:blipFill>
                      <a:blip r:embed="rId6"/>
                      <a:stretch>
                        <a:fillRect/>
                      </a:stretch>
                    </p:blipFill>
                    <p:spPr>
                      <a:xfrm>
                        <a:off x="2636366" y="4972944"/>
                        <a:ext cx="6722375" cy="362852"/>
                      </a:xfrm>
                      <a:prstGeom prst="rect">
                        <a:avLst/>
                      </a:prstGeom>
                    </p:spPr>
                  </p:pic>
                </p:oleObj>
              </mc:Fallback>
            </mc:AlternateContent>
          </a:graphicData>
        </a:graphic>
      </p:graphicFrame>
      <p:graphicFrame>
        <p:nvGraphicFramePr>
          <p:cNvPr id="4" name="Object 3" descr="H, plus, aqueous, plus O H, minus, aqueous, yields H 2 O, liquid"/>
          <p:cNvGraphicFramePr>
            <a:graphicFrameLocks noChangeAspect="1"/>
          </p:cNvGraphicFramePr>
          <p:nvPr>
            <p:extLst/>
          </p:nvPr>
        </p:nvGraphicFramePr>
        <p:xfrm>
          <a:off x="4590698" y="5690487"/>
          <a:ext cx="2813711" cy="373847"/>
        </p:xfrm>
        <a:graphic>
          <a:graphicData uri="http://schemas.openxmlformats.org/presentationml/2006/ole">
            <mc:AlternateContent xmlns:mc="http://schemas.openxmlformats.org/markup-compatibility/2006">
              <mc:Choice xmlns:v="urn:schemas-microsoft-com:vml" Requires="v">
                <p:oleObj spid="_x0000_s7172" name="Equation" r:id="rId7" imgW="1815840" imgH="241200" progId="Equation.DSMT4">
                  <p:embed/>
                </p:oleObj>
              </mc:Choice>
              <mc:Fallback>
                <p:oleObj name="Equation" r:id="rId7" imgW="1815840" imgH="241200" progId="Equation.DSMT4">
                  <p:embed/>
                  <p:pic>
                    <p:nvPicPr>
                      <p:cNvPr id="0" name=""/>
                      <p:cNvPicPr/>
                      <p:nvPr/>
                    </p:nvPicPr>
                    <p:blipFill>
                      <a:blip r:embed="rId8"/>
                      <a:stretch>
                        <a:fillRect/>
                      </a:stretch>
                    </p:blipFill>
                    <p:spPr>
                      <a:xfrm>
                        <a:off x="4590698" y="5690487"/>
                        <a:ext cx="2813711" cy="373847"/>
                      </a:xfrm>
                      <a:prstGeom prst="rect">
                        <a:avLst/>
                      </a:prstGeom>
                    </p:spPr>
                  </p:pic>
                </p:oleObj>
              </mc:Fallback>
            </mc:AlternateContent>
          </a:graphicData>
        </a:graphic>
      </p:graphicFrame>
    </p:spTree>
    <p:extLst>
      <p:ext uri="{BB962C8B-B14F-4D97-AF65-F5344CB8AC3E}">
        <p14:creationId xmlns:p14="http://schemas.microsoft.com/office/powerpoint/2010/main" val="4039354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Neutralization Reactions with Gas Formation </a:t>
            </a:r>
            <a:r>
              <a:rPr lang="en-US" sz="2000" dirty="0">
                <a:latin typeface="Times New Roman" panose="02020603050405020304" pitchFamily="18" charset="0"/>
              </a:rPr>
              <a:t>(1 of 2)</a:t>
            </a:r>
          </a:p>
        </p:txBody>
      </p:sp>
      <p:sp>
        <p:nvSpPr>
          <p:cNvPr id="8" name="Content Placeholder 7"/>
          <p:cNvSpPr>
            <a:spLocks noGrp="1"/>
          </p:cNvSpPr>
          <p:nvPr>
            <p:ph idx="1"/>
          </p:nvPr>
        </p:nvSpPr>
        <p:spPr>
          <a:xfrm>
            <a:off x="1981200" y="1600200"/>
            <a:ext cx="8229600" cy="1752600"/>
          </a:xfrm>
        </p:spPr>
        <p:txBody>
          <a:bodyPr/>
          <a:lstStyle/>
          <a:p>
            <a:pPr>
              <a:buFont typeface="Arial"/>
              <a:buChar char="•"/>
            </a:pPr>
            <a:r>
              <a:rPr lang="en-US" sz="2400" dirty="0"/>
              <a:t>Some metathesis reactions do not give the product expected.</a:t>
            </a:r>
          </a:p>
          <a:p>
            <a:pPr>
              <a:buFont typeface="Arial"/>
              <a:buChar char="•"/>
            </a:pPr>
            <a:r>
              <a:rPr lang="en-US" sz="2400" dirty="0"/>
              <a:t>When a carbonate or bicarbonate reacts with an acid, the products are a salt, carbon dioxide, and water</a:t>
            </a:r>
            <a:r>
              <a:rPr lang="en-US" sz="2400" dirty="0"/>
              <a:t>.</a:t>
            </a:r>
            <a:endParaRPr lang="en-US" sz="2400" dirty="0"/>
          </a:p>
        </p:txBody>
      </p:sp>
      <p:graphicFrame>
        <p:nvGraphicFramePr>
          <p:cNvPr id="2" name="Object 1" descr="C ay C O 3, solid, plus 2 H C l, aqueous, yields C ay C l 2, aqueous, plus C O 2, gaseous, plus H 2 O, liquid"/>
          <p:cNvGraphicFramePr>
            <a:graphicFrameLocks noChangeAspect="1"/>
          </p:cNvGraphicFramePr>
          <p:nvPr>
            <p:extLst/>
          </p:nvPr>
        </p:nvGraphicFramePr>
        <p:xfrm>
          <a:off x="2450748" y="3603659"/>
          <a:ext cx="6754813" cy="423862"/>
        </p:xfrm>
        <a:graphic>
          <a:graphicData uri="http://schemas.openxmlformats.org/presentationml/2006/ole">
            <mc:AlternateContent xmlns:mc="http://schemas.openxmlformats.org/markup-compatibility/2006">
              <mc:Choice xmlns:v="urn:schemas-microsoft-com:vml" Requires="v">
                <p:oleObj spid="_x0000_s8194" name="Equation" r:id="rId3" imgW="3644640" imgH="228600" progId="Equation.DSMT4">
                  <p:embed/>
                </p:oleObj>
              </mc:Choice>
              <mc:Fallback>
                <p:oleObj name="Equation" r:id="rId3" imgW="3644640" imgH="228600" progId="Equation.DSMT4">
                  <p:embed/>
                  <p:pic>
                    <p:nvPicPr>
                      <p:cNvPr id="0" name=""/>
                      <p:cNvPicPr/>
                      <p:nvPr/>
                    </p:nvPicPr>
                    <p:blipFill>
                      <a:blip r:embed="rId4"/>
                      <a:stretch>
                        <a:fillRect/>
                      </a:stretch>
                    </p:blipFill>
                    <p:spPr>
                      <a:xfrm>
                        <a:off x="2450748" y="3603659"/>
                        <a:ext cx="6754813" cy="423862"/>
                      </a:xfrm>
                      <a:prstGeom prst="rect">
                        <a:avLst/>
                      </a:prstGeom>
                    </p:spPr>
                  </p:pic>
                </p:oleObj>
              </mc:Fallback>
            </mc:AlternateContent>
          </a:graphicData>
        </a:graphic>
      </p:graphicFrame>
      <p:graphicFrame>
        <p:nvGraphicFramePr>
          <p:cNvPr id="5" name="Object 4" descr="N ay H C O 3, aqueous, plus H B r, aqueous, yields B ay B r, aqueous, plus C O 2, gaseous, plus H 2 O, liquid"/>
          <p:cNvGraphicFramePr>
            <a:graphicFrameLocks noChangeAspect="1"/>
          </p:cNvGraphicFramePr>
          <p:nvPr>
            <p:extLst/>
          </p:nvPr>
        </p:nvGraphicFramePr>
        <p:xfrm>
          <a:off x="2487436" y="4343400"/>
          <a:ext cx="6826250" cy="423862"/>
        </p:xfrm>
        <a:graphic>
          <a:graphicData uri="http://schemas.openxmlformats.org/presentationml/2006/ole">
            <mc:AlternateContent xmlns:mc="http://schemas.openxmlformats.org/markup-compatibility/2006">
              <mc:Choice xmlns:v="urn:schemas-microsoft-com:vml" Requires="v">
                <p:oleObj spid="_x0000_s8195" name="Equation" r:id="rId5" imgW="3682800" imgH="228600" progId="Equation.DSMT4">
                  <p:embed/>
                </p:oleObj>
              </mc:Choice>
              <mc:Fallback>
                <p:oleObj name="Equation" r:id="rId5" imgW="3682800" imgH="228600" progId="Equation.DSMT4">
                  <p:embed/>
                  <p:pic>
                    <p:nvPicPr>
                      <p:cNvPr id="0" name=""/>
                      <p:cNvPicPr/>
                      <p:nvPr/>
                    </p:nvPicPr>
                    <p:blipFill>
                      <a:blip r:embed="rId6"/>
                      <a:stretch>
                        <a:fillRect/>
                      </a:stretch>
                    </p:blipFill>
                    <p:spPr>
                      <a:xfrm>
                        <a:off x="2487436" y="4343400"/>
                        <a:ext cx="6826250" cy="423862"/>
                      </a:xfrm>
                      <a:prstGeom prst="rect">
                        <a:avLst/>
                      </a:prstGeom>
                    </p:spPr>
                  </p:pic>
                </p:oleObj>
              </mc:Fallback>
            </mc:AlternateContent>
          </a:graphicData>
        </a:graphic>
      </p:graphicFrame>
    </p:spTree>
    <p:extLst>
      <p:ext uri="{BB962C8B-B14F-4D97-AF65-F5344CB8AC3E}">
        <p14:creationId xmlns:p14="http://schemas.microsoft.com/office/powerpoint/2010/main" val="113004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Neutralization Reactions with Gas Formation </a:t>
            </a:r>
            <a:r>
              <a:rPr lang="en-US" sz="2000" dirty="0">
                <a:latin typeface="Times New Roman" panose="02020603050405020304" pitchFamily="18" charset="0"/>
              </a:rPr>
              <a:t>(2 of 2)</a:t>
            </a:r>
          </a:p>
        </p:txBody>
      </p:sp>
      <p:sp>
        <p:nvSpPr>
          <p:cNvPr id="8" name="Content Placeholder 7"/>
          <p:cNvSpPr>
            <a:spLocks noGrp="1"/>
          </p:cNvSpPr>
          <p:nvPr>
            <p:ph idx="1"/>
          </p:nvPr>
        </p:nvSpPr>
        <p:spPr>
          <a:xfrm>
            <a:off x="1981200" y="1600200"/>
            <a:ext cx="8229600" cy="1219200"/>
          </a:xfrm>
        </p:spPr>
        <p:txBody>
          <a:bodyPr/>
          <a:lstStyle/>
          <a:p>
            <a:pPr marL="0" indent="0">
              <a:buNone/>
            </a:pPr>
            <a:r>
              <a:rPr lang="en-US" sz="2400" dirty="0"/>
              <a:t>This reaction gives the predicted product, but you had better carry it out in the hood—the gas produced has the odor of rotten eggs</a:t>
            </a:r>
            <a:r>
              <a:rPr lang="en-US" sz="2400" dirty="0"/>
              <a:t>!</a:t>
            </a:r>
            <a:endParaRPr lang="en-US" sz="2400" dirty="0"/>
          </a:p>
        </p:txBody>
      </p:sp>
      <p:graphicFrame>
        <p:nvGraphicFramePr>
          <p:cNvPr id="2" name="Object 1" descr="N ay 2 S, aqueous, plus H 2 S O 4, aqueous, yields N ay 2 S O 4, aqueous, plus H 2 S, gaseous"/>
          <p:cNvGraphicFramePr>
            <a:graphicFrameLocks noChangeAspect="1"/>
          </p:cNvGraphicFramePr>
          <p:nvPr>
            <p:extLst/>
          </p:nvPr>
        </p:nvGraphicFramePr>
        <p:xfrm>
          <a:off x="2916572" y="3048000"/>
          <a:ext cx="6358859" cy="454206"/>
        </p:xfrm>
        <a:graphic>
          <a:graphicData uri="http://schemas.openxmlformats.org/presentationml/2006/ole">
            <mc:AlternateContent xmlns:mc="http://schemas.openxmlformats.org/markup-compatibility/2006">
              <mc:Choice xmlns:v="urn:schemas-microsoft-com:vml" Requires="v">
                <p:oleObj spid="_x0000_s9218" name="Equation" r:id="rId3" imgW="3200400" imgH="228600" progId="Equation.DSMT4">
                  <p:embed/>
                </p:oleObj>
              </mc:Choice>
              <mc:Fallback>
                <p:oleObj name="Equation" r:id="rId3" imgW="3200400" imgH="228600" progId="Equation.DSMT4">
                  <p:embed/>
                  <p:pic>
                    <p:nvPicPr>
                      <p:cNvPr id="0" name=""/>
                      <p:cNvPicPr/>
                      <p:nvPr/>
                    </p:nvPicPr>
                    <p:blipFill>
                      <a:blip r:embed="rId4"/>
                      <a:stretch>
                        <a:fillRect/>
                      </a:stretch>
                    </p:blipFill>
                    <p:spPr>
                      <a:xfrm>
                        <a:off x="2916572" y="3048000"/>
                        <a:ext cx="6358859" cy="454206"/>
                      </a:xfrm>
                      <a:prstGeom prst="rect">
                        <a:avLst/>
                      </a:prstGeom>
                    </p:spPr>
                  </p:pic>
                </p:oleObj>
              </mc:Fallback>
            </mc:AlternateContent>
          </a:graphicData>
        </a:graphic>
      </p:graphicFrame>
    </p:spTree>
    <p:extLst>
      <p:ext uri="{BB962C8B-B14F-4D97-AF65-F5344CB8AC3E}">
        <p14:creationId xmlns:p14="http://schemas.microsoft.com/office/powerpoint/2010/main" val="321795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Application of Neutralization Reactions: Antacids</a:t>
            </a:r>
          </a:p>
        </p:txBody>
      </p:sp>
      <p:sp>
        <p:nvSpPr>
          <p:cNvPr id="8" name="Content Placeholder 7"/>
          <p:cNvSpPr>
            <a:spLocks noGrp="1"/>
          </p:cNvSpPr>
          <p:nvPr>
            <p:ph idx="1"/>
          </p:nvPr>
        </p:nvSpPr>
        <p:spPr>
          <a:xfrm>
            <a:off x="1981200" y="1600200"/>
            <a:ext cx="8229600" cy="304800"/>
          </a:xfrm>
        </p:spPr>
        <p:txBody>
          <a:bodyPr>
            <a:normAutofit fontScale="92500" lnSpcReduction="10000"/>
          </a:bodyPr>
          <a:lstStyle/>
          <a:p>
            <a:pPr marL="0" indent="0">
              <a:buNone/>
            </a:pPr>
            <a:r>
              <a:rPr lang="en-IN" sz="1800" b="1" dirty="0"/>
              <a:t>Table </a:t>
            </a:r>
            <a:r>
              <a:rPr lang="en-IN" sz="1800" b="1" dirty="0"/>
              <a:t>4.4 </a:t>
            </a:r>
            <a:r>
              <a:rPr lang="en-IN" sz="1800" dirty="0"/>
              <a:t>Some Common Antacids</a:t>
            </a:r>
            <a:endParaRPr lang="en-US" sz="1800" dirty="0"/>
          </a:p>
        </p:txBody>
      </p:sp>
      <p:pic>
        <p:nvPicPr>
          <p:cNvPr id="6" name="Picture 5" descr="The table has 8 rows and 2 columns. The columns have the following headings from left to right. Commercial name, and acid-neutralizing agents. The row entries are as follows. Row 1. Commercial, Alka-Seltzer. Agent, N ay H C O 3. Row 2. Commercial, Amphojel. Agent, Ay l, O H, sub 3. Row 3. Commercial, Di-Gel. Agent, M g, O H, sub 2, and C ay C O 3. Row 4. Commercial, Milk of Magnesia. Agent, M g, O H, sub 2. Row 5. Commercial, Maalox. Agent, M g, O H, sub 2, and Ay l, O H, sub 3. Row 6. Commercial, Mylanta. Agent, M g, O H, sub 2, and Ay l, O H, sub 3. Row 7. Commercial, Rolaids. Agent, M g, O H, sub 2, and C ay C O 3. Row 8. Commercial, Tums. Agent, C ay C 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057401"/>
            <a:ext cx="4237182" cy="3440545"/>
          </a:xfrm>
          <a:prstGeom prst="rect">
            <a:avLst/>
          </a:prstGeom>
        </p:spPr>
      </p:pic>
      <p:pic>
        <p:nvPicPr>
          <p:cNvPr id="5" name="Picture 4" descr="Photograph shows a number of antacids, including Rolaids, Alka Seltzer, Tums, Phillips’ milk of magnesia, and generic antacid table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1" y="2192548"/>
            <a:ext cx="3861375" cy="2595396"/>
          </a:xfrm>
          <a:prstGeom prst="rect">
            <a:avLst/>
          </a:prstGeom>
        </p:spPr>
      </p:pic>
    </p:spTree>
    <p:extLst>
      <p:ext uri="{BB962C8B-B14F-4D97-AF65-F5344CB8AC3E}">
        <p14:creationId xmlns:p14="http://schemas.microsoft.com/office/powerpoint/2010/main" val="294806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rPr>
              <a:t>Oxidation-Reduction Reactions</a:t>
            </a:r>
            <a:endParaRPr lang="en-IN" dirty="0">
              <a:latin typeface="Times New Roman" panose="02020603050405020304" pitchFamily="18" charset="0"/>
            </a:endParaRPr>
          </a:p>
        </p:txBody>
      </p:sp>
      <p:pic>
        <p:nvPicPr>
          <p:cNvPr id="7" name="Picture 6" descr="A diagram shows an oxidation reaction of calcium. A series of photographs shows the overall reaction of the reactants 2 C ay, solid, plus O 2, gas, going to the product 2 C ay O, solid. In the first photograph, calcium, solid, is oxidized, loses electrons, while O 2 is reduced, gains electrons.  Solid calcium appears as a dull metal. In the second photograph, C ay 2 plus and O 2 minus ions combine to form C ay O, solid.  Solid C ay O appears a lustrous met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506" y="1673572"/>
            <a:ext cx="7512988" cy="2758340"/>
          </a:xfrm>
          <a:prstGeom prst="rect">
            <a:avLst/>
          </a:prstGeom>
        </p:spPr>
      </p:pic>
      <p:sp>
        <p:nvSpPr>
          <p:cNvPr id="6" name="Content Placeholder 5"/>
          <p:cNvSpPr>
            <a:spLocks noGrp="1"/>
          </p:cNvSpPr>
          <p:nvPr>
            <p:ph idx="13"/>
          </p:nvPr>
        </p:nvSpPr>
        <p:spPr>
          <a:xfrm>
            <a:off x="1981200" y="4627070"/>
            <a:ext cx="8229600" cy="1590395"/>
          </a:xfrm>
        </p:spPr>
        <p:txBody>
          <a:bodyPr/>
          <a:lstStyle/>
          <a:p>
            <a:pPr>
              <a:spcBef>
                <a:spcPts val="600"/>
              </a:spcBef>
            </a:pPr>
            <a:r>
              <a:rPr lang="en-US" sz="2200" dirty="0"/>
              <a:t>Loss of electrons is </a:t>
            </a:r>
            <a:r>
              <a:rPr lang="en-US" sz="2200" b="1" dirty="0"/>
              <a:t>oxidation</a:t>
            </a:r>
            <a:r>
              <a:rPr lang="en-US" sz="2200" dirty="0"/>
              <a:t>.</a:t>
            </a:r>
          </a:p>
          <a:p>
            <a:pPr>
              <a:spcBef>
                <a:spcPts val="600"/>
              </a:spcBef>
            </a:pPr>
            <a:r>
              <a:rPr lang="en-US" sz="2200" dirty="0"/>
              <a:t>Gain of electrons is </a:t>
            </a:r>
            <a:r>
              <a:rPr lang="en-US" sz="2200" b="1" dirty="0"/>
              <a:t>reduction</a:t>
            </a:r>
            <a:r>
              <a:rPr lang="en-US" sz="2200" dirty="0"/>
              <a:t>.</a:t>
            </a:r>
          </a:p>
          <a:p>
            <a:pPr>
              <a:spcBef>
                <a:spcPts val="600"/>
              </a:spcBef>
            </a:pPr>
            <a:r>
              <a:rPr lang="en-US" sz="2200" dirty="0"/>
              <a:t>One cannot occur without the other.</a:t>
            </a:r>
          </a:p>
          <a:p>
            <a:pPr>
              <a:spcBef>
                <a:spcPts val="600"/>
              </a:spcBef>
            </a:pPr>
            <a:r>
              <a:rPr lang="en-US" sz="2200" dirty="0"/>
              <a:t>The reactions are often called </a:t>
            </a:r>
            <a:r>
              <a:rPr lang="en-US" sz="2200" b="1" dirty="0"/>
              <a:t>redox reactions</a:t>
            </a:r>
            <a:r>
              <a:rPr lang="en-US" sz="2200" dirty="0"/>
              <a:t>.</a:t>
            </a:r>
            <a:endParaRPr lang="en-IN" sz="2200" dirty="0"/>
          </a:p>
        </p:txBody>
      </p:sp>
    </p:spTree>
    <p:extLst>
      <p:ext uri="{BB962C8B-B14F-4D97-AF65-F5344CB8AC3E}">
        <p14:creationId xmlns:p14="http://schemas.microsoft.com/office/powerpoint/2010/main" val="5621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Displacement Reactions</a:t>
            </a:r>
            <a:endParaRPr lang="en-IN" dirty="0">
              <a:latin typeface="Times New Roman" panose="02020603050405020304" pitchFamily="18" charset="0"/>
            </a:endParaRPr>
          </a:p>
        </p:txBody>
      </p:sp>
      <p:sp>
        <p:nvSpPr>
          <p:cNvPr id="3" name="Content Placeholder 2"/>
          <p:cNvSpPr>
            <a:spLocks noGrp="1"/>
          </p:cNvSpPr>
          <p:nvPr>
            <p:ph sz="quarter" idx="13"/>
          </p:nvPr>
        </p:nvSpPr>
        <p:spPr/>
        <p:txBody>
          <a:bodyPr>
            <a:normAutofit lnSpcReduction="10000"/>
          </a:bodyPr>
          <a:lstStyle/>
          <a:p>
            <a:r>
              <a:rPr lang="en-US" sz="2200" dirty="0"/>
              <a:t>In displacement reactions, ions oxidize an element</a:t>
            </a:r>
            <a:r>
              <a:rPr lang="en-US" sz="2200" dirty="0"/>
              <a:t>.</a:t>
            </a:r>
            <a:endParaRPr lang="en-IN" sz="2200" dirty="0"/>
          </a:p>
        </p:txBody>
      </p:sp>
      <p:sp>
        <p:nvSpPr>
          <p:cNvPr id="4" name="Content Placeholder 3"/>
          <p:cNvSpPr>
            <a:spLocks noGrp="1"/>
          </p:cNvSpPr>
          <p:nvPr>
            <p:ph sz="quarter" idx="14"/>
          </p:nvPr>
        </p:nvSpPr>
        <p:spPr>
          <a:xfrm>
            <a:off x="2286000" y="1905000"/>
            <a:ext cx="152400" cy="398252"/>
          </a:xfrm>
        </p:spPr>
        <p:txBody>
          <a:bodyPr/>
          <a:lstStyle/>
          <a:p>
            <a:pPr marL="0" indent="0">
              <a:buNone/>
            </a:pPr>
            <a:r>
              <a:rPr lang="en-IN" sz="2200" dirty="0"/>
              <a:t>(</a:t>
            </a:r>
            <a:endParaRPr lang="en-IN" sz="2200" dirty="0"/>
          </a:p>
        </p:txBody>
      </p:sp>
      <p:graphicFrame>
        <p:nvGraphicFramePr>
          <p:cNvPr id="13" name="Object 12" descr="H, plus"/>
          <p:cNvGraphicFramePr>
            <a:graphicFrameLocks noChangeAspect="1"/>
          </p:cNvGraphicFramePr>
          <p:nvPr>
            <p:extLst/>
          </p:nvPr>
        </p:nvGraphicFramePr>
        <p:xfrm>
          <a:off x="2405666" y="1913903"/>
          <a:ext cx="337535" cy="316432"/>
        </p:xfrm>
        <a:graphic>
          <a:graphicData uri="http://schemas.openxmlformats.org/presentationml/2006/ole">
            <mc:AlternateContent xmlns:mc="http://schemas.openxmlformats.org/markup-compatibility/2006">
              <mc:Choice xmlns:v="urn:schemas-microsoft-com:vml" Requires="v">
                <p:oleObj spid="_x0000_s10242" name="Equation" r:id="rId3" imgW="203040" imgH="190440" progId="Equation.DSMT4">
                  <p:embed/>
                </p:oleObj>
              </mc:Choice>
              <mc:Fallback>
                <p:oleObj name="Equation" r:id="rId3" imgW="203040" imgH="190440" progId="Equation.DSMT4">
                  <p:embed/>
                  <p:pic>
                    <p:nvPicPr>
                      <p:cNvPr id="0" name=""/>
                      <p:cNvPicPr/>
                      <p:nvPr/>
                    </p:nvPicPr>
                    <p:blipFill>
                      <a:blip r:embed="rId4"/>
                      <a:stretch>
                        <a:fillRect/>
                      </a:stretch>
                    </p:blipFill>
                    <p:spPr>
                      <a:xfrm>
                        <a:off x="2405666" y="1913903"/>
                        <a:ext cx="337535" cy="316432"/>
                      </a:xfrm>
                      <a:prstGeom prst="rect">
                        <a:avLst/>
                      </a:prstGeom>
                    </p:spPr>
                  </p:pic>
                </p:oleObj>
              </mc:Fallback>
            </mc:AlternateContent>
          </a:graphicData>
        </a:graphic>
      </p:graphicFrame>
      <p:sp>
        <p:nvSpPr>
          <p:cNvPr id="5" name="Content Placeholder 4"/>
          <p:cNvSpPr>
            <a:spLocks noGrp="1"/>
          </p:cNvSpPr>
          <p:nvPr>
            <p:ph sz="quarter" idx="15"/>
          </p:nvPr>
        </p:nvSpPr>
        <p:spPr>
          <a:xfrm>
            <a:off x="2743200" y="1922252"/>
            <a:ext cx="2514600" cy="381000"/>
          </a:xfrm>
        </p:spPr>
        <p:txBody>
          <a:bodyPr>
            <a:normAutofit lnSpcReduction="10000"/>
          </a:bodyPr>
          <a:lstStyle/>
          <a:p>
            <a:pPr marL="0" indent="0">
              <a:buNone/>
            </a:pPr>
            <a:r>
              <a:rPr lang="en-US" sz="2200" dirty="0"/>
              <a:t>oxidizes Mg below</a:t>
            </a:r>
            <a:r>
              <a:rPr lang="en-US" sz="2200" dirty="0"/>
              <a:t>.)</a:t>
            </a:r>
            <a:endParaRPr lang="en-IN" sz="2200" dirty="0"/>
          </a:p>
        </p:txBody>
      </p:sp>
      <p:sp>
        <p:nvSpPr>
          <p:cNvPr id="6" name="Content Placeholder 5"/>
          <p:cNvSpPr>
            <a:spLocks noGrp="1"/>
          </p:cNvSpPr>
          <p:nvPr>
            <p:ph sz="quarter" idx="16"/>
          </p:nvPr>
        </p:nvSpPr>
        <p:spPr>
          <a:xfrm>
            <a:off x="1981200" y="2324482"/>
            <a:ext cx="8229600" cy="381000"/>
          </a:xfrm>
        </p:spPr>
        <p:txBody>
          <a:bodyPr>
            <a:normAutofit lnSpcReduction="10000"/>
          </a:bodyPr>
          <a:lstStyle/>
          <a:p>
            <a:r>
              <a:rPr lang="en-US" sz="2200" dirty="0"/>
              <a:t>The ion is displaced (replaced) in solution.</a:t>
            </a:r>
            <a:endParaRPr lang="en-IN" sz="2200" dirty="0"/>
          </a:p>
        </p:txBody>
      </p:sp>
      <p:sp>
        <p:nvSpPr>
          <p:cNvPr id="9" name="Content Placeholder 8"/>
          <p:cNvSpPr>
            <a:spLocks noGrp="1"/>
          </p:cNvSpPr>
          <p:nvPr>
            <p:ph sz="quarter" idx="17"/>
          </p:nvPr>
        </p:nvSpPr>
        <p:spPr>
          <a:xfrm>
            <a:off x="2267894" y="2696324"/>
            <a:ext cx="1618307" cy="381000"/>
          </a:xfrm>
        </p:spPr>
        <p:txBody>
          <a:bodyPr>
            <a:normAutofit fontScale="92500"/>
          </a:bodyPr>
          <a:lstStyle/>
          <a:p>
            <a:pPr marL="0" indent="0">
              <a:buNone/>
            </a:pPr>
            <a:r>
              <a:rPr lang="en-US" sz="2200" dirty="0"/>
              <a:t>(Mg replaces</a:t>
            </a:r>
            <a:endParaRPr lang="en-IN" sz="2200" dirty="0"/>
          </a:p>
        </p:txBody>
      </p:sp>
      <p:graphicFrame>
        <p:nvGraphicFramePr>
          <p:cNvPr id="14" name="Object 13" descr="H, plus"/>
          <p:cNvGraphicFramePr>
            <a:graphicFrameLocks noChangeAspect="1"/>
          </p:cNvGraphicFramePr>
          <p:nvPr>
            <p:extLst/>
          </p:nvPr>
        </p:nvGraphicFramePr>
        <p:xfrm>
          <a:off x="3960451" y="2717403"/>
          <a:ext cx="337535" cy="316432"/>
        </p:xfrm>
        <a:graphic>
          <a:graphicData uri="http://schemas.openxmlformats.org/presentationml/2006/ole">
            <mc:AlternateContent xmlns:mc="http://schemas.openxmlformats.org/markup-compatibility/2006">
              <mc:Choice xmlns:v="urn:schemas-microsoft-com:vml" Requires="v">
                <p:oleObj spid="_x0000_s10243" name="Equation" r:id="rId5" imgW="203040" imgH="190440" progId="Equation.DSMT4">
                  <p:embed/>
                </p:oleObj>
              </mc:Choice>
              <mc:Fallback>
                <p:oleObj name="Equation" r:id="rId5" imgW="203040" imgH="190440" progId="Equation.DSMT4">
                  <p:embed/>
                  <p:pic>
                    <p:nvPicPr>
                      <p:cNvPr id="0" name=""/>
                      <p:cNvPicPr/>
                      <p:nvPr/>
                    </p:nvPicPr>
                    <p:blipFill>
                      <a:blip r:embed="rId4"/>
                      <a:stretch>
                        <a:fillRect/>
                      </a:stretch>
                    </p:blipFill>
                    <p:spPr>
                      <a:xfrm>
                        <a:off x="3960451" y="2717403"/>
                        <a:ext cx="337535" cy="316432"/>
                      </a:xfrm>
                      <a:prstGeom prst="rect">
                        <a:avLst/>
                      </a:prstGeom>
                    </p:spPr>
                  </p:pic>
                </p:oleObj>
              </mc:Fallback>
            </mc:AlternateContent>
          </a:graphicData>
        </a:graphic>
      </p:graphicFrame>
      <p:sp>
        <p:nvSpPr>
          <p:cNvPr id="10" name="Content Placeholder 9"/>
          <p:cNvSpPr>
            <a:spLocks noGrp="1"/>
          </p:cNvSpPr>
          <p:nvPr>
            <p:ph sz="quarter" idx="18"/>
          </p:nvPr>
        </p:nvSpPr>
        <p:spPr>
          <a:xfrm>
            <a:off x="4297985" y="2724341"/>
            <a:ext cx="914400" cy="334124"/>
          </a:xfrm>
        </p:spPr>
        <p:txBody>
          <a:bodyPr>
            <a:normAutofit fontScale="85000" lnSpcReduction="10000"/>
          </a:bodyPr>
          <a:lstStyle/>
          <a:p>
            <a:pPr marL="0" indent="0">
              <a:buNone/>
            </a:pPr>
            <a:r>
              <a:rPr lang="en-US" sz="2200" dirty="0"/>
              <a:t>below</a:t>
            </a:r>
            <a:r>
              <a:rPr lang="en-US" sz="2200" dirty="0"/>
              <a:t>.)</a:t>
            </a:r>
            <a:endParaRPr lang="en-IN" sz="2200" dirty="0"/>
          </a:p>
        </p:txBody>
      </p:sp>
      <p:pic>
        <p:nvPicPr>
          <p:cNvPr id="15" name="Picture 14" descr="A diagram shows a reaction between solid magnesium and hydrochloric acid, showing oxidations numbers. A series of photographs shows the overall reaction of the reactants 2 H C l, aqueous, plus M g, solid, going to the products H 2, gas, plus M g C l 2, aqueous. The oxidation numbers in the reactants are: H, positive 1; C l, negative 1; M g, 0. The oxidation numbers in the products are: H, 0; M g, positive 2; C l, negative 1. In the first photograph, a spiral of solid Mg is added to a solution of H plus and C l minus ions. In the second photograph, solid M g is oxidized, loses electrons, and H plus, aqueous, is reduced, gains electrons.  The solution bubbles as the magnesium spiral is dissolved. In the third photograph, the M g 2 plus ions are in solution and some H 2 gas has been produc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6925" y="3276601"/>
            <a:ext cx="4362030" cy="2925675"/>
          </a:xfrm>
          <a:prstGeom prst="rect">
            <a:avLst/>
          </a:prstGeom>
        </p:spPr>
      </p:pic>
    </p:spTree>
    <p:extLst>
      <p:ext uri="{BB962C8B-B14F-4D97-AF65-F5344CB8AC3E}">
        <p14:creationId xmlns:p14="http://schemas.microsoft.com/office/powerpoint/2010/main" val="173381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Combination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1981200" y="1600200"/>
            <a:ext cx="8229600" cy="1295400"/>
          </a:xfrm>
        </p:spPr>
        <p:txBody>
          <a:bodyPr/>
          <a:lstStyle/>
          <a:p>
            <a:r>
              <a:rPr lang="en-US" sz="2600" dirty="0">
                <a:ea typeface="ＭＳ Ｐゴシック" charset="0"/>
              </a:rPr>
              <a:t>In a </a:t>
            </a:r>
            <a:r>
              <a:rPr lang="en-US" sz="2600" b="1" dirty="0">
                <a:ea typeface="ＭＳ Ｐゴシック" charset="0"/>
              </a:rPr>
              <a:t>combination reaction</a:t>
            </a:r>
            <a:r>
              <a:rPr lang="en-US" sz="2600" dirty="0">
                <a:ea typeface="ＭＳ Ｐゴシック" charset="0"/>
              </a:rPr>
              <a:t>, two or more substances react to form one product</a:t>
            </a:r>
            <a:r>
              <a:rPr lang="en-US" sz="2600" dirty="0">
                <a:ea typeface="ＭＳ Ｐゴシック" charset="0"/>
              </a:rPr>
              <a:t>.</a:t>
            </a:r>
          </a:p>
          <a:p>
            <a:pPr marL="0" indent="0">
              <a:buNone/>
            </a:pPr>
            <a:r>
              <a:rPr lang="en-US" sz="2400" b="1" dirty="0">
                <a:ea typeface="ＭＳ Ｐゴシック" charset="0"/>
              </a:rPr>
              <a:t>Table 3.1:</a:t>
            </a:r>
            <a:r>
              <a:rPr lang="en-US" sz="2400" dirty="0">
                <a:ea typeface="ＭＳ Ｐゴシック" charset="0"/>
              </a:rPr>
              <a:t> Combination and Decomposition </a:t>
            </a:r>
            <a:r>
              <a:rPr lang="en-US" sz="2400" dirty="0">
                <a:ea typeface="ＭＳ Ｐゴシック" charset="0"/>
              </a:rPr>
              <a:t>R</a:t>
            </a:r>
            <a:r>
              <a:rPr lang="en-US" sz="2400" dirty="0">
                <a:ea typeface="ＭＳ Ｐゴシック" charset="0"/>
              </a:rPr>
              <a:t>eactions</a:t>
            </a:r>
            <a:endParaRPr lang="en-US" sz="2400" dirty="0">
              <a:ea typeface="ＭＳ Ｐゴシック" charset="0"/>
            </a:endParaRPr>
          </a:p>
        </p:txBody>
      </p:sp>
      <p:pic>
        <p:nvPicPr>
          <p:cNvPr id="6" name="Picture 5" descr="A table. The table has 4 rows and 1 column. The column has the following heading. Combination reactions. Row 1. Combination, Ay plus B yields C. Row 2. Combination, C, solid, plus O 2, gaseous, yields C O 2, gaseous. Row 3. Combination, N 2, gaseous, plus 3 H 2, gaseous, yields 2 N H 3, gaseous. Row 4. Combination, C ay O, solid, plus H 2 O, liquid, yields C ay, O H, sub 2, aqueous. The table has the following description. Two or more reactants combine to form a single product. Many elements react with one another in this fashion to form compou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2316" y="3098070"/>
            <a:ext cx="6327371" cy="1854931"/>
          </a:xfrm>
          <a:prstGeom prst="rect">
            <a:avLst/>
          </a:prstGeom>
        </p:spPr>
      </p:pic>
    </p:spTree>
    <p:extLst>
      <p:ext uri="{BB962C8B-B14F-4D97-AF65-F5344CB8AC3E}">
        <p14:creationId xmlns:p14="http://schemas.microsoft.com/office/powerpoint/2010/main" val="3055109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Activity Series and Hydrogen</a:t>
            </a:r>
          </a:p>
        </p:txBody>
      </p:sp>
      <p:sp>
        <p:nvSpPr>
          <p:cNvPr id="8" name="Content Placeholder 7"/>
          <p:cNvSpPr>
            <a:spLocks noGrp="1"/>
          </p:cNvSpPr>
          <p:nvPr>
            <p:ph idx="1"/>
          </p:nvPr>
        </p:nvSpPr>
        <p:spPr>
          <a:xfrm>
            <a:off x="1981200" y="1600201"/>
            <a:ext cx="2743200" cy="4267199"/>
          </a:xfrm>
        </p:spPr>
        <p:txBody>
          <a:bodyPr/>
          <a:lstStyle/>
          <a:p>
            <a:r>
              <a:rPr lang="en-US" sz="2200" dirty="0"/>
              <a:t>The elements above hydrogen will react with acids to produce hydrogen gas.  Elements below will NOT react!</a:t>
            </a:r>
          </a:p>
          <a:p>
            <a:r>
              <a:rPr lang="en-US" sz="2200" dirty="0"/>
              <a:t>A reactive metal is oxidized to a cation</a:t>
            </a:r>
            <a:r>
              <a:rPr lang="en-US" sz="2200" dirty="0"/>
              <a:t>.</a:t>
            </a:r>
            <a:endParaRPr lang="en-US" sz="2200" dirty="0"/>
          </a:p>
        </p:txBody>
      </p:sp>
      <p:sp>
        <p:nvSpPr>
          <p:cNvPr id="2" name="Content Placeholder 1"/>
          <p:cNvSpPr>
            <a:spLocks noGrp="1"/>
          </p:cNvSpPr>
          <p:nvPr>
            <p:ph idx="13"/>
          </p:nvPr>
        </p:nvSpPr>
        <p:spPr>
          <a:xfrm>
            <a:off x="4953000" y="1585112"/>
            <a:ext cx="4953000" cy="548489"/>
          </a:xfrm>
        </p:spPr>
        <p:txBody>
          <a:bodyPr>
            <a:normAutofit lnSpcReduction="10000"/>
          </a:bodyPr>
          <a:lstStyle/>
          <a:p>
            <a:pPr marL="0" indent="0">
              <a:buNone/>
            </a:pPr>
            <a:r>
              <a:rPr lang="en-IN" sz="1800" b="1" dirty="0"/>
              <a:t>Table 4.5 </a:t>
            </a:r>
            <a:r>
              <a:rPr lang="en-IN" sz="1800" dirty="0"/>
              <a:t>Activity Series of Metals in Aqueous Solution</a:t>
            </a:r>
          </a:p>
        </p:txBody>
      </p:sp>
      <p:pic>
        <p:nvPicPr>
          <p:cNvPr id="3" name="Picture 2" descr="An arrow adjacent to table pointing upwards indicates ease of oxidation increases from bottom to top. The table has 21 rows and 2 columns. The columns have the following headings from left to right. Metal, and oxidation reaction. The row entries are as follows, from top to bottom. Row 1. Metal, lithium. Reaction, L I, solid, yields L I, plus, aqueous, plus e, minus. Row 2. Metal, potassium. Reaction, K, solid, yields K, plus, aqueous, plus e, minus. Row 3. Metal, barium. Reaction, B ay, solid, yields B ay, 2 plus, aqueous, plus 2 e, minus. Row 4. Metal, calcium. Reaction, C ay, solid, yields C ay, 2 plus, aqueous, plus 2 e, minus. Row 5. Metal, sodium. Reaction, N ay, solid, yields N ay, plus, aqueous, plus e, minus. Row 6. Metal, magnesium. Reaction, M g, solid, yields M g, 2 plus, aqueous, plus 2 e, minus. Row 7. Metal, aluminum. Reaction, Ay l, solid, yields Ay l, 3 plus, aqueous, plus 3 e, minus. Row 8. Metal, manganese. Reaction, M n, solid, yields M n, 2 plus, aqueous, plus 2 e, minus. Row 9. Metal, zinc. Reaction, Z n, solid, yields Z n, 2 plus, aqueous, plus 2 e, minus. Row 10. Metal, chromium. Reaction, C r, solid, yields C r, 3 plus, aqueous, plus 3 e, minus. Row 11. Metal, iron. Reaction, F e, solid, yields F e, 2 plus, aqueous, plus 2 e, minus. Row 12. Metal, cobalt. Reaction, C o, solid, yields C o, 2 plus, aqueous, plus 2 e, minus. Row 13. Metal, nickel. Reaction, N i, solid, yields N i, 2 plus, aqueous, plus 2 e, minus. Row 14. Metal, tin. Reaction, S n, solid, yields S n, 2 plus, aqueous, plus 2 e, minus. Row 15. Metal, lead. Reaction, P b, solid, yields P b, 2 plus, aqueous, plus 2 e, minus. Row 16. Metal, hydrogen. Reaction, H 2, gaseous, yields 2 H, plus, aqueous, plus 2 e, minus. Row 17. Metal, copper. Reaction, C u, solid, yields C u, 2 plus, aqueous, plus 2 e, minus. Row 18. Metal, silver. Reaction, Ay g, solid, yields, Ay g, plus, aqueous, plus e, minus. Row 19. Metal, mercury. Reaction, H g, liquid, yields H g, 2 plus, aqueous, plus 2 e, minus. Row 20. Metal, platinum. Reaction, P t, solid, yields P t, 2 plus, aqueous, plus 2 e, minus. Row 21. Metal, gold. Reaction, Ay u, solid, yields Ay u, 3 plus, aqueous, plus 3 e, min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744" y="2206025"/>
            <a:ext cx="3940657" cy="3774985"/>
          </a:xfrm>
          <a:prstGeom prst="rect">
            <a:avLst/>
          </a:prstGeom>
        </p:spPr>
      </p:pic>
    </p:spTree>
    <p:extLst>
      <p:ext uri="{BB962C8B-B14F-4D97-AF65-F5344CB8AC3E}">
        <p14:creationId xmlns:p14="http://schemas.microsoft.com/office/powerpoint/2010/main" val="2296986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Metal/Acid Displacement Reactions</a:t>
            </a:r>
          </a:p>
        </p:txBody>
      </p:sp>
      <p:pic>
        <p:nvPicPr>
          <p:cNvPr id="6" name="Picture 5" descr="A diagram shows a reaction between solid copper and silver nitrate. A series of photographs shows the overall reaction of the reactants 2 Ay g N O 3, aqueous, plus C u, solid, going to the products Ay g, N O 3, sub 2, aqueous, plus 2 Ay g, solid. In the first photograph, a spiral of solid Cu is added to a clear solution of Ay g plus and N O 3 minus ions. In the second photograph, solid C u is oxidized, loses electrons, and Ay g plus, aqueous, is reduced, gains electrons.  The solution has turned a pale blue. In the third photograph, Ay g has attached to the copper spiral, which now appears thicker.  C u 2 plus and N O 3 minus ions are in solution, which has turned a dark blue col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782" y="1676401"/>
            <a:ext cx="5168439" cy="3126903"/>
          </a:xfrm>
          <a:prstGeom prst="rect">
            <a:avLst/>
          </a:prstGeom>
        </p:spPr>
      </p:pic>
      <p:sp>
        <p:nvSpPr>
          <p:cNvPr id="3" name="Content Placeholder 2"/>
          <p:cNvSpPr>
            <a:spLocks noGrp="1"/>
          </p:cNvSpPr>
          <p:nvPr>
            <p:ph idx="13"/>
          </p:nvPr>
        </p:nvSpPr>
        <p:spPr>
          <a:xfrm>
            <a:off x="1981200" y="5029202"/>
            <a:ext cx="8229600" cy="1219199"/>
          </a:xfrm>
        </p:spPr>
        <p:txBody>
          <a:bodyPr/>
          <a:lstStyle/>
          <a:p>
            <a:pPr>
              <a:spcBef>
                <a:spcPts val="1100"/>
              </a:spcBef>
            </a:pPr>
            <a:r>
              <a:rPr lang="en-US" sz="2000" dirty="0"/>
              <a:t>Elements higher on the activity series are more reactive.</a:t>
            </a:r>
          </a:p>
          <a:p>
            <a:pPr>
              <a:spcBef>
                <a:spcPts val="1100"/>
              </a:spcBef>
            </a:pPr>
            <a:r>
              <a:rPr lang="en-US" sz="2000" dirty="0"/>
              <a:t>They will exist as ions.</a:t>
            </a:r>
          </a:p>
          <a:p>
            <a:pPr>
              <a:spcBef>
                <a:spcPts val="1100"/>
              </a:spcBef>
            </a:pPr>
            <a:r>
              <a:rPr lang="en-US" sz="2000" dirty="0"/>
              <a:t>The element below will exist as the element.</a:t>
            </a:r>
            <a:endParaRPr lang="en-US" sz="2000" dirty="0"/>
          </a:p>
        </p:txBody>
      </p:sp>
    </p:spTree>
    <p:extLst>
      <p:ext uri="{BB962C8B-B14F-4D97-AF65-F5344CB8AC3E}">
        <p14:creationId xmlns:p14="http://schemas.microsoft.com/office/powerpoint/2010/main" val="22111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Stoichiometric Calculations</a:t>
            </a:r>
            <a:endParaRPr lang="en-IN" dirty="0">
              <a:latin typeface="Times New Roman" panose="02020603050405020304" pitchFamily="18" charset="0"/>
            </a:endParaRPr>
          </a:p>
        </p:txBody>
      </p:sp>
      <p:pic>
        <p:nvPicPr>
          <p:cNvPr id="4" name="Picture 3" descr="A chart showing the three steps involved in converting from grams of substance Ay to grams of substance B. Step 1. Given grams of substance Ay, use molar mass of Ay to find moles of substance Ay. Step 2. Then use coefficients from the balanced equation to find moles of substance B. Step 3. Use molar mass of B to find grams of substance B."/>
          <p:cNvPicPr>
            <a:picLocks noChangeAspect="1"/>
          </p:cNvPicPr>
          <p:nvPr/>
        </p:nvPicPr>
        <p:blipFill rotWithShape="1">
          <a:blip r:embed="rId2">
            <a:extLst>
              <a:ext uri="{28A0092B-C50C-407E-A947-70E740481C1C}">
                <a14:useLocalDpi xmlns:a14="http://schemas.microsoft.com/office/drawing/2010/main" val="0"/>
              </a:ext>
            </a:extLst>
          </a:blip>
          <a:srcRect b="9918"/>
          <a:stretch/>
        </p:blipFill>
        <p:spPr>
          <a:xfrm>
            <a:off x="2020147" y="1613341"/>
            <a:ext cx="8151706" cy="1316547"/>
          </a:xfrm>
          <a:prstGeom prst="rect">
            <a:avLst/>
          </a:prstGeom>
        </p:spPr>
      </p:pic>
      <p:sp>
        <p:nvSpPr>
          <p:cNvPr id="3" name="Content Placeholder 2"/>
          <p:cNvSpPr>
            <a:spLocks noGrp="1"/>
          </p:cNvSpPr>
          <p:nvPr>
            <p:ph idx="1"/>
          </p:nvPr>
        </p:nvSpPr>
        <p:spPr>
          <a:xfrm>
            <a:off x="1981200" y="3048000"/>
            <a:ext cx="8229600" cy="3200400"/>
          </a:xfrm>
        </p:spPr>
        <p:txBody>
          <a:bodyPr/>
          <a:lstStyle/>
          <a:p>
            <a:pPr marL="342900" indent="-342900"/>
            <a:r>
              <a:rPr lang="en-US" sz="2600" dirty="0"/>
              <a:t>We have already seen in this chapter how to convert from grams to moles or moles to grams. </a:t>
            </a:r>
          </a:p>
          <a:p>
            <a:pPr marL="342900" indent="-342900"/>
            <a:r>
              <a:rPr lang="en-US" sz="2600" dirty="0"/>
              <a:t>The</a:t>
            </a:r>
            <a:r>
              <a:rPr lang="en-US" sz="2600" b="1" i="1" dirty="0"/>
              <a:t> </a:t>
            </a:r>
            <a:r>
              <a:rPr lang="en-US" sz="2600" b="1" dirty="0"/>
              <a:t>new</a:t>
            </a:r>
            <a:r>
              <a:rPr lang="en-US" sz="2600" b="1" i="1" dirty="0"/>
              <a:t> </a:t>
            </a:r>
            <a:r>
              <a:rPr lang="en-US" sz="2600" dirty="0"/>
              <a:t>calculation is how to compare two </a:t>
            </a:r>
            <a:r>
              <a:rPr lang="en-US" sz="2600" b="1" dirty="0"/>
              <a:t>different</a:t>
            </a:r>
            <a:r>
              <a:rPr lang="en-US" sz="2600" dirty="0"/>
              <a:t> materials, using the </a:t>
            </a:r>
            <a:r>
              <a:rPr lang="en-US" sz="2600" b="1" dirty="0"/>
              <a:t>mole ratio </a:t>
            </a:r>
            <a:r>
              <a:rPr lang="en-US" sz="2600" dirty="0"/>
              <a:t>from the balanced equation</a:t>
            </a:r>
            <a:r>
              <a:rPr lang="en-US" sz="2600" dirty="0"/>
              <a:t>.</a:t>
            </a:r>
            <a:endParaRPr lang="en-US" sz="2600" dirty="0"/>
          </a:p>
          <a:p>
            <a:pPr marL="342900" indent="-342900"/>
            <a:r>
              <a:rPr lang="en-US" sz="2600" dirty="0"/>
              <a:t>The </a:t>
            </a:r>
            <a:r>
              <a:rPr lang="en-US" sz="2600" b="1" dirty="0"/>
              <a:t>mole ratio </a:t>
            </a:r>
            <a:r>
              <a:rPr lang="en-US" sz="2600" dirty="0"/>
              <a:t>comes from the coefficients in the balanced equation</a:t>
            </a:r>
            <a:r>
              <a:rPr lang="en-US" sz="2600" dirty="0"/>
              <a:t>.</a:t>
            </a:r>
            <a:endParaRPr lang="en-US" sz="2600" dirty="0"/>
          </a:p>
        </p:txBody>
      </p:sp>
    </p:spTree>
    <p:extLst>
      <p:ext uri="{BB962C8B-B14F-4D97-AF65-F5344CB8AC3E}">
        <p14:creationId xmlns:p14="http://schemas.microsoft.com/office/powerpoint/2010/main" val="111194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077200" cy="1097280"/>
          </a:xfrm>
        </p:spPr>
        <p:txBody>
          <a:bodyPr>
            <a:normAutofit fontScale="90000"/>
          </a:bodyPr>
          <a:lstStyle/>
          <a:p>
            <a:r>
              <a:rPr lang="en-IN" dirty="0">
                <a:latin typeface="Times New Roman" panose="02020603050405020304" pitchFamily="18" charset="0"/>
              </a:rPr>
              <a:t>An Example of a Stoichiometric Calculation </a:t>
            </a:r>
            <a:r>
              <a:rPr lang="en-US" sz="2000" dirty="0">
                <a:latin typeface="Times New Roman" panose="02020603050405020304" pitchFamily="18" charset="0"/>
              </a:rPr>
              <a:t>(1 of 3)</a:t>
            </a:r>
            <a:endParaRPr lang="en-IN" sz="2000" dirty="0">
              <a:latin typeface="Times New Roman" panose="02020603050405020304" pitchFamily="18" charset="0"/>
            </a:endParaRPr>
          </a:p>
        </p:txBody>
      </p:sp>
      <p:pic>
        <p:nvPicPr>
          <p:cNvPr id="7" name="Picture 6" descr="Given grams of substance Ay, use molar mass of Ay to find moles of substance Ay."/>
          <p:cNvPicPr>
            <a:picLocks noChangeAspect="1"/>
          </p:cNvPicPr>
          <p:nvPr/>
        </p:nvPicPr>
        <p:blipFill rotWithShape="1">
          <a:blip r:embed="rId3">
            <a:extLst>
              <a:ext uri="{28A0092B-C50C-407E-A947-70E740481C1C}">
                <a14:useLocalDpi xmlns:a14="http://schemas.microsoft.com/office/drawing/2010/main" val="0"/>
              </a:ext>
            </a:extLst>
          </a:blip>
          <a:srcRect b="18338"/>
          <a:stretch/>
        </p:blipFill>
        <p:spPr>
          <a:xfrm>
            <a:off x="2001571" y="1812201"/>
            <a:ext cx="8191055" cy="711903"/>
          </a:xfrm>
          <a:prstGeom prst="rect">
            <a:avLst/>
          </a:prstGeom>
        </p:spPr>
      </p:pic>
      <p:graphicFrame>
        <p:nvGraphicFramePr>
          <p:cNvPr id="8" name="Object 7" descr="Moles of C 6 H 12 O 6 = 1.00 grams of C 6 H 12 O 6, times, 1 mole of C 6 H 12 O 6 over 180.0 grams of C 6 H 12 O 6, with grams of C 6 H 12 O 6 canceled"/>
          <p:cNvGraphicFramePr>
            <a:graphicFrameLocks noChangeAspect="1"/>
          </p:cNvGraphicFramePr>
          <p:nvPr>
            <p:extLst/>
          </p:nvPr>
        </p:nvGraphicFramePr>
        <p:xfrm>
          <a:off x="2670013" y="2685628"/>
          <a:ext cx="6851977" cy="1088400"/>
        </p:xfrm>
        <a:graphic>
          <a:graphicData uri="http://schemas.openxmlformats.org/presentationml/2006/ole">
            <mc:AlternateContent xmlns:mc="http://schemas.openxmlformats.org/markup-compatibility/2006">
              <mc:Choice xmlns:v="urn:schemas-microsoft-com:vml" Requires="v">
                <p:oleObj spid="_x0000_s11266" name="Equation" r:id="rId4" imgW="3517560" imgH="558720" progId="Equation.DSMT4">
                  <p:embed/>
                </p:oleObj>
              </mc:Choice>
              <mc:Fallback>
                <p:oleObj name="Equation" r:id="rId4" imgW="3517560" imgH="558720" progId="Equation.DSMT4">
                  <p:embed/>
                  <p:pic>
                    <p:nvPicPr>
                      <p:cNvPr id="0" name=""/>
                      <p:cNvPicPr/>
                      <p:nvPr/>
                    </p:nvPicPr>
                    <p:blipFill>
                      <a:blip r:embed="rId5"/>
                      <a:stretch>
                        <a:fillRect/>
                      </a:stretch>
                    </p:blipFill>
                    <p:spPr>
                      <a:xfrm>
                        <a:off x="2670013" y="2685628"/>
                        <a:ext cx="6851977" cy="1088400"/>
                      </a:xfrm>
                      <a:prstGeom prst="rect">
                        <a:avLst/>
                      </a:prstGeom>
                    </p:spPr>
                  </p:pic>
                </p:oleObj>
              </mc:Fallback>
            </mc:AlternateContent>
          </a:graphicData>
        </a:graphic>
      </p:graphicFrame>
      <p:sp>
        <p:nvSpPr>
          <p:cNvPr id="4" name="Content Placeholder 3"/>
          <p:cNvSpPr>
            <a:spLocks noGrp="1"/>
          </p:cNvSpPr>
          <p:nvPr>
            <p:ph idx="1"/>
          </p:nvPr>
        </p:nvSpPr>
        <p:spPr>
          <a:xfrm>
            <a:off x="1981200" y="3926948"/>
            <a:ext cx="8229600" cy="838199"/>
          </a:xfrm>
        </p:spPr>
        <p:txBody>
          <a:bodyPr/>
          <a:lstStyle/>
          <a:p>
            <a:r>
              <a:rPr lang="en-US" sz="2600" dirty="0"/>
              <a:t>How many grams of water can be produced </a:t>
            </a:r>
            <a:r>
              <a:rPr lang="en-US" sz="2600" dirty="0"/>
              <a:t>from 1.00 </a:t>
            </a:r>
            <a:r>
              <a:rPr lang="en-US" sz="2600" dirty="0"/>
              <a:t>g of glucose</a:t>
            </a:r>
            <a:r>
              <a:rPr lang="en-US" sz="2600" dirty="0"/>
              <a:t>?</a:t>
            </a:r>
            <a:endParaRPr lang="en-US" sz="2600" dirty="0"/>
          </a:p>
        </p:txBody>
      </p:sp>
      <p:graphicFrame>
        <p:nvGraphicFramePr>
          <p:cNvPr id="9" name="Object 8" descr="C 6 H 12 O 6, solid, plus 6 O 2, gaseous, yields 6 C O 2, gaseous, plus 6 H 2 O, liquid"/>
          <p:cNvGraphicFramePr>
            <a:graphicFrameLocks noChangeAspect="1"/>
          </p:cNvGraphicFramePr>
          <p:nvPr>
            <p:extLst/>
          </p:nvPr>
        </p:nvGraphicFramePr>
        <p:xfrm>
          <a:off x="2209801" y="4809426"/>
          <a:ext cx="5595779" cy="500253"/>
        </p:xfrm>
        <a:graphic>
          <a:graphicData uri="http://schemas.openxmlformats.org/presentationml/2006/ole">
            <mc:AlternateContent xmlns:mc="http://schemas.openxmlformats.org/markup-compatibility/2006">
              <mc:Choice xmlns:v="urn:schemas-microsoft-com:vml" Requires="v">
                <p:oleObj spid="_x0000_s11267" name="Equation" r:id="rId6" imgW="2844720" imgH="253800" progId="Equation.DSMT4">
                  <p:embed/>
                </p:oleObj>
              </mc:Choice>
              <mc:Fallback>
                <p:oleObj name="Equation" r:id="rId6" imgW="2844720" imgH="253800" progId="Equation.DSMT4">
                  <p:embed/>
                  <p:pic>
                    <p:nvPicPr>
                      <p:cNvPr id="0" name=""/>
                      <p:cNvPicPr/>
                      <p:nvPr/>
                    </p:nvPicPr>
                    <p:blipFill>
                      <a:blip r:embed="rId7"/>
                      <a:stretch>
                        <a:fillRect/>
                      </a:stretch>
                    </p:blipFill>
                    <p:spPr>
                      <a:xfrm>
                        <a:off x="2209801" y="4809426"/>
                        <a:ext cx="5595779" cy="500253"/>
                      </a:xfrm>
                      <a:prstGeom prst="rect">
                        <a:avLst/>
                      </a:prstGeom>
                    </p:spPr>
                  </p:pic>
                </p:oleObj>
              </mc:Fallback>
            </mc:AlternateContent>
          </a:graphicData>
        </a:graphic>
      </p:graphicFrame>
      <p:sp>
        <p:nvSpPr>
          <p:cNvPr id="5" name="Content Placeholder 4"/>
          <p:cNvSpPr>
            <a:spLocks noGrp="1"/>
          </p:cNvSpPr>
          <p:nvPr>
            <p:ph idx="13"/>
          </p:nvPr>
        </p:nvSpPr>
        <p:spPr>
          <a:xfrm>
            <a:off x="1981200" y="5356632"/>
            <a:ext cx="8229600" cy="891768"/>
          </a:xfrm>
        </p:spPr>
        <p:txBody>
          <a:bodyPr>
            <a:normAutofit lnSpcReduction="10000"/>
          </a:bodyPr>
          <a:lstStyle/>
          <a:p>
            <a:pPr>
              <a:defRPr/>
            </a:pPr>
            <a:r>
              <a:rPr lang="en-US" sz="2600" dirty="0"/>
              <a:t>There is 1.00 g of glucose to start.</a:t>
            </a:r>
          </a:p>
          <a:p>
            <a:pPr>
              <a:defRPr/>
            </a:pPr>
            <a:r>
              <a:rPr lang="en-US" sz="2600" dirty="0"/>
              <a:t>The first step is to convert it to moles</a:t>
            </a:r>
            <a:r>
              <a:rPr lang="en-US" sz="2600" dirty="0"/>
              <a:t>.</a:t>
            </a:r>
            <a:endParaRPr lang="en-US" sz="2600" dirty="0"/>
          </a:p>
        </p:txBody>
      </p:sp>
    </p:spTree>
    <p:extLst>
      <p:ext uri="{BB962C8B-B14F-4D97-AF65-F5344CB8AC3E}">
        <p14:creationId xmlns:p14="http://schemas.microsoft.com/office/powerpoint/2010/main" val="419126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001000" cy="1097280"/>
          </a:xfrm>
        </p:spPr>
        <p:txBody>
          <a:bodyPr>
            <a:normAutofit fontScale="90000"/>
          </a:bodyPr>
          <a:lstStyle/>
          <a:p>
            <a:r>
              <a:rPr lang="en-US" dirty="0">
                <a:latin typeface="Times New Roman" panose="02020603050405020304" pitchFamily="18" charset="0"/>
              </a:rPr>
              <a:t>An Example of a Stoichiometric Calculation </a:t>
            </a:r>
            <a:r>
              <a:rPr lang="en-US" sz="2000" dirty="0">
                <a:latin typeface="Times New Roman" panose="02020603050405020304" pitchFamily="18" charset="0"/>
              </a:rPr>
              <a:t>(2 of 3)</a:t>
            </a:r>
            <a:endParaRPr lang="en-IN" sz="2000" dirty="0">
              <a:latin typeface="Times New Roman" panose="02020603050405020304" pitchFamily="18" charset="0"/>
            </a:endParaRPr>
          </a:p>
        </p:txBody>
      </p:sp>
      <p:pic>
        <p:nvPicPr>
          <p:cNvPr id="4" name="Picture 3" descr="From moles of substance Ay, use coefficients from the balanced equation to find moles of substance B."/>
          <p:cNvPicPr>
            <a:picLocks noChangeAspect="1"/>
          </p:cNvPicPr>
          <p:nvPr/>
        </p:nvPicPr>
        <p:blipFill rotWithShape="1">
          <a:blip r:embed="rId3">
            <a:extLst>
              <a:ext uri="{28A0092B-C50C-407E-A947-70E740481C1C}">
                <a14:useLocalDpi xmlns:a14="http://schemas.microsoft.com/office/drawing/2010/main" val="0"/>
              </a:ext>
            </a:extLst>
          </a:blip>
          <a:srcRect b="18671"/>
          <a:stretch/>
        </p:blipFill>
        <p:spPr>
          <a:xfrm>
            <a:off x="2032159" y="1798339"/>
            <a:ext cx="8127683" cy="708233"/>
          </a:xfrm>
          <a:prstGeom prst="rect">
            <a:avLst/>
          </a:prstGeom>
        </p:spPr>
      </p:pic>
      <p:graphicFrame>
        <p:nvGraphicFramePr>
          <p:cNvPr id="6" name="Object 5" descr="Moles of H 2 O = 1.00 grams of C 6 H 12 O 6, times, 1 mole of C 6 H 12 O 6 over 180.0 grams of C 6 H 12 O 6, times, 6 moles of H 2 O over 1 mole of C 6 H 12 O 6, with moles and grams of C 6 H 12 O 6 canceled"/>
          <p:cNvGraphicFramePr>
            <a:graphicFrameLocks noChangeAspect="1"/>
          </p:cNvGraphicFramePr>
          <p:nvPr>
            <p:extLst/>
          </p:nvPr>
        </p:nvGraphicFramePr>
        <p:xfrm>
          <a:off x="1957411" y="2712441"/>
          <a:ext cx="8260660" cy="1034659"/>
        </p:xfrm>
        <a:graphic>
          <a:graphicData uri="http://schemas.openxmlformats.org/presentationml/2006/ole">
            <mc:AlternateContent xmlns:mc="http://schemas.openxmlformats.org/markup-compatibility/2006">
              <mc:Choice xmlns:v="urn:schemas-microsoft-com:vml" Requires="v">
                <p:oleObj spid="_x0000_s12290" name="Equation" r:id="rId4" imgW="4457520" imgH="558720" progId="Equation.DSMT4">
                  <p:embed/>
                </p:oleObj>
              </mc:Choice>
              <mc:Fallback>
                <p:oleObj name="Equation" r:id="rId4" imgW="4457520" imgH="558720" progId="Equation.DSMT4">
                  <p:embed/>
                  <p:pic>
                    <p:nvPicPr>
                      <p:cNvPr id="0" name=""/>
                      <p:cNvPicPr/>
                      <p:nvPr/>
                    </p:nvPicPr>
                    <p:blipFill>
                      <a:blip r:embed="rId5"/>
                      <a:stretch>
                        <a:fillRect/>
                      </a:stretch>
                    </p:blipFill>
                    <p:spPr>
                      <a:xfrm>
                        <a:off x="1957411" y="2712441"/>
                        <a:ext cx="8260660" cy="1034659"/>
                      </a:xfrm>
                      <a:prstGeom prst="rect">
                        <a:avLst/>
                      </a:prstGeom>
                    </p:spPr>
                  </p:pic>
                </p:oleObj>
              </mc:Fallback>
            </mc:AlternateContent>
          </a:graphicData>
        </a:graphic>
      </p:graphicFrame>
      <p:sp>
        <p:nvSpPr>
          <p:cNvPr id="3" name="Content Placeholder 2"/>
          <p:cNvSpPr>
            <a:spLocks noGrp="1"/>
          </p:cNvSpPr>
          <p:nvPr>
            <p:ph idx="1"/>
          </p:nvPr>
        </p:nvSpPr>
        <p:spPr>
          <a:xfrm>
            <a:off x="1981200" y="4018989"/>
            <a:ext cx="8229600" cy="2133600"/>
          </a:xfrm>
        </p:spPr>
        <p:txBody>
          <a:bodyPr/>
          <a:lstStyle/>
          <a:p>
            <a:r>
              <a:rPr lang="en-US" sz="2600" dirty="0">
                <a:ea typeface="ＭＳ Ｐゴシック" charset="0"/>
              </a:rPr>
              <a:t>The </a:t>
            </a:r>
            <a:r>
              <a:rPr lang="en-US" sz="2600" b="1" dirty="0">
                <a:ea typeface="ＭＳ Ｐゴシック" charset="0"/>
              </a:rPr>
              <a:t>new </a:t>
            </a:r>
            <a:r>
              <a:rPr lang="en-US" sz="2600" dirty="0">
                <a:ea typeface="ＭＳ Ｐゴシック" charset="0"/>
              </a:rPr>
              <a:t>calculation is to convert moles of one substance in the equation to moles of another substance.</a:t>
            </a:r>
          </a:p>
          <a:p>
            <a:r>
              <a:rPr lang="en-US" sz="2600" dirty="0">
                <a:ea typeface="ＭＳ Ｐゴシック" charset="0"/>
              </a:rPr>
              <a:t>The </a:t>
            </a:r>
            <a:r>
              <a:rPr lang="en-US" sz="2600" b="1" dirty="0"/>
              <a:t>mole ratio </a:t>
            </a:r>
            <a:r>
              <a:rPr lang="en-US" sz="2600" dirty="0">
                <a:ea typeface="ＭＳ Ｐゴシック" charset="0"/>
              </a:rPr>
              <a:t>comes from the coefficients in the balanced equation</a:t>
            </a:r>
            <a:r>
              <a:rPr lang="en-US" sz="2600" dirty="0">
                <a:ea typeface="ＭＳ Ｐゴシック" charset="0"/>
              </a:rPr>
              <a:t>.</a:t>
            </a:r>
            <a:endParaRPr lang="en-US" sz="2600" dirty="0">
              <a:ea typeface="ＭＳ Ｐゴシック" charset="0"/>
            </a:endParaRPr>
          </a:p>
        </p:txBody>
      </p:sp>
    </p:spTree>
    <p:extLst>
      <p:ext uri="{BB962C8B-B14F-4D97-AF65-F5344CB8AC3E}">
        <p14:creationId xmlns:p14="http://schemas.microsoft.com/office/powerpoint/2010/main" val="225602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8001000" cy="1097280"/>
          </a:xfrm>
        </p:spPr>
        <p:txBody>
          <a:bodyPr>
            <a:normAutofit fontScale="90000"/>
          </a:bodyPr>
          <a:lstStyle/>
          <a:p>
            <a:r>
              <a:rPr lang="en-US" dirty="0">
                <a:latin typeface="Times New Roman" panose="02020603050405020304" pitchFamily="18" charset="0"/>
              </a:rPr>
              <a:t>An Example of a Stoichiometric Calculation </a:t>
            </a:r>
            <a:r>
              <a:rPr lang="en-US" sz="2000" dirty="0">
                <a:latin typeface="Times New Roman" panose="02020603050405020304" pitchFamily="18" charset="0"/>
              </a:rPr>
              <a:t>(3 of 3)</a:t>
            </a:r>
            <a:endParaRPr lang="en-IN" sz="2000" dirty="0">
              <a:latin typeface="Times New Roman" panose="02020603050405020304" pitchFamily="18" charset="0"/>
            </a:endParaRPr>
          </a:p>
        </p:txBody>
      </p:sp>
      <p:pic>
        <p:nvPicPr>
          <p:cNvPr id="4" name="Picture 3" descr="From moles of substance B, use molar mass of B to find grams of substance B."/>
          <p:cNvPicPr>
            <a:picLocks noChangeAspect="1"/>
          </p:cNvPicPr>
          <p:nvPr/>
        </p:nvPicPr>
        <p:blipFill rotWithShape="1">
          <a:blip r:embed="rId3">
            <a:extLst>
              <a:ext uri="{28A0092B-C50C-407E-A947-70E740481C1C}">
                <a14:useLocalDpi xmlns:a14="http://schemas.microsoft.com/office/drawing/2010/main" val="0"/>
              </a:ext>
            </a:extLst>
          </a:blip>
          <a:srcRect b="18776"/>
          <a:stretch/>
        </p:blipFill>
        <p:spPr>
          <a:xfrm>
            <a:off x="2010021" y="1754383"/>
            <a:ext cx="8180413" cy="711903"/>
          </a:xfrm>
          <a:prstGeom prst="rect">
            <a:avLst/>
          </a:prstGeom>
        </p:spPr>
      </p:pic>
      <p:graphicFrame>
        <p:nvGraphicFramePr>
          <p:cNvPr id="5" name="Object 4" descr="Grams of H 2 O = 1.00 grams of C 6 H 12 O 6, times, 1 mole of C 6 H 12 O 6 over 180.0 grams of C 6 H 12 O 6, times, 6 moles of H 2 O over 1 mole of C 6 H 12 O 6, times, 18.0 grams of H 2 O over 1 mole of H 2 O, with grams and moles of C 6 H 12 O 6 and moles of H 2 O canceled, = 0.600 grams of H 2 O"/>
          <p:cNvGraphicFramePr>
            <a:graphicFrameLocks noChangeAspect="1"/>
          </p:cNvGraphicFramePr>
          <p:nvPr>
            <p:extLst/>
          </p:nvPr>
        </p:nvGraphicFramePr>
        <p:xfrm>
          <a:off x="1959904" y="2587983"/>
          <a:ext cx="8256316" cy="1193043"/>
        </p:xfrm>
        <a:graphic>
          <a:graphicData uri="http://schemas.openxmlformats.org/presentationml/2006/ole">
            <mc:AlternateContent xmlns:mc="http://schemas.openxmlformats.org/markup-compatibility/2006">
              <mc:Choice xmlns:v="urn:schemas-microsoft-com:vml" Requires="v">
                <p:oleObj spid="_x0000_s13314" name="Equation" r:id="rId4" imgW="5435280" imgH="787320" progId="Equation.DSMT4">
                  <p:embed/>
                </p:oleObj>
              </mc:Choice>
              <mc:Fallback>
                <p:oleObj name="Equation" r:id="rId4" imgW="5435280" imgH="787320" progId="Equation.DSMT4">
                  <p:embed/>
                  <p:pic>
                    <p:nvPicPr>
                      <p:cNvPr id="0" name=""/>
                      <p:cNvPicPr/>
                      <p:nvPr/>
                    </p:nvPicPr>
                    <p:blipFill>
                      <a:blip r:embed="rId5"/>
                      <a:stretch>
                        <a:fillRect/>
                      </a:stretch>
                    </p:blipFill>
                    <p:spPr>
                      <a:xfrm>
                        <a:off x="1959904" y="2587983"/>
                        <a:ext cx="8256316" cy="1193043"/>
                      </a:xfrm>
                      <a:prstGeom prst="rect">
                        <a:avLst/>
                      </a:prstGeom>
                    </p:spPr>
                  </p:pic>
                </p:oleObj>
              </mc:Fallback>
            </mc:AlternateContent>
          </a:graphicData>
        </a:graphic>
      </p:graphicFrame>
      <p:sp>
        <p:nvSpPr>
          <p:cNvPr id="3" name="Content Placeholder 2"/>
          <p:cNvSpPr>
            <a:spLocks noGrp="1"/>
          </p:cNvSpPr>
          <p:nvPr>
            <p:ph idx="1"/>
          </p:nvPr>
        </p:nvSpPr>
        <p:spPr>
          <a:xfrm>
            <a:off x="1981200" y="3886200"/>
            <a:ext cx="8229600" cy="2362200"/>
          </a:xfrm>
        </p:spPr>
        <p:txBody>
          <a:bodyPr/>
          <a:lstStyle/>
          <a:p>
            <a:r>
              <a:rPr lang="en-US" sz="2600" dirty="0">
                <a:ea typeface="ＭＳ Ｐゴシック" charset="0"/>
              </a:rPr>
              <a:t>In the last step, moles of water is converted to grams of water.</a:t>
            </a:r>
          </a:p>
          <a:p>
            <a:r>
              <a:rPr lang="en-US" sz="2600" dirty="0">
                <a:ea typeface="ＭＳ Ｐゴシック" charset="0"/>
              </a:rPr>
              <a:t>This gives the answer we wanted.</a:t>
            </a:r>
          </a:p>
          <a:p>
            <a:r>
              <a:rPr lang="en-US" sz="2600" dirty="0">
                <a:ea typeface="ＭＳ Ｐゴシック" charset="0"/>
              </a:rPr>
              <a:t>You can do </a:t>
            </a:r>
            <a:r>
              <a:rPr lang="en-US" sz="2600" b="1" dirty="0">
                <a:ea typeface="ＭＳ Ｐゴシック" charset="0"/>
              </a:rPr>
              <a:t>each step </a:t>
            </a:r>
            <a:r>
              <a:rPr lang="en-US" sz="2600" dirty="0">
                <a:ea typeface="ＭＳ Ｐゴシック" charset="0"/>
              </a:rPr>
              <a:t>separately OR you can </a:t>
            </a:r>
            <a:r>
              <a:rPr lang="en-US" sz="2600" dirty="0">
                <a:ea typeface="ＭＳ Ｐゴシック" charset="0"/>
              </a:rPr>
              <a:t>do them </a:t>
            </a:r>
            <a:r>
              <a:rPr lang="en-US" sz="2600" dirty="0">
                <a:ea typeface="ＭＳ Ｐゴシック" charset="0"/>
              </a:rPr>
              <a:t>in </a:t>
            </a:r>
            <a:r>
              <a:rPr lang="en-US" sz="2600" b="1" dirty="0">
                <a:ea typeface="ＭＳ Ｐゴシック" charset="0"/>
              </a:rPr>
              <a:t>one calculation</a:t>
            </a:r>
            <a:r>
              <a:rPr lang="en-US" sz="2600" cap="all" dirty="0">
                <a:ea typeface="ＭＳ Ｐゴシック" charset="0"/>
              </a:rPr>
              <a:t>,</a:t>
            </a:r>
            <a:r>
              <a:rPr lang="en-US" sz="2600" dirty="0">
                <a:ea typeface="ＭＳ Ｐゴシック" charset="0"/>
              </a:rPr>
              <a:t> as seen above</a:t>
            </a:r>
            <a:r>
              <a:rPr lang="en-US" sz="2600" dirty="0">
                <a:ea typeface="ＭＳ Ｐゴシック" charset="0"/>
              </a:rPr>
              <a:t>.</a:t>
            </a:r>
            <a:endParaRPr lang="en-US" sz="2600" dirty="0">
              <a:ea typeface="ＭＳ Ｐゴシック" charset="0"/>
            </a:endParaRPr>
          </a:p>
        </p:txBody>
      </p:sp>
    </p:spTree>
    <p:extLst>
      <p:ext uri="{BB962C8B-B14F-4D97-AF65-F5344CB8AC3E}">
        <p14:creationId xmlns:p14="http://schemas.microsoft.com/office/powerpoint/2010/main" val="10169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Heat and Stoichiometry</a:t>
            </a:r>
            <a:endParaRPr lang="en-IN"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600" dirty="0">
                <a:latin typeface="+mj-lt"/>
                <a:ea typeface="ＭＳ Ｐゴシック" charset="0"/>
              </a:rPr>
              <a:t>Heat does NOT appear in a balanced equation.</a:t>
            </a:r>
          </a:p>
          <a:p>
            <a:r>
              <a:rPr lang="en-US" sz="2600" dirty="0">
                <a:latin typeface="+mj-lt"/>
                <a:ea typeface="ＭＳ Ｐゴシック" charset="0"/>
              </a:rPr>
              <a:t>However, in Chapter 5 we will see how amounts of heat are related to a balanced equation.</a:t>
            </a:r>
          </a:p>
          <a:p>
            <a:r>
              <a:rPr lang="en-US" sz="2600" dirty="0">
                <a:latin typeface="+mj-lt"/>
                <a:ea typeface="ＭＳ Ｐゴシック" charset="0"/>
              </a:rPr>
              <a:t>Those amounts depend on stoichiometry as well</a:t>
            </a:r>
            <a:r>
              <a:rPr lang="en-US" sz="2600" dirty="0">
                <a:latin typeface="+mj-lt"/>
                <a:ea typeface="ＭＳ Ｐゴシック" charset="0"/>
              </a:rPr>
              <a:t>.</a:t>
            </a:r>
            <a:endParaRPr lang="en-US" sz="2600" dirty="0">
              <a:latin typeface="+mj-lt"/>
              <a:ea typeface="ＭＳ Ｐゴシック" charset="0"/>
            </a:endParaRPr>
          </a:p>
        </p:txBody>
      </p:sp>
    </p:spTree>
    <p:extLst>
      <p:ext uri="{BB962C8B-B14F-4D97-AF65-F5344CB8AC3E}">
        <p14:creationId xmlns:p14="http://schemas.microsoft.com/office/powerpoint/2010/main" val="110796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dirty="0">
                <a:latin typeface="Times New Roman" panose="02020603050405020304" pitchFamily="18" charset="0"/>
              </a:rPr>
              <a:t>(1 of 3)</a:t>
            </a:r>
            <a:endParaRPr lang="en-IN" sz="2000" dirty="0">
              <a:latin typeface="Times New Roman" panose="02020603050405020304" pitchFamily="18" charset="0"/>
            </a:endParaRPr>
          </a:p>
        </p:txBody>
      </p:sp>
      <p:sp>
        <p:nvSpPr>
          <p:cNvPr id="3" name="Content Placeholder 2"/>
          <p:cNvSpPr>
            <a:spLocks noGrp="1"/>
          </p:cNvSpPr>
          <p:nvPr>
            <p:ph idx="1"/>
          </p:nvPr>
        </p:nvSpPr>
        <p:spPr>
          <a:xfrm>
            <a:off x="1981200" y="1600200"/>
            <a:ext cx="8229600" cy="1752600"/>
          </a:xfrm>
        </p:spPr>
        <p:txBody>
          <a:bodyPr/>
          <a:lstStyle/>
          <a:p>
            <a:r>
              <a:rPr lang="en-US" sz="2600" dirty="0">
                <a:ea typeface="ＭＳ Ｐゴシック" charset="0"/>
              </a:rPr>
              <a:t>The </a:t>
            </a:r>
            <a:r>
              <a:rPr lang="en-US" sz="2600" b="1" dirty="0">
                <a:ea typeface="ＭＳ Ｐゴシック" charset="0"/>
              </a:rPr>
              <a:t>limiting reactant</a:t>
            </a:r>
            <a:r>
              <a:rPr lang="en-US" sz="2600" dirty="0">
                <a:ea typeface="ＭＳ Ｐゴシック" charset="0"/>
              </a:rPr>
              <a:t> is the reactant present in the smallest stoichiometric amount.</a:t>
            </a:r>
          </a:p>
          <a:p>
            <a:pPr lvl="1"/>
            <a:r>
              <a:rPr lang="en-US" sz="2600" dirty="0">
                <a:ea typeface="ＭＳ Ｐゴシック" charset="0"/>
              </a:rPr>
              <a:t>In other words, it is </a:t>
            </a:r>
            <a:r>
              <a:rPr lang="en-US" altLang="ja-JP" sz="2600" dirty="0">
                <a:ea typeface="ＭＳ Ｐゴシック" charset="0"/>
              </a:rPr>
              <a:t>the reactant you will run out of first (in this case, the H</a:t>
            </a:r>
            <a:r>
              <a:rPr lang="en-US" altLang="ja-JP" sz="2600" baseline="-25000" dirty="0">
                <a:ea typeface="ＭＳ Ｐゴシック" charset="0"/>
              </a:rPr>
              <a:t>2</a:t>
            </a:r>
            <a:r>
              <a:rPr lang="en-US" altLang="ja-JP" sz="2600" dirty="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2829528" y="3508724"/>
            <a:ext cx="6532944" cy="2587276"/>
          </a:xfrm>
          <a:prstGeom prst="rect">
            <a:avLst/>
          </a:prstGeom>
        </p:spPr>
      </p:pic>
    </p:spTree>
    <p:extLst>
      <p:ext uri="{BB962C8B-B14F-4D97-AF65-F5344CB8AC3E}">
        <p14:creationId xmlns:p14="http://schemas.microsoft.com/office/powerpoint/2010/main" val="290832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dirty="0">
                <a:latin typeface="Times New Roman" panose="02020603050405020304" pitchFamily="18" charset="0"/>
              </a:rPr>
              <a:t>(2 of 3)</a:t>
            </a:r>
            <a:endParaRPr lang="en-IN" sz="2000" dirty="0">
              <a:latin typeface="Times New Roman" panose="02020603050405020304" pitchFamily="18" charset="0"/>
            </a:endParaRPr>
          </a:p>
        </p:txBody>
      </p:sp>
      <p:sp>
        <p:nvSpPr>
          <p:cNvPr id="3" name="Content Placeholder 2"/>
          <p:cNvSpPr>
            <a:spLocks noGrp="1"/>
          </p:cNvSpPr>
          <p:nvPr>
            <p:ph idx="1"/>
          </p:nvPr>
        </p:nvSpPr>
        <p:spPr>
          <a:xfrm>
            <a:off x="1981200" y="1600200"/>
            <a:ext cx="8229600" cy="1066800"/>
          </a:xfrm>
        </p:spPr>
        <p:txBody>
          <a:bodyPr/>
          <a:lstStyle/>
          <a:p>
            <a:r>
              <a:rPr lang="en-US" sz="2600" dirty="0">
                <a:ea typeface="ＭＳ Ｐゴシック" charset="0"/>
              </a:rPr>
              <a:t>In </a:t>
            </a:r>
            <a:r>
              <a:rPr lang="en-US" sz="2600" dirty="0">
                <a:ea typeface="ＭＳ Ｐゴシック" charset="0"/>
              </a:rPr>
              <a:t>the example below, the O</a:t>
            </a:r>
            <a:r>
              <a:rPr lang="en-US" sz="2600" baseline="-25000" dirty="0">
                <a:ea typeface="ＭＳ Ｐゴシック" charset="0"/>
              </a:rPr>
              <a:t>2</a:t>
            </a:r>
            <a:r>
              <a:rPr lang="en-US" sz="2600" dirty="0">
                <a:ea typeface="ＭＳ Ｐゴシック" charset="0"/>
              </a:rPr>
              <a:t> would be the </a:t>
            </a:r>
            <a:r>
              <a:rPr lang="en-US" sz="2600" b="1" dirty="0">
                <a:ea typeface="ＭＳ Ｐゴシック" charset="0"/>
              </a:rPr>
              <a:t>excess reagent</a:t>
            </a:r>
            <a:r>
              <a:rPr lang="en-US" sz="2600" dirty="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2829528" y="3436399"/>
            <a:ext cx="6532944" cy="2587276"/>
          </a:xfrm>
          <a:prstGeom prst="rect">
            <a:avLst/>
          </a:prstGeom>
        </p:spPr>
      </p:pic>
    </p:spTree>
    <p:extLst>
      <p:ext uri="{BB962C8B-B14F-4D97-AF65-F5344CB8AC3E}">
        <p14:creationId xmlns:p14="http://schemas.microsoft.com/office/powerpoint/2010/main" val="522859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Limiting Reactants </a:t>
            </a:r>
            <a:r>
              <a:rPr lang="en-US" sz="2000" dirty="0">
                <a:latin typeface="Times New Roman" panose="02020603050405020304" pitchFamily="18" charset="0"/>
              </a:rPr>
              <a:t>(3 of 3)</a:t>
            </a:r>
            <a:endParaRPr lang="en-IN" sz="2000" dirty="0">
              <a:latin typeface="Times New Roman" panose="02020603050405020304" pitchFamily="18" charset="0"/>
            </a:endParaRPr>
          </a:p>
        </p:txBody>
      </p:sp>
      <p:sp>
        <p:nvSpPr>
          <p:cNvPr id="3" name="Content Placeholder 2"/>
          <p:cNvSpPr>
            <a:spLocks noGrp="1"/>
          </p:cNvSpPr>
          <p:nvPr>
            <p:ph idx="1"/>
          </p:nvPr>
        </p:nvSpPr>
        <p:spPr>
          <a:xfrm>
            <a:off x="1981200" y="1600200"/>
            <a:ext cx="8229600" cy="1600200"/>
          </a:xfrm>
        </p:spPr>
        <p:txBody>
          <a:bodyPr/>
          <a:lstStyle/>
          <a:p>
            <a:r>
              <a:rPr lang="en-US" sz="2600" dirty="0">
                <a:ea typeface="ＭＳ Ｐゴシック" charset="0"/>
              </a:rPr>
              <a:t>The </a:t>
            </a:r>
            <a:r>
              <a:rPr lang="en-US" sz="2600" b="1" dirty="0">
                <a:ea typeface="ＭＳ Ｐゴシック" charset="0"/>
              </a:rPr>
              <a:t>limiting reactant</a:t>
            </a:r>
            <a:r>
              <a:rPr lang="en-US" sz="2600" dirty="0">
                <a:ea typeface="ＭＳ Ｐゴシック" charset="0"/>
              </a:rPr>
              <a:t> is used in all stoichiometry calculations to determine amounts of products that are produced and amounts of any other reactant(s) that are used in a reaction</a:t>
            </a:r>
            <a:r>
              <a:rPr lang="en-US" sz="2600" dirty="0">
                <a:ea typeface="ＭＳ Ｐゴシック" charset="0"/>
              </a:rPr>
              <a:t>.</a:t>
            </a:r>
            <a:endParaRPr lang="en-US" sz="2600" dirty="0">
              <a:ea typeface="ＭＳ Ｐゴシック" charset="0"/>
            </a:endParaRPr>
          </a:p>
        </p:txBody>
      </p:sp>
      <p:pic>
        <p:nvPicPr>
          <p:cNvPr id="4" name="Picture 3" descr="Before the reaction, there are 10 H 2 and 7 O 2 molecules. After the reaction, there are 10 H 2 O, and 2 O 2. No H 2 molecules."/>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2829528" y="3436399"/>
            <a:ext cx="6532944" cy="2587276"/>
          </a:xfrm>
          <a:prstGeom prst="rect">
            <a:avLst/>
          </a:prstGeom>
        </p:spPr>
      </p:pic>
    </p:spTree>
    <p:extLst>
      <p:ext uri="{BB962C8B-B14F-4D97-AF65-F5344CB8AC3E}">
        <p14:creationId xmlns:p14="http://schemas.microsoft.com/office/powerpoint/2010/main" val="201718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Combination Reaction Predictions: Metal and Nonmetal</a:t>
            </a:r>
          </a:p>
        </p:txBody>
      </p:sp>
      <p:sp>
        <p:nvSpPr>
          <p:cNvPr id="3" name="Content Placeholder 2"/>
          <p:cNvSpPr>
            <a:spLocks noGrp="1"/>
          </p:cNvSpPr>
          <p:nvPr>
            <p:ph idx="1"/>
          </p:nvPr>
        </p:nvSpPr>
        <p:spPr>
          <a:xfrm>
            <a:off x="1981200" y="1600200"/>
            <a:ext cx="8229600" cy="1600200"/>
          </a:xfrm>
        </p:spPr>
        <p:txBody>
          <a:bodyPr/>
          <a:lstStyle/>
          <a:p>
            <a:r>
              <a:rPr lang="en-US" sz="2600" dirty="0"/>
              <a:t>You should be able to predict the product of a combination reaction between a metal and a nonmetal, like the one below. (</a:t>
            </a:r>
            <a:r>
              <a:rPr lang="en-US" sz="2600" b="1" dirty="0"/>
              <a:t>Hint</a:t>
            </a:r>
            <a:r>
              <a:rPr lang="en-US" sz="2600" dirty="0"/>
              <a:t>: Remember common charges for Groups</a:t>
            </a:r>
            <a:r>
              <a:rPr lang="en-US" sz="2600" dirty="0"/>
              <a:t>!)</a:t>
            </a:r>
            <a:endParaRPr lang="en-US" sz="2600" dirty="0"/>
          </a:p>
        </p:txBody>
      </p:sp>
      <p:pic>
        <p:nvPicPr>
          <p:cNvPr id="4" name="Picture 3" descr="A diagram showing the reactants 2 M g, solid, plus O 2, gas, go to the products, 2 M g O, solid. Photographs and molecular view diagrams show the reaction. In the reactants, the ribbon of magnesium metal is surrounded by oxygen gas in the air. Magnesium consists of densely packed magnesium atoms while molecules of oxygen gas are widely spaced and in motion. An intense flame is produced as the M g atoms react with O 2. The reaction forms M g O, a white, ionic solid which appears in the diagram as a structure consisting of alternating O, 2 minus and M g, 2 plus ions."/>
          <p:cNvPicPr>
            <a:picLocks noChangeAspect="1"/>
          </p:cNvPicPr>
          <p:nvPr/>
        </p:nvPicPr>
        <p:blipFill rotWithShape="1">
          <a:blip r:embed="rId2" cstate="print">
            <a:extLst>
              <a:ext uri="{28A0092B-C50C-407E-A947-70E740481C1C}">
                <a14:useLocalDpi xmlns:a14="http://schemas.microsoft.com/office/drawing/2010/main" val="0"/>
              </a:ext>
            </a:extLst>
          </a:blip>
          <a:srcRect b="3101"/>
          <a:stretch/>
        </p:blipFill>
        <p:spPr>
          <a:xfrm>
            <a:off x="3485938" y="3368417"/>
            <a:ext cx="5220122" cy="3009643"/>
          </a:xfrm>
          <a:prstGeom prst="rect">
            <a:avLst/>
          </a:prstGeom>
        </p:spPr>
      </p:pic>
    </p:spTree>
    <p:extLst>
      <p:ext uri="{BB962C8B-B14F-4D97-AF65-F5344CB8AC3E}">
        <p14:creationId xmlns:p14="http://schemas.microsoft.com/office/powerpoint/2010/main" val="64140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Decomposition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1981200" y="1600200"/>
            <a:ext cx="4038600" cy="2743200"/>
          </a:xfrm>
        </p:spPr>
        <p:txBody>
          <a:bodyPr/>
          <a:lstStyle/>
          <a:p>
            <a:pPr>
              <a:spcBef>
                <a:spcPts val="1200"/>
              </a:spcBef>
            </a:pPr>
            <a:r>
              <a:rPr lang="en-US" sz="2400" dirty="0">
                <a:ea typeface="ＭＳ Ｐゴシック" charset="0"/>
              </a:rPr>
              <a:t>In a </a:t>
            </a:r>
            <a:r>
              <a:rPr lang="en-US" sz="2400" b="1" dirty="0">
                <a:ea typeface="ＭＳ Ｐゴシック" charset="0"/>
              </a:rPr>
              <a:t>decomposition reaction</a:t>
            </a:r>
            <a:r>
              <a:rPr lang="en-US" sz="2400" dirty="0">
                <a:ea typeface="ＭＳ Ｐゴシック" charset="0"/>
              </a:rPr>
              <a:t> one substance breaks down into two or more substances.</a:t>
            </a:r>
          </a:p>
          <a:p>
            <a:pPr>
              <a:spcBef>
                <a:spcPts val="1200"/>
              </a:spcBef>
            </a:pPr>
            <a:r>
              <a:rPr lang="en-US" sz="2400" dirty="0">
                <a:ea typeface="ＭＳ Ｐゴシック" charset="0"/>
              </a:rPr>
              <a:t>In the air bag, solid sodium azide releases nitrogen gas quickly</a:t>
            </a:r>
            <a:r>
              <a:rPr lang="en-US" sz="2400" dirty="0">
                <a:ea typeface="ＭＳ Ｐゴシック" charset="0"/>
              </a:rPr>
              <a:t>.</a:t>
            </a:r>
            <a:endParaRPr lang="en-US" sz="2400" dirty="0">
              <a:ea typeface="ＭＳ Ｐゴシック" charset="0"/>
            </a:endParaRPr>
          </a:p>
        </p:txBody>
      </p:sp>
      <p:pic>
        <p:nvPicPr>
          <p:cNvPr id="4" name="Picture 3" descr="A photograph shows the face of a crash test dummy striking an airbag that has inflated from the steering wheel of a c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2076" y="1600200"/>
            <a:ext cx="3968725" cy="2667550"/>
          </a:xfrm>
          <a:prstGeom prst="rect">
            <a:avLst/>
          </a:prstGeom>
        </p:spPr>
      </p:pic>
      <p:sp>
        <p:nvSpPr>
          <p:cNvPr id="5" name="Content Placeholder 4"/>
          <p:cNvSpPr>
            <a:spLocks noGrp="1"/>
          </p:cNvSpPr>
          <p:nvPr>
            <p:ph idx="13"/>
          </p:nvPr>
        </p:nvSpPr>
        <p:spPr>
          <a:xfrm>
            <a:off x="1981200" y="4419602"/>
            <a:ext cx="8229600" cy="362397"/>
          </a:xfrm>
        </p:spPr>
        <p:txBody>
          <a:bodyPr>
            <a:normAutofit lnSpcReduction="10000"/>
          </a:bodyPr>
          <a:lstStyle/>
          <a:p>
            <a:pPr marL="0" indent="0">
              <a:buNone/>
            </a:pPr>
            <a:r>
              <a:rPr lang="en-US" sz="2200" b="1" dirty="0">
                <a:ea typeface="ＭＳ Ｐゴシック" charset="0"/>
              </a:rPr>
              <a:t>Table 3.1:</a:t>
            </a:r>
            <a:r>
              <a:rPr lang="en-US" sz="2200" dirty="0">
                <a:ea typeface="ＭＳ Ｐゴシック" charset="0"/>
              </a:rPr>
              <a:t> Combination and Decomposition </a:t>
            </a:r>
            <a:r>
              <a:rPr lang="en-US" sz="2200" dirty="0">
                <a:ea typeface="ＭＳ Ｐゴシック" charset="0"/>
              </a:rPr>
              <a:t>Reactions</a:t>
            </a:r>
            <a:endParaRPr lang="en-US" sz="2200" dirty="0">
              <a:ea typeface="ＭＳ Ｐゴシック" charset="0"/>
            </a:endParaRPr>
          </a:p>
        </p:txBody>
      </p:sp>
      <p:pic>
        <p:nvPicPr>
          <p:cNvPr id="6" name="Picture 5" descr="A table. The table has 4 rows and 1 column. The column has the following heading. Decomposition reactions. Row 1. Decomposition, C yields Ay plus B. Row 2. Decomposition, 2 K C l O 3, solid, yields 2 K C l, solid, plus 3 O 2, gaseous. Row 3. Decomposition, P b C O 2, solid, yields P B O, solid, plus C O 2, gaseous. Row 4. Decomposition, C u, O H, sub 2, solid, yields C u O, solid, plus H 2 O, gaseous. The table has the following description. A single reactant breaks apart to form two or more substances. Many compounds react this way when he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352" y="4852606"/>
            <a:ext cx="5911299" cy="1548195"/>
          </a:xfrm>
          <a:prstGeom prst="rect">
            <a:avLst/>
          </a:prstGeom>
        </p:spPr>
      </p:pic>
    </p:spTree>
    <p:extLst>
      <p:ext uri="{BB962C8B-B14F-4D97-AF65-F5344CB8AC3E}">
        <p14:creationId xmlns:p14="http://schemas.microsoft.com/office/powerpoint/2010/main" val="422119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Times New Roman" panose="02020603050405020304" pitchFamily="18" charset="0"/>
              </a:rPr>
              <a:t>Decomposition Reaction Predictions: Heating a Metal Carbonate</a:t>
            </a:r>
          </a:p>
        </p:txBody>
      </p:sp>
      <p:sp>
        <p:nvSpPr>
          <p:cNvPr id="3" name="Content Placeholder 2"/>
          <p:cNvSpPr>
            <a:spLocks noGrp="1"/>
          </p:cNvSpPr>
          <p:nvPr>
            <p:ph idx="1"/>
          </p:nvPr>
        </p:nvSpPr>
        <p:spPr>
          <a:xfrm>
            <a:off x="1981200" y="1600200"/>
            <a:ext cx="8229600" cy="1828800"/>
          </a:xfrm>
        </p:spPr>
        <p:txBody>
          <a:bodyPr/>
          <a:lstStyle/>
          <a:p>
            <a:r>
              <a:rPr lang="en-US" sz="2600" dirty="0"/>
              <a:t>Metal carbonates decompose when heated to give off carbon dioxide and a metal oxide.</a:t>
            </a:r>
          </a:p>
          <a:p>
            <a:r>
              <a:rPr lang="en-US" sz="2600" dirty="0"/>
              <a:t>Balancing these equations is based on the charge of the metal</a:t>
            </a:r>
            <a:r>
              <a:rPr lang="en-US" sz="2600" dirty="0"/>
              <a:t>.</a:t>
            </a:r>
            <a:endParaRPr lang="en-US" sz="2600" dirty="0"/>
          </a:p>
        </p:txBody>
      </p:sp>
      <p:graphicFrame>
        <p:nvGraphicFramePr>
          <p:cNvPr id="4" name="Object 3" descr="C ay C O 3, solid, yields in the presence of delta C ay O, solid, plus C O 2, gaseous"/>
          <p:cNvGraphicFramePr>
            <a:graphicFrameLocks noChangeAspect="1"/>
          </p:cNvGraphicFramePr>
          <p:nvPr>
            <p:extLst/>
          </p:nvPr>
        </p:nvGraphicFramePr>
        <p:xfrm>
          <a:off x="3863172" y="3768333"/>
          <a:ext cx="4465656" cy="480175"/>
        </p:xfrm>
        <a:graphic>
          <a:graphicData uri="http://schemas.openxmlformats.org/presentationml/2006/ole">
            <mc:AlternateContent xmlns:mc="http://schemas.openxmlformats.org/markup-compatibility/2006">
              <mc:Choice xmlns:v="urn:schemas-microsoft-com:vml" Requires="v">
                <p:oleObj spid="_x0000_s1026" name="Equation" r:id="rId3" imgW="2361960" imgH="253800" progId="Equation.DSMT4">
                  <p:embed/>
                </p:oleObj>
              </mc:Choice>
              <mc:Fallback>
                <p:oleObj name="Equation" r:id="rId3" imgW="2361960" imgH="253800" progId="Equation.DSMT4">
                  <p:embed/>
                  <p:pic>
                    <p:nvPicPr>
                      <p:cNvPr id="0" name=""/>
                      <p:cNvPicPr/>
                      <p:nvPr/>
                    </p:nvPicPr>
                    <p:blipFill>
                      <a:blip r:embed="rId4"/>
                      <a:stretch>
                        <a:fillRect/>
                      </a:stretch>
                    </p:blipFill>
                    <p:spPr>
                      <a:xfrm>
                        <a:off x="3863172" y="3768333"/>
                        <a:ext cx="4465656" cy="480175"/>
                      </a:xfrm>
                      <a:prstGeom prst="rect">
                        <a:avLst/>
                      </a:prstGeom>
                    </p:spPr>
                  </p:pic>
                </p:oleObj>
              </mc:Fallback>
            </mc:AlternateContent>
          </a:graphicData>
        </a:graphic>
      </p:graphicFrame>
    </p:spTree>
    <p:extLst>
      <p:ext uri="{BB962C8B-B14F-4D97-AF65-F5344CB8AC3E}">
        <p14:creationId xmlns:p14="http://schemas.microsoft.com/office/powerpoint/2010/main" val="6555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Reactions</a:t>
            </a:r>
            <a:endParaRPr lang="en-IN" dirty="0">
              <a:latin typeface="Times New Roman" panose="02020603050405020304" pitchFamily="18" charset="0"/>
            </a:endParaRPr>
          </a:p>
        </p:txBody>
      </p:sp>
      <p:sp>
        <p:nvSpPr>
          <p:cNvPr id="3" name="Content Placeholder 2"/>
          <p:cNvSpPr>
            <a:spLocks noGrp="1"/>
          </p:cNvSpPr>
          <p:nvPr>
            <p:ph idx="1"/>
          </p:nvPr>
        </p:nvSpPr>
        <p:spPr>
          <a:xfrm>
            <a:off x="1981200" y="1600200"/>
            <a:ext cx="4800600" cy="2743200"/>
          </a:xfrm>
        </p:spPr>
        <p:txBody>
          <a:bodyPr/>
          <a:lstStyle/>
          <a:p>
            <a:r>
              <a:rPr lang="en-US" sz="2600" b="1" dirty="0">
                <a:ea typeface="ＭＳ Ｐゴシック" charset="0"/>
              </a:rPr>
              <a:t>Combustion reactions</a:t>
            </a:r>
            <a:r>
              <a:rPr lang="en-US" sz="2600" dirty="0">
                <a:ea typeface="ＭＳ Ｐゴシック" charset="0"/>
              </a:rPr>
              <a:t> are rapid reactions that produce a flame.</a:t>
            </a:r>
          </a:p>
          <a:p>
            <a:r>
              <a:rPr lang="en-US" sz="2600" b="1" dirty="0">
                <a:ea typeface="ＭＳ Ｐゴシック" charset="0"/>
              </a:rPr>
              <a:t>Combustion reactions</a:t>
            </a:r>
            <a:r>
              <a:rPr lang="en-US" sz="2600" dirty="0">
                <a:ea typeface="ＭＳ Ｐゴシック" charset="0"/>
              </a:rPr>
              <a:t> most often involve oxygen in the air as a reactant</a:t>
            </a:r>
            <a:r>
              <a:rPr lang="en-US" sz="2600" dirty="0">
                <a:ea typeface="ＭＳ Ｐゴシック" charset="0"/>
              </a:rPr>
              <a:t>.</a:t>
            </a:r>
            <a:endParaRPr lang="en-US" sz="2600" dirty="0">
              <a:ea typeface="ＭＳ Ｐゴシック" charset="0"/>
            </a:endParaRPr>
          </a:p>
        </p:txBody>
      </p:sp>
      <p:pic>
        <p:nvPicPr>
          <p:cNvPr id="4" name="Picture 3" descr="A photograph shows a blue flame coming from the nozzle of a propane tan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0016" y="1609253"/>
            <a:ext cx="3150785" cy="4206240"/>
          </a:xfrm>
          <a:prstGeom prst="rect">
            <a:avLst/>
          </a:prstGeom>
        </p:spPr>
      </p:pic>
    </p:spTree>
    <p:extLst>
      <p:ext uri="{BB962C8B-B14F-4D97-AF65-F5344CB8AC3E}">
        <p14:creationId xmlns:p14="http://schemas.microsoft.com/office/powerpoint/2010/main" val="401808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Combustion Reaction Predictions</a:t>
            </a:r>
            <a:endParaRPr lang="en-IN" dirty="0">
              <a:latin typeface="Times New Roman" panose="02020603050405020304" pitchFamily="18" charset="0"/>
            </a:endParaRPr>
          </a:p>
        </p:txBody>
      </p:sp>
      <p:sp>
        <p:nvSpPr>
          <p:cNvPr id="3" name="Content Placeholder 2"/>
          <p:cNvSpPr>
            <a:spLocks noGrp="1"/>
          </p:cNvSpPr>
          <p:nvPr>
            <p:ph idx="1"/>
          </p:nvPr>
        </p:nvSpPr>
        <p:spPr>
          <a:xfrm>
            <a:off x="1981200" y="1600200"/>
            <a:ext cx="8229600" cy="838200"/>
          </a:xfrm>
        </p:spPr>
        <p:txBody>
          <a:bodyPr/>
          <a:lstStyle/>
          <a:p>
            <a:r>
              <a:rPr lang="en-US" sz="2600" dirty="0"/>
              <a:t>When burning compounds with C and H in them, the products are </a:t>
            </a:r>
            <a:r>
              <a:rPr lang="en-US" sz="2600" dirty="0"/>
              <a:t>C</a:t>
            </a:r>
            <a:r>
              <a:rPr lang="en-US" sz="100" dirty="0"/>
              <a:t>  </a:t>
            </a:r>
            <a:r>
              <a:rPr lang="en-US" sz="2600" dirty="0"/>
              <a:t>O</a:t>
            </a:r>
            <a:r>
              <a:rPr lang="en-US" sz="2600" baseline="-25000" dirty="0"/>
              <a:t>2</a:t>
            </a:r>
            <a:r>
              <a:rPr lang="en-US" sz="2600" dirty="0"/>
              <a:t> </a:t>
            </a:r>
            <a:r>
              <a:rPr lang="en-US" sz="2600" dirty="0"/>
              <a:t>and H</a:t>
            </a:r>
            <a:r>
              <a:rPr lang="en-US" sz="2600" baseline="-25000" dirty="0"/>
              <a:t>2</a:t>
            </a:r>
            <a:r>
              <a:rPr lang="en-US" sz="2600" dirty="0"/>
              <a:t>O</a:t>
            </a:r>
            <a:r>
              <a:rPr lang="en-US" sz="2600" dirty="0"/>
              <a:t>.</a:t>
            </a:r>
            <a:endParaRPr lang="en-US" sz="2600" dirty="0"/>
          </a:p>
        </p:txBody>
      </p:sp>
      <p:graphicFrame>
        <p:nvGraphicFramePr>
          <p:cNvPr id="4" name="Object 3" descr="C 3 H 8, gaseous, plus 5 O 2, gaseous, yields 3 C O 2, gaseous, plus 4 H 2 O, gaseous"/>
          <p:cNvGraphicFramePr>
            <a:graphicFrameLocks noChangeAspect="1"/>
          </p:cNvGraphicFramePr>
          <p:nvPr>
            <p:extLst/>
          </p:nvPr>
        </p:nvGraphicFramePr>
        <p:xfrm>
          <a:off x="3389695" y="2677096"/>
          <a:ext cx="5412613" cy="489827"/>
        </p:xfrm>
        <a:graphic>
          <a:graphicData uri="http://schemas.openxmlformats.org/presentationml/2006/ole">
            <mc:AlternateContent xmlns:mc="http://schemas.openxmlformats.org/markup-compatibility/2006">
              <mc:Choice xmlns:v="urn:schemas-microsoft-com:vml" Requires="v">
                <p:oleObj spid="_x0000_s2050" name="Equation" r:id="rId3" imgW="2806560" imgH="253800" progId="Equation.DSMT4">
                  <p:embed/>
                </p:oleObj>
              </mc:Choice>
              <mc:Fallback>
                <p:oleObj name="Equation" r:id="rId3" imgW="2806560" imgH="253800" progId="Equation.DSMT4">
                  <p:embed/>
                  <p:pic>
                    <p:nvPicPr>
                      <p:cNvPr id="0" name=""/>
                      <p:cNvPicPr/>
                      <p:nvPr/>
                    </p:nvPicPr>
                    <p:blipFill>
                      <a:blip r:embed="rId4"/>
                      <a:stretch>
                        <a:fillRect/>
                      </a:stretch>
                    </p:blipFill>
                    <p:spPr>
                      <a:xfrm>
                        <a:off x="3389695" y="2677096"/>
                        <a:ext cx="5412613" cy="489827"/>
                      </a:xfrm>
                      <a:prstGeom prst="rect">
                        <a:avLst/>
                      </a:prstGeom>
                    </p:spPr>
                  </p:pic>
                </p:oleObj>
              </mc:Fallback>
            </mc:AlternateContent>
          </a:graphicData>
        </a:graphic>
      </p:graphicFrame>
      <p:pic>
        <p:nvPicPr>
          <p:cNvPr id="5" name="Picture 4" descr="The reactants C H 4 plus O 2 enter a Bunsen burner; the products in the flame are C O 2 and H 2 O."/>
          <p:cNvPicPr>
            <a:picLocks noChangeAspect="1"/>
          </p:cNvPicPr>
          <p:nvPr/>
        </p:nvPicPr>
        <p:blipFill rotWithShape="1">
          <a:blip r:embed="rId5">
            <a:extLst>
              <a:ext uri="{28A0092B-C50C-407E-A947-70E740481C1C}">
                <a14:useLocalDpi xmlns:a14="http://schemas.microsoft.com/office/drawing/2010/main" val="0"/>
              </a:ext>
            </a:extLst>
          </a:blip>
          <a:srcRect b="3575"/>
          <a:stretch/>
        </p:blipFill>
        <p:spPr>
          <a:xfrm>
            <a:off x="3057076" y="3405618"/>
            <a:ext cx="6077848" cy="2666559"/>
          </a:xfrm>
          <a:prstGeom prst="rect">
            <a:avLst/>
          </a:prstGeom>
        </p:spPr>
      </p:pic>
    </p:spTree>
    <p:extLst>
      <p:ext uri="{BB962C8B-B14F-4D97-AF65-F5344CB8AC3E}">
        <p14:creationId xmlns:p14="http://schemas.microsoft.com/office/powerpoint/2010/main" val="4002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Precipitation Reactions</a:t>
            </a:r>
          </a:p>
        </p:txBody>
      </p:sp>
      <p:sp>
        <p:nvSpPr>
          <p:cNvPr id="8" name="Content Placeholder 7"/>
          <p:cNvSpPr>
            <a:spLocks noGrp="1"/>
          </p:cNvSpPr>
          <p:nvPr>
            <p:ph idx="1"/>
          </p:nvPr>
        </p:nvSpPr>
        <p:spPr>
          <a:xfrm>
            <a:off x="1981200" y="1600200"/>
            <a:ext cx="8229600" cy="1143000"/>
          </a:xfrm>
        </p:spPr>
        <p:txBody>
          <a:bodyPr/>
          <a:lstStyle/>
          <a:p>
            <a:r>
              <a:rPr lang="en-US" sz="2400" b="1" dirty="0"/>
              <a:t>Precipitation reactions </a:t>
            </a:r>
            <a:r>
              <a:rPr lang="en-US" sz="2400" dirty="0"/>
              <a:t>occur when two solutions containing soluble salts are mixed and an insoluble salt is produced. The solid is called a </a:t>
            </a:r>
            <a:r>
              <a:rPr lang="en-US" sz="2400" b="1" dirty="0"/>
              <a:t>precipitate</a:t>
            </a:r>
            <a:r>
              <a:rPr lang="en-US" sz="2400" dirty="0"/>
              <a:t>.</a:t>
            </a:r>
            <a:endParaRPr lang="en-US" sz="2400" dirty="0"/>
          </a:p>
        </p:txBody>
      </p:sp>
      <p:pic>
        <p:nvPicPr>
          <p:cNvPr id="4" name="Picture 3" descr="A diagram shows a reaction of two aqueous solutions forming a solid precipitate. A series of photographs shows the overall reaction of the reactants 2 K L, aqueous, plus P b, N O 3, sub 2, aqueous, going to the products 2 K N O 3, aqueous, plus P b I 2, solid. In the first photograph, K plus and I minus ions in solution are added to a beaker containing P b 2 plus and N O 3 minus ions in solution. In the second photograph, P b 2 plus, aqueous, and I minus, aqueous, combine to form a yellow solid precipitate. In the third photograph, the solid precipitate has settled on the bottom of the beaker.  Because P b I 2 is ionic, it forms a 3 dimensional stru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346" y="2935090"/>
            <a:ext cx="4725708" cy="3237110"/>
          </a:xfrm>
          <a:prstGeom prst="rect">
            <a:avLst/>
          </a:prstGeom>
        </p:spPr>
      </p:pic>
    </p:spTree>
    <p:extLst>
      <p:ext uri="{BB962C8B-B14F-4D97-AF65-F5344CB8AC3E}">
        <p14:creationId xmlns:p14="http://schemas.microsoft.com/office/powerpoint/2010/main" val="1855184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Times New Roman" panose="02020603050405020304" pitchFamily="18" charset="0"/>
              </a:rPr>
              <a:t>Metathesis (Exchange) Reactions</a:t>
            </a:r>
          </a:p>
        </p:txBody>
      </p:sp>
      <p:sp>
        <p:nvSpPr>
          <p:cNvPr id="8" name="Content Placeholder 7"/>
          <p:cNvSpPr>
            <a:spLocks noGrp="1"/>
          </p:cNvSpPr>
          <p:nvPr>
            <p:ph idx="1"/>
          </p:nvPr>
        </p:nvSpPr>
        <p:spPr>
          <a:xfrm>
            <a:off x="1981200" y="1600200"/>
            <a:ext cx="8229600" cy="2133600"/>
          </a:xfrm>
        </p:spPr>
        <p:txBody>
          <a:bodyPr/>
          <a:lstStyle/>
          <a:p>
            <a:r>
              <a:rPr lang="en-US" sz="2400" dirty="0"/>
              <a:t>Metathesis comes from a Greek word that means “to transpose.”</a:t>
            </a:r>
          </a:p>
          <a:p>
            <a:r>
              <a:rPr lang="en-US" sz="2400" dirty="0"/>
              <a:t>It appears as though the ions in the reactant compounds exchange, or transpose, ions, as seen in the given equation</a:t>
            </a:r>
            <a:r>
              <a:rPr lang="en-US" sz="2400" dirty="0"/>
              <a:t>.</a:t>
            </a:r>
            <a:endParaRPr lang="en-US" sz="2400" dirty="0"/>
          </a:p>
        </p:txBody>
      </p:sp>
      <p:graphicFrame>
        <p:nvGraphicFramePr>
          <p:cNvPr id="2" name="Object 1" descr="M g, N O 3, sub 2, aqueous, plus 2 N ay O H, aqueous, yields M g, O H, sub 2, solid, plus 2 N ay N O 3, aqueous"/>
          <p:cNvGraphicFramePr>
            <a:graphicFrameLocks noChangeAspect="1"/>
          </p:cNvGraphicFramePr>
          <p:nvPr>
            <p:extLst/>
          </p:nvPr>
        </p:nvGraphicFramePr>
        <p:xfrm>
          <a:off x="2670680" y="3962400"/>
          <a:ext cx="6941984" cy="403084"/>
        </p:xfrm>
        <a:graphic>
          <a:graphicData uri="http://schemas.openxmlformats.org/presentationml/2006/ole">
            <mc:AlternateContent xmlns:mc="http://schemas.openxmlformats.org/markup-compatibility/2006">
              <mc:Choice xmlns:v="urn:schemas-microsoft-com:vml" Requires="v">
                <p:oleObj spid="_x0000_s3074" name="Equation" r:id="rId3" imgW="3936960" imgH="228600" progId="Equation.DSMT4">
                  <p:embed/>
                </p:oleObj>
              </mc:Choice>
              <mc:Fallback>
                <p:oleObj name="Equation" r:id="rId3" imgW="3936960" imgH="228600" progId="Equation.DSMT4">
                  <p:embed/>
                  <p:pic>
                    <p:nvPicPr>
                      <p:cNvPr id="0" name=""/>
                      <p:cNvPicPr/>
                      <p:nvPr/>
                    </p:nvPicPr>
                    <p:blipFill>
                      <a:blip r:embed="rId4"/>
                      <a:stretch>
                        <a:fillRect/>
                      </a:stretch>
                    </p:blipFill>
                    <p:spPr>
                      <a:xfrm>
                        <a:off x="2670680" y="3962400"/>
                        <a:ext cx="6941984" cy="403084"/>
                      </a:xfrm>
                      <a:prstGeom prst="rect">
                        <a:avLst/>
                      </a:prstGeom>
                    </p:spPr>
                  </p:pic>
                </p:oleObj>
              </mc:Fallback>
            </mc:AlternateContent>
          </a:graphicData>
        </a:graphic>
      </p:graphicFrame>
    </p:spTree>
    <p:extLst>
      <p:ext uri="{BB962C8B-B14F-4D97-AF65-F5344CB8AC3E}">
        <p14:creationId xmlns:p14="http://schemas.microsoft.com/office/powerpoint/2010/main" val="2275178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1106</Words>
  <Application>Microsoft Office PowerPoint</Application>
  <PresentationFormat>Widescreen</PresentationFormat>
  <Paragraphs>119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ＭＳ Ｐゴシック</vt:lpstr>
      <vt:lpstr>Arial</vt:lpstr>
      <vt:lpstr>Calibri</vt:lpstr>
      <vt:lpstr>Calibri Light</vt:lpstr>
      <vt:lpstr>Times New Roman</vt:lpstr>
      <vt:lpstr>Office Theme</vt:lpstr>
      <vt:lpstr>Equation</vt:lpstr>
      <vt:lpstr>Chapter 3 &amp; 4 Brown &amp; Lemay</vt:lpstr>
      <vt:lpstr>Combination Reactions</vt:lpstr>
      <vt:lpstr>Combination Reaction Predictions: Metal and Nonmetal</vt:lpstr>
      <vt:lpstr>Decomposition Reactions</vt:lpstr>
      <vt:lpstr>Decomposition Reaction Predictions: Heating a Metal Carbonate</vt:lpstr>
      <vt:lpstr>Combustion Reactions</vt:lpstr>
      <vt:lpstr>Combustion Reaction Predictions</vt:lpstr>
      <vt:lpstr>Precipitation Reactions</vt:lpstr>
      <vt:lpstr>Metathesis (Exchange) Reactions</vt:lpstr>
      <vt:lpstr>Acids</vt:lpstr>
      <vt:lpstr>Bases</vt:lpstr>
      <vt:lpstr>Strong or Weak?</vt:lpstr>
      <vt:lpstr>Strong or Weak Electrolyte?</vt:lpstr>
      <vt:lpstr>Neutralization Reactions</vt:lpstr>
      <vt:lpstr>Neutralization Reactions with Gas Formation (1 of 2)</vt:lpstr>
      <vt:lpstr>Neutralization Reactions with Gas Formation (2 of 2)</vt:lpstr>
      <vt:lpstr>Application of Neutralization Reactions: Antacids</vt:lpstr>
      <vt:lpstr>Oxidation-Reduction Reactions</vt:lpstr>
      <vt:lpstr>Displacement Reactions</vt:lpstr>
      <vt:lpstr>Activity Series and Hydrogen</vt:lpstr>
      <vt:lpstr>Metal/Acid Displacement Reactions</vt:lpstr>
      <vt:lpstr>Stoichiometric Calculations</vt:lpstr>
      <vt:lpstr>An Example of a Stoichiometric Calculation (1 of 3)</vt:lpstr>
      <vt:lpstr>An Example of a Stoichiometric Calculation (2 of 3)</vt:lpstr>
      <vt:lpstr>An Example of a Stoichiometric Calculation (3 of 3)</vt:lpstr>
      <vt:lpstr>Heat and Stoichiometry</vt:lpstr>
      <vt:lpstr>Limiting Reactants (1 of 3)</vt:lpstr>
      <vt:lpstr>Limiting Reactants (2 of 3)</vt:lpstr>
      <vt:lpstr>Limiting Reactants (3 of 3)</vt:lpstr>
    </vt:vector>
  </TitlesOfParts>
  <Company>LACC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&amp; 4 Brown &amp; Lemay</dc:title>
  <dc:creator>Boan, Terry A.</dc:creator>
  <cp:lastModifiedBy>Boan, Terry A.</cp:lastModifiedBy>
  <cp:revision>1</cp:revision>
  <dcterms:created xsi:type="dcterms:W3CDTF">2019-09-11T03:20:46Z</dcterms:created>
  <dcterms:modified xsi:type="dcterms:W3CDTF">2019-09-11T03:21:07Z</dcterms:modified>
</cp:coreProperties>
</file>