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6" r:id="rId4"/>
    <p:sldId id="283" r:id="rId5"/>
    <p:sldId id="260" r:id="rId6"/>
    <p:sldId id="277" r:id="rId7"/>
    <p:sldId id="284" r:id="rId8"/>
    <p:sldId id="278" r:id="rId9"/>
    <p:sldId id="279" r:id="rId10"/>
    <p:sldId id="280" r:id="rId11"/>
    <p:sldId id="267" r:id="rId12"/>
    <p:sldId id="268" r:id="rId13"/>
    <p:sldId id="270" r:id="rId14"/>
    <p:sldId id="275" r:id="rId15"/>
    <p:sldId id="276" r:id="rId16"/>
    <p:sldId id="271" r:id="rId17"/>
    <p:sldId id="282" r:id="rId18"/>
    <p:sldId id="259" r:id="rId19"/>
    <p:sldId id="273" r:id="rId20"/>
    <p:sldId id="258" r:id="rId21"/>
    <p:sldId id="263" r:id="rId22"/>
    <p:sldId id="264" r:id="rId23"/>
    <p:sldId id="26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0B81-4587-46FF-9836-F857E85E8DD1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BF1-7558-4B37-B893-BE70CF82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1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0B81-4587-46FF-9836-F857E85E8DD1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BF1-7558-4B37-B893-BE70CF82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6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0B81-4587-46FF-9836-F857E85E8DD1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BF1-7558-4B37-B893-BE70CF82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3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0B81-4587-46FF-9836-F857E85E8DD1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BF1-7558-4B37-B893-BE70CF82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03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0B81-4587-46FF-9836-F857E85E8DD1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BF1-7558-4B37-B893-BE70CF82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0B81-4587-46FF-9836-F857E85E8DD1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BF1-7558-4B37-B893-BE70CF82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9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0B81-4587-46FF-9836-F857E85E8DD1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BF1-7558-4B37-B893-BE70CF82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0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0B81-4587-46FF-9836-F857E85E8DD1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BF1-7558-4B37-B893-BE70CF82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6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0B81-4587-46FF-9836-F857E85E8DD1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BF1-7558-4B37-B893-BE70CF82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2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0B81-4587-46FF-9836-F857E85E8DD1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BF1-7558-4B37-B893-BE70CF82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53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0B81-4587-46FF-9836-F857E85E8DD1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2BF1-7558-4B37-B893-BE70CF82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2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C0B81-4587-46FF-9836-F857E85E8DD1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62BF1-7558-4B37-B893-BE70CF82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5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0986" y="-23037"/>
            <a:ext cx="7772400" cy="1470025"/>
          </a:xfrm>
        </p:spPr>
        <p:txBody>
          <a:bodyPr/>
          <a:lstStyle/>
          <a:p>
            <a:r>
              <a:rPr lang="en-US" dirty="0" smtClean="0"/>
              <a:t>SPECTROSCOPY</a:t>
            </a:r>
            <a:endParaRPr lang="en-US" dirty="0"/>
          </a:p>
        </p:txBody>
      </p:sp>
      <p:pic>
        <p:nvPicPr>
          <p:cNvPr id="1026" name="Picture 2" descr="C:\Users\terry\Desktop\BEERSLAW\Spec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2" b="7075"/>
          <a:stretch/>
        </p:blipFill>
        <p:spPr bwMode="auto">
          <a:xfrm>
            <a:off x="1358686" y="1295400"/>
            <a:ext cx="6477000" cy="458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44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239136" y="423862"/>
            <a:ext cx="5475864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u="sng" dirty="0">
                <a:solidFill>
                  <a:srgbClr val="993300"/>
                </a:solidFill>
                <a:latin typeface="Californian FB" panose="0207040306080B030204" pitchFamily="18" charset="0"/>
              </a:rPr>
              <a:t>Absorption: Intensity</a:t>
            </a:r>
          </a:p>
        </p:txBody>
      </p:sp>
      <p:sp>
        <p:nvSpPr>
          <p:cNvPr id="81924" name="AutoShape 4"/>
          <p:cNvSpPr>
            <a:spLocks noChangeArrowheads="1"/>
          </p:cNvSpPr>
          <p:nvPr/>
        </p:nvSpPr>
        <p:spPr bwMode="auto">
          <a:xfrm>
            <a:off x="82550" y="1089025"/>
            <a:ext cx="8890000" cy="5559425"/>
          </a:xfrm>
          <a:prstGeom prst="bevel">
            <a:avLst>
              <a:gd name="adj" fmla="val 986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1925" name="Picture 5" descr="BD147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3811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363538" y="1225550"/>
            <a:ext cx="8097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latin typeface="Californian FB" panose="0207040306080B030204" pitchFamily="18" charset="0"/>
              </a:rPr>
              <a:t>The absorption efficiency of an </a:t>
            </a:r>
            <a:r>
              <a:rPr lang="en-US" altLang="en-US" sz="2400" b="1" dirty="0" err="1">
                <a:latin typeface="Californian FB" panose="0207040306080B030204" pitchFamily="18" charset="0"/>
              </a:rPr>
              <a:t>analyte</a:t>
            </a:r>
            <a:r>
              <a:rPr lang="en-US" altLang="en-US" sz="2400" b="1" dirty="0">
                <a:latin typeface="Californian FB" panose="0207040306080B030204" pitchFamily="18" charset="0"/>
              </a:rPr>
              <a:t> is affected by:</a:t>
            </a:r>
          </a:p>
        </p:txBody>
      </p:sp>
      <p:pic>
        <p:nvPicPr>
          <p:cNvPr id="81927" name="Picture 7" descr="BD147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8764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1328738" y="1708150"/>
            <a:ext cx="7043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latin typeface="Californian FB" panose="0207040306080B030204" pitchFamily="18" charset="0"/>
              </a:rPr>
              <a:t>The nature of the </a:t>
            </a:r>
            <a:r>
              <a:rPr lang="en-US" altLang="en-US" sz="2400" b="1" dirty="0" err="1">
                <a:latin typeface="Californian FB" panose="0207040306080B030204" pitchFamily="18" charset="0"/>
              </a:rPr>
              <a:t>analyte</a:t>
            </a:r>
            <a:endParaRPr lang="en-US" altLang="en-US" sz="2400" b="1" dirty="0">
              <a:latin typeface="Californian FB" panose="0207040306080B030204" pitchFamily="18" charset="0"/>
            </a:endParaRPr>
          </a:p>
        </p:txBody>
      </p:sp>
      <p:pic>
        <p:nvPicPr>
          <p:cNvPr id="81929" name="Picture 9" descr="BD147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22955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1328738" y="2139950"/>
            <a:ext cx="7043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latin typeface="Californian FB" panose="0207040306080B030204" pitchFamily="18" charset="0"/>
              </a:rPr>
              <a:t>The number of available microstates</a:t>
            </a:r>
          </a:p>
        </p:txBody>
      </p:sp>
      <p:pic>
        <p:nvPicPr>
          <p:cNvPr id="81931" name="Picture 11" descr="BD147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27273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1341438" y="2571750"/>
            <a:ext cx="7043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latin typeface="Californian FB" panose="0207040306080B030204" pitchFamily="18" charset="0"/>
              </a:rPr>
              <a:t>The solvent (</a:t>
            </a:r>
            <a:r>
              <a:rPr lang="en-US" altLang="en-US" sz="2400" b="1" dirty="0" smtClean="0">
                <a:latin typeface="Californian FB" panose="0207040306080B030204" pitchFamily="18" charset="0"/>
              </a:rPr>
              <a:t>sort of</a:t>
            </a:r>
            <a:r>
              <a:rPr lang="en-US" altLang="en-US" sz="2400" b="1" dirty="0">
                <a:latin typeface="Californian FB" panose="0207040306080B030204" pitchFamily="18" charset="0"/>
              </a:rPr>
              <a:t>)</a:t>
            </a:r>
          </a:p>
        </p:txBody>
      </p:sp>
      <p:pic>
        <p:nvPicPr>
          <p:cNvPr id="81933" name="Picture 13" descr="BD147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31972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388938" y="3041650"/>
            <a:ext cx="80978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rgbClr val="000066"/>
                </a:solidFill>
                <a:latin typeface="Californian FB" panose="0207040306080B030204" pitchFamily="18" charset="0"/>
              </a:rPr>
              <a:t>The absorption efficiency of an </a:t>
            </a:r>
            <a:r>
              <a:rPr lang="en-US" altLang="en-US" sz="2400" b="1" dirty="0" err="1">
                <a:solidFill>
                  <a:srgbClr val="000066"/>
                </a:solidFill>
                <a:latin typeface="Californian FB" panose="0207040306080B030204" pitchFamily="18" charset="0"/>
              </a:rPr>
              <a:t>analyte</a:t>
            </a:r>
            <a:r>
              <a:rPr lang="en-US" altLang="en-US" sz="2400" b="1" dirty="0">
                <a:solidFill>
                  <a:srgbClr val="000066"/>
                </a:solidFill>
                <a:latin typeface="Californian FB" panose="0207040306080B030204" pitchFamily="18" charset="0"/>
              </a:rPr>
              <a:t> </a:t>
            </a:r>
            <a:r>
              <a:rPr lang="en-US" altLang="en-US" sz="2400" b="1" dirty="0" smtClean="0">
                <a:solidFill>
                  <a:srgbClr val="000066"/>
                </a:solidFill>
                <a:latin typeface="Californian FB" panose="0207040306080B030204" pitchFamily="18" charset="0"/>
              </a:rPr>
              <a:t>is generally </a:t>
            </a:r>
            <a:r>
              <a:rPr lang="en-US" altLang="en-US" sz="2400" b="1" dirty="0">
                <a:solidFill>
                  <a:srgbClr val="993300"/>
                </a:solidFill>
                <a:latin typeface="Californian FB" panose="0207040306080B030204" pitchFamily="18" charset="0"/>
              </a:rPr>
              <a:t>not</a:t>
            </a:r>
            <a:r>
              <a:rPr lang="en-US" altLang="en-US" sz="2400" b="1" dirty="0">
                <a:solidFill>
                  <a:srgbClr val="000066"/>
                </a:solidFill>
                <a:latin typeface="Californian FB" panose="0207040306080B030204" pitchFamily="18" charset="0"/>
              </a:rPr>
              <a:t> affected by:</a:t>
            </a:r>
            <a:endParaRPr lang="en-US" altLang="en-US" sz="2400" b="1" dirty="0">
              <a:solidFill>
                <a:srgbClr val="993300"/>
              </a:solidFill>
              <a:latin typeface="Californian FB" panose="0207040306080B030204" pitchFamily="18" charset="0"/>
            </a:endParaRPr>
          </a:p>
        </p:txBody>
      </p:sp>
      <p:pic>
        <p:nvPicPr>
          <p:cNvPr id="81935" name="Picture 15" descr="BD147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39973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1354138" y="3829050"/>
            <a:ext cx="7043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0066"/>
                </a:solidFill>
                <a:latin typeface="Californian FB" panose="0207040306080B030204" pitchFamily="18" charset="0"/>
              </a:rPr>
              <a:t>Other (low conc.) solutes</a:t>
            </a:r>
            <a:endParaRPr lang="en-US" altLang="en-US" sz="2400" b="1">
              <a:solidFill>
                <a:srgbClr val="993300"/>
              </a:solidFill>
              <a:latin typeface="Californian FB" panose="0207040306080B030204" pitchFamily="18" charset="0"/>
            </a:endParaRPr>
          </a:p>
        </p:txBody>
      </p:sp>
      <p:sp>
        <p:nvSpPr>
          <p:cNvPr id="81937" name="Text Box 17"/>
          <p:cNvSpPr txBox="1">
            <a:spLocks noChangeArrowheads="1"/>
          </p:cNvSpPr>
          <p:nvPr/>
        </p:nvSpPr>
        <p:spPr bwMode="auto">
          <a:xfrm>
            <a:off x="1379538" y="4603750"/>
            <a:ext cx="7043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rgbClr val="993300"/>
                </a:solidFill>
                <a:latin typeface="Californian FB" panose="0207040306080B030204" pitchFamily="18" charset="0"/>
              </a:rPr>
              <a:t>Concentration</a:t>
            </a:r>
          </a:p>
        </p:txBody>
      </p:sp>
      <p:pic>
        <p:nvPicPr>
          <p:cNvPr id="81938" name="Picture 18" descr="BD147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47593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9" name="Picture 19" descr="BD147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52292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414338" y="5073650"/>
            <a:ext cx="80978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latin typeface="Californian FB" panose="0207040306080B030204" pitchFamily="18" charset="0"/>
              </a:rPr>
              <a:t>This makes absorption spectroscopy one of the few </a:t>
            </a:r>
            <a:r>
              <a:rPr lang="en-US" altLang="en-US" sz="2400" b="1" dirty="0" smtClean="0">
                <a:latin typeface="Californian FB" panose="0207040306080B030204" pitchFamily="18" charset="0"/>
              </a:rPr>
              <a:t>analytical </a:t>
            </a:r>
            <a:r>
              <a:rPr lang="en-US" altLang="en-US" sz="2400" b="1" dirty="0">
                <a:latin typeface="Californian FB" panose="0207040306080B030204" pitchFamily="18" charset="0"/>
              </a:rPr>
              <a:t>methods where the signal intensity is </a:t>
            </a:r>
            <a:r>
              <a:rPr lang="en-US" altLang="en-US" sz="2400" b="1" dirty="0">
                <a:solidFill>
                  <a:srgbClr val="993300"/>
                </a:solidFill>
                <a:latin typeface="Californian FB" panose="0207040306080B030204" pitchFamily="18" charset="0"/>
              </a:rPr>
              <a:t>directly proportional to the concentration</a:t>
            </a:r>
          </a:p>
        </p:txBody>
      </p:sp>
      <p:pic>
        <p:nvPicPr>
          <p:cNvPr id="81941" name="Picture 21" descr="BD147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43783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2" name="Text Box 22"/>
          <p:cNvSpPr txBox="1">
            <a:spLocks noChangeArrowheads="1"/>
          </p:cNvSpPr>
          <p:nvPr/>
        </p:nvSpPr>
        <p:spPr bwMode="auto">
          <a:xfrm>
            <a:off x="1366838" y="4210050"/>
            <a:ext cx="7043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0066"/>
                </a:solidFill>
                <a:latin typeface="Californian FB" panose="0207040306080B030204" pitchFamily="18" charset="0"/>
              </a:rPr>
              <a:t>Temperature (within reason)</a:t>
            </a:r>
            <a:endParaRPr lang="en-US" altLang="en-US" sz="2400" b="1">
              <a:solidFill>
                <a:srgbClr val="993300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75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8" grpId="0"/>
      <p:bldP spid="81930" grpId="0"/>
      <p:bldP spid="81932" grpId="0"/>
      <p:bldP spid="81934" grpId="0"/>
      <p:bldP spid="81936" grpId="0"/>
      <p:bldP spid="81937" grpId="0"/>
      <p:bldP spid="81940" grpId="0"/>
      <p:bldP spid="819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AutoShape 2"/>
          <p:cNvSpPr>
            <a:spLocks noChangeArrowheads="1"/>
          </p:cNvSpPr>
          <p:nvPr/>
        </p:nvSpPr>
        <p:spPr bwMode="auto">
          <a:xfrm>
            <a:off x="61913" y="100013"/>
            <a:ext cx="8934450" cy="747712"/>
          </a:xfrm>
          <a:prstGeom prst="bevel">
            <a:avLst>
              <a:gd name="adj" fmla="val 7431"/>
            </a:avLst>
          </a:prstGeom>
          <a:solidFill>
            <a:srgbClr val="99CCFF">
              <a:alpha val="50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165100" y="174625"/>
            <a:ext cx="8720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 u="sng">
                <a:solidFill>
                  <a:srgbClr val="993300"/>
                </a:solidFill>
                <a:latin typeface="Californian FB" panose="0207040306080B030204" pitchFamily="18" charset="0"/>
              </a:rPr>
              <a:t>UV/visible: Applications</a:t>
            </a:r>
          </a:p>
        </p:txBody>
      </p:sp>
      <p:sp>
        <p:nvSpPr>
          <p:cNvPr id="95236" name="AutoShape 4"/>
          <p:cNvSpPr>
            <a:spLocks noChangeArrowheads="1"/>
          </p:cNvSpPr>
          <p:nvPr/>
        </p:nvSpPr>
        <p:spPr bwMode="auto">
          <a:xfrm>
            <a:off x="82550" y="1089025"/>
            <a:ext cx="8890000" cy="5559425"/>
          </a:xfrm>
          <a:prstGeom prst="bevel">
            <a:avLst>
              <a:gd name="adj" fmla="val 986"/>
            </a:avLst>
          </a:prstGeom>
          <a:solidFill>
            <a:srgbClr val="99CCFF">
              <a:alpha val="50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5237" name="Picture 5" descr="BD147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3811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363538" y="1225550"/>
            <a:ext cx="698023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0066"/>
                </a:solidFill>
                <a:latin typeface="Californian FB" panose="0207040306080B030204" pitchFamily="18" charset="0"/>
              </a:rPr>
              <a:t>UV/visible is still used in current research, especially for heme-containing proteins, which have absorbance in the Soret region that is sensitive to the state of the protein</a:t>
            </a:r>
            <a:endParaRPr lang="en-US" altLang="en-US" sz="2400" b="1">
              <a:solidFill>
                <a:srgbClr val="993300"/>
              </a:solidFill>
              <a:latin typeface="Californian FB" panose="0207040306080B030204" pitchFamily="18" charset="0"/>
            </a:endParaRPr>
          </a:p>
        </p:txBody>
      </p:sp>
      <p:sp>
        <p:nvSpPr>
          <p:cNvPr id="95246" name="Text Box 14"/>
          <p:cNvSpPr txBox="1">
            <a:spLocks noChangeArrowheads="1"/>
          </p:cNvSpPr>
          <p:nvPr/>
        </p:nvSpPr>
        <p:spPr bwMode="auto">
          <a:xfrm>
            <a:off x="4754563" y="2813050"/>
            <a:ext cx="418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0066"/>
                </a:solidFill>
                <a:latin typeface="Californian FB" panose="0207040306080B030204" pitchFamily="18" charset="0"/>
              </a:rPr>
              <a:t>3d shell of Fe</a:t>
            </a:r>
            <a:r>
              <a:rPr lang="en-US" altLang="en-US" sz="2400" b="1" baseline="30000">
                <a:solidFill>
                  <a:srgbClr val="000066"/>
                </a:solidFill>
                <a:latin typeface="Californian FB" panose="0207040306080B030204" pitchFamily="18" charset="0"/>
              </a:rPr>
              <a:t>2+</a:t>
            </a:r>
            <a:r>
              <a:rPr lang="en-US" altLang="en-US" sz="2400" b="1">
                <a:solidFill>
                  <a:srgbClr val="000066"/>
                </a:solidFill>
                <a:latin typeface="Californian FB" panose="0207040306080B030204" pitchFamily="18" charset="0"/>
              </a:rPr>
              <a:t> has 6 electrons</a:t>
            </a:r>
            <a:endParaRPr lang="en-US" altLang="en-US" sz="2400" b="1">
              <a:solidFill>
                <a:srgbClr val="993300"/>
              </a:solidFill>
              <a:latin typeface="Californian FB" panose="0207040306080B030204" pitchFamily="18" charset="0"/>
            </a:endParaRPr>
          </a:p>
        </p:txBody>
      </p:sp>
      <p:pic>
        <p:nvPicPr>
          <p:cNvPr id="95249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3751263"/>
            <a:ext cx="15367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5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3743325"/>
            <a:ext cx="1450975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254" name="Text Box 22"/>
          <p:cNvSpPr txBox="1">
            <a:spLocks noChangeArrowheads="1"/>
          </p:cNvSpPr>
          <p:nvPr/>
        </p:nvSpPr>
        <p:spPr bwMode="auto">
          <a:xfrm>
            <a:off x="5135563" y="3257550"/>
            <a:ext cx="1544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0066"/>
                </a:solidFill>
                <a:latin typeface="Californian FB" panose="0207040306080B030204" pitchFamily="18" charset="0"/>
              </a:rPr>
              <a:t>High Spin</a:t>
            </a:r>
            <a:endParaRPr lang="en-US" altLang="en-US" sz="2400" b="1">
              <a:solidFill>
                <a:srgbClr val="993300"/>
              </a:solidFill>
              <a:latin typeface="Californian FB" panose="0207040306080B030204" pitchFamily="18" charset="0"/>
            </a:endParaRPr>
          </a:p>
        </p:txBody>
      </p:sp>
      <p:sp>
        <p:nvSpPr>
          <p:cNvPr id="95255" name="Text Box 23"/>
          <p:cNvSpPr txBox="1">
            <a:spLocks noChangeArrowheads="1"/>
          </p:cNvSpPr>
          <p:nvPr/>
        </p:nvSpPr>
        <p:spPr bwMode="auto">
          <a:xfrm>
            <a:off x="6786563" y="3257550"/>
            <a:ext cx="1544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0066"/>
                </a:solidFill>
                <a:latin typeface="Californian FB" panose="0207040306080B030204" pitchFamily="18" charset="0"/>
              </a:rPr>
              <a:t>Low Spin</a:t>
            </a:r>
            <a:endParaRPr lang="en-US" altLang="en-US" sz="2400" b="1">
              <a:solidFill>
                <a:srgbClr val="993300"/>
              </a:solidFill>
              <a:latin typeface="Californian FB" panose="0207040306080B030204" pitchFamily="18" charset="0"/>
            </a:endParaRPr>
          </a:p>
        </p:txBody>
      </p:sp>
      <p:pic>
        <p:nvPicPr>
          <p:cNvPr id="95257" name="Picture 25" descr="Holoprotein UV da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130550"/>
            <a:ext cx="4233863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60" name="Freeform 28"/>
          <p:cNvSpPr>
            <a:spLocks/>
          </p:cNvSpPr>
          <p:nvPr/>
        </p:nvSpPr>
        <p:spPr bwMode="auto">
          <a:xfrm>
            <a:off x="2209800" y="3175000"/>
            <a:ext cx="2844800" cy="1130300"/>
          </a:xfrm>
          <a:custGeom>
            <a:avLst/>
            <a:gdLst>
              <a:gd name="T0" fmla="*/ 1704 w 1704"/>
              <a:gd name="T1" fmla="*/ 424 h 712"/>
              <a:gd name="T2" fmla="*/ 520 w 1704"/>
              <a:gd name="T3" fmla="*/ 48 h 712"/>
              <a:gd name="T4" fmla="*/ 0 w 1704"/>
              <a:gd name="T5" fmla="*/ 712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04" h="712">
                <a:moveTo>
                  <a:pt x="1704" y="424"/>
                </a:moveTo>
                <a:cubicBezTo>
                  <a:pt x="1254" y="212"/>
                  <a:pt x="804" y="0"/>
                  <a:pt x="520" y="48"/>
                </a:cubicBezTo>
                <a:cubicBezTo>
                  <a:pt x="236" y="96"/>
                  <a:pt x="87" y="601"/>
                  <a:pt x="0" y="712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261" name="Freeform 29"/>
          <p:cNvSpPr>
            <a:spLocks/>
          </p:cNvSpPr>
          <p:nvPr/>
        </p:nvSpPr>
        <p:spPr bwMode="auto">
          <a:xfrm>
            <a:off x="2717800" y="4203700"/>
            <a:ext cx="4779963" cy="2097088"/>
          </a:xfrm>
          <a:custGeom>
            <a:avLst/>
            <a:gdLst>
              <a:gd name="T0" fmla="*/ 2888 w 2923"/>
              <a:gd name="T1" fmla="*/ 656 h 1321"/>
              <a:gd name="T2" fmla="*/ 2808 w 2923"/>
              <a:gd name="T3" fmla="*/ 760 h 1321"/>
              <a:gd name="T4" fmla="*/ 2200 w 2923"/>
              <a:gd name="T5" fmla="*/ 1224 h 1321"/>
              <a:gd name="T6" fmla="*/ 696 w 2923"/>
              <a:gd name="T7" fmla="*/ 176 h 1321"/>
              <a:gd name="T8" fmla="*/ 0 w 2923"/>
              <a:gd name="T9" fmla="*/ 168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23" h="1321">
                <a:moveTo>
                  <a:pt x="2888" y="656"/>
                </a:moveTo>
                <a:cubicBezTo>
                  <a:pt x="2905" y="660"/>
                  <a:pt x="2923" y="665"/>
                  <a:pt x="2808" y="760"/>
                </a:cubicBezTo>
                <a:cubicBezTo>
                  <a:pt x="2693" y="855"/>
                  <a:pt x="2552" y="1321"/>
                  <a:pt x="2200" y="1224"/>
                </a:cubicBezTo>
                <a:cubicBezTo>
                  <a:pt x="1848" y="1127"/>
                  <a:pt x="1063" y="352"/>
                  <a:pt x="696" y="176"/>
                </a:cubicBezTo>
                <a:cubicBezTo>
                  <a:pt x="329" y="0"/>
                  <a:pt x="164" y="84"/>
                  <a:pt x="0" y="16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5262" name="Picture 30" descr="He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17613"/>
            <a:ext cx="1447800" cy="149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13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6" grpId="0"/>
      <p:bldP spid="95254" grpId="0"/>
      <p:bldP spid="952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AutoShape 2"/>
          <p:cNvSpPr>
            <a:spLocks noChangeArrowheads="1"/>
          </p:cNvSpPr>
          <p:nvPr/>
        </p:nvSpPr>
        <p:spPr bwMode="auto">
          <a:xfrm>
            <a:off x="61913" y="100013"/>
            <a:ext cx="8934450" cy="747712"/>
          </a:xfrm>
          <a:prstGeom prst="bevel">
            <a:avLst>
              <a:gd name="adj" fmla="val 7431"/>
            </a:avLst>
          </a:prstGeom>
          <a:solidFill>
            <a:srgbClr val="99CCFF">
              <a:alpha val="50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165100" y="174625"/>
            <a:ext cx="8720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 u="sng">
                <a:solidFill>
                  <a:srgbClr val="993300"/>
                </a:solidFill>
                <a:latin typeface="Californian FB" panose="0207040306080B030204" pitchFamily="18" charset="0"/>
              </a:rPr>
              <a:t>UV/Visible Applications</a:t>
            </a:r>
          </a:p>
        </p:txBody>
      </p:sp>
      <p:sp>
        <p:nvSpPr>
          <p:cNvPr id="96260" name="AutoShape 4"/>
          <p:cNvSpPr>
            <a:spLocks noChangeArrowheads="1"/>
          </p:cNvSpPr>
          <p:nvPr/>
        </p:nvSpPr>
        <p:spPr bwMode="auto">
          <a:xfrm>
            <a:off x="82550" y="1089025"/>
            <a:ext cx="8890000" cy="5559425"/>
          </a:xfrm>
          <a:prstGeom prst="bevel">
            <a:avLst>
              <a:gd name="adj" fmla="val 986"/>
            </a:avLst>
          </a:prstGeom>
          <a:solidFill>
            <a:srgbClr val="99CCFF">
              <a:alpha val="50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6261" name="Picture 5" descr="BD147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3811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363538" y="1225550"/>
            <a:ext cx="80978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0066"/>
                </a:solidFill>
                <a:latin typeface="Californian FB" panose="0207040306080B030204" pitchFamily="18" charset="0"/>
              </a:rPr>
              <a:t>This paper looks at </a:t>
            </a:r>
            <a:r>
              <a:rPr lang="en-US" altLang="en-US" sz="2400" b="1">
                <a:solidFill>
                  <a:srgbClr val="993300"/>
                </a:solidFill>
                <a:latin typeface="Californian FB" panose="0207040306080B030204" pitchFamily="18" charset="0"/>
              </a:rPr>
              <a:t>iron-sulfur</a:t>
            </a:r>
            <a:r>
              <a:rPr lang="en-US" altLang="en-US" sz="2400" b="1">
                <a:solidFill>
                  <a:srgbClr val="000066"/>
                </a:solidFill>
                <a:latin typeface="Californian FB" panose="0207040306080B030204" pitchFamily="18" charset="0"/>
              </a:rPr>
              <a:t> clusters in a native and a mutant protein</a:t>
            </a:r>
            <a:endParaRPr lang="en-US" altLang="en-US" sz="2400" b="1">
              <a:solidFill>
                <a:srgbClr val="993300"/>
              </a:solidFill>
              <a:latin typeface="Californian FB" panose="0207040306080B030204" pitchFamily="18" charset="0"/>
            </a:endParaRPr>
          </a:p>
        </p:txBody>
      </p:sp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2057400"/>
            <a:ext cx="3201987" cy="397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3987800" y="2108200"/>
            <a:ext cx="2717800" cy="952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6264" name="Picture 8" descr="Iron Sulfur clu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2193925"/>
            <a:ext cx="2566987" cy="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6" name="Picture 10" descr="BD147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38322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4110038" y="3676650"/>
            <a:ext cx="457993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0066"/>
                </a:solidFill>
                <a:latin typeface="Californian FB" panose="0207040306080B030204" pitchFamily="18" charset="0"/>
              </a:rPr>
              <a:t>C196S Mutant lacks broad absorption band between 400-600 nm which is diagnostic of an 2Fe-2S cluster</a:t>
            </a:r>
            <a:endParaRPr lang="en-US" altLang="en-US" sz="2400" b="1">
              <a:solidFill>
                <a:srgbClr val="993300"/>
              </a:solidFill>
              <a:latin typeface="Californian FB" panose="0207040306080B030204" pitchFamily="18" charset="0"/>
            </a:endParaRPr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3921125" y="5948363"/>
            <a:ext cx="4630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1">
                <a:solidFill>
                  <a:srgbClr val="000066"/>
                </a:solidFill>
                <a:latin typeface="Californian FB" panose="0207040306080B030204" pitchFamily="18" charset="0"/>
              </a:rPr>
              <a:t>JBC</a:t>
            </a:r>
            <a:r>
              <a:rPr lang="en-US" altLang="en-US" b="1">
                <a:solidFill>
                  <a:srgbClr val="000066"/>
                </a:solidFill>
                <a:latin typeface="Californian FB" panose="0207040306080B030204" pitchFamily="18" charset="0"/>
              </a:rPr>
              <a:t> (1998)Vol. 273, No. 35;28 pp. 22311–22316</a:t>
            </a:r>
          </a:p>
        </p:txBody>
      </p:sp>
    </p:spTree>
    <p:extLst>
      <p:ext uri="{BB962C8B-B14F-4D97-AF65-F5344CB8AC3E}">
        <p14:creationId xmlns:p14="http://schemas.microsoft.com/office/powerpoint/2010/main" val="209186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1570326" y="831624"/>
            <a:ext cx="59642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dirty="0"/>
              <a:t>When making solutions</a:t>
            </a:r>
          </a:p>
        </p:txBody>
      </p:sp>
      <p:sp>
        <p:nvSpPr>
          <p:cNvPr id="46083" name="Rectangle 7"/>
          <p:cNvSpPr>
            <a:spLocks noChangeArrowheads="1"/>
          </p:cNvSpPr>
          <p:nvPr/>
        </p:nvSpPr>
        <p:spPr bwMode="auto">
          <a:xfrm>
            <a:off x="1450975" y="1752600"/>
            <a:ext cx="319088" cy="1276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4" name="AutoShape 8"/>
          <p:cNvSpPr>
            <a:spLocks/>
          </p:cNvSpPr>
          <p:nvPr/>
        </p:nvSpPr>
        <p:spPr bwMode="auto">
          <a:xfrm rot="-5400000">
            <a:off x="1521619" y="2931319"/>
            <a:ext cx="233362" cy="1600200"/>
          </a:xfrm>
          <a:prstGeom prst="leftBracket">
            <a:avLst>
              <a:gd name="adj" fmla="val 5714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5" name="Freeform 9"/>
          <p:cNvSpPr>
            <a:spLocks/>
          </p:cNvSpPr>
          <p:nvPr/>
        </p:nvSpPr>
        <p:spPr bwMode="auto">
          <a:xfrm>
            <a:off x="838200" y="3033713"/>
            <a:ext cx="615950" cy="581025"/>
          </a:xfrm>
          <a:custGeom>
            <a:avLst/>
            <a:gdLst>
              <a:gd name="T0" fmla="*/ 2147483647 w 462"/>
              <a:gd name="T1" fmla="*/ 0 h 714"/>
              <a:gd name="T2" fmla="*/ 0 w 462"/>
              <a:gd name="T3" fmla="*/ 2147483647 h 714"/>
              <a:gd name="T4" fmla="*/ 0 60000 65536"/>
              <a:gd name="T5" fmla="*/ 0 60000 65536"/>
              <a:gd name="T6" fmla="*/ 0 w 462"/>
              <a:gd name="T7" fmla="*/ 0 h 714"/>
              <a:gd name="T8" fmla="*/ 462 w 462"/>
              <a:gd name="T9" fmla="*/ 714 h 7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2" h="714">
                <a:moveTo>
                  <a:pt x="462" y="0"/>
                </a:moveTo>
                <a:lnTo>
                  <a:pt x="0" y="71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6" name="Freeform 10"/>
          <p:cNvSpPr>
            <a:spLocks/>
          </p:cNvSpPr>
          <p:nvPr/>
        </p:nvSpPr>
        <p:spPr bwMode="auto">
          <a:xfrm>
            <a:off x="1770063" y="3032125"/>
            <a:ext cx="668337" cy="592138"/>
          </a:xfrm>
          <a:custGeom>
            <a:avLst/>
            <a:gdLst>
              <a:gd name="T0" fmla="*/ 0 w 501"/>
              <a:gd name="T1" fmla="*/ 0 h 729"/>
              <a:gd name="T2" fmla="*/ 2147483647 w 501"/>
              <a:gd name="T3" fmla="*/ 2147483647 h 729"/>
              <a:gd name="T4" fmla="*/ 0 60000 65536"/>
              <a:gd name="T5" fmla="*/ 0 60000 65536"/>
              <a:gd name="T6" fmla="*/ 0 w 501"/>
              <a:gd name="T7" fmla="*/ 0 h 729"/>
              <a:gd name="T8" fmla="*/ 501 w 501"/>
              <a:gd name="T9" fmla="*/ 729 h 7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01" h="729">
                <a:moveTo>
                  <a:pt x="0" y="0"/>
                </a:moveTo>
                <a:lnTo>
                  <a:pt x="501" y="7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7" name="Oval 11"/>
          <p:cNvSpPr>
            <a:spLocks noChangeArrowheads="1"/>
          </p:cNvSpPr>
          <p:nvPr/>
        </p:nvSpPr>
        <p:spPr bwMode="auto">
          <a:xfrm>
            <a:off x="1446213" y="2522538"/>
            <a:ext cx="320675" cy="39687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8" name="AutoShape 12" descr="Light downward diagonal"/>
          <p:cNvSpPr>
            <a:spLocks noChangeArrowheads="1"/>
          </p:cNvSpPr>
          <p:nvPr/>
        </p:nvSpPr>
        <p:spPr bwMode="auto">
          <a:xfrm>
            <a:off x="1414463" y="1676400"/>
            <a:ext cx="400050" cy="155575"/>
          </a:xfrm>
          <a:custGeom>
            <a:avLst/>
            <a:gdLst>
              <a:gd name="T0" fmla="*/ 2147483647 w 21600"/>
              <a:gd name="T1" fmla="*/ 29065037 h 21600"/>
              <a:gd name="T2" fmla="*/ 1270766366 w 21600"/>
              <a:gd name="T3" fmla="*/ 58129670 h 21600"/>
              <a:gd name="T4" fmla="*/ 317690110 w 21600"/>
              <a:gd name="T5" fmla="*/ 29065037 h 21600"/>
              <a:gd name="T6" fmla="*/ 127076636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pattFill prst="ltDn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9" name="Line 13"/>
          <p:cNvSpPr>
            <a:spLocks noChangeShapeType="1"/>
          </p:cNvSpPr>
          <p:nvPr/>
        </p:nvSpPr>
        <p:spPr bwMode="auto">
          <a:xfrm flipH="1">
            <a:off x="1735138" y="2276475"/>
            <a:ext cx="684212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Text Box 14"/>
          <p:cNvSpPr txBox="1">
            <a:spLocks noChangeArrowheads="1"/>
          </p:cNvSpPr>
          <p:nvPr/>
        </p:nvSpPr>
        <p:spPr bwMode="auto">
          <a:xfrm>
            <a:off x="2209800" y="2057400"/>
            <a:ext cx="1257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</a:rPr>
              <a:t>500 mL mark</a:t>
            </a:r>
            <a:endParaRPr lang="en-US" altLang="en-US"/>
          </a:p>
        </p:txBody>
      </p:sp>
      <p:sp>
        <p:nvSpPr>
          <p:cNvPr id="46091" name="Text Box 15"/>
          <p:cNvSpPr txBox="1">
            <a:spLocks noChangeArrowheads="1"/>
          </p:cNvSpPr>
          <p:nvPr/>
        </p:nvSpPr>
        <p:spPr bwMode="auto">
          <a:xfrm>
            <a:off x="1346200" y="3314700"/>
            <a:ext cx="685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</a:rPr>
              <a:t>500mL </a:t>
            </a:r>
            <a:endParaRPr lang="en-US" altLang="en-US"/>
          </a:p>
        </p:txBody>
      </p:sp>
      <p:sp>
        <p:nvSpPr>
          <p:cNvPr id="46092" name="Rectangle 16"/>
          <p:cNvSpPr>
            <a:spLocks noChangeArrowheads="1"/>
          </p:cNvSpPr>
          <p:nvPr/>
        </p:nvSpPr>
        <p:spPr bwMode="auto">
          <a:xfrm>
            <a:off x="4267200" y="2314575"/>
            <a:ext cx="685800" cy="514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93" name="AutoShape 17"/>
          <p:cNvSpPr>
            <a:spLocks/>
          </p:cNvSpPr>
          <p:nvPr/>
        </p:nvSpPr>
        <p:spPr bwMode="auto">
          <a:xfrm rot="-5400000">
            <a:off x="4490244" y="2931319"/>
            <a:ext cx="233362" cy="1600200"/>
          </a:xfrm>
          <a:prstGeom prst="leftBracket">
            <a:avLst>
              <a:gd name="adj" fmla="val 5714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94" name="Freeform 18"/>
          <p:cNvSpPr>
            <a:spLocks/>
          </p:cNvSpPr>
          <p:nvPr/>
        </p:nvSpPr>
        <p:spPr bwMode="auto">
          <a:xfrm>
            <a:off x="3806825" y="2819400"/>
            <a:ext cx="460375" cy="795338"/>
          </a:xfrm>
          <a:custGeom>
            <a:avLst/>
            <a:gdLst>
              <a:gd name="T0" fmla="*/ 2147483647 w 462"/>
              <a:gd name="T1" fmla="*/ 0 h 714"/>
              <a:gd name="T2" fmla="*/ 0 w 462"/>
              <a:gd name="T3" fmla="*/ 2147483647 h 714"/>
              <a:gd name="T4" fmla="*/ 0 60000 65536"/>
              <a:gd name="T5" fmla="*/ 0 60000 65536"/>
              <a:gd name="T6" fmla="*/ 0 w 462"/>
              <a:gd name="T7" fmla="*/ 0 h 714"/>
              <a:gd name="T8" fmla="*/ 462 w 462"/>
              <a:gd name="T9" fmla="*/ 714 h 7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2" h="714">
                <a:moveTo>
                  <a:pt x="462" y="0"/>
                </a:moveTo>
                <a:lnTo>
                  <a:pt x="0" y="71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95" name="Freeform 19"/>
          <p:cNvSpPr>
            <a:spLocks/>
          </p:cNvSpPr>
          <p:nvPr/>
        </p:nvSpPr>
        <p:spPr bwMode="auto">
          <a:xfrm>
            <a:off x="4953000" y="2819400"/>
            <a:ext cx="454025" cy="804863"/>
          </a:xfrm>
          <a:custGeom>
            <a:avLst/>
            <a:gdLst>
              <a:gd name="T0" fmla="*/ 0 w 501"/>
              <a:gd name="T1" fmla="*/ 0 h 729"/>
              <a:gd name="T2" fmla="*/ 2147483647 w 501"/>
              <a:gd name="T3" fmla="*/ 2147483647 h 729"/>
              <a:gd name="T4" fmla="*/ 0 60000 65536"/>
              <a:gd name="T5" fmla="*/ 0 60000 65536"/>
              <a:gd name="T6" fmla="*/ 0 w 501"/>
              <a:gd name="T7" fmla="*/ 0 h 729"/>
              <a:gd name="T8" fmla="*/ 501 w 501"/>
              <a:gd name="T9" fmla="*/ 729 h 7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01" h="729">
                <a:moveTo>
                  <a:pt x="0" y="0"/>
                </a:moveTo>
                <a:lnTo>
                  <a:pt x="501" y="7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96" name="Oval 20"/>
          <p:cNvSpPr>
            <a:spLocks noChangeArrowheads="1"/>
          </p:cNvSpPr>
          <p:nvPr/>
        </p:nvSpPr>
        <p:spPr bwMode="auto">
          <a:xfrm>
            <a:off x="4191000" y="2251075"/>
            <a:ext cx="838200" cy="74613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97" name="Text Box 22"/>
          <p:cNvSpPr txBox="1">
            <a:spLocks noChangeArrowheads="1"/>
          </p:cNvSpPr>
          <p:nvPr/>
        </p:nvSpPr>
        <p:spPr bwMode="auto">
          <a:xfrm>
            <a:off x="4314825" y="3314700"/>
            <a:ext cx="685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000000"/>
                </a:solidFill>
              </a:rPr>
              <a:t>500mL </a:t>
            </a:r>
            <a:endParaRPr lang="en-US" altLang="en-US"/>
          </a:p>
        </p:txBody>
      </p:sp>
      <p:sp>
        <p:nvSpPr>
          <p:cNvPr id="46098" name="Line 26"/>
          <p:cNvSpPr>
            <a:spLocks noChangeShapeType="1"/>
          </p:cNvSpPr>
          <p:nvPr/>
        </p:nvSpPr>
        <p:spPr bwMode="auto">
          <a:xfrm>
            <a:off x="6858000" y="3657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9" name="Line 27"/>
          <p:cNvSpPr>
            <a:spLocks noChangeShapeType="1"/>
          </p:cNvSpPr>
          <p:nvPr/>
        </p:nvSpPr>
        <p:spPr bwMode="auto">
          <a:xfrm>
            <a:off x="6858000" y="34766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0" name="Line 28"/>
          <p:cNvSpPr>
            <a:spLocks noChangeShapeType="1"/>
          </p:cNvSpPr>
          <p:nvPr/>
        </p:nvSpPr>
        <p:spPr bwMode="auto">
          <a:xfrm>
            <a:off x="6858000" y="3276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1" name="Line 29"/>
          <p:cNvSpPr>
            <a:spLocks noChangeShapeType="1"/>
          </p:cNvSpPr>
          <p:nvPr/>
        </p:nvSpPr>
        <p:spPr bwMode="auto">
          <a:xfrm>
            <a:off x="6858000" y="3048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2" name="Oval 30"/>
          <p:cNvSpPr>
            <a:spLocks noChangeArrowheads="1"/>
          </p:cNvSpPr>
          <p:nvPr/>
        </p:nvSpPr>
        <p:spPr bwMode="auto">
          <a:xfrm>
            <a:off x="6467475" y="2514600"/>
            <a:ext cx="1143000" cy="228600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103" name="Text Box 31"/>
          <p:cNvSpPr txBox="1">
            <a:spLocks noChangeArrowheads="1"/>
          </p:cNvSpPr>
          <p:nvPr/>
        </p:nvSpPr>
        <p:spPr bwMode="auto">
          <a:xfrm>
            <a:off x="914400" y="3962400"/>
            <a:ext cx="1263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Volumetric</a:t>
            </a:r>
          </a:p>
          <a:p>
            <a:pPr algn="ctr" eaLnBrk="1" hangingPunct="1"/>
            <a:r>
              <a:rPr lang="en-US" altLang="en-US"/>
              <a:t>flask</a:t>
            </a:r>
          </a:p>
        </p:txBody>
      </p:sp>
      <p:sp>
        <p:nvSpPr>
          <p:cNvPr id="46104" name="Text Box 32"/>
          <p:cNvSpPr txBox="1">
            <a:spLocks noChangeArrowheads="1"/>
          </p:cNvSpPr>
          <p:nvPr/>
        </p:nvSpPr>
        <p:spPr bwMode="auto">
          <a:xfrm>
            <a:off x="3917950" y="4038600"/>
            <a:ext cx="135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Erlenmeyer</a:t>
            </a:r>
          </a:p>
          <a:p>
            <a:pPr algn="ctr" eaLnBrk="1" hangingPunct="1"/>
            <a:r>
              <a:rPr lang="en-US" altLang="en-US"/>
              <a:t>flask</a:t>
            </a:r>
          </a:p>
        </p:txBody>
      </p:sp>
      <p:sp>
        <p:nvSpPr>
          <p:cNvPr id="46105" name="Text Box 33"/>
          <p:cNvSpPr txBox="1">
            <a:spLocks noChangeArrowheads="1"/>
          </p:cNvSpPr>
          <p:nvPr/>
        </p:nvSpPr>
        <p:spPr bwMode="auto">
          <a:xfrm>
            <a:off x="6607175" y="4038600"/>
            <a:ext cx="908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Beaker</a:t>
            </a:r>
          </a:p>
        </p:txBody>
      </p:sp>
      <p:sp>
        <p:nvSpPr>
          <p:cNvPr id="46106" name="Text Box 34"/>
          <p:cNvSpPr txBox="1">
            <a:spLocks noChangeArrowheads="1"/>
          </p:cNvSpPr>
          <p:nvPr/>
        </p:nvSpPr>
        <p:spPr bwMode="auto">
          <a:xfrm>
            <a:off x="762000" y="47244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Very accurate</a:t>
            </a:r>
          </a:p>
        </p:txBody>
      </p:sp>
      <p:sp>
        <p:nvSpPr>
          <p:cNvPr id="46107" name="Text Box 35"/>
          <p:cNvSpPr txBox="1">
            <a:spLocks noChangeArrowheads="1"/>
          </p:cNvSpPr>
          <p:nvPr/>
        </p:nvSpPr>
        <p:spPr bwMode="auto">
          <a:xfrm>
            <a:off x="3810000" y="4648200"/>
            <a:ext cx="153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less accurate</a:t>
            </a:r>
          </a:p>
        </p:txBody>
      </p:sp>
      <p:sp>
        <p:nvSpPr>
          <p:cNvPr id="46108" name="Text Box 36"/>
          <p:cNvSpPr txBox="1">
            <a:spLocks noChangeArrowheads="1"/>
          </p:cNvSpPr>
          <p:nvPr/>
        </p:nvSpPr>
        <p:spPr bwMode="auto">
          <a:xfrm>
            <a:off x="6324600" y="4724400"/>
            <a:ext cx="14542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/>
              <a:t>not </a:t>
            </a:r>
            <a:r>
              <a:rPr lang="en-US" altLang="en-US" dirty="0"/>
              <a:t>accurate</a:t>
            </a:r>
          </a:p>
        </p:txBody>
      </p:sp>
      <p:sp>
        <p:nvSpPr>
          <p:cNvPr id="46109" name="Line 37"/>
          <p:cNvSpPr>
            <a:spLocks noChangeShapeType="1"/>
          </p:cNvSpPr>
          <p:nvPr/>
        </p:nvSpPr>
        <p:spPr bwMode="auto">
          <a:xfrm>
            <a:off x="4419600" y="3733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0" name="Line 38"/>
          <p:cNvSpPr>
            <a:spLocks noChangeShapeType="1"/>
          </p:cNvSpPr>
          <p:nvPr/>
        </p:nvSpPr>
        <p:spPr bwMode="auto">
          <a:xfrm>
            <a:off x="4419600" y="35528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1" name="Line 39"/>
          <p:cNvSpPr>
            <a:spLocks noChangeShapeType="1"/>
          </p:cNvSpPr>
          <p:nvPr/>
        </p:nvSpPr>
        <p:spPr bwMode="auto">
          <a:xfrm>
            <a:off x="4419600" y="3352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2" name="Line 40"/>
          <p:cNvSpPr>
            <a:spLocks noChangeShapeType="1"/>
          </p:cNvSpPr>
          <p:nvPr/>
        </p:nvSpPr>
        <p:spPr bwMode="auto">
          <a:xfrm>
            <a:off x="4419600" y="3124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3" name="AutoShape 24"/>
          <p:cNvSpPr>
            <a:spLocks noChangeArrowheads="1"/>
          </p:cNvSpPr>
          <p:nvPr/>
        </p:nvSpPr>
        <p:spPr bwMode="auto">
          <a:xfrm>
            <a:off x="6477000" y="2514600"/>
            <a:ext cx="1143000" cy="1295400"/>
          </a:xfrm>
          <a:prstGeom prst="can">
            <a:avLst>
              <a:gd name="adj" fmla="val 2069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65112" y="5294313"/>
            <a:ext cx="8785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experiment is heavily dependent on preparation of your solutions which will be measured spectroscopically. Remember to only use volumetric flasks and pipets when preparing your solutions.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4166" y="82596"/>
            <a:ext cx="1556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STEP 1</a:t>
            </a: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810487"/>
              </p:ext>
            </p:extLst>
          </p:nvPr>
        </p:nvGraphicFramePr>
        <p:xfrm>
          <a:off x="738773" y="1183197"/>
          <a:ext cx="7045036" cy="367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hart" r:id="rId3" imgW="3143250" imgH="1819275" progId="Excel.Chart.8">
                  <p:embed/>
                </p:oleObj>
              </mc:Choice>
              <mc:Fallback>
                <p:oleObj name="Chart" r:id="rId3" imgW="3143250" imgH="1819275" progId="Excel.Chart.8">
                  <p:embed/>
                  <p:pic>
                    <p:nvPicPr>
                      <p:cNvPr id="19458" name="Object 5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773" y="1183197"/>
                        <a:ext cx="7045036" cy="3674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Freeform 10"/>
          <p:cNvSpPr>
            <a:spLocks/>
          </p:cNvSpPr>
          <p:nvPr/>
        </p:nvSpPr>
        <p:spPr bwMode="auto">
          <a:xfrm>
            <a:off x="3583059" y="2192641"/>
            <a:ext cx="6350" cy="1069975"/>
          </a:xfrm>
          <a:custGeom>
            <a:avLst/>
            <a:gdLst>
              <a:gd name="T0" fmla="*/ 2147483647 w 4"/>
              <a:gd name="T1" fmla="*/ 0 h 674"/>
              <a:gd name="T2" fmla="*/ 0 w 4"/>
              <a:gd name="T3" fmla="*/ 2147483647 h 674"/>
              <a:gd name="T4" fmla="*/ 0 60000 65536"/>
              <a:gd name="T5" fmla="*/ 0 60000 65536"/>
              <a:gd name="T6" fmla="*/ 0 w 4"/>
              <a:gd name="T7" fmla="*/ 0 h 674"/>
              <a:gd name="T8" fmla="*/ 4 w 4"/>
              <a:gd name="T9" fmla="*/ 674 h 6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" h="674">
                <a:moveTo>
                  <a:pt x="4" y="0"/>
                </a:moveTo>
                <a:lnTo>
                  <a:pt x="0" y="674"/>
                </a:lnTo>
              </a:path>
            </a:pathLst>
          </a:cu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6" name="Text Box 13"/>
          <p:cNvSpPr txBox="1">
            <a:spLocks noChangeArrowheads="1"/>
          </p:cNvSpPr>
          <p:nvPr/>
        </p:nvSpPr>
        <p:spPr bwMode="auto">
          <a:xfrm>
            <a:off x="725631" y="725990"/>
            <a:ext cx="76088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Wavelength of maximum absorption, </a:t>
            </a:r>
            <a:r>
              <a:rPr lang="en-US" altLang="en-US" sz="3200" dirty="0">
                <a:sym typeface="Symbol" panose="05050102010706020507" pitchFamily="18" charset="2"/>
              </a:rPr>
              <a:t></a:t>
            </a:r>
            <a:r>
              <a:rPr lang="en-US" altLang="en-US" sz="3200" baseline="-25000" dirty="0">
                <a:sym typeface="Symbol" panose="05050102010706020507" pitchFamily="18" charset="2"/>
              </a:rPr>
              <a:t>max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8773" y="5178979"/>
            <a:ext cx="60903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KMnO</a:t>
            </a:r>
            <a:r>
              <a:rPr lang="en-US" sz="2800" b="1" baseline="-25000" dirty="0" smtClean="0"/>
              <a:t>4</a:t>
            </a:r>
            <a:r>
              <a:rPr lang="en-US" b="1" dirty="0" smtClean="0"/>
              <a:t>(</a:t>
            </a:r>
            <a:r>
              <a:rPr lang="en-US" b="1" dirty="0" err="1" smtClean="0"/>
              <a:t>aq</a:t>
            </a:r>
            <a:r>
              <a:rPr lang="en-US" b="1" dirty="0" smtClean="0"/>
              <a:t>) </a:t>
            </a:r>
            <a:r>
              <a:rPr lang="en-US" sz="2800" b="1" dirty="0" smtClean="0"/>
              <a:t>is a purple solution, notice location of the absorption peaks &amp; which colors are being transmitted.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72495" t="35009" r="1674" b="36491"/>
          <a:stretch/>
        </p:blipFill>
        <p:spPr>
          <a:xfrm>
            <a:off x="6324600" y="4820962"/>
            <a:ext cx="2203450" cy="1823288"/>
          </a:xfrm>
          <a:prstGeom prst="rect">
            <a:avLst/>
          </a:prstGeom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037825" y="1825929"/>
            <a:ext cx="1492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ym typeface="Symbol" panose="05050102010706020507" pitchFamily="18" charset="2"/>
              </a:rPr>
              <a:t></a:t>
            </a:r>
            <a:r>
              <a:rPr lang="en-US" altLang="en-US" baseline="-25000" dirty="0">
                <a:sym typeface="Symbol" panose="05050102010706020507" pitchFamily="18" charset="2"/>
              </a:rPr>
              <a:t>max</a:t>
            </a:r>
            <a:r>
              <a:rPr lang="en-US" altLang="en-US" dirty="0">
                <a:sym typeface="Symbol" panose="05050102010706020507" pitchFamily="18" charset="2"/>
              </a:rPr>
              <a:t>=530 nm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581400" y="25146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4166" y="82596"/>
            <a:ext cx="1556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STEP 2</a:t>
            </a: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81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erry\Desktop\BEERSLAW\UV-Vis-spectra-of-CrIII-a-and-2-3-DHBA-b-Conditions-a-ChromiumIII-Spectru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/>
          <a:stretch/>
        </p:blipFill>
        <p:spPr bwMode="auto">
          <a:xfrm>
            <a:off x="4495800" y="2895600"/>
            <a:ext cx="4572000" cy="370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4419600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633508"/>
            <a:ext cx="419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Next you will prepare 4-5 solutions of different known concentrations, and measured at </a:t>
            </a:r>
            <a:r>
              <a:rPr lang="en-US" altLang="en-US" sz="2400" dirty="0">
                <a:sym typeface="Symbol" panose="05050102010706020507" pitchFamily="18" charset="2"/>
              </a:rPr>
              <a:t></a:t>
            </a:r>
            <a:r>
              <a:rPr lang="en-US" altLang="en-US" sz="2400" baseline="-25000" dirty="0" smtClean="0">
                <a:sym typeface="Symbol" panose="05050102010706020507" pitchFamily="18" charset="2"/>
              </a:rPr>
              <a:t>max,</a:t>
            </a:r>
            <a:r>
              <a:rPr lang="en-US" altLang="en-US" sz="2400" dirty="0" smtClean="0">
                <a:sym typeface="Symbol" panose="05050102010706020507" pitchFamily="18" charset="2"/>
              </a:rPr>
              <a:t> </a:t>
            </a:r>
            <a:r>
              <a:rPr lang="en-US" altLang="en-US" sz="2400" b="1" dirty="0" smtClean="0">
                <a:sym typeface="Symbol" panose="05050102010706020507" pitchFamily="18" charset="2"/>
              </a:rPr>
              <a:t>create a calibration curve. In Part two you will measure the equilibrium concentrations of </a:t>
            </a:r>
            <a:r>
              <a:rPr lang="en-US" sz="2400" b="1" dirty="0"/>
              <a:t>Cu(NH</a:t>
            </a:r>
            <a:r>
              <a:rPr lang="en-US" sz="2400" b="1" baseline="-25000" dirty="0"/>
              <a:t>3</a:t>
            </a:r>
            <a:r>
              <a:rPr lang="en-US" sz="2400" b="1" dirty="0"/>
              <a:t>)</a:t>
            </a:r>
            <a:r>
              <a:rPr lang="en-US" sz="2400" b="1" baseline="-25000" dirty="0"/>
              <a:t>4</a:t>
            </a:r>
            <a:r>
              <a:rPr lang="en-US" sz="2400" b="1" dirty="0"/>
              <a:t> </a:t>
            </a:r>
            <a:endParaRPr lang="en-US" sz="2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287982" y="595745"/>
            <a:ext cx="46343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 part one of the experiment, you will use the spectrophotometer to determine the absorbance spectrum of Cu(NH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)</a:t>
            </a:r>
            <a:r>
              <a:rPr lang="en-US" sz="2400" b="1" baseline="-25000" dirty="0" smtClean="0"/>
              <a:t>4</a:t>
            </a:r>
            <a:r>
              <a:rPr lang="en-US" sz="2400" b="1" dirty="0" smtClean="0"/>
              <a:t>   solutions</a:t>
            </a:r>
            <a:r>
              <a:rPr lang="en-US" sz="2400" b="1" dirty="0"/>
              <a:t>. Based on this spectra, you will determine </a:t>
            </a:r>
            <a:r>
              <a:rPr lang="en-US" altLang="en-US" sz="2400" dirty="0">
                <a:sym typeface="Symbol" panose="05050102010706020507" pitchFamily="18" charset="2"/>
              </a:rPr>
              <a:t></a:t>
            </a:r>
            <a:r>
              <a:rPr lang="en-US" altLang="en-US" sz="2400" baseline="-25000" dirty="0">
                <a:sym typeface="Symbol" panose="05050102010706020507" pitchFamily="18" charset="2"/>
              </a:rPr>
              <a:t>max</a:t>
            </a:r>
            <a:r>
              <a:rPr lang="en-US" sz="2400" b="1" dirty="0"/>
              <a:t>. </a:t>
            </a:r>
            <a:endParaRPr lang="en-US" sz="24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694360" y="240268"/>
            <a:ext cx="268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Purpose of the Experiment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16280" y="5715000"/>
            <a:ext cx="42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1576168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41033" y="41275"/>
            <a:ext cx="1556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STEP 3</a:t>
            </a: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6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55625" y="249238"/>
            <a:ext cx="81962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/>
              <a:t>Interaction of light with matter</a:t>
            </a:r>
          </a:p>
        </p:txBody>
      </p:sp>
      <p:grpSp>
        <p:nvGrpSpPr>
          <p:cNvPr id="18437" name="Group 6"/>
          <p:cNvGrpSpPr>
            <a:grpSpLocks/>
          </p:cNvGrpSpPr>
          <p:nvPr/>
        </p:nvGrpSpPr>
        <p:grpSpPr bwMode="auto">
          <a:xfrm>
            <a:off x="2971800" y="1676400"/>
            <a:ext cx="3429000" cy="1152525"/>
            <a:chOff x="336" y="960"/>
            <a:chExt cx="2160" cy="726"/>
          </a:xfrm>
        </p:grpSpPr>
        <p:sp>
          <p:nvSpPr>
            <p:cNvPr id="18443" name="Rectangle 7" descr="5%"/>
            <p:cNvSpPr>
              <a:spLocks noChangeArrowheads="1"/>
            </p:cNvSpPr>
            <p:nvPr/>
          </p:nvSpPr>
          <p:spPr bwMode="auto">
            <a:xfrm>
              <a:off x="1142" y="960"/>
              <a:ext cx="387" cy="726"/>
            </a:xfrm>
            <a:prstGeom prst="rect">
              <a:avLst/>
            </a:prstGeom>
            <a:pattFill prst="pct5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44" name="Line 8"/>
            <p:cNvSpPr>
              <a:spLocks noChangeShapeType="1"/>
            </p:cNvSpPr>
            <p:nvPr/>
          </p:nvSpPr>
          <p:spPr bwMode="auto">
            <a:xfrm>
              <a:off x="562" y="1257"/>
              <a:ext cx="135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Text Box 9"/>
            <p:cNvSpPr txBox="1">
              <a:spLocks noChangeArrowheads="1"/>
            </p:cNvSpPr>
            <p:nvPr/>
          </p:nvSpPr>
          <p:spPr bwMode="auto">
            <a:xfrm>
              <a:off x="336" y="1111"/>
              <a:ext cx="387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2000">
                  <a:latin typeface="Tahoma" panose="020B0604030504040204" pitchFamily="34" charset="0"/>
                  <a:ea typeface="SimSun" panose="02010600030101010101" pitchFamily="2" charset="-122"/>
                </a:rPr>
                <a:t>I</a:t>
              </a:r>
              <a:r>
                <a:rPr lang="en-US" altLang="zh-CN" sz="2000" baseline="-25000">
                  <a:latin typeface="Tahoma" panose="020B0604030504040204" pitchFamily="34" charset="0"/>
                  <a:ea typeface="SimSun" panose="02010600030101010101" pitchFamily="2" charset="-122"/>
                </a:rPr>
                <a:t>in</a:t>
              </a:r>
              <a:endParaRPr lang="en-US" altLang="en-US" sz="2000"/>
            </a:p>
          </p:txBody>
        </p:sp>
        <p:sp>
          <p:nvSpPr>
            <p:cNvPr id="18446" name="Text Box 10"/>
            <p:cNvSpPr txBox="1">
              <a:spLocks noChangeArrowheads="1"/>
            </p:cNvSpPr>
            <p:nvPr/>
          </p:nvSpPr>
          <p:spPr bwMode="auto">
            <a:xfrm>
              <a:off x="1969" y="1131"/>
              <a:ext cx="527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2000">
                  <a:latin typeface="Tahoma" panose="020B0604030504040204" pitchFamily="34" charset="0"/>
                  <a:ea typeface="SimSun" panose="02010600030101010101" pitchFamily="2" charset="-122"/>
                </a:rPr>
                <a:t>I</a:t>
              </a:r>
              <a:r>
                <a:rPr lang="en-US" altLang="zh-CN" sz="2000" baseline="-25000">
                  <a:latin typeface="Tahoma" panose="020B0604030504040204" pitchFamily="34" charset="0"/>
                  <a:ea typeface="SimSun" panose="02010600030101010101" pitchFamily="2" charset="-122"/>
                </a:rPr>
                <a:t>out</a:t>
              </a:r>
              <a:r>
                <a:rPr lang="en-US" altLang="zh-CN" sz="2000">
                  <a:latin typeface="Tahoma" panose="020B0604030504040204" pitchFamily="34" charset="0"/>
                  <a:ea typeface="SimSun" panose="02010600030101010101" pitchFamily="2" charset="-122"/>
                </a:rPr>
                <a:t> </a:t>
              </a:r>
              <a:endParaRPr lang="en-US" altLang="en-US" sz="2000"/>
            </a:p>
          </p:txBody>
        </p:sp>
      </p:grpSp>
      <p:sp>
        <p:nvSpPr>
          <p:cNvPr id="18438" name="Text Box 11"/>
          <p:cNvSpPr txBox="1">
            <a:spLocks noChangeArrowheads="1"/>
          </p:cNvSpPr>
          <p:nvPr/>
        </p:nvSpPr>
        <p:spPr bwMode="auto">
          <a:xfrm>
            <a:off x="271110" y="919919"/>
            <a:ext cx="84946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/>
              <a:t>Definition of absorbance &amp; transmittance</a:t>
            </a:r>
          </a:p>
        </p:txBody>
      </p:sp>
      <p:sp>
        <p:nvSpPr>
          <p:cNvPr id="18439" name="Text Box 14"/>
          <p:cNvSpPr txBox="1">
            <a:spLocks noChangeArrowheads="1"/>
          </p:cNvSpPr>
          <p:nvPr/>
        </p:nvSpPr>
        <p:spPr bwMode="auto">
          <a:xfrm>
            <a:off x="1223963" y="3417888"/>
            <a:ext cx="22431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Absorbance</a:t>
            </a:r>
          </a:p>
        </p:txBody>
      </p:sp>
      <p:sp>
        <p:nvSpPr>
          <p:cNvPr id="18440" name="Text Box 15"/>
          <p:cNvSpPr txBox="1">
            <a:spLocks noChangeArrowheads="1"/>
          </p:cNvSpPr>
          <p:nvPr/>
        </p:nvSpPr>
        <p:spPr bwMode="auto">
          <a:xfrm>
            <a:off x="5937250" y="3457575"/>
            <a:ext cx="2619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Transmittance</a:t>
            </a:r>
          </a:p>
        </p:txBody>
      </p:sp>
      <p:sp>
        <p:nvSpPr>
          <p:cNvPr id="18441" name="Text Box 16"/>
          <p:cNvSpPr txBox="1">
            <a:spLocks noChangeArrowheads="1"/>
          </p:cNvSpPr>
          <p:nvPr/>
        </p:nvSpPr>
        <p:spPr bwMode="auto">
          <a:xfrm>
            <a:off x="228600" y="6019800"/>
            <a:ext cx="8759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/>
              <a:t>Absorbance (A) and transmittance (T) are unitless</a:t>
            </a:r>
          </a:p>
        </p:txBody>
      </p:sp>
      <p:sp>
        <p:nvSpPr>
          <p:cNvPr id="18442" name="Text Box 17"/>
          <p:cNvSpPr txBox="1">
            <a:spLocks noChangeArrowheads="1"/>
          </p:cNvSpPr>
          <p:nvPr/>
        </p:nvSpPr>
        <p:spPr bwMode="auto">
          <a:xfrm>
            <a:off x="3184525" y="217328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/>
              <a:t>s</a:t>
            </a:r>
          </a:p>
        </p:txBody>
      </p:sp>
      <p:graphicFrame>
        <p:nvGraphicFramePr>
          <p:cNvPr id="18434" name="Object 15"/>
          <p:cNvGraphicFramePr>
            <a:graphicFrameLocks noChangeAspect="1"/>
          </p:cNvGraphicFramePr>
          <p:nvPr/>
        </p:nvGraphicFramePr>
        <p:xfrm>
          <a:off x="4876800" y="3962400"/>
          <a:ext cx="40020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3" imgW="1193760" imgH="431640" progId="Equation.3">
                  <p:embed/>
                </p:oleObj>
              </mc:Choice>
              <mc:Fallback>
                <p:oleObj name="Equation" r:id="rId3" imgW="1193760" imgH="431640" progId="Equation.3">
                  <p:embed/>
                  <p:pic>
                    <p:nvPicPr>
                      <p:cNvPr id="1843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962400"/>
                        <a:ext cx="400208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15"/>
          <p:cNvGraphicFramePr>
            <a:graphicFrameLocks noChangeAspect="1"/>
          </p:cNvGraphicFramePr>
          <p:nvPr/>
        </p:nvGraphicFramePr>
        <p:xfrm>
          <a:off x="1143000" y="4038600"/>
          <a:ext cx="25971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5" imgW="774360" imgH="431640" progId="Equation.3">
                  <p:embed/>
                </p:oleObj>
              </mc:Choice>
              <mc:Fallback>
                <p:oleObj name="Equation" r:id="rId5" imgW="774360" imgH="431640" progId="Equation.3">
                  <p:embed/>
                  <p:pic>
                    <p:nvPicPr>
                      <p:cNvPr id="1843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038600"/>
                        <a:ext cx="259715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732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AutoShape 4"/>
          <p:cNvSpPr>
            <a:spLocks noChangeArrowheads="1"/>
          </p:cNvSpPr>
          <p:nvPr/>
        </p:nvSpPr>
        <p:spPr bwMode="auto">
          <a:xfrm>
            <a:off x="82550" y="1089025"/>
            <a:ext cx="8890000" cy="5559425"/>
          </a:xfrm>
          <a:prstGeom prst="bevel">
            <a:avLst>
              <a:gd name="adj" fmla="val 986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90" name="Rectangle 22"/>
          <p:cNvSpPr>
            <a:spLocks noChangeArrowheads="1"/>
          </p:cNvSpPr>
          <p:nvPr/>
        </p:nvSpPr>
        <p:spPr bwMode="auto">
          <a:xfrm>
            <a:off x="3784600" y="2870200"/>
            <a:ext cx="20193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165100" y="174625"/>
            <a:ext cx="5448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u="sng" dirty="0">
                <a:solidFill>
                  <a:srgbClr val="993300"/>
                </a:solidFill>
                <a:latin typeface="Californian FB" panose="0207040306080B030204" pitchFamily="18" charset="0"/>
              </a:rPr>
              <a:t>Beer-Lambert Law </a:t>
            </a:r>
            <a:r>
              <a:rPr lang="en-US" altLang="en-US" sz="3200" b="1" u="sng" dirty="0" smtClean="0">
                <a:solidFill>
                  <a:srgbClr val="993300"/>
                </a:solidFill>
                <a:latin typeface="Californian FB" panose="0207040306080B030204" pitchFamily="18" charset="0"/>
              </a:rPr>
              <a:t>Derivation</a:t>
            </a:r>
            <a:endParaRPr lang="en-US" altLang="en-US" sz="3200" b="1" u="sng" dirty="0">
              <a:solidFill>
                <a:srgbClr val="993300"/>
              </a:solidFill>
              <a:latin typeface="Californian FB" panose="0207040306080B030204" pitchFamily="18" charset="0"/>
            </a:endParaRPr>
          </a:p>
        </p:txBody>
      </p:sp>
      <p:pic>
        <p:nvPicPr>
          <p:cNvPr id="83973" name="Picture 5" descr="BD1479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3811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363538" y="1225550"/>
            <a:ext cx="80978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latin typeface="Californian FB" panose="0207040306080B030204" pitchFamily="18" charset="0"/>
              </a:rPr>
              <a:t>The Beer-Lambert law is a result of the fact that a photon has a constant probability of being absorbed as it travels through the sample.</a:t>
            </a:r>
          </a:p>
        </p:txBody>
      </p:sp>
      <p:sp>
        <p:nvSpPr>
          <p:cNvPr id="83975" name="AutoShape 7"/>
          <p:cNvSpPr>
            <a:spLocks noChangeArrowheads="1"/>
          </p:cNvSpPr>
          <p:nvPr/>
        </p:nvSpPr>
        <p:spPr bwMode="auto">
          <a:xfrm>
            <a:off x="825500" y="2882900"/>
            <a:ext cx="1917700" cy="3111500"/>
          </a:xfrm>
          <a:prstGeom prst="cube">
            <a:avLst>
              <a:gd name="adj" fmla="val 124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Oval 8"/>
          <p:cNvSpPr>
            <a:spLocks noChangeArrowheads="1"/>
          </p:cNvSpPr>
          <p:nvPr/>
        </p:nvSpPr>
        <p:spPr bwMode="auto">
          <a:xfrm>
            <a:off x="1308100" y="3670300"/>
            <a:ext cx="165100" cy="1651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7" name="Oval 9"/>
          <p:cNvSpPr>
            <a:spLocks noChangeArrowheads="1"/>
          </p:cNvSpPr>
          <p:nvPr/>
        </p:nvSpPr>
        <p:spPr bwMode="auto">
          <a:xfrm>
            <a:off x="1003300" y="4254500"/>
            <a:ext cx="165100" cy="1651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8" name="Oval 10"/>
          <p:cNvSpPr>
            <a:spLocks noChangeArrowheads="1"/>
          </p:cNvSpPr>
          <p:nvPr/>
        </p:nvSpPr>
        <p:spPr bwMode="auto">
          <a:xfrm>
            <a:off x="1663700" y="4978400"/>
            <a:ext cx="165100" cy="1651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9" name="Oval 11"/>
          <p:cNvSpPr>
            <a:spLocks noChangeArrowheads="1"/>
          </p:cNvSpPr>
          <p:nvPr/>
        </p:nvSpPr>
        <p:spPr bwMode="auto">
          <a:xfrm>
            <a:off x="1193800" y="4673600"/>
            <a:ext cx="165100" cy="1651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0" name="Oval 12"/>
          <p:cNvSpPr>
            <a:spLocks noChangeArrowheads="1"/>
          </p:cNvSpPr>
          <p:nvPr/>
        </p:nvSpPr>
        <p:spPr bwMode="auto">
          <a:xfrm>
            <a:off x="1905000" y="3340100"/>
            <a:ext cx="165100" cy="1651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Oval 13"/>
          <p:cNvSpPr>
            <a:spLocks noChangeArrowheads="1"/>
          </p:cNvSpPr>
          <p:nvPr/>
        </p:nvSpPr>
        <p:spPr bwMode="auto">
          <a:xfrm>
            <a:off x="1841500" y="4000500"/>
            <a:ext cx="165100" cy="1651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2" name="Oval 14"/>
          <p:cNvSpPr>
            <a:spLocks noChangeArrowheads="1"/>
          </p:cNvSpPr>
          <p:nvPr/>
        </p:nvSpPr>
        <p:spPr bwMode="auto">
          <a:xfrm>
            <a:off x="1993900" y="5384800"/>
            <a:ext cx="165100" cy="1651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3" name="Oval 15"/>
          <p:cNvSpPr>
            <a:spLocks noChangeArrowheads="1"/>
          </p:cNvSpPr>
          <p:nvPr/>
        </p:nvSpPr>
        <p:spPr bwMode="auto">
          <a:xfrm>
            <a:off x="2171700" y="4394200"/>
            <a:ext cx="165100" cy="1651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Oval 16"/>
          <p:cNvSpPr>
            <a:spLocks noChangeArrowheads="1"/>
          </p:cNvSpPr>
          <p:nvPr/>
        </p:nvSpPr>
        <p:spPr bwMode="auto">
          <a:xfrm>
            <a:off x="1054100" y="5397500"/>
            <a:ext cx="165100" cy="1651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3985" name="Object 17"/>
          <p:cNvGraphicFramePr>
            <a:graphicFrameLocks noChangeAspect="1"/>
          </p:cNvGraphicFramePr>
          <p:nvPr/>
        </p:nvGraphicFramePr>
        <p:xfrm>
          <a:off x="3829050" y="2870200"/>
          <a:ext cx="18859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4" imgW="1028520" imgH="457200" progId="Equation.3">
                  <p:embed/>
                </p:oleObj>
              </mc:Choice>
              <mc:Fallback>
                <p:oleObj name="Equation" r:id="rId4" imgW="1028520" imgH="457200" progId="Equation.3">
                  <p:embed/>
                  <p:pic>
                    <p:nvPicPr>
                      <p:cNvPr id="8398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2870200"/>
                        <a:ext cx="18859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6" name="Line 18"/>
          <p:cNvSpPr>
            <a:spLocks noChangeShapeType="1"/>
          </p:cNvSpPr>
          <p:nvPr/>
        </p:nvSpPr>
        <p:spPr bwMode="auto">
          <a:xfrm flipH="1">
            <a:off x="825500" y="6108700"/>
            <a:ext cx="1676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7" name="Line 19"/>
          <p:cNvSpPr>
            <a:spLocks noChangeShapeType="1"/>
          </p:cNvSpPr>
          <p:nvPr/>
        </p:nvSpPr>
        <p:spPr bwMode="auto">
          <a:xfrm flipH="1" flipV="1">
            <a:off x="660400" y="3213100"/>
            <a:ext cx="0" cy="2667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88" name="Text Box 20"/>
          <p:cNvSpPr txBox="1">
            <a:spLocks noChangeArrowheads="1"/>
          </p:cNvSpPr>
          <p:nvPr/>
        </p:nvSpPr>
        <p:spPr bwMode="auto">
          <a:xfrm>
            <a:off x="1490663" y="6051550"/>
            <a:ext cx="401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0066"/>
                </a:solidFill>
                <a:latin typeface="Californian FB" panose="0207040306080B030204" pitchFamily="18" charset="0"/>
              </a:rPr>
              <a:t>x</a:t>
            </a:r>
            <a:endParaRPr lang="en-US" altLang="en-US" sz="2400" b="1">
              <a:solidFill>
                <a:srgbClr val="993300"/>
              </a:solidFill>
              <a:latin typeface="Californian FB" panose="0207040306080B030204" pitchFamily="18" charset="0"/>
            </a:endParaRPr>
          </a:p>
        </p:txBody>
      </p:sp>
      <p:sp>
        <p:nvSpPr>
          <p:cNvPr id="83989" name="Text Box 21"/>
          <p:cNvSpPr txBox="1">
            <a:spLocks noChangeArrowheads="1"/>
          </p:cNvSpPr>
          <p:nvPr/>
        </p:nvSpPr>
        <p:spPr bwMode="auto">
          <a:xfrm>
            <a:off x="271463" y="4184650"/>
            <a:ext cx="401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0066"/>
                </a:solidFill>
                <a:latin typeface="Californian FB" panose="0207040306080B030204" pitchFamily="18" charset="0"/>
              </a:rPr>
              <a:t>y</a:t>
            </a:r>
            <a:endParaRPr lang="en-US" altLang="en-US" sz="2400" b="1">
              <a:solidFill>
                <a:srgbClr val="993300"/>
              </a:solidFill>
              <a:latin typeface="Californian FB" panose="0207040306080B030204" pitchFamily="18" charset="0"/>
            </a:endParaRPr>
          </a:p>
        </p:txBody>
      </p:sp>
      <p:sp>
        <p:nvSpPr>
          <p:cNvPr id="83991" name="Line 23"/>
          <p:cNvSpPr>
            <a:spLocks noChangeShapeType="1"/>
          </p:cNvSpPr>
          <p:nvPr/>
        </p:nvSpPr>
        <p:spPr bwMode="auto">
          <a:xfrm>
            <a:off x="4038600" y="2628900"/>
            <a:ext cx="2159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92" name="Text Box 24"/>
          <p:cNvSpPr txBox="1">
            <a:spLocks noChangeArrowheads="1"/>
          </p:cNvSpPr>
          <p:nvPr/>
        </p:nvSpPr>
        <p:spPr bwMode="auto">
          <a:xfrm>
            <a:off x="3509963" y="2216150"/>
            <a:ext cx="2344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rgbClr val="000066"/>
                </a:solidFill>
                <a:latin typeface="Californian FB" panose="0207040306080B030204" pitchFamily="18" charset="0"/>
              </a:rPr>
              <a:t>Absorption</a:t>
            </a:r>
            <a:endParaRPr lang="en-US" altLang="en-US" sz="2400" b="1" dirty="0">
              <a:solidFill>
                <a:srgbClr val="993300"/>
              </a:solidFill>
              <a:latin typeface="Californian FB" panose="0207040306080B030204" pitchFamily="18" charset="0"/>
            </a:endParaRPr>
          </a:p>
        </p:txBody>
      </p:sp>
      <p:sp>
        <p:nvSpPr>
          <p:cNvPr id="83994" name="Line 26"/>
          <p:cNvSpPr>
            <a:spLocks noChangeShapeType="1"/>
          </p:cNvSpPr>
          <p:nvPr/>
        </p:nvSpPr>
        <p:spPr bwMode="auto">
          <a:xfrm flipH="1">
            <a:off x="5270500" y="2527300"/>
            <a:ext cx="279400" cy="4445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95" name="Text Box 27"/>
          <p:cNvSpPr txBox="1">
            <a:spLocks noChangeArrowheads="1"/>
          </p:cNvSpPr>
          <p:nvPr/>
        </p:nvSpPr>
        <p:spPr bwMode="auto">
          <a:xfrm>
            <a:off x="5554663" y="2051050"/>
            <a:ext cx="33226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rgbClr val="000066"/>
                </a:solidFill>
                <a:latin typeface="Californian FB" panose="0207040306080B030204" pitchFamily="18" charset="0"/>
              </a:rPr>
              <a:t>Total cross section of particles concentration</a:t>
            </a:r>
            <a:endParaRPr lang="en-US" altLang="en-US" sz="2400" b="1" dirty="0">
              <a:solidFill>
                <a:srgbClr val="993300"/>
              </a:solidFill>
              <a:latin typeface="Californian FB" panose="0207040306080B030204" pitchFamily="18" charset="0"/>
            </a:endParaRPr>
          </a:p>
        </p:txBody>
      </p:sp>
      <p:sp>
        <p:nvSpPr>
          <p:cNvPr id="83996" name="Line 28"/>
          <p:cNvSpPr>
            <a:spLocks noChangeShapeType="1"/>
          </p:cNvSpPr>
          <p:nvPr/>
        </p:nvSpPr>
        <p:spPr bwMode="auto">
          <a:xfrm flipH="1">
            <a:off x="5613400" y="3568700"/>
            <a:ext cx="508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97" name="Text Box 29"/>
          <p:cNvSpPr txBox="1">
            <a:spLocks noChangeArrowheads="1"/>
          </p:cNvSpPr>
          <p:nvPr/>
        </p:nvSpPr>
        <p:spPr bwMode="auto">
          <a:xfrm>
            <a:off x="6113463" y="3105150"/>
            <a:ext cx="26622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rgbClr val="000066"/>
                </a:solidFill>
                <a:latin typeface="Californian FB" panose="0207040306080B030204" pitchFamily="18" charset="0"/>
              </a:rPr>
              <a:t>Cross section of beam</a:t>
            </a:r>
            <a:endParaRPr lang="en-US" altLang="en-US" sz="2400" b="1" dirty="0">
              <a:solidFill>
                <a:srgbClr val="993300"/>
              </a:solidFill>
              <a:latin typeface="Californian FB" panose="0207040306080B030204" pitchFamily="18" charset="0"/>
            </a:endParaRPr>
          </a:p>
        </p:txBody>
      </p:sp>
      <p:sp>
        <p:nvSpPr>
          <p:cNvPr id="83998" name="AutoShape 30"/>
          <p:cNvSpPr>
            <a:spLocks noChangeArrowheads="1"/>
          </p:cNvSpPr>
          <p:nvPr/>
        </p:nvSpPr>
        <p:spPr bwMode="auto">
          <a:xfrm rot="5400000">
            <a:off x="2794000" y="3594100"/>
            <a:ext cx="1473200" cy="2057400"/>
          </a:xfrm>
          <a:prstGeom prst="can">
            <a:avLst>
              <a:gd name="adj" fmla="val 21013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9" name="Freeform 31"/>
          <p:cNvSpPr>
            <a:spLocks/>
          </p:cNvSpPr>
          <p:nvPr/>
        </p:nvSpPr>
        <p:spPr bwMode="auto">
          <a:xfrm rot="4513626">
            <a:off x="3163094" y="4126706"/>
            <a:ext cx="447675" cy="944563"/>
          </a:xfrm>
          <a:custGeom>
            <a:avLst/>
            <a:gdLst>
              <a:gd name="T0" fmla="*/ 384 w 384"/>
              <a:gd name="T1" fmla="*/ 28 h 515"/>
              <a:gd name="T2" fmla="*/ 216 w 384"/>
              <a:gd name="T3" fmla="*/ 36 h 515"/>
              <a:gd name="T4" fmla="*/ 272 w 384"/>
              <a:gd name="T5" fmla="*/ 244 h 515"/>
              <a:gd name="T6" fmla="*/ 96 w 384"/>
              <a:gd name="T7" fmla="*/ 260 h 515"/>
              <a:gd name="T8" fmla="*/ 176 w 384"/>
              <a:gd name="T9" fmla="*/ 476 h 515"/>
              <a:gd name="T10" fmla="*/ 0 w 384"/>
              <a:gd name="T11" fmla="*/ 492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" h="515">
                <a:moveTo>
                  <a:pt x="384" y="28"/>
                </a:moveTo>
                <a:cubicBezTo>
                  <a:pt x="309" y="14"/>
                  <a:pt x="235" y="0"/>
                  <a:pt x="216" y="36"/>
                </a:cubicBezTo>
                <a:cubicBezTo>
                  <a:pt x="197" y="72"/>
                  <a:pt x="292" y="207"/>
                  <a:pt x="272" y="244"/>
                </a:cubicBezTo>
                <a:cubicBezTo>
                  <a:pt x="252" y="281"/>
                  <a:pt x="112" y="221"/>
                  <a:pt x="96" y="260"/>
                </a:cubicBezTo>
                <a:cubicBezTo>
                  <a:pt x="80" y="299"/>
                  <a:pt x="192" y="437"/>
                  <a:pt x="176" y="476"/>
                </a:cubicBezTo>
                <a:cubicBezTo>
                  <a:pt x="160" y="515"/>
                  <a:pt x="80" y="503"/>
                  <a:pt x="0" y="492"/>
                </a:cubicBezTo>
              </a:path>
            </a:pathLst>
          </a:custGeom>
          <a:noFill/>
          <a:ln w="25400" cap="flat" cmpd="sng">
            <a:solidFill>
              <a:srgbClr val="FF99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0" name="Line 32"/>
          <p:cNvSpPr>
            <a:spLocks noChangeShapeType="1"/>
          </p:cNvSpPr>
          <p:nvPr/>
        </p:nvSpPr>
        <p:spPr bwMode="auto">
          <a:xfrm flipV="1">
            <a:off x="3340100" y="3924300"/>
            <a:ext cx="0" cy="533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1" name="Line 33"/>
          <p:cNvSpPr>
            <a:spLocks noChangeShapeType="1"/>
          </p:cNvSpPr>
          <p:nvPr/>
        </p:nvSpPr>
        <p:spPr bwMode="auto">
          <a:xfrm>
            <a:off x="3340100" y="4597400"/>
            <a:ext cx="0" cy="736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002" name="Picture 34" descr="BD1479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40862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003" name="Text Box 35"/>
          <p:cNvSpPr txBox="1">
            <a:spLocks noChangeArrowheads="1"/>
          </p:cNvSpPr>
          <p:nvPr/>
        </p:nvSpPr>
        <p:spPr bwMode="auto">
          <a:xfrm>
            <a:off x="5100638" y="3956050"/>
            <a:ext cx="38687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latin typeface="Californian FB" panose="0207040306080B030204" pitchFamily="18" charset="0"/>
              </a:rPr>
              <a:t>Populations with constant probabilities of ‘death’ decline exponentially</a:t>
            </a:r>
          </a:p>
        </p:txBody>
      </p:sp>
      <p:sp>
        <p:nvSpPr>
          <p:cNvPr id="84005" name="Rectangle 37"/>
          <p:cNvSpPr>
            <a:spLocks noChangeArrowheads="1"/>
          </p:cNvSpPr>
          <p:nvPr/>
        </p:nvSpPr>
        <p:spPr bwMode="auto">
          <a:xfrm>
            <a:off x="5803900" y="5143500"/>
            <a:ext cx="2159000" cy="1384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graphicFrame>
        <p:nvGraphicFramePr>
          <p:cNvPr id="84004" name="Object 36"/>
          <p:cNvGraphicFramePr>
            <a:graphicFrameLocks noChangeAspect="1"/>
          </p:cNvGraphicFramePr>
          <p:nvPr/>
        </p:nvGraphicFramePr>
        <p:xfrm>
          <a:off x="5883275" y="5167313"/>
          <a:ext cx="2019300" cy="13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6" imgW="1218960" imgH="914400" progId="Equation.3">
                  <p:embed/>
                </p:oleObj>
              </mc:Choice>
              <mc:Fallback>
                <p:oleObj name="Equation" r:id="rId6" imgW="1218960" imgH="914400" progId="Equation.3">
                  <p:embed/>
                  <p:pic>
                    <p:nvPicPr>
                      <p:cNvPr id="8400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275" y="5167313"/>
                        <a:ext cx="2019300" cy="134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542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9" grpId="0"/>
      <p:bldP spid="83992" grpId="0"/>
      <p:bldP spid="83995" grpId="0"/>
      <p:bldP spid="83997" grpId="0"/>
      <p:bldP spid="84003" grpId="0"/>
      <p:bldP spid="840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terry\Desktop\BEERSLAW\Beer’s+Law+Describes+the+relationship+between+the+absorbance+of+a+solution,+and+its+concentration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14" y="1771"/>
            <a:ext cx="9181214" cy="688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erry\Desktop\BEERSLAW\Beer_lambe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24400"/>
            <a:ext cx="2159203" cy="179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1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62000" y="381000"/>
            <a:ext cx="76723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/>
              <a:t>Definition of molar absorptivity</a:t>
            </a: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149230" y="3305383"/>
            <a:ext cx="89947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dirty="0" smtClean="0">
                <a:latin typeface="Symbol" panose="05050102010706020507" pitchFamily="18" charset="2"/>
              </a:rPr>
              <a:t>e</a:t>
            </a:r>
            <a:r>
              <a:rPr lang="en-US" altLang="en-US" sz="3200" b="1" dirty="0" smtClean="0"/>
              <a:t> </a:t>
            </a:r>
            <a:r>
              <a:rPr lang="en-US" altLang="en-US" sz="3200" b="1" dirty="0"/>
              <a:t>-</a:t>
            </a:r>
            <a:r>
              <a:rPr lang="en-US" altLang="en-US" sz="3200" dirty="0"/>
              <a:t> is a measure of the amount of light </a:t>
            </a:r>
          </a:p>
          <a:p>
            <a:pPr eaLnBrk="1" hangingPunct="1"/>
            <a:r>
              <a:rPr lang="en-US" altLang="en-US" sz="3200" dirty="0"/>
              <a:t>absorbed per unit concentration and </a:t>
            </a:r>
            <a:r>
              <a:rPr lang="en-US" altLang="en-US" sz="3200" dirty="0" smtClean="0"/>
              <a:t>path length </a:t>
            </a:r>
            <a:endParaRPr lang="en-US" altLang="en-US" sz="3200" dirty="0"/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124552" y="4724400"/>
            <a:ext cx="87107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A </a:t>
            </a:r>
            <a:r>
              <a:rPr lang="en-US" altLang="en-US" sz="3200" dirty="0" smtClean="0"/>
              <a:t>substance </a:t>
            </a:r>
            <a:r>
              <a:rPr lang="en-US" altLang="en-US" sz="3200" dirty="0"/>
              <a:t>with a high molar absorptivity </a:t>
            </a:r>
            <a:r>
              <a:rPr lang="en-US" altLang="en-US" sz="3200" dirty="0" smtClean="0"/>
              <a:t>will be very </a:t>
            </a:r>
            <a:r>
              <a:rPr lang="en-US" altLang="en-US" sz="3200" dirty="0"/>
              <a:t>effective at absorbing light </a:t>
            </a:r>
            <a:r>
              <a:rPr lang="en-US" altLang="en-US" sz="3200" dirty="0" smtClean="0"/>
              <a:t>(at </a:t>
            </a:r>
            <a:r>
              <a:rPr lang="en-US" altLang="en-US" sz="3200" dirty="0"/>
              <a:t>the </a:t>
            </a:r>
            <a:r>
              <a:rPr lang="en-US" altLang="en-US" sz="3200" dirty="0" smtClean="0"/>
              <a:t>appropriate </a:t>
            </a:r>
            <a:r>
              <a:rPr lang="en-US" altLang="en-US" sz="3200" dirty="0"/>
              <a:t>wavelength)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00" y="1143000"/>
            <a:ext cx="21018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 = </a:t>
            </a:r>
            <a:r>
              <a:rPr lang="en-US" sz="4000" i="1" dirty="0" smtClean="0">
                <a:latin typeface="Symbol" panose="05050102010706020507" pitchFamily="18" charset="2"/>
              </a:rPr>
              <a:t>e </a:t>
            </a:r>
            <a:r>
              <a:rPr lang="en-US" sz="4000" dirty="0" smtClean="0">
                <a:latin typeface="Freestyle Script" panose="030804020302050B0404" pitchFamily="66" charset="0"/>
              </a:rPr>
              <a:t>l</a:t>
            </a:r>
            <a:r>
              <a:rPr lang="en-US" sz="4000" dirty="0" smtClean="0"/>
              <a:t> c </a:t>
            </a:r>
          </a:p>
          <a:p>
            <a:endParaRPr lang="en-US" sz="4000" dirty="0"/>
          </a:p>
          <a:p>
            <a:r>
              <a:rPr lang="en-US" sz="4000" i="1" dirty="0" smtClean="0">
                <a:latin typeface="Symbol" panose="05050102010706020507" pitchFamily="18" charset="2"/>
              </a:rPr>
              <a:t>e</a:t>
            </a:r>
            <a:r>
              <a:rPr lang="en-US" sz="4000" dirty="0" smtClean="0"/>
              <a:t> = A / </a:t>
            </a:r>
            <a:r>
              <a:rPr lang="en-US" sz="4000" dirty="0" smtClean="0">
                <a:latin typeface="Freestyle Script" panose="030804020302050B0404" pitchFamily="66" charset="0"/>
              </a:rPr>
              <a:t>l </a:t>
            </a:r>
            <a:r>
              <a:rPr lang="en-US" sz="4000" dirty="0" smtClean="0"/>
              <a:t>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17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534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When </a:t>
            </a:r>
            <a:r>
              <a:rPr lang="en-US" sz="2400" b="1" dirty="0" smtClean="0"/>
              <a:t>visible </a:t>
            </a:r>
            <a:r>
              <a:rPr lang="en-US" sz="2400" b="1" dirty="0"/>
              <a:t>white light strikes a substance, the substance may (1) reflect the light if it is opaque, </a:t>
            </a:r>
            <a:endParaRPr lang="en-US" sz="2400" b="1" dirty="0" smtClean="0"/>
          </a:p>
          <a:p>
            <a:r>
              <a:rPr lang="en-US" sz="2400" b="1" dirty="0" smtClean="0"/>
              <a:t>(</a:t>
            </a:r>
            <a:r>
              <a:rPr lang="en-US" sz="2400" b="1" dirty="0"/>
              <a:t>2) transmit the light if it is transparent to the light striking it, or (3) absorb the light. 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Substances </a:t>
            </a:r>
            <a:r>
              <a:rPr lang="en-US" sz="2400" b="1" dirty="0"/>
              <a:t>absorb light by changing their electronic </a:t>
            </a:r>
            <a:r>
              <a:rPr lang="en-US" sz="2400" b="1" dirty="0" smtClean="0"/>
              <a:t>&amp; vibrational </a:t>
            </a:r>
            <a:r>
              <a:rPr lang="en-US" sz="2400" b="1" dirty="0"/>
              <a:t>quantum states or modes. These modes, which are related to harmonic variations of bond lengths and angles and electronic configurations, have energies on the order of ultraviolet and visible (UV-</a:t>
            </a:r>
            <a:r>
              <a:rPr lang="en-US" sz="2400" b="1" dirty="0" err="1"/>
              <a:t>vis</a:t>
            </a:r>
            <a:r>
              <a:rPr lang="en-US" sz="2400" b="1" dirty="0"/>
              <a:t>) light. </a:t>
            </a:r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SPECTROSCOPY is the study of</a:t>
            </a:r>
          </a:p>
          <a:p>
            <a:r>
              <a:rPr lang="en-US" sz="2400" b="1" dirty="0" smtClean="0"/>
              <a:t>Light energy interactions with</a:t>
            </a:r>
          </a:p>
          <a:p>
            <a:r>
              <a:rPr lang="en-US" sz="2400" b="1" dirty="0" smtClean="0"/>
              <a:t>Matter. To the right is a simple </a:t>
            </a:r>
          </a:p>
          <a:p>
            <a:r>
              <a:rPr lang="en-US" sz="2400" b="1" dirty="0" smtClean="0"/>
              <a:t>Spectrophotometer.</a:t>
            </a:r>
            <a:endParaRPr lang="en-US" sz="24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7"/>
          <a:stretch>
            <a:fillRect/>
          </a:stretch>
        </p:blipFill>
        <p:spPr bwMode="auto">
          <a:xfrm>
            <a:off x="4610100" y="4125218"/>
            <a:ext cx="42291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39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erry\Desktop\BEERSLAW\Beer’s+Law+A+=+ebc+The+actual+absorbance+readings+are+shown+here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8" y="-1"/>
            <a:ext cx="9119191" cy="683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1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53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If light is absorbed by the sample, the intensity of the transmitted light exiting the sample (</a:t>
            </a:r>
            <a:r>
              <a:rPr lang="en-US" sz="2000" b="1" i="1" dirty="0"/>
              <a:t>I</a:t>
            </a:r>
            <a:r>
              <a:rPr lang="en-US" sz="2000" b="1" dirty="0"/>
              <a:t>) will be less than the intensity of the incident light (</a:t>
            </a:r>
            <a:r>
              <a:rPr lang="en-US" sz="2000" b="1" i="1" dirty="0"/>
              <a:t>I</a:t>
            </a:r>
            <a:r>
              <a:rPr lang="en-US" sz="2000" b="1" i="1" baseline="-25000" dirty="0"/>
              <a:t>o</a:t>
            </a:r>
            <a:r>
              <a:rPr lang="en-US" sz="2000" b="1" dirty="0"/>
              <a:t>).  The ratio of transmitted light intensity to the incident light intensity is the transmittance, </a:t>
            </a:r>
            <a:r>
              <a:rPr lang="en-US" sz="2000" b="1" i="1" dirty="0"/>
              <a:t>T</a:t>
            </a:r>
            <a:r>
              <a:rPr lang="en-US" sz="2000" b="1" dirty="0" smtClean="0"/>
              <a:t>:</a:t>
            </a:r>
          </a:p>
          <a:p>
            <a:endParaRPr lang="en-US" sz="2000" b="1" dirty="0"/>
          </a:p>
          <a:p>
            <a:r>
              <a:rPr lang="en-US" sz="2000" b="1" dirty="0"/>
              <a:t>					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90" y="1154476"/>
            <a:ext cx="1128847" cy="1038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913" y="991662"/>
            <a:ext cx="1740300" cy="144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971" y="1359124"/>
            <a:ext cx="3576084" cy="69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77" y="2437429"/>
            <a:ext cx="7313185" cy="4115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09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erry\Desktop\BEERSLAW\Spc20Bln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2" y="533400"/>
            <a:ext cx="8305723" cy="573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1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" y="0"/>
            <a:ext cx="9058275" cy="68580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How to use the spectrophotometer (Spec 20/20D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Turn on the instrument and let it warm up for at least 5-10 minutes. </a:t>
            </a:r>
          </a:p>
          <a:p>
            <a:pPr algn="l"/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Select the wavelength with the dial next to the sample compartment. </a:t>
            </a:r>
          </a:p>
          <a:p>
            <a:pPr algn="l"/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With the sample compartment closed and empty, adjust the % Transmittance (zero percent transmission of light) to read 0% T using the left front dial. </a:t>
            </a:r>
          </a:p>
          <a:p>
            <a:pPr algn="l"/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Place a clean (no fingerprints), dry cuvette filled approximately 3/4 full of the blank sample (solvent only) in the sample compartment. Close the sample compartment. Adjust the % Transmittance to read 100% T (100 percent transmission of light) using the right front dial. </a:t>
            </a:r>
          </a:p>
          <a:p>
            <a:pPr algn="l"/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Remove the blank cuvette and place the cuvette containing the sample in the sample compartment. Close the sample compartment. Read and record the value registered on the meter. </a:t>
            </a:r>
          </a:p>
          <a:p>
            <a:pPr algn="l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Every time the wavelength of light is changed, the instrument must be recalibrated to read 0% T and 100% T with the blank. Repeat steps 2-5. </a:t>
            </a:r>
          </a:p>
        </p:txBody>
      </p:sp>
    </p:spTree>
    <p:extLst>
      <p:ext uri="{BB962C8B-B14F-4D97-AF65-F5344CB8AC3E}">
        <p14:creationId xmlns:p14="http://schemas.microsoft.com/office/powerpoint/2010/main" val="278084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413040" y="241299"/>
            <a:ext cx="8720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 u="sng">
                <a:solidFill>
                  <a:srgbClr val="993300"/>
                </a:solidFill>
                <a:latin typeface="Californian FB" panose="0207040306080B030204" pitchFamily="18" charset="0"/>
              </a:rPr>
              <a:t>UV/Visible Spectroscopy: Instrumentation</a:t>
            </a:r>
          </a:p>
        </p:txBody>
      </p:sp>
      <p:sp>
        <p:nvSpPr>
          <p:cNvPr id="84996" name="AutoShape 4"/>
          <p:cNvSpPr>
            <a:spLocks noChangeArrowheads="1"/>
          </p:cNvSpPr>
          <p:nvPr/>
        </p:nvSpPr>
        <p:spPr bwMode="auto">
          <a:xfrm>
            <a:off x="82550" y="1089025"/>
            <a:ext cx="8890000" cy="5559425"/>
          </a:xfrm>
          <a:prstGeom prst="bevel">
            <a:avLst>
              <a:gd name="adj" fmla="val 986"/>
            </a:avLst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4997" name="Picture 5" descr="BD147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3811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363538" y="1225550"/>
            <a:ext cx="80978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latin typeface="Californian FB" panose="0207040306080B030204" pitchFamily="18" charset="0"/>
              </a:rPr>
              <a:t>In absorption spectroscopy, we measure </a:t>
            </a:r>
            <a:r>
              <a:rPr lang="en-US" altLang="en-US" sz="2400" b="1" dirty="0">
                <a:latin typeface="Californian FB" panose="0207040306080B030204" pitchFamily="18" charset="0"/>
                <a:sym typeface="Symbol" panose="05050102010706020507" pitchFamily="18" charset="2"/>
              </a:rPr>
              <a:t> as a function of wavelength </a:t>
            </a:r>
          </a:p>
        </p:txBody>
      </p:sp>
      <p:pic>
        <p:nvPicPr>
          <p:cNvPr id="84999" name="Picture 7" descr="BD147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23590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363538" y="2203450"/>
            <a:ext cx="80978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latin typeface="Californian FB" panose="0207040306080B030204" pitchFamily="18" charset="0"/>
              </a:rPr>
              <a:t>The instrument we use to do this is called a </a:t>
            </a:r>
            <a:r>
              <a:rPr lang="en-US" altLang="en-US" sz="2400" b="1" dirty="0">
                <a:solidFill>
                  <a:srgbClr val="993300"/>
                </a:solidFill>
                <a:latin typeface="Californian FB" panose="0207040306080B030204" pitchFamily="18" charset="0"/>
              </a:rPr>
              <a:t>UV/visible Spectrophotometer</a:t>
            </a:r>
            <a:endParaRPr lang="en-US" altLang="en-US" sz="2400" b="1" dirty="0">
              <a:solidFill>
                <a:srgbClr val="993300"/>
              </a:solidFill>
              <a:latin typeface="Californian FB" panose="0207040306080B030204" pitchFamily="18" charset="0"/>
              <a:sym typeface="Symbol" panose="05050102010706020507" pitchFamily="18" charset="2"/>
            </a:endParaRPr>
          </a:p>
        </p:txBody>
      </p:sp>
      <p:pic>
        <p:nvPicPr>
          <p:cNvPr id="850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2997200"/>
            <a:ext cx="3890963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002" name="Picture 10" descr="BD147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34385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388938" y="3270250"/>
            <a:ext cx="8097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latin typeface="Californian FB" panose="0207040306080B030204" pitchFamily="18" charset="0"/>
              </a:rPr>
              <a:t>The Major Components Are:</a:t>
            </a:r>
            <a:endParaRPr lang="en-US" altLang="en-US" sz="2400" b="1" dirty="0">
              <a:latin typeface="Californian FB" panose="0207040306080B030204" pitchFamily="18" charset="0"/>
              <a:sym typeface="Symbol" panose="05050102010706020507" pitchFamily="18" charset="2"/>
            </a:endParaRPr>
          </a:p>
        </p:txBody>
      </p:sp>
      <p:pic>
        <p:nvPicPr>
          <p:cNvPr id="85004" name="Picture 12" descr="BD147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40481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5" name="Picture 13" descr="BD147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44672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6" name="Picture 14" descr="BD147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53562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08" name="Text Box 16"/>
          <p:cNvSpPr txBox="1">
            <a:spLocks noChangeArrowheads="1"/>
          </p:cNvSpPr>
          <p:nvPr/>
        </p:nvSpPr>
        <p:spPr bwMode="auto">
          <a:xfrm>
            <a:off x="909638" y="3879850"/>
            <a:ext cx="4033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latin typeface="Californian FB" panose="0207040306080B030204" pitchFamily="18" charset="0"/>
              </a:rPr>
              <a:t>A light source</a:t>
            </a:r>
            <a:endParaRPr lang="en-US" altLang="en-US" sz="2400" b="1" dirty="0">
              <a:latin typeface="Californian FB" panose="0207040306080B030204" pitchFamily="18" charset="0"/>
              <a:sym typeface="Symbol" panose="05050102010706020507" pitchFamily="18" charset="2"/>
            </a:endParaRPr>
          </a:p>
        </p:txBody>
      </p:sp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922338" y="4298950"/>
            <a:ext cx="4033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latin typeface="Californian FB" panose="0207040306080B030204" pitchFamily="18" charset="0"/>
              </a:rPr>
              <a:t>A </a:t>
            </a:r>
            <a:r>
              <a:rPr lang="en-US" altLang="en-US" sz="2400" b="1" dirty="0" err="1">
                <a:latin typeface="Californian FB" panose="0207040306080B030204" pitchFamily="18" charset="0"/>
              </a:rPr>
              <a:t>monochromator</a:t>
            </a:r>
            <a:endParaRPr lang="en-US" altLang="en-US" sz="2400" b="1" dirty="0">
              <a:latin typeface="Californian FB" panose="0207040306080B030204" pitchFamily="18" charset="0"/>
              <a:sym typeface="Symbol" panose="05050102010706020507" pitchFamily="18" charset="2"/>
            </a:endParaRPr>
          </a:p>
        </p:txBody>
      </p:sp>
      <p:sp>
        <p:nvSpPr>
          <p:cNvPr id="85010" name="Text Box 18"/>
          <p:cNvSpPr txBox="1">
            <a:spLocks noChangeArrowheads="1"/>
          </p:cNvSpPr>
          <p:nvPr/>
        </p:nvSpPr>
        <p:spPr bwMode="auto">
          <a:xfrm>
            <a:off x="935038" y="5175250"/>
            <a:ext cx="4033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latin typeface="Californian FB" panose="0207040306080B030204" pitchFamily="18" charset="0"/>
              </a:rPr>
              <a:t>A detector</a:t>
            </a:r>
            <a:endParaRPr lang="en-US" altLang="en-US" sz="2400" b="1" dirty="0">
              <a:latin typeface="Californian FB" panose="0207040306080B030204" pitchFamily="18" charset="0"/>
              <a:sym typeface="Symbol" panose="05050102010706020507" pitchFamily="18" charset="2"/>
            </a:endParaRPr>
          </a:p>
        </p:txBody>
      </p:sp>
      <p:pic>
        <p:nvPicPr>
          <p:cNvPr id="85011" name="Picture 19" descr="BD147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48990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12" name="Text Box 20"/>
          <p:cNvSpPr txBox="1">
            <a:spLocks noChangeArrowheads="1"/>
          </p:cNvSpPr>
          <p:nvPr/>
        </p:nvSpPr>
        <p:spPr bwMode="auto">
          <a:xfrm>
            <a:off x="922338" y="4730750"/>
            <a:ext cx="4033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latin typeface="Californian FB" panose="0207040306080B030204" pitchFamily="18" charset="0"/>
              </a:rPr>
              <a:t>A Sample Compartment</a:t>
            </a:r>
            <a:endParaRPr lang="en-US" altLang="en-US" sz="2400" b="1" dirty="0">
              <a:latin typeface="Californian FB" panose="0207040306080B0302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3870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0" grpId="0"/>
      <p:bldP spid="85003" grpId="0"/>
      <p:bldP spid="85008" grpId="0"/>
      <p:bldP spid="85009" grpId="0"/>
      <p:bldP spid="85010" grpId="0"/>
      <p:bldP spid="850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423862" y="249742"/>
            <a:ext cx="8720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 u="sng" dirty="0">
                <a:solidFill>
                  <a:srgbClr val="993300"/>
                </a:solidFill>
                <a:latin typeface="Californian FB" panose="0207040306080B030204" pitchFamily="18" charset="0"/>
              </a:rPr>
              <a:t>UV/Visible Spectroscopy: Light Sources</a:t>
            </a:r>
          </a:p>
        </p:txBody>
      </p:sp>
      <p:sp>
        <p:nvSpPr>
          <p:cNvPr id="88068" name="AutoShape 4"/>
          <p:cNvSpPr>
            <a:spLocks noChangeArrowheads="1"/>
          </p:cNvSpPr>
          <p:nvPr/>
        </p:nvSpPr>
        <p:spPr bwMode="auto">
          <a:xfrm>
            <a:off x="82550" y="1089025"/>
            <a:ext cx="8890000" cy="5559425"/>
          </a:xfrm>
          <a:prstGeom prst="bevel">
            <a:avLst>
              <a:gd name="adj" fmla="val 986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8069" name="Picture 5" descr="BD147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3811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363538" y="1225550"/>
            <a:ext cx="8097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latin typeface="Californian FB" panose="0207040306080B030204" pitchFamily="18" charset="0"/>
              </a:rPr>
              <a:t>Deuterium</a:t>
            </a:r>
          </a:p>
        </p:txBody>
      </p:sp>
      <p:pic>
        <p:nvPicPr>
          <p:cNvPr id="88073" name="Picture 9" descr="BD147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87325" y="3222599"/>
            <a:ext cx="156502" cy="15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364331" y="3092791"/>
            <a:ext cx="83264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latin typeface="Californian FB" panose="0207040306080B030204" pitchFamily="18" charset="0"/>
              </a:rPr>
              <a:t>D</a:t>
            </a:r>
            <a:r>
              <a:rPr lang="en-US" altLang="en-US" sz="2400" b="1" baseline="-25000" dirty="0">
                <a:latin typeface="Californian FB" panose="0207040306080B030204" pitchFamily="18" charset="0"/>
              </a:rPr>
              <a:t>2</a:t>
            </a:r>
            <a:r>
              <a:rPr lang="en-US" altLang="en-US" sz="2400" b="1" dirty="0">
                <a:latin typeface="Californian FB" panose="0207040306080B030204" pitchFamily="18" charset="0"/>
              </a:rPr>
              <a:t> gas is discharged by contact with a high voltage tungsten cathode </a:t>
            </a:r>
          </a:p>
        </p:txBody>
      </p:sp>
      <p:pic>
        <p:nvPicPr>
          <p:cNvPr id="88079" name="Picture 15" descr="Deuturium emiss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278" y="874678"/>
            <a:ext cx="3124200" cy="207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82" name="Picture 18" descr="RTEmagicC_DX_neu_2_we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219" y="1106592"/>
            <a:ext cx="1087437" cy="161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83" name="Picture 19" descr="BD147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434762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84" name="Text Box 20"/>
          <p:cNvSpPr txBox="1">
            <a:spLocks noChangeArrowheads="1"/>
          </p:cNvSpPr>
          <p:nvPr/>
        </p:nvSpPr>
        <p:spPr bwMode="auto">
          <a:xfrm>
            <a:off x="558151" y="4167725"/>
            <a:ext cx="832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latin typeface="Californian FB" panose="0207040306080B030204" pitchFamily="18" charset="0"/>
              </a:rPr>
              <a:t>Continuous spectrum from ~150 nm - ~370 nm</a:t>
            </a:r>
          </a:p>
        </p:txBody>
      </p:sp>
      <p:pic>
        <p:nvPicPr>
          <p:cNvPr id="88085" name="Picture 21" descr="BD147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527650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86" name="Text Box 22"/>
          <p:cNvSpPr txBox="1">
            <a:spLocks noChangeArrowheads="1"/>
          </p:cNvSpPr>
          <p:nvPr/>
        </p:nvSpPr>
        <p:spPr bwMode="auto">
          <a:xfrm>
            <a:off x="330200" y="5121468"/>
            <a:ext cx="83264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latin typeface="Californian FB" panose="0207040306080B030204" pitchFamily="18" charset="0"/>
              </a:rPr>
              <a:t>Usually used in conjunction with a </a:t>
            </a:r>
            <a:r>
              <a:rPr lang="en-US" altLang="en-US" sz="2400" b="1" dirty="0" smtClean="0">
                <a:latin typeface="Californian FB" panose="0207040306080B030204" pitchFamily="18" charset="0"/>
              </a:rPr>
              <a:t>Tungsten/halogen </a:t>
            </a:r>
            <a:r>
              <a:rPr lang="en-US" altLang="en-US" sz="2400" b="1" dirty="0">
                <a:latin typeface="Californian FB" panose="0207040306080B030204" pitchFamily="18" charset="0"/>
              </a:rPr>
              <a:t>source, which handles the visible spectrum</a:t>
            </a:r>
          </a:p>
        </p:txBody>
      </p:sp>
    </p:spTree>
    <p:extLst>
      <p:ext uri="{BB962C8B-B14F-4D97-AF65-F5344CB8AC3E}">
        <p14:creationId xmlns:p14="http://schemas.microsoft.com/office/powerpoint/2010/main" val="83030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4" grpId="0"/>
      <p:bldP spid="88084" grpId="0"/>
      <p:bldP spid="880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terry\Desktop\BEERSLAW\UV-Vis+spectroscopy+Electronic+absorption+spectros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2" y="-3345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1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78245" y="354747"/>
            <a:ext cx="6919119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1" u="sng" dirty="0">
                <a:solidFill>
                  <a:srgbClr val="993300"/>
                </a:solidFill>
                <a:latin typeface="Californian FB" panose="0207040306080B030204" pitchFamily="18" charset="0"/>
              </a:rPr>
              <a:t>Absorption: Physical Basis</a:t>
            </a:r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82550" y="1089025"/>
            <a:ext cx="8890000" cy="5559425"/>
          </a:xfrm>
          <a:prstGeom prst="bevel">
            <a:avLst>
              <a:gd name="adj" fmla="val 986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4277" name="Picture 5" descr="BD147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3811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63538" y="1225550"/>
            <a:ext cx="80978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latin typeface="Californian FB" panose="0207040306080B030204" pitchFamily="18" charset="0"/>
              </a:rPr>
              <a:t>Absorption occurs when the energy contained in a photon is absorbed by an electron resulting in a transition to an excited state</a:t>
            </a:r>
          </a:p>
        </p:txBody>
      </p:sp>
      <p:pic>
        <p:nvPicPr>
          <p:cNvPr id="54279" name="Picture 7" descr="BD147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25749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1295400" y="6070600"/>
            <a:ext cx="65278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363538" y="2406650"/>
            <a:ext cx="80978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latin typeface="Californian FB" panose="0207040306080B030204" pitchFamily="18" charset="0"/>
              </a:rPr>
              <a:t>Since photon and electron energy levels are quantized, we can only get specific </a:t>
            </a:r>
            <a:r>
              <a:rPr lang="en-US" altLang="en-US" sz="2400" b="1" dirty="0">
                <a:solidFill>
                  <a:srgbClr val="C00000"/>
                </a:solidFill>
                <a:latin typeface="Californian FB" panose="0207040306080B030204" pitchFamily="18" charset="0"/>
              </a:rPr>
              <a:t>allowed</a:t>
            </a:r>
            <a:r>
              <a:rPr lang="en-US" altLang="en-US" sz="2400" b="1" dirty="0">
                <a:latin typeface="Californian FB" panose="0207040306080B030204" pitchFamily="18" charset="0"/>
              </a:rPr>
              <a:t> transitions</a:t>
            </a:r>
          </a:p>
        </p:txBody>
      </p:sp>
      <p:pic>
        <p:nvPicPr>
          <p:cNvPr id="54281" name="Picture 9" descr="Allowed transi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3924300"/>
            <a:ext cx="39909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4" name="Line 12"/>
          <p:cNvSpPr>
            <a:spLocks noChangeShapeType="1"/>
          </p:cNvSpPr>
          <p:nvPr/>
        </p:nvSpPr>
        <p:spPr bwMode="auto">
          <a:xfrm flipH="1">
            <a:off x="4940300" y="4292600"/>
            <a:ext cx="1778000" cy="635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6700838" y="4019550"/>
            <a:ext cx="1684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0066"/>
                </a:solidFill>
                <a:latin typeface="Californian FB" panose="0207040306080B030204" pitchFamily="18" charset="0"/>
              </a:rPr>
              <a:t>~ 115 nm</a:t>
            </a:r>
            <a:endParaRPr lang="en-US" altLang="en-US" sz="2400" b="1">
              <a:solidFill>
                <a:srgbClr val="993300"/>
              </a:solidFill>
              <a:latin typeface="Californian FB" panose="0207040306080B030204" pitchFamily="18" charset="0"/>
            </a:endParaRPr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 flipH="1">
            <a:off x="4292600" y="4927600"/>
            <a:ext cx="2425700" cy="254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6688138" y="4692650"/>
            <a:ext cx="2243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0066"/>
                </a:solidFill>
                <a:latin typeface="Californian FB" panose="0207040306080B030204" pitchFamily="18" charset="0"/>
              </a:rPr>
              <a:t>~ 200 – 400 nm</a:t>
            </a:r>
            <a:endParaRPr lang="en-US" altLang="en-US" sz="2400" b="1">
              <a:solidFill>
                <a:srgbClr val="993300"/>
              </a:solidFill>
              <a:latin typeface="Californian FB" panose="0207040306080B030204" pitchFamily="18" charset="0"/>
            </a:endParaRPr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 flipV="1">
            <a:off x="2235200" y="4889500"/>
            <a:ext cx="1333500" cy="7493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9" name="Line 17"/>
          <p:cNvSpPr>
            <a:spLocks noChangeShapeType="1"/>
          </p:cNvSpPr>
          <p:nvPr/>
        </p:nvSpPr>
        <p:spPr bwMode="auto">
          <a:xfrm>
            <a:off x="1866900" y="4508500"/>
            <a:ext cx="96520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477838" y="5429250"/>
            <a:ext cx="1874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0066"/>
                </a:solidFill>
                <a:latin typeface="Californian FB" panose="0207040306080B030204" pitchFamily="18" charset="0"/>
              </a:rPr>
              <a:t>~ 150-250 nm</a:t>
            </a:r>
            <a:endParaRPr lang="en-US" altLang="en-US" sz="2400" b="1">
              <a:solidFill>
                <a:srgbClr val="993300"/>
              </a:solidFill>
              <a:latin typeface="Californian FB" panose="0207040306080B030204" pitchFamily="18" charset="0"/>
            </a:endParaRP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261938" y="4108450"/>
            <a:ext cx="206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0066"/>
                </a:solidFill>
                <a:latin typeface="Californian FB" panose="0207040306080B030204" pitchFamily="18" charset="0"/>
              </a:rPr>
              <a:t>~ 400 - 700 nm</a:t>
            </a:r>
            <a:endParaRPr lang="en-US" altLang="en-US" sz="2400" b="1">
              <a:solidFill>
                <a:srgbClr val="993300"/>
              </a:solidFill>
              <a:latin typeface="Californian FB" panose="0207040306080B030204" pitchFamily="18" charset="0"/>
            </a:endParaRP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3589338" y="3308350"/>
            <a:ext cx="4656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0066"/>
                </a:solidFill>
                <a:latin typeface="Californian FB" panose="0207040306080B030204" pitchFamily="18" charset="0"/>
              </a:rPr>
              <a:t>E=</a:t>
            </a:r>
            <a:r>
              <a:rPr lang="en-US" altLang="en-US" sz="2400" b="1">
                <a:solidFill>
                  <a:srgbClr val="000066"/>
                </a:solidFill>
                <a:latin typeface="Californian FB" panose="0207040306080B030204" pitchFamily="18" charset="0"/>
                <a:sym typeface="Symbol" panose="05050102010706020507" pitchFamily="18" charset="2"/>
              </a:rPr>
              <a:t>h     </a:t>
            </a:r>
            <a:r>
              <a:rPr lang="en-US" altLang="en-US" sz="2000" b="1">
                <a:solidFill>
                  <a:srgbClr val="000066"/>
                </a:solidFill>
                <a:latin typeface="Californian FB" panose="0207040306080B030204" pitchFamily="18" charset="0"/>
                <a:sym typeface="Symbol" panose="05050102010706020507" pitchFamily="18" charset="2"/>
              </a:rPr>
              <a:t>(h = 6.626*10</a:t>
            </a:r>
            <a:r>
              <a:rPr lang="en-US" altLang="en-US" sz="2000" b="1" baseline="30000">
                <a:solidFill>
                  <a:srgbClr val="000066"/>
                </a:solidFill>
                <a:latin typeface="Californian FB" panose="0207040306080B030204" pitchFamily="18" charset="0"/>
                <a:sym typeface="Symbol" panose="05050102010706020507" pitchFamily="18" charset="2"/>
              </a:rPr>
              <a:t>-34</a:t>
            </a:r>
            <a:r>
              <a:rPr lang="en-US" altLang="en-US" sz="2000" b="1">
                <a:solidFill>
                  <a:srgbClr val="000066"/>
                </a:solidFill>
                <a:latin typeface="Californian FB" panose="0207040306080B030204" pitchFamily="18" charset="0"/>
                <a:sym typeface="Symbol" panose="05050102010706020507" pitchFamily="18" charset="2"/>
              </a:rPr>
              <a:t> Js)</a:t>
            </a:r>
            <a:endParaRPr lang="en-US" altLang="en-US" sz="2000" b="1">
              <a:solidFill>
                <a:srgbClr val="993300"/>
              </a:solidFill>
              <a:latin typeface="Californian FB" panose="0207040306080B0302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5129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0" grpId="0"/>
      <p:bldP spid="54285" grpId="0"/>
      <p:bldP spid="54287" grpId="0"/>
      <p:bldP spid="54290" grpId="0"/>
      <p:bldP spid="54291" grpId="0"/>
      <p:bldP spid="542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65100" y="174625"/>
            <a:ext cx="8720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 u="sng">
                <a:solidFill>
                  <a:srgbClr val="993300"/>
                </a:solidFill>
                <a:latin typeface="Californian FB" panose="0207040306080B030204" pitchFamily="18" charset="0"/>
              </a:rPr>
              <a:t>Absorption: Lineshape</a:t>
            </a:r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82550" y="1089025"/>
            <a:ext cx="8890000" cy="5559425"/>
          </a:xfrm>
          <a:prstGeom prst="bevel">
            <a:avLst>
              <a:gd name="adj" fmla="val 986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2005013"/>
            <a:ext cx="11430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1954213"/>
            <a:ext cx="13335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2535238" y="1568450"/>
            <a:ext cx="554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0066"/>
                </a:solidFill>
                <a:latin typeface="Californian FB" panose="0207040306080B030204" pitchFamily="18" charset="0"/>
                <a:sym typeface="Symbol" panose="05050102010706020507" pitchFamily="18" charset="2"/>
              </a:rPr>
              <a:t></a:t>
            </a:r>
            <a:endParaRPr lang="en-US" altLang="en-US" sz="2400" b="1">
              <a:solidFill>
                <a:srgbClr val="993300"/>
              </a:solidFill>
              <a:latin typeface="Californian FB" panose="0207040306080B030204" pitchFamily="18" charset="0"/>
              <a:sym typeface="Symbol" panose="05050102010706020507" pitchFamily="18" charset="2"/>
            </a:endParaRPr>
          </a:p>
        </p:txBody>
      </p:sp>
      <p:sp>
        <p:nvSpPr>
          <p:cNvPr id="55306" name="AutoShape 10"/>
          <p:cNvSpPr>
            <a:spLocks noChangeArrowheads="1"/>
          </p:cNvSpPr>
          <p:nvPr/>
        </p:nvSpPr>
        <p:spPr bwMode="auto">
          <a:xfrm>
            <a:off x="3886200" y="2286000"/>
            <a:ext cx="838200" cy="482600"/>
          </a:xfrm>
          <a:prstGeom prst="rightArrow">
            <a:avLst>
              <a:gd name="adj1" fmla="val 50000"/>
              <a:gd name="adj2" fmla="val 43421"/>
            </a:avLst>
          </a:prstGeom>
          <a:gradFill rotWithShape="1">
            <a:gsLst>
              <a:gs pos="0">
                <a:srgbClr val="FF0000"/>
              </a:gs>
              <a:gs pos="5000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Freeform 11"/>
          <p:cNvSpPr>
            <a:spLocks/>
          </p:cNvSpPr>
          <p:nvPr/>
        </p:nvSpPr>
        <p:spPr bwMode="auto">
          <a:xfrm rot="1707064">
            <a:off x="3357563" y="1295400"/>
            <a:ext cx="609600" cy="944563"/>
          </a:xfrm>
          <a:custGeom>
            <a:avLst/>
            <a:gdLst>
              <a:gd name="T0" fmla="*/ 384 w 384"/>
              <a:gd name="T1" fmla="*/ 28 h 515"/>
              <a:gd name="T2" fmla="*/ 216 w 384"/>
              <a:gd name="T3" fmla="*/ 36 h 515"/>
              <a:gd name="T4" fmla="*/ 272 w 384"/>
              <a:gd name="T5" fmla="*/ 244 h 515"/>
              <a:gd name="T6" fmla="*/ 96 w 384"/>
              <a:gd name="T7" fmla="*/ 260 h 515"/>
              <a:gd name="T8" fmla="*/ 176 w 384"/>
              <a:gd name="T9" fmla="*/ 476 h 515"/>
              <a:gd name="T10" fmla="*/ 0 w 384"/>
              <a:gd name="T11" fmla="*/ 492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4" h="515">
                <a:moveTo>
                  <a:pt x="384" y="28"/>
                </a:moveTo>
                <a:cubicBezTo>
                  <a:pt x="309" y="14"/>
                  <a:pt x="235" y="0"/>
                  <a:pt x="216" y="36"/>
                </a:cubicBezTo>
                <a:cubicBezTo>
                  <a:pt x="197" y="72"/>
                  <a:pt x="292" y="207"/>
                  <a:pt x="272" y="244"/>
                </a:cubicBezTo>
                <a:cubicBezTo>
                  <a:pt x="252" y="281"/>
                  <a:pt x="112" y="221"/>
                  <a:pt x="96" y="260"/>
                </a:cubicBezTo>
                <a:cubicBezTo>
                  <a:pt x="80" y="299"/>
                  <a:pt x="192" y="437"/>
                  <a:pt x="176" y="476"/>
                </a:cubicBezTo>
                <a:cubicBezTo>
                  <a:pt x="160" y="515"/>
                  <a:pt x="80" y="503"/>
                  <a:pt x="0" y="492"/>
                </a:cubicBezTo>
              </a:path>
            </a:pathLst>
          </a:custGeom>
          <a:noFill/>
          <a:ln w="25400" cap="flat" cmpd="sng">
            <a:solidFill>
              <a:srgbClr val="FF99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4110038" y="1225550"/>
            <a:ext cx="554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0066"/>
                </a:solidFill>
                <a:latin typeface="Californian FB" panose="0207040306080B030204" pitchFamily="18" charset="0"/>
                <a:sym typeface="Symbol" panose="05050102010706020507" pitchFamily="18" charset="2"/>
              </a:rPr>
              <a:t>h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5735638" y="1543050"/>
            <a:ext cx="554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>
                <a:solidFill>
                  <a:srgbClr val="000066"/>
                </a:solidFill>
                <a:latin typeface="Californian FB" panose="0207040306080B030204" pitchFamily="18" charset="0"/>
                <a:sym typeface="Symbol" panose="05050102010706020507" pitchFamily="18" charset="2"/>
              </a:rPr>
              <a:t></a:t>
            </a:r>
            <a:r>
              <a:rPr lang="en-US" altLang="en-US" sz="2400" b="1" baseline="30000">
                <a:solidFill>
                  <a:srgbClr val="000066"/>
                </a:solidFill>
                <a:latin typeface="Californian FB" panose="0207040306080B030204" pitchFamily="18" charset="0"/>
                <a:sym typeface="Symbol" panose="05050102010706020507" pitchFamily="18" charset="2"/>
              </a:rPr>
              <a:t>*</a:t>
            </a:r>
            <a:endParaRPr lang="en-US" altLang="en-US" sz="2400" b="1">
              <a:solidFill>
                <a:srgbClr val="993300"/>
              </a:solidFill>
              <a:latin typeface="Californian FB" panose="0207040306080B030204" pitchFamily="18" charset="0"/>
              <a:sym typeface="Symbol" panose="05050102010706020507" pitchFamily="18" charset="2"/>
            </a:endParaRPr>
          </a:p>
        </p:txBody>
      </p:sp>
      <p:pic>
        <p:nvPicPr>
          <p:cNvPr id="5531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02000"/>
            <a:ext cx="312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12" name="Picture 16" descr="BD14791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9846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414338" y="3803650"/>
            <a:ext cx="45164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latin typeface="Californian FB" panose="0207040306080B030204" pitchFamily="18" charset="0"/>
              </a:rPr>
              <a:t>So, our absorption spectrum should probably look like this:</a:t>
            </a:r>
          </a:p>
        </p:txBody>
      </p:sp>
      <p:pic>
        <p:nvPicPr>
          <p:cNvPr id="55314" name="Picture 18" descr="BD14791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53054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427038" y="5124450"/>
            <a:ext cx="451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latin typeface="Californian FB" panose="0207040306080B030204" pitchFamily="18" charset="0"/>
              </a:rPr>
              <a:t>But they don’t…</a:t>
            </a:r>
          </a:p>
        </p:txBody>
      </p:sp>
    </p:spTree>
    <p:extLst>
      <p:ext uri="{BB962C8B-B14F-4D97-AF65-F5344CB8AC3E}">
        <p14:creationId xmlns:p14="http://schemas.microsoft.com/office/powerpoint/2010/main" val="236406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8" grpId="0"/>
      <p:bldP spid="55309" grpId="0"/>
      <p:bldP spid="55313" grpId="0"/>
      <p:bldP spid="553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20663" y="337199"/>
            <a:ext cx="8720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 u="sng">
                <a:solidFill>
                  <a:srgbClr val="993300"/>
                </a:solidFill>
                <a:latin typeface="Californian FB" panose="0207040306080B030204" pitchFamily="18" charset="0"/>
              </a:rPr>
              <a:t>Absorption: Lineshape</a:t>
            </a:r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82550" y="1089025"/>
            <a:ext cx="8890000" cy="5559425"/>
          </a:xfrm>
          <a:prstGeom prst="bevel">
            <a:avLst>
              <a:gd name="adj" fmla="val 986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6325" name="Picture 5" descr="BD147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3811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63538" y="1225550"/>
            <a:ext cx="80978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latin typeface="Californian FB" panose="0207040306080B030204" pitchFamily="18" charset="0"/>
              </a:rPr>
              <a:t>This is because molecules are always rotating and vibrating. Each rotational or vibrational state slightly changes the energy of the transition.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496313" y="3989814"/>
            <a:ext cx="36184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>
                <a:latin typeface="Californian FB" panose="0207040306080B030204" pitchFamily="18" charset="0"/>
              </a:rPr>
              <a:t>So the </a:t>
            </a:r>
            <a:r>
              <a:rPr lang="en-US" altLang="en-US" sz="2400" b="1" dirty="0" smtClean="0">
                <a:latin typeface="Californian FB" panose="0207040306080B030204" pitchFamily="18" charset="0"/>
              </a:rPr>
              <a:t>line shape </a:t>
            </a:r>
            <a:r>
              <a:rPr lang="en-US" altLang="en-US" sz="2400" b="1" dirty="0">
                <a:latin typeface="Californian FB" panose="0207040306080B030204" pitchFamily="18" charset="0"/>
              </a:rPr>
              <a:t>of our absorption spectra is…</a:t>
            </a:r>
          </a:p>
        </p:txBody>
      </p:sp>
      <p:pic>
        <p:nvPicPr>
          <p:cNvPr id="56334" name="Picture 14" descr="rotational energy lev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8" y="2114550"/>
            <a:ext cx="3276600" cy="16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5" name="Picture 15" descr="BD147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4262437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4152900"/>
            <a:ext cx="2349500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480149" y="4764599"/>
            <a:ext cx="3078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993300"/>
                </a:solidFill>
                <a:latin typeface="Californian FB" panose="0207040306080B030204" pitchFamily="18" charset="0"/>
              </a:rPr>
              <a:t>normally distributed</a:t>
            </a:r>
          </a:p>
        </p:txBody>
      </p:sp>
    </p:spTree>
    <p:extLst>
      <p:ext uri="{BB962C8B-B14F-4D97-AF65-F5344CB8AC3E}">
        <p14:creationId xmlns:p14="http://schemas.microsoft.com/office/powerpoint/2010/main" val="122434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1" grpId="0"/>
      <p:bldP spid="563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65100" y="174625"/>
            <a:ext cx="8720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 u="sng">
                <a:solidFill>
                  <a:srgbClr val="993300"/>
                </a:solidFill>
                <a:latin typeface="Californian FB" panose="0207040306080B030204" pitchFamily="18" charset="0"/>
              </a:rPr>
              <a:t>Absorption: Lineshape</a:t>
            </a:r>
          </a:p>
        </p:txBody>
      </p:sp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82550" y="1089025"/>
            <a:ext cx="8890000" cy="5559425"/>
          </a:xfrm>
          <a:prstGeom prst="bevel">
            <a:avLst>
              <a:gd name="adj" fmla="val 986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7349" name="Picture 5" descr="BD147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3811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63538" y="1225550"/>
            <a:ext cx="80978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latin typeface="Californian FB" panose="0207040306080B030204" pitchFamily="18" charset="0"/>
              </a:rPr>
              <a:t>Absorption is an additive property, that is, the spectrum is the </a:t>
            </a:r>
            <a:r>
              <a:rPr lang="en-US" altLang="en-US" sz="2400" b="1" dirty="0">
                <a:solidFill>
                  <a:srgbClr val="C00000"/>
                </a:solidFill>
                <a:latin typeface="Californian FB" panose="0207040306080B030204" pitchFamily="18" charset="0"/>
              </a:rPr>
              <a:t>sum</a:t>
            </a:r>
            <a:r>
              <a:rPr lang="en-US" altLang="en-US" sz="2400" b="1" dirty="0">
                <a:latin typeface="Californian FB" panose="0207040306080B030204" pitchFamily="18" charset="0"/>
              </a:rPr>
              <a:t> of the Gaussians associated with each transition</a:t>
            </a:r>
          </a:p>
        </p:txBody>
      </p:sp>
      <p:sp>
        <p:nvSpPr>
          <p:cNvPr id="57352" name="AutoShape 8"/>
          <p:cNvSpPr>
            <a:spLocks noChangeArrowheads="1"/>
          </p:cNvSpPr>
          <p:nvPr/>
        </p:nvSpPr>
        <p:spPr bwMode="auto">
          <a:xfrm>
            <a:off x="3492500" y="3213100"/>
            <a:ext cx="838200" cy="482600"/>
          </a:xfrm>
          <a:prstGeom prst="rightArrow">
            <a:avLst>
              <a:gd name="adj1" fmla="val 50000"/>
              <a:gd name="adj2" fmla="val 43421"/>
            </a:avLst>
          </a:prstGeom>
          <a:gradFill rotWithShape="1">
            <a:gsLst>
              <a:gs pos="0">
                <a:srgbClr val="FF0000"/>
              </a:gs>
              <a:gs pos="5000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97100"/>
            <a:ext cx="29718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197100"/>
            <a:ext cx="30480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56" name="Picture 12" descr="BD14791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5572125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388938" y="5429250"/>
            <a:ext cx="80978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>
                <a:latin typeface="Californian FB" panose="0207040306080B030204" pitchFamily="18" charset="0"/>
              </a:rPr>
              <a:t>This can make looking at complex solutions quite hard, especially if we are trying to say something about intensity</a:t>
            </a:r>
          </a:p>
        </p:txBody>
      </p:sp>
    </p:spTree>
    <p:extLst>
      <p:ext uri="{BB962C8B-B14F-4D97-AF65-F5344CB8AC3E}">
        <p14:creationId xmlns:p14="http://schemas.microsoft.com/office/powerpoint/2010/main" val="363618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1071</Words>
  <Application>Microsoft Office PowerPoint</Application>
  <PresentationFormat>On-screen Show (4:3)</PresentationFormat>
  <Paragraphs>126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SimSun</vt:lpstr>
      <vt:lpstr>Arial</vt:lpstr>
      <vt:lpstr>Calibri</vt:lpstr>
      <vt:lpstr>Californian FB</vt:lpstr>
      <vt:lpstr>Freestyle Script</vt:lpstr>
      <vt:lpstr>Symbol</vt:lpstr>
      <vt:lpstr>Tahoma</vt:lpstr>
      <vt:lpstr>Office Theme</vt:lpstr>
      <vt:lpstr>Equation</vt:lpstr>
      <vt:lpstr>Chart</vt:lpstr>
      <vt:lpstr>Microsoft Equation 3.0</vt:lpstr>
      <vt:lpstr>SPECTROSCOPY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SPECTROSCOPY</dc:title>
  <dc:creator>terry</dc:creator>
  <cp:lastModifiedBy>Boan, Terry A</cp:lastModifiedBy>
  <cp:revision>19</cp:revision>
  <dcterms:created xsi:type="dcterms:W3CDTF">2018-05-02T23:20:35Z</dcterms:created>
  <dcterms:modified xsi:type="dcterms:W3CDTF">2020-08-01T03:14:47Z</dcterms:modified>
</cp:coreProperties>
</file>