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sldIdLst>
    <p:sldId id="322" r:id="rId2"/>
    <p:sldId id="329" r:id="rId3"/>
    <p:sldId id="310" r:id="rId4"/>
    <p:sldId id="333" r:id="rId5"/>
    <p:sldId id="325" r:id="rId6"/>
    <p:sldId id="266" r:id="rId7"/>
    <p:sldId id="326" r:id="rId8"/>
    <p:sldId id="323" r:id="rId9"/>
    <p:sldId id="331" r:id="rId10"/>
    <p:sldId id="324" r:id="rId11"/>
    <p:sldId id="328" r:id="rId1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CC6600"/>
    <a:srgbClr val="FFFF99"/>
    <a:srgbClr val="9999FF"/>
    <a:srgbClr val="FF0066"/>
    <a:srgbClr val="000066"/>
    <a:srgbClr val="6666FF"/>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94660"/>
  </p:normalViewPr>
  <p:slideViewPr>
    <p:cSldViewPr>
      <p:cViewPr varScale="1">
        <p:scale>
          <a:sx n="101" d="100"/>
          <a:sy n="101" d="100"/>
        </p:scale>
        <p:origin x="30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30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30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30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457CC7A-DD0F-4F1C-87C4-ACF02A915EE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580C7BC-6A2D-4625-B2CC-F09E575944C9}" type="slidenum">
              <a:rPr lang="en-US" altLang="en-US" sz="1200" smtClean="0"/>
              <a:pPr/>
              <a:t>3</a:t>
            </a:fld>
            <a:endParaRPr lang="en-US" altLang="en-US" sz="120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ln/>
        </p:spPr>
      </p:sp>
      <p:sp>
        <p:nvSpPr>
          <p:cNvPr id="11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88EC6E7-8DC9-4599-845C-76D5F8D2627C}" type="slidenum">
              <a:rPr lang="en-US" altLang="en-US" sz="1200" smtClean="0"/>
              <a:pPr/>
              <a:t>6</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5DAA3B8-2944-4682-9B89-F079AE862B74}" type="slidenum">
              <a:rPr lang="en-US" altLang="en-US" sz="1200" smtClean="0"/>
              <a:pPr/>
              <a:t>8</a:t>
            </a:fld>
            <a:endParaRPr lang="en-US" altLang="en-US" sz="120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52E10EC-9ECF-47D3-9EAC-610D8C90CC0B}" type="slidenum">
              <a:rPr lang="en-US" altLang="en-US" sz="1200" smtClean="0"/>
              <a:pPr/>
              <a:t>10</a:t>
            </a:fld>
            <a:endParaRPr lang="en-US" altLang="en-US" sz="120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00E2EFE-565D-48EF-8A1D-DEE60B3534BB}" type="slidenum">
              <a:rPr lang="en-US" altLang="en-US" sz="1200" smtClean="0"/>
              <a:pPr/>
              <a:t>11</a:t>
            </a:fld>
            <a:endParaRPr lang="en-US" altLang="en-US" sz="120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C685D52-AAD2-4844-8F65-1E84383B82C2}" type="slidenum">
              <a:rPr lang="en-US" altLang="en-US"/>
              <a:pPr>
                <a:defRPr/>
              </a:pPr>
              <a:t>‹#›</a:t>
            </a:fld>
            <a:endParaRPr lang="en-US" altLang="en-US"/>
          </a:p>
        </p:txBody>
      </p:sp>
    </p:spTree>
    <p:extLst>
      <p:ext uri="{BB962C8B-B14F-4D97-AF65-F5344CB8AC3E}">
        <p14:creationId xmlns:p14="http://schemas.microsoft.com/office/powerpoint/2010/main" val="3855440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364C76-3B3F-4271-B199-022C89EB463B}" type="slidenum">
              <a:rPr lang="en-US" altLang="en-US"/>
              <a:pPr>
                <a:defRPr/>
              </a:pPr>
              <a:t>‹#›</a:t>
            </a:fld>
            <a:endParaRPr lang="en-US" altLang="en-US"/>
          </a:p>
        </p:txBody>
      </p:sp>
    </p:spTree>
    <p:extLst>
      <p:ext uri="{BB962C8B-B14F-4D97-AF65-F5344CB8AC3E}">
        <p14:creationId xmlns:p14="http://schemas.microsoft.com/office/powerpoint/2010/main" val="3477906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A80E59F-DFDE-47E8-AE11-C81C777A3EB1}" type="slidenum">
              <a:rPr lang="en-US" altLang="en-US"/>
              <a:pPr>
                <a:defRPr/>
              </a:pPr>
              <a:t>‹#›</a:t>
            </a:fld>
            <a:endParaRPr lang="en-US" altLang="en-US"/>
          </a:p>
        </p:txBody>
      </p:sp>
    </p:spTree>
    <p:extLst>
      <p:ext uri="{BB962C8B-B14F-4D97-AF65-F5344CB8AC3E}">
        <p14:creationId xmlns:p14="http://schemas.microsoft.com/office/powerpoint/2010/main" val="4139405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E82BC9D-D7EA-46FD-83D5-5521C96B8C85}" type="slidenum">
              <a:rPr lang="en-US" altLang="en-US"/>
              <a:pPr>
                <a:defRPr/>
              </a:pPr>
              <a:t>‹#›</a:t>
            </a:fld>
            <a:endParaRPr lang="en-US" altLang="en-US"/>
          </a:p>
        </p:txBody>
      </p:sp>
    </p:spTree>
    <p:extLst>
      <p:ext uri="{BB962C8B-B14F-4D97-AF65-F5344CB8AC3E}">
        <p14:creationId xmlns:p14="http://schemas.microsoft.com/office/powerpoint/2010/main" val="2947622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44C0DE6-FDCE-40DF-BEF2-4400C2E75BD9}" type="slidenum">
              <a:rPr lang="en-US" altLang="en-US"/>
              <a:pPr>
                <a:defRPr/>
              </a:pPr>
              <a:t>‹#›</a:t>
            </a:fld>
            <a:endParaRPr lang="en-US" altLang="en-US"/>
          </a:p>
        </p:txBody>
      </p:sp>
    </p:spTree>
    <p:extLst>
      <p:ext uri="{BB962C8B-B14F-4D97-AF65-F5344CB8AC3E}">
        <p14:creationId xmlns:p14="http://schemas.microsoft.com/office/powerpoint/2010/main" val="709536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FAA618F-2D9C-4FEF-AC8B-6A3A89929225}" type="slidenum">
              <a:rPr lang="en-US" altLang="en-US"/>
              <a:pPr>
                <a:defRPr/>
              </a:pPr>
              <a:t>‹#›</a:t>
            </a:fld>
            <a:endParaRPr lang="en-US" altLang="en-US"/>
          </a:p>
        </p:txBody>
      </p:sp>
    </p:spTree>
    <p:extLst>
      <p:ext uri="{BB962C8B-B14F-4D97-AF65-F5344CB8AC3E}">
        <p14:creationId xmlns:p14="http://schemas.microsoft.com/office/powerpoint/2010/main" val="465768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1C20006-0A9B-40C8-996C-C67F350A63F0}" type="slidenum">
              <a:rPr lang="en-US" altLang="en-US"/>
              <a:pPr>
                <a:defRPr/>
              </a:pPr>
              <a:t>‹#›</a:t>
            </a:fld>
            <a:endParaRPr lang="en-US" altLang="en-US"/>
          </a:p>
        </p:txBody>
      </p:sp>
    </p:spTree>
    <p:extLst>
      <p:ext uri="{BB962C8B-B14F-4D97-AF65-F5344CB8AC3E}">
        <p14:creationId xmlns:p14="http://schemas.microsoft.com/office/powerpoint/2010/main" val="3672395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BC72978-53A4-4527-9989-F43F3C7BFCAA}" type="slidenum">
              <a:rPr lang="en-US" altLang="en-US"/>
              <a:pPr>
                <a:defRPr/>
              </a:pPr>
              <a:t>‹#›</a:t>
            </a:fld>
            <a:endParaRPr lang="en-US" altLang="en-US"/>
          </a:p>
        </p:txBody>
      </p:sp>
    </p:spTree>
    <p:extLst>
      <p:ext uri="{BB962C8B-B14F-4D97-AF65-F5344CB8AC3E}">
        <p14:creationId xmlns:p14="http://schemas.microsoft.com/office/powerpoint/2010/main" val="268005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CA410C3-4DBF-4BCA-8C9A-A9CB3E964513}" type="slidenum">
              <a:rPr lang="en-US" altLang="en-US"/>
              <a:pPr>
                <a:defRPr/>
              </a:pPr>
              <a:t>‹#›</a:t>
            </a:fld>
            <a:endParaRPr lang="en-US" altLang="en-US"/>
          </a:p>
        </p:txBody>
      </p:sp>
    </p:spTree>
    <p:extLst>
      <p:ext uri="{BB962C8B-B14F-4D97-AF65-F5344CB8AC3E}">
        <p14:creationId xmlns:p14="http://schemas.microsoft.com/office/powerpoint/2010/main" val="1573356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1225135-55C3-49A9-BAB8-C7F64B474674}" type="slidenum">
              <a:rPr lang="en-US" altLang="en-US"/>
              <a:pPr>
                <a:defRPr/>
              </a:pPr>
              <a:t>‹#›</a:t>
            </a:fld>
            <a:endParaRPr lang="en-US" altLang="en-US"/>
          </a:p>
        </p:txBody>
      </p:sp>
    </p:spTree>
    <p:extLst>
      <p:ext uri="{BB962C8B-B14F-4D97-AF65-F5344CB8AC3E}">
        <p14:creationId xmlns:p14="http://schemas.microsoft.com/office/powerpoint/2010/main" val="2447366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57A83BE-D89E-4DD4-93EF-8F2916EFA6B4}" type="slidenum">
              <a:rPr lang="en-US" altLang="en-US"/>
              <a:pPr>
                <a:defRPr/>
              </a:pPr>
              <a:t>‹#›</a:t>
            </a:fld>
            <a:endParaRPr lang="en-US" altLang="en-US"/>
          </a:p>
        </p:txBody>
      </p:sp>
    </p:spTree>
    <p:extLst>
      <p:ext uri="{BB962C8B-B14F-4D97-AF65-F5344CB8AC3E}">
        <p14:creationId xmlns:p14="http://schemas.microsoft.com/office/powerpoint/2010/main" val="1152947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53718842-26B2-4FB7-AE20-B07254CB788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solidFill>
            <a:srgbClr val="FFC000">
              <a:alpha val="72940"/>
            </a:srgbClr>
          </a:solidFill>
        </p:spPr>
        <p:txBody>
          <a:bodyPr/>
          <a:lstStyle/>
          <a:p>
            <a:r>
              <a:rPr lang="en-US" altLang="en-US">
                <a:solidFill>
                  <a:srgbClr val="333399"/>
                </a:solidFill>
                <a:latin typeface="AR DESTINE" pitchFamily="2" charset="0"/>
              </a:rPr>
              <a:t>Volumetric &amp; Gravimetric Analysis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8613" y="762000"/>
            <a:ext cx="8610600" cy="2832100"/>
          </a:xfrm>
          <a:prstGeom prst="rect">
            <a:avLst/>
          </a:prstGeom>
          <a:noFill/>
        </p:spPr>
        <p:txBody>
          <a:bodyPr>
            <a:spAutoFit/>
          </a:bodyPr>
          <a:lstStyle/>
          <a:p>
            <a:pPr>
              <a:defRPr/>
            </a:pPr>
            <a:r>
              <a:rPr lang="en-US" sz="1800" b="1" dirty="0">
                <a:solidFill>
                  <a:schemeClr val="tx2"/>
                </a:solidFill>
                <a:latin typeface="+mn-lt"/>
              </a:rPr>
              <a:t>3.  The active agent in many hair bleaches is hydrogen peroxide.  The amount of hydrogen peroxide in 13.8 g of hair bleach was determined by titration with a standard potassium permanganate solution.  </a:t>
            </a:r>
          </a:p>
          <a:p>
            <a:pPr>
              <a:defRPr/>
            </a:pPr>
            <a:r>
              <a:rPr lang="en-US" sz="1800" b="1" dirty="0">
                <a:solidFill>
                  <a:schemeClr val="tx2"/>
                </a:solidFill>
                <a:latin typeface="+mn-lt"/>
              </a:rPr>
              <a:t>Unbalanced equation:</a:t>
            </a:r>
          </a:p>
          <a:p>
            <a:pPr algn="ctr">
              <a:defRPr/>
            </a:pPr>
            <a:r>
              <a:rPr lang="en-US" sz="1800" b="1" dirty="0">
                <a:solidFill>
                  <a:schemeClr val="tx2"/>
                </a:solidFill>
                <a:latin typeface="+mn-lt"/>
              </a:rPr>
              <a:t>MnO</a:t>
            </a:r>
            <a:r>
              <a:rPr lang="en-US" sz="1800" b="1" baseline="-25000" dirty="0">
                <a:solidFill>
                  <a:schemeClr val="tx2"/>
                </a:solidFill>
                <a:latin typeface="+mn-lt"/>
              </a:rPr>
              <a:t>4</a:t>
            </a:r>
            <a:r>
              <a:rPr lang="en-US" sz="1800" b="1" baseline="30000" dirty="0">
                <a:solidFill>
                  <a:schemeClr val="tx2"/>
                </a:solidFill>
                <a:latin typeface="+mn-lt"/>
              </a:rPr>
              <a:t>-</a:t>
            </a:r>
            <a:r>
              <a:rPr lang="en-US" sz="1800" b="1" dirty="0">
                <a:solidFill>
                  <a:schemeClr val="tx2"/>
                </a:solidFill>
                <a:latin typeface="+mn-lt"/>
              </a:rPr>
              <a:t> + H</a:t>
            </a:r>
            <a:r>
              <a:rPr lang="en-US" sz="1800" b="1" baseline="-25000" dirty="0">
                <a:solidFill>
                  <a:schemeClr val="tx2"/>
                </a:solidFill>
                <a:latin typeface="+mn-lt"/>
              </a:rPr>
              <a:t>2</a:t>
            </a:r>
            <a:r>
              <a:rPr lang="en-US" sz="1800" b="1" dirty="0">
                <a:solidFill>
                  <a:schemeClr val="tx2"/>
                </a:solidFill>
                <a:latin typeface="+mn-lt"/>
              </a:rPr>
              <a:t>O</a:t>
            </a:r>
            <a:r>
              <a:rPr lang="en-US" sz="1800" b="1" baseline="-25000" dirty="0">
                <a:solidFill>
                  <a:schemeClr val="tx2"/>
                </a:solidFill>
                <a:latin typeface="+mn-lt"/>
              </a:rPr>
              <a:t>2</a:t>
            </a:r>
            <a:r>
              <a:rPr lang="en-US" sz="1800" b="1" dirty="0">
                <a:solidFill>
                  <a:schemeClr val="tx2"/>
                </a:solidFill>
                <a:latin typeface="+mn-lt"/>
              </a:rPr>
              <a:t> </a:t>
            </a:r>
            <a:r>
              <a:rPr lang="en-US" sz="1800" b="1" dirty="0">
                <a:solidFill>
                  <a:schemeClr val="tx2"/>
                </a:solidFill>
                <a:latin typeface="+mn-lt"/>
                <a:cs typeface="Times New Roman" pitchFamily="18" charset="0"/>
              </a:rPr>
              <a:t>→ O</a:t>
            </a:r>
            <a:r>
              <a:rPr lang="en-US" sz="1800" b="1" baseline="-25000" dirty="0">
                <a:solidFill>
                  <a:schemeClr val="tx2"/>
                </a:solidFill>
                <a:latin typeface="+mn-lt"/>
                <a:cs typeface="Times New Roman" pitchFamily="18" charset="0"/>
              </a:rPr>
              <a:t>2</a:t>
            </a:r>
            <a:r>
              <a:rPr lang="en-US" sz="1800" b="1" dirty="0">
                <a:solidFill>
                  <a:schemeClr val="tx2"/>
                </a:solidFill>
                <a:latin typeface="+mn-lt"/>
                <a:cs typeface="Times New Roman" pitchFamily="18" charset="0"/>
              </a:rPr>
              <a:t> + Mn</a:t>
            </a:r>
            <a:r>
              <a:rPr lang="en-US" sz="1800" b="1" baseline="30000" dirty="0">
                <a:solidFill>
                  <a:schemeClr val="tx2"/>
                </a:solidFill>
                <a:latin typeface="+mn-lt"/>
                <a:cs typeface="Times New Roman" pitchFamily="18" charset="0"/>
              </a:rPr>
              <a:t>2+</a:t>
            </a:r>
          </a:p>
          <a:p>
            <a:pPr>
              <a:defRPr/>
            </a:pPr>
            <a:r>
              <a:rPr lang="en-US" sz="1800" b="1" dirty="0">
                <a:solidFill>
                  <a:schemeClr val="tx2"/>
                </a:solidFill>
                <a:latin typeface="+mn-lt"/>
                <a:cs typeface="Times New Roman" pitchFamily="18" charset="0"/>
              </a:rPr>
              <a:t>a)  Balance the above redox reaction in an acidic solution.</a:t>
            </a:r>
          </a:p>
          <a:p>
            <a:pPr>
              <a:defRPr/>
            </a:pPr>
            <a:endParaRPr lang="en-US" sz="1800" b="1" dirty="0">
              <a:solidFill>
                <a:schemeClr val="tx2"/>
              </a:solidFill>
              <a:latin typeface="+mn-lt"/>
              <a:cs typeface="Times New Roman" pitchFamily="18" charset="0"/>
            </a:endParaRPr>
          </a:p>
          <a:p>
            <a:pPr>
              <a:defRPr/>
            </a:pPr>
            <a:r>
              <a:rPr lang="en-US" sz="1800" b="1" dirty="0">
                <a:solidFill>
                  <a:schemeClr val="tx2"/>
                </a:solidFill>
                <a:latin typeface="+mn-lt"/>
                <a:cs typeface="Times New Roman" pitchFamily="18" charset="0"/>
              </a:rPr>
              <a:t>b)  How many grams of hydrogen peroxide were present in the 13.8 g sample of hair bleach if 43.2 mL of 0.105 M KMnO</a:t>
            </a:r>
            <a:r>
              <a:rPr lang="en-US" sz="1800" b="1" baseline="-25000" dirty="0">
                <a:solidFill>
                  <a:schemeClr val="tx2"/>
                </a:solidFill>
                <a:latin typeface="+mn-lt"/>
                <a:cs typeface="Times New Roman" pitchFamily="18" charset="0"/>
              </a:rPr>
              <a:t>4</a:t>
            </a:r>
            <a:r>
              <a:rPr lang="en-US" sz="1800" b="1" dirty="0">
                <a:solidFill>
                  <a:schemeClr val="tx2"/>
                </a:solidFill>
                <a:latin typeface="+mn-lt"/>
                <a:cs typeface="Times New Roman" pitchFamily="18" charset="0"/>
              </a:rPr>
              <a:t> was needed to reach the endpoint?</a:t>
            </a:r>
          </a:p>
          <a:p>
            <a:pPr>
              <a:defRPr/>
            </a:pPr>
            <a:endParaRPr lang="en-US" sz="1600" b="1" dirty="0"/>
          </a:p>
        </p:txBody>
      </p:sp>
      <p:sp>
        <p:nvSpPr>
          <p:cNvPr id="17411" name="TextBox 1"/>
          <p:cNvSpPr txBox="1">
            <a:spLocks noChangeArrowheads="1"/>
          </p:cNvSpPr>
          <p:nvPr/>
        </p:nvSpPr>
        <p:spPr bwMode="auto">
          <a:xfrm>
            <a:off x="1219200" y="228600"/>
            <a:ext cx="6378575" cy="461963"/>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solidFill>
                  <a:srgbClr val="333399"/>
                </a:solidFill>
                <a:latin typeface="Arial" panose="020B0604020202020204" pitchFamily="34" charset="0"/>
                <a:cs typeface="Arial" panose="020B0604020202020204" pitchFamily="34" charset="0"/>
              </a:rPr>
              <a:t>VOLUMETRIC  ANALYSIS – CHAT problem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228600" y="228600"/>
            <a:ext cx="8763000" cy="708025"/>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800" b="1">
                <a:solidFill>
                  <a:srgbClr val="333399"/>
                </a:solidFill>
                <a:latin typeface="Arial" panose="020B0604020202020204" pitchFamily="34" charset="0"/>
              </a:rPr>
              <a:t>ACTIVITY on Gravimetric Analysis</a:t>
            </a:r>
          </a:p>
          <a:p>
            <a:pPr>
              <a:spcBef>
                <a:spcPct val="0"/>
              </a:spcBef>
              <a:buFontTx/>
              <a:buNone/>
            </a:pPr>
            <a:endParaRPr lang="en-US" altLang="en-US" sz="1200" b="1">
              <a:latin typeface="Arial" panose="020B0604020202020204" pitchFamily="34" charset="0"/>
            </a:endParaRPr>
          </a:p>
        </p:txBody>
      </p:sp>
      <p:sp>
        <p:nvSpPr>
          <p:cNvPr id="19459" name="TextBox 1"/>
          <p:cNvSpPr txBox="1">
            <a:spLocks noChangeArrowheads="1"/>
          </p:cNvSpPr>
          <p:nvPr/>
        </p:nvSpPr>
        <p:spPr bwMode="auto">
          <a:xfrm>
            <a:off x="228600" y="933450"/>
            <a:ext cx="86106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800" b="1"/>
              <a:t>1. Impure nickel can be purified by first forming the compound Ni(CO)</a:t>
            </a:r>
            <a:r>
              <a:rPr lang="en-US" altLang="en-US" sz="1800" b="1" baseline="-25000"/>
              <a:t>4</a:t>
            </a:r>
            <a:r>
              <a:rPr lang="en-US" altLang="en-US" sz="1800" b="1"/>
              <a:t>, which is then decomposed by heating to yield very pure nickel. Metallic nickel reacts with gaseous carbon monoxide as follows:</a:t>
            </a:r>
          </a:p>
          <a:p>
            <a:pPr algn="ctr">
              <a:spcBef>
                <a:spcPct val="0"/>
              </a:spcBef>
              <a:buFontTx/>
              <a:buNone/>
            </a:pPr>
            <a:r>
              <a:rPr lang="en-US" altLang="en-US" sz="1800" b="1">
                <a:solidFill>
                  <a:srgbClr val="0070C0"/>
                </a:solidFill>
              </a:rPr>
              <a:t>Ni (s) + 4 CO (g) → Ni(CO)</a:t>
            </a:r>
            <a:r>
              <a:rPr lang="en-US" altLang="en-US" sz="1800" b="1" baseline="-25000">
                <a:solidFill>
                  <a:srgbClr val="0070C0"/>
                </a:solidFill>
              </a:rPr>
              <a:t>4</a:t>
            </a:r>
            <a:r>
              <a:rPr lang="en-US" altLang="en-US" sz="1800" b="1">
                <a:solidFill>
                  <a:srgbClr val="0070C0"/>
                </a:solidFill>
              </a:rPr>
              <a:t> (g)</a:t>
            </a:r>
          </a:p>
          <a:p>
            <a:pPr>
              <a:spcBef>
                <a:spcPct val="0"/>
              </a:spcBef>
              <a:buFontTx/>
              <a:buNone/>
            </a:pPr>
            <a:r>
              <a:rPr lang="en-US" altLang="en-US" sz="1800" b="1"/>
              <a:t>Other metals present do not react. If 94.2 g of a metal mixture produces 98.4 g of  Ni(CO)</a:t>
            </a:r>
            <a:r>
              <a:rPr lang="en-US" altLang="en-US" sz="1800" b="1" baseline="-25000"/>
              <a:t>4</a:t>
            </a:r>
            <a:r>
              <a:rPr lang="en-US" altLang="en-US" sz="1800" b="1"/>
              <a:t>, what is the mass percent of nickel in the original sample?</a:t>
            </a:r>
          </a:p>
          <a:p>
            <a:pPr>
              <a:spcBef>
                <a:spcPct val="0"/>
              </a:spcBef>
              <a:buFontTx/>
              <a:buNone/>
            </a:pPr>
            <a:endParaRPr lang="en-US" altLang="en-US" sz="1800" b="1"/>
          </a:p>
          <a:p>
            <a:pPr>
              <a:spcBef>
                <a:spcPct val="0"/>
              </a:spcBef>
              <a:buFontTx/>
              <a:buNone/>
            </a:pPr>
            <a:endParaRPr lang="en-US" altLang="en-US" sz="1800" b="1"/>
          </a:p>
          <a:p>
            <a:pPr>
              <a:spcBef>
                <a:spcPct val="0"/>
              </a:spcBef>
              <a:buFontTx/>
              <a:buNone/>
            </a:pPr>
            <a:endParaRPr lang="en-US" altLang="en-US" sz="1800" b="1"/>
          </a:p>
          <a:p>
            <a:pPr>
              <a:spcBef>
                <a:spcPct val="0"/>
              </a:spcBef>
              <a:buFontTx/>
              <a:buNone/>
            </a:pPr>
            <a:endParaRPr lang="en-US" altLang="en-US" sz="1800" b="1"/>
          </a:p>
          <a:p>
            <a:pPr>
              <a:spcBef>
                <a:spcPct val="0"/>
              </a:spcBef>
              <a:buFontTx/>
              <a:buNone/>
            </a:pPr>
            <a:endParaRPr lang="en-US" altLang="en-US" sz="1800" b="1"/>
          </a:p>
          <a:p>
            <a:pPr>
              <a:spcBef>
                <a:spcPct val="0"/>
              </a:spcBef>
              <a:buFontTx/>
              <a:buNone/>
            </a:pPr>
            <a:endParaRPr lang="en-US" altLang="en-US" sz="1800" b="1"/>
          </a:p>
          <a:p>
            <a:pPr>
              <a:spcBef>
                <a:spcPct val="0"/>
              </a:spcBef>
              <a:buFontTx/>
              <a:buNone/>
            </a:pPr>
            <a:endParaRPr lang="en-US" altLang="en-US" sz="1800" b="1"/>
          </a:p>
          <a:p>
            <a:pPr>
              <a:spcBef>
                <a:spcPct val="0"/>
              </a:spcBef>
              <a:buFontTx/>
              <a:buNone/>
            </a:pPr>
            <a:r>
              <a:rPr lang="en-US" altLang="en-US" sz="1800" b="1"/>
              <a:t>2. A 1.0000g sample of XI</a:t>
            </a:r>
            <a:r>
              <a:rPr lang="en-US" altLang="en-US" sz="1800" b="1" baseline="-25000"/>
              <a:t>2</a:t>
            </a:r>
            <a:r>
              <a:rPr lang="en-US" altLang="en-US" sz="1800" b="1"/>
              <a:t> is dissolved in water, and excess silver nitrate is added to precipitate all if the iodide as silver iodide. The mass of the dry AgI, is found to be 1.375g. Calculate the molar mass of X.</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1"/>
          <p:cNvSpPr txBox="1">
            <a:spLocks noChangeArrowheads="1"/>
          </p:cNvSpPr>
          <p:nvPr/>
        </p:nvSpPr>
        <p:spPr bwMode="auto">
          <a:xfrm>
            <a:off x="1219200" y="228600"/>
            <a:ext cx="6400800" cy="830263"/>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400" b="1">
                <a:solidFill>
                  <a:srgbClr val="C00000"/>
                </a:solidFill>
                <a:latin typeface="Arial" panose="020B0604020202020204" pitchFamily="34" charset="0"/>
                <a:cs typeface="Arial" panose="020B0604020202020204" pitchFamily="34" charset="0"/>
              </a:rPr>
              <a:t>VOLUMETRIC &amp; GRAVIMETRIC ANALYSIS Laboratory problem</a:t>
            </a:r>
          </a:p>
        </p:txBody>
      </p:sp>
      <p:sp>
        <p:nvSpPr>
          <p:cNvPr id="4099" name="TextBox 2"/>
          <p:cNvSpPr txBox="1">
            <a:spLocks noChangeArrowheads="1"/>
          </p:cNvSpPr>
          <p:nvPr/>
        </p:nvSpPr>
        <p:spPr bwMode="auto">
          <a:xfrm>
            <a:off x="800100" y="1185863"/>
            <a:ext cx="72390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b="1">
                <a:latin typeface="Arial" panose="020B0604020202020204" pitchFamily="34" charset="0"/>
                <a:cs typeface="Arial" panose="020B0604020202020204" pitchFamily="34" charset="0"/>
              </a:rPr>
              <a:t>In lab, you will analyze a vinegar of your choice for the amount of acetic acid, expt. 12. Vinegar is a mixture of water, acetic acid, flavonoids, coloring, phenolic acids and aldehydes.  Since it is a solution you will perform volumetric analysis. We will cover that in chapter 4.  But do not fret, the steps we learned here are the same for volumetric analysis.  In experiment 3, you will be given a metal carbonate or bicarbonate and using these techniques and thought processes you will determine the unknown metal.  There are many uses for this process, determining the amount of ascorbic acid (vitamin C) in a vitamin tablet, the acid content in sodas, extracting metals from their ores (similar to expt. 4).  Eventually you can extract the fat (or any other compound) out of hot dogs or potato chips.</a:t>
            </a:r>
          </a:p>
        </p:txBody>
      </p:sp>
      <p:sp>
        <p:nvSpPr>
          <p:cNvPr id="4100" name="Smiley Face 1"/>
          <p:cNvSpPr>
            <a:spLocks noChangeArrowheads="1"/>
          </p:cNvSpPr>
          <p:nvPr/>
        </p:nvSpPr>
        <p:spPr bwMode="auto">
          <a:xfrm>
            <a:off x="4838700" y="6019800"/>
            <a:ext cx="304800" cy="304800"/>
          </a:xfrm>
          <a:prstGeom prst="smileyFace">
            <a:avLst>
              <a:gd name="adj" fmla="val 4653"/>
            </a:avLst>
          </a:prstGeom>
          <a:solidFill>
            <a:srgbClr val="FFC000"/>
          </a:solidFill>
          <a:ln w="9525" algn="ctr">
            <a:solidFill>
              <a:schemeClr val="tx1"/>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214313" y="195263"/>
            <a:ext cx="8763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800" b="1">
                <a:solidFill>
                  <a:srgbClr val="333399"/>
                </a:solidFill>
                <a:latin typeface="Arial" panose="020B0604020202020204" pitchFamily="34" charset="0"/>
              </a:rPr>
              <a:t>GRAVIMETRIC ANALYSIS</a:t>
            </a:r>
          </a:p>
          <a:p>
            <a:pPr>
              <a:spcBef>
                <a:spcPct val="0"/>
              </a:spcBef>
              <a:buFontTx/>
              <a:buNone/>
            </a:pPr>
            <a:endParaRPr lang="en-US" altLang="en-US" sz="1200" b="1">
              <a:latin typeface="Arial" panose="020B0604020202020204" pitchFamily="34" charset="0"/>
            </a:endParaRPr>
          </a:p>
        </p:txBody>
      </p:sp>
      <p:sp>
        <p:nvSpPr>
          <p:cNvPr id="5123" name="TextBox 1"/>
          <p:cNvSpPr txBox="1">
            <a:spLocks noChangeArrowheads="1"/>
          </p:cNvSpPr>
          <p:nvPr/>
        </p:nvSpPr>
        <p:spPr bwMode="auto">
          <a:xfrm>
            <a:off x="214313" y="762000"/>
            <a:ext cx="87630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b="1"/>
              <a:t>1. Aluminum can be determined gravimetrically by reaction with a solution of 8-hydroxyquinoline (C</a:t>
            </a:r>
            <a:r>
              <a:rPr lang="en-US" altLang="en-US" sz="2000" b="1" baseline="-25000"/>
              <a:t>9</a:t>
            </a:r>
            <a:r>
              <a:rPr lang="en-US" altLang="en-US" sz="2000" b="1"/>
              <a:t>H</a:t>
            </a:r>
            <a:r>
              <a:rPr lang="en-US" altLang="en-US" sz="2000" b="1" baseline="-25000"/>
              <a:t>7</a:t>
            </a:r>
            <a:r>
              <a:rPr lang="en-US" altLang="en-US" sz="2000" b="1"/>
              <a:t>NO).   A mass of 0.1248 g of Al(C</a:t>
            </a:r>
            <a:r>
              <a:rPr lang="en-US" altLang="en-US" sz="2000" b="1" baseline="-25000"/>
              <a:t>9</a:t>
            </a:r>
            <a:r>
              <a:rPr lang="en-US" altLang="en-US" sz="2000" b="1"/>
              <a:t>H</a:t>
            </a:r>
            <a:r>
              <a:rPr lang="en-US" altLang="en-US" sz="2000" b="1" baseline="-25000"/>
              <a:t>7</a:t>
            </a:r>
            <a:r>
              <a:rPr lang="en-US" altLang="en-US" sz="2000" b="1"/>
              <a:t>NO)</a:t>
            </a:r>
            <a:r>
              <a:rPr lang="en-US" altLang="en-US" sz="2000" b="1" baseline="-25000"/>
              <a:t>3</a:t>
            </a:r>
            <a:r>
              <a:rPr lang="en-US" altLang="en-US" sz="2000" b="1"/>
              <a:t> was obtained by precipitating all of the Al</a:t>
            </a:r>
            <a:r>
              <a:rPr lang="en-US" altLang="en-US" sz="2000" b="1" baseline="30000"/>
              <a:t>3+ </a:t>
            </a:r>
            <a:r>
              <a:rPr lang="en-US" altLang="en-US" sz="2000" b="1"/>
              <a:t>from a solution prepared by dissolving 1.8571 g of a mineral. What is the mass percent of aluminum in the mineral?</a:t>
            </a:r>
          </a:p>
        </p:txBody>
      </p:sp>
      <p:sp>
        <p:nvSpPr>
          <p:cNvPr id="2" name="TextBox 1"/>
          <p:cNvSpPr txBox="1">
            <a:spLocks noChangeArrowheads="1"/>
          </p:cNvSpPr>
          <p:nvPr/>
        </p:nvSpPr>
        <p:spPr bwMode="auto">
          <a:xfrm>
            <a:off x="207963" y="3240088"/>
            <a:ext cx="8545512" cy="317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002060"/>
                </a:solidFill>
              </a:rPr>
              <a:t>0.01248g C* </a:t>
            </a:r>
            <a:r>
              <a:rPr lang="en-US" altLang="en-US" sz="1600" b="1">
                <a:solidFill>
                  <a:srgbClr val="002060"/>
                </a:solidFill>
              </a:rPr>
              <a:t>  </a:t>
            </a:r>
            <a:r>
              <a:rPr lang="en-US" altLang="en-US" b="1" u="sng">
                <a:solidFill>
                  <a:srgbClr val="002060"/>
                </a:solidFill>
              </a:rPr>
              <a:t>1 mol C</a:t>
            </a:r>
            <a:r>
              <a:rPr lang="en-US" altLang="en-US" b="1">
                <a:solidFill>
                  <a:srgbClr val="002060"/>
                </a:solidFill>
              </a:rPr>
              <a:t>     </a:t>
            </a:r>
            <a:r>
              <a:rPr lang="en-US" altLang="en-US" b="1" u="sng">
                <a:solidFill>
                  <a:srgbClr val="002060"/>
                </a:solidFill>
              </a:rPr>
              <a:t>1 mol Al</a:t>
            </a:r>
            <a:r>
              <a:rPr lang="en-US" altLang="en-US" b="1">
                <a:solidFill>
                  <a:srgbClr val="002060"/>
                </a:solidFill>
              </a:rPr>
              <a:t>         </a:t>
            </a:r>
            <a:r>
              <a:rPr lang="en-US" altLang="en-US" b="1" u="sng">
                <a:solidFill>
                  <a:srgbClr val="002060"/>
                </a:solidFill>
              </a:rPr>
              <a:t>27.0g Al</a:t>
            </a:r>
          </a:p>
          <a:p>
            <a:r>
              <a:rPr lang="en-US" altLang="en-US" b="1">
                <a:solidFill>
                  <a:srgbClr val="002060"/>
                </a:solidFill>
              </a:rPr>
              <a:t>                        46 g C       2 mol C</a:t>
            </a:r>
            <a:r>
              <a:rPr lang="en-US" altLang="en-US" b="1" baseline="30000">
                <a:solidFill>
                  <a:srgbClr val="002060"/>
                </a:solidFill>
              </a:rPr>
              <a:t>              </a:t>
            </a:r>
            <a:r>
              <a:rPr lang="en-US" altLang="en-US" b="1">
                <a:solidFill>
                  <a:srgbClr val="002060"/>
                </a:solidFill>
              </a:rPr>
              <a:t>1mol Al</a:t>
            </a:r>
          </a:p>
          <a:p>
            <a:endParaRPr lang="en-US" altLang="en-US" b="1">
              <a:solidFill>
                <a:srgbClr val="002060"/>
              </a:solidFill>
            </a:endParaRPr>
          </a:p>
          <a:p>
            <a:r>
              <a:rPr lang="en-US" altLang="en-US" b="1">
                <a:solidFill>
                  <a:srgbClr val="002060"/>
                </a:solidFill>
              </a:rPr>
              <a:t>			= 7.293 x 10</a:t>
            </a:r>
            <a:r>
              <a:rPr lang="en-US" altLang="en-US" b="1" baseline="30000">
                <a:solidFill>
                  <a:srgbClr val="002060"/>
                </a:solidFill>
              </a:rPr>
              <a:t>-3</a:t>
            </a:r>
            <a:r>
              <a:rPr lang="en-US" altLang="en-US" b="1">
                <a:solidFill>
                  <a:srgbClr val="002060"/>
                </a:solidFill>
              </a:rPr>
              <a:t> g Al</a:t>
            </a:r>
          </a:p>
          <a:p>
            <a:endParaRPr lang="en-US" altLang="en-US" b="1">
              <a:solidFill>
                <a:srgbClr val="002060"/>
              </a:solidFill>
            </a:endParaRPr>
          </a:p>
          <a:p>
            <a:r>
              <a:rPr lang="en-US" altLang="en-US" b="1">
                <a:solidFill>
                  <a:srgbClr val="002060"/>
                </a:solidFill>
              </a:rPr>
              <a:t>          % Al  =     </a:t>
            </a:r>
            <a:r>
              <a:rPr lang="en-US" altLang="en-US" b="1" u="sng">
                <a:solidFill>
                  <a:srgbClr val="002060"/>
                </a:solidFill>
              </a:rPr>
              <a:t>mass Al</a:t>
            </a:r>
            <a:r>
              <a:rPr lang="en-US" altLang="en-US" b="1">
                <a:solidFill>
                  <a:srgbClr val="002060"/>
                </a:solidFill>
              </a:rPr>
              <a:t>            </a:t>
            </a:r>
            <a:r>
              <a:rPr lang="en-US" altLang="en-US" b="1" u="sng">
                <a:solidFill>
                  <a:srgbClr val="002060"/>
                </a:solidFill>
              </a:rPr>
              <a:t>7.293x10</a:t>
            </a:r>
            <a:r>
              <a:rPr lang="en-US" altLang="en-US" b="1" u="sng" baseline="30000">
                <a:solidFill>
                  <a:srgbClr val="002060"/>
                </a:solidFill>
              </a:rPr>
              <a:t>-3</a:t>
            </a:r>
            <a:r>
              <a:rPr lang="en-US" altLang="en-US" b="1" u="sng">
                <a:solidFill>
                  <a:srgbClr val="002060"/>
                </a:solidFill>
              </a:rPr>
              <a:t> g Al</a:t>
            </a:r>
            <a:r>
              <a:rPr lang="en-US" altLang="en-US" b="1">
                <a:solidFill>
                  <a:srgbClr val="002060"/>
                </a:solidFill>
              </a:rPr>
              <a:t>     </a:t>
            </a:r>
            <a:r>
              <a:rPr lang="en-US" altLang="en-US" b="1">
                <a:solidFill>
                  <a:srgbClr val="FF0000"/>
                </a:solidFill>
              </a:rPr>
              <a:t>=  </a:t>
            </a:r>
            <a:r>
              <a:rPr lang="en-US" altLang="en-US" sz="3200" b="1">
                <a:solidFill>
                  <a:srgbClr val="FF0000"/>
                </a:solidFill>
              </a:rPr>
              <a:t>0.3928%</a:t>
            </a:r>
            <a:endParaRPr lang="en-US" altLang="en-US" b="1">
              <a:solidFill>
                <a:srgbClr val="FF0000"/>
              </a:solidFill>
            </a:endParaRPr>
          </a:p>
          <a:p>
            <a:r>
              <a:rPr lang="en-US" altLang="en-US" b="1">
                <a:solidFill>
                  <a:srgbClr val="002060"/>
                </a:solidFill>
              </a:rPr>
              <a:t>                         mass mineral      1.8571 g mineral</a:t>
            </a:r>
            <a:endParaRPr lang="en-US" altLang="en-US">
              <a:solidFill>
                <a:srgbClr val="002060"/>
              </a:solidFill>
            </a:endParaRPr>
          </a:p>
          <a:p>
            <a:endParaRPr lang="en-US" altLang="en-US"/>
          </a:p>
        </p:txBody>
      </p:sp>
      <p:sp>
        <p:nvSpPr>
          <p:cNvPr id="3" name="TextBox 2"/>
          <p:cNvSpPr txBox="1">
            <a:spLocks noChangeArrowheads="1"/>
          </p:cNvSpPr>
          <p:nvPr/>
        </p:nvSpPr>
        <p:spPr bwMode="auto">
          <a:xfrm>
            <a:off x="207963" y="6199188"/>
            <a:ext cx="66309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b="1"/>
              <a:t> *To simplify the set up I am going to call C = Al(C</a:t>
            </a:r>
            <a:r>
              <a:rPr lang="en-US" altLang="en-US" sz="2000" b="1" baseline="-25000"/>
              <a:t>9</a:t>
            </a:r>
            <a:r>
              <a:rPr lang="en-US" altLang="en-US" sz="2000" b="1"/>
              <a:t>H</a:t>
            </a:r>
            <a:r>
              <a:rPr lang="en-US" altLang="en-US" sz="2000" b="1" baseline="-25000"/>
              <a:t>7</a:t>
            </a:r>
            <a:r>
              <a:rPr lang="en-US" altLang="en-US" sz="2000" b="1"/>
              <a:t>NO)</a:t>
            </a:r>
            <a:r>
              <a:rPr lang="en-US" altLang="en-US" sz="2000" b="1" baseline="-25000"/>
              <a:t>3</a:t>
            </a:r>
            <a:endParaRPr lang="en-US" altLang="en-US" sz="2000"/>
          </a:p>
        </p:txBody>
      </p:sp>
      <p:sp>
        <p:nvSpPr>
          <p:cNvPr id="4" name="Double Bracket 3"/>
          <p:cNvSpPr>
            <a:spLocks noChangeArrowheads="1"/>
          </p:cNvSpPr>
          <p:nvPr/>
        </p:nvSpPr>
        <p:spPr bwMode="auto">
          <a:xfrm>
            <a:off x="1976438" y="3287713"/>
            <a:ext cx="1219200" cy="762000"/>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7" name="Double Bracket 6"/>
          <p:cNvSpPr>
            <a:spLocks noChangeArrowheads="1"/>
          </p:cNvSpPr>
          <p:nvPr/>
        </p:nvSpPr>
        <p:spPr bwMode="auto">
          <a:xfrm>
            <a:off x="3344863" y="3294063"/>
            <a:ext cx="1379537" cy="744537"/>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 name="Double Bracket 7"/>
          <p:cNvSpPr>
            <a:spLocks noChangeArrowheads="1"/>
          </p:cNvSpPr>
          <p:nvPr/>
        </p:nvSpPr>
        <p:spPr bwMode="auto">
          <a:xfrm>
            <a:off x="5038725" y="3324225"/>
            <a:ext cx="1362075" cy="782638"/>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9" name="Double Bracket 8"/>
          <p:cNvSpPr>
            <a:spLocks noChangeArrowheads="1"/>
          </p:cNvSpPr>
          <p:nvPr/>
        </p:nvSpPr>
        <p:spPr bwMode="auto">
          <a:xfrm>
            <a:off x="2195513" y="5246688"/>
            <a:ext cx="1758950" cy="762000"/>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 name="Double Bracket 9"/>
          <p:cNvSpPr>
            <a:spLocks noChangeArrowheads="1"/>
          </p:cNvSpPr>
          <p:nvPr/>
        </p:nvSpPr>
        <p:spPr bwMode="auto">
          <a:xfrm>
            <a:off x="4191000" y="5248275"/>
            <a:ext cx="2414588" cy="762000"/>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cxnSp>
        <p:nvCxnSpPr>
          <p:cNvPr id="12" name="Straight Connector 11"/>
          <p:cNvCxnSpPr>
            <a:cxnSpLocks noChangeShapeType="1"/>
          </p:cNvCxnSpPr>
          <p:nvPr/>
        </p:nvCxnSpPr>
        <p:spPr bwMode="auto">
          <a:xfrm>
            <a:off x="1443038" y="3306763"/>
            <a:ext cx="381000" cy="381000"/>
          </a:xfrm>
          <a:prstGeom prst="line">
            <a:avLst/>
          </a:prstGeom>
          <a:noFill/>
          <a:ln w="31750" algn="ctr">
            <a:solidFill>
              <a:srgbClr val="C00000"/>
            </a:solidFill>
            <a:round/>
            <a:headEnd/>
            <a:tailEnd/>
          </a:ln>
        </p:spPr>
      </p:cxnSp>
      <p:cxnSp>
        <p:nvCxnSpPr>
          <p:cNvPr id="13" name="Straight Connector 12"/>
          <p:cNvCxnSpPr>
            <a:cxnSpLocks noChangeShapeType="1"/>
          </p:cNvCxnSpPr>
          <p:nvPr/>
        </p:nvCxnSpPr>
        <p:spPr bwMode="auto">
          <a:xfrm>
            <a:off x="2427288" y="3702050"/>
            <a:ext cx="381000" cy="381000"/>
          </a:xfrm>
          <a:prstGeom prst="line">
            <a:avLst/>
          </a:prstGeom>
          <a:noFill/>
          <a:ln w="31750" algn="ctr">
            <a:solidFill>
              <a:srgbClr val="C00000"/>
            </a:solidFill>
            <a:round/>
            <a:headEnd/>
            <a:tailEnd/>
          </a:ln>
        </p:spPr>
      </p:cxnSp>
      <p:cxnSp>
        <p:nvCxnSpPr>
          <p:cNvPr id="14" name="Straight Connector 13"/>
          <p:cNvCxnSpPr>
            <a:cxnSpLocks noChangeShapeType="1"/>
          </p:cNvCxnSpPr>
          <p:nvPr/>
        </p:nvCxnSpPr>
        <p:spPr bwMode="auto">
          <a:xfrm>
            <a:off x="2466975" y="3176588"/>
            <a:ext cx="381000" cy="381000"/>
          </a:xfrm>
          <a:prstGeom prst="line">
            <a:avLst/>
          </a:prstGeom>
          <a:noFill/>
          <a:ln w="31750" algn="ctr">
            <a:solidFill>
              <a:srgbClr val="C00000"/>
            </a:solidFill>
            <a:round/>
            <a:headEnd/>
            <a:tailEnd/>
          </a:ln>
        </p:spPr>
      </p:cxnSp>
      <p:cxnSp>
        <p:nvCxnSpPr>
          <p:cNvPr id="15" name="Straight Connector 14"/>
          <p:cNvCxnSpPr>
            <a:cxnSpLocks noChangeShapeType="1"/>
          </p:cNvCxnSpPr>
          <p:nvPr/>
        </p:nvCxnSpPr>
        <p:spPr bwMode="auto">
          <a:xfrm>
            <a:off x="4027488" y="3686175"/>
            <a:ext cx="381000" cy="381000"/>
          </a:xfrm>
          <a:prstGeom prst="line">
            <a:avLst/>
          </a:prstGeom>
          <a:noFill/>
          <a:ln w="31750" algn="ctr">
            <a:solidFill>
              <a:srgbClr val="C00000"/>
            </a:solidFill>
            <a:round/>
            <a:headEnd/>
            <a:tailEnd/>
          </a:ln>
        </p:spPr>
      </p:cxnSp>
      <p:cxnSp>
        <p:nvCxnSpPr>
          <p:cNvPr id="16" name="Straight Connector 15"/>
          <p:cNvCxnSpPr>
            <a:cxnSpLocks noChangeShapeType="1"/>
          </p:cNvCxnSpPr>
          <p:nvPr/>
        </p:nvCxnSpPr>
        <p:spPr bwMode="auto">
          <a:xfrm>
            <a:off x="3995738" y="3228975"/>
            <a:ext cx="381000" cy="381000"/>
          </a:xfrm>
          <a:prstGeom prst="line">
            <a:avLst/>
          </a:prstGeom>
          <a:noFill/>
          <a:ln w="31750" algn="ctr">
            <a:solidFill>
              <a:srgbClr val="C00000"/>
            </a:solidFill>
            <a:round/>
            <a:headEnd/>
            <a:tailEnd/>
          </a:ln>
        </p:spPr>
      </p:cxnSp>
      <p:cxnSp>
        <p:nvCxnSpPr>
          <p:cNvPr id="17" name="Straight Connector 16"/>
          <p:cNvCxnSpPr>
            <a:cxnSpLocks noChangeShapeType="1"/>
          </p:cNvCxnSpPr>
          <p:nvPr/>
        </p:nvCxnSpPr>
        <p:spPr bwMode="auto">
          <a:xfrm>
            <a:off x="5529263" y="3705225"/>
            <a:ext cx="381000" cy="381000"/>
          </a:xfrm>
          <a:prstGeom prst="line">
            <a:avLst/>
          </a:prstGeom>
          <a:noFill/>
          <a:ln w="31750" algn="ctr">
            <a:solidFill>
              <a:srgbClr val="C00000"/>
            </a:solidFill>
            <a:round/>
            <a:headEnd/>
            <a:tailEnd/>
          </a:ln>
        </p:spPr>
      </p:cxnSp>
      <p:sp>
        <p:nvSpPr>
          <p:cNvPr id="5" name="Flowchart: Magnetic Disk 4"/>
          <p:cNvSpPr>
            <a:spLocks noChangeArrowheads="1"/>
          </p:cNvSpPr>
          <p:nvPr/>
        </p:nvSpPr>
        <p:spPr bwMode="auto">
          <a:xfrm>
            <a:off x="2640013" y="2065338"/>
            <a:ext cx="465137" cy="809625"/>
          </a:xfrm>
          <a:prstGeom prst="flowChartMagneticDisk">
            <a:avLst/>
          </a:prstGeom>
          <a:solidFill>
            <a:srgbClr val="FFFF99"/>
          </a:solidFill>
          <a:ln w="9525" algn="ctr">
            <a:solidFill>
              <a:schemeClr val="tx1"/>
            </a:solidFill>
            <a:round/>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sz="1200"/>
          </a:p>
        </p:txBody>
      </p:sp>
      <p:sp>
        <p:nvSpPr>
          <p:cNvPr id="6" name="TextBox 5"/>
          <p:cNvSpPr txBox="1">
            <a:spLocks noChangeArrowheads="1"/>
          </p:cNvSpPr>
          <p:nvPr/>
        </p:nvSpPr>
        <p:spPr bwMode="auto">
          <a:xfrm>
            <a:off x="2370138" y="2282825"/>
            <a:ext cx="1031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b="1"/>
              <a:t>C</a:t>
            </a:r>
            <a:r>
              <a:rPr lang="en-US" altLang="en-US" sz="1800" b="1" baseline="-25000"/>
              <a:t>9</a:t>
            </a:r>
            <a:r>
              <a:rPr lang="en-US" altLang="en-US" sz="1800" b="1"/>
              <a:t>H</a:t>
            </a:r>
            <a:r>
              <a:rPr lang="en-US" altLang="en-US" sz="1800" b="1" baseline="-25000"/>
              <a:t>7</a:t>
            </a:r>
            <a:r>
              <a:rPr lang="en-US" altLang="en-US" sz="1800" b="1"/>
              <a:t>NO</a:t>
            </a:r>
            <a:endParaRPr lang="en-US" altLang="en-US" sz="1800"/>
          </a:p>
        </p:txBody>
      </p:sp>
      <p:sp>
        <p:nvSpPr>
          <p:cNvPr id="18" name="32-Point Star 17"/>
          <p:cNvSpPr>
            <a:spLocks noChangeArrowheads="1"/>
          </p:cNvSpPr>
          <p:nvPr/>
        </p:nvSpPr>
        <p:spPr bwMode="auto">
          <a:xfrm>
            <a:off x="838200" y="2085975"/>
            <a:ext cx="808038" cy="788988"/>
          </a:xfrm>
          <a:prstGeom prst="star32">
            <a:avLst>
              <a:gd name="adj" fmla="val 37500"/>
            </a:avLst>
          </a:prstGeom>
          <a:solidFill>
            <a:srgbClr val="CC6600"/>
          </a:solidFill>
          <a:ln w="9525" algn="ctr">
            <a:solidFill>
              <a:schemeClr val="tx1"/>
            </a:solidFill>
            <a:round/>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1" name="TextBox 20"/>
          <p:cNvSpPr txBox="1">
            <a:spLocks noChangeArrowheads="1"/>
          </p:cNvSpPr>
          <p:nvPr/>
        </p:nvSpPr>
        <p:spPr bwMode="auto">
          <a:xfrm>
            <a:off x="765175" y="2295525"/>
            <a:ext cx="954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b="1"/>
              <a:t>mineral</a:t>
            </a:r>
            <a:endParaRPr lang="en-US" altLang="en-US" sz="1800"/>
          </a:p>
        </p:txBody>
      </p:sp>
      <p:sp>
        <p:nvSpPr>
          <p:cNvPr id="19" name="TextBox 18"/>
          <p:cNvSpPr txBox="1"/>
          <p:nvPr/>
        </p:nvSpPr>
        <p:spPr>
          <a:xfrm>
            <a:off x="1719263" y="2162175"/>
            <a:ext cx="3498850" cy="585788"/>
          </a:xfrm>
          <a:prstGeom prst="rect">
            <a:avLst/>
          </a:prstGeom>
          <a:noFill/>
        </p:spPr>
        <p:txBody>
          <a:bodyPr wrap="none">
            <a:spAutoFit/>
          </a:bodyPr>
          <a:lstStyle/>
          <a:p>
            <a:pPr>
              <a:defRPr/>
            </a:pPr>
            <a:r>
              <a:rPr lang="en-US" dirty="0"/>
              <a:t>   </a:t>
            </a:r>
            <a:r>
              <a:rPr lang="en-US" sz="3200" b="1" dirty="0">
                <a:effectLst>
                  <a:outerShdw blurRad="38100" dist="38100" dir="2700000" algn="tl">
                    <a:srgbClr val="000000">
                      <a:alpha val="43137"/>
                    </a:srgbClr>
                  </a:outerShdw>
                </a:effectLst>
              </a:rPr>
              <a:t>+              →      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0" end="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0"/>
                                          </p:stCondLst>
                                        </p:cTn>
                                        <p:tgtEl>
                                          <p:spTgt spid="12"/>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nodeType="click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nodeType="clickEffect">
                                  <p:stCondLst>
                                    <p:cond delay="0"/>
                                  </p:stCondLst>
                                  <p:childTnLst>
                                    <p:set>
                                      <p:cBhvr>
                                        <p:cTn id="56" dur="1" fill="hold">
                                          <p:stCondLst>
                                            <p:cond delay="0"/>
                                          </p:stCondLst>
                                        </p:cTn>
                                        <p:tgtEl>
                                          <p:spTgt spid="14"/>
                                        </p:tgtEl>
                                        <p:attrNameLst>
                                          <p:attrName>style.visibility</p:attrName>
                                        </p:attrNameLst>
                                      </p:cBhvr>
                                      <p:to>
                                        <p:strVal val="visible"/>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nodeType="clickEffect">
                                  <p:stCondLst>
                                    <p:cond delay="0"/>
                                  </p:stCondLst>
                                  <p:childTnLst>
                                    <p:set>
                                      <p:cBhvr>
                                        <p:cTn id="60" dur="1" fill="hold">
                                          <p:stCondLst>
                                            <p:cond delay="0"/>
                                          </p:stCondLst>
                                        </p:cTn>
                                        <p:tgtEl>
                                          <p:spTgt spid="15"/>
                                        </p:tgtEl>
                                        <p:attrNameLst>
                                          <p:attrName>style.visibility</p:attrName>
                                        </p:attrNameLst>
                                      </p:cBhvr>
                                      <p:to>
                                        <p:strVal val="visible"/>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ntr" presetSubtype="0" fill="hold" nodeType="clickEffect">
                                  <p:stCondLst>
                                    <p:cond delay="0"/>
                                  </p:stCondLst>
                                  <p:childTnLst>
                                    <p:set>
                                      <p:cBhvr>
                                        <p:cTn id="64" dur="1" fill="hold">
                                          <p:stCondLst>
                                            <p:cond delay="0"/>
                                          </p:stCondLst>
                                        </p:cTn>
                                        <p:tgtEl>
                                          <p:spTgt spid="16"/>
                                        </p:tgtEl>
                                        <p:attrNameLst>
                                          <p:attrName>style.visibility</p:attrName>
                                        </p:attrNameLst>
                                      </p:cBhvr>
                                      <p:to>
                                        <p:strVal val="visible"/>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1" presetClass="entr" presetSubtype="0" fill="hold" nodeType="clickEffect">
                                  <p:stCondLst>
                                    <p:cond delay="0"/>
                                  </p:stCondLst>
                                  <p:childTnLst>
                                    <p:set>
                                      <p:cBhvr>
                                        <p:cTn id="68" dur="1" fill="hold">
                                          <p:stCondLst>
                                            <p:cond delay="0"/>
                                          </p:stCondLst>
                                        </p:cTn>
                                        <p:tgtEl>
                                          <p:spTgt spid="17"/>
                                        </p:tgtEl>
                                        <p:attrNameLst>
                                          <p:attrName>style.visibility</p:attrName>
                                        </p:attrNameLst>
                                      </p:cBhvr>
                                      <p:to>
                                        <p:strVal val="visible"/>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1" presetClass="entr" presetSubtype="0" fill="hold" nodeType="clickEffect">
                                  <p:stCondLst>
                                    <p:cond delay="0"/>
                                  </p:stCondLst>
                                  <p:childTnLst>
                                    <p:set>
                                      <p:cBhvr>
                                        <p:cTn id="7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9"/>
                                        </p:tgtEl>
                                        <p:attrNameLst>
                                          <p:attrName>style.visibility</p:attrName>
                                        </p:attrNameLst>
                                      </p:cBhvr>
                                      <p:to>
                                        <p:strVal val="visible"/>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10"/>
                                        </p:tgtEl>
                                        <p:attrNameLst>
                                          <p:attrName>style.visibility</p:attrName>
                                        </p:attrNameLst>
                                      </p:cBhvr>
                                      <p:to>
                                        <p:strVal val="visible"/>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1" presetClass="entr" presetSubtype="0" fill="hold" nodeType="clickEffect">
                                  <p:stCondLst>
                                    <p:cond delay="0"/>
                                  </p:stCondLst>
                                  <p:childTnLst>
                                    <p:set>
                                      <p:cBhvr>
                                        <p:cTn id="84" dur="1" fill="hold">
                                          <p:stCondLst>
                                            <p:cond delay="0"/>
                                          </p:stCondLst>
                                        </p:cTn>
                                        <p:tgtEl>
                                          <p:spTgt spid="2">
                                            <p:txEl>
                                              <p:pRg st="5" end="5"/>
                                            </p:txEl>
                                          </p:spTgt>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7" grpId="0" animBg="1"/>
      <p:bldP spid="8" grpId="0" animBg="1"/>
      <p:bldP spid="9" grpId="0" animBg="1"/>
      <p:bldP spid="10" grpId="0" animBg="1"/>
      <p:bldP spid="5" grpId="0" animBg="1"/>
      <p:bldP spid="6" grpId="0"/>
      <p:bldP spid="18" grpId="0" animBg="1"/>
      <p:bldP spid="21"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1"/>
          <p:cNvSpPr txBox="1">
            <a:spLocks noChangeArrowheads="1"/>
          </p:cNvSpPr>
          <p:nvPr/>
        </p:nvSpPr>
        <p:spPr bwMode="auto">
          <a:xfrm>
            <a:off x="1219200" y="228600"/>
            <a:ext cx="6842125" cy="461963"/>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solidFill>
                  <a:srgbClr val="C00000"/>
                </a:solidFill>
                <a:latin typeface="Arial" panose="020B0604020202020204" pitchFamily="34" charset="0"/>
                <a:cs typeface="Arial" panose="020B0604020202020204" pitchFamily="34" charset="0"/>
              </a:rPr>
              <a:t>GRAVIMETRIC ANALYSIS – Lecture problems</a:t>
            </a:r>
          </a:p>
        </p:txBody>
      </p:sp>
      <p:sp>
        <p:nvSpPr>
          <p:cNvPr id="7171" name="TextBox 2"/>
          <p:cNvSpPr txBox="1">
            <a:spLocks noChangeArrowheads="1"/>
          </p:cNvSpPr>
          <p:nvPr/>
        </p:nvSpPr>
        <p:spPr bwMode="auto">
          <a:xfrm>
            <a:off x="304800" y="762000"/>
            <a:ext cx="85344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AutoNum type="arabicParenR"/>
            </a:pPr>
            <a:r>
              <a:rPr lang="en-US" altLang="en-US" sz="2000" b="1">
                <a:latin typeface="Arial" panose="020B0604020202020204" pitchFamily="34" charset="0"/>
                <a:cs typeface="Arial" panose="020B0604020202020204" pitchFamily="34" charset="0"/>
              </a:rPr>
              <a:t>A particular coal contains 2.8% sulfur by weight. When this coal is burned, the sulfur appears as sulfur dioxide gas. This gas then reacts with calcium oxide to form solid calcium sulfite. If the coal is burned in a power plant that used 200 kg/hour of coal, how much calcium sulfite is produced in 2 hours?</a:t>
            </a:r>
          </a:p>
        </p:txBody>
      </p:sp>
      <p:sp>
        <p:nvSpPr>
          <p:cNvPr id="2" name="TextBox 1"/>
          <p:cNvSpPr txBox="1"/>
          <p:nvPr/>
        </p:nvSpPr>
        <p:spPr>
          <a:xfrm>
            <a:off x="457200" y="2438400"/>
            <a:ext cx="8229600" cy="4154488"/>
          </a:xfrm>
          <a:prstGeom prst="rect">
            <a:avLst/>
          </a:prstGeom>
          <a:noFill/>
        </p:spPr>
        <p:txBody>
          <a:bodyPr>
            <a:spAutoFit/>
          </a:bodyPr>
          <a:lstStyle/>
          <a:p>
            <a:pPr>
              <a:defRPr/>
            </a:pPr>
            <a:r>
              <a:rPr lang="en-US" b="1" dirty="0">
                <a:solidFill>
                  <a:srgbClr val="C00000"/>
                </a:solidFill>
                <a:effectLst>
                  <a:outerShdw blurRad="38100" dist="38100" dir="2700000" algn="tl">
                    <a:srgbClr val="000000">
                      <a:alpha val="43137"/>
                    </a:srgbClr>
                  </a:outerShdw>
                </a:effectLst>
              </a:rPr>
              <a:t>Step 1:  Since a balanced equation is not possible; in gravimetric analysis the first step is to draw out a plan, draw a picture to represent the physical process in the lab.</a:t>
            </a:r>
          </a:p>
          <a:p>
            <a:pPr>
              <a:defRPr/>
            </a:pPr>
            <a:endParaRPr lang="en-US" b="1" dirty="0">
              <a:solidFill>
                <a:srgbClr val="C00000"/>
              </a:solidFill>
              <a:effectLst>
                <a:outerShdw blurRad="38100" dist="38100" dir="2700000" algn="tl">
                  <a:srgbClr val="000000">
                    <a:alpha val="43137"/>
                  </a:srgbClr>
                </a:outerShdw>
              </a:effectLst>
            </a:endParaRPr>
          </a:p>
          <a:p>
            <a:pPr>
              <a:defRPr/>
            </a:pPr>
            <a:endParaRPr lang="en-US" b="1" dirty="0">
              <a:solidFill>
                <a:srgbClr val="C00000"/>
              </a:solidFill>
              <a:effectLst>
                <a:outerShdw blurRad="38100" dist="38100" dir="2700000" algn="tl">
                  <a:srgbClr val="000000">
                    <a:alpha val="43137"/>
                  </a:srgbClr>
                </a:outerShdw>
              </a:effectLst>
            </a:endParaRPr>
          </a:p>
          <a:p>
            <a:pPr>
              <a:defRPr/>
            </a:pPr>
            <a:endParaRPr lang="en-US" b="1" dirty="0">
              <a:solidFill>
                <a:srgbClr val="C00000"/>
              </a:solidFill>
              <a:effectLst>
                <a:outerShdw blurRad="38100" dist="38100" dir="2700000" algn="tl">
                  <a:srgbClr val="000000">
                    <a:alpha val="43137"/>
                  </a:srgbClr>
                </a:outerShdw>
              </a:effectLst>
            </a:endParaRPr>
          </a:p>
          <a:p>
            <a:pPr>
              <a:defRPr/>
            </a:pPr>
            <a:endParaRPr lang="en-US" b="1" dirty="0">
              <a:solidFill>
                <a:srgbClr val="C00000"/>
              </a:solidFill>
              <a:effectLst>
                <a:outerShdw blurRad="38100" dist="38100" dir="2700000" algn="tl">
                  <a:srgbClr val="000000">
                    <a:alpha val="43137"/>
                  </a:srgbClr>
                </a:outerShdw>
              </a:effectLst>
            </a:endParaRPr>
          </a:p>
          <a:p>
            <a:pPr>
              <a:defRPr/>
            </a:pPr>
            <a:r>
              <a:rPr lang="en-US" b="1" dirty="0">
                <a:solidFill>
                  <a:srgbClr val="C00000"/>
                </a:solidFill>
                <a:effectLst>
                  <a:outerShdw blurRad="38100" dist="38100" dir="2700000" algn="tl">
                    <a:srgbClr val="000000">
                      <a:alpha val="43137"/>
                    </a:srgbClr>
                  </a:outerShdw>
                </a:effectLst>
              </a:rPr>
              <a:t>Step 2: Find correlations and relationships </a:t>
            </a:r>
            <a:r>
              <a:rPr lang="en-US" sz="1600" b="1" dirty="0">
                <a:effectLst>
                  <a:outerShdw blurRad="38100" dist="38100" dir="2700000" algn="tl">
                    <a:srgbClr val="000000">
                      <a:alpha val="43137"/>
                    </a:srgbClr>
                  </a:outerShdw>
                </a:effectLst>
              </a:rPr>
              <a:t>(maybe common element)</a:t>
            </a:r>
          </a:p>
          <a:p>
            <a:pPr>
              <a:defRPr/>
            </a:pPr>
            <a:endParaRPr lang="en-US" b="1" dirty="0">
              <a:solidFill>
                <a:srgbClr val="C00000"/>
              </a:solidFill>
              <a:effectLst>
                <a:outerShdw blurRad="38100" dist="38100" dir="2700000" algn="tl">
                  <a:srgbClr val="000000">
                    <a:alpha val="43137"/>
                  </a:srgbClr>
                </a:outerShdw>
              </a:effectLst>
            </a:endParaRPr>
          </a:p>
          <a:p>
            <a:pPr>
              <a:defRPr/>
            </a:pPr>
            <a:endParaRPr lang="en-US" b="1" dirty="0">
              <a:solidFill>
                <a:srgbClr val="C00000"/>
              </a:solidFill>
              <a:effectLst>
                <a:outerShdw blurRad="38100" dist="38100" dir="2700000" algn="tl">
                  <a:srgbClr val="000000">
                    <a:alpha val="43137"/>
                  </a:srgbClr>
                </a:outerShdw>
              </a:effectLst>
            </a:endParaRPr>
          </a:p>
          <a:p>
            <a:pPr>
              <a:defRPr/>
            </a:pPr>
            <a:r>
              <a:rPr lang="en-US" b="1" dirty="0">
                <a:solidFill>
                  <a:srgbClr val="C00000"/>
                </a:solidFill>
                <a:effectLst>
                  <a:outerShdw blurRad="38100" dist="38100" dir="2700000" algn="tl">
                    <a:srgbClr val="000000">
                      <a:alpha val="43137"/>
                    </a:srgbClr>
                  </a:outerShdw>
                </a:effectLst>
              </a:rPr>
              <a:t>Step 3: Stoichiometry </a:t>
            </a:r>
          </a:p>
        </p:txBody>
      </p:sp>
      <p:sp>
        <p:nvSpPr>
          <p:cNvPr id="3" name="Explosion 2 2"/>
          <p:cNvSpPr/>
          <p:nvPr/>
        </p:nvSpPr>
        <p:spPr bwMode="auto">
          <a:xfrm>
            <a:off x="587375" y="3689350"/>
            <a:ext cx="1177925" cy="762000"/>
          </a:xfrm>
          <a:prstGeom prst="irregularSeal2">
            <a:avLst/>
          </a:prstGeom>
          <a:gradFill>
            <a:gsLst>
              <a:gs pos="92027">
                <a:srgbClr val="FFFF00"/>
              </a:gs>
              <a:gs pos="0">
                <a:srgbClr val="FFC000"/>
              </a:gs>
              <a:gs pos="74000">
                <a:srgbClr val="E8E88C"/>
              </a:gs>
              <a:gs pos="83000">
                <a:srgbClr val="FFFF00"/>
              </a:gs>
              <a:gs pos="100000">
                <a:schemeClr val="accent1">
                  <a:lumMod val="30000"/>
                  <a:lumOff val="70000"/>
                </a:schemeClr>
              </a:gs>
            </a:gsLst>
            <a:lin ang="5400000" scaled="1"/>
          </a:gradFill>
          <a:ln w="9525" cap="flat" cmpd="sng" algn="ctr">
            <a:solidFill>
              <a:schemeClr val="tx1"/>
            </a:solidFill>
            <a:prstDash val="solid"/>
            <a:round/>
            <a:headEnd type="none" w="med" len="med"/>
            <a:tailEnd type="none" w="med" len="med"/>
          </a:ln>
          <a:effectLst/>
          <a:extLst/>
        </p:spPr>
        <p:txBody>
          <a:bodyPr/>
          <a:lstStyle/>
          <a:p>
            <a:pPr>
              <a:defRPr/>
            </a:pPr>
            <a:r>
              <a:rPr lang="en-US" sz="1200" dirty="0"/>
              <a:t>ORE</a:t>
            </a:r>
          </a:p>
        </p:txBody>
      </p:sp>
      <p:sp>
        <p:nvSpPr>
          <p:cNvPr id="4" name="Right Arrow 3"/>
          <p:cNvSpPr/>
          <p:nvPr/>
        </p:nvSpPr>
        <p:spPr bwMode="auto">
          <a:xfrm>
            <a:off x="2465388" y="4070350"/>
            <a:ext cx="685800" cy="215900"/>
          </a:xfrm>
          <a:prstGeom prst="rightArrow">
            <a:avLst/>
          </a:prstGeom>
          <a:solidFill>
            <a:schemeClr val="accent6">
              <a:lumMod val="50000"/>
            </a:schemeClr>
          </a:solidFill>
          <a:ln w="9525" cap="flat" cmpd="sng" algn="ctr">
            <a:solidFill>
              <a:schemeClr val="tx1"/>
            </a:solidFill>
            <a:prstDash val="solid"/>
            <a:round/>
            <a:headEnd type="none" w="med" len="med"/>
            <a:tailEnd type="none" w="med" len="med"/>
          </a:ln>
          <a:effectLst/>
          <a:extLst/>
        </p:spPr>
        <p:txBody>
          <a:bodyPr/>
          <a:lstStyle/>
          <a:p>
            <a:pPr>
              <a:defRPr/>
            </a:pPr>
            <a:endParaRPr lang="en-US"/>
          </a:p>
        </p:txBody>
      </p:sp>
      <p:sp>
        <p:nvSpPr>
          <p:cNvPr id="5" name="Rectangle 4"/>
          <p:cNvSpPr/>
          <p:nvPr/>
        </p:nvSpPr>
        <p:spPr>
          <a:xfrm>
            <a:off x="3276600" y="3947993"/>
            <a:ext cx="1811481" cy="461665"/>
          </a:xfrm>
          <a:prstGeom prst="rect">
            <a:avLst/>
          </a:prstGeom>
          <a:noFill/>
        </p:spPr>
        <p:txBody>
          <a:bodyPr>
            <a:spAutoFit/>
          </a:bodyPr>
          <a:lstStyle/>
          <a:p>
            <a:pPr algn="ctr">
              <a:defRPr/>
            </a:pPr>
            <a:r>
              <a:rPr lang="en-US"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compound</a:t>
            </a:r>
          </a:p>
        </p:txBody>
      </p:sp>
      <p:sp>
        <p:nvSpPr>
          <p:cNvPr id="8" name="Right Arrow 7"/>
          <p:cNvSpPr/>
          <p:nvPr/>
        </p:nvSpPr>
        <p:spPr bwMode="auto">
          <a:xfrm>
            <a:off x="5213350" y="4060825"/>
            <a:ext cx="685800" cy="215900"/>
          </a:xfrm>
          <a:prstGeom prst="rightArrow">
            <a:avLst/>
          </a:prstGeom>
          <a:solidFill>
            <a:schemeClr val="accent6">
              <a:lumMod val="50000"/>
            </a:schemeClr>
          </a:solidFill>
          <a:ln w="9525" cap="flat" cmpd="sng" algn="ctr">
            <a:solidFill>
              <a:schemeClr val="tx1"/>
            </a:solidFill>
            <a:prstDash val="solid"/>
            <a:round/>
            <a:headEnd type="none" w="med" len="med"/>
            <a:tailEnd type="none" w="med" len="med"/>
          </a:ln>
          <a:effectLst/>
          <a:extLst/>
        </p:spPr>
        <p:txBody>
          <a:bodyPr/>
          <a:lstStyle/>
          <a:p>
            <a:pPr>
              <a:defRPr/>
            </a:pPr>
            <a:endParaRPr lang="en-US"/>
          </a:p>
        </p:txBody>
      </p:sp>
      <p:sp>
        <p:nvSpPr>
          <p:cNvPr id="6" name="Rectangle 5"/>
          <p:cNvSpPr/>
          <p:nvPr/>
        </p:nvSpPr>
        <p:spPr>
          <a:xfrm>
            <a:off x="6082142" y="3947993"/>
            <a:ext cx="1571263" cy="461665"/>
          </a:xfrm>
          <a:prstGeom prst="rect">
            <a:avLst/>
          </a:prstGeom>
          <a:noFill/>
        </p:spPr>
        <p:txBody>
          <a:bodyPr wrap="none">
            <a:spAutoFit/>
          </a:bodyPr>
          <a:lstStyle/>
          <a:p>
            <a:pPr algn="ctr">
              <a:defRPr/>
            </a:pPr>
            <a:r>
              <a:rPr lang="en-US" b="1" dirty="0">
                <a:ln w="6600">
                  <a:solidFill>
                    <a:schemeClr val="accent2"/>
                  </a:solidFill>
                  <a:prstDash val="solid"/>
                </a:ln>
                <a:solidFill>
                  <a:srgbClr val="FFFFFF"/>
                </a:solidFill>
                <a:effectLst>
                  <a:outerShdw dist="38100" dir="2700000" algn="tl" rotWithShape="0">
                    <a:schemeClr val="accent2"/>
                  </a:outerShdw>
                </a:effectLst>
              </a:rPr>
              <a:t>compound</a:t>
            </a:r>
          </a:p>
        </p:txBody>
      </p:sp>
      <p:sp>
        <p:nvSpPr>
          <p:cNvPr id="7" name="Teardrop 6"/>
          <p:cNvSpPr/>
          <p:nvPr/>
        </p:nvSpPr>
        <p:spPr bwMode="auto">
          <a:xfrm>
            <a:off x="1377950" y="4398963"/>
            <a:ext cx="900113" cy="457200"/>
          </a:xfrm>
          <a:prstGeom prst="teardrop">
            <a:avLst/>
          </a:prstGeom>
          <a:solidFill>
            <a:srgbClr val="30AEFC"/>
          </a:solidFill>
          <a:ln w="9525" cap="flat" cmpd="sng" algn="ctr">
            <a:solidFill>
              <a:schemeClr val="tx1"/>
            </a:solidFill>
            <a:prstDash val="solid"/>
            <a:round/>
            <a:headEnd type="none" w="med" len="med"/>
            <a:tailEnd type="none" w="med" len="med"/>
          </a:ln>
          <a:effectLst/>
          <a:extLst/>
        </p:spPr>
        <p:txBody>
          <a:bodyPr/>
          <a:lstStyle/>
          <a:p>
            <a:pPr>
              <a:defRPr/>
            </a:pPr>
            <a:r>
              <a:rPr lang="en-US" sz="1000" dirty="0"/>
              <a:t>solution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7"/>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8" grpId="0" animBg="1"/>
      <p:bldP spid="7" grpId="0" animBg="1"/>
      <p:bldP spid="7"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1"/>
          <p:cNvSpPr txBox="1">
            <a:spLocks noChangeArrowheads="1"/>
          </p:cNvSpPr>
          <p:nvPr/>
        </p:nvSpPr>
        <p:spPr bwMode="auto">
          <a:xfrm>
            <a:off x="1219200" y="228600"/>
            <a:ext cx="6829425" cy="461963"/>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solidFill>
                  <a:srgbClr val="333399"/>
                </a:solidFill>
                <a:latin typeface="Arial" panose="020B0604020202020204" pitchFamily="34" charset="0"/>
                <a:cs typeface="Arial" panose="020B0604020202020204" pitchFamily="34" charset="0"/>
              </a:rPr>
              <a:t>VOLUMETRIC  ANALYSIS – Lecture problem</a:t>
            </a:r>
          </a:p>
        </p:txBody>
      </p:sp>
      <p:sp>
        <p:nvSpPr>
          <p:cNvPr id="4099" name="TextBox 2"/>
          <p:cNvSpPr txBox="1">
            <a:spLocks noChangeArrowheads="1"/>
          </p:cNvSpPr>
          <p:nvPr/>
        </p:nvSpPr>
        <p:spPr bwMode="auto">
          <a:xfrm>
            <a:off x="304800" y="762000"/>
            <a:ext cx="8534400" cy="387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indent="0">
              <a:buFontTx/>
              <a:buNone/>
              <a:defRPr/>
            </a:pPr>
            <a:r>
              <a:rPr lang="en-US" sz="2000" b="1" dirty="0">
                <a:solidFill>
                  <a:schemeClr val="tx2"/>
                </a:solidFill>
              </a:rPr>
              <a:t>1.  A sample of an iron ore is dissolved in acid, and the iron is converted to Fe</a:t>
            </a:r>
            <a:r>
              <a:rPr lang="en-US" sz="2000" b="1" baseline="30000" dirty="0">
                <a:solidFill>
                  <a:schemeClr val="tx2"/>
                </a:solidFill>
              </a:rPr>
              <a:t>+2</a:t>
            </a:r>
            <a:r>
              <a:rPr lang="en-US" sz="2000" b="1" dirty="0">
                <a:solidFill>
                  <a:schemeClr val="tx2"/>
                </a:solidFill>
              </a:rPr>
              <a:t>.  The sample is then titrated with 47.20 mL of 0.02240 M MnO</a:t>
            </a:r>
            <a:r>
              <a:rPr lang="en-US" sz="2000" b="1" baseline="-25000" dirty="0">
                <a:solidFill>
                  <a:schemeClr val="tx2"/>
                </a:solidFill>
              </a:rPr>
              <a:t>4</a:t>
            </a:r>
            <a:r>
              <a:rPr lang="en-US" sz="2000" b="1" baseline="30000" dirty="0">
                <a:solidFill>
                  <a:schemeClr val="tx2"/>
                </a:solidFill>
              </a:rPr>
              <a:t>-</a:t>
            </a:r>
            <a:r>
              <a:rPr lang="en-US" sz="2000" b="1" dirty="0">
                <a:solidFill>
                  <a:schemeClr val="tx2"/>
                </a:solidFill>
              </a:rPr>
              <a:t> solution. If the sample had a mass of 0.8890 g, what is the percentage of iron in the sample?</a:t>
            </a:r>
          </a:p>
          <a:p>
            <a:pPr marL="0" indent="0">
              <a:buFontTx/>
              <a:buNone/>
              <a:defRPr/>
            </a:pPr>
            <a:endParaRPr lang="en-US" sz="2000" b="1" dirty="0">
              <a:solidFill>
                <a:schemeClr val="tx2"/>
              </a:solidFill>
            </a:endParaRPr>
          </a:p>
          <a:p>
            <a:pPr marL="0" indent="0">
              <a:buFontTx/>
              <a:buNone/>
              <a:defRPr/>
            </a:pPr>
            <a:endParaRPr lang="en-US" sz="2000" b="1" dirty="0">
              <a:solidFill>
                <a:srgbClr val="333399"/>
              </a:solidFill>
              <a:effectLst>
                <a:outerShdw blurRad="38100" dist="38100" dir="2700000" algn="tl">
                  <a:srgbClr val="C0C0C0"/>
                </a:outerShdw>
              </a:effectLst>
            </a:endParaRPr>
          </a:p>
          <a:p>
            <a:pPr marL="0" indent="0" algn="ctr">
              <a:buFontTx/>
              <a:buNone/>
              <a:defRPr/>
            </a:pPr>
            <a:endParaRPr lang="en-US" sz="2000" b="1" dirty="0">
              <a:solidFill>
                <a:srgbClr val="333399"/>
              </a:solidFill>
              <a:effectLst>
                <a:outerShdw blurRad="38100" dist="38100" dir="2700000" algn="tl">
                  <a:srgbClr val="C0C0C0"/>
                </a:outerShdw>
              </a:effectLst>
            </a:endParaRPr>
          </a:p>
          <a:p>
            <a:pPr marL="0" indent="0" algn="ctr">
              <a:buFontTx/>
              <a:buNone/>
              <a:defRPr/>
            </a:pPr>
            <a:endParaRPr lang="en-US" sz="2000" b="1" dirty="0">
              <a:solidFill>
                <a:srgbClr val="333399"/>
              </a:solidFill>
              <a:effectLst>
                <a:outerShdw blurRad="38100" dist="38100" dir="2700000" algn="tl">
                  <a:srgbClr val="C0C0C0"/>
                </a:outerShdw>
              </a:effectLst>
            </a:endParaRPr>
          </a:p>
          <a:p>
            <a:pPr marL="0" indent="0" algn="ctr">
              <a:buFontTx/>
              <a:buNone/>
              <a:defRPr/>
            </a:pPr>
            <a:endParaRPr lang="en-US" sz="2000" b="1" dirty="0">
              <a:solidFill>
                <a:srgbClr val="333399"/>
              </a:solidFill>
              <a:effectLst>
                <a:outerShdw blurRad="38100" dist="38100" dir="2700000" algn="tl">
                  <a:srgbClr val="C0C0C0"/>
                </a:outerShdw>
              </a:effectLst>
            </a:endParaRPr>
          </a:p>
          <a:p>
            <a:pPr marL="0" indent="0" algn="ctr">
              <a:buFontTx/>
              <a:buNone/>
              <a:defRPr/>
            </a:pPr>
            <a:endParaRPr lang="en-US" sz="2000" b="1" dirty="0">
              <a:solidFill>
                <a:srgbClr val="333399"/>
              </a:solidFill>
              <a:effectLst>
                <a:outerShdw blurRad="38100" dist="38100" dir="2700000" algn="tl">
                  <a:srgbClr val="C0C0C0"/>
                </a:outerShdw>
              </a:effectLst>
            </a:endParaRPr>
          </a:p>
          <a:p>
            <a:pPr marL="0" indent="0" algn="ctr">
              <a:buFontTx/>
              <a:buNone/>
              <a:defRPr/>
            </a:pPr>
            <a:r>
              <a:rPr lang="en-US" sz="2000" b="1" dirty="0">
                <a:solidFill>
                  <a:srgbClr val="333399"/>
                </a:solidFill>
                <a:effectLst>
                  <a:outerShdw blurRad="38100" dist="38100" dir="2700000" algn="tl">
                    <a:srgbClr val="C0C0C0"/>
                  </a:outerShdw>
                </a:effectLst>
              </a:rPr>
              <a:t>8H</a:t>
            </a:r>
            <a:r>
              <a:rPr lang="en-US" sz="2000" b="1" baseline="30000" dirty="0">
                <a:solidFill>
                  <a:srgbClr val="333399"/>
                </a:solidFill>
                <a:effectLst>
                  <a:outerShdw blurRad="38100" dist="38100" dir="2700000" algn="tl">
                    <a:srgbClr val="C0C0C0"/>
                  </a:outerShdw>
                </a:effectLst>
              </a:rPr>
              <a:t>+</a:t>
            </a:r>
            <a:r>
              <a:rPr lang="en-US" sz="2000" b="1" dirty="0">
                <a:solidFill>
                  <a:srgbClr val="333399"/>
                </a:solidFill>
                <a:effectLst>
                  <a:outerShdw blurRad="38100" dist="38100" dir="2700000" algn="tl">
                    <a:srgbClr val="C0C0C0"/>
                  </a:outerShdw>
                </a:effectLst>
              </a:rPr>
              <a:t>(</a:t>
            </a:r>
            <a:r>
              <a:rPr lang="en-US" sz="2000" b="1" dirty="0" err="1">
                <a:solidFill>
                  <a:srgbClr val="333399"/>
                </a:solidFill>
                <a:effectLst>
                  <a:outerShdw blurRad="38100" dist="38100" dir="2700000" algn="tl">
                    <a:srgbClr val="C0C0C0"/>
                  </a:outerShdw>
                </a:effectLst>
              </a:rPr>
              <a:t>aq</a:t>
            </a:r>
            <a:r>
              <a:rPr lang="en-US" sz="2000" b="1" dirty="0">
                <a:solidFill>
                  <a:srgbClr val="333399"/>
                </a:solidFill>
                <a:effectLst>
                  <a:outerShdw blurRad="38100" dist="38100" dir="2700000" algn="tl">
                    <a:srgbClr val="C0C0C0"/>
                  </a:outerShdw>
                </a:effectLst>
              </a:rPr>
              <a:t>)  +  MnO</a:t>
            </a:r>
            <a:r>
              <a:rPr lang="en-US" sz="2000" b="1" baseline="-25000" dirty="0">
                <a:solidFill>
                  <a:srgbClr val="333399"/>
                </a:solidFill>
                <a:effectLst>
                  <a:outerShdw blurRad="38100" dist="38100" dir="2700000" algn="tl">
                    <a:srgbClr val="C0C0C0"/>
                  </a:outerShdw>
                </a:effectLst>
              </a:rPr>
              <a:t>4</a:t>
            </a:r>
            <a:r>
              <a:rPr lang="en-US" sz="2000" b="1" baseline="30000" dirty="0">
                <a:solidFill>
                  <a:srgbClr val="333399"/>
                </a:solidFill>
                <a:effectLst>
                  <a:outerShdw blurRad="38100" dist="38100" dir="2700000" algn="tl">
                    <a:srgbClr val="C0C0C0"/>
                  </a:outerShdw>
                </a:effectLst>
              </a:rPr>
              <a:t>-</a:t>
            </a:r>
            <a:r>
              <a:rPr lang="en-US" sz="2000" b="1" dirty="0">
                <a:solidFill>
                  <a:srgbClr val="333399"/>
                </a:solidFill>
                <a:effectLst>
                  <a:outerShdw blurRad="38100" dist="38100" dir="2700000" algn="tl">
                    <a:srgbClr val="C0C0C0"/>
                  </a:outerShdw>
                </a:effectLst>
              </a:rPr>
              <a:t>(</a:t>
            </a:r>
            <a:r>
              <a:rPr lang="en-US" sz="2000" b="1" dirty="0" err="1">
                <a:solidFill>
                  <a:srgbClr val="333399"/>
                </a:solidFill>
                <a:effectLst>
                  <a:outerShdw blurRad="38100" dist="38100" dir="2700000" algn="tl">
                    <a:srgbClr val="C0C0C0"/>
                  </a:outerShdw>
                </a:effectLst>
              </a:rPr>
              <a:t>aq</a:t>
            </a:r>
            <a:r>
              <a:rPr lang="en-US" sz="2000" b="1" dirty="0">
                <a:solidFill>
                  <a:srgbClr val="333399"/>
                </a:solidFill>
                <a:effectLst>
                  <a:outerShdw blurRad="38100" dist="38100" dir="2700000" algn="tl">
                    <a:srgbClr val="C0C0C0"/>
                  </a:outerShdw>
                </a:effectLst>
              </a:rPr>
              <a:t>)  +  5Fe</a:t>
            </a:r>
            <a:r>
              <a:rPr lang="en-US" sz="2000" b="1" baseline="30000" dirty="0">
                <a:solidFill>
                  <a:srgbClr val="333399"/>
                </a:solidFill>
                <a:effectLst>
                  <a:outerShdw blurRad="38100" dist="38100" dir="2700000" algn="tl">
                    <a:srgbClr val="C0C0C0"/>
                  </a:outerShdw>
                </a:effectLst>
              </a:rPr>
              <a:t>+2</a:t>
            </a:r>
            <a:r>
              <a:rPr lang="en-US" sz="2000" b="1" dirty="0">
                <a:solidFill>
                  <a:srgbClr val="333399"/>
                </a:solidFill>
                <a:effectLst>
                  <a:outerShdw blurRad="38100" dist="38100" dir="2700000" algn="tl">
                    <a:srgbClr val="C0C0C0"/>
                  </a:outerShdw>
                </a:effectLst>
              </a:rPr>
              <a:t>(</a:t>
            </a:r>
            <a:r>
              <a:rPr lang="en-US" sz="2000" b="1" dirty="0" err="1">
                <a:solidFill>
                  <a:srgbClr val="333399"/>
                </a:solidFill>
                <a:effectLst>
                  <a:outerShdw blurRad="38100" dist="38100" dir="2700000" algn="tl">
                    <a:srgbClr val="C0C0C0"/>
                  </a:outerShdw>
                </a:effectLst>
              </a:rPr>
              <a:t>aq</a:t>
            </a:r>
            <a:r>
              <a:rPr lang="en-US" sz="2000" b="1" dirty="0">
                <a:solidFill>
                  <a:srgbClr val="333399"/>
                </a:solidFill>
                <a:effectLst>
                  <a:outerShdw blurRad="38100" dist="38100" dir="2700000" algn="tl">
                    <a:srgbClr val="C0C0C0"/>
                  </a:outerShdw>
                </a:effectLst>
              </a:rPr>
              <a:t>)  </a:t>
            </a:r>
            <a:r>
              <a:rPr lang="en-US" sz="2000" b="1" dirty="0">
                <a:solidFill>
                  <a:srgbClr val="333399"/>
                </a:solidFill>
                <a:effectLst>
                  <a:outerShdw blurRad="38100" dist="38100" dir="2700000" algn="tl">
                    <a:srgbClr val="C0C0C0"/>
                  </a:outerShdw>
                </a:effectLst>
                <a:sym typeface="Symbol" pitchFamily="1" charset="2"/>
              </a:rPr>
              <a:t></a:t>
            </a:r>
            <a:r>
              <a:rPr lang="en-US" sz="2000" b="1" dirty="0">
                <a:solidFill>
                  <a:srgbClr val="333399"/>
                </a:solidFill>
                <a:effectLst>
                  <a:outerShdw blurRad="38100" dist="38100" dir="2700000" algn="tl">
                    <a:srgbClr val="C0C0C0"/>
                  </a:outerShdw>
                </a:effectLst>
              </a:rPr>
              <a:t>  Mn</a:t>
            </a:r>
            <a:r>
              <a:rPr lang="en-US" sz="2000" b="1" baseline="30000" dirty="0">
                <a:solidFill>
                  <a:srgbClr val="333399"/>
                </a:solidFill>
                <a:effectLst>
                  <a:outerShdw blurRad="38100" dist="38100" dir="2700000" algn="tl">
                    <a:srgbClr val="C0C0C0"/>
                  </a:outerShdw>
                </a:effectLst>
              </a:rPr>
              <a:t>+2</a:t>
            </a:r>
            <a:r>
              <a:rPr lang="en-US" sz="2000" b="1" dirty="0">
                <a:solidFill>
                  <a:srgbClr val="333399"/>
                </a:solidFill>
                <a:effectLst>
                  <a:outerShdw blurRad="38100" dist="38100" dir="2700000" algn="tl">
                    <a:srgbClr val="C0C0C0"/>
                  </a:outerShdw>
                </a:effectLst>
              </a:rPr>
              <a:t>(</a:t>
            </a:r>
            <a:r>
              <a:rPr lang="en-US" sz="2000" b="1" dirty="0" err="1">
                <a:solidFill>
                  <a:srgbClr val="333399"/>
                </a:solidFill>
                <a:effectLst>
                  <a:outerShdw blurRad="38100" dist="38100" dir="2700000" algn="tl">
                    <a:srgbClr val="C0C0C0"/>
                  </a:outerShdw>
                </a:effectLst>
              </a:rPr>
              <a:t>aq</a:t>
            </a:r>
            <a:r>
              <a:rPr lang="en-US" sz="2000" b="1" dirty="0">
                <a:solidFill>
                  <a:srgbClr val="333399"/>
                </a:solidFill>
                <a:effectLst>
                  <a:outerShdw blurRad="38100" dist="38100" dir="2700000" algn="tl">
                    <a:srgbClr val="C0C0C0"/>
                  </a:outerShdw>
                </a:effectLst>
              </a:rPr>
              <a:t>)  +  5Fe</a:t>
            </a:r>
            <a:r>
              <a:rPr lang="en-US" sz="2000" b="1" baseline="30000" dirty="0">
                <a:solidFill>
                  <a:srgbClr val="333399"/>
                </a:solidFill>
                <a:effectLst>
                  <a:outerShdw blurRad="38100" dist="38100" dir="2700000" algn="tl">
                    <a:srgbClr val="C0C0C0"/>
                  </a:outerShdw>
                </a:effectLst>
              </a:rPr>
              <a:t>+3</a:t>
            </a:r>
            <a:r>
              <a:rPr lang="en-US" sz="2000" b="1" dirty="0">
                <a:solidFill>
                  <a:srgbClr val="333399"/>
                </a:solidFill>
                <a:effectLst>
                  <a:outerShdw blurRad="38100" dist="38100" dir="2700000" algn="tl">
                    <a:srgbClr val="C0C0C0"/>
                  </a:outerShdw>
                </a:effectLst>
              </a:rPr>
              <a:t>(</a:t>
            </a:r>
            <a:r>
              <a:rPr lang="en-US" sz="2000" b="1" dirty="0" err="1">
                <a:solidFill>
                  <a:srgbClr val="333399"/>
                </a:solidFill>
                <a:effectLst>
                  <a:outerShdw blurRad="38100" dist="38100" dir="2700000" algn="tl">
                    <a:srgbClr val="C0C0C0"/>
                  </a:outerShdw>
                </a:effectLst>
              </a:rPr>
              <a:t>aq</a:t>
            </a:r>
            <a:r>
              <a:rPr lang="en-US" sz="2000" b="1" dirty="0">
                <a:solidFill>
                  <a:srgbClr val="333399"/>
                </a:solidFill>
                <a:effectLst>
                  <a:outerShdw blurRad="38100" dist="38100" dir="2700000" algn="tl">
                    <a:srgbClr val="C0C0C0"/>
                  </a:outerShdw>
                </a:effectLst>
              </a:rPr>
              <a:t>)  +  H</a:t>
            </a:r>
            <a:r>
              <a:rPr lang="en-US" sz="2000" b="1" baseline="-25000" dirty="0">
                <a:solidFill>
                  <a:srgbClr val="333399"/>
                </a:solidFill>
                <a:effectLst>
                  <a:outerShdw blurRad="38100" dist="38100" dir="2700000" algn="tl">
                    <a:srgbClr val="C0C0C0"/>
                  </a:outerShdw>
                </a:effectLst>
              </a:rPr>
              <a:t>2</a:t>
            </a:r>
            <a:r>
              <a:rPr lang="en-US" sz="2000" b="1" dirty="0">
                <a:solidFill>
                  <a:srgbClr val="333399"/>
                </a:solidFill>
                <a:effectLst>
                  <a:outerShdw blurRad="38100" dist="38100" dir="2700000" algn="tl">
                    <a:srgbClr val="C0C0C0"/>
                  </a:outerShdw>
                </a:effectLst>
              </a:rPr>
              <a:t>O(l)</a:t>
            </a:r>
          </a:p>
        </p:txBody>
      </p:sp>
      <p:sp>
        <p:nvSpPr>
          <p:cNvPr id="2" name="TextBox 1"/>
          <p:cNvSpPr txBox="1"/>
          <p:nvPr/>
        </p:nvSpPr>
        <p:spPr>
          <a:xfrm>
            <a:off x="304800" y="2209800"/>
            <a:ext cx="8229600" cy="3970338"/>
          </a:xfrm>
          <a:prstGeom prst="rect">
            <a:avLst/>
          </a:prstGeom>
          <a:noFill/>
        </p:spPr>
        <p:txBody>
          <a:bodyPr>
            <a:spAutoFit/>
          </a:bodyPr>
          <a:lstStyle/>
          <a:p>
            <a:pPr>
              <a:defRPr/>
            </a:pPr>
            <a:r>
              <a:rPr lang="en-US" sz="2000" b="1" dirty="0">
                <a:solidFill>
                  <a:srgbClr val="C00000"/>
                </a:solidFill>
                <a:effectLst>
                  <a:outerShdw blurRad="38100" dist="38100" dir="2700000" algn="tl">
                    <a:srgbClr val="000000">
                      <a:alpha val="43137"/>
                    </a:srgbClr>
                  </a:outerShdw>
                </a:effectLst>
              </a:rPr>
              <a:t>Step 1:  Since a balanced equation is not possible; in gravimetric analysis the first step is to draw out a plan, draw a picture to represent the physical process in the lab.</a:t>
            </a:r>
          </a:p>
          <a:p>
            <a:pPr>
              <a:defRPr/>
            </a:pPr>
            <a:endParaRPr lang="en-US" b="1" dirty="0">
              <a:solidFill>
                <a:srgbClr val="C00000"/>
              </a:solidFill>
              <a:effectLst>
                <a:outerShdw blurRad="38100" dist="38100" dir="2700000" algn="tl">
                  <a:srgbClr val="000000">
                    <a:alpha val="43137"/>
                  </a:srgbClr>
                </a:outerShdw>
              </a:effectLst>
            </a:endParaRPr>
          </a:p>
          <a:p>
            <a:pPr>
              <a:defRPr/>
            </a:pPr>
            <a:endParaRPr lang="en-US" b="1" dirty="0">
              <a:solidFill>
                <a:srgbClr val="C00000"/>
              </a:solidFill>
              <a:effectLst>
                <a:outerShdw blurRad="38100" dist="38100" dir="2700000" algn="tl">
                  <a:srgbClr val="000000">
                    <a:alpha val="43137"/>
                  </a:srgbClr>
                </a:outerShdw>
              </a:effectLst>
            </a:endParaRPr>
          </a:p>
          <a:p>
            <a:pPr>
              <a:defRPr/>
            </a:pPr>
            <a:endParaRPr lang="en-US" b="1" dirty="0">
              <a:solidFill>
                <a:srgbClr val="C00000"/>
              </a:solidFill>
              <a:effectLst>
                <a:outerShdw blurRad="38100" dist="38100" dir="2700000" algn="tl">
                  <a:srgbClr val="000000">
                    <a:alpha val="43137"/>
                  </a:srgbClr>
                </a:outerShdw>
              </a:effectLst>
            </a:endParaRPr>
          </a:p>
          <a:p>
            <a:pPr>
              <a:defRPr/>
            </a:pPr>
            <a:endParaRPr lang="en-US" b="1" dirty="0">
              <a:solidFill>
                <a:srgbClr val="C00000"/>
              </a:solidFill>
              <a:effectLst>
                <a:outerShdw blurRad="38100" dist="38100" dir="2700000" algn="tl">
                  <a:srgbClr val="000000">
                    <a:alpha val="43137"/>
                  </a:srgbClr>
                </a:outerShdw>
              </a:effectLst>
            </a:endParaRPr>
          </a:p>
          <a:p>
            <a:pPr>
              <a:defRPr/>
            </a:pPr>
            <a:r>
              <a:rPr lang="en-US" b="1" dirty="0">
                <a:solidFill>
                  <a:srgbClr val="C00000"/>
                </a:solidFill>
                <a:effectLst>
                  <a:outerShdw blurRad="38100" dist="38100" dir="2700000" algn="tl">
                    <a:srgbClr val="000000">
                      <a:alpha val="43137"/>
                    </a:srgbClr>
                  </a:outerShdw>
                </a:effectLst>
              </a:rPr>
              <a:t>Step 2: Find correlations and relationships </a:t>
            </a:r>
            <a:r>
              <a:rPr lang="en-US" sz="1600" b="1" dirty="0">
                <a:effectLst>
                  <a:outerShdw blurRad="38100" dist="38100" dir="2700000" algn="tl">
                    <a:srgbClr val="000000">
                      <a:alpha val="43137"/>
                    </a:srgbClr>
                  </a:outerShdw>
                </a:effectLst>
              </a:rPr>
              <a:t>(maybe common element)</a:t>
            </a:r>
          </a:p>
          <a:p>
            <a:pPr>
              <a:defRPr/>
            </a:pPr>
            <a:endParaRPr lang="en-US" b="1" dirty="0">
              <a:solidFill>
                <a:srgbClr val="C00000"/>
              </a:solidFill>
              <a:effectLst>
                <a:outerShdw blurRad="38100" dist="38100" dir="2700000" algn="tl">
                  <a:srgbClr val="000000">
                    <a:alpha val="43137"/>
                  </a:srgbClr>
                </a:outerShdw>
              </a:effectLst>
            </a:endParaRPr>
          </a:p>
          <a:p>
            <a:pPr>
              <a:defRPr/>
            </a:pPr>
            <a:endParaRPr lang="en-US" b="1" dirty="0">
              <a:solidFill>
                <a:srgbClr val="C00000"/>
              </a:solidFill>
              <a:effectLst>
                <a:outerShdw blurRad="38100" dist="38100" dir="2700000" algn="tl">
                  <a:srgbClr val="000000">
                    <a:alpha val="43137"/>
                  </a:srgbClr>
                </a:outerShdw>
              </a:effectLst>
            </a:endParaRPr>
          </a:p>
          <a:p>
            <a:pPr>
              <a:defRPr/>
            </a:pPr>
            <a:r>
              <a:rPr lang="en-US" b="1" dirty="0">
                <a:solidFill>
                  <a:srgbClr val="C00000"/>
                </a:solidFill>
                <a:effectLst>
                  <a:outerShdw blurRad="38100" dist="38100" dir="2700000" algn="tl">
                    <a:srgbClr val="000000">
                      <a:alpha val="43137"/>
                    </a:srgbClr>
                  </a:outerShdw>
                </a:effectLst>
              </a:rPr>
              <a:t>Step 3: Stoichiometry </a:t>
            </a:r>
          </a:p>
        </p:txBody>
      </p:sp>
      <p:sp>
        <p:nvSpPr>
          <p:cNvPr id="4" name="Right Arrow 3"/>
          <p:cNvSpPr/>
          <p:nvPr/>
        </p:nvSpPr>
        <p:spPr bwMode="auto">
          <a:xfrm>
            <a:off x="4619625" y="3471863"/>
            <a:ext cx="685800" cy="215900"/>
          </a:xfrm>
          <a:prstGeom prst="rightArrow">
            <a:avLst/>
          </a:prstGeom>
          <a:solidFill>
            <a:schemeClr val="accent6">
              <a:lumMod val="50000"/>
            </a:schemeClr>
          </a:solidFill>
          <a:ln w="9525" cap="flat" cmpd="sng" algn="ctr">
            <a:solidFill>
              <a:schemeClr val="tx1"/>
            </a:solidFill>
            <a:prstDash val="solid"/>
            <a:round/>
            <a:headEnd type="none" w="med" len="med"/>
            <a:tailEnd type="none" w="med" len="med"/>
          </a:ln>
          <a:effectLst/>
          <a:extLst/>
        </p:spPr>
        <p:txBody>
          <a:bodyPr/>
          <a:lstStyle/>
          <a:p>
            <a:pPr>
              <a:defRPr/>
            </a:pPr>
            <a:endParaRPr lang="en-US"/>
          </a:p>
        </p:txBody>
      </p:sp>
      <p:sp>
        <p:nvSpPr>
          <p:cNvPr id="8" name="Right Arrow 7"/>
          <p:cNvSpPr/>
          <p:nvPr/>
        </p:nvSpPr>
        <p:spPr bwMode="auto">
          <a:xfrm rot="4274469">
            <a:off x="5281613" y="3892550"/>
            <a:ext cx="342900" cy="193675"/>
          </a:xfrm>
          <a:prstGeom prst="rightArrow">
            <a:avLst/>
          </a:prstGeom>
          <a:solidFill>
            <a:schemeClr val="accent6">
              <a:lumMod val="50000"/>
            </a:schemeClr>
          </a:solidFill>
          <a:ln w="9525" cap="flat" cmpd="sng" algn="ctr">
            <a:solidFill>
              <a:schemeClr val="tx1"/>
            </a:solidFill>
            <a:prstDash val="solid"/>
            <a:round/>
            <a:headEnd type="none" w="med" len="med"/>
            <a:tailEnd type="none" w="med" len="med"/>
          </a:ln>
          <a:effectLst/>
          <a:extLst/>
        </p:spPr>
        <p:txBody>
          <a:bodyPr/>
          <a:lstStyle/>
          <a:p>
            <a:pPr>
              <a:defRPr/>
            </a:pPr>
            <a:endParaRPr lang="en-US"/>
          </a:p>
        </p:txBody>
      </p:sp>
      <p:sp>
        <p:nvSpPr>
          <p:cNvPr id="10" name="10-Point Star 9"/>
          <p:cNvSpPr/>
          <p:nvPr/>
        </p:nvSpPr>
        <p:spPr bwMode="auto">
          <a:xfrm>
            <a:off x="941388" y="3236913"/>
            <a:ext cx="711200" cy="617537"/>
          </a:xfrm>
          <a:prstGeom prst="star10">
            <a:avLst/>
          </a:prstGeom>
          <a:solidFill>
            <a:srgbClr val="CC6600"/>
          </a:solidFill>
          <a:ln w="9525" cap="flat" cmpd="sng" algn="ctr">
            <a:solidFill>
              <a:schemeClr val="tx1"/>
            </a:solidFill>
            <a:prstDash val="solid"/>
            <a:round/>
            <a:headEnd type="none" w="med" len="med"/>
            <a:tailEnd type="none" w="med" len="med"/>
          </a:ln>
          <a:effectLst/>
        </p:spPr>
        <p:txBody>
          <a:bodyPr/>
          <a:lstStyle/>
          <a:p>
            <a:pPr>
              <a:defRPr/>
            </a:pPr>
            <a:r>
              <a:rPr lang="en-US" sz="1600" b="1" dirty="0"/>
              <a:t>ore</a:t>
            </a:r>
          </a:p>
        </p:txBody>
      </p:sp>
      <p:sp>
        <p:nvSpPr>
          <p:cNvPr id="11" name="Right Arrow 10"/>
          <p:cNvSpPr>
            <a:spLocks noChangeArrowheads="1"/>
          </p:cNvSpPr>
          <p:nvPr/>
        </p:nvSpPr>
        <p:spPr bwMode="auto">
          <a:xfrm>
            <a:off x="2087563" y="3365500"/>
            <a:ext cx="1066800" cy="461963"/>
          </a:xfrm>
          <a:prstGeom prst="rightArrow">
            <a:avLst>
              <a:gd name="adj1" fmla="val 50000"/>
              <a:gd name="adj2" fmla="val 47383"/>
            </a:avLst>
          </a:prstGeom>
          <a:solidFill>
            <a:schemeClr val="accent1"/>
          </a:solidFill>
          <a:ln w="9525" algn="ctr">
            <a:solidFill>
              <a:schemeClr val="tx1"/>
            </a:solidFill>
            <a:round/>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t>  acid</a:t>
            </a:r>
          </a:p>
        </p:txBody>
      </p:sp>
      <p:sp>
        <p:nvSpPr>
          <p:cNvPr id="12" name="Flowchart: Magnetic Disk 11"/>
          <p:cNvSpPr/>
          <p:nvPr/>
        </p:nvSpPr>
        <p:spPr bwMode="auto">
          <a:xfrm>
            <a:off x="3540125" y="3354388"/>
            <a:ext cx="685800" cy="484187"/>
          </a:xfrm>
          <a:prstGeom prst="flowChartMagneticDisk">
            <a:avLst/>
          </a:prstGeom>
          <a:solidFill>
            <a:srgbClr val="FFC000"/>
          </a:solidFill>
          <a:ln w="9525" cap="flat" cmpd="sng" algn="ctr">
            <a:solidFill>
              <a:schemeClr val="tx1"/>
            </a:solidFill>
            <a:prstDash val="solid"/>
            <a:round/>
            <a:headEnd type="none" w="med" len="med"/>
            <a:tailEnd type="none" w="med" len="med"/>
          </a:ln>
          <a:effectLst/>
        </p:spPr>
        <p:txBody>
          <a:bodyPr/>
          <a:lstStyle/>
          <a:p>
            <a:pPr>
              <a:defRPr/>
            </a:pPr>
            <a:r>
              <a:rPr lang="en-US" sz="2000" b="1" dirty="0">
                <a:solidFill>
                  <a:srgbClr val="333399"/>
                </a:solidFill>
                <a:effectLst>
                  <a:outerShdw blurRad="38100" dist="38100" dir="2700000" algn="tl">
                    <a:srgbClr val="C0C0C0"/>
                  </a:outerShdw>
                </a:effectLst>
              </a:rPr>
              <a:t>Fe</a:t>
            </a:r>
            <a:r>
              <a:rPr lang="en-US" sz="2000" b="1" baseline="30000" dirty="0">
                <a:solidFill>
                  <a:srgbClr val="333399"/>
                </a:solidFill>
                <a:effectLst>
                  <a:outerShdw blurRad="38100" dist="38100" dir="2700000" algn="tl">
                    <a:srgbClr val="C0C0C0"/>
                  </a:outerShdw>
                </a:effectLst>
              </a:rPr>
              <a:t>+2</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10" grpId="0" animBg="1"/>
      <p:bldP spid="11"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34925" y="690563"/>
            <a:ext cx="9144000" cy="1754187"/>
          </a:xfrm>
          <a:prstGeom prst="rect">
            <a:avLst/>
          </a:prstGeom>
          <a:noFill/>
          <a:ln w="9525">
            <a:noFill/>
            <a:miter lim="800000"/>
            <a:headEnd/>
            <a:tailEnd/>
          </a:ln>
          <a:effectLst/>
        </p:spPr>
        <p:txBody>
          <a:bodyPr>
            <a:spAutoFit/>
          </a:bodyPr>
          <a:lstStyle/>
          <a:p>
            <a:pPr>
              <a:defRPr/>
            </a:pPr>
            <a:r>
              <a:rPr lang="en-US" sz="1800" b="1" dirty="0">
                <a:solidFill>
                  <a:schemeClr val="tx2"/>
                </a:solidFill>
              </a:rPr>
              <a:t>1.  A sample of an iron ore is dissolved in acid, and the iron is converted to Fe</a:t>
            </a:r>
            <a:r>
              <a:rPr lang="en-US" sz="1800" b="1" baseline="30000" dirty="0">
                <a:solidFill>
                  <a:schemeClr val="tx2"/>
                </a:solidFill>
              </a:rPr>
              <a:t>+2</a:t>
            </a:r>
            <a:r>
              <a:rPr lang="en-US" sz="1800" b="1" dirty="0">
                <a:solidFill>
                  <a:schemeClr val="tx2"/>
                </a:solidFill>
              </a:rPr>
              <a:t>.  The sample is then titrated with 47.20 mL of 0.02240 M MnO</a:t>
            </a:r>
            <a:r>
              <a:rPr lang="en-US" sz="1800" b="1" baseline="-25000" dirty="0">
                <a:solidFill>
                  <a:schemeClr val="tx2"/>
                </a:solidFill>
              </a:rPr>
              <a:t>4</a:t>
            </a:r>
            <a:r>
              <a:rPr lang="en-US" sz="1800" b="1" baseline="30000" dirty="0">
                <a:solidFill>
                  <a:schemeClr val="tx2"/>
                </a:solidFill>
              </a:rPr>
              <a:t>-</a:t>
            </a:r>
            <a:r>
              <a:rPr lang="en-US" sz="1800" b="1" dirty="0">
                <a:solidFill>
                  <a:schemeClr val="tx2"/>
                </a:solidFill>
              </a:rPr>
              <a:t> solution.  The oxidation-reduction reaction that occurs during titration is: </a:t>
            </a:r>
          </a:p>
          <a:p>
            <a:pPr marL="457200" indent="-457200" algn="ctr">
              <a:defRPr/>
            </a:pPr>
            <a:r>
              <a:rPr lang="en-US" sz="1800" b="1" dirty="0">
                <a:solidFill>
                  <a:srgbClr val="333399"/>
                </a:solidFill>
                <a:effectLst>
                  <a:outerShdw blurRad="38100" dist="38100" dir="2700000" algn="tl">
                    <a:srgbClr val="C0C0C0"/>
                  </a:outerShdw>
                </a:effectLst>
              </a:rPr>
              <a:t>8H</a:t>
            </a:r>
            <a:r>
              <a:rPr lang="en-US" sz="1800" b="1" baseline="30000" dirty="0">
                <a:solidFill>
                  <a:srgbClr val="333399"/>
                </a:solidFill>
                <a:effectLst>
                  <a:outerShdw blurRad="38100" dist="38100" dir="2700000" algn="tl">
                    <a:srgbClr val="C0C0C0"/>
                  </a:outerShdw>
                </a:effectLst>
              </a:rPr>
              <a:t>+</a:t>
            </a:r>
            <a:r>
              <a:rPr lang="en-US" sz="1800" b="1" dirty="0">
                <a:solidFill>
                  <a:srgbClr val="333399"/>
                </a:solidFill>
                <a:effectLst>
                  <a:outerShdw blurRad="38100" dist="38100" dir="2700000" algn="tl">
                    <a:srgbClr val="C0C0C0"/>
                  </a:outerShdw>
                </a:effectLst>
              </a:rPr>
              <a:t>(</a:t>
            </a:r>
            <a:r>
              <a:rPr lang="en-US" sz="1800" b="1" dirty="0" err="1">
                <a:solidFill>
                  <a:srgbClr val="333399"/>
                </a:solidFill>
                <a:effectLst>
                  <a:outerShdw blurRad="38100" dist="38100" dir="2700000" algn="tl">
                    <a:srgbClr val="C0C0C0"/>
                  </a:outerShdw>
                </a:effectLst>
              </a:rPr>
              <a:t>aq</a:t>
            </a:r>
            <a:r>
              <a:rPr lang="en-US" sz="1800" b="1" dirty="0">
                <a:solidFill>
                  <a:srgbClr val="333399"/>
                </a:solidFill>
                <a:effectLst>
                  <a:outerShdw blurRad="38100" dist="38100" dir="2700000" algn="tl">
                    <a:srgbClr val="C0C0C0"/>
                  </a:outerShdw>
                </a:effectLst>
              </a:rPr>
              <a:t>)  +  MnO</a:t>
            </a:r>
            <a:r>
              <a:rPr lang="en-US" sz="1800" b="1" baseline="-25000" dirty="0">
                <a:solidFill>
                  <a:srgbClr val="333399"/>
                </a:solidFill>
                <a:effectLst>
                  <a:outerShdw blurRad="38100" dist="38100" dir="2700000" algn="tl">
                    <a:srgbClr val="C0C0C0"/>
                  </a:outerShdw>
                </a:effectLst>
              </a:rPr>
              <a:t>4</a:t>
            </a:r>
            <a:r>
              <a:rPr lang="en-US" sz="1800" b="1" baseline="30000" dirty="0">
                <a:solidFill>
                  <a:srgbClr val="333399"/>
                </a:solidFill>
                <a:effectLst>
                  <a:outerShdw blurRad="38100" dist="38100" dir="2700000" algn="tl">
                    <a:srgbClr val="C0C0C0"/>
                  </a:outerShdw>
                </a:effectLst>
              </a:rPr>
              <a:t>-</a:t>
            </a:r>
            <a:r>
              <a:rPr lang="en-US" sz="1800" b="1" dirty="0">
                <a:solidFill>
                  <a:srgbClr val="333399"/>
                </a:solidFill>
                <a:effectLst>
                  <a:outerShdw blurRad="38100" dist="38100" dir="2700000" algn="tl">
                    <a:srgbClr val="C0C0C0"/>
                  </a:outerShdw>
                </a:effectLst>
              </a:rPr>
              <a:t>(</a:t>
            </a:r>
            <a:r>
              <a:rPr lang="en-US" sz="1800" b="1" dirty="0" err="1">
                <a:solidFill>
                  <a:srgbClr val="333399"/>
                </a:solidFill>
                <a:effectLst>
                  <a:outerShdw blurRad="38100" dist="38100" dir="2700000" algn="tl">
                    <a:srgbClr val="C0C0C0"/>
                  </a:outerShdw>
                </a:effectLst>
              </a:rPr>
              <a:t>aq</a:t>
            </a:r>
            <a:r>
              <a:rPr lang="en-US" sz="1800" b="1" dirty="0">
                <a:solidFill>
                  <a:srgbClr val="333399"/>
                </a:solidFill>
                <a:effectLst>
                  <a:outerShdw blurRad="38100" dist="38100" dir="2700000" algn="tl">
                    <a:srgbClr val="C0C0C0"/>
                  </a:outerShdw>
                </a:effectLst>
              </a:rPr>
              <a:t>)  +  5Fe</a:t>
            </a:r>
            <a:r>
              <a:rPr lang="en-US" sz="1800" b="1" baseline="30000" dirty="0">
                <a:solidFill>
                  <a:srgbClr val="333399"/>
                </a:solidFill>
                <a:effectLst>
                  <a:outerShdw blurRad="38100" dist="38100" dir="2700000" algn="tl">
                    <a:srgbClr val="C0C0C0"/>
                  </a:outerShdw>
                </a:effectLst>
              </a:rPr>
              <a:t>+2</a:t>
            </a:r>
            <a:r>
              <a:rPr lang="en-US" sz="1800" b="1" dirty="0">
                <a:solidFill>
                  <a:srgbClr val="333399"/>
                </a:solidFill>
                <a:effectLst>
                  <a:outerShdw blurRad="38100" dist="38100" dir="2700000" algn="tl">
                    <a:srgbClr val="C0C0C0"/>
                  </a:outerShdw>
                </a:effectLst>
              </a:rPr>
              <a:t>(</a:t>
            </a:r>
            <a:r>
              <a:rPr lang="en-US" sz="1800" b="1" dirty="0" err="1">
                <a:solidFill>
                  <a:srgbClr val="333399"/>
                </a:solidFill>
                <a:effectLst>
                  <a:outerShdw blurRad="38100" dist="38100" dir="2700000" algn="tl">
                    <a:srgbClr val="C0C0C0"/>
                  </a:outerShdw>
                </a:effectLst>
              </a:rPr>
              <a:t>aq</a:t>
            </a:r>
            <a:r>
              <a:rPr lang="en-US" sz="1800" b="1" dirty="0">
                <a:solidFill>
                  <a:srgbClr val="333399"/>
                </a:solidFill>
                <a:effectLst>
                  <a:outerShdw blurRad="38100" dist="38100" dir="2700000" algn="tl">
                    <a:srgbClr val="C0C0C0"/>
                  </a:outerShdw>
                </a:effectLst>
              </a:rPr>
              <a:t>)  </a:t>
            </a:r>
            <a:r>
              <a:rPr lang="en-US" sz="1800" b="1" dirty="0">
                <a:solidFill>
                  <a:srgbClr val="333399"/>
                </a:solidFill>
                <a:effectLst>
                  <a:outerShdw blurRad="38100" dist="38100" dir="2700000" algn="tl">
                    <a:srgbClr val="C0C0C0"/>
                  </a:outerShdw>
                </a:effectLst>
                <a:sym typeface="Symbol" pitchFamily="1" charset="2"/>
              </a:rPr>
              <a:t></a:t>
            </a:r>
            <a:r>
              <a:rPr lang="en-US" sz="1800" b="1" dirty="0">
                <a:solidFill>
                  <a:srgbClr val="333399"/>
                </a:solidFill>
                <a:effectLst>
                  <a:outerShdw blurRad="38100" dist="38100" dir="2700000" algn="tl">
                    <a:srgbClr val="C0C0C0"/>
                  </a:outerShdw>
                </a:effectLst>
              </a:rPr>
              <a:t>  Mn</a:t>
            </a:r>
            <a:r>
              <a:rPr lang="en-US" sz="1800" b="1" baseline="30000" dirty="0">
                <a:solidFill>
                  <a:srgbClr val="333399"/>
                </a:solidFill>
                <a:effectLst>
                  <a:outerShdw blurRad="38100" dist="38100" dir="2700000" algn="tl">
                    <a:srgbClr val="C0C0C0"/>
                  </a:outerShdw>
                </a:effectLst>
              </a:rPr>
              <a:t>+2</a:t>
            </a:r>
            <a:r>
              <a:rPr lang="en-US" sz="1800" b="1" dirty="0">
                <a:solidFill>
                  <a:srgbClr val="333399"/>
                </a:solidFill>
                <a:effectLst>
                  <a:outerShdw blurRad="38100" dist="38100" dir="2700000" algn="tl">
                    <a:srgbClr val="C0C0C0"/>
                  </a:outerShdw>
                </a:effectLst>
              </a:rPr>
              <a:t>(</a:t>
            </a:r>
            <a:r>
              <a:rPr lang="en-US" sz="1800" b="1" dirty="0" err="1">
                <a:solidFill>
                  <a:srgbClr val="333399"/>
                </a:solidFill>
                <a:effectLst>
                  <a:outerShdw blurRad="38100" dist="38100" dir="2700000" algn="tl">
                    <a:srgbClr val="C0C0C0"/>
                  </a:outerShdw>
                </a:effectLst>
              </a:rPr>
              <a:t>aq</a:t>
            </a:r>
            <a:r>
              <a:rPr lang="en-US" sz="1800" b="1" dirty="0">
                <a:solidFill>
                  <a:srgbClr val="333399"/>
                </a:solidFill>
                <a:effectLst>
                  <a:outerShdw blurRad="38100" dist="38100" dir="2700000" algn="tl">
                    <a:srgbClr val="C0C0C0"/>
                  </a:outerShdw>
                </a:effectLst>
              </a:rPr>
              <a:t>)  +  5Fe</a:t>
            </a:r>
            <a:r>
              <a:rPr lang="en-US" sz="1800" b="1" baseline="30000" dirty="0">
                <a:solidFill>
                  <a:srgbClr val="333399"/>
                </a:solidFill>
                <a:effectLst>
                  <a:outerShdw blurRad="38100" dist="38100" dir="2700000" algn="tl">
                    <a:srgbClr val="C0C0C0"/>
                  </a:outerShdw>
                </a:effectLst>
              </a:rPr>
              <a:t>+3</a:t>
            </a:r>
            <a:r>
              <a:rPr lang="en-US" sz="1800" b="1" dirty="0">
                <a:solidFill>
                  <a:srgbClr val="333399"/>
                </a:solidFill>
                <a:effectLst>
                  <a:outerShdw blurRad="38100" dist="38100" dir="2700000" algn="tl">
                    <a:srgbClr val="C0C0C0"/>
                  </a:outerShdw>
                </a:effectLst>
              </a:rPr>
              <a:t>(</a:t>
            </a:r>
            <a:r>
              <a:rPr lang="en-US" sz="1800" b="1" dirty="0" err="1">
                <a:solidFill>
                  <a:srgbClr val="333399"/>
                </a:solidFill>
                <a:effectLst>
                  <a:outerShdw blurRad="38100" dist="38100" dir="2700000" algn="tl">
                    <a:srgbClr val="C0C0C0"/>
                  </a:outerShdw>
                </a:effectLst>
              </a:rPr>
              <a:t>aq</a:t>
            </a:r>
            <a:r>
              <a:rPr lang="en-US" sz="1800" b="1" dirty="0">
                <a:solidFill>
                  <a:srgbClr val="333399"/>
                </a:solidFill>
                <a:effectLst>
                  <a:outerShdw blurRad="38100" dist="38100" dir="2700000" algn="tl">
                    <a:srgbClr val="C0C0C0"/>
                  </a:outerShdw>
                </a:effectLst>
              </a:rPr>
              <a:t>)  +  H</a:t>
            </a:r>
            <a:r>
              <a:rPr lang="en-US" sz="1800" b="1" baseline="-25000" dirty="0">
                <a:solidFill>
                  <a:srgbClr val="333399"/>
                </a:solidFill>
                <a:effectLst>
                  <a:outerShdw blurRad="38100" dist="38100" dir="2700000" algn="tl">
                    <a:srgbClr val="C0C0C0"/>
                  </a:outerShdw>
                </a:effectLst>
              </a:rPr>
              <a:t>2</a:t>
            </a:r>
            <a:r>
              <a:rPr lang="en-US" sz="1800" b="1" dirty="0">
                <a:solidFill>
                  <a:srgbClr val="333399"/>
                </a:solidFill>
                <a:effectLst>
                  <a:outerShdw blurRad="38100" dist="38100" dir="2700000" algn="tl">
                    <a:srgbClr val="C0C0C0"/>
                  </a:outerShdw>
                </a:effectLst>
              </a:rPr>
              <a:t>O(l)</a:t>
            </a:r>
          </a:p>
          <a:p>
            <a:pPr marL="457200" indent="-457200">
              <a:defRPr/>
            </a:pPr>
            <a:endParaRPr lang="en-US" sz="1800" b="1" dirty="0">
              <a:solidFill>
                <a:schemeClr val="tx2"/>
              </a:solidFill>
            </a:endParaRPr>
          </a:p>
          <a:p>
            <a:pPr marL="457200" indent="-457200">
              <a:defRPr/>
            </a:pPr>
            <a:r>
              <a:rPr lang="en-US" sz="1800" b="1" dirty="0">
                <a:solidFill>
                  <a:schemeClr val="tx2"/>
                </a:solidFill>
              </a:rPr>
              <a:t>If the sample had a mass of 0.8890 g, what is the percentage of iron in the sample?</a:t>
            </a:r>
          </a:p>
        </p:txBody>
      </p:sp>
      <p:sp>
        <p:nvSpPr>
          <p:cNvPr id="10243" name="TextBox 1"/>
          <p:cNvSpPr txBox="1">
            <a:spLocks noChangeArrowheads="1"/>
          </p:cNvSpPr>
          <p:nvPr/>
        </p:nvSpPr>
        <p:spPr bwMode="auto">
          <a:xfrm>
            <a:off x="1219200" y="228600"/>
            <a:ext cx="6829425" cy="461963"/>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solidFill>
                  <a:srgbClr val="333399"/>
                </a:solidFill>
                <a:latin typeface="Arial" panose="020B0604020202020204" pitchFamily="34" charset="0"/>
                <a:cs typeface="Arial" panose="020B0604020202020204" pitchFamily="34" charset="0"/>
              </a:rPr>
              <a:t>VOLUMETRIC  ANALYSIS – Lecture problem</a:t>
            </a:r>
          </a:p>
        </p:txBody>
      </p:sp>
      <p:sp>
        <p:nvSpPr>
          <p:cNvPr id="2" name="TextBox 1"/>
          <p:cNvSpPr txBox="1"/>
          <p:nvPr/>
        </p:nvSpPr>
        <p:spPr>
          <a:xfrm>
            <a:off x="34925" y="3506788"/>
            <a:ext cx="9094788" cy="2682875"/>
          </a:xfrm>
          <a:prstGeom prst="rect">
            <a:avLst/>
          </a:prstGeom>
          <a:noFill/>
        </p:spPr>
        <p:txBody>
          <a:bodyPr>
            <a:spAutoFit/>
          </a:bodyPr>
          <a:lstStyle/>
          <a:p>
            <a:pPr>
              <a:defRPr/>
            </a:pPr>
            <a:r>
              <a:rPr lang="en-US" sz="2000" b="1" dirty="0">
                <a:solidFill>
                  <a:srgbClr val="333399"/>
                </a:solidFill>
                <a:effectLst>
                  <a:outerShdw blurRad="38100" dist="38100" dir="2700000" algn="tl">
                    <a:srgbClr val="C0C0C0"/>
                  </a:outerShdw>
                </a:effectLst>
              </a:rPr>
              <a:t>       8H</a:t>
            </a:r>
            <a:r>
              <a:rPr lang="en-US" sz="2000" b="1" baseline="30000" dirty="0">
                <a:solidFill>
                  <a:srgbClr val="333399"/>
                </a:solidFill>
                <a:effectLst>
                  <a:outerShdw blurRad="38100" dist="38100" dir="2700000" algn="tl">
                    <a:srgbClr val="C0C0C0"/>
                  </a:outerShdw>
                </a:effectLst>
              </a:rPr>
              <a:t>+</a:t>
            </a:r>
            <a:r>
              <a:rPr lang="en-US" sz="2000" b="1" dirty="0">
                <a:solidFill>
                  <a:srgbClr val="333399"/>
                </a:solidFill>
                <a:effectLst>
                  <a:outerShdw blurRad="38100" dist="38100" dir="2700000" algn="tl">
                    <a:srgbClr val="C0C0C0"/>
                  </a:outerShdw>
                </a:effectLst>
              </a:rPr>
              <a:t>(</a:t>
            </a:r>
            <a:r>
              <a:rPr lang="en-US" sz="2000" b="1" dirty="0" err="1">
                <a:solidFill>
                  <a:srgbClr val="333399"/>
                </a:solidFill>
                <a:effectLst>
                  <a:outerShdw blurRad="38100" dist="38100" dir="2700000" algn="tl">
                    <a:srgbClr val="C0C0C0"/>
                  </a:outerShdw>
                </a:effectLst>
              </a:rPr>
              <a:t>aq</a:t>
            </a:r>
            <a:r>
              <a:rPr lang="en-US" sz="2000" b="1" dirty="0">
                <a:solidFill>
                  <a:srgbClr val="333399"/>
                </a:solidFill>
                <a:effectLst>
                  <a:outerShdw blurRad="38100" dist="38100" dir="2700000" algn="tl">
                    <a:srgbClr val="C0C0C0"/>
                  </a:outerShdw>
                </a:effectLst>
              </a:rPr>
              <a:t>)  +  MnO</a:t>
            </a:r>
            <a:r>
              <a:rPr lang="en-US" sz="2000" b="1" baseline="-25000" dirty="0">
                <a:solidFill>
                  <a:srgbClr val="333399"/>
                </a:solidFill>
                <a:effectLst>
                  <a:outerShdw blurRad="38100" dist="38100" dir="2700000" algn="tl">
                    <a:srgbClr val="C0C0C0"/>
                  </a:outerShdw>
                </a:effectLst>
              </a:rPr>
              <a:t>4</a:t>
            </a:r>
            <a:r>
              <a:rPr lang="en-US" sz="2000" b="1" baseline="30000" dirty="0">
                <a:solidFill>
                  <a:srgbClr val="333399"/>
                </a:solidFill>
                <a:effectLst>
                  <a:outerShdw blurRad="38100" dist="38100" dir="2700000" algn="tl">
                    <a:srgbClr val="C0C0C0"/>
                  </a:outerShdw>
                </a:effectLst>
              </a:rPr>
              <a:t>-</a:t>
            </a:r>
            <a:r>
              <a:rPr lang="en-US" sz="2000" b="1" dirty="0">
                <a:solidFill>
                  <a:srgbClr val="333399"/>
                </a:solidFill>
                <a:effectLst>
                  <a:outerShdw blurRad="38100" dist="38100" dir="2700000" algn="tl">
                    <a:srgbClr val="C0C0C0"/>
                  </a:outerShdw>
                </a:effectLst>
              </a:rPr>
              <a:t>(</a:t>
            </a:r>
            <a:r>
              <a:rPr lang="en-US" sz="2000" b="1" dirty="0" err="1">
                <a:solidFill>
                  <a:srgbClr val="333399"/>
                </a:solidFill>
                <a:effectLst>
                  <a:outerShdw blurRad="38100" dist="38100" dir="2700000" algn="tl">
                    <a:srgbClr val="C0C0C0"/>
                  </a:outerShdw>
                </a:effectLst>
              </a:rPr>
              <a:t>aq</a:t>
            </a:r>
            <a:r>
              <a:rPr lang="en-US" sz="2000" b="1" dirty="0">
                <a:solidFill>
                  <a:srgbClr val="333399"/>
                </a:solidFill>
                <a:effectLst>
                  <a:outerShdw blurRad="38100" dist="38100" dir="2700000" algn="tl">
                    <a:srgbClr val="C0C0C0"/>
                  </a:outerShdw>
                </a:effectLst>
              </a:rPr>
              <a:t>)  +  5Fe</a:t>
            </a:r>
            <a:r>
              <a:rPr lang="en-US" sz="2000" b="1" baseline="30000" dirty="0">
                <a:solidFill>
                  <a:srgbClr val="333399"/>
                </a:solidFill>
                <a:effectLst>
                  <a:outerShdw blurRad="38100" dist="38100" dir="2700000" algn="tl">
                    <a:srgbClr val="C0C0C0"/>
                  </a:outerShdw>
                </a:effectLst>
              </a:rPr>
              <a:t>+2</a:t>
            </a:r>
            <a:r>
              <a:rPr lang="en-US" sz="2000" b="1" dirty="0">
                <a:solidFill>
                  <a:srgbClr val="333399"/>
                </a:solidFill>
                <a:effectLst>
                  <a:outerShdw blurRad="38100" dist="38100" dir="2700000" algn="tl">
                    <a:srgbClr val="C0C0C0"/>
                  </a:outerShdw>
                </a:effectLst>
              </a:rPr>
              <a:t>(</a:t>
            </a:r>
            <a:r>
              <a:rPr lang="en-US" sz="2000" b="1" dirty="0" err="1">
                <a:solidFill>
                  <a:srgbClr val="333399"/>
                </a:solidFill>
                <a:effectLst>
                  <a:outerShdw blurRad="38100" dist="38100" dir="2700000" algn="tl">
                    <a:srgbClr val="C0C0C0"/>
                  </a:outerShdw>
                </a:effectLst>
              </a:rPr>
              <a:t>aq</a:t>
            </a:r>
            <a:r>
              <a:rPr lang="en-US" sz="2000" b="1" dirty="0">
                <a:solidFill>
                  <a:srgbClr val="333399"/>
                </a:solidFill>
                <a:effectLst>
                  <a:outerShdw blurRad="38100" dist="38100" dir="2700000" algn="tl">
                    <a:srgbClr val="C0C0C0"/>
                  </a:outerShdw>
                </a:effectLst>
              </a:rPr>
              <a:t>)  </a:t>
            </a:r>
            <a:r>
              <a:rPr lang="en-US" sz="2000" b="1" dirty="0">
                <a:solidFill>
                  <a:srgbClr val="333399"/>
                </a:solidFill>
                <a:effectLst>
                  <a:outerShdw blurRad="38100" dist="38100" dir="2700000" algn="tl">
                    <a:srgbClr val="C0C0C0"/>
                  </a:outerShdw>
                </a:effectLst>
                <a:sym typeface="Symbol" pitchFamily="1" charset="2"/>
              </a:rPr>
              <a:t></a:t>
            </a:r>
            <a:r>
              <a:rPr lang="en-US" sz="2000" b="1" dirty="0">
                <a:solidFill>
                  <a:srgbClr val="333399"/>
                </a:solidFill>
                <a:effectLst>
                  <a:outerShdw blurRad="38100" dist="38100" dir="2700000" algn="tl">
                    <a:srgbClr val="C0C0C0"/>
                  </a:outerShdw>
                </a:effectLst>
              </a:rPr>
              <a:t>  Mn</a:t>
            </a:r>
            <a:r>
              <a:rPr lang="en-US" sz="2000" b="1" baseline="30000" dirty="0">
                <a:solidFill>
                  <a:srgbClr val="333399"/>
                </a:solidFill>
                <a:effectLst>
                  <a:outerShdw blurRad="38100" dist="38100" dir="2700000" algn="tl">
                    <a:srgbClr val="C0C0C0"/>
                  </a:outerShdw>
                </a:effectLst>
              </a:rPr>
              <a:t>+2</a:t>
            </a:r>
            <a:r>
              <a:rPr lang="en-US" sz="2000" b="1" dirty="0">
                <a:solidFill>
                  <a:srgbClr val="333399"/>
                </a:solidFill>
                <a:effectLst>
                  <a:outerShdw blurRad="38100" dist="38100" dir="2700000" algn="tl">
                    <a:srgbClr val="C0C0C0"/>
                  </a:outerShdw>
                </a:effectLst>
              </a:rPr>
              <a:t>(</a:t>
            </a:r>
            <a:r>
              <a:rPr lang="en-US" sz="2000" b="1" dirty="0" err="1">
                <a:solidFill>
                  <a:srgbClr val="333399"/>
                </a:solidFill>
                <a:effectLst>
                  <a:outerShdw blurRad="38100" dist="38100" dir="2700000" algn="tl">
                    <a:srgbClr val="C0C0C0"/>
                  </a:outerShdw>
                </a:effectLst>
              </a:rPr>
              <a:t>aq</a:t>
            </a:r>
            <a:r>
              <a:rPr lang="en-US" sz="2000" b="1" dirty="0">
                <a:solidFill>
                  <a:srgbClr val="333399"/>
                </a:solidFill>
                <a:effectLst>
                  <a:outerShdw blurRad="38100" dist="38100" dir="2700000" algn="tl">
                    <a:srgbClr val="C0C0C0"/>
                  </a:outerShdw>
                </a:effectLst>
              </a:rPr>
              <a:t>)  +  5Fe</a:t>
            </a:r>
            <a:r>
              <a:rPr lang="en-US" sz="2000" b="1" baseline="30000" dirty="0">
                <a:solidFill>
                  <a:srgbClr val="333399"/>
                </a:solidFill>
                <a:effectLst>
                  <a:outerShdw blurRad="38100" dist="38100" dir="2700000" algn="tl">
                    <a:srgbClr val="C0C0C0"/>
                  </a:outerShdw>
                </a:effectLst>
              </a:rPr>
              <a:t>+3</a:t>
            </a:r>
            <a:r>
              <a:rPr lang="en-US" sz="2000" b="1" dirty="0">
                <a:solidFill>
                  <a:srgbClr val="333399"/>
                </a:solidFill>
                <a:effectLst>
                  <a:outerShdw blurRad="38100" dist="38100" dir="2700000" algn="tl">
                    <a:srgbClr val="C0C0C0"/>
                  </a:outerShdw>
                </a:effectLst>
              </a:rPr>
              <a:t>(</a:t>
            </a:r>
            <a:r>
              <a:rPr lang="en-US" sz="2000" b="1" dirty="0" err="1">
                <a:solidFill>
                  <a:srgbClr val="333399"/>
                </a:solidFill>
                <a:effectLst>
                  <a:outerShdw blurRad="38100" dist="38100" dir="2700000" algn="tl">
                    <a:srgbClr val="C0C0C0"/>
                  </a:outerShdw>
                </a:effectLst>
              </a:rPr>
              <a:t>aq</a:t>
            </a:r>
            <a:r>
              <a:rPr lang="en-US" sz="2000" b="1" dirty="0">
                <a:solidFill>
                  <a:srgbClr val="333399"/>
                </a:solidFill>
                <a:effectLst>
                  <a:outerShdw blurRad="38100" dist="38100" dir="2700000" algn="tl">
                    <a:srgbClr val="C0C0C0"/>
                  </a:outerShdw>
                </a:effectLst>
              </a:rPr>
              <a:t>)  +  H</a:t>
            </a:r>
            <a:r>
              <a:rPr lang="en-US" sz="2000" b="1" baseline="-25000" dirty="0">
                <a:solidFill>
                  <a:srgbClr val="333399"/>
                </a:solidFill>
                <a:effectLst>
                  <a:outerShdw blurRad="38100" dist="38100" dir="2700000" algn="tl">
                    <a:srgbClr val="C0C0C0"/>
                  </a:outerShdw>
                </a:effectLst>
              </a:rPr>
              <a:t>2</a:t>
            </a:r>
            <a:r>
              <a:rPr lang="en-US" sz="2000" b="1" dirty="0">
                <a:solidFill>
                  <a:srgbClr val="333399"/>
                </a:solidFill>
                <a:effectLst>
                  <a:outerShdw blurRad="38100" dist="38100" dir="2700000" algn="tl">
                    <a:srgbClr val="C0C0C0"/>
                  </a:outerShdw>
                </a:effectLst>
              </a:rPr>
              <a:t>O(l)</a:t>
            </a:r>
          </a:p>
          <a:p>
            <a:pPr>
              <a:defRPr/>
            </a:pPr>
            <a:r>
              <a:rPr lang="en-US" sz="1400" dirty="0"/>
              <a:t>	                    47.20 mL</a:t>
            </a:r>
          </a:p>
          <a:p>
            <a:pPr>
              <a:defRPr/>
            </a:pPr>
            <a:r>
              <a:rPr lang="en-US" sz="1400" dirty="0"/>
              <a:t>	                   0.02240 M</a:t>
            </a:r>
          </a:p>
          <a:p>
            <a:pPr>
              <a:defRPr/>
            </a:pPr>
            <a:endParaRPr lang="en-US" sz="1100" dirty="0"/>
          </a:p>
          <a:p>
            <a:pPr>
              <a:defRPr/>
            </a:pPr>
            <a:r>
              <a:rPr lang="en-US" dirty="0"/>
              <a:t>0.04720L </a:t>
            </a:r>
            <a:r>
              <a:rPr lang="en-US" dirty="0">
                <a:solidFill>
                  <a:srgbClr val="7030A0"/>
                </a:solidFill>
              </a:rPr>
              <a:t>MnO</a:t>
            </a:r>
            <a:r>
              <a:rPr lang="en-US" baseline="-25000" dirty="0">
                <a:solidFill>
                  <a:srgbClr val="7030A0"/>
                </a:solidFill>
              </a:rPr>
              <a:t>4</a:t>
            </a:r>
            <a:r>
              <a:rPr lang="en-US" baseline="30000" dirty="0">
                <a:solidFill>
                  <a:srgbClr val="7030A0"/>
                </a:solidFill>
              </a:rPr>
              <a:t>-</a:t>
            </a:r>
            <a:r>
              <a:rPr lang="en-US" dirty="0"/>
              <a:t> (</a:t>
            </a:r>
            <a:r>
              <a:rPr lang="en-US" baseline="30000" dirty="0"/>
              <a:t>0.0224 </a:t>
            </a:r>
            <a:r>
              <a:rPr lang="en-US" baseline="30000" dirty="0" err="1"/>
              <a:t>mol</a:t>
            </a:r>
            <a:r>
              <a:rPr lang="en-US" baseline="30000" dirty="0"/>
              <a:t> </a:t>
            </a:r>
            <a:r>
              <a:rPr lang="en-US" baseline="30000" dirty="0">
                <a:solidFill>
                  <a:srgbClr val="7030A0"/>
                </a:solidFill>
              </a:rPr>
              <a:t>MnO</a:t>
            </a:r>
            <a:r>
              <a:rPr lang="en-US" baseline="16000" dirty="0">
                <a:solidFill>
                  <a:srgbClr val="7030A0"/>
                </a:solidFill>
              </a:rPr>
              <a:t>4</a:t>
            </a:r>
            <a:r>
              <a:rPr lang="en-US" baseline="44000" dirty="0">
                <a:solidFill>
                  <a:srgbClr val="7030A0"/>
                </a:solidFill>
              </a:rPr>
              <a:t>-</a:t>
            </a:r>
            <a:r>
              <a:rPr lang="en-US" baseline="44000" dirty="0"/>
              <a:t> </a:t>
            </a:r>
            <a:r>
              <a:rPr lang="en-US" dirty="0"/>
              <a:t>/</a:t>
            </a:r>
            <a:r>
              <a:rPr lang="en-US" baseline="-25000" dirty="0"/>
              <a:t>1L</a:t>
            </a:r>
            <a:r>
              <a:rPr lang="en-US" dirty="0"/>
              <a:t>) (</a:t>
            </a:r>
            <a:r>
              <a:rPr lang="en-US" baseline="30000" dirty="0"/>
              <a:t>5 </a:t>
            </a:r>
            <a:r>
              <a:rPr lang="en-US" baseline="30000" dirty="0" err="1"/>
              <a:t>mol</a:t>
            </a:r>
            <a:r>
              <a:rPr lang="en-US" baseline="30000" dirty="0"/>
              <a:t> </a:t>
            </a:r>
            <a:r>
              <a:rPr lang="en-US" baseline="30000" dirty="0">
                <a:solidFill>
                  <a:srgbClr val="00B050"/>
                </a:solidFill>
              </a:rPr>
              <a:t>Fe</a:t>
            </a:r>
            <a:r>
              <a:rPr lang="en-US" baseline="46000" dirty="0">
                <a:solidFill>
                  <a:srgbClr val="00B050"/>
                </a:solidFill>
              </a:rPr>
              <a:t>+2</a:t>
            </a:r>
            <a:r>
              <a:rPr lang="en-US" dirty="0"/>
              <a:t>/ </a:t>
            </a:r>
            <a:r>
              <a:rPr lang="en-US" baseline="-25000" dirty="0"/>
              <a:t>1mol </a:t>
            </a:r>
            <a:r>
              <a:rPr lang="en-US" baseline="-25000" dirty="0">
                <a:solidFill>
                  <a:srgbClr val="7030A0"/>
                </a:solidFill>
              </a:rPr>
              <a:t>MnO</a:t>
            </a:r>
            <a:r>
              <a:rPr lang="en-US" baseline="-40000" dirty="0">
                <a:solidFill>
                  <a:srgbClr val="7030A0"/>
                </a:solidFill>
              </a:rPr>
              <a:t>4</a:t>
            </a:r>
            <a:r>
              <a:rPr lang="en-US" baseline="-14000" dirty="0">
                <a:solidFill>
                  <a:srgbClr val="7030A0"/>
                </a:solidFill>
              </a:rPr>
              <a:t>-</a:t>
            </a:r>
            <a:r>
              <a:rPr lang="en-US" baseline="-14000" dirty="0"/>
              <a:t> </a:t>
            </a:r>
            <a:r>
              <a:rPr lang="en-US" dirty="0"/>
              <a:t>)(</a:t>
            </a:r>
            <a:r>
              <a:rPr lang="en-US" baseline="30000" dirty="0"/>
              <a:t>55.845g </a:t>
            </a:r>
            <a:r>
              <a:rPr lang="en-US" baseline="30000" dirty="0">
                <a:solidFill>
                  <a:srgbClr val="00B050"/>
                </a:solidFill>
              </a:rPr>
              <a:t>Fe</a:t>
            </a:r>
            <a:r>
              <a:rPr lang="en-US" baseline="46000" dirty="0">
                <a:solidFill>
                  <a:srgbClr val="00B050"/>
                </a:solidFill>
              </a:rPr>
              <a:t>+2</a:t>
            </a:r>
            <a:r>
              <a:rPr lang="en-US" baseline="30000" dirty="0"/>
              <a:t> </a:t>
            </a:r>
            <a:r>
              <a:rPr lang="en-US" dirty="0"/>
              <a:t>/</a:t>
            </a:r>
            <a:r>
              <a:rPr lang="en-US" baseline="-25000" dirty="0"/>
              <a:t>1mol</a:t>
            </a:r>
            <a:r>
              <a:rPr lang="en-US" dirty="0"/>
              <a:t>) </a:t>
            </a:r>
          </a:p>
          <a:p>
            <a:pPr>
              <a:defRPr/>
            </a:pPr>
            <a:endParaRPr lang="en-US" sz="2000" baseline="30000" dirty="0"/>
          </a:p>
          <a:p>
            <a:pPr>
              <a:defRPr/>
            </a:pPr>
            <a:r>
              <a:rPr lang="en-US" sz="2000" baseline="30000" dirty="0"/>
              <a:t>				</a:t>
            </a:r>
            <a:r>
              <a:rPr lang="en-US" dirty="0"/>
              <a:t>= </a:t>
            </a:r>
            <a:r>
              <a:rPr lang="en-US" b="1" dirty="0">
                <a:solidFill>
                  <a:srgbClr val="333399"/>
                </a:solidFill>
                <a:effectLst>
                  <a:outerShdw blurRad="38100" dist="38100" dir="2700000" algn="tl">
                    <a:srgbClr val="C0C0C0"/>
                  </a:outerShdw>
                </a:effectLst>
              </a:rPr>
              <a:t>0.29522 g </a:t>
            </a:r>
            <a:r>
              <a:rPr lang="en-US" sz="2800" b="1" dirty="0">
                <a:solidFill>
                  <a:srgbClr val="333399"/>
                </a:solidFill>
                <a:effectLst>
                  <a:outerShdw blurRad="38100" dist="38100" dir="2700000" algn="tl">
                    <a:srgbClr val="C0C0C0"/>
                  </a:outerShdw>
                </a:effectLst>
              </a:rPr>
              <a:t>Fe</a:t>
            </a:r>
          </a:p>
          <a:p>
            <a:pPr>
              <a:defRPr/>
            </a:pPr>
            <a:endParaRPr lang="en-US" sz="2000" dirty="0"/>
          </a:p>
          <a:p>
            <a:pPr algn="ctr">
              <a:defRPr/>
            </a:pPr>
            <a:r>
              <a:rPr lang="en-US" dirty="0"/>
              <a:t>% = (0.2952 g Fe / 0.8890 g ore) 100 = </a:t>
            </a:r>
            <a:r>
              <a:rPr lang="en-US" b="1" dirty="0">
                <a:solidFill>
                  <a:srgbClr val="FF0000"/>
                </a:solidFill>
              </a:rPr>
              <a:t>33.21% Fe</a:t>
            </a:r>
          </a:p>
        </p:txBody>
      </p:sp>
      <p:sp>
        <p:nvSpPr>
          <p:cNvPr id="8" name="10-Point Star 7"/>
          <p:cNvSpPr/>
          <p:nvPr/>
        </p:nvSpPr>
        <p:spPr bwMode="auto">
          <a:xfrm>
            <a:off x="2327275" y="2460625"/>
            <a:ext cx="709613" cy="617538"/>
          </a:xfrm>
          <a:prstGeom prst="star10">
            <a:avLst/>
          </a:prstGeom>
          <a:solidFill>
            <a:srgbClr val="CC6600"/>
          </a:solidFill>
          <a:ln w="9525" cap="flat" cmpd="sng" algn="ctr">
            <a:solidFill>
              <a:schemeClr val="tx1"/>
            </a:solidFill>
            <a:prstDash val="solid"/>
            <a:round/>
            <a:headEnd type="none" w="med" len="med"/>
            <a:tailEnd type="none" w="med" len="med"/>
          </a:ln>
          <a:effectLst/>
        </p:spPr>
        <p:txBody>
          <a:bodyPr/>
          <a:lstStyle/>
          <a:p>
            <a:pPr>
              <a:defRPr/>
            </a:pPr>
            <a:r>
              <a:rPr lang="en-US" sz="1600" b="1" dirty="0"/>
              <a:t>ore</a:t>
            </a:r>
          </a:p>
        </p:txBody>
      </p:sp>
      <p:sp>
        <p:nvSpPr>
          <p:cNvPr id="9" name="Right Arrow 8"/>
          <p:cNvSpPr>
            <a:spLocks noChangeArrowheads="1"/>
          </p:cNvSpPr>
          <p:nvPr/>
        </p:nvSpPr>
        <p:spPr bwMode="auto">
          <a:xfrm>
            <a:off x="3594100" y="2524125"/>
            <a:ext cx="1066800" cy="460375"/>
          </a:xfrm>
          <a:prstGeom prst="rightArrow">
            <a:avLst>
              <a:gd name="adj1" fmla="val 50000"/>
              <a:gd name="adj2" fmla="val 47546"/>
            </a:avLst>
          </a:prstGeom>
          <a:solidFill>
            <a:schemeClr val="accent1"/>
          </a:solidFill>
          <a:ln w="9525" algn="ctr">
            <a:solidFill>
              <a:schemeClr val="tx1"/>
            </a:solidFill>
            <a:round/>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t>  acid</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037138" y="2516188"/>
            <a:ext cx="762000" cy="81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Connector 10"/>
          <p:cNvCxnSpPr>
            <a:cxnSpLocks noChangeShapeType="1"/>
          </p:cNvCxnSpPr>
          <p:nvPr/>
        </p:nvCxnSpPr>
        <p:spPr bwMode="auto">
          <a:xfrm>
            <a:off x="3429000" y="4343400"/>
            <a:ext cx="381000" cy="381000"/>
          </a:xfrm>
          <a:prstGeom prst="line">
            <a:avLst/>
          </a:prstGeom>
          <a:noFill/>
          <a:ln w="31750" algn="ctr">
            <a:solidFill>
              <a:srgbClr val="C00000"/>
            </a:solidFill>
            <a:round/>
            <a:headEnd/>
            <a:tailEnd/>
          </a:ln>
        </p:spPr>
      </p:cxnSp>
      <p:cxnSp>
        <p:nvCxnSpPr>
          <p:cNvPr id="14" name="Straight Connector 13"/>
          <p:cNvCxnSpPr>
            <a:cxnSpLocks noChangeShapeType="1"/>
          </p:cNvCxnSpPr>
          <p:nvPr/>
        </p:nvCxnSpPr>
        <p:spPr bwMode="auto">
          <a:xfrm>
            <a:off x="6227763" y="4533900"/>
            <a:ext cx="381000" cy="381000"/>
          </a:xfrm>
          <a:prstGeom prst="line">
            <a:avLst/>
          </a:prstGeom>
          <a:noFill/>
          <a:ln w="31750" algn="ctr">
            <a:solidFill>
              <a:srgbClr val="C00000"/>
            </a:solidFill>
            <a:round/>
            <a:headEnd/>
            <a:tailEnd/>
          </a:ln>
        </p:spPr>
      </p:cxnSp>
      <p:cxnSp>
        <p:nvCxnSpPr>
          <p:cNvPr id="15" name="Straight Connector 14"/>
          <p:cNvCxnSpPr>
            <a:cxnSpLocks noChangeShapeType="1"/>
          </p:cNvCxnSpPr>
          <p:nvPr/>
        </p:nvCxnSpPr>
        <p:spPr bwMode="auto">
          <a:xfrm>
            <a:off x="5037138" y="4343400"/>
            <a:ext cx="381000" cy="381000"/>
          </a:xfrm>
          <a:prstGeom prst="line">
            <a:avLst/>
          </a:prstGeom>
          <a:noFill/>
          <a:ln w="31750" algn="ctr">
            <a:solidFill>
              <a:srgbClr val="C00000"/>
            </a:solidFill>
            <a:round/>
            <a:headEnd/>
            <a:tailEnd/>
          </a:ln>
        </p:spPr>
      </p:cxnSp>
      <p:cxnSp>
        <p:nvCxnSpPr>
          <p:cNvPr id="16" name="Straight Connector 15"/>
          <p:cNvCxnSpPr>
            <a:cxnSpLocks noChangeShapeType="1"/>
          </p:cNvCxnSpPr>
          <p:nvPr/>
        </p:nvCxnSpPr>
        <p:spPr bwMode="auto">
          <a:xfrm>
            <a:off x="7645400" y="4343400"/>
            <a:ext cx="381000" cy="381000"/>
          </a:xfrm>
          <a:prstGeom prst="line">
            <a:avLst/>
          </a:prstGeom>
          <a:noFill/>
          <a:ln w="31750" algn="ctr">
            <a:solidFill>
              <a:srgbClr val="C00000"/>
            </a:solidFill>
            <a:round/>
            <a:headEnd/>
            <a:tailEnd/>
          </a:ln>
        </p:spPr>
      </p:cxnSp>
      <p:cxnSp>
        <p:nvCxnSpPr>
          <p:cNvPr id="18" name="Straight Connector 17"/>
          <p:cNvCxnSpPr>
            <a:cxnSpLocks noChangeShapeType="1"/>
          </p:cNvCxnSpPr>
          <p:nvPr/>
        </p:nvCxnSpPr>
        <p:spPr bwMode="auto">
          <a:xfrm>
            <a:off x="4000500" y="4533900"/>
            <a:ext cx="381000" cy="381000"/>
          </a:xfrm>
          <a:prstGeom prst="line">
            <a:avLst/>
          </a:prstGeom>
          <a:noFill/>
          <a:ln w="31750" algn="ctr">
            <a:solidFill>
              <a:srgbClr val="C00000"/>
            </a:solidFill>
            <a:round/>
            <a:headEnd/>
            <a:tailEnd/>
          </a:ln>
        </p:spPr>
      </p:cxnSp>
      <p:cxnSp>
        <p:nvCxnSpPr>
          <p:cNvPr id="19" name="Straight Connector 18"/>
          <p:cNvCxnSpPr>
            <a:cxnSpLocks noChangeShapeType="1"/>
          </p:cNvCxnSpPr>
          <p:nvPr/>
        </p:nvCxnSpPr>
        <p:spPr bwMode="auto">
          <a:xfrm>
            <a:off x="1011238" y="4467225"/>
            <a:ext cx="381000" cy="381000"/>
          </a:xfrm>
          <a:prstGeom prst="line">
            <a:avLst/>
          </a:prstGeom>
          <a:noFill/>
          <a:ln w="31750" algn="ctr">
            <a:solidFill>
              <a:srgbClr val="C00000"/>
            </a:solidFill>
            <a:round/>
            <a:headEnd/>
            <a:tailEnd/>
          </a:ln>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nodeType="clickEffect">
                                  <p:stCondLst>
                                    <p:cond delay="0"/>
                                  </p:stCondLst>
                                  <p:childTnLst>
                                    <p:set>
                                      <p:cBhvr>
                                        <p:cTn id="52" dur="1" fill="hold">
                                          <p:stCondLst>
                                            <p:cond delay="0"/>
                                          </p:stCondLst>
                                        </p:cTn>
                                        <p:tgtEl>
                                          <p:spTgt spid="16"/>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nodeType="clickEffect">
                                  <p:stCondLst>
                                    <p:cond delay="0"/>
                                  </p:stCondLst>
                                  <p:childTnLst>
                                    <p:set>
                                      <p:cBhvr>
                                        <p:cTn id="5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nodeType="clickEffect">
                                  <p:stCondLst>
                                    <p:cond delay="0"/>
                                  </p:stCondLst>
                                  <p:childTnLst>
                                    <p:set>
                                      <p:cBhvr>
                                        <p:cTn id="6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1"/>
          <p:cNvSpPr txBox="1">
            <a:spLocks noChangeArrowheads="1"/>
          </p:cNvSpPr>
          <p:nvPr/>
        </p:nvSpPr>
        <p:spPr bwMode="auto">
          <a:xfrm>
            <a:off x="1219200" y="228600"/>
            <a:ext cx="6829425" cy="461963"/>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solidFill>
                  <a:srgbClr val="333399"/>
                </a:solidFill>
                <a:latin typeface="Arial" panose="020B0604020202020204" pitchFamily="34" charset="0"/>
                <a:cs typeface="Arial" panose="020B0604020202020204" pitchFamily="34" charset="0"/>
              </a:rPr>
              <a:t>VOLUMETRIC  ANALYSIS – Lecture problem</a:t>
            </a:r>
          </a:p>
        </p:txBody>
      </p:sp>
      <p:sp>
        <p:nvSpPr>
          <p:cNvPr id="12291" name="TextBox 2"/>
          <p:cNvSpPr txBox="1">
            <a:spLocks noChangeArrowheads="1"/>
          </p:cNvSpPr>
          <p:nvPr/>
        </p:nvSpPr>
        <p:spPr bwMode="auto">
          <a:xfrm>
            <a:off x="304800" y="762000"/>
            <a:ext cx="85344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b="1">
                <a:solidFill>
                  <a:srgbClr val="333399"/>
                </a:solidFill>
              </a:rPr>
              <a:t>2.  </a:t>
            </a:r>
            <a:r>
              <a:rPr lang="en-US" altLang="en-US" sz="2000" b="1"/>
              <a:t>A person’s blood alcohol level can be determined by titrating a sample of blood plasma with potassium dichromate solution.</a:t>
            </a:r>
          </a:p>
          <a:p>
            <a:pPr algn="ctr">
              <a:spcBef>
                <a:spcPct val="0"/>
              </a:spcBef>
              <a:buFontTx/>
              <a:buNone/>
            </a:pPr>
            <a:r>
              <a:rPr lang="en-US" altLang="en-US" sz="2000" b="1">
                <a:solidFill>
                  <a:srgbClr val="333399"/>
                </a:solidFill>
              </a:rPr>
              <a:t>16H</a:t>
            </a:r>
            <a:r>
              <a:rPr lang="en-US" altLang="en-US" sz="2000" b="1" baseline="30000">
                <a:solidFill>
                  <a:srgbClr val="333399"/>
                </a:solidFill>
              </a:rPr>
              <a:t>+</a:t>
            </a:r>
            <a:r>
              <a:rPr lang="en-US" altLang="en-US" sz="2000" b="1">
                <a:solidFill>
                  <a:srgbClr val="333399"/>
                </a:solidFill>
              </a:rPr>
              <a:t> + 2 Cr</a:t>
            </a:r>
            <a:r>
              <a:rPr lang="en-US" altLang="en-US" sz="2000" b="1" baseline="-25000">
                <a:solidFill>
                  <a:srgbClr val="333399"/>
                </a:solidFill>
              </a:rPr>
              <a:t>2</a:t>
            </a:r>
            <a:r>
              <a:rPr lang="en-US" altLang="en-US" sz="2000" b="1">
                <a:solidFill>
                  <a:srgbClr val="333399"/>
                </a:solidFill>
              </a:rPr>
              <a:t>O</a:t>
            </a:r>
            <a:r>
              <a:rPr lang="en-US" altLang="en-US" sz="2000" b="1" baseline="-25000">
                <a:solidFill>
                  <a:srgbClr val="333399"/>
                </a:solidFill>
              </a:rPr>
              <a:t>7</a:t>
            </a:r>
            <a:r>
              <a:rPr lang="en-US" altLang="en-US" sz="2000" b="1" baseline="30000">
                <a:solidFill>
                  <a:srgbClr val="333399"/>
                </a:solidFill>
              </a:rPr>
              <a:t>2-</a:t>
            </a:r>
            <a:r>
              <a:rPr lang="en-US" altLang="en-US" sz="2000" b="1">
                <a:solidFill>
                  <a:srgbClr val="333399"/>
                </a:solidFill>
              </a:rPr>
              <a:t> + C</a:t>
            </a:r>
            <a:r>
              <a:rPr lang="en-US" altLang="en-US" sz="2000" b="1" baseline="-25000">
                <a:solidFill>
                  <a:srgbClr val="333399"/>
                </a:solidFill>
              </a:rPr>
              <a:t>2</a:t>
            </a:r>
            <a:r>
              <a:rPr lang="en-US" altLang="en-US" sz="2000" b="1">
                <a:solidFill>
                  <a:srgbClr val="333399"/>
                </a:solidFill>
              </a:rPr>
              <a:t>H</a:t>
            </a:r>
            <a:r>
              <a:rPr lang="en-US" altLang="en-US" sz="2000" b="1" baseline="-25000">
                <a:solidFill>
                  <a:srgbClr val="333399"/>
                </a:solidFill>
              </a:rPr>
              <a:t>5</a:t>
            </a:r>
            <a:r>
              <a:rPr lang="en-US" altLang="en-US" sz="2000" b="1">
                <a:solidFill>
                  <a:srgbClr val="333399"/>
                </a:solidFill>
              </a:rPr>
              <a:t>OH → 4 Cr</a:t>
            </a:r>
            <a:r>
              <a:rPr lang="en-US" altLang="en-US" sz="2000" b="1" baseline="30000">
                <a:solidFill>
                  <a:srgbClr val="333399"/>
                </a:solidFill>
              </a:rPr>
              <a:t>3+</a:t>
            </a:r>
            <a:r>
              <a:rPr lang="en-US" altLang="en-US" sz="2000" b="1">
                <a:solidFill>
                  <a:srgbClr val="333399"/>
                </a:solidFill>
              </a:rPr>
              <a:t> + 2 CO</a:t>
            </a:r>
            <a:r>
              <a:rPr lang="en-US" altLang="en-US" sz="2000" b="1" baseline="-25000">
                <a:solidFill>
                  <a:srgbClr val="333399"/>
                </a:solidFill>
              </a:rPr>
              <a:t>2</a:t>
            </a:r>
            <a:r>
              <a:rPr lang="en-US" altLang="en-US" sz="2000" b="1">
                <a:solidFill>
                  <a:srgbClr val="333399"/>
                </a:solidFill>
              </a:rPr>
              <a:t> + 11 H</a:t>
            </a:r>
            <a:r>
              <a:rPr lang="en-US" altLang="en-US" sz="2000" b="1" baseline="-25000">
                <a:solidFill>
                  <a:srgbClr val="333399"/>
                </a:solidFill>
              </a:rPr>
              <a:t>2</a:t>
            </a:r>
            <a:r>
              <a:rPr lang="en-US" altLang="en-US" sz="2000" b="1">
                <a:solidFill>
                  <a:srgbClr val="333399"/>
                </a:solidFill>
              </a:rPr>
              <a:t>O</a:t>
            </a:r>
          </a:p>
          <a:p>
            <a:pPr>
              <a:spcBef>
                <a:spcPct val="0"/>
              </a:spcBef>
              <a:buFontTx/>
              <a:buNone/>
            </a:pPr>
            <a:r>
              <a:rPr lang="en-US" altLang="en-US" sz="2000" b="1"/>
              <a:t>If 35.46 mL of 0.05961 M Cr</a:t>
            </a:r>
            <a:r>
              <a:rPr lang="en-US" altLang="en-US" sz="2000" b="1" baseline="-25000"/>
              <a:t>2</a:t>
            </a:r>
            <a:r>
              <a:rPr lang="en-US" altLang="en-US" sz="2000" b="1"/>
              <a:t>O</a:t>
            </a:r>
            <a:r>
              <a:rPr lang="en-US" altLang="en-US" sz="2000" b="1" baseline="-25000"/>
              <a:t>7</a:t>
            </a:r>
            <a:r>
              <a:rPr lang="en-US" altLang="en-US" sz="2000" b="1" baseline="30000"/>
              <a:t>2-</a:t>
            </a:r>
            <a:r>
              <a:rPr lang="en-US" altLang="en-US" sz="2000" b="1"/>
              <a:t> is required to titrate 28.00 g of plasma, what is the mass percent of alcohol in the blood?</a:t>
            </a:r>
          </a:p>
        </p:txBody>
      </p:sp>
      <p:sp>
        <p:nvSpPr>
          <p:cNvPr id="2" name="TextBox 1"/>
          <p:cNvSpPr txBox="1"/>
          <p:nvPr/>
        </p:nvSpPr>
        <p:spPr>
          <a:xfrm>
            <a:off x="457200" y="2438400"/>
            <a:ext cx="8229600" cy="3970338"/>
          </a:xfrm>
          <a:prstGeom prst="rect">
            <a:avLst/>
          </a:prstGeom>
          <a:noFill/>
        </p:spPr>
        <p:txBody>
          <a:bodyPr>
            <a:spAutoFit/>
          </a:bodyPr>
          <a:lstStyle/>
          <a:p>
            <a:pPr>
              <a:defRPr/>
            </a:pPr>
            <a:r>
              <a:rPr lang="en-US" sz="2000" b="1" dirty="0">
                <a:solidFill>
                  <a:srgbClr val="C00000"/>
                </a:solidFill>
                <a:effectLst>
                  <a:outerShdw blurRad="38100" dist="38100" dir="2700000" algn="tl">
                    <a:srgbClr val="000000">
                      <a:alpha val="43137"/>
                    </a:srgbClr>
                  </a:outerShdw>
                </a:effectLst>
              </a:rPr>
              <a:t>Step 1:  Since a balanced equation is not possible; in gravimetric analysis the first step is to draw out a plan, draw a picture to represent the physical process in the lab.</a:t>
            </a:r>
          </a:p>
          <a:p>
            <a:pPr>
              <a:defRPr/>
            </a:pPr>
            <a:endParaRPr lang="en-US" b="1" dirty="0">
              <a:solidFill>
                <a:srgbClr val="C00000"/>
              </a:solidFill>
              <a:effectLst>
                <a:outerShdw blurRad="38100" dist="38100" dir="2700000" algn="tl">
                  <a:srgbClr val="000000">
                    <a:alpha val="43137"/>
                  </a:srgbClr>
                </a:outerShdw>
              </a:effectLst>
            </a:endParaRPr>
          </a:p>
          <a:p>
            <a:pPr>
              <a:defRPr/>
            </a:pPr>
            <a:endParaRPr lang="en-US" b="1" dirty="0">
              <a:solidFill>
                <a:srgbClr val="C00000"/>
              </a:solidFill>
              <a:effectLst>
                <a:outerShdw blurRad="38100" dist="38100" dir="2700000" algn="tl">
                  <a:srgbClr val="000000">
                    <a:alpha val="43137"/>
                  </a:srgbClr>
                </a:outerShdw>
              </a:effectLst>
            </a:endParaRPr>
          </a:p>
          <a:p>
            <a:pPr>
              <a:defRPr/>
            </a:pPr>
            <a:endParaRPr lang="en-US" b="1" dirty="0">
              <a:solidFill>
                <a:srgbClr val="C00000"/>
              </a:solidFill>
              <a:effectLst>
                <a:outerShdw blurRad="38100" dist="38100" dir="2700000" algn="tl">
                  <a:srgbClr val="000000">
                    <a:alpha val="43137"/>
                  </a:srgbClr>
                </a:outerShdw>
              </a:effectLst>
            </a:endParaRPr>
          </a:p>
          <a:p>
            <a:pPr>
              <a:defRPr/>
            </a:pPr>
            <a:endParaRPr lang="en-US" b="1" dirty="0">
              <a:solidFill>
                <a:srgbClr val="C00000"/>
              </a:solidFill>
              <a:effectLst>
                <a:outerShdw blurRad="38100" dist="38100" dir="2700000" algn="tl">
                  <a:srgbClr val="000000">
                    <a:alpha val="43137"/>
                  </a:srgbClr>
                </a:outerShdw>
              </a:effectLst>
            </a:endParaRPr>
          </a:p>
          <a:p>
            <a:pPr>
              <a:defRPr/>
            </a:pPr>
            <a:r>
              <a:rPr lang="en-US" b="1" dirty="0">
                <a:solidFill>
                  <a:srgbClr val="C00000"/>
                </a:solidFill>
                <a:effectLst>
                  <a:outerShdw blurRad="38100" dist="38100" dir="2700000" algn="tl">
                    <a:srgbClr val="000000">
                      <a:alpha val="43137"/>
                    </a:srgbClr>
                  </a:outerShdw>
                </a:effectLst>
              </a:rPr>
              <a:t>Step 2: Find correlations and relationships </a:t>
            </a:r>
            <a:r>
              <a:rPr lang="en-US" sz="1600" b="1" dirty="0">
                <a:effectLst>
                  <a:outerShdw blurRad="38100" dist="38100" dir="2700000" algn="tl">
                    <a:srgbClr val="000000">
                      <a:alpha val="43137"/>
                    </a:srgbClr>
                  </a:outerShdw>
                </a:effectLst>
              </a:rPr>
              <a:t>(maybe common element)</a:t>
            </a:r>
          </a:p>
          <a:p>
            <a:pPr>
              <a:defRPr/>
            </a:pPr>
            <a:endParaRPr lang="en-US" b="1" dirty="0">
              <a:solidFill>
                <a:srgbClr val="C00000"/>
              </a:solidFill>
              <a:effectLst>
                <a:outerShdw blurRad="38100" dist="38100" dir="2700000" algn="tl">
                  <a:srgbClr val="000000">
                    <a:alpha val="43137"/>
                  </a:srgbClr>
                </a:outerShdw>
              </a:effectLst>
            </a:endParaRPr>
          </a:p>
          <a:p>
            <a:pPr>
              <a:defRPr/>
            </a:pPr>
            <a:endParaRPr lang="en-US" b="1" dirty="0">
              <a:solidFill>
                <a:srgbClr val="C00000"/>
              </a:solidFill>
              <a:effectLst>
                <a:outerShdw blurRad="38100" dist="38100" dir="2700000" algn="tl">
                  <a:srgbClr val="000000">
                    <a:alpha val="43137"/>
                  </a:srgbClr>
                </a:outerShdw>
              </a:effectLst>
            </a:endParaRPr>
          </a:p>
          <a:p>
            <a:pPr>
              <a:defRPr/>
            </a:pPr>
            <a:r>
              <a:rPr lang="en-US" b="1" dirty="0">
                <a:solidFill>
                  <a:srgbClr val="C00000"/>
                </a:solidFill>
                <a:effectLst>
                  <a:outerShdw blurRad="38100" dist="38100" dir="2700000" algn="tl">
                    <a:srgbClr val="000000">
                      <a:alpha val="43137"/>
                    </a:srgbClr>
                  </a:outerShdw>
                </a:effectLst>
              </a:rPr>
              <a:t>Step 3: Stoichiometry </a:t>
            </a:r>
          </a:p>
        </p:txBody>
      </p:sp>
      <p:sp>
        <p:nvSpPr>
          <p:cNvPr id="4" name="Right Arrow 3"/>
          <p:cNvSpPr/>
          <p:nvPr/>
        </p:nvSpPr>
        <p:spPr bwMode="auto">
          <a:xfrm>
            <a:off x="2465388" y="4070350"/>
            <a:ext cx="685800" cy="215900"/>
          </a:xfrm>
          <a:prstGeom prst="rightArrow">
            <a:avLst/>
          </a:prstGeom>
          <a:solidFill>
            <a:schemeClr val="accent6">
              <a:lumMod val="50000"/>
            </a:schemeClr>
          </a:solidFill>
          <a:ln w="9525" cap="flat" cmpd="sng" algn="ctr">
            <a:solidFill>
              <a:schemeClr val="tx1"/>
            </a:solidFill>
            <a:prstDash val="solid"/>
            <a:round/>
            <a:headEnd type="none" w="med" len="med"/>
            <a:tailEnd type="none" w="med" len="med"/>
          </a:ln>
          <a:effectLst/>
          <a:extLst/>
        </p:spPr>
        <p:txBody>
          <a:bodyPr/>
          <a:lstStyle/>
          <a:p>
            <a:pPr>
              <a:defRPr/>
            </a:pPr>
            <a:endParaRPr lang="en-US"/>
          </a:p>
        </p:txBody>
      </p:sp>
      <p:sp>
        <p:nvSpPr>
          <p:cNvPr id="5" name="Rectangle 4"/>
          <p:cNvSpPr/>
          <p:nvPr/>
        </p:nvSpPr>
        <p:spPr>
          <a:xfrm>
            <a:off x="3276600" y="3947993"/>
            <a:ext cx="1811481" cy="461665"/>
          </a:xfrm>
          <a:prstGeom prst="rect">
            <a:avLst/>
          </a:prstGeom>
          <a:noFill/>
        </p:spPr>
        <p:txBody>
          <a:bodyPr>
            <a:spAutoFit/>
          </a:bodyPr>
          <a:lstStyle/>
          <a:p>
            <a:pPr algn="ctr">
              <a:defRPr/>
            </a:pPr>
            <a:r>
              <a:rPr lang="en-US"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C</a:t>
            </a:r>
            <a:r>
              <a:rPr lang="en-US" b="1" baseline="-2500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2</a:t>
            </a:r>
            <a:r>
              <a:rPr lang="en-US"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H</a:t>
            </a:r>
            <a:r>
              <a:rPr lang="en-US" b="1" baseline="-2500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5</a:t>
            </a:r>
            <a:r>
              <a:rPr lang="en-US"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OH</a:t>
            </a:r>
          </a:p>
        </p:txBody>
      </p:sp>
      <p:sp>
        <p:nvSpPr>
          <p:cNvPr id="8" name="Right Arrow 7"/>
          <p:cNvSpPr/>
          <p:nvPr/>
        </p:nvSpPr>
        <p:spPr bwMode="auto">
          <a:xfrm>
            <a:off x="5213350" y="4060825"/>
            <a:ext cx="685800" cy="215900"/>
          </a:xfrm>
          <a:prstGeom prst="rightArrow">
            <a:avLst/>
          </a:prstGeom>
          <a:solidFill>
            <a:schemeClr val="accent6">
              <a:lumMod val="50000"/>
            </a:schemeClr>
          </a:solidFill>
          <a:ln w="9525" cap="flat" cmpd="sng" algn="ctr">
            <a:solidFill>
              <a:schemeClr val="tx1"/>
            </a:solidFill>
            <a:prstDash val="solid"/>
            <a:round/>
            <a:headEnd type="none" w="med" len="med"/>
            <a:tailEnd type="none" w="med" len="med"/>
          </a:ln>
          <a:effectLst/>
          <a:extLst/>
        </p:spPr>
        <p:txBody>
          <a:bodyPr/>
          <a:lstStyle/>
          <a:p>
            <a:pPr>
              <a:defRPr/>
            </a:pPr>
            <a:endParaRPr lang="en-US"/>
          </a:p>
        </p:txBody>
      </p:sp>
      <p:sp>
        <p:nvSpPr>
          <p:cNvPr id="6" name="Rectangle 5"/>
          <p:cNvSpPr/>
          <p:nvPr/>
        </p:nvSpPr>
        <p:spPr>
          <a:xfrm>
            <a:off x="6288129" y="3947993"/>
            <a:ext cx="1159292" cy="461665"/>
          </a:xfrm>
          <a:prstGeom prst="rect">
            <a:avLst/>
          </a:prstGeom>
          <a:noFill/>
        </p:spPr>
        <p:txBody>
          <a:bodyPr wrap="none">
            <a:spAutoFit/>
          </a:bodyPr>
          <a:lstStyle/>
          <a:p>
            <a:pPr algn="ctr">
              <a:defRPr/>
            </a:pPr>
            <a:r>
              <a:rPr lang="en-US" b="1" dirty="0">
                <a:ln w="6600">
                  <a:solidFill>
                    <a:schemeClr val="accent2"/>
                  </a:solidFill>
                  <a:prstDash val="solid"/>
                </a:ln>
                <a:solidFill>
                  <a:srgbClr val="FFFFFF"/>
                </a:solidFill>
                <a:effectLst>
                  <a:outerShdw dist="38100" dir="2700000" algn="tl" rotWithShape="0">
                    <a:schemeClr val="accent2"/>
                  </a:outerShdw>
                </a:effectLst>
              </a:rPr>
              <a:t>Cr</a:t>
            </a:r>
            <a:r>
              <a:rPr lang="en-US" b="1" baseline="-25000" dirty="0">
                <a:ln w="6600">
                  <a:solidFill>
                    <a:schemeClr val="accent2"/>
                  </a:solidFill>
                  <a:prstDash val="solid"/>
                </a:ln>
                <a:solidFill>
                  <a:srgbClr val="FFFFFF"/>
                </a:solidFill>
                <a:effectLst>
                  <a:outerShdw dist="38100" dir="2700000" algn="tl" rotWithShape="0">
                    <a:schemeClr val="accent2"/>
                  </a:outerShdw>
                </a:effectLst>
              </a:rPr>
              <a:t>2</a:t>
            </a:r>
            <a:r>
              <a:rPr lang="en-US" b="1" dirty="0">
                <a:ln w="6600">
                  <a:solidFill>
                    <a:schemeClr val="accent2"/>
                  </a:solidFill>
                  <a:prstDash val="solid"/>
                </a:ln>
                <a:solidFill>
                  <a:srgbClr val="FFFFFF"/>
                </a:solidFill>
                <a:effectLst>
                  <a:outerShdw dist="38100" dir="2700000" algn="tl" rotWithShape="0">
                    <a:schemeClr val="accent2"/>
                  </a:outerShdw>
                </a:effectLst>
              </a:rPr>
              <a:t>O</a:t>
            </a:r>
            <a:r>
              <a:rPr lang="en-US" b="1" baseline="-25000" dirty="0">
                <a:ln w="6600">
                  <a:solidFill>
                    <a:schemeClr val="accent2"/>
                  </a:solidFill>
                  <a:prstDash val="solid"/>
                </a:ln>
                <a:solidFill>
                  <a:srgbClr val="FFFFFF"/>
                </a:solidFill>
                <a:effectLst>
                  <a:outerShdw dist="38100" dir="2700000" algn="tl" rotWithShape="0">
                    <a:schemeClr val="accent2"/>
                  </a:outerShdw>
                </a:effectLst>
              </a:rPr>
              <a:t>7</a:t>
            </a:r>
            <a:r>
              <a:rPr lang="en-US" b="1" baseline="30000" dirty="0">
                <a:ln w="6600">
                  <a:solidFill>
                    <a:schemeClr val="accent2"/>
                  </a:solidFill>
                  <a:prstDash val="solid"/>
                </a:ln>
                <a:solidFill>
                  <a:srgbClr val="FFFFFF"/>
                </a:solidFill>
                <a:effectLst>
                  <a:outerShdw dist="38100" dir="2700000" algn="tl" rotWithShape="0">
                    <a:schemeClr val="accent2"/>
                  </a:outerShdw>
                </a:effectLst>
              </a:rPr>
              <a:t>2-</a:t>
            </a:r>
          </a:p>
        </p:txBody>
      </p:sp>
      <p:sp>
        <p:nvSpPr>
          <p:cNvPr id="7" name="Teardrop 6"/>
          <p:cNvSpPr/>
          <p:nvPr/>
        </p:nvSpPr>
        <p:spPr bwMode="auto">
          <a:xfrm>
            <a:off x="768350" y="3819525"/>
            <a:ext cx="1060450" cy="590550"/>
          </a:xfrm>
          <a:prstGeom prst="teardrop">
            <a:avLst/>
          </a:prstGeom>
          <a:solidFill>
            <a:srgbClr val="C00000"/>
          </a:solidFill>
          <a:ln w="9525" cap="flat" cmpd="sng" algn="ctr">
            <a:solidFill>
              <a:schemeClr val="tx1"/>
            </a:solidFill>
            <a:prstDash val="solid"/>
            <a:round/>
            <a:headEnd type="none" w="med" len="med"/>
            <a:tailEnd type="none" w="med" len="med"/>
          </a:ln>
          <a:effectLst/>
          <a:extLst/>
        </p:spPr>
        <p:txBody>
          <a:bodyPr/>
          <a:lstStyle/>
          <a:p>
            <a:pPr>
              <a:defRPr/>
            </a:pPr>
            <a:r>
              <a:rPr lang="en-US" sz="1000" dirty="0"/>
              <a:t>BLOOD PLASMA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TextBox 1"/>
          <p:cNvSpPr txBox="1">
            <a:spLocks noChangeArrowheads="1"/>
          </p:cNvSpPr>
          <p:nvPr/>
        </p:nvSpPr>
        <p:spPr bwMode="auto">
          <a:xfrm>
            <a:off x="252413" y="838200"/>
            <a:ext cx="87630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defRPr/>
            </a:pPr>
            <a:r>
              <a:rPr lang="en-US" altLang="en-US" sz="1800" b="1" dirty="0">
                <a:solidFill>
                  <a:srgbClr val="008000"/>
                </a:solidFill>
                <a:latin typeface="+mn-lt"/>
              </a:rPr>
              <a:t>2.</a:t>
            </a:r>
            <a:r>
              <a:rPr lang="en-US" altLang="en-US" sz="1800" b="1" dirty="0">
                <a:latin typeface="+mn-lt"/>
              </a:rPr>
              <a:t>  A person’s blood alcohol level can be determined by titrating a sample of blood plasma with potassium dichromate solution.</a:t>
            </a:r>
          </a:p>
          <a:p>
            <a:pPr algn="ctr">
              <a:spcBef>
                <a:spcPct val="0"/>
              </a:spcBef>
              <a:buFontTx/>
              <a:buNone/>
              <a:defRPr/>
            </a:pPr>
            <a:r>
              <a:rPr lang="en-US" altLang="en-US" sz="1800" b="1" dirty="0">
                <a:solidFill>
                  <a:srgbClr val="008000"/>
                </a:solidFill>
                <a:latin typeface="+mn-lt"/>
              </a:rPr>
              <a:t>16H</a:t>
            </a:r>
            <a:r>
              <a:rPr lang="en-US" altLang="en-US" sz="1800" b="1" baseline="30000" dirty="0">
                <a:solidFill>
                  <a:srgbClr val="008000"/>
                </a:solidFill>
                <a:latin typeface="+mn-lt"/>
              </a:rPr>
              <a:t>+</a:t>
            </a:r>
            <a:r>
              <a:rPr lang="en-US" altLang="en-US" sz="1800" b="1" dirty="0">
                <a:solidFill>
                  <a:srgbClr val="008000"/>
                </a:solidFill>
                <a:latin typeface="+mn-lt"/>
              </a:rPr>
              <a:t> + 2 Cr</a:t>
            </a:r>
            <a:r>
              <a:rPr lang="en-US" altLang="en-US" sz="1800" b="1" baseline="-25000" dirty="0">
                <a:solidFill>
                  <a:srgbClr val="008000"/>
                </a:solidFill>
                <a:latin typeface="+mn-lt"/>
              </a:rPr>
              <a:t>2</a:t>
            </a:r>
            <a:r>
              <a:rPr lang="en-US" altLang="en-US" sz="1800" b="1" dirty="0">
                <a:solidFill>
                  <a:srgbClr val="008000"/>
                </a:solidFill>
                <a:latin typeface="+mn-lt"/>
              </a:rPr>
              <a:t>O</a:t>
            </a:r>
            <a:r>
              <a:rPr lang="en-US" altLang="en-US" sz="1800" b="1" baseline="-25000" dirty="0">
                <a:solidFill>
                  <a:srgbClr val="008000"/>
                </a:solidFill>
                <a:latin typeface="+mn-lt"/>
              </a:rPr>
              <a:t>7</a:t>
            </a:r>
            <a:r>
              <a:rPr lang="en-US" altLang="en-US" sz="1800" b="1" baseline="30000" dirty="0">
                <a:solidFill>
                  <a:srgbClr val="008000"/>
                </a:solidFill>
                <a:latin typeface="+mn-lt"/>
              </a:rPr>
              <a:t>2-</a:t>
            </a:r>
            <a:r>
              <a:rPr lang="en-US" altLang="en-US" sz="1800" b="1" dirty="0">
                <a:solidFill>
                  <a:srgbClr val="008000"/>
                </a:solidFill>
                <a:latin typeface="+mn-lt"/>
              </a:rPr>
              <a:t> + C</a:t>
            </a:r>
            <a:r>
              <a:rPr lang="en-US" altLang="en-US" sz="1800" b="1" baseline="-25000" dirty="0">
                <a:solidFill>
                  <a:srgbClr val="008000"/>
                </a:solidFill>
                <a:latin typeface="+mn-lt"/>
              </a:rPr>
              <a:t>2</a:t>
            </a:r>
            <a:r>
              <a:rPr lang="en-US" altLang="en-US" sz="1800" b="1" dirty="0">
                <a:solidFill>
                  <a:srgbClr val="008000"/>
                </a:solidFill>
                <a:latin typeface="+mn-lt"/>
              </a:rPr>
              <a:t>H</a:t>
            </a:r>
            <a:r>
              <a:rPr lang="en-US" altLang="en-US" sz="1800" b="1" baseline="-25000" dirty="0">
                <a:solidFill>
                  <a:srgbClr val="008000"/>
                </a:solidFill>
                <a:latin typeface="+mn-lt"/>
              </a:rPr>
              <a:t>5</a:t>
            </a:r>
            <a:r>
              <a:rPr lang="en-US" altLang="en-US" sz="1800" b="1" dirty="0">
                <a:solidFill>
                  <a:srgbClr val="008000"/>
                </a:solidFill>
                <a:latin typeface="+mn-lt"/>
              </a:rPr>
              <a:t>OH → 4 Cr</a:t>
            </a:r>
            <a:r>
              <a:rPr lang="en-US" altLang="en-US" sz="1800" b="1" baseline="30000" dirty="0">
                <a:solidFill>
                  <a:srgbClr val="008000"/>
                </a:solidFill>
                <a:latin typeface="+mn-lt"/>
              </a:rPr>
              <a:t>3+</a:t>
            </a:r>
            <a:r>
              <a:rPr lang="en-US" altLang="en-US" sz="1800" b="1" dirty="0">
                <a:solidFill>
                  <a:srgbClr val="008000"/>
                </a:solidFill>
                <a:latin typeface="+mn-lt"/>
              </a:rPr>
              <a:t> + 2 CO</a:t>
            </a:r>
            <a:r>
              <a:rPr lang="en-US" altLang="en-US" sz="1800" b="1" baseline="-25000" dirty="0">
                <a:solidFill>
                  <a:srgbClr val="008000"/>
                </a:solidFill>
                <a:latin typeface="+mn-lt"/>
              </a:rPr>
              <a:t>2</a:t>
            </a:r>
            <a:r>
              <a:rPr lang="en-US" altLang="en-US" sz="1800" b="1" dirty="0">
                <a:solidFill>
                  <a:srgbClr val="008000"/>
                </a:solidFill>
                <a:latin typeface="+mn-lt"/>
              </a:rPr>
              <a:t> + 11 H</a:t>
            </a:r>
            <a:r>
              <a:rPr lang="en-US" altLang="en-US" sz="1800" b="1" baseline="-25000" dirty="0">
                <a:solidFill>
                  <a:srgbClr val="008000"/>
                </a:solidFill>
                <a:latin typeface="+mn-lt"/>
              </a:rPr>
              <a:t>2</a:t>
            </a:r>
            <a:r>
              <a:rPr lang="en-US" altLang="en-US" sz="1800" b="1" dirty="0">
                <a:solidFill>
                  <a:srgbClr val="008000"/>
                </a:solidFill>
                <a:latin typeface="+mn-lt"/>
              </a:rPr>
              <a:t>O</a:t>
            </a:r>
          </a:p>
          <a:p>
            <a:pPr>
              <a:spcBef>
                <a:spcPct val="0"/>
              </a:spcBef>
              <a:buFontTx/>
              <a:buNone/>
              <a:defRPr/>
            </a:pPr>
            <a:r>
              <a:rPr lang="en-US" altLang="en-US" sz="1800" b="1" dirty="0">
                <a:latin typeface="+mn-lt"/>
              </a:rPr>
              <a:t>If 35.46 mL of 0.05961 M Cr</a:t>
            </a:r>
            <a:r>
              <a:rPr lang="en-US" altLang="en-US" sz="1800" b="1" baseline="-25000" dirty="0">
                <a:latin typeface="+mn-lt"/>
              </a:rPr>
              <a:t>2</a:t>
            </a:r>
            <a:r>
              <a:rPr lang="en-US" altLang="en-US" sz="1800" b="1" dirty="0">
                <a:latin typeface="+mn-lt"/>
              </a:rPr>
              <a:t>O</a:t>
            </a:r>
            <a:r>
              <a:rPr lang="en-US" altLang="en-US" sz="1800" b="1" baseline="-25000" dirty="0">
                <a:latin typeface="+mn-lt"/>
              </a:rPr>
              <a:t>7</a:t>
            </a:r>
            <a:r>
              <a:rPr lang="en-US" altLang="en-US" sz="1800" b="1" baseline="30000" dirty="0">
                <a:latin typeface="+mn-lt"/>
              </a:rPr>
              <a:t>2-</a:t>
            </a:r>
            <a:r>
              <a:rPr lang="en-US" altLang="en-US" sz="1800" b="1" dirty="0">
                <a:latin typeface="+mn-lt"/>
              </a:rPr>
              <a:t> is required to titrate 28.00 g of plasma, what is the mass percent of alcohol in the blood?</a:t>
            </a:r>
          </a:p>
        </p:txBody>
      </p:sp>
      <p:sp>
        <p:nvSpPr>
          <p:cNvPr id="13315" name="TextBox 1"/>
          <p:cNvSpPr txBox="1">
            <a:spLocks noChangeArrowheads="1"/>
          </p:cNvSpPr>
          <p:nvPr/>
        </p:nvSpPr>
        <p:spPr bwMode="auto">
          <a:xfrm>
            <a:off x="1219200" y="228600"/>
            <a:ext cx="6829425" cy="461963"/>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solidFill>
                  <a:srgbClr val="333399"/>
                </a:solidFill>
                <a:latin typeface="Arial" panose="020B0604020202020204" pitchFamily="34" charset="0"/>
                <a:cs typeface="Arial" panose="020B0604020202020204" pitchFamily="34" charset="0"/>
              </a:rPr>
              <a:t>VOLUMETRIC  ANALYSIS – Lecture problem</a:t>
            </a:r>
          </a:p>
        </p:txBody>
      </p:sp>
      <p:sp>
        <p:nvSpPr>
          <p:cNvPr id="2" name="TextBox 1"/>
          <p:cNvSpPr txBox="1">
            <a:spLocks noChangeArrowheads="1"/>
          </p:cNvSpPr>
          <p:nvPr/>
        </p:nvSpPr>
        <p:spPr bwMode="auto">
          <a:xfrm>
            <a:off x="20638" y="2449513"/>
            <a:ext cx="9144000" cy="409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b="1">
                <a:solidFill>
                  <a:srgbClr val="002060"/>
                </a:solidFill>
              </a:rPr>
              <a:t>16H</a:t>
            </a:r>
            <a:r>
              <a:rPr lang="en-US" altLang="en-US" b="1" baseline="30000">
                <a:solidFill>
                  <a:srgbClr val="002060"/>
                </a:solidFill>
              </a:rPr>
              <a:t>+</a:t>
            </a:r>
            <a:r>
              <a:rPr lang="en-US" altLang="en-US" b="1">
                <a:solidFill>
                  <a:srgbClr val="002060"/>
                </a:solidFill>
              </a:rPr>
              <a:t> + 2 Cr</a:t>
            </a:r>
            <a:r>
              <a:rPr lang="en-US" altLang="en-US" b="1" baseline="-25000">
                <a:solidFill>
                  <a:srgbClr val="002060"/>
                </a:solidFill>
              </a:rPr>
              <a:t>2</a:t>
            </a:r>
            <a:r>
              <a:rPr lang="en-US" altLang="en-US" b="1">
                <a:solidFill>
                  <a:srgbClr val="002060"/>
                </a:solidFill>
              </a:rPr>
              <a:t>O</a:t>
            </a:r>
            <a:r>
              <a:rPr lang="en-US" altLang="en-US" b="1" baseline="-25000">
                <a:solidFill>
                  <a:srgbClr val="002060"/>
                </a:solidFill>
              </a:rPr>
              <a:t>7</a:t>
            </a:r>
            <a:r>
              <a:rPr lang="en-US" altLang="en-US" b="1" baseline="30000">
                <a:solidFill>
                  <a:srgbClr val="002060"/>
                </a:solidFill>
              </a:rPr>
              <a:t>2-</a:t>
            </a:r>
            <a:r>
              <a:rPr lang="en-US" altLang="en-US" b="1">
                <a:solidFill>
                  <a:srgbClr val="002060"/>
                </a:solidFill>
              </a:rPr>
              <a:t> + C</a:t>
            </a:r>
            <a:r>
              <a:rPr lang="en-US" altLang="en-US" b="1" baseline="-25000">
                <a:solidFill>
                  <a:srgbClr val="002060"/>
                </a:solidFill>
              </a:rPr>
              <a:t>2</a:t>
            </a:r>
            <a:r>
              <a:rPr lang="en-US" altLang="en-US" b="1">
                <a:solidFill>
                  <a:srgbClr val="002060"/>
                </a:solidFill>
              </a:rPr>
              <a:t>H</a:t>
            </a:r>
            <a:r>
              <a:rPr lang="en-US" altLang="en-US" b="1" baseline="-25000">
                <a:solidFill>
                  <a:srgbClr val="002060"/>
                </a:solidFill>
              </a:rPr>
              <a:t>5</a:t>
            </a:r>
            <a:r>
              <a:rPr lang="en-US" altLang="en-US" b="1">
                <a:solidFill>
                  <a:srgbClr val="002060"/>
                </a:solidFill>
              </a:rPr>
              <a:t>OH → 4 Cr</a:t>
            </a:r>
            <a:r>
              <a:rPr lang="en-US" altLang="en-US" b="1" baseline="30000">
                <a:solidFill>
                  <a:srgbClr val="002060"/>
                </a:solidFill>
              </a:rPr>
              <a:t>3+</a:t>
            </a:r>
            <a:r>
              <a:rPr lang="en-US" altLang="en-US" b="1">
                <a:solidFill>
                  <a:srgbClr val="002060"/>
                </a:solidFill>
              </a:rPr>
              <a:t> + 2 CO</a:t>
            </a:r>
            <a:r>
              <a:rPr lang="en-US" altLang="en-US" b="1" baseline="-25000">
                <a:solidFill>
                  <a:srgbClr val="002060"/>
                </a:solidFill>
              </a:rPr>
              <a:t>2</a:t>
            </a:r>
            <a:r>
              <a:rPr lang="en-US" altLang="en-US" b="1">
                <a:solidFill>
                  <a:srgbClr val="002060"/>
                </a:solidFill>
              </a:rPr>
              <a:t> + 11 H</a:t>
            </a:r>
            <a:r>
              <a:rPr lang="en-US" altLang="en-US" b="1" baseline="-25000">
                <a:solidFill>
                  <a:srgbClr val="002060"/>
                </a:solidFill>
              </a:rPr>
              <a:t>2</a:t>
            </a:r>
            <a:r>
              <a:rPr lang="en-US" altLang="en-US" b="1">
                <a:solidFill>
                  <a:srgbClr val="002060"/>
                </a:solidFill>
              </a:rPr>
              <a:t>O</a:t>
            </a:r>
          </a:p>
          <a:p>
            <a:r>
              <a:rPr lang="en-US" altLang="en-US">
                <a:solidFill>
                  <a:srgbClr val="002060"/>
                </a:solidFill>
              </a:rPr>
              <a:t>	</a:t>
            </a:r>
            <a:r>
              <a:rPr lang="en-US" altLang="en-US" sz="1600">
                <a:solidFill>
                  <a:srgbClr val="002060"/>
                </a:solidFill>
              </a:rPr>
              <a:t>                    35.46 mL</a:t>
            </a:r>
          </a:p>
          <a:p>
            <a:r>
              <a:rPr lang="en-US" altLang="en-US" sz="1600">
                <a:solidFill>
                  <a:srgbClr val="002060"/>
                </a:solidFill>
              </a:rPr>
              <a:t>	                  0.05961 M</a:t>
            </a:r>
          </a:p>
          <a:p>
            <a:endParaRPr lang="en-US" altLang="en-US">
              <a:solidFill>
                <a:srgbClr val="002060"/>
              </a:solidFill>
            </a:endParaRPr>
          </a:p>
          <a:p>
            <a:r>
              <a:rPr lang="en-US" altLang="en-US" sz="2000">
                <a:solidFill>
                  <a:srgbClr val="002060"/>
                </a:solidFill>
              </a:rPr>
              <a:t>     0.03546 L </a:t>
            </a:r>
            <a:r>
              <a:rPr lang="en-US" altLang="en-US" sz="2000" b="1">
                <a:solidFill>
                  <a:srgbClr val="002060"/>
                </a:solidFill>
              </a:rPr>
              <a:t>Cr</a:t>
            </a:r>
            <a:r>
              <a:rPr lang="en-US" altLang="en-US" sz="2000" b="1" baseline="-25000">
                <a:solidFill>
                  <a:srgbClr val="002060"/>
                </a:solidFill>
              </a:rPr>
              <a:t>2</a:t>
            </a:r>
            <a:r>
              <a:rPr lang="en-US" altLang="en-US" sz="2000" b="1">
                <a:solidFill>
                  <a:srgbClr val="002060"/>
                </a:solidFill>
              </a:rPr>
              <a:t>O</a:t>
            </a:r>
            <a:r>
              <a:rPr lang="en-US" altLang="en-US" sz="2000" b="1" baseline="-25000">
                <a:solidFill>
                  <a:srgbClr val="002060"/>
                </a:solidFill>
              </a:rPr>
              <a:t>7</a:t>
            </a:r>
            <a:r>
              <a:rPr lang="en-US" altLang="en-US" sz="2000" b="1" baseline="30000">
                <a:solidFill>
                  <a:srgbClr val="002060"/>
                </a:solidFill>
              </a:rPr>
              <a:t>2-</a:t>
            </a:r>
            <a:r>
              <a:rPr lang="en-US" altLang="en-US" sz="2000" b="1">
                <a:solidFill>
                  <a:srgbClr val="002060"/>
                </a:solidFill>
              </a:rPr>
              <a:t>   </a:t>
            </a:r>
            <a:r>
              <a:rPr lang="en-US" altLang="en-US" sz="2000" b="1" u="sng">
                <a:solidFill>
                  <a:srgbClr val="002060"/>
                </a:solidFill>
              </a:rPr>
              <a:t>0.05961 mol</a:t>
            </a:r>
            <a:r>
              <a:rPr lang="en-US" altLang="en-US" sz="2000" b="1">
                <a:solidFill>
                  <a:srgbClr val="002060"/>
                </a:solidFill>
              </a:rPr>
              <a:t>      </a:t>
            </a:r>
            <a:r>
              <a:rPr lang="en-US" altLang="en-US" sz="2000" b="1" u="sng">
                <a:solidFill>
                  <a:srgbClr val="002060"/>
                </a:solidFill>
              </a:rPr>
              <a:t>1 mol C</a:t>
            </a:r>
            <a:r>
              <a:rPr lang="en-US" altLang="en-US" sz="2000" b="1" u="sng" baseline="-25000">
                <a:solidFill>
                  <a:srgbClr val="002060"/>
                </a:solidFill>
              </a:rPr>
              <a:t>2</a:t>
            </a:r>
            <a:r>
              <a:rPr lang="en-US" altLang="en-US" sz="2000" b="1" u="sng">
                <a:solidFill>
                  <a:srgbClr val="002060"/>
                </a:solidFill>
              </a:rPr>
              <a:t>H</a:t>
            </a:r>
            <a:r>
              <a:rPr lang="en-US" altLang="en-US" sz="2000" b="1" u="sng" baseline="-25000">
                <a:solidFill>
                  <a:srgbClr val="002060"/>
                </a:solidFill>
              </a:rPr>
              <a:t>5</a:t>
            </a:r>
            <a:r>
              <a:rPr lang="en-US" altLang="en-US" sz="2000" b="1" u="sng">
                <a:solidFill>
                  <a:srgbClr val="002060"/>
                </a:solidFill>
              </a:rPr>
              <a:t>OH</a:t>
            </a:r>
            <a:r>
              <a:rPr lang="en-US" altLang="en-US" sz="2000" b="1">
                <a:solidFill>
                  <a:srgbClr val="002060"/>
                </a:solidFill>
              </a:rPr>
              <a:t>         </a:t>
            </a:r>
            <a:r>
              <a:rPr lang="en-US" altLang="en-US" sz="2000" b="1" u="sng">
                <a:solidFill>
                  <a:srgbClr val="002060"/>
                </a:solidFill>
              </a:rPr>
              <a:t>46g C</a:t>
            </a:r>
            <a:r>
              <a:rPr lang="en-US" altLang="en-US" sz="2000" b="1" u="sng" baseline="-25000">
                <a:solidFill>
                  <a:srgbClr val="002060"/>
                </a:solidFill>
              </a:rPr>
              <a:t>2</a:t>
            </a:r>
            <a:r>
              <a:rPr lang="en-US" altLang="en-US" sz="2000" b="1" u="sng">
                <a:solidFill>
                  <a:srgbClr val="002060"/>
                </a:solidFill>
              </a:rPr>
              <a:t>H</a:t>
            </a:r>
            <a:r>
              <a:rPr lang="en-US" altLang="en-US" sz="2000" b="1" u="sng" baseline="-25000">
                <a:solidFill>
                  <a:srgbClr val="002060"/>
                </a:solidFill>
              </a:rPr>
              <a:t>5</a:t>
            </a:r>
            <a:r>
              <a:rPr lang="en-US" altLang="en-US" sz="2000" b="1" u="sng">
                <a:solidFill>
                  <a:srgbClr val="002060"/>
                </a:solidFill>
              </a:rPr>
              <a:t>OH</a:t>
            </a:r>
          </a:p>
          <a:p>
            <a:r>
              <a:rPr lang="en-US" altLang="en-US" sz="2000" b="1">
                <a:solidFill>
                  <a:srgbClr val="002060"/>
                </a:solidFill>
              </a:rPr>
              <a:t>                                            1 L                 2 mol Cr</a:t>
            </a:r>
            <a:r>
              <a:rPr lang="en-US" altLang="en-US" sz="2000" b="1" baseline="-25000">
                <a:solidFill>
                  <a:srgbClr val="002060"/>
                </a:solidFill>
              </a:rPr>
              <a:t>2</a:t>
            </a:r>
            <a:r>
              <a:rPr lang="en-US" altLang="en-US" sz="2000" b="1">
                <a:solidFill>
                  <a:srgbClr val="002060"/>
                </a:solidFill>
              </a:rPr>
              <a:t>O</a:t>
            </a:r>
            <a:r>
              <a:rPr lang="en-US" altLang="en-US" sz="2000" b="1" baseline="-25000">
                <a:solidFill>
                  <a:srgbClr val="002060"/>
                </a:solidFill>
              </a:rPr>
              <a:t>7</a:t>
            </a:r>
            <a:r>
              <a:rPr lang="en-US" altLang="en-US" sz="2000" b="1" baseline="30000">
                <a:solidFill>
                  <a:srgbClr val="002060"/>
                </a:solidFill>
              </a:rPr>
              <a:t>2-                         </a:t>
            </a:r>
            <a:r>
              <a:rPr lang="en-US" altLang="en-US" sz="2000" b="1">
                <a:solidFill>
                  <a:srgbClr val="002060"/>
                </a:solidFill>
              </a:rPr>
              <a:t>1mol</a:t>
            </a:r>
          </a:p>
          <a:p>
            <a:endParaRPr lang="en-US" altLang="en-US" sz="2000" b="1">
              <a:solidFill>
                <a:srgbClr val="002060"/>
              </a:solidFill>
            </a:endParaRPr>
          </a:p>
          <a:p>
            <a:r>
              <a:rPr lang="en-US" altLang="en-US" sz="2000" b="1">
                <a:solidFill>
                  <a:srgbClr val="002060"/>
                </a:solidFill>
              </a:rPr>
              <a:t>			= 0.048616 g C</a:t>
            </a:r>
            <a:r>
              <a:rPr lang="en-US" altLang="en-US" sz="2000" b="1" baseline="-25000">
                <a:solidFill>
                  <a:srgbClr val="002060"/>
                </a:solidFill>
              </a:rPr>
              <a:t>2</a:t>
            </a:r>
            <a:r>
              <a:rPr lang="en-US" altLang="en-US" sz="2000" b="1">
                <a:solidFill>
                  <a:srgbClr val="002060"/>
                </a:solidFill>
              </a:rPr>
              <a:t>H</a:t>
            </a:r>
            <a:r>
              <a:rPr lang="en-US" altLang="en-US" sz="2000" b="1" baseline="-25000">
                <a:solidFill>
                  <a:srgbClr val="002060"/>
                </a:solidFill>
              </a:rPr>
              <a:t>5</a:t>
            </a:r>
            <a:r>
              <a:rPr lang="en-US" altLang="en-US" sz="2000" b="1">
                <a:solidFill>
                  <a:srgbClr val="002060"/>
                </a:solidFill>
              </a:rPr>
              <a:t>OH</a:t>
            </a:r>
          </a:p>
          <a:p>
            <a:endParaRPr lang="en-US" altLang="en-US" sz="2000" b="1">
              <a:solidFill>
                <a:srgbClr val="002060"/>
              </a:solidFill>
            </a:endParaRPr>
          </a:p>
          <a:p>
            <a:r>
              <a:rPr lang="en-US" altLang="en-US" sz="2000" b="1">
                <a:solidFill>
                  <a:srgbClr val="002060"/>
                </a:solidFill>
              </a:rPr>
              <a:t>          % C</a:t>
            </a:r>
            <a:r>
              <a:rPr lang="en-US" altLang="en-US" sz="2000" b="1" baseline="-25000">
                <a:solidFill>
                  <a:srgbClr val="002060"/>
                </a:solidFill>
              </a:rPr>
              <a:t>2</a:t>
            </a:r>
            <a:r>
              <a:rPr lang="en-US" altLang="en-US" sz="2000" b="1">
                <a:solidFill>
                  <a:srgbClr val="002060"/>
                </a:solidFill>
              </a:rPr>
              <a:t>H</a:t>
            </a:r>
            <a:r>
              <a:rPr lang="en-US" altLang="en-US" sz="2000" b="1" baseline="-25000">
                <a:solidFill>
                  <a:srgbClr val="002060"/>
                </a:solidFill>
              </a:rPr>
              <a:t>5</a:t>
            </a:r>
            <a:r>
              <a:rPr lang="en-US" altLang="en-US" sz="2000" b="1">
                <a:solidFill>
                  <a:srgbClr val="002060"/>
                </a:solidFill>
              </a:rPr>
              <a:t>OH = </a:t>
            </a:r>
            <a:r>
              <a:rPr lang="en-US" altLang="en-US" sz="2000" b="1" u="sng">
                <a:solidFill>
                  <a:srgbClr val="002060"/>
                </a:solidFill>
              </a:rPr>
              <a:t>mass C</a:t>
            </a:r>
            <a:r>
              <a:rPr lang="en-US" altLang="en-US" sz="2000" b="1" u="sng" baseline="-25000">
                <a:solidFill>
                  <a:srgbClr val="002060"/>
                </a:solidFill>
              </a:rPr>
              <a:t>2</a:t>
            </a:r>
            <a:r>
              <a:rPr lang="en-US" altLang="en-US" sz="2000" b="1" u="sng">
                <a:solidFill>
                  <a:srgbClr val="002060"/>
                </a:solidFill>
              </a:rPr>
              <a:t>H</a:t>
            </a:r>
            <a:r>
              <a:rPr lang="en-US" altLang="en-US" sz="2000" b="1" u="sng" baseline="-25000">
                <a:solidFill>
                  <a:srgbClr val="002060"/>
                </a:solidFill>
              </a:rPr>
              <a:t>5</a:t>
            </a:r>
            <a:r>
              <a:rPr lang="en-US" altLang="en-US" sz="2000" b="1" u="sng">
                <a:solidFill>
                  <a:srgbClr val="002060"/>
                </a:solidFill>
              </a:rPr>
              <a:t>OH</a:t>
            </a:r>
            <a:r>
              <a:rPr lang="en-US" altLang="en-US" sz="2000" b="1">
                <a:solidFill>
                  <a:srgbClr val="002060"/>
                </a:solidFill>
              </a:rPr>
              <a:t>       </a:t>
            </a:r>
            <a:r>
              <a:rPr lang="en-US" altLang="en-US" sz="2000" b="1" u="sng">
                <a:solidFill>
                  <a:srgbClr val="002060"/>
                </a:solidFill>
              </a:rPr>
              <a:t>0.048616 g C</a:t>
            </a:r>
            <a:r>
              <a:rPr lang="en-US" altLang="en-US" sz="2000" b="1" u="sng" baseline="-25000">
                <a:solidFill>
                  <a:srgbClr val="002060"/>
                </a:solidFill>
              </a:rPr>
              <a:t>2</a:t>
            </a:r>
            <a:r>
              <a:rPr lang="en-US" altLang="en-US" sz="2000" b="1" u="sng">
                <a:solidFill>
                  <a:srgbClr val="002060"/>
                </a:solidFill>
              </a:rPr>
              <a:t>H</a:t>
            </a:r>
            <a:r>
              <a:rPr lang="en-US" altLang="en-US" sz="2000" b="1" u="sng" baseline="-25000">
                <a:solidFill>
                  <a:srgbClr val="002060"/>
                </a:solidFill>
              </a:rPr>
              <a:t>5</a:t>
            </a:r>
            <a:r>
              <a:rPr lang="en-US" altLang="en-US" sz="2000" b="1" u="sng">
                <a:solidFill>
                  <a:srgbClr val="002060"/>
                </a:solidFill>
              </a:rPr>
              <a:t>OH</a:t>
            </a:r>
            <a:r>
              <a:rPr lang="en-US" altLang="en-US" sz="2000" b="1">
                <a:solidFill>
                  <a:srgbClr val="002060"/>
                </a:solidFill>
              </a:rPr>
              <a:t>        </a:t>
            </a:r>
            <a:r>
              <a:rPr lang="en-US" altLang="en-US" sz="2000" b="1">
                <a:solidFill>
                  <a:srgbClr val="FF0000"/>
                </a:solidFill>
              </a:rPr>
              <a:t>= </a:t>
            </a:r>
            <a:r>
              <a:rPr lang="en-US" altLang="en-US" sz="2800" b="1">
                <a:solidFill>
                  <a:srgbClr val="FF0000"/>
                </a:solidFill>
              </a:rPr>
              <a:t>0.17%</a:t>
            </a:r>
            <a:endParaRPr lang="en-US" altLang="en-US" sz="2000" b="1">
              <a:solidFill>
                <a:srgbClr val="FF0000"/>
              </a:solidFill>
            </a:endParaRPr>
          </a:p>
          <a:p>
            <a:r>
              <a:rPr lang="en-US" altLang="en-US" sz="2000" b="1">
                <a:solidFill>
                  <a:srgbClr val="002060"/>
                </a:solidFill>
              </a:rPr>
              <a:t>                                  mass plasma             28.00 g plasma</a:t>
            </a:r>
            <a:endParaRPr lang="en-US" altLang="en-US" sz="2000">
              <a:solidFill>
                <a:srgbClr val="002060"/>
              </a:solidFill>
            </a:endParaRPr>
          </a:p>
          <a:p>
            <a:endParaRPr lang="en-US" altLang="en-US"/>
          </a:p>
        </p:txBody>
      </p:sp>
      <p:sp>
        <p:nvSpPr>
          <p:cNvPr id="3" name="Double Bracket 2"/>
          <p:cNvSpPr>
            <a:spLocks noChangeArrowheads="1"/>
          </p:cNvSpPr>
          <p:nvPr/>
        </p:nvSpPr>
        <p:spPr bwMode="auto">
          <a:xfrm>
            <a:off x="2438400" y="3763963"/>
            <a:ext cx="1447800" cy="731837"/>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6" name="Double Bracket 5"/>
          <p:cNvSpPr>
            <a:spLocks noChangeArrowheads="1"/>
          </p:cNvSpPr>
          <p:nvPr/>
        </p:nvSpPr>
        <p:spPr bwMode="auto">
          <a:xfrm>
            <a:off x="4114800" y="3754438"/>
            <a:ext cx="1828800" cy="741362"/>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7" name="Double Bracket 6"/>
          <p:cNvSpPr>
            <a:spLocks noChangeArrowheads="1"/>
          </p:cNvSpPr>
          <p:nvPr/>
        </p:nvSpPr>
        <p:spPr bwMode="auto">
          <a:xfrm>
            <a:off x="6303963" y="3773488"/>
            <a:ext cx="1544637" cy="722312"/>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4" name="Double Bracket 3"/>
          <p:cNvSpPr>
            <a:spLocks noChangeArrowheads="1"/>
          </p:cNvSpPr>
          <p:nvPr/>
        </p:nvSpPr>
        <p:spPr bwMode="auto">
          <a:xfrm>
            <a:off x="2209800" y="5334000"/>
            <a:ext cx="1676400" cy="685800"/>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9" name="Double Bracket 8"/>
          <p:cNvSpPr>
            <a:spLocks noChangeArrowheads="1"/>
          </p:cNvSpPr>
          <p:nvPr/>
        </p:nvSpPr>
        <p:spPr bwMode="auto">
          <a:xfrm>
            <a:off x="4191000" y="5334000"/>
            <a:ext cx="2362200" cy="685800"/>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 name="Explosion 2 4"/>
          <p:cNvSpPr>
            <a:spLocks noChangeArrowheads="1"/>
          </p:cNvSpPr>
          <p:nvPr/>
        </p:nvSpPr>
        <p:spPr bwMode="auto">
          <a:xfrm>
            <a:off x="6303963" y="2882900"/>
            <a:ext cx="1731962" cy="692150"/>
          </a:xfrm>
          <a:prstGeom prst="irregularSeal2">
            <a:avLst/>
          </a:prstGeom>
          <a:solidFill>
            <a:srgbClr val="C00000"/>
          </a:solidFill>
          <a:ln w="9525" algn="ctr">
            <a:solidFill>
              <a:schemeClr val="tx1"/>
            </a:solidFill>
            <a:round/>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plasma</a:t>
            </a:r>
          </a:p>
        </p:txBody>
      </p:sp>
      <p:cxnSp>
        <p:nvCxnSpPr>
          <p:cNvPr id="12" name="Curved Connector 11"/>
          <p:cNvCxnSpPr>
            <a:cxnSpLocks noChangeShapeType="1"/>
          </p:cNvCxnSpPr>
          <p:nvPr/>
        </p:nvCxnSpPr>
        <p:spPr bwMode="auto">
          <a:xfrm rot="10800000">
            <a:off x="4073525" y="2344738"/>
            <a:ext cx="2201863" cy="1038225"/>
          </a:xfrm>
          <a:prstGeom prst="curvedConnector3">
            <a:avLst>
              <a:gd name="adj1" fmla="val 50000"/>
            </a:avLst>
          </a:prstGeom>
          <a:noFill/>
          <a:ln w="22225" algn="ctr">
            <a:solidFill>
              <a:schemeClr val="tx1"/>
            </a:solidFill>
            <a:round/>
            <a:headEnd type="triangle" w="med" len="med"/>
            <a:tailEnd type="triangle" w="med" len="med"/>
          </a:ln>
        </p:spPr>
      </p:cxnSp>
      <p:cxnSp>
        <p:nvCxnSpPr>
          <p:cNvPr id="16" name="Curved Connector 15"/>
          <p:cNvCxnSpPr>
            <a:cxnSpLocks noChangeShapeType="1"/>
          </p:cNvCxnSpPr>
          <p:nvPr/>
        </p:nvCxnSpPr>
        <p:spPr bwMode="auto">
          <a:xfrm rot="10800000">
            <a:off x="2895600" y="2344738"/>
            <a:ext cx="914400" cy="627062"/>
          </a:xfrm>
          <a:prstGeom prst="curvedConnector3">
            <a:avLst>
              <a:gd name="adj1" fmla="val 50000"/>
            </a:avLst>
          </a:prstGeom>
          <a:noFill/>
          <a:ln w="22225" algn="ctr">
            <a:solidFill>
              <a:schemeClr val="tx1"/>
            </a:solidFill>
            <a:round/>
            <a:headEnd type="triangle" w="med" len="med"/>
            <a:tailEnd type="triangle" w="med" len="med"/>
          </a:ln>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9"/>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P spid="4" grpId="0" animBg="1"/>
      <p:bldP spid="9"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1"/>
          <p:cNvSpPr txBox="1">
            <a:spLocks noChangeArrowheads="1"/>
          </p:cNvSpPr>
          <p:nvPr/>
        </p:nvSpPr>
        <p:spPr bwMode="auto">
          <a:xfrm>
            <a:off x="1219200" y="228600"/>
            <a:ext cx="6842125" cy="461963"/>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solidFill>
                  <a:srgbClr val="C00000"/>
                </a:solidFill>
                <a:latin typeface="Arial" panose="020B0604020202020204" pitchFamily="34" charset="0"/>
                <a:cs typeface="Arial" panose="020B0604020202020204" pitchFamily="34" charset="0"/>
              </a:rPr>
              <a:t>GRAVIMETRIC ANALYSIS – Lecture problems</a:t>
            </a:r>
          </a:p>
        </p:txBody>
      </p:sp>
      <p:sp>
        <p:nvSpPr>
          <p:cNvPr id="15363" name="TextBox 2"/>
          <p:cNvSpPr txBox="1">
            <a:spLocks noChangeArrowheads="1"/>
          </p:cNvSpPr>
          <p:nvPr/>
        </p:nvSpPr>
        <p:spPr bwMode="auto">
          <a:xfrm>
            <a:off x="304800" y="762000"/>
            <a:ext cx="85344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AutoNum type="arabicParenR"/>
            </a:pPr>
            <a:r>
              <a:rPr lang="en-US" altLang="en-US" sz="2000" b="1">
                <a:latin typeface="Arial" panose="020B0604020202020204" pitchFamily="34" charset="0"/>
                <a:cs typeface="Arial" panose="020B0604020202020204" pitchFamily="34" charset="0"/>
              </a:rPr>
              <a:t>Chloromycetin is an antibiotic composed of 40.88% carbon, 3.74% hydrogen, 24.76% oxygen, 8.67% nitrogen, and 21.94% chlorine. A 1.03-g sample of an ophthalmic ointment containing chloromycetin was chemically treated to convert its chlorine to chloride ions. The chloride ions were precipitated as silver chloride. If the silver chloride weighed 0.0129g, calculate the mass percent of chloromycetin in the ointment.</a:t>
            </a:r>
          </a:p>
        </p:txBody>
      </p:sp>
      <p:sp>
        <p:nvSpPr>
          <p:cNvPr id="2" name="TextBox 1"/>
          <p:cNvSpPr txBox="1">
            <a:spLocks noChangeArrowheads="1"/>
          </p:cNvSpPr>
          <p:nvPr/>
        </p:nvSpPr>
        <p:spPr bwMode="auto">
          <a:xfrm>
            <a:off x="715963" y="3200400"/>
            <a:ext cx="78486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solidFill>
                  <a:srgbClr val="333399"/>
                </a:solidFill>
              </a:rPr>
              <a:t>In this problem:</a:t>
            </a:r>
          </a:p>
          <a:p>
            <a:pPr>
              <a:spcBef>
                <a:spcPct val="0"/>
              </a:spcBef>
              <a:buFontTx/>
              <a:buNone/>
            </a:pPr>
            <a:endParaRPr lang="en-US" altLang="en-US" sz="2400">
              <a:solidFill>
                <a:srgbClr val="333399"/>
              </a:solidFill>
            </a:endParaRPr>
          </a:p>
          <a:p>
            <a:pPr>
              <a:spcBef>
                <a:spcPct val="0"/>
              </a:spcBef>
              <a:buFontTx/>
              <a:buNone/>
            </a:pPr>
            <a:r>
              <a:rPr lang="en-US" altLang="en-US" sz="2400">
                <a:solidFill>
                  <a:srgbClr val="333399"/>
                </a:solidFill>
              </a:rPr>
              <a:t>Step 1: Resolve empirical formula (in other problems could be any topic we have previously covered) density, isotopes, combustion analysis, etc</a:t>
            </a:r>
          </a:p>
          <a:p>
            <a:pPr>
              <a:spcBef>
                <a:spcPct val="0"/>
              </a:spcBef>
              <a:buFontTx/>
              <a:buNone/>
            </a:pPr>
            <a:endParaRPr lang="en-US" altLang="en-US" sz="2400">
              <a:solidFill>
                <a:srgbClr val="333399"/>
              </a:solidFill>
            </a:endParaRPr>
          </a:p>
          <a:p>
            <a:pPr>
              <a:spcBef>
                <a:spcPct val="0"/>
              </a:spcBef>
              <a:buFontTx/>
              <a:buNone/>
            </a:pPr>
            <a:r>
              <a:rPr lang="en-US" altLang="en-US" sz="2400">
                <a:solidFill>
                  <a:srgbClr val="333399"/>
                </a:solidFill>
              </a:rPr>
              <a:t>Step 2: gravimetric analysis </a:t>
            </a:r>
          </a:p>
          <a:p>
            <a:pPr>
              <a:spcBef>
                <a:spcPct val="0"/>
              </a:spcBef>
              <a:buFontTx/>
              <a:buNone/>
            </a:pPr>
            <a:r>
              <a:rPr lang="en-US" altLang="en-US" sz="2400">
                <a:solidFill>
                  <a:srgbClr val="333399"/>
                </a:solidFill>
              </a:rPr>
              <a:t>	- draw picture &amp; set up relationships</a:t>
            </a:r>
          </a:p>
          <a:p>
            <a:pPr>
              <a:spcBef>
                <a:spcPct val="0"/>
              </a:spcBef>
              <a:buFontTx/>
              <a:buNone/>
            </a:pPr>
            <a:r>
              <a:rPr lang="en-US" altLang="en-US" sz="2400">
                <a:solidFill>
                  <a:srgbClr val="333399"/>
                </a:solidFill>
              </a:rPr>
              <a:t>	- stoichiometry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546</TotalTime>
  <Words>1432</Words>
  <Application>Microsoft Office PowerPoint</Application>
  <PresentationFormat>On-screen Show (4:3)</PresentationFormat>
  <Paragraphs>133</Paragraphs>
  <Slides>11</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 DESTINE</vt:lpstr>
      <vt:lpstr>Arial</vt:lpstr>
      <vt:lpstr>Symbol</vt:lpstr>
      <vt:lpstr>Times New Roman</vt:lpstr>
      <vt:lpstr>Default Design</vt:lpstr>
      <vt:lpstr>Volumetric &amp; Gravimetric Analysis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terry boan</dc:creator>
  <cp:lastModifiedBy>Boan, Terry A.</cp:lastModifiedBy>
  <cp:revision>77</cp:revision>
  <dcterms:created xsi:type="dcterms:W3CDTF">2005-08-18T21:44:22Z</dcterms:created>
  <dcterms:modified xsi:type="dcterms:W3CDTF">2020-06-06T18:51:58Z</dcterms:modified>
</cp:coreProperties>
</file>