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4"/>
  </p:notesMasterIdLst>
  <p:sldIdLst>
    <p:sldId id="336" r:id="rId2"/>
    <p:sldId id="308" r:id="rId3"/>
    <p:sldId id="316" r:id="rId4"/>
    <p:sldId id="317" r:id="rId5"/>
    <p:sldId id="318" r:id="rId6"/>
    <p:sldId id="319" r:id="rId7"/>
    <p:sldId id="276" r:id="rId8"/>
    <p:sldId id="298" r:id="rId9"/>
    <p:sldId id="270" r:id="rId10"/>
    <p:sldId id="271" r:id="rId11"/>
    <p:sldId id="272" r:id="rId12"/>
    <p:sldId id="273" r:id="rId13"/>
    <p:sldId id="320" r:id="rId14"/>
    <p:sldId id="321" r:id="rId15"/>
    <p:sldId id="257" r:id="rId16"/>
    <p:sldId id="322" r:id="rId17"/>
    <p:sldId id="258" r:id="rId18"/>
    <p:sldId id="299" r:id="rId19"/>
    <p:sldId id="300" r:id="rId20"/>
    <p:sldId id="282" r:id="rId21"/>
    <p:sldId id="327" r:id="rId22"/>
    <p:sldId id="328" r:id="rId23"/>
    <p:sldId id="274" r:id="rId24"/>
    <p:sldId id="259" r:id="rId25"/>
    <p:sldId id="323" r:id="rId26"/>
    <p:sldId id="324" r:id="rId27"/>
    <p:sldId id="325" r:id="rId28"/>
    <p:sldId id="326" r:id="rId29"/>
    <p:sldId id="260" r:id="rId30"/>
    <p:sldId id="287" r:id="rId31"/>
    <p:sldId id="283" r:id="rId32"/>
    <p:sldId id="288" r:id="rId33"/>
    <p:sldId id="284" r:id="rId34"/>
    <p:sldId id="262" r:id="rId35"/>
    <p:sldId id="334" r:id="rId36"/>
    <p:sldId id="285" r:id="rId37"/>
    <p:sldId id="304" r:id="rId38"/>
    <p:sldId id="305" r:id="rId39"/>
    <p:sldId id="306" r:id="rId40"/>
    <p:sldId id="289" r:id="rId41"/>
    <p:sldId id="263" r:id="rId42"/>
    <p:sldId id="290" r:id="rId43"/>
    <p:sldId id="307" r:id="rId44"/>
    <p:sldId id="268" r:id="rId45"/>
    <p:sldId id="338" r:id="rId46"/>
    <p:sldId id="329" r:id="rId47"/>
    <p:sldId id="330" r:id="rId48"/>
    <p:sldId id="275" r:id="rId49"/>
    <p:sldId id="278" r:id="rId50"/>
    <p:sldId id="279" r:id="rId51"/>
    <p:sldId id="277" r:id="rId52"/>
    <p:sldId id="301" r:id="rId53"/>
    <p:sldId id="302" r:id="rId54"/>
    <p:sldId id="332" r:id="rId55"/>
    <p:sldId id="333" r:id="rId56"/>
    <p:sldId id="303" r:id="rId57"/>
    <p:sldId id="331" r:id="rId58"/>
    <p:sldId id="266" r:id="rId59"/>
    <p:sldId id="309" r:id="rId60"/>
    <p:sldId id="310" r:id="rId61"/>
    <p:sldId id="311" r:id="rId62"/>
    <p:sldId id="286" r:id="rId63"/>
    <p:sldId id="265" r:id="rId64"/>
    <p:sldId id="312" r:id="rId65"/>
    <p:sldId id="313" r:id="rId66"/>
    <p:sldId id="314" r:id="rId67"/>
    <p:sldId id="315" r:id="rId68"/>
    <p:sldId id="337" r:id="rId69"/>
    <p:sldId id="294" r:id="rId70"/>
    <p:sldId id="295" r:id="rId71"/>
    <p:sldId id="296" r:id="rId72"/>
    <p:sldId id="297" r:id="rId73"/>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5050"/>
    <a:srgbClr val="FF0000"/>
    <a:srgbClr val="A50021"/>
    <a:srgbClr val="003300"/>
    <a:srgbClr val="666633"/>
    <a:srgbClr val="0066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48" y="11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97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9.wmf"/><Relationship Id="rId7" Type="http://schemas.openxmlformats.org/officeDocument/2006/relationships/image" Target="../media/image53.wmf"/><Relationship Id="rId2" Type="http://schemas.openxmlformats.org/officeDocument/2006/relationships/image" Target="../media/image48.wmf"/><Relationship Id="rId1" Type="http://schemas.openxmlformats.org/officeDocument/2006/relationships/image" Target="../media/image47.wmf"/><Relationship Id="rId6" Type="http://schemas.openxmlformats.org/officeDocument/2006/relationships/image" Target="../media/image52.wmf"/><Relationship Id="rId5" Type="http://schemas.openxmlformats.org/officeDocument/2006/relationships/image" Target="../media/image51.emf"/><Relationship Id="rId4" Type="http://schemas.openxmlformats.org/officeDocument/2006/relationships/image" Target="../media/image5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3C4AA4-681F-489B-AD9A-FBFC9421B8A7}"/>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1928FC5D-F6AA-4154-B9F1-F5A382CD8D8C}"/>
              </a:ext>
            </a:extLst>
          </p:cNvPr>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6306B199-EFD0-439E-9018-E28D288C2819}" type="datetimeFigureOut">
              <a:rPr lang="en-US"/>
              <a:pPr>
                <a:defRPr/>
              </a:pPr>
              <a:t>6/6/2020</a:t>
            </a:fld>
            <a:endParaRPr lang="en-US"/>
          </a:p>
        </p:txBody>
      </p:sp>
      <p:sp>
        <p:nvSpPr>
          <p:cNvPr id="4" name="Slide Image Placeholder 3">
            <a:extLst>
              <a:ext uri="{FF2B5EF4-FFF2-40B4-BE49-F238E27FC236}">
                <a16:creationId xmlns:a16="http://schemas.microsoft.com/office/drawing/2014/main" id="{0640B1FC-07C1-42DB-B17A-4BB9ABCCCF4F}"/>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93EEC23-C97D-4B6B-9538-828DA98A51DB}"/>
              </a:ext>
            </a:extLst>
          </p:cNvPr>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324E85D-63CF-4704-9736-7C55F13411BF}"/>
              </a:ext>
            </a:extLst>
          </p:cNvPr>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3EEA8607-9572-4CFA-BEDF-6352657EA003}"/>
              </a:ext>
            </a:extLst>
          </p:cNvPr>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F5770479-CA03-43EE-89EC-7B4BAC1229B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9pPr>
          </a:lstStyle>
          <a:p>
            <a:fld id="{86108CED-8A2D-47CF-9E61-B06256576DD7}" type="slidenum">
              <a:rPr lang="en-US" altLang="en-US" sz="1200">
                <a:solidFill>
                  <a:srgbClr val="000000"/>
                </a:solidFill>
                <a:ea typeface="Microsoft YaHei" panose="020B0503020204020204" pitchFamily="34" charset="-122"/>
              </a:rPr>
              <a:pPr/>
              <a:t>1</a:t>
            </a:fld>
            <a:endParaRPr lang="en-US" altLang="en-US" sz="1200">
              <a:solidFill>
                <a:srgbClr val="000000"/>
              </a:solidFill>
              <a:ea typeface="Microsoft YaHei" panose="020B0503020204020204" pitchFamily="34" charset="-122"/>
            </a:endParaRPr>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p:cNvSpPr>
            <a:spLocks noGrp="1" noChangeArrowheads="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269147F-03EE-4A7B-95B6-8360CD46E1BE}" type="slidenum">
              <a:rPr lang="en-US" altLang="en-US" sz="1200"/>
              <a:pPr/>
              <a:t>17</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BE76E8E-131A-414E-BB7C-7F1E1DEA541E}" type="slidenum">
              <a:rPr lang="en-US" altLang="en-US" sz="1200"/>
              <a:pPr/>
              <a:t>18</a:t>
            </a:fld>
            <a:endParaRPr lang="en-US" altLang="en-US" sz="1200"/>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1BA87F1-BC20-4F87-A2B2-6067B112618B}" type="slidenum">
              <a:rPr lang="en-US" altLang="en-US" sz="1200"/>
              <a:pPr/>
              <a:t>19</a:t>
            </a:fld>
            <a:endParaRPr lang="en-US" altLang="en-US" sz="1200"/>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09257DB-E7CA-4600-ADBE-8B41B976510C}" type="slidenum">
              <a:rPr lang="en-US" altLang="en-US" sz="1200"/>
              <a:pPr/>
              <a:t>20</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4962ADB-1B95-4AE2-9DDA-0F5733E65C8F}" type="slidenum">
              <a:rPr lang="en-US" altLang="en-US" sz="1200"/>
              <a:pPr/>
              <a:t>23</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14531EF-7AF1-4379-B0FE-D4BCB712E9EF}" type="slidenum">
              <a:rPr lang="en-US" altLang="en-US" sz="1200"/>
              <a:pPr/>
              <a:t>24</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2FA50BC-DC73-483C-AAE9-78124FCFA2CA}" type="slidenum">
              <a:rPr lang="en-US" altLang="en-US" sz="1200"/>
              <a:pPr/>
              <a:t>29</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9C41C82-5FF5-478B-84AE-F44002F5CC8A}" type="slidenum">
              <a:rPr lang="en-US" altLang="en-US" sz="1200"/>
              <a:pPr/>
              <a:t>30</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21CBD68-9E53-481A-A0EA-6D5D7277C708}" type="slidenum">
              <a:rPr lang="en-US" altLang="en-US" sz="1200"/>
              <a:pPr/>
              <a:t>31</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9B5968A-5079-49A3-ABBD-6C03A4E923D0}" type="slidenum">
              <a:rPr lang="en-US" altLang="en-US" sz="1200"/>
              <a:pPr/>
              <a:t>32</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2C71383-6E59-4129-BF77-CB855A6ED223}" type="slidenum">
              <a:rPr lang="en-US" altLang="en-US" sz="1200"/>
              <a:pPr/>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0A00FB0-FFD3-45CF-9D58-D2C5E93222B3}" type="slidenum">
              <a:rPr lang="en-US" altLang="en-US" sz="1200"/>
              <a:pPr/>
              <a:t>33</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3314A79-97D7-42E8-9095-A6998DCB5065}" type="slidenum">
              <a:rPr lang="en-US" altLang="en-US" sz="1200"/>
              <a:pPr/>
              <a:t>34</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a:p>
        </p:txBody>
      </p:sp>
      <p:sp>
        <p:nvSpPr>
          <p:cNvPr id="6349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200"/>
          </a:p>
        </p:txBody>
      </p:sp>
      <p:sp>
        <p:nvSpPr>
          <p:cNvPr id="6349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D841806-332B-4A27-B4EF-3C911CF610E5}" type="slidenum">
              <a:rPr lang="en-US" altLang="en-US" sz="1200"/>
              <a:pPr/>
              <a:t>35</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FF5EB3E-D13B-4500-92D7-1D953AC40EE5}" type="slidenum">
              <a:rPr lang="en-US" altLang="en-US" sz="1200"/>
              <a:pPr/>
              <a:t>36</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A614225-5C38-46F7-93C3-94CCE5DD83DF}" type="slidenum">
              <a:rPr lang="en-US" altLang="en-US" sz="1200"/>
              <a:pPr/>
              <a:t>37</a:t>
            </a:fld>
            <a:endParaRPr lang="en-US" altLang="en-US" sz="1200"/>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ECAB15F-E4FB-40C6-A509-FDF0B3B00966}" type="slidenum">
              <a:rPr lang="en-US" altLang="en-US" sz="1200"/>
              <a:pPr/>
              <a:t>38</a:t>
            </a:fld>
            <a:endParaRPr lang="en-US" altLang="en-US" sz="1200"/>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C7CC26C-55DC-4BD2-9663-9FA5664A3F35}" type="slidenum">
              <a:rPr lang="en-US" altLang="en-US" sz="1200"/>
              <a:pPr/>
              <a:t>39</a:t>
            </a:fld>
            <a:endParaRPr lang="en-US" altLang="en-US" sz="1200"/>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0C70116-2D2E-4F51-9A07-9CE909E47017}" type="slidenum">
              <a:rPr lang="en-US" altLang="en-US" sz="1200"/>
              <a:pPr/>
              <a:t>40</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3F15E08-7599-4010-9C6E-D70D8B481B90}" type="slidenum">
              <a:rPr lang="en-US" altLang="en-US" sz="1200"/>
              <a:pPr/>
              <a:t>41</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0F0AFE7-D444-41A7-83C1-0C4EE3B856BE}" type="slidenum">
              <a:rPr lang="en-US" altLang="en-US" sz="1200"/>
              <a:pPr/>
              <a:t>42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63556E7-2630-47A7-9787-130579F119BD}" type="slidenum">
              <a:rPr lang="en-US" altLang="en-US" sz="1200"/>
              <a:pPr/>
              <a:t>7</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916DA89-3C9F-4DF1-8012-3B8A94CE9E97}" type="slidenum">
              <a:rPr lang="en-US" altLang="en-US" sz="1200"/>
              <a:pPr/>
              <a:t>43</a:t>
            </a:fld>
            <a:endParaRPr lang="en-US" altLang="en-US" sz="120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1EC5408-7B22-495F-A073-F3DC03CF2BF2}" type="slidenum">
              <a:rPr lang="en-US" altLang="en-US" sz="1200"/>
              <a:pPr/>
              <a:t>44</a:t>
            </a:fld>
            <a:endParaRPr lang="en-US"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FA06A54-F75B-4BEB-980A-D6F0F757E0F3}" type="slidenum">
              <a:rPr lang="en-US" altLang="en-US" sz="1200" smtClean="0"/>
              <a:pPr/>
              <a:t>45</a:t>
            </a:fld>
            <a:endParaRPr lang="en-US"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F6D955B-F569-41A9-9B7B-D14A74949937}" type="slidenum">
              <a:rPr lang="en-US" altLang="en-US" sz="1200"/>
              <a:pPr/>
              <a:t>48</a:t>
            </a:fld>
            <a:endParaRPr lang="en-US"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29CBF71-A901-4EDA-B083-EBD897AABFC9}" type="slidenum">
              <a:rPr lang="en-US" altLang="en-US" sz="1200"/>
              <a:pPr/>
              <a:t>49</a:t>
            </a:fld>
            <a:endParaRPr lang="en-US"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494CD93-ED1F-4587-81E6-7DBE426E5DB7}" type="slidenum">
              <a:rPr lang="en-US" altLang="en-US" sz="1200"/>
              <a:pPr/>
              <a:t>50</a:t>
            </a:fld>
            <a:endParaRPr lang="en-US"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6F023AD-9868-4433-B9E7-46A93189244C}" type="slidenum">
              <a:rPr lang="en-US" altLang="en-US" sz="1200"/>
              <a:pPr/>
              <a:t>51</a:t>
            </a:fld>
            <a:endParaRPr lang="en-US"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D8D8193-B16F-446B-9EA4-B039B4254EF3}" type="slidenum">
              <a:rPr lang="en-US" altLang="en-US" sz="1200"/>
              <a:pPr/>
              <a:t>52</a:t>
            </a:fld>
            <a:endParaRPr lang="en-US" altLang="en-US" sz="120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0594C55-F16A-430D-B42A-68EDCD2B07FD}" type="slidenum">
              <a:rPr lang="en-US" altLang="en-US" sz="1200"/>
              <a:pPr/>
              <a:t>53</a:t>
            </a:fld>
            <a:endParaRPr lang="en-US" altLang="en-US" sz="1200"/>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9B3A7CE-E721-4353-9526-AC446E8F2568}" type="slidenum">
              <a:rPr lang="en-US" altLang="en-US" sz="1200"/>
              <a:pPr/>
              <a:t>56</a:t>
            </a:fld>
            <a:endParaRPr lang="en-US" altLang="en-US" sz="120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C01C092-D31A-46AB-8054-70A7519F59BE}" type="slidenum">
              <a:rPr lang="en-US" altLang="en-US" sz="1200"/>
              <a:pPr/>
              <a:t>8</a:t>
            </a:fld>
            <a:endParaRPr lang="en-US" altLang="en-US" sz="1200"/>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89C4DB9-6490-46E7-9197-697262F24DCA}" type="slidenum">
              <a:rPr lang="en-US" altLang="en-US" sz="1200"/>
              <a:pPr/>
              <a:t>58</a:t>
            </a:fld>
            <a:endParaRPr lang="en-US" alt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D1DCAED-B1B6-42D0-8265-21C31E74BB64}" type="slidenum">
              <a:rPr lang="en-US" altLang="en-US" sz="1200">
                <a:latin typeface="Arial" panose="020B0604020202020204" pitchFamily="34" charset="0"/>
                <a:ea typeface="MS PGothic" panose="020B0600070205080204" pitchFamily="34" charset="-128"/>
              </a:rPr>
              <a:pPr/>
              <a:t>59</a:t>
            </a:fld>
            <a:endParaRPr lang="en-US" altLang="en-US" sz="1200">
              <a:latin typeface="Arial" panose="020B0604020202020204" pitchFamily="34" charset="0"/>
              <a:ea typeface="MS PGothic" panose="020B0600070205080204" pitchFamily="34" charset="-128"/>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MS PGothic" panose="020B0600070205080204"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F66F9E2-FD12-4A5C-B9D3-01F7476CC18E}" type="slidenum">
              <a:rPr lang="en-US" altLang="en-US" sz="1200">
                <a:latin typeface="Arial" panose="020B0604020202020204" pitchFamily="34" charset="0"/>
                <a:ea typeface="MS PGothic" panose="020B0600070205080204" pitchFamily="34" charset="-128"/>
              </a:rPr>
              <a:pPr/>
              <a:t>60</a:t>
            </a:fld>
            <a:endParaRPr lang="en-US" altLang="en-US" sz="1200">
              <a:latin typeface="Arial" panose="020B0604020202020204" pitchFamily="34" charset="0"/>
              <a:ea typeface="MS PGothic" panose="020B0600070205080204" pitchFamily="34" charset="-128"/>
            </a:endParaRPr>
          </a:p>
        </p:txBody>
      </p:sp>
      <p:sp>
        <p:nvSpPr>
          <p:cNvPr id="1095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MS PGothic" panose="020B0600070205080204"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47890A0-033F-4406-91B9-6318CEC348CC}" type="slidenum">
              <a:rPr lang="en-US" altLang="en-US" sz="1200">
                <a:latin typeface="Arial" panose="020B0604020202020204" pitchFamily="34" charset="0"/>
                <a:ea typeface="MS PGothic" panose="020B0600070205080204" pitchFamily="34" charset="-128"/>
              </a:rPr>
              <a:pPr/>
              <a:t>61</a:t>
            </a:fld>
            <a:endParaRPr lang="en-US" altLang="en-US" sz="1200">
              <a:latin typeface="Arial" panose="020B0604020202020204" pitchFamily="34" charset="0"/>
              <a:ea typeface="MS PGothic" panose="020B0600070205080204" pitchFamily="34" charset="-128"/>
            </a:endParaRPr>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MS PGothic" panose="020B0600070205080204"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E018D3C-4C7D-41CB-94BD-E0D29390F014}" type="slidenum">
              <a:rPr lang="en-US" altLang="en-US" sz="1200"/>
              <a:pPr/>
              <a:t>62</a:t>
            </a:fld>
            <a:endParaRPr lang="en-US" alt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AB255F8-CD20-4945-A701-F85366776499}" type="slidenum">
              <a:rPr lang="en-US" altLang="en-US" sz="1200"/>
              <a:pPr/>
              <a:t>63</a:t>
            </a:fld>
            <a:endParaRPr lang="en-US" altLang="en-US"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81DC3D7-9AD4-4230-A5F8-DC00A276D5AD}" type="slidenum">
              <a:rPr lang="en-US" altLang="en-US" sz="1200">
                <a:latin typeface="Arial" panose="020B0604020202020204" pitchFamily="34" charset="0"/>
                <a:ea typeface="MS PGothic" panose="020B0600070205080204" pitchFamily="34" charset="-128"/>
              </a:rPr>
              <a:pPr/>
              <a:t>64</a:t>
            </a:fld>
            <a:endParaRPr lang="en-US" altLang="en-US" sz="1200">
              <a:latin typeface="Arial" panose="020B0604020202020204" pitchFamily="34" charset="0"/>
              <a:ea typeface="MS PGothic" panose="020B0600070205080204" pitchFamily="34" charset="-128"/>
            </a:endParaRPr>
          </a:p>
        </p:txBody>
      </p:sp>
      <p:sp>
        <p:nvSpPr>
          <p:cNvPr id="1177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MS PGothic" panose="020B0600070205080204"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A841AAD-8EC0-41F7-A807-DC98F7ACB45A}" type="slidenum">
              <a:rPr lang="en-US" altLang="en-US" sz="1200">
                <a:latin typeface="Arial" panose="020B0604020202020204" pitchFamily="34" charset="0"/>
                <a:ea typeface="MS PGothic" panose="020B0600070205080204" pitchFamily="34" charset="-128"/>
              </a:rPr>
              <a:pPr/>
              <a:t>65</a:t>
            </a:fld>
            <a:endParaRPr lang="en-US" altLang="en-US" sz="1200">
              <a:latin typeface="Arial" panose="020B0604020202020204" pitchFamily="34" charset="0"/>
              <a:ea typeface="MS PGothic" panose="020B0600070205080204" pitchFamily="34" charset="-128"/>
            </a:endParaRPr>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MS PGothic" panose="020B0600070205080204"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537E98E-55B8-4203-905A-68BCB77C5C1B}" type="slidenum">
              <a:rPr lang="en-US" altLang="en-US" sz="1200">
                <a:latin typeface="Arial" panose="020B0604020202020204" pitchFamily="34" charset="0"/>
                <a:ea typeface="MS PGothic" panose="020B0600070205080204" pitchFamily="34" charset="-128"/>
              </a:rPr>
              <a:pPr/>
              <a:t>66</a:t>
            </a:fld>
            <a:endParaRPr lang="en-US" altLang="en-US" sz="1200">
              <a:latin typeface="Arial" panose="020B0604020202020204" pitchFamily="34" charset="0"/>
              <a:ea typeface="MS PGothic" panose="020B0600070205080204" pitchFamily="34" charset="-128"/>
            </a:endParaRPr>
          </a:p>
        </p:txBody>
      </p:sp>
      <p:sp>
        <p:nvSpPr>
          <p:cNvPr id="1218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MS PGothic" panose="020B0600070205080204"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3185F7E-D481-4051-91BE-512ABF9A4978}" type="slidenum">
              <a:rPr lang="en-US" altLang="en-US" sz="1200">
                <a:latin typeface="Arial" panose="020B0604020202020204" pitchFamily="34" charset="0"/>
                <a:ea typeface="MS PGothic" panose="020B0600070205080204" pitchFamily="34" charset="-128"/>
              </a:rPr>
              <a:pPr/>
              <a:t>67</a:t>
            </a:fld>
            <a:endParaRPr lang="en-US" altLang="en-US" sz="1200">
              <a:latin typeface="Arial" panose="020B0604020202020204" pitchFamily="34" charset="0"/>
              <a:ea typeface="MS PGothic" panose="020B0600070205080204" pitchFamily="34" charset="-128"/>
            </a:endParaRPr>
          </a:p>
        </p:txBody>
      </p:sp>
      <p:sp>
        <p:nvSpPr>
          <p:cNvPr id="1239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ea typeface="MS PGothic"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B9EE19E-5C7C-413C-BD02-CC6BE00FD755}" type="slidenum">
              <a:rPr lang="en-US" altLang="en-US" sz="1200"/>
              <a:pPr/>
              <a:t>9</a:t>
            </a:fld>
            <a:endParaRPr lang="en-US" altLang="en-US"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DFF591C-C2EB-45A6-8B68-A2032A8A46AB}" type="slidenum">
              <a:rPr lang="en-US" altLang="en-US" sz="1200"/>
              <a:pPr/>
              <a:t>69</a:t>
            </a:fld>
            <a:endParaRPr lang="en-US" altLang="en-US" sz="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68563C8-D6F2-4106-82A8-D069CDBC6F7E}" type="slidenum">
              <a:rPr lang="en-US" altLang="en-US" sz="1200"/>
              <a:pPr/>
              <a:t>70</a:t>
            </a:fld>
            <a:endParaRPr lang="en-US" altLang="en-US" sz="12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49E60D7-6CE7-462F-8C15-80AB310075FB}" type="slidenum">
              <a:rPr lang="en-US" altLang="en-US" sz="1200"/>
              <a:pPr/>
              <a:t>71</a:t>
            </a:fld>
            <a:endParaRPr lang="en-US" altLang="en-US"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32044B3-2EB6-47A2-851C-AD8DF4CCC7AF}" type="slidenum">
              <a:rPr lang="en-US" altLang="en-US" sz="1200"/>
              <a:pPr/>
              <a:t>72</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33D70B8-C569-4202-B5DB-00401035CF88}" type="slidenum">
              <a:rPr lang="en-US" altLang="en-US" sz="1200"/>
              <a:pPr/>
              <a:t>10</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6DE93D1-0B79-40C8-A857-281C2E571028}" type="slidenum">
              <a:rPr lang="en-US" altLang="en-US" sz="1200"/>
              <a:pPr/>
              <a:t>11</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8997251-E0A6-454B-A7A9-208726AF15E7}" type="slidenum">
              <a:rPr lang="en-US" altLang="en-US" sz="1200"/>
              <a:pPr/>
              <a:t>12</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D9BE7F1-FF70-47EC-B912-978AAA93621E}" type="slidenum">
              <a:rPr lang="en-US" altLang="en-US" sz="1200"/>
              <a:pPr/>
              <a:t>15</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5744171-4341-42F2-9FEF-63CA7A93B1E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B2F8500-FF25-491A-BA92-046EAFDF55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CBF2EA8-030D-4294-B7B6-E22C16A26F65}"/>
              </a:ext>
            </a:extLst>
          </p:cNvPr>
          <p:cNvSpPr>
            <a:spLocks noGrp="1" noChangeArrowheads="1"/>
          </p:cNvSpPr>
          <p:nvPr>
            <p:ph type="sldNum" sz="quarter" idx="12"/>
          </p:nvPr>
        </p:nvSpPr>
        <p:spPr>
          <a:ln/>
        </p:spPr>
        <p:txBody>
          <a:bodyPr/>
          <a:lstStyle>
            <a:lvl1pPr>
              <a:defRPr/>
            </a:lvl1pPr>
          </a:lstStyle>
          <a:p>
            <a:pPr>
              <a:defRPr/>
            </a:pPr>
            <a:fld id="{C302EE77-B374-41F3-A8A7-AA4AD6939F82}" type="slidenum">
              <a:rPr lang="en-US" altLang="en-US"/>
              <a:pPr>
                <a:defRPr/>
              </a:pPr>
              <a:t>‹#›</a:t>
            </a:fld>
            <a:endParaRPr lang="en-US" altLang="en-US"/>
          </a:p>
        </p:txBody>
      </p:sp>
    </p:spTree>
    <p:extLst>
      <p:ext uri="{BB962C8B-B14F-4D97-AF65-F5344CB8AC3E}">
        <p14:creationId xmlns:p14="http://schemas.microsoft.com/office/powerpoint/2010/main" val="4018927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5744171-4341-42F2-9FEF-63CA7A93B1E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B2F8500-FF25-491A-BA92-046EAFDF55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CBF2EA8-030D-4294-B7B6-E22C16A26F65}"/>
              </a:ext>
            </a:extLst>
          </p:cNvPr>
          <p:cNvSpPr>
            <a:spLocks noGrp="1" noChangeArrowheads="1"/>
          </p:cNvSpPr>
          <p:nvPr>
            <p:ph type="sldNum" sz="quarter" idx="12"/>
          </p:nvPr>
        </p:nvSpPr>
        <p:spPr>
          <a:ln/>
        </p:spPr>
        <p:txBody>
          <a:bodyPr/>
          <a:lstStyle>
            <a:lvl1pPr>
              <a:defRPr/>
            </a:lvl1pPr>
          </a:lstStyle>
          <a:p>
            <a:pPr>
              <a:defRPr/>
            </a:pPr>
            <a:fld id="{075EB4F5-782A-4DC2-9A52-40177746668A}" type="slidenum">
              <a:rPr lang="en-US" altLang="en-US"/>
              <a:pPr>
                <a:defRPr/>
              </a:pPr>
              <a:t>‹#›</a:t>
            </a:fld>
            <a:endParaRPr lang="en-US" altLang="en-US"/>
          </a:p>
        </p:txBody>
      </p:sp>
    </p:spTree>
    <p:extLst>
      <p:ext uri="{BB962C8B-B14F-4D97-AF65-F5344CB8AC3E}">
        <p14:creationId xmlns:p14="http://schemas.microsoft.com/office/powerpoint/2010/main" val="1628729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5744171-4341-42F2-9FEF-63CA7A93B1E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B2F8500-FF25-491A-BA92-046EAFDF55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CBF2EA8-030D-4294-B7B6-E22C16A26F65}"/>
              </a:ext>
            </a:extLst>
          </p:cNvPr>
          <p:cNvSpPr>
            <a:spLocks noGrp="1" noChangeArrowheads="1"/>
          </p:cNvSpPr>
          <p:nvPr>
            <p:ph type="sldNum" sz="quarter" idx="12"/>
          </p:nvPr>
        </p:nvSpPr>
        <p:spPr>
          <a:ln/>
        </p:spPr>
        <p:txBody>
          <a:bodyPr/>
          <a:lstStyle>
            <a:lvl1pPr>
              <a:defRPr/>
            </a:lvl1pPr>
          </a:lstStyle>
          <a:p>
            <a:pPr>
              <a:defRPr/>
            </a:pPr>
            <a:fld id="{AE9AB764-922E-4730-895C-F6FAACAF64B2}" type="slidenum">
              <a:rPr lang="en-US" altLang="en-US"/>
              <a:pPr>
                <a:defRPr/>
              </a:pPr>
              <a:t>‹#›</a:t>
            </a:fld>
            <a:endParaRPr lang="en-US" altLang="en-US"/>
          </a:p>
        </p:txBody>
      </p:sp>
    </p:spTree>
    <p:extLst>
      <p:ext uri="{BB962C8B-B14F-4D97-AF65-F5344CB8AC3E}">
        <p14:creationId xmlns:p14="http://schemas.microsoft.com/office/powerpoint/2010/main" val="3365982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5744171-4341-42F2-9FEF-63CA7A93B1E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B2F8500-FF25-491A-BA92-046EAFDF55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CBF2EA8-030D-4294-B7B6-E22C16A26F65}"/>
              </a:ext>
            </a:extLst>
          </p:cNvPr>
          <p:cNvSpPr>
            <a:spLocks noGrp="1" noChangeArrowheads="1"/>
          </p:cNvSpPr>
          <p:nvPr>
            <p:ph type="sldNum" sz="quarter" idx="12"/>
          </p:nvPr>
        </p:nvSpPr>
        <p:spPr>
          <a:ln/>
        </p:spPr>
        <p:txBody>
          <a:bodyPr/>
          <a:lstStyle>
            <a:lvl1pPr>
              <a:defRPr/>
            </a:lvl1pPr>
          </a:lstStyle>
          <a:p>
            <a:pPr>
              <a:defRPr/>
            </a:pPr>
            <a:fld id="{CF35B015-395A-47CB-820E-1559CA17B3DE}" type="slidenum">
              <a:rPr lang="en-US" altLang="en-US"/>
              <a:pPr>
                <a:defRPr/>
              </a:pPr>
              <a:t>‹#›</a:t>
            </a:fld>
            <a:endParaRPr lang="en-US" altLang="en-US"/>
          </a:p>
        </p:txBody>
      </p:sp>
    </p:spTree>
    <p:extLst>
      <p:ext uri="{BB962C8B-B14F-4D97-AF65-F5344CB8AC3E}">
        <p14:creationId xmlns:p14="http://schemas.microsoft.com/office/powerpoint/2010/main" val="2054211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4E3AD0A4-3561-4938-BB34-7E003833E9E9}"/>
              </a:ext>
            </a:extLst>
          </p:cNvPr>
          <p:cNvSpPr>
            <a:spLocks noGrp="1"/>
          </p:cNvSpPr>
          <p:nvPr>
            <p:ph type="ftr" sz="quarter" idx="14"/>
          </p:nvPr>
        </p:nvSpPr>
        <p:spPr>
          <a:xfrm>
            <a:off x="93663" y="6172200"/>
            <a:ext cx="8596312" cy="234950"/>
          </a:xfrm>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id="{4E658D17-026B-4D85-80AF-98B13DAB897B}"/>
              </a:ext>
            </a:extLst>
          </p:cNvPr>
          <p:cNvSpPr>
            <a:spLocks noGrp="1"/>
          </p:cNvSpPr>
          <p:nvPr>
            <p:ph type="dt" sz="half" idx="15"/>
          </p:nvPr>
        </p:nvSpPr>
        <p:spPr/>
        <p:txBody>
          <a:bodyPr/>
          <a:lstStyle>
            <a:lvl1pPr>
              <a:defRPr/>
            </a:lvl1pPr>
          </a:lstStyle>
          <a:p>
            <a:pPr>
              <a:defRPr/>
            </a:pPr>
            <a:fld id="{4ABAC86C-F85E-447B-B2C7-09D285BED7D5}" type="datetimeFigureOut">
              <a:rPr lang="en-US"/>
              <a:pPr>
                <a:defRPr/>
              </a:pPr>
              <a:t>6/6/2020</a:t>
            </a:fld>
            <a:endParaRPr lang="en-US" dirty="0"/>
          </a:p>
        </p:txBody>
      </p:sp>
      <p:sp>
        <p:nvSpPr>
          <p:cNvPr id="9" name="Slide Number Placeholder 5">
            <a:extLst>
              <a:ext uri="{FF2B5EF4-FFF2-40B4-BE49-F238E27FC236}">
                <a16:creationId xmlns:a16="http://schemas.microsoft.com/office/drawing/2014/main" id="{9B9C20ED-4C34-482A-BE37-CD1CE4FDC5E0}"/>
              </a:ext>
            </a:extLst>
          </p:cNvPr>
          <p:cNvSpPr>
            <a:spLocks noGrp="1"/>
          </p:cNvSpPr>
          <p:nvPr>
            <p:ph type="sldNum" sz="quarter" idx="16"/>
          </p:nvPr>
        </p:nvSpPr>
        <p:spPr/>
        <p:txBody>
          <a:bodyPr/>
          <a:lstStyle>
            <a:lvl1pPr>
              <a:defRPr smtClean="0"/>
            </a:lvl1pPr>
          </a:lstStyle>
          <a:p>
            <a:pPr>
              <a:defRPr/>
            </a:pPr>
            <a:fld id="{564A5073-F8E9-4FDC-AA08-67104417AD71}" type="slidenum">
              <a:rPr lang="en-US" altLang="en-US"/>
              <a:pPr>
                <a:defRPr/>
              </a:pPr>
              <a:t>‹#›</a:t>
            </a:fld>
            <a:endParaRPr lang="en-US" altLang="en-US"/>
          </a:p>
        </p:txBody>
      </p:sp>
    </p:spTree>
    <p:extLst>
      <p:ext uri="{BB962C8B-B14F-4D97-AF65-F5344CB8AC3E}">
        <p14:creationId xmlns:p14="http://schemas.microsoft.com/office/powerpoint/2010/main" val="2150401203"/>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41148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2084E538-7CC4-4699-8E90-4675C5761757}"/>
              </a:ext>
            </a:extLst>
          </p:cNvPr>
          <p:cNvSpPr>
            <a:spLocks noGrp="1"/>
          </p:cNvSpPr>
          <p:nvPr>
            <p:ph type="ftr" sz="quarter" idx="10"/>
          </p:nvPr>
        </p:nvSpPr>
        <p:spPr>
          <a:xfrm>
            <a:off x="93663" y="6172200"/>
            <a:ext cx="8596312" cy="234950"/>
          </a:xfrm>
        </p:spPr>
        <p:txBody>
          <a:bodyPr/>
          <a:lstStyle>
            <a:lvl1pPr>
              <a:defRPr/>
            </a:lvl1pPr>
          </a:lstStyle>
          <a:p>
            <a:pPr>
              <a:defRPr/>
            </a:pPr>
            <a:endParaRPr lang="en-US"/>
          </a:p>
        </p:txBody>
      </p:sp>
      <p:sp>
        <p:nvSpPr>
          <p:cNvPr id="5" name="Date Placeholder 3">
            <a:extLst>
              <a:ext uri="{FF2B5EF4-FFF2-40B4-BE49-F238E27FC236}">
                <a16:creationId xmlns:a16="http://schemas.microsoft.com/office/drawing/2014/main" id="{F2C48E90-8679-4087-A105-C232D2B8210C}"/>
              </a:ext>
            </a:extLst>
          </p:cNvPr>
          <p:cNvSpPr>
            <a:spLocks noGrp="1"/>
          </p:cNvSpPr>
          <p:nvPr>
            <p:ph type="dt" sz="half" idx="11"/>
          </p:nvPr>
        </p:nvSpPr>
        <p:spPr/>
        <p:txBody>
          <a:bodyPr/>
          <a:lstStyle>
            <a:lvl1pPr>
              <a:defRPr/>
            </a:lvl1pPr>
          </a:lstStyle>
          <a:p>
            <a:pPr>
              <a:defRPr/>
            </a:pPr>
            <a:fld id="{6EE9F755-56FB-4CA2-9EA0-FACE2D627F34}" type="datetimeFigureOut">
              <a:rPr lang="en-US"/>
              <a:pPr>
                <a:defRPr/>
              </a:pPr>
              <a:t>6/6/2020</a:t>
            </a:fld>
            <a:endParaRPr lang="en-US" dirty="0"/>
          </a:p>
        </p:txBody>
      </p:sp>
      <p:sp>
        <p:nvSpPr>
          <p:cNvPr id="6" name="Slide Number Placeholder 5">
            <a:extLst>
              <a:ext uri="{FF2B5EF4-FFF2-40B4-BE49-F238E27FC236}">
                <a16:creationId xmlns:a16="http://schemas.microsoft.com/office/drawing/2014/main" id="{7FD12A56-4E57-425F-B7A1-DEA4383D4080}"/>
              </a:ext>
            </a:extLst>
          </p:cNvPr>
          <p:cNvSpPr>
            <a:spLocks noGrp="1"/>
          </p:cNvSpPr>
          <p:nvPr>
            <p:ph type="sldNum" sz="quarter" idx="12"/>
          </p:nvPr>
        </p:nvSpPr>
        <p:spPr/>
        <p:txBody>
          <a:bodyPr/>
          <a:lstStyle>
            <a:lvl1pPr>
              <a:defRPr smtClean="0"/>
            </a:lvl1pPr>
          </a:lstStyle>
          <a:p>
            <a:pPr>
              <a:defRPr/>
            </a:pPr>
            <a:fld id="{BBC5C242-8841-4993-8EDF-ACA4AC975534}" type="slidenum">
              <a:rPr lang="en-US" altLang="en-US"/>
              <a:pPr>
                <a:defRPr/>
              </a:pPr>
              <a:t>‹#›</a:t>
            </a:fld>
            <a:endParaRPr lang="en-US" altLang="en-US"/>
          </a:p>
        </p:txBody>
      </p:sp>
    </p:spTree>
    <p:extLst>
      <p:ext uri="{BB962C8B-B14F-4D97-AF65-F5344CB8AC3E}">
        <p14:creationId xmlns:p14="http://schemas.microsoft.com/office/powerpoint/2010/main" val="218719597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457200" y="4800600"/>
            <a:ext cx="8229600" cy="1524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048000"/>
            <a:ext cx="8229600" cy="16303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a:extLst>
              <a:ext uri="{FF2B5EF4-FFF2-40B4-BE49-F238E27FC236}">
                <a16:creationId xmlns:a16="http://schemas.microsoft.com/office/drawing/2014/main" id="{5490E402-C514-406C-A982-D0FE0041DEC7}"/>
              </a:ext>
            </a:extLst>
          </p:cNvPr>
          <p:cNvSpPr>
            <a:spLocks noGrp="1"/>
          </p:cNvSpPr>
          <p:nvPr>
            <p:ph type="ftr" sz="quarter" idx="15"/>
          </p:nvPr>
        </p:nvSpPr>
        <p:spPr>
          <a:xfrm>
            <a:off x="93663" y="6172200"/>
            <a:ext cx="8596312" cy="234950"/>
          </a:xfrm>
        </p:spPr>
        <p:txBody>
          <a:bodyPr/>
          <a:lstStyle>
            <a:lvl1pPr>
              <a:defRPr/>
            </a:lvl1pPr>
          </a:lstStyle>
          <a:p>
            <a:pPr>
              <a:defRPr/>
            </a:pPr>
            <a:endParaRPr lang="en-US"/>
          </a:p>
        </p:txBody>
      </p:sp>
      <p:sp>
        <p:nvSpPr>
          <p:cNvPr id="10" name="Date Placeholder 3">
            <a:extLst>
              <a:ext uri="{FF2B5EF4-FFF2-40B4-BE49-F238E27FC236}">
                <a16:creationId xmlns:a16="http://schemas.microsoft.com/office/drawing/2014/main" id="{8C96A468-BC4E-4578-A420-70EB4104F1B7}"/>
              </a:ext>
            </a:extLst>
          </p:cNvPr>
          <p:cNvSpPr>
            <a:spLocks noGrp="1"/>
          </p:cNvSpPr>
          <p:nvPr>
            <p:ph type="dt" sz="half" idx="16"/>
          </p:nvPr>
        </p:nvSpPr>
        <p:spPr/>
        <p:txBody>
          <a:bodyPr/>
          <a:lstStyle>
            <a:lvl1pPr>
              <a:defRPr/>
            </a:lvl1pPr>
          </a:lstStyle>
          <a:p>
            <a:pPr>
              <a:defRPr/>
            </a:pPr>
            <a:fld id="{79976EAC-7C54-4BF0-9B1D-F74BD0D82328}" type="datetimeFigureOut">
              <a:rPr lang="en-US"/>
              <a:pPr>
                <a:defRPr/>
              </a:pPr>
              <a:t>6/6/2020</a:t>
            </a:fld>
            <a:endParaRPr lang="en-US" dirty="0"/>
          </a:p>
        </p:txBody>
      </p:sp>
      <p:sp>
        <p:nvSpPr>
          <p:cNvPr id="11" name="Slide Number Placeholder 5">
            <a:extLst>
              <a:ext uri="{FF2B5EF4-FFF2-40B4-BE49-F238E27FC236}">
                <a16:creationId xmlns:a16="http://schemas.microsoft.com/office/drawing/2014/main" id="{070BF4BE-987B-4D7E-84A3-68A97F82C302}"/>
              </a:ext>
            </a:extLst>
          </p:cNvPr>
          <p:cNvSpPr>
            <a:spLocks noGrp="1"/>
          </p:cNvSpPr>
          <p:nvPr>
            <p:ph type="sldNum" sz="quarter" idx="17"/>
          </p:nvPr>
        </p:nvSpPr>
        <p:spPr/>
        <p:txBody>
          <a:bodyPr/>
          <a:lstStyle>
            <a:lvl1pPr>
              <a:defRPr smtClean="0"/>
            </a:lvl1pPr>
          </a:lstStyle>
          <a:p>
            <a:pPr>
              <a:defRPr/>
            </a:pPr>
            <a:fld id="{1FCA0726-09C6-4FE9-97B6-CE4016B6064C}" type="slidenum">
              <a:rPr lang="en-US" altLang="en-US"/>
              <a:pPr>
                <a:defRPr/>
              </a:pPr>
              <a:t>‹#›</a:t>
            </a:fld>
            <a:endParaRPr lang="en-US" altLang="en-US"/>
          </a:p>
        </p:txBody>
      </p:sp>
    </p:spTree>
    <p:extLst>
      <p:ext uri="{BB962C8B-B14F-4D97-AF65-F5344CB8AC3E}">
        <p14:creationId xmlns:p14="http://schemas.microsoft.com/office/powerpoint/2010/main" val="324107559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5744171-4341-42F2-9FEF-63CA7A93B1E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B2F8500-FF25-491A-BA92-046EAFDF55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CBF2EA8-030D-4294-B7B6-E22C16A26F65}"/>
              </a:ext>
            </a:extLst>
          </p:cNvPr>
          <p:cNvSpPr>
            <a:spLocks noGrp="1" noChangeArrowheads="1"/>
          </p:cNvSpPr>
          <p:nvPr>
            <p:ph type="sldNum" sz="quarter" idx="12"/>
          </p:nvPr>
        </p:nvSpPr>
        <p:spPr>
          <a:ln/>
        </p:spPr>
        <p:txBody>
          <a:bodyPr/>
          <a:lstStyle>
            <a:lvl1pPr>
              <a:defRPr/>
            </a:lvl1pPr>
          </a:lstStyle>
          <a:p>
            <a:pPr>
              <a:defRPr/>
            </a:pPr>
            <a:fld id="{91B3BD46-7E80-4269-9B0D-2E9D6118FCF2}" type="slidenum">
              <a:rPr lang="en-US" altLang="en-US"/>
              <a:pPr>
                <a:defRPr/>
              </a:pPr>
              <a:t>‹#›</a:t>
            </a:fld>
            <a:endParaRPr lang="en-US" altLang="en-US"/>
          </a:p>
        </p:txBody>
      </p:sp>
    </p:spTree>
    <p:extLst>
      <p:ext uri="{BB962C8B-B14F-4D97-AF65-F5344CB8AC3E}">
        <p14:creationId xmlns:p14="http://schemas.microsoft.com/office/powerpoint/2010/main" val="265426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5744171-4341-42F2-9FEF-63CA7A93B1E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B2F8500-FF25-491A-BA92-046EAFDF55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CBF2EA8-030D-4294-B7B6-E22C16A26F65}"/>
              </a:ext>
            </a:extLst>
          </p:cNvPr>
          <p:cNvSpPr>
            <a:spLocks noGrp="1" noChangeArrowheads="1"/>
          </p:cNvSpPr>
          <p:nvPr>
            <p:ph type="sldNum" sz="quarter" idx="12"/>
          </p:nvPr>
        </p:nvSpPr>
        <p:spPr>
          <a:ln/>
        </p:spPr>
        <p:txBody>
          <a:bodyPr/>
          <a:lstStyle>
            <a:lvl1pPr>
              <a:defRPr/>
            </a:lvl1pPr>
          </a:lstStyle>
          <a:p>
            <a:pPr>
              <a:defRPr/>
            </a:pPr>
            <a:fld id="{EFE65A3F-0D0A-4AC8-8C36-7DB1294244D2}" type="slidenum">
              <a:rPr lang="en-US" altLang="en-US"/>
              <a:pPr>
                <a:defRPr/>
              </a:pPr>
              <a:t>‹#›</a:t>
            </a:fld>
            <a:endParaRPr lang="en-US" altLang="en-US"/>
          </a:p>
        </p:txBody>
      </p:sp>
    </p:spTree>
    <p:extLst>
      <p:ext uri="{BB962C8B-B14F-4D97-AF65-F5344CB8AC3E}">
        <p14:creationId xmlns:p14="http://schemas.microsoft.com/office/powerpoint/2010/main" val="3276903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5744171-4341-42F2-9FEF-63CA7A93B1E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B2F8500-FF25-491A-BA92-046EAFDF55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CBF2EA8-030D-4294-B7B6-E22C16A26F65}"/>
              </a:ext>
            </a:extLst>
          </p:cNvPr>
          <p:cNvSpPr>
            <a:spLocks noGrp="1" noChangeArrowheads="1"/>
          </p:cNvSpPr>
          <p:nvPr>
            <p:ph type="sldNum" sz="quarter" idx="12"/>
          </p:nvPr>
        </p:nvSpPr>
        <p:spPr>
          <a:ln/>
        </p:spPr>
        <p:txBody>
          <a:bodyPr/>
          <a:lstStyle>
            <a:lvl1pPr>
              <a:defRPr/>
            </a:lvl1pPr>
          </a:lstStyle>
          <a:p>
            <a:pPr>
              <a:defRPr/>
            </a:pPr>
            <a:fld id="{DE383081-FE3F-42DD-8810-D6FADBB61D6C}" type="slidenum">
              <a:rPr lang="en-US" altLang="en-US"/>
              <a:pPr>
                <a:defRPr/>
              </a:pPr>
              <a:t>‹#›</a:t>
            </a:fld>
            <a:endParaRPr lang="en-US" altLang="en-US"/>
          </a:p>
        </p:txBody>
      </p:sp>
    </p:spTree>
    <p:extLst>
      <p:ext uri="{BB962C8B-B14F-4D97-AF65-F5344CB8AC3E}">
        <p14:creationId xmlns:p14="http://schemas.microsoft.com/office/powerpoint/2010/main" val="243343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5744171-4341-42F2-9FEF-63CA7A93B1E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B2F8500-FF25-491A-BA92-046EAFDF55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CBF2EA8-030D-4294-B7B6-E22C16A26F65}"/>
              </a:ext>
            </a:extLst>
          </p:cNvPr>
          <p:cNvSpPr>
            <a:spLocks noGrp="1" noChangeArrowheads="1"/>
          </p:cNvSpPr>
          <p:nvPr>
            <p:ph type="sldNum" sz="quarter" idx="12"/>
          </p:nvPr>
        </p:nvSpPr>
        <p:spPr>
          <a:ln/>
        </p:spPr>
        <p:txBody>
          <a:bodyPr/>
          <a:lstStyle>
            <a:lvl1pPr>
              <a:defRPr/>
            </a:lvl1pPr>
          </a:lstStyle>
          <a:p>
            <a:pPr>
              <a:defRPr/>
            </a:pPr>
            <a:fld id="{623002AF-01C6-4F1B-80A3-FACADBF32D37}" type="slidenum">
              <a:rPr lang="en-US" altLang="en-US"/>
              <a:pPr>
                <a:defRPr/>
              </a:pPr>
              <a:t>‹#›</a:t>
            </a:fld>
            <a:endParaRPr lang="en-US" altLang="en-US"/>
          </a:p>
        </p:txBody>
      </p:sp>
    </p:spTree>
    <p:extLst>
      <p:ext uri="{BB962C8B-B14F-4D97-AF65-F5344CB8AC3E}">
        <p14:creationId xmlns:p14="http://schemas.microsoft.com/office/powerpoint/2010/main" val="1405831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5744171-4341-42F2-9FEF-63CA7A93B1E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B2F8500-FF25-491A-BA92-046EAFDF55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CBF2EA8-030D-4294-B7B6-E22C16A26F65}"/>
              </a:ext>
            </a:extLst>
          </p:cNvPr>
          <p:cNvSpPr>
            <a:spLocks noGrp="1" noChangeArrowheads="1"/>
          </p:cNvSpPr>
          <p:nvPr>
            <p:ph type="sldNum" sz="quarter" idx="12"/>
          </p:nvPr>
        </p:nvSpPr>
        <p:spPr>
          <a:ln/>
        </p:spPr>
        <p:txBody>
          <a:bodyPr/>
          <a:lstStyle>
            <a:lvl1pPr>
              <a:defRPr/>
            </a:lvl1pPr>
          </a:lstStyle>
          <a:p>
            <a:pPr>
              <a:defRPr/>
            </a:pPr>
            <a:fld id="{7971CE89-67CB-4CB3-99CB-97B13C693C18}" type="slidenum">
              <a:rPr lang="en-US" altLang="en-US"/>
              <a:pPr>
                <a:defRPr/>
              </a:pPr>
              <a:t>‹#›</a:t>
            </a:fld>
            <a:endParaRPr lang="en-US" altLang="en-US"/>
          </a:p>
        </p:txBody>
      </p:sp>
    </p:spTree>
    <p:extLst>
      <p:ext uri="{BB962C8B-B14F-4D97-AF65-F5344CB8AC3E}">
        <p14:creationId xmlns:p14="http://schemas.microsoft.com/office/powerpoint/2010/main" val="1143266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5744171-4341-42F2-9FEF-63CA7A93B1E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B2F8500-FF25-491A-BA92-046EAFDF55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CBF2EA8-030D-4294-B7B6-E22C16A26F65}"/>
              </a:ext>
            </a:extLst>
          </p:cNvPr>
          <p:cNvSpPr>
            <a:spLocks noGrp="1" noChangeArrowheads="1"/>
          </p:cNvSpPr>
          <p:nvPr>
            <p:ph type="sldNum" sz="quarter" idx="12"/>
          </p:nvPr>
        </p:nvSpPr>
        <p:spPr>
          <a:ln/>
        </p:spPr>
        <p:txBody>
          <a:bodyPr/>
          <a:lstStyle>
            <a:lvl1pPr>
              <a:defRPr/>
            </a:lvl1pPr>
          </a:lstStyle>
          <a:p>
            <a:pPr>
              <a:defRPr/>
            </a:pPr>
            <a:fld id="{F607A9AA-FED1-426A-A845-23A5A11333E6}" type="slidenum">
              <a:rPr lang="en-US" altLang="en-US"/>
              <a:pPr>
                <a:defRPr/>
              </a:pPr>
              <a:t>‹#›</a:t>
            </a:fld>
            <a:endParaRPr lang="en-US" altLang="en-US"/>
          </a:p>
        </p:txBody>
      </p:sp>
    </p:spTree>
    <p:extLst>
      <p:ext uri="{BB962C8B-B14F-4D97-AF65-F5344CB8AC3E}">
        <p14:creationId xmlns:p14="http://schemas.microsoft.com/office/powerpoint/2010/main" val="2851671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5744171-4341-42F2-9FEF-63CA7A93B1E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B2F8500-FF25-491A-BA92-046EAFDF55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CBF2EA8-030D-4294-B7B6-E22C16A26F65}"/>
              </a:ext>
            </a:extLst>
          </p:cNvPr>
          <p:cNvSpPr>
            <a:spLocks noGrp="1" noChangeArrowheads="1"/>
          </p:cNvSpPr>
          <p:nvPr>
            <p:ph type="sldNum" sz="quarter" idx="12"/>
          </p:nvPr>
        </p:nvSpPr>
        <p:spPr>
          <a:ln/>
        </p:spPr>
        <p:txBody>
          <a:bodyPr/>
          <a:lstStyle>
            <a:lvl1pPr>
              <a:defRPr/>
            </a:lvl1pPr>
          </a:lstStyle>
          <a:p>
            <a:pPr>
              <a:defRPr/>
            </a:pPr>
            <a:fld id="{0E592B12-8BB4-4880-88C4-FC95A75E591A}" type="slidenum">
              <a:rPr lang="en-US" altLang="en-US"/>
              <a:pPr>
                <a:defRPr/>
              </a:pPr>
              <a:t>‹#›</a:t>
            </a:fld>
            <a:endParaRPr lang="en-US" altLang="en-US"/>
          </a:p>
        </p:txBody>
      </p:sp>
    </p:spTree>
    <p:extLst>
      <p:ext uri="{BB962C8B-B14F-4D97-AF65-F5344CB8AC3E}">
        <p14:creationId xmlns:p14="http://schemas.microsoft.com/office/powerpoint/2010/main" val="1043205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5744171-4341-42F2-9FEF-63CA7A93B1E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B2F8500-FF25-491A-BA92-046EAFDF55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CBF2EA8-030D-4294-B7B6-E22C16A26F65}"/>
              </a:ext>
            </a:extLst>
          </p:cNvPr>
          <p:cNvSpPr>
            <a:spLocks noGrp="1" noChangeArrowheads="1"/>
          </p:cNvSpPr>
          <p:nvPr>
            <p:ph type="sldNum" sz="quarter" idx="12"/>
          </p:nvPr>
        </p:nvSpPr>
        <p:spPr>
          <a:ln/>
        </p:spPr>
        <p:txBody>
          <a:bodyPr/>
          <a:lstStyle>
            <a:lvl1pPr>
              <a:defRPr/>
            </a:lvl1pPr>
          </a:lstStyle>
          <a:p>
            <a:pPr>
              <a:defRPr/>
            </a:pPr>
            <a:fld id="{1FB76B22-75C5-4312-B8C1-10C01880A4BA}" type="slidenum">
              <a:rPr lang="en-US" altLang="en-US"/>
              <a:pPr>
                <a:defRPr/>
              </a:pPr>
              <a:t>‹#›</a:t>
            </a:fld>
            <a:endParaRPr lang="en-US" altLang="en-US"/>
          </a:p>
        </p:txBody>
      </p:sp>
    </p:spTree>
    <p:extLst>
      <p:ext uri="{BB962C8B-B14F-4D97-AF65-F5344CB8AC3E}">
        <p14:creationId xmlns:p14="http://schemas.microsoft.com/office/powerpoint/2010/main" val="2714564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5744171-4341-42F2-9FEF-63CA7A93B1E8}"/>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9B2F8500-FF25-491A-BA92-046EAFDF556A}"/>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a:extLst>
              <a:ext uri="{FF2B5EF4-FFF2-40B4-BE49-F238E27FC236}">
                <a16:creationId xmlns:a16="http://schemas.microsoft.com/office/drawing/2014/main" id="{0CBF2EA8-030D-4294-B7B6-E22C16A26F65}"/>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712F0B18-27B9-4A58-922D-54E59727EFD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4.xml"/><Relationship Id="rId1" Type="http://schemas.openxmlformats.org/officeDocument/2006/relationships/vmlDrawing" Target="../drawings/vmlDrawing5.vml"/><Relationship Id="rId5" Type="http://schemas.openxmlformats.org/officeDocument/2006/relationships/image" Target="../media/image13.wmf"/><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4.xml"/><Relationship Id="rId1" Type="http://schemas.openxmlformats.org/officeDocument/2006/relationships/vmlDrawing" Target="../drawings/vmlDrawing6.vml"/><Relationship Id="rId5" Type="http://schemas.openxmlformats.org/officeDocument/2006/relationships/image" Target="../media/image14.wmf"/><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4.xml"/><Relationship Id="rId1" Type="http://schemas.openxmlformats.org/officeDocument/2006/relationships/vmlDrawing" Target="../drawings/vmlDrawing7.vml"/><Relationship Id="rId5" Type="http://schemas.openxmlformats.org/officeDocument/2006/relationships/image" Target="../media/image15.wmf"/><Relationship Id="rId4"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12.xml"/><Relationship Id="rId7" Type="http://schemas.openxmlformats.org/officeDocument/2006/relationships/image" Target="../media/image19.w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11.bin"/><Relationship Id="rId11" Type="http://schemas.openxmlformats.org/officeDocument/2006/relationships/image" Target="../media/image21.wmf"/><Relationship Id="rId5" Type="http://schemas.openxmlformats.org/officeDocument/2006/relationships/image" Target="../media/image18.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20.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3.wmf"/><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oleObject" Target="../embeddings/oleObject15.bin"/><Relationship Id="rId5" Type="http://schemas.openxmlformats.org/officeDocument/2006/relationships/image" Target="../media/image22.wmf"/><Relationship Id="rId4" Type="http://schemas.openxmlformats.org/officeDocument/2006/relationships/oleObject" Target="../embeddings/oleObject14.bin"/></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3.xml"/><Relationship Id="rId1" Type="http://schemas.openxmlformats.org/officeDocument/2006/relationships/vmlDrawing" Target="../drawings/vmlDrawing10.vml"/><Relationship Id="rId5" Type="http://schemas.openxmlformats.org/officeDocument/2006/relationships/image" Target="../media/image25.wmf"/><Relationship Id="rId4" Type="http://schemas.openxmlformats.org/officeDocument/2006/relationships/oleObject" Target="../embeddings/oleObject16.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8.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18.bin"/><Relationship Id="rId5" Type="http://schemas.openxmlformats.org/officeDocument/2006/relationships/image" Target="../media/image27.emf"/><Relationship Id="rId4" Type="http://schemas.openxmlformats.org/officeDocument/2006/relationships/oleObject" Target="../embeddings/oleObject17.bin"/></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4.xml"/><Relationship Id="rId1" Type="http://schemas.openxmlformats.org/officeDocument/2006/relationships/vmlDrawing" Target="../drawings/vmlDrawing12.vml"/><Relationship Id="rId5" Type="http://schemas.openxmlformats.org/officeDocument/2006/relationships/image" Target="../media/image30.wmf"/><Relationship Id="rId4" Type="http://schemas.openxmlformats.org/officeDocument/2006/relationships/oleObject" Target="../embeddings/oleObject19.bin"/></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3.xml"/><Relationship Id="rId1" Type="http://schemas.openxmlformats.org/officeDocument/2006/relationships/vmlDrawing" Target="../drawings/vmlDrawing13.vml"/><Relationship Id="rId5" Type="http://schemas.openxmlformats.org/officeDocument/2006/relationships/image" Target="../media/image31.wmf"/><Relationship Id="rId4" Type="http://schemas.openxmlformats.org/officeDocument/2006/relationships/oleObject" Target="../embeddings/oleObject20.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5.xml"/><Relationship Id="rId1" Type="http://schemas.openxmlformats.org/officeDocument/2006/relationships/vmlDrawing" Target="../drawings/vmlDrawing14.vml"/><Relationship Id="rId6" Type="http://schemas.openxmlformats.org/officeDocument/2006/relationships/image" Target="../media/image34.wmf"/><Relationship Id="rId5" Type="http://schemas.openxmlformats.org/officeDocument/2006/relationships/oleObject" Target="../embeddings/oleObject22.bin"/><Relationship Id="rId4" Type="http://schemas.openxmlformats.org/officeDocument/2006/relationships/image" Target="../media/image33.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35.wmf"/><Relationship Id="rId4" Type="http://schemas.openxmlformats.org/officeDocument/2006/relationships/oleObject" Target="../embeddings/oleObject23.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13.xml"/><Relationship Id="rId1" Type="http://schemas.openxmlformats.org/officeDocument/2006/relationships/vmlDrawing" Target="../drawings/vmlDrawing16.vml"/><Relationship Id="rId5" Type="http://schemas.openxmlformats.org/officeDocument/2006/relationships/image" Target="../media/image38.wmf"/><Relationship Id="rId4" Type="http://schemas.openxmlformats.org/officeDocument/2006/relationships/oleObject" Target="../embeddings/oleObject24.bin"/></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5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14.xml"/><Relationship Id="rId1" Type="http://schemas.openxmlformats.org/officeDocument/2006/relationships/vmlDrawing" Target="../drawings/vmlDrawing17.vml"/><Relationship Id="rId5" Type="http://schemas.openxmlformats.org/officeDocument/2006/relationships/image" Target="../media/image44.wmf"/><Relationship Id="rId4" Type="http://schemas.openxmlformats.org/officeDocument/2006/relationships/oleObject" Target="../embeddings/oleObject25.bin"/></Relationships>
</file>

<file path=ppt/slides/_rels/slide5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13.xml"/><Relationship Id="rId1" Type="http://schemas.openxmlformats.org/officeDocument/2006/relationships/vmlDrawing" Target="../drawings/vmlDrawing18.vml"/><Relationship Id="rId5" Type="http://schemas.openxmlformats.org/officeDocument/2006/relationships/image" Target="../media/image46.wmf"/><Relationship Id="rId4" Type="http://schemas.openxmlformats.org/officeDocument/2006/relationships/oleObject" Target="../embeddings/oleObject26.bin"/></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51.emf"/><Relationship Id="rId3" Type="http://schemas.openxmlformats.org/officeDocument/2006/relationships/notesSlide" Target="../notesSlides/notesSlide39.xml"/><Relationship Id="rId7" Type="http://schemas.openxmlformats.org/officeDocument/2006/relationships/image" Target="../media/image48.wmf"/><Relationship Id="rId12" Type="http://schemas.openxmlformats.org/officeDocument/2006/relationships/oleObject" Target="../embeddings/oleObject31.bin"/><Relationship Id="rId17" Type="http://schemas.openxmlformats.org/officeDocument/2006/relationships/image" Target="../media/image53.wmf"/><Relationship Id="rId2" Type="http://schemas.openxmlformats.org/officeDocument/2006/relationships/slideLayout" Target="../slideLayouts/slideLayout6.xml"/><Relationship Id="rId16" Type="http://schemas.openxmlformats.org/officeDocument/2006/relationships/oleObject" Target="../embeddings/oleObject33.bin"/><Relationship Id="rId1" Type="http://schemas.openxmlformats.org/officeDocument/2006/relationships/vmlDrawing" Target="../drawings/vmlDrawing19.vml"/><Relationship Id="rId6" Type="http://schemas.openxmlformats.org/officeDocument/2006/relationships/oleObject" Target="../embeddings/oleObject28.bin"/><Relationship Id="rId11" Type="http://schemas.openxmlformats.org/officeDocument/2006/relationships/image" Target="../media/image50.emf"/><Relationship Id="rId5" Type="http://schemas.openxmlformats.org/officeDocument/2006/relationships/image" Target="../media/image47.wmf"/><Relationship Id="rId15" Type="http://schemas.openxmlformats.org/officeDocument/2006/relationships/image" Target="../media/image52.w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49.wmf"/><Relationship Id="rId14" Type="http://schemas.openxmlformats.org/officeDocument/2006/relationships/oleObject" Target="../embeddings/oleObject32.bin"/></Relationships>
</file>

<file path=ppt/slides/_rels/slide5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14.xml"/><Relationship Id="rId1" Type="http://schemas.openxmlformats.org/officeDocument/2006/relationships/vmlDrawing" Target="../drawings/vmlDrawing20.vml"/><Relationship Id="rId5" Type="http://schemas.openxmlformats.org/officeDocument/2006/relationships/image" Target="../media/image54.wmf"/><Relationship Id="rId4" Type="http://schemas.openxmlformats.org/officeDocument/2006/relationships/oleObject" Target="../embeddings/oleObject34.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56.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0.w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9.wmf"/><Relationship Id="rId4" Type="http://schemas.openxmlformats.org/officeDocument/2006/relationships/oleObject" Target="../embeddings/oleObject4.bin"/></Relationships>
</file>

<file path=ppt/slides/_rels/slide6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56.jpeg"/></Relationships>
</file>

<file path=ppt/slides/_rels/slide6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56.jpeg"/></Relationships>
</file>

<file path=ppt/slides/_rels/slide6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60.jpeg"/></Relationships>
</file>

<file path=ppt/slides/_rels/slide6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62.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12.png"/><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title="decorative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150" y="1001713"/>
            <a:ext cx="4011613"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3" title="decorative 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990600"/>
            <a:ext cx="401637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5384C2F-04D6-45C5-BBD6-E7089BD08D19}"/>
              </a:ext>
            </a:extLst>
          </p:cNvPr>
          <p:cNvSpPr txBox="1"/>
          <p:nvPr/>
        </p:nvSpPr>
        <p:spPr>
          <a:xfrm>
            <a:off x="273050" y="1676400"/>
            <a:ext cx="2286000" cy="3046413"/>
          </a:xfrm>
          <a:prstGeom prst="rect">
            <a:avLst/>
          </a:prstGeom>
          <a:noFill/>
        </p:spPr>
        <p:txBody>
          <a:bodyPr>
            <a:spAutoFit/>
          </a:bodyPr>
          <a:lstStyle/>
          <a:p>
            <a:pPr algn="ctr">
              <a:defRPr/>
            </a:pPr>
            <a:r>
              <a:rPr lang="en-US" sz="2800" b="1" dirty="0">
                <a:effectLst>
                  <a:outerShdw blurRad="38100" dist="38100" dir="2700000" algn="tl">
                    <a:srgbClr val="000000">
                      <a:alpha val="43137"/>
                    </a:srgbClr>
                  </a:outerShdw>
                </a:effectLst>
              </a:rPr>
              <a:t>Hot iron nail exposed to oxygen releases lots of heat energy.</a:t>
            </a:r>
          </a:p>
          <a:p>
            <a:pPr>
              <a:defRPr/>
            </a:pPr>
            <a:endParaRPr lang="en-US" dirty="0"/>
          </a:p>
        </p:txBody>
      </p:sp>
      <p:sp>
        <p:nvSpPr>
          <p:cNvPr id="6148" name="Text Box 5">
            <a:extLst>
              <a:ext uri="{FF2B5EF4-FFF2-40B4-BE49-F238E27FC236}">
                <a16:creationId xmlns:a16="http://schemas.microsoft.com/office/drawing/2014/main" id="{6EA10307-1288-4F2E-A0E1-354DAEF40939}"/>
              </a:ext>
            </a:extLst>
          </p:cNvPr>
          <p:cNvSpPr txBox="1">
            <a:spLocks noChangeArrowheads="1"/>
          </p:cNvSpPr>
          <p:nvPr/>
        </p:nvSpPr>
        <p:spPr bwMode="auto">
          <a:xfrm>
            <a:off x="2559050" y="512763"/>
            <a:ext cx="5410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000" dirty="0">
                <a:solidFill>
                  <a:schemeClr val="tx2">
                    <a:lumMod val="60000"/>
                    <a:lumOff val="40000"/>
                  </a:schemeClr>
                </a:solidFill>
                <a:effectLst>
                  <a:outerShdw blurRad="38100" dist="38100" dir="2700000" algn="tl">
                    <a:srgbClr val="000000">
                      <a:alpha val="43137"/>
                    </a:srgbClr>
                  </a:outerShdw>
                </a:effectLst>
                <a:latin typeface="Showcard Gothic" panose="04020904020102020604" pitchFamily="82" charset="0"/>
              </a:rPr>
              <a:t>CHEMICAL THERMODYNAMICS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67587"/>
                                        </p:tgtEl>
                                      </p:cBhvr>
                                    </p:animEffect>
                                    <p:set>
                                      <p:cBhvr>
                                        <p:cTn id="7" dur="1" fill="hold">
                                          <p:stCondLst>
                                            <p:cond delay="499"/>
                                          </p:stCondLst>
                                        </p:cTn>
                                        <p:tgtEl>
                                          <p:spTgt spid="67587"/>
                                        </p:tgtEl>
                                        <p:attrNameLst>
                                          <p:attrName>style.visibility</p:attrName>
                                        </p:attrNameLst>
                                      </p:cBhvr>
                                      <p:to>
                                        <p:strVal val="hidden"/>
                                      </p:to>
                                    </p:se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67586"/>
                                        </p:tgtEl>
                                        <p:attrNameLst>
                                          <p:attrName>style.visibility</p:attrName>
                                        </p:attrNameLst>
                                      </p:cBhvr>
                                      <p:to>
                                        <p:strVal val="visible"/>
                                      </p:to>
                                    </p:set>
                                    <p:animEffect transition="in" filter="dissolve">
                                      <p:cBhvr>
                                        <p:cTn id="11" dur="500"/>
                                        <p:tgtEl>
                                          <p:spTgt spid="67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2F71D78-F84F-4033-883F-38186415D1FB}"/>
              </a:ext>
            </a:extLst>
          </p:cNvPr>
          <p:cNvSpPr>
            <a:spLocks noGrp="1" noChangeArrowheads="1"/>
          </p:cNvSpPr>
          <p:nvPr>
            <p:ph type="title"/>
          </p:nvPr>
        </p:nvSpPr>
        <p:spPr>
          <a:xfrm>
            <a:off x="0" y="0"/>
            <a:ext cx="8991600" cy="1524000"/>
          </a:xfrm>
        </p:spPr>
        <p:txBody>
          <a:bodyPr/>
          <a:lstStyle/>
          <a:p>
            <a:pPr>
              <a:defRPr/>
            </a:pPr>
            <a:r>
              <a:rPr lang="en-US" b="1" dirty="0">
                <a:solidFill>
                  <a:srgbClr val="FF3300"/>
                </a:solidFill>
                <a:effectLst>
                  <a:outerShdw blurRad="38100" dist="38100" dir="2700000" algn="tl">
                    <a:srgbClr val="000000">
                      <a:alpha val="43137"/>
                    </a:srgbClr>
                  </a:outerShdw>
                </a:effectLst>
              </a:rPr>
              <a:t>CHEMICAL THERMODYMANICS</a:t>
            </a:r>
          </a:p>
        </p:txBody>
      </p:sp>
      <p:sp>
        <p:nvSpPr>
          <p:cNvPr id="20483" name="Rectangle 3"/>
          <p:cNvSpPr>
            <a:spLocks noGrp="1" noChangeArrowheads="1"/>
          </p:cNvSpPr>
          <p:nvPr>
            <p:ph type="body" idx="1"/>
          </p:nvPr>
        </p:nvSpPr>
        <p:spPr>
          <a:xfrm>
            <a:off x="152400" y="1447800"/>
            <a:ext cx="8839200" cy="5181600"/>
          </a:xfrm>
        </p:spPr>
        <p:txBody>
          <a:bodyPr/>
          <a:lstStyle/>
          <a:p>
            <a:pPr algn="ctr">
              <a:buFontTx/>
              <a:buNone/>
            </a:pPr>
            <a:r>
              <a:rPr lang="en-US" altLang="en-US" sz="2400" b="1">
                <a:solidFill>
                  <a:srgbClr val="0000FF"/>
                </a:solidFill>
              </a:rPr>
              <a:t>The first law of thermodynamics:</a:t>
            </a:r>
          </a:p>
          <a:p>
            <a:pPr algn="ctr">
              <a:buFontTx/>
              <a:buNone/>
            </a:pPr>
            <a:r>
              <a:rPr lang="en-US" altLang="en-US" sz="2400" b="1"/>
              <a:t>Energy and matter can be neither created nor destroyed; only transformed from one form to another</a:t>
            </a:r>
            <a:r>
              <a:rPr lang="en-US" altLang="en-US" sz="2400" b="1">
                <a:solidFill>
                  <a:srgbClr val="FF3300"/>
                </a:solidFill>
              </a:rPr>
              <a:t>.  The energy and matter of the universe is constant.</a:t>
            </a:r>
          </a:p>
          <a:p>
            <a:pPr>
              <a:buFontTx/>
              <a:buNone/>
            </a:pPr>
            <a:endParaRPr lang="en-US" altLang="en-US" sz="2400" b="1"/>
          </a:p>
          <a:p>
            <a:pPr algn="ctr">
              <a:buFontTx/>
              <a:buNone/>
            </a:pPr>
            <a:r>
              <a:rPr lang="en-US" altLang="en-US" sz="2400" b="1">
                <a:solidFill>
                  <a:srgbClr val="0000FF"/>
                </a:solidFill>
              </a:rPr>
              <a:t>The second law of thermodynamics:</a:t>
            </a:r>
          </a:p>
          <a:p>
            <a:pPr algn="ctr">
              <a:buFontTx/>
              <a:buNone/>
            </a:pPr>
            <a:r>
              <a:rPr lang="en-US" altLang="en-US" sz="2400" b="1"/>
              <a:t>In any spontaneous process there is always an increase in the entropy of the universe.  </a:t>
            </a:r>
            <a:r>
              <a:rPr lang="en-US" altLang="en-US" sz="2400" b="1">
                <a:solidFill>
                  <a:srgbClr val="FF3300"/>
                </a:solidFill>
              </a:rPr>
              <a:t>The entropy is increasing</a:t>
            </a:r>
            <a:r>
              <a:rPr lang="en-US" altLang="en-US" sz="2400" b="1">
                <a:solidFill>
                  <a:srgbClr val="FF0000"/>
                </a:solidFill>
              </a:rPr>
              <a:t>.</a:t>
            </a:r>
          </a:p>
          <a:p>
            <a:pPr>
              <a:buFontTx/>
              <a:buNone/>
            </a:pPr>
            <a:endParaRPr lang="en-US" altLang="en-US" sz="2400" b="1"/>
          </a:p>
          <a:p>
            <a:pPr algn="ctr">
              <a:buFontTx/>
              <a:buNone/>
            </a:pPr>
            <a:r>
              <a:rPr lang="en-US" altLang="en-US" sz="2400" b="1">
                <a:solidFill>
                  <a:srgbClr val="0000FF"/>
                </a:solidFill>
              </a:rPr>
              <a:t>The third law of thermodynamics:</a:t>
            </a:r>
          </a:p>
          <a:p>
            <a:pPr algn="ctr">
              <a:buFontTx/>
              <a:buNone/>
            </a:pPr>
            <a:r>
              <a:rPr lang="en-US" altLang="en-US" sz="2400" b="1"/>
              <a:t>The entropy of a perfect crystal at 0 K is zero.</a:t>
            </a:r>
          </a:p>
          <a:p>
            <a:pPr algn="ctr">
              <a:buFontTx/>
              <a:buNone/>
            </a:pPr>
            <a:r>
              <a:rPr lang="en-US" altLang="en-US" sz="2400" b="1">
                <a:solidFill>
                  <a:srgbClr val="FF3300"/>
                </a:solidFill>
              </a:rPr>
              <a:t>There is no molecular motion at absolute 0 K.</a:t>
            </a:r>
          </a:p>
          <a:p>
            <a:pPr>
              <a:buFontTx/>
              <a:buNone/>
            </a:pPr>
            <a:endParaRPr lang="en-US" altLang="en-US"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47DC550-A72F-4216-AD78-15B56D3EFC85}"/>
              </a:ext>
            </a:extLst>
          </p:cNvPr>
          <p:cNvSpPr>
            <a:spLocks noGrp="1" noChangeArrowheads="1"/>
          </p:cNvSpPr>
          <p:nvPr>
            <p:ph type="title"/>
          </p:nvPr>
        </p:nvSpPr>
        <p:spPr>
          <a:xfrm>
            <a:off x="762000" y="228600"/>
            <a:ext cx="7467600" cy="762000"/>
          </a:xfrm>
        </p:spPr>
        <p:txBody>
          <a:bodyPr/>
          <a:lstStyle/>
          <a:p>
            <a:pPr>
              <a:defRPr/>
            </a:pPr>
            <a:r>
              <a:rPr lang="en-US" b="1" dirty="0">
                <a:solidFill>
                  <a:schemeClr val="accent1">
                    <a:lumMod val="75000"/>
                  </a:schemeClr>
                </a:solidFill>
                <a:effectLst>
                  <a:outerShdw blurRad="38100" dist="38100" dir="2700000" algn="tl">
                    <a:srgbClr val="C0C0C0"/>
                  </a:outerShdw>
                </a:effectLst>
              </a:rPr>
              <a:t>HEAT</a:t>
            </a:r>
            <a:endParaRPr lang="en-US" b="1" dirty="0">
              <a:solidFill>
                <a:schemeClr val="accent1">
                  <a:lumMod val="75000"/>
                </a:schemeClr>
              </a:solidFill>
            </a:endParaRPr>
          </a:p>
        </p:txBody>
      </p:sp>
      <p:sp>
        <p:nvSpPr>
          <p:cNvPr id="15363" name="Rectangle 3">
            <a:extLst>
              <a:ext uri="{FF2B5EF4-FFF2-40B4-BE49-F238E27FC236}">
                <a16:creationId xmlns:a16="http://schemas.microsoft.com/office/drawing/2014/main" id="{1709C306-CA23-4038-AF73-42D1C7751CC0}"/>
              </a:ext>
            </a:extLst>
          </p:cNvPr>
          <p:cNvSpPr>
            <a:spLocks noGrp="1" noChangeArrowheads="1"/>
          </p:cNvSpPr>
          <p:nvPr>
            <p:ph type="body" idx="1"/>
          </p:nvPr>
        </p:nvSpPr>
        <p:spPr>
          <a:xfrm>
            <a:off x="228600" y="990600"/>
            <a:ext cx="8610600" cy="5486400"/>
          </a:xfrm>
        </p:spPr>
        <p:txBody>
          <a:bodyPr/>
          <a:lstStyle/>
          <a:p>
            <a:pPr algn="ctr">
              <a:lnSpc>
                <a:spcPct val="90000"/>
              </a:lnSpc>
              <a:buFontTx/>
              <a:buNone/>
              <a:defRPr/>
            </a:pPr>
            <a:r>
              <a:rPr lang="en-US" altLang="en-US" b="1" dirty="0">
                <a:solidFill>
                  <a:srgbClr val="990000"/>
                </a:solidFill>
              </a:rPr>
              <a:t> </a:t>
            </a:r>
            <a:r>
              <a:rPr lang="en-US" altLang="en-US" b="1" dirty="0">
                <a:solidFill>
                  <a:schemeClr val="accent1">
                    <a:lumMod val="75000"/>
                  </a:schemeClr>
                </a:solidFill>
              </a:rPr>
              <a:t>The energy that flows into or out of a system because of a difference in temperature between the thermodynamic system and its surrounding</a:t>
            </a:r>
            <a:r>
              <a:rPr lang="en-US" altLang="en-US" sz="2800" b="1" dirty="0">
                <a:solidFill>
                  <a:schemeClr val="accent1">
                    <a:lumMod val="75000"/>
                  </a:schemeClr>
                </a:solidFill>
              </a:rPr>
              <a:t>.</a:t>
            </a:r>
            <a:endParaRPr lang="en-US" altLang="en-US" b="1" dirty="0">
              <a:solidFill>
                <a:schemeClr val="accent1">
                  <a:lumMod val="75000"/>
                </a:schemeClr>
              </a:solidFill>
            </a:endParaRPr>
          </a:p>
          <a:p>
            <a:pPr>
              <a:lnSpc>
                <a:spcPct val="90000"/>
              </a:lnSpc>
              <a:buFontTx/>
              <a:buNone/>
              <a:defRPr/>
            </a:pPr>
            <a:endParaRPr lang="en-US" altLang="en-US" b="1" dirty="0">
              <a:solidFill>
                <a:schemeClr val="accent1">
                  <a:lumMod val="75000"/>
                </a:schemeClr>
              </a:solidFill>
            </a:endParaRPr>
          </a:p>
          <a:p>
            <a:pPr algn="ctr">
              <a:lnSpc>
                <a:spcPct val="90000"/>
              </a:lnSpc>
              <a:buFontTx/>
              <a:buNone/>
              <a:defRPr/>
            </a:pPr>
            <a:r>
              <a:rPr lang="en-US" altLang="en-US" b="1" dirty="0">
                <a:solidFill>
                  <a:schemeClr val="tx2"/>
                </a:solidFill>
              </a:rPr>
              <a:t>Symbolized by "</a:t>
            </a:r>
            <a:r>
              <a:rPr lang="en-US" altLang="en-US" b="1" dirty="0">
                <a:solidFill>
                  <a:srgbClr val="990000"/>
                </a:solidFill>
              </a:rPr>
              <a:t>q</a:t>
            </a:r>
            <a:r>
              <a:rPr lang="en-US" altLang="en-US" b="1" dirty="0">
                <a:solidFill>
                  <a:schemeClr val="tx2"/>
                </a:solidFill>
              </a:rPr>
              <a:t>".</a:t>
            </a:r>
            <a:r>
              <a:rPr lang="en-US" altLang="en-US" b="1" dirty="0">
                <a:solidFill>
                  <a:srgbClr val="000000"/>
                </a:solidFill>
              </a:rPr>
              <a:t>   </a:t>
            </a:r>
          </a:p>
          <a:p>
            <a:pPr>
              <a:lnSpc>
                <a:spcPct val="90000"/>
              </a:lnSpc>
              <a:buClr>
                <a:srgbClr val="990000"/>
              </a:buClr>
              <a:buFont typeface="Wingdings" panose="05000000000000000000" pitchFamily="2" charset="2"/>
              <a:buChar char="ð"/>
              <a:defRPr/>
            </a:pPr>
            <a:r>
              <a:rPr lang="en-US" altLang="en-US" b="1" dirty="0">
                <a:solidFill>
                  <a:srgbClr val="000000"/>
                </a:solidFill>
              </a:rPr>
              <a:t>When heat is evolved by a system, energy is lost and "</a:t>
            </a:r>
            <a:r>
              <a:rPr lang="en-US" altLang="en-US" b="1" dirty="0">
                <a:solidFill>
                  <a:srgbClr val="990000"/>
                </a:solidFill>
              </a:rPr>
              <a:t>q</a:t>
            </a:r>
            <a:r>
              <a:rPr lang="en-US" altLang="en-US" b="1" dirty="0">
                <a:solidFill>
                  <a:srgbClr val="000000"/>
                </a:solidFill>
              </a:rPr>
              <a:t>” is negative (-). </a:t>
            </a:r>
          </a:p>
          <a:p>
            <a:pPr>
              <a:lnSpc>
                <a:spcPct val="90000"/>
              </a:lnSpc>
              <a:buClr>
                <a:srgbClr val="990000"/>
              </a:buClr>
              <a:buFont typeface="Wingdings" panose="05000000000000000000" pitchFamily="2" charset="2"/>
              <a:buChar char="ð"/>
              <a:defRPr/>
            </a:pPr>
            <a:endParaRPr lang="en-US" altLang="en-US" b="1" dirty="0">
              <a:solidFill>
                <a:srgbClr val="000000"/>
              </a:solidFill>
            </a:endParaRPr>
          </a:p>
          <a:p>
            <a:pPr>
              <a:lnSpc>
                <a:spcPct val="90000"/>
              </a:lnSpc>
              <a:buClr>
                <a:srgbClr val="990000"/>
              </a:buClr>
              <a:buFont typeface="Wingdings" panose="05000000000000000000" pitchFamily="2" charset="2"/>
              <a:buChar char="ð"/>
              <a:defRPr/>
            </a:pPr>
            <a:r>
              <a:rPr lang="en-US" altLang="en-US" b="1" dirty="0">
                <a:solidFill>
                  <a:srgbClr val="000000"/>
                </a:solidFill>
              </a:rPr>
              <a:t>When heat is absorbed by the system, the energy is added and "</a:t>
            </a:r>
            <a:r>
              <a:rPr lang="en-US" altLang="en-US" b="1" dirty="0">
                <a:solidFill>
                  <a:srgbClr val="990000"/>
                </a:solidFill>
              </a:rPr>
              <a:t>q</a:t>
            </a:r>
            <a:r>
              <a:rPr lang="en-US" altLang="en-US" b="1" dirty="0">
                <a:solidFill>
                  <a:srgbClr val="000000"/>
                </a:solidFill>
              </a:rPr>
              <a:t>" is positive (+).</a:t>
            </a:r>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027B8156-5218-474D-BC64-1963156D623B}"/>
              </a:ext>
            </a:extLst>
          </p:cNvPr>
          <p:cNvSpPr>
            <a:spLocks noGrp="1" noChangeArrowheads="1"/>
          </p:cNvSpPr>
          <p:nvPr>
            <p:ph type="title"/>
          </p:nvPr>
        </p:nvSpPr>
        <p:spPr>
          <a:xfrm>
            <a:off x="457200" y="381000"/>
            <a:ext cx="7467600" cy="762000"/>
          </a:xfrm>
        </p:spPr>
        <p:txBody>
          <a:bodyPr/>
          <a:lstStyle/>
          <a:p>
            <a:pPr>
              <a:defRPr/>
            </a:pPr>
            <a:r>
              <a:rPr lang="en-US" b="1">
                <a:effectLst>
                  <a:outerShdw blurRad="38100" dist="38100" dir="2700000" algn="tl">
                    <a:srgbClr val="C0C0C0"/>
                  </a:outerShdw>
                </a:effectLst>
              </a:rPr>
              <a:t>HEAT FLOW</a:t>
            </a:r>
            <a:endParaRPr lang="en-US" b="1">
              <a:solidFill>
                <a:srgbClr val="000000"/>
              </a:solidFill>
            </a:endParaRPr>
          </a:p>
        </p:txBody>
      </p:sp>
      <p:sp>
        <p:nvSpPr>
          <p:cNvPr id="21507" name="Rectangle 3">
            <a:extLst>
              <a:ext uri="{FF2B5EF4-FFF2-40B4-BE49-F238E27FC236}">
                <a16:creationId xmlns:a16="http://schemas.microsoft.com/office/drawing/2014/main" id="{6B0F3B2B-1495-4E2F-BA6E-40258CDF7B26}"/>
              </a:ext>
            </a:extLst>
          </p:cNvPr>
          <p:cNvSpPr>
            <a:spLocks noGrp="1" noChangeArrowheads="1"/>
          </p:cNvSpPr>
          <p:nvPr>
            <p:ph type="body" idx="1"/>
          </p:nvPr>
        </p:nvSpPr>
        <p:spPr>
          <a:xfrm>
            <a:off x="228600" y="1295400"/>
            <a:ext cx="8534400" cy="5181600"/>
          </a:xfrm>
        </p:spPr>
        <p:txBody>
          <a:bodyPr/>
          <a:lstStyle/>
          <a:p>
            <a:pPr>
              <a:buFontTx/>
              <a:buNone/>
              <a:defRPr/>
            </a:pPr>
            <a:r>
              <a:rPr lang="en-US" sz="2400" b="1"/>
              <a:t>Heat can flow in one of two directions:</a:t>
            </a:r>
            <a:endParaRPr lang="en-US" sz="2400" b="1">
              <a:solidFill>
                <a:srgbClr val="CC0000"/>
              </a:solidFill>
              <a:effectLst>
                <a:outerShdw blurRad="38100" dist="38100" dir="2700000" algn="tl">
                  <a:srgbClr val="C0C0C0"/>
                </a:outerShdw>
              </a:effectLst>
            </a:endParaRPr>
          </a:p>
          <a:p>
            <a:pPr algn="ctr">
              <a:buFontTx/>
              <a:buNone/>
              <a:defRPr/>
            </a:pPr>
            <a:r>
              <a:rPr lang="en-US" sz="4400" b="1">
                <a:solidFill>
                  <a:srgbClr val="CC0000"/>
                </a:solidFill>
                <a:effectLst>
                  <a:outerShdw blurRad="38100" dist="38100" dir="2700000" algn="tl">
                    <a:srgbClr val="C0C0C0"/>
                  </a:outerShdw>
                </a:effectLst>
              </a:rPr>
              <a:t>Exothermic </a:t>
            </a:r>
            <a:endParaRPr lang="en-US" b="1">
              <a:solidFill>
                <a:srgbClr val="CC0000"/>
              </a:solidFill>
            </a:endParaRPr>
          </a:p>
          <a:p>
            <a:pPr algn="ctr">
              <a:buFontTx/>
              <a:buNone/>
              <a:defRPr/>
            </a:pPr>
            <a:r>
              <a:rPr lang="en-US" sz="3600" b="1">
                <a:solidFill>
                  <a:srgbClr val="A50021"/>
                </a:solidFill>
              </a:rPr>
              <a:t>To give off heat; energy is lost from the system:   (-q)</a:t>
            </a:r>
          </a:p>
          <a:p>
            <a:pPr algn="ctr">
              <a:buFontTx/>
              <a:buNone/>
              <a:defRPr/>
            </a:pPr>
            <a:endParaRPr lang="en-US" sz="1800" b="1">
              <a:solidFill>
                <a:srgbClr val="000000"/>
              </a:solidFill>
            </a:endParaRPr>
          </a:p>
          <a:p>
            <a:pPr algn="ctr">
              <a:buFontTx/>
              <a:buNone/>
              <a:defRPr/>
            </a:pPr>
            <a:r>
              <a:rPr lang="en-US" sz="4400" b="1">
                <a:solidFill>
                  <a:srgbClr val="0000FF"/>
                </a:solidFill>
                <a:effectLst>
                  <a:outerShdw blurRad="38100" dist="38100" dir="2700000" algn="tl">
                    <a:srgbClr val="C0C0C0"/>
                  </a:outerShdw>
                </a:effectLst>
              </a:rPr>
              <a:t>Endothermic</a:t>
            </a:r>
            <a:r>
              <a:rPr lang="en-US" b="1">
                <a:solidFill>
                  <a:srgbClr val="0000FF"/>
                </a:solidFill>
                <a:effectLst>
                  <a:outerShdw blurRad="38100" dist="38100" dir="2700000" algn="tl">
                    <a:srgbClr val="C0C0C0"/>
                  </a:outerShdw>
                </a:effectLst>
              </a:rPr>
              <a:t> </a:t>
            </a:r>
          </a:p>
          <a:p>
            <a:pPr algn="ctr">
              <a:buFontTx/>
              <a:buNone/>
              <a:defRPr/>
            </a:pPr>
            <a:r>
              <a:rPr lang="en-US" sz="3600" b="1">
                <a:solidFill>
                  <a:srgbClr val="0000CC"/>
                </a:solidFill>
              </a:rPr>
              <a:t>To absorb heat; energy is added to the system:   (+q)</a:t>
            </a:r>
            <a:endParaRPr lang="en-US" sz="3600" b="1">
              <a:solidFill>
                <a:srgbClr val="000000"/>
              </a:solidFill>
            </a:endParaRPr>
          </a:p>
          <a:p>
            <a:pPr>
              <a:buFontTx/>
              <a:buNone/>
              <a:defRPr/>
            </a:pPr>
            <a:endParaRPr lang="en-US" sz="1200" b="1">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3" descr="A graph shows changes in internal energy for a system away from the initial energy state. The graph has internal energy on the Y-axis, increasing. The X-axis shows the initial state of the system, at E initial. Loss of energy from the system is represented by an arrow pointing downward from the initial state of the system to the final state, E final. This is energy lost to the surroundings; thus the internal energy of the system decreases and delta E is negative. Gain of energy by the system is represented by an arrow pointing upward from the initial state to the final state, E final. This is energy gained from the surroundings; thus the internal energy of the system increases and delta E is positiv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8113" y="2682875"/>
            <a:ext cx="6327775"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Content Placeholder 2"/>
          <p:cNvSpPr>
            <a:spLocks noGrp="1" noChangeArrowheads="1"/>
          </p:cNvSpPr>
          <p:nvPr>
            <p:ph idx="1"/>
          </p:nvPr>
        </p:nvSpPr>
        <p:spPr>
          <a:xfrm>
            <a:off x="457200" y="2136775"/>
            <a:ext cx="8229600" cy="381000"/>
          </a:xfrm>
        </p:spPr>
        <p:txBody>
          <a:bodyPr/>
          <a:lstStyle/>
          <a:p>
            <a:pPr marL="0" indent="0">
              <a:lnSpc>
                <a:spcPct val="90000"/>
              </a:lnSpc>
              <a:buFontTx/>
              <a:buNone/>
            </a:pPr>
            <a:r>
              <a:rPr lang="en-US" altLang="en-US" sz="2600"/>
              <a:t>the system </a:t>
            </a:r>
            <a:r>
              <a:rPr lang="en-US" altLang="en-US" sz="2600" b="1"/>
              <a:t>absorbed</a:t>
            </a:r>
            <a:r>
              <a:rPr lang="en-US" altLang="en-US" sz="2600"/>
              <a:t> energy from the surroundings.</a:t>
            </a:r>
          </a:p>
        </p:txBody>
      </p:sp>
      <p:graphicFrame>
        <p:nvGraphicFramePr>
          <p:cNvPr id="26627" name="Object 4" descr="If delta E is greater than 0, then E final is greater than E initial"/>
          <p:cNvGraphicFramePr>
            <a:graphicFrameLocks noChangeAspect="1"/>
          </p:cNvGraphicFramePr>
          <p:nvPr>
            <p:extLst>
              <p:ext uri="{D42A27DB-BD31-4B8C-83A1-F6EECF244321}">
                <p14:modId xmlns:p14="http://schemas.microsoft.com/office/powerpoint/2010/main" val="1085210153"/>
              </p:ext>
            </p:extLst>
          </p:nvPr>
        </p:nvGraphicFramePr>
        <p:xfrm>
          <a:off x="457200" y="1600200"/>
          <a:ext cx="3321050" cy="490538"/>
        </p:xfrm>
        <a:graphic>
          <a:graphicData uri="http://schemas.openxmlformats.org/presentationml/2006/ole">
            <mc:AlternateContent xmlns:mc="http://schemas.openxmlformats.org/markup-compatibility/2006">
              <mc:Choice xmlns:v="urn:schemas-microsoft-com:vml" Requires="v">
                <p:oleObj spid="_x0000_s26634" name="Equation" r:id="rId4" imgW="1549400" imgH="228600" progId="Equation.DSMT4">
                  <p:embed/>
                </p:oleObj>
              </mc:Choice>
              <mc:Fallback>
                <p:oleObj name="Equation" r:id="rId4" imgW="1549400" imgH="228600" progId="Equation.DSMT4">
                  <p:embed/>
                  <p:pic>
                    <p:nvPicPr>
                      <p:cNvPr id="0" name="Object 4" descr="If delta E is greater than 0, then E final is greater than E initi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00200"/>
                        <a:ext cx="33210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26" name="Title 1"/>
          <p:cNvSpPr>
            <a:spLocks noGrp="1" noChangeArrowheads="1"/>
          </p:cNvSpPr>
          <p:nvPr>
            <p:ph type="title"/>
          </p:nvPr>
        </p:nvSpPr>
        <p:spPr/>
        <p:txBody>
          <a:bodyPr/>
          <a:lstStyle/>
          <a:p>
            <a:r>
              <a:rPr lang="en-US" altLang="en-US"/>
              <a:t>Changes in Internal Energy </a:t>
            </a:r>
            <a:r>
              <a:rPr lang="en-US" altLang="en-US" sz="2000"/>
              <a:t>(1 of 2)</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3" descr="A graph shows changes in internal energy for a system away from the initial energy state. The graph has internal energy on the Y-axis, increasing. The X-axis shows the initial state of the system, at E initial. Loss of energy from the system is represented by an arrow pointing downward from the initial state of the system to the final state, E final. This is energy lost to the surroundings; thus the internal energy of the system decreases and delta E is negative. Gain of energy by the system is represented by an arrow pointing upward from the initial state to the final state, E final. This is energy gained from the surroundings; thus the internal energy of the system increases and delta E is positiv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8113" y="2682875"/>
            <a:ext cx="6327775"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Content Placeholder 2"/>
          <p:cNvSpPr>
            <a:spLocks noGrp="1" noChangeArrowheads="1"/>
          </p:cNvSpPr>
          <p:nvPr>
            <p:ph idx="1"/>
          </p:nvPr>
        </p:nvSpPr>
        <p:spPr>
          <a:xfrm>
            <a:off x="457200" y="2157413"/>
            <a:ext cx="8229600" cy="423862"/>
          </a:xfrm>
        </p:spPr>
        <p:txBody>
          <a:bodyPr/>
          <a:lstStyle/>
          <a:p>
            <a:pPr marL="0" indent="0">
              <a:lnSpc>
                <a:spcPct val="90000"/>
              </a:lnSpc>
              <a:buFontTx/>
              <a:buNone/>
            </a:pPr>
            <a:r>
              <a:rPr lang="en-US" altLang="en-US" sz="2600"/>
              <a:t>the system </a:t>
            </a:r>
            <a:r>
              <a:rPr lang="en-US" altLang="en-US" sz="2600" b="1"/>
              <a:t>released</a:t>
            </a:r>
            <a:r>
              <a:rPr lang="en-US" altLang="en-US" sz="2600"/>
              <a:t> energy to the surroundings.</a:t>
            </a:r>
          </a:p>
        </p:txBody>
      </p:sp>
      <p:graphicFrame>
        <p:nvGraphicFramePr>
          <p:cNvPr id="27651" name="Object 4" descr="If delta E is less than 0, then E final is less than E initial"/>
          <p:cNvGraphicFramePr>
            <a:graphicFrameLocks noChangeAspect="1"/>
          </p:cNvGraphicFramePr>
          <p:nvPr>
            <p:extLst>
              <p:ext uri="{D42A27DB-BD31-4B8C-83A1-F6EECF244321}">
                <p14:modId xmlns:p14="http://schemas.microsoft.com/office/powerpoint/2010/main" val="1575084568"/>
              </p:ext>
            </p:extLst>
          </p:nvPr>
        </p:nvGraphicFramePr>
        <p:xfrm>
          <a:off x="471488" y="1600200"/>
          <a:ext cx="3292475" cy="490538"/>
        </p:xfrm>
        <a:graphic>
          <a:graphicData uri="http://schemas.openxmlformats.org/presentationml/2006/ole">
            <mc:AlternateContent xmlns:mc="http://schemas.openxmlformats.org/markup-compatibility/2006">
              <mc:Choice xmlns:v="urn:schemas-microsoft-com:vml" Requires="v">
                <p:oleObj spid="_x0000_s27658" name="Equation" r:id="rId4" imgW="1536700" imgH="228600" progId="Equation.DSMT4">
                  <p:embed/>
                </p:oleObj>
              </mc:Choice>
              <mc:Fallback>
                <p:oleObj name="Equation" r:id="rId4" imgW="1536700" imgH="228600" progId="Equation.DSMT4">
                  <p:embed/>
                  <p:pic>
                    <p:nvPicPr>
                      <p:cNvPr id="0" name="Object 4" descr="If delta E is less than 0, then E final is less than E initi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488" y="1600200"/>
                        <a:ext cx="329247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0" name="Title 1"/>
          <p:cNvSpPr>
            <a:spLocks noGrp="1" noChangeArrowheads="1"/>
          </p:cNvSpPr>
          <p:nvPr>
            <p:ph type="title"/>
          </p:nvPr>
        </p:nvSpPr>
        <p:spPr/>
        <p:txBody>
          <a:bodyPr/>
          <a:lstStyle/>
          <a:p>
            <a:r>
              <a:rPr lang="en-US" altLang="en-US"/>
              <a:t>Changes in Internal Energy </a:t>
            </a:r>
            <a:r>
              <a:rPr lang="en-US" altLang="en-US" sz="2000"/>
              <a:t>(2 of 2)</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A18809B6-11FE-412A-B5C7-C5414CB57BBC}"/>
              </a:ext>
            </a:extLst>
          </p:cNvPr>
          <p:cNvSpPr txBox="1">
            <a:spLocks noChangeArrowheads="1"/>
          </p:cNvSpPr>
          <p:nvPr/>
        </p:nvSpPr>
        <p:spPr bwMode="auto">
          <a:xfrm>
            <a:off x="152400" y="152400"/>
            <a:ext cx="8991600" cy="6677025"/>
          </a:xfrm>
          <a:prstGeom prst="rect">
            <a:avLst/>
          </a:prstGeom>
          <a:noFill/>
          <a:ln w="9525">
            <a:noFill/>
            <a:miter lim="800000"/>
            <a:headEnd/>
            <a:tailEnd/>
          </a:ln>
          <a:effectLst/>
        </p:spPr>
        <p:txBody>
          <a:bodyPr>
            <a:spAutoFit/>
          </a:bodyPr>
          <a:lstStyle/>
          <a:p>
            <a:pPr marL="457200" indent="-457200" algn="ctr">
              <a:defRPr/>
            </a:pPr>
            <a:r>
              <a:rPr lang="en-US" dirty="0">
                <a:solidFill>
                  <a:srgbClr val="FF3300"/>
                </a:solidFill>
                <a:latin typeface="Rockwell Extra Bold" pitchFamily="18" charset="0"/>
              </a:rPr>
              <a:t>The First Law of Thermodynamics- A closer look </a:t>
            </a:r>
          </a:p>
          <a:p>
            <a:pPr marL="457200" indent="-457200" algn="ctr">
              <a:defRPr/>
            </a:pPr>
            <a:r>
              <a:rPr lang="en-US" dirty="0">
                <a:solidFill>
                  <a:srgbClr val="FF3300"/>
                </a:solidFill>
                <a:latin typeface="Rockwell Extra Bold" pitchFamily="18" charset="0"/>
              </a:rPr>
              <a:t>“The internal energy (</a:t>
            </a:r>
            <a:r>
              <a:rPr lang="en-US" dirty="0">
                <a:solidFill>
                  <a:srgbClr val="FF3300"/>
                </a:solidFill>
                <a:latin typeface="Rockwell Extra Bold" pitchFamily="18" charset="0"/>
                <a:sym typeface="Symbol" pitchFamily="18" charset="2"/>
              </a:rPr>
              <a:t></a:t>
            </a:r>
            <a:r>
              <a:rPr lang="en-US" dirty="0">
                <a:solidFill>
                  <a:srgbClr val="FF3300"/>
                </a:solidFill>
                <a:latin typeface="Rockwell Extra Bold" pitchFamily="18" charset="0"/>
              </a:rPr>
              <a:t>E) of an isolated system is constant.”</a:t>
            </a:r>
          </a:p>
          <a:p>
            <a:pPr marL="457200" indent="-457200">
              <a:defRPr/>
            </a:pPr>
            <a:endParaRPr lang="en-US" sz="2800" b="1" dirty="0">
              <a:solidFill>
                <a:srgbClr val="006600"/>
              </a:solidFill>
            </a:endParaRPr>
          </a:p>
          <a:p>
            <a:pPr marL="457200" indent="-457200">
              <a:defRPr/>
            </a:pPr>
            <a:r>
              <a:rPr lang="en-US" sz="2800" b="1" dirty="0">
                <a:solidFill>
                  <a:schemeClr val="tx2">
                    <a:lumMod val="50000"/>
                  </a:schemeClr>
                </a:solidFill>
              </a:rPr>
              <a:t>Internal Energy: the sum of all the kinetic/potential energy of a system. </a:t>
            </a:r>
          </a:p>
          <a:p>
            <a:pPr marL="457200" indent="-457200" algn="ctr">
              <a:defRPr/>
            </a:pPr>
            <a:r>
              <a:rPr lang="en-US" sz="2800" b="1" dirty="0">
                <a:sym typeface="Symbol" pitchFamily="18" charset="2"/>
              </a:rPr>
              <a:t>	</a:t>
            </a:r>
            <a:r>
              <a:rPr lang="en-US" sz="2800" b="1" dirty="0">
                <a:solidFill>
                  <a:srgbClr val="FF3300"/>
                </a:solidFill>
                <a:sym typeface="Symbol" pitchFamily="18" charset="2"/>
              </a:rPr>
              <a:t></a:t>
            </a:r>
            <a:r>
              <a:rPr lang="en-US" sz="2800" b="1" dirty="0">
                <a:solidFill>
                  <a:srgbClr val="FF3300"/>
                </a:solidFill>
              </a:rPr>
              <a:t>E = </a:t>
            </a:r>
            <a:r>
              <a:rPr lang="en-US" sz="2800" b="1" dirty="0" err="1">
                <a:solidFill>
                  <a:srgbClr val="FF3300"/>
                </a:solidFill>
              </a:rPr>
              <a:t>E</a:t>
            </a:r>
            <a:r>
              <a:rPr lang="en-US" sz="2800" b="1" baseline="-25000" dirty="0" err="1">
                <a:solidFill>
                  <a:srgbClr val="FF3300"/>
                </a:solidFill>
              </a:rPr>
              <a:t>final</a:t>
            </a:r>
            <a:r>
              <a:rPr lang="en-US" sz="2800" b="1" dirty="0">
                <a:solidFill>
                  <a:srgbClr val="FF3300"/>
                </a:solidFill>
              </a:rPr>
              <a:t> – </a:t>
            </a:r>
            <a:r>
              <a:rPr lang="en-US" sz="2800" b="1" dirty="0" err="1">
                <a:solidFill>
                  <a:srgbClr val="FF3300"/>
                </a:solidFill>
              </a:rPr>
              <a:t>E</a:t>
            </a:r>
            <a:r>
              <a:rPr lang="en-US" sz="2800" b="1" baseline="-25000" dirty="0" err="1">
                <a:solidFill>
                  <a:srgbClr val="FF3300"/>
                </a:solidFill>
              </a:rPr>
              <a:t>initial</a:t>
            </a:r>
            <a:r>
              <a:rPr lang="en-US" sz="2800" b="1" dirty="0"/>
              <a:t>	&amp;	</a:t>
            </a:r>
            <a:r>
              <a:rPr lang="en-US" sz="2800" b="1" dirty="0">
                <a:solidFill>
                  <a:srgbClr val="FF3300"/>
                </a:solidFill>
                <a:sym typeface="Symbol" pitchFamily="18" charset="2"/>
              </a:rPr>
              <a:t></a:t>
            </a:r>
            <a:r>
              <a:rPr lang="en-US" sz="2800" b="1" dirty="0">
                <a:solidFill>
                  <a:srgbClr val="FF3300"/>
                </a:solidFill>
              </a:rPr>
              <a:t>E = </a:t>
            </a:r>
            <a:r>
              <a:rPr lang="en-US" sz="2800" b="1" i="1" dirty="0">
                <a:solidFill>
                  <a:srgbClr val="FF3300"/>
                </a:solidFill>
              </a:rPr>
              <a:t>q</a:t>
            </a:r>
            <a:r>
              <a:rPr lang="en-US" sz="2800" b="1" dirty="0">
                <a:solidFill>
                  <a:srgbClr val="FF3300"/>
                </a:solidFill>
              </a:rPr>
              <a:t> + </a:t>
            </a:r>
            <a:r>
              <a:rPr lang="en-US" sz="2800" b="1" i="1" dirty="0">
                <a:solidFill>
                  <a:srgbClr val="FF3300"/>
                </a:solidFill>
              </a:rPr>
              <a:t>w</a:t>
            </a:r>
            <a:r>
              <a:rPr lang="en-US" sz="2800" b="1" dirty="0">
                <a:solidFill>
                  <a:srgbClr val="FF3300"/>
                </a:solidFill>
              </a:rPr>
              <a:t>	</a:t>
            </a:r>
          </a:p>
          <a:p>
            <a:pPr marL="457200" indent="-457200">
              <a:defRPr/>
            </a:pPr>
            <a:endParaRPr lang="en-US" sz="2800" b="1" u="sng" dirty="0">
              <a:solidFill>
                <a:srgbClr val="4D4D4D"/>
              </a:solidFill>
            </a:endParaRPr>
          </a:p>
          <a:p>
            <a:pPr marL="457200" indent="-457200">
              <a:defRPr/>
            </a:pPr>
            <a:r>
              <a:rPr lang="en-US" sz="2800" b="1" u="sng" dirty="0">
                <a:solidFill>
                  <a:srgbClr val="4D4D4D"/>
                </a:solidFill>
              </a:rPr>
              <a:t>NOTE</a:t>
            </a:r>
            <a:r>
              <a:rPr lang="en-US" sz="2800" b="1" dirty="0">
                <a:solidFill>
                  <a:srgbClr val="4D4D4D"/>
                </a:solidFill>
              </a:rPr>
              <a:t>:</a:t>
            </a:r>
          </a:p>
          <a:p>
            <a:pPr marL="457200" indent="-457200">
              <a:defRPr/>
            </a:pPr>
            <a:r>
              <a:rPr lang="en-US" sz="2800" b="1" dirty="0">
                <a:solidFill>
                  <a:srgbClr val="4D4D4D"/>
                </a:solidFill>
              </a:rPr>
              <a:t> </a:t>
            </a:r>
            <a:r>
              <a:rPr lang="en-US" sz="2800" b="1" i="1" dirty="0">
                <a:solidFill>
                  <a:srgbClr val="4D4D4D"/>
                </a:solidFill>
                <a:effectLst>
                  <a:outerShdw blurRad="38100" dist="38100" dir="2700000" algn="tl">
                    <a:srgbClr val="C0C0C0"/>
                  </a:outerShdw>
                </a:effectLst>
              </a:rPr>
              <a:t>q</a:t>
            </a:r>
            <a:r>
              <a:rPr lang="en-US" sz="2800" b="1" dirty="0">
                <a:solidFill>
                  <a:srgbClr val="4D4D4D"/>
                </a:solidFill>
              </a:rPr>
              <a:t> = heat added to or liberated from the system  </a:t>
            </a:r>
            <a:r>
              <a:rPr lang="en-US" sz="2800" b="1" dirty="0">
                <a:solidFill>
                  <a:srgbClr val="CC0099"/>
                </a:solidFill>
              </a:rPr>
              <a:t>	</a:t>
            </a:r>
          </a:p>
          <a:p>
            <a:pPr marL="457200" indent="-457200">
              <a:defRPr/>
            </a:pPr>
            <a:r>
              <a:rPr lang="en-US" sz="2800" b="1" dirty="0">
                <a:solidFill>
                  <a:schemeClr val="tx2">
                    <a:lumMod val="50000"/>
                  </a:schemeClr>
                </a:solidFill>
              </a:rPr>
              <a:t>Heat (</a:t>
            </a:r>
            <a:r>
              <a:rPr lang="en-US" sz="2800" b="1" i="1" dirty="0">
                <a:solidFill>
                  <a:schemeClr val="tx2">
                    <a:lumMod val="50000"/>
                  </a:schemeClr>
                </a:solidFill>
              </a:rPr>
              <a:t>q</a:t>
            </a:r>
            <a:r>
              <a:rPr lang="en-US" sz="2800" b="1" dirty="0">
                <a:solidFill>
                  <a:schemeClr val="tx2">
                    <a:lumMod val="50000"/>
                  </a:schemeClr>
                </a:solidFill>
              </a:rPr>
              <a:t>) = the energy transferred from a hotter object to a colder one</a:t>
            </a:r>
          </a:p>
          <a:p>
            <a:pPr marL="457200" indent="-457200">
              <a:defRPr/>
            </a:pPr>
            <a:endParaRPr lang="en-US" b="1" i="1" dirty="0">
              <a:solidFill>
                <a:srgbClr val="4D4D4D"/>
              </a:solidFill>
            </a:endParaRPr>
          </a:p>
          <a:p>
            <a:pPr marL="457200" indent="-457200">
              <a:defRPr/>
            </a:pPr>
            <a:r>
              <a:rPr lang="en-US" sz="2800" b="1" i="1" dirty="0">
                <a:solidFill>
                  <a:srgbClr val="4D4D4D"/>
                </a:solidFill>
                <a:effectLst>
                  <a:outerShdw blurRad="38100" dist="38100" dir="2700000" algn="tl">
                    <a:srgbClr val="C0C0C0"/>
                  </a:outerShdw>
                </a:effectLst>
              </a:rPr>
              <a:t>w</a:t>
            </a:r>
            <a:r>
              <a:rPr lang="en-US" sz="2800" b="1" dirty="0">
                <a:solidFill>
                  <a:srgbClr val="4D4D4D"/>
                </a:solidFill>
              </a:rPr>
              <a:t> = work done on or by the system</a:t>
            </a:r>
            <a:r>
              <a:rPr lang="en-US" b="1" dirty="0">
                <a:solidFill>
                  <a:srgbClr val="4D4D4D"/>
                </a:solidFill>
              </a:rPr>
              <a:t>.</a:t>
            </a:r>
          </a:p>
          <a:p>
            <a:pPr marL="457200" indent="-457200">
              <a:defRPr/>
            </a:pPr>
            <a:r>
              <a:rPr lang="en-US" sz="2800" b="1" dirty="0">
                <a:solidFill>
                  <a:schemeClr val="tx2">
                    <a:lumMod val="50000"/>
                  </a:schemeClr>
                </a:solidFill>
              </a:rPr>
              <a:t>Work (</a:t>
            </a:r>
            <a:r>
              <a:rPr lang="en-US" sz="2800" b="1" i="1" dirty="0">
                <a:solidFill>
                  <a:schemeClr val="tx2">
                    <a:lumMod val="50000"/>
                  </a:schemeClr>
                </a:solidFill>
              </a:rPr>
              <a:t>w</a:t>
            </a:r>
            <a:r>
              <a:rPr lang="en-US" sz="2800" b="1" dirty="0">
                <a:solidFill>
                  <a:schemeClr val="tx2">
                    <a:lumMod val="50000"/>
                  </a:schemeClr>
                </a:solidFill>
              </a:rPr>
              <a:t>) = the energy used to cause one object to move against a force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5" name="Picture 3" descr="A diagram uses the analogy of a safe to show that heat entering and work on the system increase internal energy and heat lost and work done by system decrease it. The diagram shows a closed safe with a bag of internal energy inside; the system is the interior of the vault. If heat is gained, q greater than 0, or work is done on the system, w greater than 0, energy is deposited into the system, delta E greater than 0; and the bag of internal energy increases. If heat is lost, q less than 0, or work is done by the system, w less than 0, energy is withdrawn from the system, delta E less than 0; and the bag of internal energy decreas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0213" y="1752600"/>
            <a:ext cx="4425950"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24" name="Object 4" descr="Delta E = q plus w"/>
          <p:cNvGraphicFramePr>
            <a:graphicFrameLocks noChangeAspect="1"/>
          </p:cNvGraphicFramePr>
          <p:nvPr>
            <p:extLst>
              <p:ext uri="{D42A27DB-BD31-4B8C-83A1-F6EECF244321}">
                <p14:modId xmlns:p14="http://schemas.microsoft.com/office/powerpoint/2010/main" val="3334099758"/>
              </p:ext>
            </p:extLst>
          </p:nvPr>
        </p:nvGraphicFramePr>
        <p:xfrm>
          <a:off x="1828800" y="4181475"/>
          <a:ext cx="1687513" cy="433388"/>
        </p:xfrm>
        <a:graphic>
          <a:graphicData uri="http://schemas.openxmlformats.org/presentationml/2006/ole">
            <mc:AlternateContent xmlns:mc="http://schemas.openxmlformats.org/markup-compatibility/2006">
              <mc:Choice xmlns:v="urn:schemas-microsoft-com:vml" Requires="v">
                <p:oleObj spid="_x0000_s30730" name="Equation" r:id="rId4" imgW="787058" imgH="203112" progId="Equation.DSMT4">
                  <p:embed/>
                </p:oleObj>
              </mc:Choice>
              <mc:Fallback>
                <p:oleObj name="Equation" r:id="rId4" imgW="787058" imgH="203112" progId="Equation.DSMT4">
                  <p:embed/>
                  <p:pic>
                    <p:nvPicPr>
                      <p:cNvPr id="0" name="Object 4" descr="Delta E = q plus 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4181475"/>
                        <a:ext cx="1687513"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3" name="Content Placeholder 2"/>
          <p:cNvSpPr>
            <a:spLocks noGrp="1" noChangeArrowheads="1"/>
          </p:cNvSpPr>
          <p:nvPr>
            <p:ph idx="1"/>
          </p:nvPr>
        </p:nvSpPr>
        <p:spPr>
          <a:xfrm>
            <a:off x="457200" y="1600200"/>
            <a:ext cx="3429000" cy="3200400"/>
          </a:xfrm>
        </p:spPr>
        <p:txBody>
          <a:bodyPr/>
          <a:lstStyle/>
          <a:p>
            <a:r>
              <a:rPr lang="en-US" altLang="en-US" sz="2600"/>
              <a:t>When energy is exchanged between the system and the surroundings, it is exchanged as either heat (</a:t>
            </a:r>
            <a:r>
              <a:rPr lang="en-US" altLang="en-US" sz="2600" i="1"/>
              <a:t>q</a:t>
            </a:r>
            <a:r>
              <a:rPr lang="en-US" altLang="en-US" sz="2600"/>
              <a:t>) or work (</a:t>
            </a:r>
            <a:r>
              <a:rPr lang="en-US" altLang="en-US" sz="2600" i="1"/>
              <a:t>w</a:t>
            </a:r>
            <a:r>
              <a:rPr lang="en-US" altLang="en-US" sz="2600"/>
              <a:t>).</a:t>
            </a:r>
          </a:p>
          <a:p>
            <a:r>
              <a:rPr lang="en-US" altLang="en-US" sz="2600"/>
              <a:t>That is,</a:t>
            </a:r>
          </a:p>
        </p:txBody>
      </p:sp>
      <p:sp>
        <p:nvSpPr>
          <p:cNvPr id="30722" name="Title 1"/>
          <p:cNvSpPr>
            <a:spLocks noGrp="1" noChangeArrowheads="1"/>
          </p:cNvSpPr>
          <p:nvPr>
            <p:ph type="title"/>
          </p:nvPr>
        </p:nvSpPr>
        <p:spPr/>
        <p:txBody>
          <a:bodyPr/>
          <a:lstStyle/>
          <a:p>
            <a:r>
              <a:rPr lang="en-US" altLang="en-US"/>
              <a:t>Changes in Internal Energy</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5" name="Text Box 11"/>
          <p:cNvSpPr txBox="1">
            <a:spLocks noChangeArrowheads="1"/>
          </p:cNvSpPr>
          <p:nvPr/>
        </p:nvSpPr>
        <p:spPr bwMode="auto">
          <a:xfrm>
            <a:off x="304800" y="2749550"/>
            <a:ext cx="86106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660033"/>
                </a:solidFill>
              </a:rPr>
              <a:t>When heat is transferred from the surroundings to the system, </a:t>
            </a:r>
            <a:r>
              <a:rPr lang="en-US" altLang="en-US" sz="2400" b="1" i="1">
                <a:solidFill>
                  <a:srgbClr val="660033"/>
                </a:solidFill>
              </a:rPr>
              <a:t>q</a:t>
            </a:r>
            <a:r>
              <a:rPr lang="en-US" altLang="en-US" sz="2400" b="1">
                <a:solidFill>
                  <a:srgbClr val="660033"/>
                </a:solidFill>
              </a:rPr>
              <a:t> has a positive value.  Likewise, when work is done on the system by the surroundings, </a:t>
            </a:r>
            <a:r>
              <a:rPr lang="en-US" altLang="en-US" sz="2400" b="1" i="1">
                <a:solidFill>
                  <a:srgbClr val="660033"/>
                </a:solidFill>
              </a:rPr>
              <a:t>w</a:t>
            </a:r>
            <a:r>
              <a:rPr lang="en-US" altLang="en-US" sz="2400" b="1">
                <a:solidFill>
                  <a:srgbClr val="660033"/>
                </a:solidFill>
              </a:rPr>
              <a:t> has a positive value.</a:t>
            </a:r>
          </a:p>
          <a:p>
            <a:pPr>
              <a:spcBef>
                <a:spcPct val="0"/>
              </a:spcBef>
              <a:buFontTx/>
              <a:buNone/>
            </a:pPr>
            <a:endParaRPr lang="en-US" altLang="en-US" sz="2400" b="1">
              <a:solidFill>
                <a:srgbClr val="660033"/>
              </a:solidFill>
            </a:endParaRPr>
          </a:p>
          <a:p>
            <a:pPr>
              <a:spcBef>
                <a:spcPct val="0"/>
              </a:spcBef>
              <a:buFontTx/>
              <a:buNone/>
            </a:pPr>
            <a:r>
              <a:rPr lang="en-US" altLang="en-US" sz="2400" b="1">
                <a:solidFill>
                  <a:srgbClr val="660033"/>
                </a:solidFill>
              </a:rPr>
              <a:t>Both heat added to the system and the work done on the system </a:t>
            </a:r>
            <a:r>
              <a:rPr lang="en-US" altLang="en-US" sz="2400" b="1"/>
              <a:t>INCREASE</a:t>
            </a:r>
            <a:r>
              <a:rPr lang="en-US" altLang="en-US" sz="2400" b="1">
                <a:solidFill>
                  <a:srgbClr val="660033"/>
                </a:solidFill>
              </a:rPr>
              <a:t> its internal energy.</a:t>
            </a:r>
          </a:p>
          <a:p>
            <a:pPr>
              <a:spcBef>
                <a:spcPct val="0"/>
              </a:spcBef>
              <a:buFontTx/>
              <a:buNone/>
            </a:pPr>
            <a:endParaRPr lang="en-US" altLang="en-US" sz="2400" b="1">
              <a:solidFill>
                <a:srgbClr val="660033"/>
              </a:solidFill>
            </a:endParaRPr>
          </a:p>
          <a:p>
            <a:pPr>
              <a:spcBef>
                <a:spcPct val="0"/>
              </a:spcBef>
              <a:buFontTx/>
              <a:buNone/>
            </a:pPr>
            <a:r>
              <a:rPr lang="en-US" altLang="en-US" sz="2400" b="1">
                <a:solidFill>
                  <a:srgbClr val="660033"/>
                </a:solidFill>
              </a:rPr>
              <a:t>A </a:t>
            </a:r>
            <a:r>
              <a:rPr lang="en-US" altLang="en-US" sz="2400" b="1"/>
              <a:t>POSITIVE</a:t>
            </a:r>
            <a:r>
              <a:rPr lang="en-US" altLang="en-US" sz="2400" b="1">
                <a:solidFill>
                  <a:srgbClr val="660033"/>
                </a:solidFill>
              </a:rPr>
              <a:t> value of </a:t>
            </a:r>
            <a:r>
              <a:rPr lang="en-US" altLang="en-US" sz="2400" b="1">
                <a:solidFill>
                  <a:srgbClr val="660033"/>
                </a:solidFill>
                <a:sym typeface="Symbol" panose="05050102010706020507" pitchFamily="18" charset="2"/>
              </a:rPr>
              <a:t></a:t>
            </a:r>
            <a:r>
              <a:rPr lang="en-US" altLang="en-US" sz="2400" b="1">
                <a:solidFill>
                  <a:srgbClr val="660033"/>
                </a:solidFill>
              </a:rPr>
              <a:t>E indicates that the system has gained energy from its surroundings; a </a:t>
            </a:r>
            <a:r>
              <a:rPr lang="en-US" altLang="en-US" sz="2400" b="1"/>
              <a:t>NEGATIVE</a:t>
            </a:r>
            <a:r>
              <a:rPr lang="en-US" altLang="en-US" sz="2400" b="1">
                <a:solidFill>
                  <a:srgbClr val="660033"/>
                </a:solidFill>
              </a:rPr>
              <a:t> value of </a:t>
            </a:r>
            <a:r>
              <a:rPr lang="en-US" altLang="en-US" sz="2400" b="1">
                <a:solidFill>
                  <a:srgbClr val="660033"/>
                </a:solidFill>
                <a:sym typeface="Symbol" panose="05050102010706020507" pitchFamily="18" charset="2"/>
              </a:rPr>
              <a:t></a:t>
            </a:r>
            <a:r>
              <a:rPr lang="en-US" altLang="en-US" sz="2400" b="1">
                <a:solidFill>
                  <a:srgbClr val="660033"/>
                </a:solidFill>
              </a:rPr>
              <a:t>E indicates that the system has lost energy to its surroundings.</a:t>
            </a:r>
            <a:endParaRPr lang="en-US" altLang="en-US" sz="2400"/>
          </a:p>
        </p:txBody>
      </p:sp>
      <p:sp>
        <p:nvSpPr>
          <p:cNvPr id="31749" name="Line 5"/>
          <p:cNvSpPr>
            <a:spLocks noChangeShapeType="1"/>
          </p:cNvSpPr>
          <p:nvPr/>
        </p:nvSpPr>
        <p:spPr bwMode="auto">
          <a:xfrm>
            <a:off x="304800" y="228600"/>
            <a:ext cx="815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50" name="Line 6"/>
          <p:cNvSpPr>
            <a:spLocks noChangeShapeType="1"/>
          </p:cNvSpPr>
          <p:nvPr/>
        </p:nvSpPr>
        <p:spPr bwMode="auto">
          <a:xfrm>
            <a:off x="304800" y="2590800"/>
            <a:ext cx="815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51" name="Line 7"/>
          <p:cNvSpPr>
            <a:spLocks noChangeShapeType="1"/>
          </p:cNvSpPr>
          <p:nvPr/>
        </p:nvSpPr>
        <p:spPr bwMode="auto">
          <a:xfrm>
            <a:off x="8458200" y="228600"/>
            <a:ext cx="0" cy="2362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52" name="Line 8"/>
          <p:cNvSpPr>
            <a:spLocks noChangeShapeType="1"/>
          </p:cNvSpPr>
          <p:nvPr/>
        </p:nvSpPr>
        <p:spPr bwMode="auto">
          <a:xfrm>
            <a:off x="4572000" y="228600"/>
            <a:ext cx="0" cy="2362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53" name="Line 9"/>
          <p:cNvSpPr>
            <a:spLocks noChangeShapeType="1"/>
          </p:cNvSpPr>
          <p:nvPr/>
        </p:nvSpPr>
        <p:spPr bwMode="auto">
          <a:xfrm>
            <a:off x="304800" y="1447800"/>
            <a:ext cx="815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54" name="Line 10"/>
          <p:cNvSpPr>
            <a:spLocks noChangeShapeType="1"/>
          </p:cNvSpPr>
          <p:nvPr/>
        </p:nvSpPr>
        <p:spPr bwMode="auto">
          <a:xfrm>
            <a:off x="304800" y="609600"/>
            <a:ext cx="815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48" name="Line 4"/>
          <p:cNvSpPr>
            <a:spLocks noChangeShapeType="1"/>
          </p:cNvSpPr>
          <p:nvPr/>
        </p:nvSpPr>
        <p:spPr bwMode="auto">
          <a:xfrm>
            <a:off x="304800" y="228600"/>
            <a:ext cx="0" cy="2362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06" name="Text Box 2">
            <a:extLst>
              <a:ext uri="{FF2B5EF4-FFF2-40B4-BE49-F238E27FC236}">
                <a16:creationId xmlns:a16="http://schemas.microsoft.com/office/drawing/2014/main" id="{D064E4E3-BCDB-4DDF-8A8A-D19E9E8B1730}"/>
              </a:ext>
            </a:extLst>
          </p:cNvPr>
          <p:cNvSpPr txBox="1">
            <a:spLocks noChangeArrowheads="1"/>
          </p:cNvSpPr>
          <p:nvPr/>
        </p:nvSpPr>
        <p:spPr bwMode="auto">
          <a:xfrm>
            <a:off x="304800" y="228600"/>
            <a:ext cx="8839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en-US" b="1" dirty="0"/>
              <a:t>    Sign Convention for </a:t>
            </a:r>
            <a:r>
              <a:rPr lang="en-US" altLang="en-US" b="1" i="1" dirty="0"/>
              <a:t>q</a:t>
            </a:r>
            <a:r>
              <a:rPr lang="en-US" altLang="en-US" b="1" dirty="0"/>
              <a:t>	           Sign Convention for </a:t>
            </a:r>
            <a:r>
              <a:rPr lang="en-US" altLang="en-US" b="1" i="1" dirty="0"/>
              <a:t>w</a:t>
            </a:r>
            <a:endParaRPr lang="en-US" altLang="en-US" b="1" dirty="0"/>
          </a:p>
          <a:p>
            <a:pPr>
              <a:defRPr/>
            </a:pPr>
            <a:r>
              <a:rPr lang="en-US" altLang="en-US" b="1" i="1" dirty="0">
                <a:solidFill>
                  <a:schemeClr val="accent1">
                    <a:lumMod val="75000"/>
                  </a:schemeClr>
                </a:solidFill>
              </a:rPr>
              <a:t>q</a:t>
            </a:r>
            <a:r>
              <a:rPr lang="en-US" altLang="en-US" b="1" dirty="0">
                <a:solidFill>
                  <a:schemeClr val="accent1">
                    <a:lumMod val="75000"/>
                  </a:schemeClr>
                </a:solidFill>
              </a:rPr>
              <a:t> &gt; 0: Heat is transferred from</a:t>
            </a:r>
            <a:r>
              <a:rPr lang="en-US" altLang="en-US" b="1" dirty="0"/>
              <a:t>       </a:t>
            </a:r>
            <a:r>
              <a:rPr lang="en-US" altLang="en-US" b="1" i="1" dirty="0">
                <a:solidFill>
                  <a:schemeClr val="accent2"/>
                </a:solidFill>
              </a:rPr>
              <a:t>w</a:t>
            </a:r>
            <a:r>
              <a:rPr lang="en-US" altLang="en-US" b="1" dirty="0">
                <a:solidFill>
                  <a:schemeClr val="accent2"/>
                </a:solidFill>
              </a:rPr>
              <a:t> &gt; 0: Work is done by the</a:t>
            </a:r>
            <a:r>
              <a:rPr lang="en-US" altLang="en-US" b="1" dirty="0"/>
              <a:t> </a:t>
            </a:r>
          </a:p>
          <a:p>
            <a:pPr>
              <a:defRPr/>
            </a:pPr>
            <a:r>
              <a:rPr lang="en-US" altLang="en-US" b="1" dirty="0">
                <a:solidFill>
                  <a:schemeClr val="accent1">
                    <a:lumMod val="75000"/>
                  </a:schemeClr>
                </a:solidFill>
              </a:rPr>
              <a:t>the surroundings to the system</a:t>
            </a:r>
            <a:r>
              <a:rPr lang="en-US" altLang="en-US" b="1" dirty="0"/>
              <a:t>       </a:t>
            </a:r>
            <a:r>
              <a:rPr lang="en-US" altLang="en-US" b="1" dirty="0">
                <a:solidFill>
                  <a:schemeClr val="accent2"/>
                </a:solidFill>
              </a:rPr>
              <a:t>surroundings on the system</a:t>
            </a:r>
            <a:r>
              <a:rPr lang="en-US" altLang="en-US" b="1" dirty="0"/>
              <a:t> 	</a:t>
            </a:r>
          </a:p>
          <a:p>
            <a:pPr>
              <a:defRPr/>
            </a:pPr>
            <a:endParaRPr lang="en-US" altLang="en-US" b="1" i="1" dirty="0">
              <a:solidFill>
                <a:srgbClr val="FF0000"/>
              </a:solidFill>
            </a:endParaRPr>
          </a:p>
          <a:p>
            <a:pPr>
              <a:defRPr/>
            </a:pPr>
            <a:r>
              <a:rPr lang="en-US" altLang="en-US" b="1" i="1" dirty="0">
                <a:solidFill>
                  <a:schemeClr val="accent1">
                    <a:lumMod val="75000"/>
                  </a:schemeClr>
                </a:solidFill>
              </a:rPr>
              <a:t>q</a:t>
            </a:r>
            <a:r>
              <a:rPr lang="en-US" altLang="en-US" b="1" dirty="0">
                <a:solidFill>
                  <a:schemeClr val="accent1">
                    <a:lumMod val="75000"/>
                  </a:schemeClr>
                </a:solidFill>
              </a:rPr>
              <a:t> &lt; 0: Heat is transferred from       </a:t>
            </a:r>
            <a:r>
              <a:rPr lang="en-US" altLang="en-US" b="1" i="1" dirty="0">
                <a:solidFill>
                  <a:schemeClr val="accent2"/>
                </a:solidFill>
              </a:rPr>
              <a:t>w</a:t>
            </a:r>
            <a:r>
              <a:rPr lang="en-US" altLang="en-US" b="1" dirty="0">
                <a:solidFill>
                  <a:schemeClr val="accent2"/>
                </a:solidFill>
              </a:rPr>
              <a:t> &lt; 0: Work is done by the</a:t>
            </a:r>
            <a:r>
              <a:rPr lang="en-US" altLang="en-US" b="1" dirty="0"/>
              <a:t> </a:t>
            </a:r>
          </a:p>
          <a:p>
            <a:pPr>
              <a:defRPr/>
            </a:pPr>
            <a:r>
              <a:rPr lang="en-US" altLang="en-US" b="1" dirty="0">
                <a:solidFill>
                  <a:schemeClr val="accent1">
                    <a:lumMod val="75000"/>
                  </a:schemeClr>
                </a:solidFill>
              </a:rPr>
              <a:t>the system to the surroundings       </a:t>
            </a:r>
            <a:r>
              <a:rPr lang="en-US" altLang="en-US" b="1" dirty="0">
                <a:solidFill>
                  <a:schemeClr val="accent2"/>
                </a:solidFill>
              </a:rPr>
              <a:t>system on the surroundings</a:t>
            </a:r>
            <a:endParaRPr lang="en-US" altLang="en-US" b="1" dirty="0"/>
          </a:p>
          <a:p>
            <a:pPr>
              <a:defRPr/>
            </a:pPr>
            <a:r>
              <a:rPr lang="en-US" altLang="en-US" b="1" dirty="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4" descr="06_05"/>
          <p:cNvPicPr>
            <a:picLocks noChangeAspect="1" noChangeArrowheads="1"/>
          </p:cNvPicPr>
          <p:nvPr/>
        </p:nvPicPr>
        <p:blipFill>
          <a:blip r:embed="rId3">
            <a:extLst>
              <a:ext uri="{28A0092B-C50C-407E-A947-70E740481C1C}">
                <a14:useLocalDpi xmlns:a14="http://schemas.microsoft.com/office/drawing/2010/main" val="0"/>
              </a:ext>
            </a:extLst>
          </a:blip>
          <a:srcRect b="5647"/>
          <a:stretch>
            <a:fillRect/>
          </a:stretch>
        </p:blipFill>
        <p:spPr bwMode="auto">
          <a:xfrm>
            <a:off x="3657600" y="3886200"/>
            <a:ext cx="43434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3"/>
          <p:cNvSpPr>
            <a:spLocks noGrp="1" noChangeArrowheads="1"/>
          </p:cNvSpPr>
          <p:nvPr>
            <p:ph type="body" idx="1"/>
          </p:nvPr>
        </p:nvSpPr>
        <p:spPr>
          <a:xfrm>
            <a:off x="533400" y="1066800"/>
            <a:ext cx="7848600" cy="3048000"/>
          </a:xfrm>
        </p:spPr>
        <p:txBody>
          <a:bodyPr/>
          <a:lstStyle/>
          <a:p>
            <a:pPr>
              <a:lnSpc>
                <a:spcPct val="90000"/>
              </a:lnSpc>
            </a:pPr>
            <a:r>
              <a:rPr lang="en-US" altLang="en-US" sz="2400"/>
              <a:t>PV work is work that is the result of a volume change against an external pressure</a:t>
            </a:r>
          </a:p>
          <a:p>
            <a:pPr>
              <a:lnSpc>
                <a:spcPct val="90000"/>
              </a:lnSpc>
            </a:pPr>
            <a:r>
              <a:rPr lang="en-US" altLang="en-US" sz="2400"/>
              <a:t>when gases expand, </a:t>
            </a:r>
            <a:r>
              <a:rPr lang="en-US" altLang="en-US" sz="2400">
                <a:latin typeface="Symbol" panose="05050102010706020507" pitchFamily="18" charset="2"/>
              </a:rPr>
              <a:t>D</a:t>
            </a:r>
            <a:r>
              <a:rPr lang="en-US" altLang="en-US" sz="2400"/>
              <a:t>V is +, but the system is doing work on the surroundings so </a:t>
            </a:r>
            <a:r>
              <a:rPr lang="en-US" altLang="en-US" sz="2400" i="1"/>
              <a:t>w</a:t>
            </a:r>
            <a:r>
              <a:rPr lang="en-US" altLang="en-US" sz="2400"/>
              <a:t> is </a:t>
            </a:r>
            <a:r>
              <a:rPr lang="en-US" altLang="en-US" sz="2400">
                <a:cs typeface="Times New Roman" panose="02020603050405020304" pitchFamily="18" charset="0"/>
              </a:rPr>
              <a:t>─</a:t>
            </a:r>
          </a:p>
          <a:p>
            <a:pPr>
              <a:lnSpc>
                <a:spcPct val="90000"/>
              </a:lnSpc>
            </a:pPr>
            <a:r>
              <a:rPr lang="en-US" altLang="en-US" sz="2400"/>
              <a:t>as long as the external pressure is kept constant</a:t>
            </a:r>
          </a:p>
          <a:p>
            <a:pPr algn="ctr">
              <a:lnSpc>
                <a:spcPct val="90000"/>
              </a:lnSpc>
              <a:buFontTx/>
              <a:buNone/>
            </a:pPr>
            <a:r>
              <a:rPr lang="en-US" altLang="en-US" sz="2400" b="1" i="1">
                <a:cs typeface="Times New Roman" panose="02020603050405020304" pitchFamily="18" charset="0"/>
              </a:rPr>
              <a:t>─</a:t>
            </a:r>
            <a:r>
              <a:rPr lang="en-US" altLang="en-US" sz="2400" b="1" i="1"/>
              <a:t>Work</a:t>
            </a:r>
            <a:r>
              <a:rPr lang="en-US" altLang="en-US" sz="2400" b="1"/>
              <a:t> = External Pressure </a:t>
            </a:r>
            <a:r>
              <a:rPr lang="en-US" altLang="en-US" sz="2400" b="1">
                <a:latin typeface="Arial" panose="020B0604020202020204" pitchFamily="34" charset="0"/>
              </a:rPr>
              <a:t>x</a:t>
            </a:r>
            <a:r>
              <a:rPr lang="en-US" altLang="en-US" sz="2400" b="1"/>
              <a:t> Change in Volume</a:t>
            </a:r>
          </a:p>
          <a:p>
            <a:pPr algn="ctr">
              <a:lnSpc>
                <a:spcPct val="90000"/>
              </a:lnSpc>
              <a:buFontTx/>
              <a:buNone/>
            </a:pPr>
            <a:r>
              <a:rPr lang="en-US" altLang="en-US" sz="2400" b="1" i="1">
                <a:solidFill>
                  <a:schemeClr val="hlink"/>
                </a:solidFill>
              </a:rPr>
              <a:t>w</a:t>
            </a:r>
            <a:r>
              <a:rPr lang="en-US" altLang="en-US" sz="2400" b="1">
                <a:solidFill>
                  <a:schemeClr val="hlink"/>
                </a:solidFill>
              </a:rPr>
              <a:t> = </a:t>
            </a:r>
            <a:r>
              <a:rPr lang="en-US" altLang="en-US" sz="2400" b="1">
                <a:solidFill>
                  <a:schemeClr val="hlink"/>
                </a:solidFill>
                <a:cs typeface="Times New Roman" panose="02020603050405020304" pitchFamily="18" charset="0"/>
              </a:rPr>
              <a:t>─</a:t>
            </a:r>
            <a:r>
              <a:rPr lang="en-US" altLang="en-US" sz="2400" b="1">
                <a:solidFill>
                  <a:schemeClr val="hlink"/>
                </a:solidFill>
              </a:rPr>
              <a:t>P</a:t>
            </a:r>
            <a:r>
              <a:rPr lang="en-US" altLang="en-US" sz="2400" b="1">
                <a:solidFill>
                  <a:schemeClr val="hlink"/>
                </a:solidFill>
                <a:latin typeface="Symbol" panose="05050102010706020507" pitchFamily="18" charset="2"/>
              </a:rPr>
              <a:t>D</a:t>
            </a:r>
            <a:r>
              <a:rPr lang="en-US" altLang="en-US" sz="2400" b="1">
                <a:solidFill>
                  <a:schemeClr val="hlink"/>
                </a:solidFill>
              </a:rPr>
              <a:t>V</a:t>
            </a:r>
          </a:p>
          <a:p>
            <a:pPr lvl="1">
              <a:lnSpc>
                <a:spcPct val="90000"/>
              </a:lnSpc>
            </a:pPr>
            <a:r>
              <a:rPr lang="en-US" altLang="en-US" sz="2000"/>
              <a:t>to convert the units to joules use 101.3 J = 1 atm∙L</a:t>
            </a:r>
          </a:p>
        </p:txBody>
      </p:sp>
      <p:sp>
        <p:nvSpPr>
          <p:cNvPr id="33796" name="Rectangle 2"/>
          <p:cNvSpPr>
            <a:spLocks noGrp="1" noChangeArrowheads="1"/>
          </p:cNvSpPr>
          <p:nvPr>
            <p:ph type="title"/>
          </p:nvPr>
        </p:nvSpPr>
        <p:spPr>
          <a:xfrm>
            <a:off x="304800" y="152400"/>
            <a:ext cx="8458200" cy="1143000"/>
          </a:xfrm>
        </p:spPr>
        <p:txBody>
          <a:bodyPr/>
          <a:lstStyle/>
          <a:p>
            <a:r>
              <a:rPr lang="en-US" altLang="en-US"/>
              <a:t>Pressure -Volume Work</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152400"/>
            <a:ext cx="8458200" cy="990600"/>
          </a:xfrm>
        </p:spPr>
        <p:txBody>
          <a:bodyPr/>
          <a:lstStyle/>
          <a:p>
            <a:r>
              <a:rPr lang="en-US" altLang="en-US" sz="2800"/>
              <a:t>Example– If a balloon is inflated from 0.100 L to 1.85 L against an external pressure of 1.00 atm, how much work is done?</a:t>
            </a:r>
          </a:p>
        </p:txBody>
      </p:sp>
      <p:sp>
        <p:nvSpPr>
          <p:cNvPr id="28678" name="Rectangle 6"/>
          <p:cNvSpPr>
            <a:spLocks noChangeArrowheads="1"/>
          </p:cNvSpPr>
          <p:nvPr/>
        </p:nvSpPr>
        <p:spPr bwMode="auto">
          <a:xfrm>
            <a:off x="2133600" y="5791200"/>
            <a:ext cx="502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SzPct val="120000"/>
              <a:buFontTx/>
              <a:buNone/>
            </a:pPr>
            <a:r>
              <a:rPr lang="en-US" altLang="en-US" sz="2000"/>
              <a:t>the unit and sign are correct</a:t>
            </a:r>
          </a:p>
        </p:txBody>
      </p:sp>
      <p:sp>
        <p:nvSpPr>
          <p:cNvPr id="28680" name="Rectangle 8"/>
          <p:cNvSpPr>
            <a:spLocks noChangeArrowheads="1"/>
          </p:cNvSpPr>
          <p:nvPr/>
        </p:nvSpPr>
        <p:spPr bwMode="auto">
          <a:xfrm>
            <a:off x="2286000" y="1371600"/>
            <a:ext cx="6705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SzPct val="120000"/>
              <a:buFontTx/>
              <a:buNone/>
            </a:pPr>
            <a:r>
              <a:rPr lang="en-US" altLang="en-US" sz="2100"/>
              <a:t>V</a:t>
            </a:r>
            <a:r>
              <a:rPr lang="en-US" altLang="en-US" sz="2100" baseline="-25000"/>
              <a:t>1</a:t>
            </a:r>
            <a:r>
              <a:rPr lang="en-US" altLang="en-US" sz="2100"/>
              <a:t>=0.100 L, V</a:t>
            </a:r>
            <a:r>
              <a:rPr lang="en-US" altLang="en-US" sz="2100" baseline="-25000"/>
              <a:t>2</a:t>
            </a:r>
            <a:r>
              <a:rPr lang="en-US" altLang="en-US" sz="2100"/>
              <a:t>=1.85 L, P=1.00 atm </a:t>
            </a:r>
          </a:p>
          <a:p>
            <a:pPr>
              <a:spcBef>
                <a:spcPct val="50000"/>
              </a:spcBef>
              <a:buSzPct val="120000"/>
              <a:buFontTx/>
              <a:buNone/>
            </a:pPr>
            <a:r>
              <a:rPr lang="en-US" altLang="en-US" sz="2100" i="1"/>
              <a:t>w</a:t>
            </a:r>
            <a:r>
              <a:rPr lang="en-US" altLang="en-US" sz="2100"/>
              <a:t>,</a:t>
            </a:r>
            <a:r>
              <a:rPr lang="en-US" altLang="en-US" sz="2100" baseline="-25000"/>
              <a:t> </a:t>
            </a:r>
            <a:r>
              <a:rPr lang="en-US" altLang="en-US" sz="2100"/>
              <a:t>J</a:t>
            </a:r>
          </a:p>
        </p:txBody>
      </p:sp>
      <p:sp>
        <p:nvSpPr>
          <p:cNvPr id="35847" name="Line 9"/>
          <p:cNvSpPr>
            <a:spLocks noChangeShapeType="1"/>
          </p:cNvSpPr>
          <p:nvPr/>
        </p:nvSpPr>
        <p:spPr bwMode="auto">
          <a:xfrm>
            <a:off x="228600" y="1371600"/>
            <a:ext cx="87630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8" name="Line 10"/>
          <p:cNvSpPr>
            <a:spLocks noChangeShapeType="1"/>
          </p:cNvSpPr>
          <p:nvPr/>
        </p:nvSpPr>
        <p:spPr bwMode="auto">
          <a:xfrm>
            <a:off x="228600" y="2286000"/>
            <a:ext cx="8763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9" name="Line 11"/>
          <p:cNvSpPr>
            <a:spLocks noChangeShapeType="1"/>
          </p:cNvSpPr>
          <p:nvPr/>
        </p:nvSpPr>
        <p:spPr bwMode="auto">
          <a:xfrm>
            <a:off x="228600" y="6553200"/>
            <a:ext cx="87630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0" name="Rectangle 12"/>
          <p:cNvSpPr>
            <a:spLocks noChangeArrowheads="1"/>
          </p:cNvSpPr>
          <p:nvPr/>
        </p:nvSpPr>
        <p:spPr bwMode="auto">
          <a:xfrm>
            <a:off x="228600" y="5562600"/>
            <a:ext cx="18288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SzPct val="120000"/>
              <a:buFontTx/>
              <a:buNone/>
            </a:pPr>
            <a:r>
              <a:rPr lang="en-US" altLang="en-US" sz="2400" b="1"/>
              <a:t>Check:</a:t>
            </a:r>
          </a:p>
        </p:txBody>
      </p:sp>
      <p:sp>
        <p:nvSpPr>
          <p:cNvPr id="35851" name="Rectangle 14"/>
          <p:cNvSpPr>
            <a:spLocks noChangeArrowheads="1"/>
          </p:cNvSpPr>
          <p:nvPr/>
        </p:nvSpPr>
        <p:spPr bwMode="auto">
          <a:xfrm>
            <a:off x="228600" y="3962400"/>
            <a:ext cx="1828800"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SzPct val="120000"/>
              <a:buFontTx/>
              <a:buNone/>
            </a:pPr>
            <a:r>
              <a:rPr lang="en-US" altLang="en-US" sz="2400" b="1"/>
              <a:t>Solution:</a:t>
            </a:r>
          </a:p>
        </p:txBody>
      </p:sp>
      <p:sp>
        <p:nvSpPr>
          <p:cNvPr id="35852" name="Rectangle 16"/>
          <p:cNvSpPr>
            <a:spLocks noChangeArrowheads="1"/>
          </p:cNvSpPr>
          <p:nvPr/>
        </p:nvSpPr>
        <p:spPr bwMode="auto">
          <a:xfrm>
            <a:off x="228600" y="2286000"/>
            <a:ext cx="1828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SzPct val="120000"/>
              <a:buFontTx/>
              <a:buNone/>
            </a:pPr>
            <a:r>
              <a:rPr lang="en-US" altLang="en-US" sz="2000" b="1"/>
              <a:t>Concept</a:t>
            </a:r>
            <a:r>
              <a:rPr lang="en-US" altLang="en-US" sz="2400" b="1"/>
              <a:t> Plan:</a:t>
            </a:r>
          </a:p>
          <a:p>
            <a:pPr algn="r">
              <a:spcBef>
                <a:spcPct val="0"/>
              </a:spcBef>
              <a:buSzPct val="120000"/>
              <a:buFontTx/>
              <a:buNone/>
            </a:pPr>
            <a:endParaRPr lang="en-US" altLang="en-US" sz="2400" b="1"/>
          </a:p>
          <a:p>
            <a:pPr algn="r">
              <a:spcBef>
                <a:spcPct val="0"/>
              </a:spcBef>
              <a:buSzPct val="120000"/>
              <a:buFontTx/>
              <a:buNone/>
            </a:pPr>
            <a:r>
              <a:rPr lang="en-US" altLang="en-US" sz="2000" b="1"/>
              <a:t>Relationships</a:t>
            </a:r>
            <a:r>
              <a:rPr lang="en-US" altLang="en-US" sz="2400" b="1"/>
              <a:t>:</a:t>
            </a:r>
          </a:p>
        </p:txBody>
      </p:sp>
      <p:sp>
        <p:nvSpPr>
          <p:cNvPr id="35853" name="Rectangle 18"/>
          <p:cNvSpPr>
            <a:spLocks noChangeArrowheads="1"/>
          </p:cNvSpPr>
          <p:nvPr/>
        </p:nvSpPr>
        <p:spPr bwMode="auto">
          <a:xfrm>
            <a:off x="228600" y="13716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SzPct val="120000"/>
              <a:buFontTx/>
              <a:buNone/>
            </a:pPr>
            <a:r>
              <a:rPr lang="en-US" altLang="en-US" sz="2400" b="1"/>
              <a:t>Given:</a:t>
            </a:r>
          </a:p>
          <a:p>
            <a:pPr algn="r">
              <a:spcBef>
                <a:spcPct val="0"/>
              </a:spcBef>
              <a:buSzPct val="120000"/>
              <a:buFontTx/>
              <a:buNone/>
            </a:pPr>
            <a:r>
              <a:rPr lang="en-US" altLang="en-US" sz="2400" b="1"/>
              <a:t>Find:</a:t>
            </a:r>
          </a:p>
        </p:txBody>
      </p:sp>
      <p:sp>
        <p:nvSpPr>
          <p:cNvPr id="35854" name="Line 20"/>
          <p:cNvSpPr>
            <a:spLocks noChangeShapeType="1"/>
          </p:cNvSpPr>
          <p:nvPr/>
        </p:nvSpPr>
        <p:spPr bwMode="auto">
          <a:xfrm>
            <a:off x="228600" y="1371600"/>
            <a:ext cx="0" cy="518953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5" name="Line 22"/>
          <p:cNvSpPr>
            <a:spLocks noChangeShapeType="1"/>
          </p:cNvSpPr>
          <p:nvPr/>
        </p:nvSpPr>
        <p:spPr bwMode="auto">
          <a:xfrm>
            <a:off x="2057400" y="1371600"/>
            <a:ext cx="0" cy="2590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6" name="Line 23"/>
          <p:cNvSpPr>
            <a:spLocks noChangeShapeType="1"/>
          </p:cNvSpPr>
          <p:nvPr/>
        </p:nvSpPr>
        <p:spPr bwMode="auto">
          <a:xfrm>
            <a:off x="8991600" y="1371600"/>
            <a:ext cx="0" cy="516096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7" name="Line 24"/>
          <p:cNvSpPr>
            <a:spLocks noChangeShapeType="1"/>
          </p:cNvSpPr>
          <p:nvPr/>
        </p:nvSpPr>
        <p:spPr bwMode="auto">
          <a:xfrm>
            <a:off x="228600" y="3962400"/>
            <a:ext cx="8763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8" name="Line 25"/>
          <p:cNvSpPr>
            <a:spLocks noChangeShapeType="1"/>
          </p:cNvSpPr>
          <p:nvPr/>
        </p:nvSpPr>
        <p:spPr bwMode="auto">
          <a:xfrm>
            <a:off x="228600" y="5551488"/>
            <a:ext cx="8763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8698" name="Object 2"/>
          <p:cNvGraphicFramePr>
            <a:graphicFrameLocks noChangeAspect="1"/>
          </p:cNvGraphicFramePr>
          <p:nvPr/>
        </p:nvGraphicFramePr>
        <p:xfrm>
          <a:off x="3810000" y="2895600"/>
          <a:ext cx="1676400" cy="381000"/>
        </p:xfrm>
        <a:graphic>
          <a:graphicData uri="http://schemas.openxmlformats.org/presentationml/2006/ole">
            <mc:AlternateContent xmlns:mc="http://schemas.openxmlformats.org/markup-compatibility/2006">
              <mc:Choice xmlns:v="urn:schemas-microsoft-com:vml" Requires="v">
                <p:oleObj spid="_x0000_s35887" name="Equation" r:id="rId4" imgW="774028" imgH="177646" progId="Equation.3">
                  <p:embed/>
                </p:oleObj>
              </mc:Choice>
              <mc:Fallback>
                <p:oleObj name="Equation" r:id="rId4" imgW="774028" imgH="177646"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2895600"/>
                        <a:ext cx="16764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60" name="Line 27"/>
          <p:cNvSpPr>
            <a:spLocks noChangeShapeType="1"/>
          </p:cNvSpPr>
          <p:nvPr/>
        </p:nvSpPr>
        <p:spPr bwMode="auto">
          <a:xfrm>
            <a:off x="2057400" y="5562600"/>
            <a:ext cx="7938" cy="955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28704" name="Object 3"/>
          <p:cNvGraphicFramePr>
            <a:graphicFrameLocks noChangeAspect="1"/>
          </p:cNvGraphicFramePr>
          <p:nvPr/>
        </p:nvGraphicFramePr>
        <p:xfrm>
          <a:off x="3048000" y="4267200"/>
          <a:ext cx="2541588" cy="1122363"/>
        </p:xfrm>
        <a:graphic>
          <a:graphicData uri="http://schemas.openxmlformats.org/presentationml/2006/ole">
            <mc:AlternateContent xmlns:mc="http://schemas.openxmlformats.org/markup-compatibility/2006">
              <mc:Choice xmlns:v="urn:schemas-microsoft-com:vml" Requires="v">
                <p:oleObj spid="_x0000_s35888" name="Equation" r:id="rId6" imgW="1422400" imgH="635000" progId="Equation.3">
                  <p:embed/>
                </p:oleObj>
              </mc:Choice>
              <mc:Fallback>
                <p:oleObj name="Equation" r:id="rId6" imgW="1422400" imgH="6350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4267200"/>
                        <a:ext cx="2541588"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706" name="Object 4"/>
          <p:cNvGraphicFramePr>
            <a:graphicFrameLocks noChangeAspect="1"/>
          </p:cNvGraphicFramePr>
          <p:nvPr/>
        </p:nvGraphicFramePr>
        <p:xfrm>
          <a:off x="457200" y="4271963"/>
          <a:ext cx="2514600" cy="1217612"/>
        </p:xfrm>
        <a:graphic>
          <a:graphicData uri="http://schemas.openxmlformats.org/presentationml/2006/ole">
            <mc:AlternateContent xmlns:mc="http://schemas.openxmlformats.org/markup-compatibility/2006">
              <mc:Choice xmlns:v="urn:schemas-microsoft-com:vml" Requires="v">
                <p:oleObj spid="_x0000_s35889" name="Equation" r:id="rId8" imgW="1295560" imgH="609600" progId="Equation.3">
                  <p:embed/>
                </p:oleObj>
              </mc:Choice>
              <mc:Fallback>
                <p:oleObj name="Equation" r:id="rId8" imgW="1295560" imgH="6096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4271963"/>
                        <a:ext cx="2514600" cy="121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35"/>
          <p:cNvGrpSpPr>
            <a:grpSpLocks/>
          </p:cNvGrpSpPr>
          <p:nvPr/>
        </p:nvGrpSpPr>
        <p:grpSpPr bwMode="auto">
          <a:xfrm>
            <a:off x="3581400" y="2438400"/>
            <a:ext cx="2001838" cy="381000"/>
            <a:chOff x="3312" y="1392"/>
            <a:chExt cx="1501" cy="240"/>
          </a:xfrm>
        </p:grpSpPr>
        <p:sp>
          <p:nvSpPr>
            <p:cNvPr id="35868" name="AutoShape 36"/>
            <p:cNvSpPr>
              <a:spLocks noChangeArrowheads="1"/>
            </p:cNvSpPr>
            <p:nvPr/>
          </p:nvSpPr>
          <p:spPr bwMode="auto">
            <a:xfrm>
              <a:off x="3312" y="1392"/>
              <a:ext cx="672" cy="240"/>
            </a:xfrm>
            <a:prstGeom prst="roundRect">
              <a:avLst>
                <a:gd name="adj" fmla="val 25000"/>
              </a:avLst>
            </a:prstGeom>
            <a:solidFill>
              <a:srgbClr val="FFCC66"/>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a:solidFill>
                    <a:srgbClr val="6600CC"/>
                  </a:solidFill>
                </a:rPr>
                <a:t>P, </a:t>
              </a:r>
              <a:r>
                <a:rPr lang="en-US" altLang="en-US" sz="2400">
                  <a:solidFill>
                    <a:srgbClr val="6600CC"/>
                  </a:solidFill>
                  <a:latin typeface="Symbol" panose="05050102010706020507" pitchFamily="18" charset="2"/>
                </a:rPr>
                <a:t>D</a:t>
              </a:r>
              <a:r>
                <a:rPr lang="en-US" altLang="en-US" sz="2400">
                  <a:solidFill>
                    <a:srgbClr val="6600CC"/>
                  </a:solidFill>
                </a:rPr>
                <a:t>V</a:t>
              </a:r>
            </a:p>
          </p:txBody>
        </p:sp>
        <p:sp>
          <p:nvSpPr>
            <p:cNvPr id="35869" name="AutoShape 37"/>
            <p:cNvSpPr>
              <a:spLocks noChangeArrowheads="1"/>
            </p:cNvSpPr>
            <p:nvPr/>
          </p:nvSpPr>
          <p:spPr bwMode="auto">
            <a:xfrm flipV="1">
              <a:off x="4032" y="1488"/>
              <a:ext cx="192" cy="72"/>
            </a:xfrm>
            <a:prstGeom prst="rightArrow">
              <a:avLst>
                <a:gd name="adj1" fmla="val 50000"/>
                <a:gd name="adj2" fmla="val 66667"/>
              </a:avLst>
            </a:prstGeom>
            <a:solidFill>
              <a:srgbClr val="FFCC66"/>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5870" name="AutoShape 38"/>
            <p:cNvSpPr>
              <a:spLocks noChangeArrowheads="1"/>
            </p:cNvSpPr>
            <p:nvPr/>
          </p:nvSpPr>
          <p:spPr bwMode="auto">
            <a:xfrm>
              <a:off x="4272" y="1392"/>
              <a:ext cx="541" cy="240"/>
            </a:xfrm>
            <a:prstGeom prst="roundRect">
              <a:avLst>
                <a:gd name="adj" fmla="val 25000"/>
              </a:avLst>
            </a:prstGeom>
            <a:solidFill>
              <a:srgbClr val="FFCC66"/>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i="1">
                  <a:solidFill>
                    <a:srgbClr val="6600CC"/>
                  </a:solidFill>
                </a:rPr>
                <a:t>w</a:t>
              </a:r>
            </a:p>
          </p:txBody>
        </p:sp>
      </p:grpSp>
      <p:graphicFrame>
        <p:nvGraphicFramePr>
          <p:cNvPr id="28712" name="Object 5"/>
          <p:cNvGraphicFramePr>
            <a:graphicFrameLocks noChangeAspect="1"/>
          </p:cNvGraphicFramePr>
          <p:nvPr/>
        </p:nvGraphicFramePr>
        <p:xfrm>
          <a:off x="5791200" y="4114800"/>
          <a:ext cx="3089275" cy="1185863"/>
        </p:xfrm>
        <a:graphic>
          <a:graphicData uri="http://schemas.openxmlformats.org/presentationml/2006/ole">
            <mc:AlternateContent xmlns:mc="http://schemas.openxmlformats.org/markup-compatibility/2006">
              <mc:Choice xmlns:v="urn:schemas-microsoft-com:vml" Requires="v">
                <p:oleObj spid="_x0000_s35890" name="Equation" r:id="rId10" imgW="1524000" imgH="584200" progId="Equation.3">
                  <p:embed/>
                </p:oleObj>
              </mc:Choice>
              <mc:Fallback>
                <p:oleObj name="Equation" r:id="rId10" imgW="1524000" imgH="58420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91200" y="4114800"/>
                        <a:ext cx="3089275" cy="1185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713" name="Text Box 41"/>
          <p:cNvSpPr txBox="1">
            <a:spLocks noChangeArrowheads="1"/>
          </p:cNvSpPr>
          <p:nvPr/>
        </p:nvSpPr>
        <p:spPr bwMode="auto">
          <a:xfrm>
            <a:off x="2057400" y="3429000"/>
            <a:ext cx="1976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t>101.3 J = 1 atm L</a:t>
            </a:r>
          </a:p>
        </p:txBody>
      </p:sp>
      <p:sp>
        <p:nvSpPr>
          <p:cNvPr id="28714" name="Line 42"/>
          <p:cNvSpPr>
            <a:spLocks noChangeShapeType="1"/>
          </p:cNvSpPr>
          <p:nvPr/>
        </p:nvSpPr>
        <p:spPr bwMode="auto">
          <a:xfrm flipV="1">
            <a:off x="6553200" y="4419600"/>
            <a:ext cx="838200" cy="15240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5" name="Line 43"/>
          <p:cNvSpPr>
            <a:spLocks noChangeShapeType="1"/>
          </p:cNvSpPr>
          <p:nvPr/>
        </p:nvSpPr>
        <p:spPr bwMode="auto">
          <a:xfrm flipV="1">
            <a:off x="7924800" y="4648200"/>
            <a:ext cx="838200" cy="15240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680">
                                            <p:txEl>
                                              <p:pRg st="0" end="0"/>
                                            </p:txEl>
                                          </p:spTgt>
                                        </p:tgtEl>
                                        <p:attrNameLst>
                                          <p:attrName>style.visibility</p:attrName>
                                        </p:attrNameLst>
                                      </p:cBhvr>
                                      <p:to>
                                        <p:strVal val="visible"/>
                                      </p:to>
                                    </p:set>
                                    <p:animEffect transition="in" filter="wipe(up)">
                                      <p:cBhvr>
                                        <p:cTn id="7" dur="500"/>
                                        <p:tgtEl>
                                          <p:spTgt spid="286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8680">
                                            <p:txEl>
                                              <p:pRg st="1" end="1"/>
                                            </p:txEl>
                                          </p:spTgt>
                                        </p:tgtEl>
                                        <p:attrNameLst>
                                          <p:attrName>style.visibility</p:attrName>
                                        </p:attrNameLst>
                                      </p:cBhvr>
                                      <p:to>
                                        <p:strVal val="visible"/>
                                      </p:to>
                                    </p:set>
                                    <p:animEffect transition="in" filter="wipe(up)">
                                      <p:cBhvr>
                                        <p:cTn id="12" dur="500"/>
                                        <p:tgtEl>
                                          <p:spTgt spid="2868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28698"/>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8713"/>
                                        </p:tgtEl>
                                        <p:attrNameLst>
                                          <p:attrName>style.visibility</p:attrName>
                                        </p:attrNameLst>
                                      </p:cBhvr>
                                      <p:to>
                                        <p:strVal val="visible"/>
                                      </p:to>
                                    </p:set>
                                    <p:animEffect transition="in" filter="wipe(left)">
                                      <p:cBhvr>
                                        <p:cTn id="26" dur="500"/>
                                        <p:tgtEl>
                                          <p:spTgt spid="287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28706"/>
                                        </p:tgtEl>
                                        <p:attrNameLst>
                                          <p:attrName>style.visibility</p:attrName>
                                        </p:attrNameLst>
                                      </p:cBhvr>
                                      <p:to>
                                        <p:strVal val="visible"/>
                                      </p:to>
                                    </p:set>
                                    <p:animEffect transition="in" filter="wipe(left)">
                                      <p:cBhvr>
                                        <p:cTn id="31" dur="500"/>
                                        <p:tgtEl>
                                          <p:spTgt spid="2870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28704"/>
                                        </p:tgtEl>
                                        <p:attrNameLst>
                                          <p:attrName>style.visibility</p:attrName>
                                        </p:attrNameLst>
                                      </p:cBhvr>
                                      <p:to>
                                        <p:strVal val="visible"/>
                                      </p:to>
                                    </p:set>
                                    <p:animEffect transition="in" filter="fade">
                                      <p:cBhvr>
                                        <p:cTn id="36" dur="2000"/>
                                        <p:tgtEl>
                                          <p:spTgt spid="2870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28712"/>
                                        </p:tgtEl>
                                        <p:attrNameLst>
                                          <p:attrName>style.visibility</p:attrName>
                                        </p:attrNameLst>
                                      </p:cBhvr>
                                      <p:to>
                                        <p:strVal val="visible"/>
                                      </p:to>
                                    </p:set>
                                    <p:animEffect transition="in" filter="fade">
                                      <p:cBhvr>
                                        <p:cTn id="41" dur="2000"/>
                                        <p:tgtEl>
                                          <p:spTgt spid="2871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28714"/>
                                        </p:tgtEl>
                                        <p:attrNameLst>
                                          <p:attrName>style.visibility</p:attrName>
                                        </p:attrNameLst>
                                      </p:cBhvr>
                                      <p:to>
                                        <p:strVal val="visible"/>
                                      </p:to>
                                    </p:set>
                                    <p:animEffect transition="in" filter="wipe(down)">
                                      <p:cBhvr>
                                        <p:cTn id="46" dur="500"/>
                                        <p:tgtEl>
                                          <p:spTgt spid="28714"/>
                                        </p:tgtEl>
                                      </p:cBhvr>
                                    </p:animEffect>
                                  </p:childTnLst>
                                </p:cTn>
                              </p:par>
                            </p:childTnLst>
                          </p:cTn>
                        </p:par>
                        <p:par>
                          <p:cTn id="47" fill="hold" nodeType="afterGroup">
                            <p:stCondLst>
                              <p:cond delay="500"/>
                            </p:stCondLst>
                            <p:childTnLst>
                              <p:par>
                                <p:cTn id="48" presetID="22" presetClass="entr" presetSubtype="4" fill="hold" nodeType="afterEffect">
                                  <p:stCondLst>
                                    <p:cond delay="0"/>
                                  </p:stCondLst>
                                  <p:childTnLst>
                                    <p:set>
                                      <p:cBhvr>
                                        <p:cTn id="49" dur="1" fill="hold">
                                          <p:stCondLst>
                                            <p:cond delay="0"/>
                                          </p:stCondLst>
                                        </p:cTn>
                                        <p:tgtEl>
                                          <p:spTgt spid="28715"/>
                                        </p:tgtEl>
                                        <p:attrNameLst>
                                          <p:attrName>style.visibility</p:attrName>
                                        </p:attrNameLst>
                                      </p:cBhvr>
                                      <p:to>
                                        <p:strVal val="visible"/>
                                      </p:to>
                                    </p:set>
                                    <p:animEffect transition="in" filter="wipe(down)">
                                      <p:cBhvr>
                                        <p:cTn id="50" dur="500"/>
                                        <p:tgtEl>
                                          <p:spTgt spid="2871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8678"/>
                                        </p:tgtEl>
                                        <p:attrNameLst>
                                          <p:attrName>style.visibility</p:attrName>
                                        </p:attrNameLst>
                                      </p:cBhvr>
                                      <p:to>
                                        <p:strVal val="visible"/>
                                      </p:to>
                                    </p:set>
                                    <p:animEffect transition="in" filter="wipe(left)">
                                      <p:cBhvr>
                                        <p:cTn id="55" dur="5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p:bldP spid="28680" grpId="0" build="p"/>
      <p:bldP spid="287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0" y="4038600"/>
            <a:ext cx="9144000"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AutoNum type="romanUcPeriod" startAt="2"/>
            </a:pPr>
            <a:r>
              <a:rPr lang="en-US" altLang="en-US" sz="2800" b="1"/>
              <a:t>Units for energy:</a:t>
            </a:r>
          </a:p>
          <a:p>
            <a:pPr>
              <a:spcBef>
                <a:spcPct val="0"/>
              </a:spcBef>
              <a:buFontTx/>
              <a:buNone/>
            </a:pPr>
            <a:r>
              <a:rPr lang="en-US" altLang="en-US" sz="2800" b="1"/>
              <a:t>	A.  calorie – (cal) quantity of heat required to change the temperature of one gram of water by one degree Celsius</a:t>
            </a:r>
          </a:p>
          <a:p>
            <a:pPr>
              <a:spcBef>
                <a:spcPct val="0"/>
              </a:spcBef>
              <a:buFontTx/>
              <a:buNone/>
            </a:pPr>
            <a:endParaRPr lang="en-US" altLang="en-US" sz="1000" b="1"/>
          </a:p>
          <a:p>
            <a:pPr>
              <a:spcBef>
                <a:spcPct val="0"/>
              </a:spcBef>
              <a:buFontTx/>
              <a:buNone/>
            </a:pPr>
            <a:r>
              <a:rPr lang="en-US" altLang="en-US" sz="2800" b="1"/>
              <a:t>	B.  Joule (J) – SI unit for heat   	1 cal = 4.184 J</a:t>
            </a:r>
          </a:p>
        </p:txBody>
      </p:sp>
      <p:sp>
        <p:nvSpPr>
          <p:cNvPr id="6146" name="Text Box 2">
            <a:extLst>
              <a:ext uri="{FF2B5EF4-FFF2-40B4-BE49-F238E27FC236}">
                <a16:creationId xmlns:a16="http://schemas.microsoft.com/office/drawing/2014/main" id="{8CF531BD-48C9-44CA-9D0F-027F06618634}"/>
              </a:ext>
            </a:extLst>
          </p:cNvPr>
          <p:cNvSpPr txBox="1">
            <a:spLocks noChangeArrowheads="1"/>
          </p:cNvSpPr>
          <p:nvPr/>
        </p:nvSpPr>
        <p:spPr bwMode="auto">
          <a:xfrm>
            <a:off x="0" y="0"/>
            <a:ext cx="9144000" cy="377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en-US" altLang="en-US" sz="3200" b="1" dirty="0">
                <a:solidFill>
                  <a:schemeClr val="tx2">
                    <a:lumMod val="60000"/>
                    <a:lumOff val="40000"/>
                  </a:schemeClr>
                </a:solidFill>
              </a:rPr>
              <a:t>The Nature of Energy</a:t>
            </a:r>
          </a:p>
          <a:p>
            <a:pPr>
              <a:defRPr/>
            </a:pPr>
            <a:r>
              <a:rPr lang="en-US" altLang="en-US" sz="2800" b="1" dirty="0"/>
              <a:t>I.  Types of energy:</a:t>
            </a:r>
          </a:p>
          <a:p>
            <a:pPr lvl="3">
              <a:defRPr/>
            </a:pPr>
            <a:r>
              <a:rPr lang="en-US" altLang="en-US" sz="2800" b="1" dirty="0"/>
              <a:t>A.  Kinetic Energy – energy of motion</a:t>
            </a:r>
          </a:p>
          <a:p>
            <a:pPr lvl="2">
              <a:defRPr/>
            </a:pPr>
            <a:endParaRPr lang="en-US" altLang="en-US" sz="1400" b="1" dirty="0"/>
          </a:p>
          <a:p>
            <a:pPr lvl="3">
              <a:defRPr/>
            </a:pPr>
            <a:r>
              <a:rPr lang="en-US" altLang="en-US" sz="2800" b="1" dirty="0"/>
              <a:t>B.  Potential Energy – energy due to condition, position, or composition</a:t>
            </a:r>
          </a:p>
          <a:p>
            <a:pPr>
              <a:defRPr/>
            </a:pPr>
            <a:endParaRPr lang="en-US" altLang="en-US" sz="1400" b="1" dirty="0"/>
          </a:p>
          <a:p>
            <a:pPr lvl="3">
              <a:buFontTx/>
              <a:buAutoNum type="alphaUcPeriod" startAt="3"/>
              <a:defRPr/>
            </a:pPr>
            <a:r>
              <a:rPr lang="en-US" altLang="en-US" sz="2800" b="1" dirty="0"/>
              <a:t>Internal energy</a:t>
            </a:r>
          </a:p>
          <a:p>
            <a:pPr lvl="3">
              <a:defRPr/>
            </a:pPr>
            <a:endParaRPr lang="en-US" altLang="en-US" sz="1400" b="1" dirty="0"/>
          </a:p>
          <a:p>
            <a:pPr lvl="3">
              <a:buFontTx/>
              <a:buAutoNum type="alphaUcPeriod" startAt="4"/>
              <a:defRPr/>
            </a:pPr>
            <a:r>
              <a:rPr lang="en-US" altLang="en-US" sz="2800" b="1" dirty="0"/>
              <a:t>Heat energy, electricity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533400" y="228600"/>
            <a:ext cx="83058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b="1"/>
              <a:t>Lecture Questions on the first law of thermodynamics. </a:t>
            </a:r>
          </a:p>
          <a:p>
            <a:pPr>
              <a:spcBef>
                <a:spcPct val="0"/>
              </a:spcBef>
              <a:buFontTx/>
              <a:buNone/>
            </a:pPr>
            <a:endParaRPr lang="en-US" altLang="en-US" sz="2400" b="1" u="sng">
              <a:solidFill>
                <a:srgbClr val="660033"/>
              </a:solidFill>
              <a:latin typeface="Arial" panose="020B0604020202020204" pitchFamily="34" charset="0"/>
            </a:endParaRPr>
          </a:p>
          <a:p>
            <a:pPr>
              <a:spcBef>
                <a:spcPct val="0"/>
              </a:spcBef>
              <a:buFontTx/>
              <a:buNone/>
            </a:pPr>
            <a:r>
              <a:rPr lang="en-US" altLang="en-US" b="1" u="sng">
                <a:latin typeface="Arial" panose="020B0604020202020204" pitchFamily="34" charset="0"/>
              </a:rPr>
              <a:t>Q #1</a:t>
            </a:r>
            <a:r>
              <a:rPr lang="en-US" altLang="en-US" b="1">
                <a:latin typeface="Arial" panose="020B0604020202020204" pitchFamily="34" charset="0"/>
              </a:rPr>
              <a:t>:	An automobile engine does 520 kJ of work and loses 220 kJ of energy as heat.  What is the change in internal energy of the engine?</a:t>
            </a:r>
          </a:p>
          <a:p>
            <a:pPr>
              <a:spcBef>
                <a:spcPct val="0"/>
              </a:spcBef>
              <a:buFontTx/>
              <a:buNone/>
            </a:pPr>
            <a:endParaRPr lang="en-US" altLang="en-US" b="1">
              <a:latin typeface="Arial" panose="020B0604020202020204" pitchFamily="34" charset="0"/>
            </a:endParaRPr>
          </a:p>
          <a:p>
            <a:pPr>
              <a:spcBef>
                <a:spcPct val="0"/>
              </a:spcBef>
              <a:buFontTx/>
              <a:buNone/>
            </a:pPr>
            <a:r>
              <a:rPr lang="en-US" altLang="en-US" b="1" u="sng">
                <a:latin typeface="Arial" panose="020B0604020202020204" pitchFamily="34" charset="0"/>
              </a:rPr>
              <a:t>Q #2</a:t>
            </a:r>
            <a:r>
              <a:rPr lang="en-US" altLang="en-US" b="1">
                <a:latin typeface="Arial" panose="020B0604020202020204" pitchFamily="34" charset="0"/>
              </a:rPr>
              <a:t>:	A system was heated by using 300 J of heat, yet it was found that its internal energy decreased by 150 J.  Was work done on the system or did the system do work?</a:t>
            </a:r>
          </a:p>
          <a:p>
            <a:pPr>
              <a:spcBef>
                <a:spcPct val="0"/>
              </a:spcBef>
              <a:buFontTx/>
              <a:buNone/>
            </a:pPr>
            <a:endParaRPr lang="en-US" altLang="en-US" b="1">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3" name="Picture 4" descr="An enthalpy diagram shows that reactants C H 4 plus 2 O 2 go to products C O 2 plus 2 H 2 O. The reaction has a delta H of negative 890 kilojoules, while the reverse reaction has a delta H of positive 890 kilojoul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78113" y="3094038"/>
            <a:ext cx="3216275"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9942" name="Object 3" descr="Delta H of the reaction = H of the products minus H of the reactants"/>
          <p:cNvGraphicFramePr>
            <a:graphicFrameLocks noChangeAspect="1"/>
          </p:cNvGraphicFramePr>
          <p:nvPr/>
        </p:nvGraphicFramePr>
        <p:xfrm>
          <a:off x="2543175" y="2482850"/>
          <a:ext cx="3421063" cy="503238"/>
        </p:xfrm>
        <a:graphic>
          <a:graphicData uri="http://schemas.openxmlformats.org/presentationml/2006/ole">
            <mc:AlternateContent xmlns:mc="http://schemas.openxmlformats.org/markup-compatibility/2006">
              <mc:Choice xmlns:v="urn:schemas-microsoft-com:vml" Requires="v">
                <p:oleObj spid="_x0000_s39952" name="Equation" r:id="rId4" imgW="1638300" imgH="241300" progId="Equation.DSMT4">
                  <p:embed/>
                </p:oleObj>
              </mc:Choice>
              <mc:Fallback>
                <p:oleObj name="Equation" r:id="rId4" imgW="1638300" imgH="241300" progId="Equation.DSMT4">
                  <p:embed/>
                  <p:pic>
                    <p:nvPicPr>
                      <p:cNvPr id="0" name="Object 3" descr="Delta H of the reaction = H of the products minus H of the reactan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3175" y="2482850"/>
                        <a:ext cx="3421063"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1" name="Content Placeholder 6"/>
          <p:cNvSpPr>
            <a:spLocks noGrp="1" noChangeArrowheads="1"/>
          </p:cNvSpPr>
          <p:nvPr>
            <p:ph idx="13"/>
          </p:nvPr>
        </p:nvSpPr>
        <p:spPr>
          <a:xfrm>
            <a:off x="381000" y="1600200"/>
            <a:ext cx="8229600" cy="792163"/>
          </a:xfrm>
        </p:spPr>
        <p:txBody>
          <a:bodyPr/>
          <a:lstStyle/>
          <a:p>
            <a:pPr marL="0" indent="0">
              <a:buFontTx/>
              <a:buNone/>
            </a:pPr>
            <a:r>
              <a:rPr lang="en-US" altLang="en-US" sz="2400"/>
              <a:t>                                                   is the enthalpy of the products minus the enthalpy of the reactants: </a:t>
            </a:r>
          </a:p>
        </p:txBody>
      </p:sp>
      <p:graphicFrame>
        <p:nvGraphicFramePr>
          <p:cNvPr id="39940" name="Object 5" descr="Delta H"/>
          <p:cNvGraphicFramePr>
            <a:graphicFrameLocks noChangeAspect="1"/>
          </p:cNvGraphicFramePr>
          <p:nvPr>
            <p:extLst>
              <p:ext uri="{D42A27DB-BD31-4B8C-83A1-F6EECF244321}">
                <p14:modId xmlns:p14="http://schemas.microsoft.com/office/powerpoint/2010/main" val="2965941662"/>
              </p:ext>
            </p:extLst>
          </p:nvPr>
        </p:nvGraphicFramePr>
        <p:xfrm>
          <a:off x="3660775" y="1676400"/>
          <a:ext cx="625475" cy="407988"/>
        </p:xfrm>
        <a:graphic>
          <a:graphicData uri="http://schemas.openxmlformats.org/presentationml/2006/ole">
            <mc:AlternateContent xmlns:mc="http://schemas.openxmlformats.org/markup-compatibility/2006">
              <mc:Choice xmlns:v="urn:schemas-microsoft-com:vml" Requires="v">
                <p:oleObj spid="_x0000_s39953" name="Equation" r:id="rId6" imgW="291973" imgH="190417" progId="Equation.DSMT4">
                  <p:embed/>
                </p:oleObj>
              </mc:Choice>
              <mc:Fallback>
                <p:oleObj name="Equation" r:id="rId6" imgW="291973" imgH="190417" progId="Equation.DSMT4">
                  <p:embed/>
                  <p:pic>
                    <p:nvPicPr>
                      <p:cNvPr id="0" name="Object 5" descr="Delta 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0775" y="1676400"/>
                        <a:ext cx="625475"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39" name="Content Placeholder 2"/>
          <p:cNvSpPr>
            <a:spLocks noGrp="1" noChangeArrowheads="1"/>
          </p:cNvSpPr>
          <p:nvPr>
            <p:ph idx="1"/>
          </p:nvPr>
        </p:nvSpPr>
        <p:spPr>
          <a:xfrm>
            <a:off x="457200" y="1600200"/>
            <a:ext cx="3581400" cy="454025"/>
          </a:xfrm>
        </p:spPr>
        <p:txBody>
          <a:bodyPr/>
          <a:lstStyle/>
          <a:p>
            <a:pPr marL="0" indent="0">
              <a:buFontTx/>
              <a:buNone/>
            </a:pPr>
            <a:r>
              <a:rPr lang="en-US" altLang="en-US" sz="2600"/>
              <a:t>The </a:t>
            </a:r>
            <a:r>
              <a:rPr lang="en-US" altLang="en-US" sz="2600" b="1"/>
              <a:t>change</a:t>
            </a:r>
            <a:r>
              <a:rPr lang="en-US" altLang="en-US" sz="2600"/>
              <a:t> in enthalpy,</a:t>
            </a:r>
          </a:p>
        </p:txBody>
      </p:sp>
      <p:sp>
        <p:nvSpPr>
          <p:cNvPr id="39938" name="Title 1"/>
          <p:cNvSpPr>
            <a:spLocks noGrp="1" noChangeArrowheads="1"/>
          </p:cNvSpPr>
          <p:nvPr>
            <p:ph type="title"/>
          </p:nvPr>
        </p:nvSpPr>
        <p:spPr/>
        <p:txBody>
          <a:bodyPr/>
          <a:lstStyle/>
          <a:p>
            <a:r>
              <a:rPr lang="en-US" altLang="en-US"/>
              <a:t>Enthalpy of Reaction </a:t>
            </a:r>
            <a:r>
              <a:rPr lang="en-US" altLang="en-US" sz="2000"/>
              <a:t>(1 of 2)</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6" name="Picture 3" descr="A diagram shows the exothermic reaction of hydrogen and oxygen gas, producing violent flames. A photograph shows a balloon filled with hydrogen and oxygen gas molecules. When ignited, a violent reaction form H 2 O takes place: 2 H 2, gas, plus O 2, gas, yields 2 H 2 O, gas. A photograph shows the balloon with an explosion and flames indicating the system releasing heat to the surroundings. A diagram shows that the enthalpy of the product, 2 H 2 O, is much lower than the reactants, 2 H 2 and O 2, meaning that delta H is less than 0 and the reaction is exothermic."/>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819400"/>
            <a:ext cx="6202363" cy="3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Content Placeholder 4"/>
          <p:cNvSpPr>
            <a:spLocks noGrp="1" noChangeArrowheads="1"/>
          </p:cNvSpPr>
          <p:nvPr>
            <p:ph idx="13"/>
          </p:nvPr>
        </p:nvSpPr>
        <p:spPr>
          <a:xfrm>
            <a:off x="533400" y="1600200"/>
            <a:ext cx="8229600" cy="736600"/>
          </a:xfrm>
        </p:spPr>
        <p:txBody>
          <a:bodyPr/>
          <a:lstStyle/>
          <a:p>
            <a:pPr marL="0" indent="0">
              <a:buFontTx/>
              <a:buNone/>
            </a:pPr>
            <a:r>
              <a:rPr lang="en-US" altLang="en-US" sz="2600"/>
              <a:t>                                is called the </a:t>
            </a:r>
            <a:r>
              <a:rPr lang="en-US" altLang="en-US" sz="2600" b="1"/>
              <a:t>enthalpy of</a:t>
            </a:r>
            <a:r>
              <a:rPr lang="en-US" altLang="en-US" sz="2600">
                <a:solidFill>
                  <a:srgbClr val="416BB3"/>
                </a:solidFill>
              </a:rPr>
              <a:t> </a:t>
            </a:r>
            <a:r>
              <a:rPr lang="en-US" altLang="en-US" sz="2600" b="1"/>
              <a:t>reaction</a:t>
            </a:r>
            <a:r>
              <a:rPr lang="en-US" altLang="en-US" sz="2600"/>
              <a:t>, or the </a:t>
            </a:r>
            <a:r>
              <a:rPr lang="en-US" altLang="en-US" sz="2600" b="1"/>
              <a:t>heat of</a:t>
            </a:r>
            <a:r>
              <a:rPr lang="en-US" altLang="en-US" sz="2600">
                <a:solidFill>
                  <a:srgbClr val="416BB3"/>
                </a:solidFill>
              </a:rPr>
              <a:t> </a:t>
            </a:r>
            <a:r>
              <a:rPr lang="en-US" altLang="en-US" sz="2600" b="1"/>
              <a:t>reaction</a:t>
            </a:r>
            <a:r>
              <a:rPr lang="en-US" altLang="en-US" sz="2600"/>
              <a:t>.</a:t>
            </a:r>
          </a:p>
        </p:txBody>
      </p:sp>
      <p:graphicFrame>
        <p:nvGraphicFramePr>
          <p:cNvPr id="40964" name="Object 5" descr="Delta H of the reaction"/>
          <p:cNvGraphicFramePr>
            <a:graphicFrameLocks noChangeAspect="1"/>
          </p:cNvGraphicFramePr>
          <p:nvPr>
            <p:extLst>
              <p:ext uri="{D42A27DB-BD31-4B8C-83A1-F6EECF244321}">
                <p14:modId xmlns:p14="http://schemas.microsoft.com/office/powerpoint/2010/main" val="360339639"/>
              </p:ext>
            </p:extLst>
          </p:nvPr>
        </p:nvGraphicFramePr>
        <p:xfrm>
          <a:off x="2286000" y="1600200"/>
          <a:ext cx="923925" cy="490538"/>
        </p:xfrm>
        <a:graphic>
          <a:graphicData uri="http://schemas.openxmlformats.org/presentationml/2006/ole">
            <mc:AlternateContent xmlns:mc="http://schemas.openxmlformats.org/markup-compatibility/2006">
              <mc:Choice xmlns:v="urn:schemas-microsoft-com:vml" Requires="v">
                <p:oleObj spid="_x0000_s40971" name="Equation" r:id="rId4" imgW="431613" imgH="228501" progId="Equation.DSMT4">
                  <p:embed/>
                </p:oleObj>
              </mc:Choice>
              <mc:Fallback>
                <p:oleObj name="Equation" r:id="rId4" imgW="431613" imgH="228501" progId="Equation.DSMT4">
                  <p:embed/>
                  <p:pic>
                    <p:nvPicPr>
                      <p:cNvPr id="0" name="Object 5" descr="Delta H of the reac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600200"/>
                        <a:ext cx="9239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63" name="Content Placeholder 2"/>
          <p:cNvSpPr>
            <a:spLocks noGrp="1" noChangeArrowheads="1"/>
          </p:cNvSpPr>
          <p:nvPr>
            <p:ph idx="1"/>
          </p:nvPr>
        </p:nvSpPr>
        <p:spPr>
          <a:xfrm>
            <a:off x="457200" y="1600200"/>
            <a:ext cx="3581400" cy="533400"/>
          </a:xfrm>
        </p:spPr>
        <p:txBody>
          <a:bodyPr/>
          <a:lstStyle/>
          <a:p>
            <a:pPr marL="0" indent="0">
              <a:buFontTx/>
              <a:buNone/>
            </a:pPr>
            <a:r>
              <a:rPr lang="en-US" altLang="en-US" sz="2600"/>
              <a:t>This quantity, </a:t>
            </a:r>
          </a:p>
        </p:txBody>
      </p:sp>
      <p:sp>
        <p:nvSpPr>
          <p:cNvPr id="40962" name="Title 1"/>
          <p:cNvSpPr>
            <a:spLocks noGrp="1" noChangeArrowheads="1"/>
          </p:cNvSpPr>
          <p:nvPr>
            <p:ph type="title"/>
          </p:nvPr>
        </p:nvSpPr>
        <p:spPr/>
        <p:txBody>
          <a:bodyPr/>
          <a:lstStyle/>
          <a:p>
            <a:r>
              <a:rPr lang="en-US" altLang="en-US"/>
              <a:t>Enthalpy of Reaction </a:t>
            </a:r>
            <a:r>
              <a:rPr lang="en-US" altLang="en-US" sz="2000"/>
              <a:t>(2 of 2)</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F55C5CA3-3DAD-4A2C-8D6E-5047BA3C1556}"/>
              </a:ext>
            </a:extLst>
          </p:cNvPr>
          <p:cNvSpPr>
            <a:spLocks noGrp="1" noChangeArrowheads="1"/>
          </p:cNvSpPr>
          <p:nvPr>
            <p:ph type="title"/>
          </p:nvPr>
        </p:nvSpPr>
        <p:spPr>
          <a:xfrm>
            <a:off x="609600" y="274638"/>
            <a:ext cx="7467600" cy="976312"/>
          </a:xfrm>
        </p:spPr>
        <p:txBody>
          <a:bodyPr/>
          <a:lstStyle/>
          <a:p>
            <a:pPr>
              <a:defRPr/>
            </a:pPr>
            <a:r>
              <a:rPr lang="en-US" sz="1800" b="1">
                <a:solidFill>
                  <a:schemeClr val="tx1"/>
                </a:solidFill>
                <a:latin typeface="Arial" charset="0"/>
              </a:rPr>
              <a:t>If the heat transfer involves a chemical reaction then q is called:</a:t>
            </a:r>
            <a:br>
              <a:rPr lang="en-US" b="1">
                <a:effectLst>
                  <a:outerShdw blurRad="38100" dist="38100" dir="2700000" algn="tl">
                    <a:srgbClr val="C0C0C0"/>
                  </a:outerShdw>
                </a:effectLst>
              </a:rPr>
            </a:br>
            <a:r>
              <a:rPr lang="en-US" sz="4000" b="1">
                <a:solidFill>
                  <a:srgbClr val="800080"/>
                </a:solidFill>
                <a:effectLst>
                  <a:outerShdw blurRad="38100" dist="38100" dir="2700000" algn="tl">
                    <a:srgbClr val="C0C0C0"/>
                  </a:outerShdw>
                </a:effectLst>
              </a:rPr>
              <a:t>HEAT OF REACTION</a:t>
            </a:r>
            <a:endParaRPr lang="en-US" b="1">
              <a:solidFill>
                <a:srgbClr val="000000"/>
              </a:solidFill>
            </a:endParaRPr>
          </a:p>
        </p:txBody>
      </p:sp>
      <p:sp>
        <p:nvSpPr>
          <p:cNvPr id="22531" name="Rectangle 3">
            <a:extLst>
              <a:ext uri="{FF2B5EF4-FFF2-40B4-BE49-F238E27FC236}">
                <a16:creationId xmlns:a16="http://schemas.microsoft.com/office/drawing/2014/main" id="{EDA3619B-3106-4497-B0B9-CA2E6382C444}"/>
              </a:ext>
            </a:extLst>
          </p:cNvPr>
          <p:cNvSpPr>
            <a:spLocks noGrp="1" noChangeArrowheads="1"/>
          </p:cNvSpPr>
          <p:nvPr>
            <p:ph type="body" idx="1"/>
          </p:nvPr>
        </p:nvSpPr>
        <p:spPr>
          <a:xfrm>
            <a:off x="457200" y="1295400"/>
            <a:ext cx="7848600" cy="5181600"/>
          </a:xfrm>
        </p:spPr>
        <p:txBody>
          <a:bodyPr/>
          <a:lstStyle/>
          <a:p>
            <a:pPr>
              <a:buFontTx/>
              <a:buNone/>
              <a:defRPr/>
            </a:pPr>
            <a:r>
              <a:rPr lang="en-US" sz="2800" b="1">
                <a:solidFill>
                  <a:srgbClr val="800080"/>
                </a:solidFill>
              </a:rPr>
              <a:t>	The  heat energy (</a:t>
            </a:r>
            <a:r>
              <a:rPr lang="en-US" sz="2800" b="1">
                <a:solidFill>
                  <a:srgbClr val="800080"/>
                </a:solidFill>
                <a:latin typeface="Symbol" pitchFamily="18" charset="2"/>
              </a:rPr>
              <a:t>D</a:t>
            </a:r>
            <a:r>
              <a:rPr lang="en-US" sz="2800" b="1">
                <a:solidFill>
                  <a:srgbClr val="800080"/>
                </a:solidFill>
              </a:rPr>
              <a:t>H; enthalpy) required to return a system to the given temperature at the completion of the reaction.</a:t>
            </a:r>
            <a:r>
              <a:rPr lang="en-US" b="1">
                <a:solidFill>
                  <a:srgbClr val="800080"/>
                </a:solidFill>
              </a:rPr>
              <a:t>	</a:t>
            </a:r>
          </a:p>
          <a:p>
            <a:pPr algn="ctr">
              <a:buFontTx/>
              <a:buNone/>
              <a:defRPr/>
            </a:pPr>
            <a:r>
              <a:rPr lang="en-US" sz="4000" b="1">
                <a:solidFill>
                  <a:srgbClr val="800080"/>
                </a:solidFill>
              </a:rPr>
              <a:t>q = </a:t>
            </a:r>
            <a:r>
              <a:rPr lang="en-US" sz="4000" b="1">
                <a:solidFill>
                  <a:srgbClr val="800080"/>
                </a:solidFill>
                <a:latin typeface="Symbol" pitchFamily="18" charset="2"/>
              </a:rPr>
              <a:t>D</a:t>
            </a:r>
            <a:r>
              <a:rPr lang="en-US" sz="4000" b="1">
                <a:solidFill>
                  <a:srgbClr val="800080"/>
                </a:solidFill>
              </a:rPr>
              <a:t>H </a:t>
            </a:r>
            <a:r>
              <a:rPr lang="en-US" sz="1600" b="1">
                <a:solidFill>
                  <a:srgbClr val="800080"/>
                </a:solidFill>
              </a:rPr>
              <a:t>at constant pressure</a:t>
            </a:r>
            <a:endParaRPr lang="en-US" b="1">
              <a:solidFill>
                <a:schemeClr val="tx2"/>
              </a:solidFill>
            </a:endParaRPr>
          </a:p>
          <a:p>
            <a:pPr>
              <a:buFontTx/>
              <a:buNone/>
              <a:defRPr/>
            </a:pPr>
            <a:endParaRPr lang="en-US" sz="1200" b="1"/>
          </a:p>
          <a:p>
            <a:pPr>
              <a:buFontTx/>
              <a:buNone/>
              <a:defRPr/>
            </a:pPr>
            <a:r>
              <a:rPr lang="en-US" sz="1600" b="1"/>
              <a:t>The heat of reaction can be specific to a reaction like:</a:t>
            </a:r>
            <a:endParaRPr lang="en-US" sz="1600" b="1">
              <a:solidFill>
                <a:srgbClr val="000066"/>
              </a:solidFill>
              <a:effectLst>
                <a:outerShdw blurRad="38100" dist="38100" dir="2700000" algn="tl">
                  <a:srgbClr val="C0C0C0"/>
                </a:outerShdw>
              </a:effectLst>
            </a:endParaRPr>
          </a:p>
          <a:p>
            <a:pPr algn="ctr">
              <a:buFontTx/>
              <a:buNone/>
              <a:defRPr/>
            </a:pPr>
            <a:r>
              <a:rPr lang="en-US" sz="4000" b="1">
                <a:solidFill>
                  <a:srgbClr val="000066"/>
                </a:solidFill>
                <a:effectLst>
                  <a:outerShdw blurRad="38100" dist="38100" dir="2700000" algn="tl">
                    <a:srgbClr val="C0C0C0"/>
                  </a:outerShdw>
                </a:effectLst>
              </a:rPr>
              <a:t>HEAT OF COMBUSTION</a:t>
            </a:r>
            <a:endParaRPr lang="en-US" b="1">
              <a:solidFill>
                <a:srgbClr val="000000"/>
              </a:solidFill>
            </a:endParaRPr>
          </a:p>
          <a:p>
            <a:pPr>
              <a:buFontTx/>
              <a:buNone/>
              <a:defRPr/>
            </a:pPr>
            <a:r>
              <a:rPr lang="en-US" sz="2800" b="1">
                <a:solidFill>
                  <a:srgbClr val="000066"/>
                </a:solidFill>
              </a:rPr>
              <a:t>   The quantity of heat energy given off when a specified amount of substance burns in oxygen.</a:t>
            </a:r>
          </a:p>
          <a:p>
            <a:pPr>
              <a:buFontTx/>
              <a:buNone/>
              <a:defRPr/>
            </a:pPr>
            <a:endParaRPr lang="en-US" sz="1800" b="1"/>
          </a:p>
          <a:p>
            <a:pPr>
              <a:buFontTx/>
              <a:buNone/>
              <a:defRPr/>
            </a:pPr>
            <a:r>
              <a:rPr lang="en-US" sz="1800" b="1"/>
              <a:t>UNITS: kJ/mol (kilojoules per mole) or kcal/mol (kilocalories per mole)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6" name="Object 4"/>
          <p:cNvGraphicFramePr>
            <a:graphicFrameLocks noChangeAspect="1"/>
          </p:cNvGraphicFramePr>
          <p:nvPr>
            <p:extLst>
              <p:ext uri="{D42A27DB-BD31-4B8C-83A1-F6EECF244321}">
                <p14:modId xmlns:p14="http://schemas.microsoft.com/office/powerpoint/2010/main" val="2651723985"/>
              </p:ext>
            </p:extLst>
          </p:nvPr>
        </p:nvGraphicFramePr>
        <p:xfrm>
          <a:off x="152400" y="5486400"/>
          <a:ext cx="8378825" cy="1063625"/>
        </p:xfrm>
        <a:graphic>
          <a:graphicData uri="http://schemas.openxmlformats.org/presentationml/2006/ole">
            <mc:AlternateContent xmlns:mc="http://schemas.openxmlformats.org/markup-compatibility/2006">
              <mc:Choice xmlns:v="urn:schemas-microsoft-com:vml" Requires="v">
                <p:oleObj spid="_x0000_s44045" name="Document" r:id="rId4" imgW="5480208" imgH="698228" progId="Word.Document.8">
                  <p:embed/>
                </p:oleObj>
              </mc:Choice>
              <mc:Fallback>
                <p:oleObj name="Document" r:id="rId4" imgW="5480208" imgH="698228"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486400"/>
                        <a:ext cx="8378825"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5" name="Object 3"/>
          <p:cNvGraphicFramePr>
            <a:graphicFrameLocks noChangeAspect="1"/>
          </p:cNvGraphicFramePr>
          <p:nvPr>
            <p:extLst>
              <p:ext uri="{D42A27DB-BD31-4B8C-83A1-F6EECF244321}">
                <p14:modId xmlns:p14="http://schemas.microsoft.com/office/powerpoint/2010/main" val="1179609478"/>
              </p:ext>
            </p:extLst>
          </p:nvPr>
        </p:nvGraphicFramePr>
        <p:xfrm>
          <a:off x="533400" y="685800"/>
          <a:ext cx="7772400" cy="4572000"/>
        </p:xfrm>
        <a:graphic>
          <a:graphicData uri="http://schemas.openxmlformats.org/presentationml/2006/ole">
            <mc:AlternateContent xmlns:mc="http://schemas.openxmlformats.org/markup-compatibility/2006">
              <mc:Choice xmlns:v="urn:schemas-microsoft-com:vml" Requires="v">
                <p:oleObj spid="_x0000_s44046" r:id="rId6" imgW="6007100" imgH="3147060" progId="">
                  <p:embed/>
                </p:oleObj>
              </mc:Choice>
              <mc:Fallback>
                <p:oleObj r:id="rId6" imgW="6007100" imgH="3147060"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685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3" descr="A diagram shows solid water, ice, and hot water being converted to room temperature liquid water. The diagram shows 50 grams of H 2 O, solid, at 0 degrees Celsius. Ice warms up to water at 25 degrees C; once this temperature is reached, the system has internal energy E, and is 50 grams of H 2 O, liquid, at 25 degrees C. Also shown is 50 grams of H 2 O, liquid, at 100 degrees Celsius. Initially hot water cools to water at 25 degrees C; once this temperature is reached, the system has internal energy E, and is 50 grams of H 2 O, liquid, at 25 degrees C."/>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27225" y="4900613"/>
            <a:ext cx="5289550"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Content Placeholder 2"/>
          <p:cNvSpPr>
            <a:spLocks noGrp="1" noChangeArrowheads="1"/>
          </p:cNvSpPr>
          <p:nvPr>
            <p:ph idx="1"/>
          </p:nvPr>
        </p:nvSpPr>
        <p:spPr>
          <a:xfrm>
            <a:off x="457200" y="1600200"/>
            <a:ext cx="8229600" cy="3259138"/>
          </a:xfrm>
        </p:spPr>
        <p:txBody>
          <a:bodyPr/>
          <a:lstStyle/>
          <a:p>
            <a:r>
              <a:rPr lang="en-US" altLang="en-US" sz="2400"/>
              <a:t>Usually we have no way of knowing the internal energy of a system; finding that value is simply too complex a problem.</a:t>
            </a:r>
          </a:p>
          <a:p>
            <a:r>
              <a:rPr lang="en-US" altLang="en-US" sz="2400"/>
              <a:t>However, we do know that the internal energy of a system is independent of the path by which the system achieved that state.</a:t>
            </a:r>
          </a:p>
          <a:p>
            <a:pPr lvl="1"/>
            <a:r>
              <a:rPr lang="en-US" altLang="en-US" sz="2400"/>
              <a:t>In the system below, the water could have reached room temperature from either direction.</a:t>
            </a:r>
          </a:p>
        </p:txBody>
      </p:sp>
      <p:sp>
        <p:nvSpPr>
          <p:cNvPr id="46082" name="Title 1"/>
          <p:cNvSpPr>
            <a:spLocks noGrp="1" noChangeArrowheads="1"/>
          </p:cNvSpPr>
          <p:nvPr>
            <p:ph type="title"/>
          </p:nvPr>
        </p:nvSpPr>
        <p:spPr/>
        <p:txBody>
          <a:bodyPr/>
          <a:lstStyle/>
          <a:p>
            <a:r>
              <a:rPr lang="en-US" altLang="en-US"/>
              <a:t>State Functions </a:t>
            </a:r>
            <a:r>
              <a:rPr lang="en-US" altLang="en-US" sz="2000"/>
              <a:t>(1 of 3)</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9" name="Picture 3" descr="A diagram shows solid water, ice, and hot water being converted to room temperature liquid water. The diagram shows 50 grams of H 2 O, solid, at 0 degrees Celsius. Ice warms up to water at 25 degrees C; once this temperature is reached, the system has internal energy E, and is 50 grams of H 2 O, liquid, at 25 degrees C. Also shown is 50 grams of H 2 O, liquid, at 100 degrees Celsius. Initially hot water cools to water at 25 degrees C; once this temperature is reached, the system has internal energy E, and is 50 grams of H 2 O, liquid, at 25 degrees C."/>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2850" y="4191000"/>
            <a:ext cx="67183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7108" name="Object 4" descr="Delta E depends only on E initial and E final"/>
          <p:cNvGraphicFramePr>
            <a:graphicFrameLocks noChangeAspect="1"/>
          </p:cNvGraphicFramePr>
          <p:nvPr/>
        </p:nvGraphicFramePr>
        <p:xfrm>
          <a:off x="2362200" y="3200400"/>
          <a:ext cx="5254625" cy="488950"/>
        </p:xfrm>
        <a:graphic>
          <a:graphicData uri="http://schemas.openxmlformats.org/presentationml/2006/ole">
            <mc:AlternateContent xmlns:mc="http://schemas.openxmlformats.org/markup-compatibility/2006">
              <mc:Choice xmlns:v="urn:schemas-microsoft-com:vml" Requires="v">
                <p:oleObj spid="_x0000_s47114" name="Equation" r:id="rId4" imgW="2451100" imgH="228600" progId="Equation.DSMT4">
                  <p:embed/>
                </p:oleObj>
              </mc:Choice>
              <mc:Fallback>
                <p:oleObj name="Equation" r:id="rId4" imgW="2451100" imgH="228600" progId="Equation.DSMT4">
                  <p:embed/>
                  <p:pic>
                    <p:nvPicPr>
                      <p:cNvPr id="0" name="Object 4" descr="Delta E depends only on E initial and E fin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200400"/>
                        <a:ext cx="5254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07" name="Content Placeholder 2"/>
          <p:cNvSpPr>
            <a:spLocks noGrp="1" noChangeArrowheads="1"/>
          </p:cNvSpPr>
          <p:nvPr>
            <p:ph idx="1"/>
          </p:nvPr>
        </p:nvSpPr>
        <p:spPr>
          <a:xfrm>
            <a:off x="457200" y="1600200"/>
            <a:ext cx="8229600" cy="2133600"/>
          </a:xfrm>
        </p:spPr>
        <p:txBody>
          <a:bodyPr/>
          <a:lstStyle/>
          <a:p>
            <a:r>
              <a:rPr lang="en-US" altLang="en-US" sz="2600"/>
              <a:t>Therefore, internal energy is a state function.</a:t>
            </a:r>
          </a:p>
          <a:p>
            <a:r>
              <a:rPr lang="en-US" altLang="en-US" sz="2600"/>
              <a:t>It depends only on the present state of the system, not on the path by which the system arrived at that state.</a:t>
            </a:r>
          </a:p>
          <a:p>
            <a:r>
              <a:rPr lang="en-US" altLang="en-US" sz="2600"/>
              <a:t>And so,</a:t>
            </a:r>
          </a:p>
        </p:txBody>
      </p:sp>
      <p:sp>
        <p:nvSpPr>
          <p:cNvPr id="47106" name="Title 1"/>
          <p:cNvSpPr>
            <a:spLocks noGrp="1" noChangeArrowheads="1"/>
          </p:cNvSpPr>
          <p:nvPr>
            <p:ph type="title"/>
          </p:nvPr>
        </p:nvSpPr>
        <p:spPr/>
        <p:txBody>
          <a:bodyPr/>
          <a:lstStyle/>
          <a:p>
            <a:r>
              <a:rPr lang="en-US" altLang="en-US"/>
              <a:t>State Functions </a:t>
            </a:r>
            <a:r>
              <a:rPr lang="en-US" altLang="en-US" sz="2000"/>
              <a:t>(2 of 3)</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4" name="Picture 3" descr="A diagram shows energy loss, in part ay, only as heat and, in part b, as both heat and work. Part Ay. Energy lost only as heat. A diagram shows a battery connected to a resistor. Initially, the battery is fully charged, but as energy is lost via heat, the battery is discharged. The total energy lost by the battery is delta E. Part b. Energy lost as both heat and work. A diagram shows a battery connected to a fan. Initially, the battery is fully charged, but as energy is lost via heat and work, the battery is discharged. The total energy lost by the battery, through both heat and work, is delta 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9538" y="1752600"/>
            <a:ext cx="3513137"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Content Placeholder 5"/>
          <p:cNvSpPr>
            <a:spLocks noGrp="1" noChangeArrowheads="1"/>
          </p:cNvSpPr>
          <p:nvPr>
            <p:ph idx="13"/>
          </p:nvPr>
        </p:nvSpPr>
        <p:spPr>
          <a:xfrm>
            <a:off x="457200" y="3581400"/>
            <a:ext cx="4495800" cy="990600"/>
          </a:xfrm>
        </p:spPr>
        <p:txBody>
          <a:bodyPr/>
          <a:lstStyle/>
          <a:p>
            <a:pPr marL="255588" indent="7938">
              <a:buFontTx/>
              <a:buNone/>
            </a:pPr>
            <a:r>
              <a:rPr lang="en-US" altLang="en-US" sz="2600"/>
              <a:t>is the same, but </a:t>
            </a:r>
            <a:r>
              <a:rPr lang="en-US" altLang="en-US" sz="2600" i="1"/>
              <a:t>q</a:t>
            </a:r>
            <a:r>
              <a:rPr lang="en-US" altLang="en-US" sz="2600"/>
              <a:t> and </a:t>
            </a:r>
            <a:r>
              <a:rPr lang="en-US" altLang="en-US" sz="2600" i="1"/>
              <a:t>w</a:t>
            </a:r>
            <a:r>
              <a:rPr lang="en-US" altLang="en-US" sz="2600"/>
              <a:t> are </a:t>
            </a:r>
            <a:r>
              <a:rPr lang="en-US" altLang="en-US" sz="2600" b="1"/>
              <a:t>different </a:t>
            </a:r>
            <a:r>
              <a:rPr lang="en-US" altLang="en-US" sz="2600"/>
              <a:t>in the two cases.</a:t>
            </a:r>
          </a:p>
        </p:txBody>
      </p:sp>
      <p:graphicFrame>
        <p:nvGraphicFramePr>
          <p:cNvPr id="48132" name="Object 4" descr="Delta E"/>
          <p:cNvGraphicFramePr>
            <a:graphicFrameLocks noChangeAspect="1"/>
          </p:cNvGraphicFramePr>
          <p:nvPr>
            <p:extLst>
              <p:ext uri="{D42A27DB-BD31-4B8C-83A1-F6EECF244321}">
                <p14:modId xmlns:p14="http://schemas.microsoft.com/office/powerpoint/2010/main" val="754829007"/>
              </p:ext>
            </p:extLst>
          </p:nvPr>
        </p:nvGraphicFramePr>
        <p:xfrm>
          <a:off x="3886200" y="3200400"/>
          <a:ext cx="544513" cy="354013"/>
        </p:xfrm>
        <a:graphic>
          <a:graphicData uri="http://schemas.openxmlformats.org/presentationml/2006/ole">
            <mc:AlternateContent xmlns:mc="http://schemas.openxmlformats.org/markup-compatibility/2006">
              <mc:Choice xmlns:v="urn:schemas-microsoft-com:vml" Requires="v">
                <p:oleObj spid="_x0000_s48139" name="Equation" r:id="rId4" imgW="253780" imgH="164957" progId="Equation.DSMT4">
                  <p:embed/>
                </p:oleObj>
              </mc:Choice>
              <mc:Fallback>
                <p:oleObj name="Equation" r:id="rId4" imgW="253780" imgH="164957" progId="Equation.DSMT4">
                  <p:embed/>
                  <p:pic>
                    <p:nvPicPr>
                      <p:cNvPr id="0" name="Object 4" descr="Delta 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3200400"/>
                        <a:ext cx="54451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131" name="Content Placeholder 2"/>
          <p:cNvSpPr>
            <a:spLocks noGrp="1" noChangeArrowheads="1"/>
          </p:cNvSpPr>
          <p:nvPr>
            <p:ph idx="1"/>
          </p:nvPr>
        </p:nvSpPr>
        <p:spPr>
          <a:xfrm>
            <a:off x="457200" y="1600200"/>
            <a:ext cx="4419600" cy="2163763"/>
          </a:xfrm>
        </p:spPr>
        <p:txBody>
          <a:bodyPr/>
          <a:lstStyle/>
          <a:p>
            <a:pPr>
              <a:lnSpc>
                <a:spcPct val="90000"/>
              </a:lnSpc>
            </a:pPr>
            <a:r>
              <a:rPr lang="en-US" altLang="en-US" sz="2600"/>
              <a:t>However,</a:t>
            </a:r>
            <a:r>
              <a:rPr lang="en-US" altLang="en-US" sz="2600" i="1"/>
              <a:t> q</a:t>
            </a:r>
            <a:r>
              <a:rPr lang="en-US" altLang="en-US" sz="2600"/>
              <a:t> and </a:t>
            </a:r>
            <a:r>
              <a:rPr lang="en-US" altLang="en-US" sz="2600" i="1"/>
              <a:t>w</a:t>
            </a:r>
            <a:r>
              <a:rPr lang="en-US" altLang="en-US" sz="2600"/>
              <a:t> are </a:t>
            </a:r>
            <a:r>
              <a:rPr lang="en-US" altLang="en-US" sz="2600" b="1"/>
              <a:t>not</a:t>
            </a:r>
            <a:r>
              <a:rPr lang="en-US" altLang="en-US" sz="2600"/>
              <a:t> state functions.</a:t>
            </a:r>
          </a:p>
          <a:p>
            <a:pPr>
              <a:lnSpc>
                <a:spcPct val="90000"/>
              </a:lnSpc>
            </a:pPr>
            <a:r>
              <a:rPr lang="en-US" altLang="en-US" sz="2600"/>
              <a:t>Whether the battery is shorted out or is discharged by running the fan, its</a:t>
            </a:r>
          </a:p>
        </p:txBody>
      </p:sp>
      <p:sp>
        <p:nvSpPr>
          <p:cNvPr id="48130" name="Title 1"/>
          <p:cNvSpPr>
            <a:spLocks noGrp="1" noChangeArrowheads="1"/>
          </p:cNvSpPr>
          <p:nvPr>
            <p:ph type="title"/>
          </p:nvPr>
        </p:nvSpPr>
        <p:spPr/>
        <p:txBody>
          <a:bodyPr/>
          <a:lstStyle/>
          <a:p>
            <a:r>
              <a:rPr lang="en-US" altLang="en-US"/>
              <a:t>State Functions </a:t>
            </a:r>
            <a:r>
              <a:rPr lang="en-US" altLang="en-US" sz="2000"/>
              <a:t>(3 of 3)</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8" name="Content Placeholder 3"/>
          <p:cNvSpPr>
            <a:spLocks noGrp="1" noChangeArrowheads="1"/>
          </p:cNvSpPr>
          <p:nvPr>
            <p:ph idx="13"/>
          </p:nvPr>
        </p:nvSpPr>
        <p:spPr>
          <a:xfrm>
            <a:off x="212725" y="5395913"/>
            <a:ext cx="8229600" cy="868362"/>
          </a:xfrm>
        </p:spPr>
        <p:txBody>
          <a:bodyPr/>
          <a:lstStyle/>
          <a:p>
            <a:r>
              <a:rPr lang="en-US" altLang="en-US" sz="2600"/>
              <a:t>So, at constant pressure, the change in enthalpy </a:t>
            </a:r>
            <a:r>
              <a:rPr lang="en-US" altLang="en-US" sz="2600" b="1"/>
              <a:t>is</a:t>
            </a:r>
            <a:r>
              <a:rPr lang="en-US" altLang="en-US" sz="2600"/>
              <a:t> the heat gained or lost.</a:t>
            </a:r>
          </a:p>
        </p:txBody>
      </p:sp>
      <p:graphicFrame>
        <p:nvGraphicFramePr>
          <p:cNvPr id="49157" name="Object 5" descr="Delta H = delta E plus P delta V,&#10;Delta H = q plus w, minus w,&#10;Delta H = q"/>
          <p:cNvGraphicFramePr>
            <a:graphicFrameLocks noChangeAspect="1"/>
          </p:cNvGraphicFramePr>
          <p:nvPr/>
        </p:nvGraphicFramePr>
        <p:xfrm>
          <a:off x="2819400" y="3932238"/>
          <a:ext cx="2505075" cy="1463675"/>
        </p:xfrm>
        <a:graphic>
          <a:graphicData uri="http://schemas.openxmlformats.org/presentationml/2006/ole">
            <mc:AlternateContent xmlns:mc="http://schemas.openxmlformats.org/markup-compatibility/2006">
              <mc:Choice xmlns:v="urn:schemas-microsoft-com:vml" Requires="v">
                <p:oleObj spid="_x0000_s49167" name="Equation" r:id="rId3" imgW="1129810" imgH="660113" progId="Equation.DSMT4">
                  <p:embed/>
                </p:oleObj>
              </mc:Choice>
              <mc:Fallback>
                <p:oleObj name="Equation" r:id="rId3" imgW="1129810" imgH="660113" progId="Equation.DSMT4">
                  <p:embed/>
                  <p:pic>
                    <p:nvPicPr>
                      <p:cNvPr id="0" name="Object 5" descr="Delta H = delta E plus P delta V,&#10;Delta H = q plus w, minus w,&#10;Delta H = 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932238"/>
                        <a:ext cx="250507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156" name="Object 6" descr="Delta E = q plus w and w = negative P delta V"/>
          <p:cNvGraphicFramePr>
            <a:graphicFrameLocks noChangeAspect="1"/>
          </p:cNvGraphicFramePr>
          <p:nvPr>
            <p:extLst>
              <p:ext uri="{D42A27DB-BD31-4B8C-83A1-F6EECF244321}">
                <p14:modId xmlns:p14="http://schemas.microsoft.com/office/powerpoint/2010/main" val="3023091056"/>
              </p:ext>
            </p:extLst>
          </p:nvPr>
        </p:nvGraphicFramePr>
        <p:xfrm>
          <a:off x="2286000" y="2846388"/>
          <a:ext cx="3948113" cy="434975"/>
        </p:xfrm>
        <a:graphic>
          <a:graphicData uri="http://schemas.openxmlformats.org/presentationml/2006/ole">
            <mc:AlternateContent xmlns:mc="http://schemas.openxmlformats.org/markup-compatibility/2006">
              <mc:Choice xmlns:v="urn:schemas-microsoft-com:vml" Requires="v">
                <p:oleObj spid="_x0000_s49168" name="Equation" r:id="rId5" imgW="1841500" imgH="203200" progId="Equation.DSMT4">
                  <p:embed/>
                </p:oleObj>
              </mc:Choice>
              <mc:Fallback>
                <p:oleObj name="Equation" r:id="rId5" imgW="1841500" imgH="203200" progId="Equation.DSMT4">
                  <p:embed/>
                  <p:pic>
                    <p:nvPicPr>
                      <p:cNvPr id="0" name="Object 6" descr="Delta E = q plus w and w = negative P delta V"/>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2846388"/>
                        <a:ext cx="394811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154" name="Content Placeholder 4"/>
          <p:cNvSpPr>
            <a:spLocks noGrp="1" noChangeArrowheads="1"/>
          </p:cNvSpPr>
          <p:nvPr>
            <p:ph idx="14"/>
          </p:nvPr>
        </p:nvSpPr>
        <p:spPr>
          <a:xfrm>
            <a:off x="0" y="871538"/>
            <a:ext cx="9144000" cy="2709862"/>
          </a:xfrm>
        </p:spPr>
        <p:txBody>
          <a:bodyPr/>
          <a:lstStyle/>
          <a:p>
            <a:pPr marL="0" indent="0" algn="ctr">
              <a:buFontTx/>
              <a:buNone/>
            </a:pPr>
            <a:r>
              <a:rPr lang="en-US" altLang="en-US" sz="2400" b="1"/>
              <a:t>Enthalpy</a:t>
            </a:r>
            <a:r>
              <a:rPr lang="en-US" altLang="en-US" sz="2400"/>
              <a:t> is the internal energy plus the product of pressure and volume:  H = E + PV</a:t>
            </a:r>
          </a:p>
          <a:p>
            <a:pPr marL="0" indent="0">
              <a:buFontTx/>
              <a:buNone/>
            </a:pPr>
            <a:r>
              <a:rPr lang="en-US" altLang="en-US" sz="2000"/>
              <a:t>When the system changes at constant pressure, the change in enthalpy becomes,  </a:t>
            </a:r>
          </a:p>
          <a:p>
            <a:pPr marL="0" indent="0" algn="ctr">
              <a:buFontTx/>
              <a:buNone/>
            </a:pPr>
            <a:r>
              <a:rPr lang="en-US" altLang="en-US" sz="2400">
                <a:latin typeface="Symbol" panose="05050102010706020507" pitchFamily="18" charset="2"/>
              </a:rPr>
              <a:t>D</a:t>
            </a:r>
            <a:r>
              <a:rPr lang="en-US" altLang="en-US" sz="2400"/>
              <a:t>H = </a:t>
            </a:r>
            <a:r>
              <a:rPr lang="en-US" altLang="en-US" sz="2400">
                <a:latin typeface="Symbol" panose="05050102010706020507" pitchFamily="18" charset="2"/>
              </a:rPr>
              <a:t>D </a:t>
            </a:r>
            <a:r>
              <a:rPr lang="en-US" altLang="en-US" sz="2400"/>
              <a:t>(E + PV)       or     </a:t>
            </a:r>
            <a:r>
              <a:rPr lang="en-US" altLang="en-US" sz="2400">
                <a:latin typeface="Symbol" panose="05050102010706020507" pitchFamily="18" charset="2"/>
              </a:rPr>
              <a:t>D</a:t>
            </a:r>
            <a:r>
              <a:rPr lang="en-US" altLang="en-US" sz="2400"/>
              <a:t>H = </a:t>
            </a:r>
            <a:r>
              <a:rPr lang="en-US" altLang="en-US" sz="2400">
                <a:latin typeface="Symbol" panose="05050102010706020507" pitchFamily="18" charset="2"/>
              </a:rPr>
              <a:t>D</a:t>
            </a:r>
            <a:r>
              <a:rPr lang="en-US" altLang="en-US" sz="2400"/>
              <a:t>E + P</a:t>
            </a:r>
            <a:r>
              <a:rPr lang="en-US" altLang="en-US" sz="2400">
                <a:latin typeface="Symbol" panose="05050102010706020507" pitchFamily="18" charset="2"/>
              </a:rPr>
              <a:t>D</a:t>
            </a:r>
            <a:r>
              <a:rPr lang="en-US" altLang="en-US" sz="2400"/>
              <a:t>V</a:t>
            </a:r>
          </a:p>
          <a:p>
            <a:pPr marL="0" indent="0">
              <a:buFontTx/>
              <a:buNone/>
            </a:pPr>
            <a:endParaRPr lang="en-US" altLang="en-US" sz="2400"/>
          </a:p>
          <a:p>
            <a:pPr marL="0" indent="0">
              <a:buFontTx/>
              <a:buNone/>
            </a:pPr>
            <a:r>
              <a:rPr lang="en-US" altLang="en-US" sz="2400"/>
              <a:t>BUT!</a:t>
            </a:r>
          </a:p>
          <a:p>
            <a:pPr marL="0" indent="0">
              <a:buFontTx/>
              <a:buNone/>
            </a:pPr>
            <a:r>
              <a:rPr lang="en-US" altLang="en-US" sz="2400"/>
              <a:t>which we can substitute these into the enthalpy expression:</a:t>
            </a:r>
          </a:p>
        </p:txBody>
      </p:sp>
      <p:sp>
        <p:nvSpPr>
          <p:cNvPr id="49155" name="Title 1"/>
          <p:cNvSpPr>
            <a:spLocks noGrp="1" noChangeArrowheads="1"/>
          </p:cNvSpPr>
          <p:nvPr>
            <p:ph type="title"/>
          </p:nvPr>
        </p:nvSpPr>
        <p:spPr>
          <a:xfrm>
            <a:off x="669925" y="152400"/>
            <a:ext cx="7772400" cy="609600"/>
          </a:xfrm>
        </p:spPr>
        <p:txBody>
          <a:bodyPr/>
          <a:lstStyle/>
          <a:p>
            <a:r>
              <a:rPr lang="en-US" altLang="en-US"/>
              <a:t>Enthalpy</a:t>
            </a:r>
            <a:endParaRPr lang="en-US" altLang="en-US" sz="2000"/>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8017D493-8B67-4CED-8D10-5733F6624A60}"/>
              </a:ext>
            </a:extLst>
          </p:cNvPr>
          <p:cNvSpPr txBox="1">
            <a:spLocks noChangeArrowheads="1"/>
          </p:cNvSpPr>
          <p:nvPr/>
        </p:nvSpPr>
        <p:spPr bwMode="auto">
          <a:xfrm>
            <a:off x="0" y="0"/>
            <a:ext cx="9144000"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228600">
              <a:defRPr sz="2400">
                <a:solidFill>
                  <a:schemeClr val="tx1"/>
                </a:solidFill>
                <a:latin typeface="Times New Roman" panose="02020603050405020304" pitchFamily="18" charset="0"/>
              </a:defRPr>
            </a:lvl3pPr>
            <a:lvl4pPr marL="349250" indent="-635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2" algn="ctr">
              <a:defRPr/>
            </a:pPr>
            <a:r>
              <a:rPr lang="en-US" altLang="en-US" sz="32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rPr>
              <a:t>Enthalpy</a:t>
            </a:r>
          </a:p>
          <a:p>
            <a:pPr lvl="2" algn="ctr">
              <a:defRPr/>
            </a:pPr>
            <a:r>
              <a:rPr lang="en-US" altLang="en-US" b="1" dirty="0">
                <a:solidFill>
                  <a:schemeClr val="accent1">
                    <a:lumMod val="75000"/>
                  </a:schemeClr>
                </a:solidFill>
                <a:latin typeface="Arial" panose="020B0604020202020204" pitchFamily="34" charset="0"/>
              </a:rPr>
              <a:t>The change in enthalpy, </a:t>
            </a:r>
            <a:r>
              <a:rPr lang="en-US" altLang="en-US" b="1" dirty="0">
                <a:solidFill>
                  <a:schemeClr val="accent1">
                    <a:lumMod val="75000"/>
                  </a:schemeClr>
                </a:solidFill>
                <a:latin typeface="Arial" panose="020B0604020202020204" pitchFamily="34" charset="0"/>
                <a:sym typeface="Symbol" panose="05050102010706020507" pitchFamily="18" charset="2"/>
              </a:rPr>
              <a:t></a:t>
            </a:r>
            <a:r>
              <a:rPr lang="en-US" altLang="en-US" b="1" dirty="0">
                <a:solidFill>
                  <a:schemeClr val="accent1">
                    <a:lumMod val="75000"/>
                  </a:schemeClr>
                </a:solidFill>
                <a:latin typeface="Arial" panose="020B0604020202020204" pitchFamily="34" charset="0"/>
              </a:rPr>
              <a:t>H, equals the heat gained or lost by the system when the process occurs under constant pressure (</a:t>
            </a:r>
            <a:r>
              <a:rPr lang="en-US" altLang="en-US" b="1" i="1" dirty="0" err="1">
                <a:solidFill>
                  <a:schemeClr val="accent1">
                    <a:lumMod val="75000"/>
                  </a:schemeClr>
                </a:solidFill>
                <a:latin typeface="Arial" panose="020B0604020202020204" pitchFamily="34" charset="0"/>
              </a:rPr>
              <a:t>q</a:t>
            </a:r>
            <a:r>
              <a:rPr lang="en-US" altLang="en-US" b="1" i="1" baseline="-25000" dirty="0" err="1">
                <a:solidFill>
                  <a:schemeClr val="accent1">
                    <a:lumMod val="75000"/>
                  </a:schemeClr>
                </a:solidFill>
                <a:latin typeface="Arial" panose="020B0604020202020204" pitchFamily="34" charset="0"/>
              </a:rPr>
              <a:t>p</a:t>
            </a:r>
            <a:r>
              <a:rPr lang="en-US" altLang="en-US" b="1" dirty="0">
                <a:solidFill>
                  <a:schemeClr val="accent1">
                    <a:lumMod val="75000"/>
                  </a:schemeClr>
                </a:solidFill>
                <a:latin typeface="Arial" panose="020B0604020202020204" pitchFamily="34" charset="0"/>
              </a:rPr>
              <a:t>).</a:t>
            </a:r>
          </a:p>
          <a:p>
            <a:pPr>
              <a:defRPr/>
            </a:pPr>
            <a:endParaRPr lang="en-US" sz="1400" dirty="0"/>
          </a:p>
          <a:p>
            <a:pPr>
              <a:defRPr/>
            </a:pPr>
            <a:endParaRPr lang="en-US" altLang="en-US" sz="1400" b="1" dirty="0">
              <a:latin typeface="Arial" panose="020B0604020202020204" pitchFamily="34" charset="0"/>
            </a:endParaRPr>
          </a:p>
          <a:p>
            <a:pPr>
              <a:defRPr/>
            </a:pPr>
            <a:endParaRPr lang="en-US" altLang="en-US" sz="1400" b="1" dirty="0">
              <a:latin typeface="Arial" panose="020B0604020202020204" pitchFamily="34" charset="0"/>
            </a:endParaRPr>
          </a:p>
          <a:p>
            <a:pPr lvl="3">
              <a:defRPr/>
            </a:pPr>
            <a:r>
              <a:rPr lang="en-US" altLang="en-US" sz="3200" b="1" i="1" dirty="0" err="1">
                <a:solidFill>
                  <a:schemeClr val="accent1">
                    <a:lumMod val="75000"/>
                  </a:schemeClr>
                </a:solidFill>
              </a:rPr>
              <a:t>i</a:t>
            </a:r>
            <a:r>
              <a:rPr lang="en-US" altLang="en-US" sz="3200" b="1" dirty="0">
                <a:solidFill>
                  <a:schemeClr val="accent1">
                    <a:lumMod val="75000"/>
                  </a:schemeClr>
                </a:solidFill>
                <a:latin typeface="Arial" panose="020B0604020202020204" pitchFamily="34" charset="0"/>
              </a:rPr>
              <a:t>.</a:t>
            </a:r>
            <a:r>
              <a:rPr lang="en-US" altLang="en-US" sz="3200" b="1" dirty="0">
                <a:solidFill>
                  <a:srgbClr val="FF3300"/>
                </a:solidFill>
                <a:latin typeface="Arial" panose="020B0604020202020204" pitchFamily="34" charset="0"/>
              </a:rPr>
              <a:t>  </a:t>
            </a:r>
            <a:r>
              <a:rPr lang="en-US" altLang="en-US" sz="3200" b="1" dirty="0">
                <a:latin typeface="Arial" panose="020B0604020202020204" pitchFamily="34" charset="0"/>
                <a:sym typeface="Symbol" panose="05050102010706020507" pitchFamily="18" charset="2"/>
              </a:rPr>
              <a:t></a:t>
            </a:r>
            <a:r>
              <a:rPr lang="en-US" altLang="en-US" sz="3200" b="1" dirty="0">
                <a:latin typeface="Arial" panose="020B0604020202020204" pitchFamily="34" charset="0"/>
              </a:rPr>
              <a:t>H = </a:t>
            </a:r>
            <a:r>
              <a:rPr lang="en-US" altLang="en-US" sz="3200" b="1" dirty="0" err="1">
                <a:latin typeface="Arial" panose="020B0604020202020204" pitchFamily="34" charset="0"/>
              </a:rPr>
              <a:t>H</a:t>
            </a:r>
            <a:r>
              <a:rPr lang="en-US" altLang="en-US" sz="3200" b="1" baseline="-25000" dirty="0" err="1">
                <a:latin typeface="Arial" panose="020B0604020202020204" pitchFamily="34" charset="0"/>
              </a:rPr>
              <a:t>final</a:t>
            </a:r>
            <a:r>
              <a:rPr lang="en-US" altLang="en-US" sz="3200" b="1" dirty="0">
                <a:latin typeface="Arial" panose="020B0604020202020204" pitchFamily="34" charset="0"/>
              </a:rPr>
              <a:t> – </a:t>
            </a:r>
            <a:r>
              <a:rPr lang="en-US" altLang="en-US" sz="3200" b="1" dirty="0" err="1">
                <a:latin typeface="Arial" panose="020B0604020202020204" pitchFamily="34" charset="0"/>
              </a:rPr>
              <a:t>H</a:t>
            </a:r>
            <a:r>
              <a:rPr lang="en-US" altLang="en-US" sz="3200" b="1" baseline="-25000" dirty="0" err="1">
                <a:latin typeface="Arial" panose="020B0604020202020204" pitchFamily="34" charset="0"/>
              </a:rPr>
              <a:t>initial</a:t>
            </a:r>
            <a:r>
              <a:rPr lang="en-US" altLang="en-US" sz="3200" b="1" dirty="0">
                <a:latin typeface="Arial" panose="020B0604020202020204" pitchFamily="34" charset="0"/>
              </a:rPr>
              <a:t> = </a:t>
            </a:r>
            <a:r>
              <a:rPr lang="en-US" altLang="en-US" sz="3200" b="1" i="1" dirty="0" err="1">
                <a:latin typeface="Arial" panose="020B0604020202020204" pitchFamily="34" charset="0"/>
              </a:rPr>
              <a:t>q</a:t>
            </a:r>
            <a:r>
              <a:rPr lang="en-US" altLang="en-US" sz="3200" b="1" i="1" baseline="-25000" dirty="0" err="1">
                <a:latin typeface="Arial" panose="020B0604020202020204" pitchFamily="34" charset="0"/>
              </a:rPr>
              <a:t>p</a:t>
            </a:r>
            <a:endParaRPr lang="en-US" altLang="en-US" sz="3200" b="1" dirty="0">
              <a:latin typeface="Arial" panose="020B0604020202020204" pitchFamily="34" charset="0"/>
            </a:endParaRPr>
          </a:p>
          <a:p>
            <a:pPr lvl="3">
              <a:defRPr/>
            </a:pPr>
            <a:r>
              <a:rPr lang="en-US" altLang="en-US" sz="3200" b="1" i="1" dirty="0">
                <a:solidFill>
                  <a:schemeClr val="accent1">
                    <a:lumMod val="75000"/>
                  </a:schemeClr>
                </a:solidFill>
              </a:rPr>
              <a:t>ii</a:t>
            </a:r>
            <a:r>
              <a:rPr lang="en-US" altLang="en-US" sz="3200" b="1" dirty="0">
                <a:solidFill>
                  <a:schemeClr val="accent1">
                    <a:lumMod val="75000"/>
                  </a:schemeClr>
                </a:solidFill>
                <a:latin typeface="Arial" panose="020B0604020202020204" pitchFamily="34" charset="0"/>
              </a:rPr>
              <a:t>.</a:t>
            </a:r>
            <a:r>
              <a:rPr lang="en-US" altLang="en-US" sz="3200" b="1" dirty="0">
                <a:solidFill>
                  <a:srgbClr val="FF0000"/>
                </a:solidFill>
                <a:latin typeface="Arial" panose="020B0604020202020204" pitchFamily="34" charset="0"/>
              </a:rPr>
              <a:t>  </a:t>
            </a:r>
            <a:r>
              <a:rPr lang="en-US" altLang="en-US" sz="3200" b="1" dirty="0">
                <a:latin typeface="Arial" panose="020B0604020202020204" pitchFamily="34" charset="0"/>
              </a:rPr>
              <a:t>A positive value of </a:t>
            </a:r>
            <a:r>
              <a:rPr lang="en-US" altLang="en-US" sz="3200" b="1" dirty="0">
                <a:latin typeface="Arial" panose="020B0604020202020204" pitchFamily="34" charset="0"/>
                <a:sym typeface="Symbol" panose="05050102010706020507" pitchFamily="18" charset="2"/>
              </a:rPr>
              <a:t></a:t>
            </a:r>
            <a:r>
              <a:rPr lang="en-US" altLang="en-US" sz="3200" b="1" dirty="0">
                <a:latin typeface="Arial" panose="020B0604020202020204" pitchFamily="34" charset="0"/>
              </a:rPr>
              <a:t>H indicates that the system has gained heat from the surroundings.</a:t>
            </a:r>
          </a:p>
          <a:p>
            <a:pPr lvl="3">
              <a:defRPr/>
            </a:pPr>
            <a:r>
              <a:rPr lang="en-US" altLang="en-US" sz="3200" b="1" i="1" dirty="0">
                <a:solidFill>
                  <a:schemeClr val="accent1">
                    <a:lumMod val="75000"/>
                  </a:schemeClr>
                </a:solidFill>
              </a:rPr>
              <a:t>iii</a:t>
            </a:r>
            <a:r>
              <a:rPr lang="en-US" altLang="en-US" sz="3200" b="1" dirty="0">
                <a:solidFill>
                  <a:schemeClr val="accent1">
                    <a:lumMod val="75000"/>
                  </a:schemeClr>
                </a:solidFill>
                <a:latin typeface="Arial" panose="020B0604020202020204" pitchFamily="34" charset="0"/>
              </a:rPr>
              <a:t>.</a:t>
            </a:r>
            <a:r>
              <a:rPr lang="en-US" altLang="en-US" sz="3200" b="1" dirty="0">
                <a:solidFill>
                  <a:srgbClr val="FF3300"/>
                </a:solidFill>
                <a:latin typeface="Arial" panose="020B0604020202020204" pitchFamily="34" charset="0"/>
              </a:rPr>
              <a:t>  </a:t>
            </a:r>
            <a:r>
              <a:rPr lang="en-US" altLang="en-US" sz="3200" b="1" dirty="0">
                <a:latin typeface="Arial" panose="020B0604020202020204" pitchFamily="34" charset="0"/>
              </a:rPr>
              <a:t>A negative value of </a:t>
            </a:r>
            <a:r>
              <a:rPr lang="en-US" altLang="en-US" sz="3200" b="1" dirty="0">
                <a:latin typeface="Arial" panose="020B0604020202020204" pitchFamily="34" charset="0"/>
                <a:sym typeface="Symbol" panose="05050102010706020507" pitchFamily="18" charset="2"/>
              </a:rPr>
              <a:t></a:t>
            </a:r>
            <a:r>
              <a:rPr lang="en-US" altLang="en-US" sz="3200" b="1" dirty="0">
                <a:latin typeface="Arial" panose="020B0604020202020204" pitchFamily="34" charset="0"/>
              </a:rPr>
              <a:t>H indicates that the system has released heat to the surroundings.</a:t>
            </a:r>
          </a:p>
          <a:p>
            <a:pPr>
              <a:defRPr/>
            </a:pPr>
            <a:r>
              <a:rPr lang="en-US" altLang="en-US" sz="3200" b="1" dirty="0">
                <a:solidFill>
                  <a:srgbClr val="FF0000"/>
                </a:solidFill>
                <a:latin typeface="Arial" panose="020B0604020202020204" pitchFamily="34" charset="0"/>
              </a:rPr>
              <a:t>   </a:t>
            </a:r>
            <a:r>
              <a:rPr lang="en-US" altLang="en-US" sz="3200" b="1" i="1" dirty="0">
                <a:solidFill>
                  <a:schemeClr val="accent1">
                    <a:lumMod val="75000"/>
                  </a:schemeClr>
                </a:solidFill>
              </a:rPr>
              <a:t>iv</a:t>
            </a:r>
            <a:r>
              <a:rPr lang="en-US" altLang="en-US" sz="3200" b="1" dirty="0">
                <a:solidFill>
                  <a:schemeClr val="accent1">
                    <a:lumMod val="75000"/>
                  </a:schemeClr>
                </a:solidFill>
                <a:latin typeface="Arial" panose="020B0604020202020204" pitchFamily="34" charset="0"/>
              </a:rPr>
              <a:t>.</a:t>
            </a:r>
            <a:r>
              <a:rPr lang="en-US" altLang="en-US" sz="3200" b="1" dirty="0">
                <a:solidFill>
                  <a:srgbClr val="FF0000"/>
                </a:solidFill>
                <a:latin typeface="Arial" panose="020B0604020202020204" pitchFamily="34" charset="0"/>
              </a:rPr>
              <a:t>  </a:t>
            </a:r>
            <a:r>
              <a:rPr lang="en-US" altLang="en-US" sz="3200" b="1" dirty="0">
                <a:latin typeface="Arial" panose="020B0604020202020204" pitchFamily="34" charset="0"/>
              </a:rPr>
              <a:t>Enthalpy is a state function.</a:t>
            </a:r>
            <a:endParaRPr lang="en-US" alt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8" descr="A graph of electrostatic potential energy shows that repulsive and attractive forces are largest at small separations and small at large separations. The graph has separation distance on the X-axis, ranging from 0 to infinity, unscaled. The Y-axis is electrostatic potential energy, with increasingly negative values below the X-axis and increasingly positive values above the X-axis. The x-axis is equal to 0. Lines are shown for like charges, repulsion, and opposite chargers, attraction. For like charges, at smaller separation objects experience greater repulsion, higher potential. As the distance increases, the potential rapidly decreases and is asymptotic to the X-axis as follows: greater separation results in less repulsion, lower potential. For opposite charges, at smaller separation objects experience greater attraction, lower potential. As the distance increases, the potential rapidly increases and is asymptotic to the X-axis as follows: greater separation results in less attraction, higher or less negative potential."/>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49775" y="1935163"/>
            <a:ext cx="4368800" cy="408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46" name="Object 7" descr="1 joule = 1 kilogram per meter squared per second squared"/>
          <p:cNvGraphicFramePr>
            <a:graphicFrameLocks noChangeAspect="1"/>
          </p:cNvGraphicFramePr>
          <p:nvPr/>
        </p:nvGraphicFramePr>
        <p:xfrm>
          <a:off x="1535113" y="5543550"/>
          <a:ext cx="1716087" cy="831850"/>
        </p:xfrm>
        <a:graphic>
          <a:graphicData uri="http://schemas.openxmlformats.org/presentationml/2006/ole">
            <mc:AlternateContent xmlns:mc="http://schemas.openxmlformats.org/markup-compatibility/2006">
              <mc:Choice xmlns:v="urn:schemas-microsoft-com:vml" Requires="v">
                <p:oleObj spid="_x0000_s10256" name="Equation" r:id="rId4" imgW="863225" imgH="418918" progId="Equation.DSMT4">
                  <p:embed/>
                </p:oleObj>
              </mc:Choice>
              <mc:Fallback>
                <p:oleObj name="Equation" r:id="rId4" imgW="863225" imgH="418918" progId="Equation.DSMT4">
                  <p:embed/>
                  <p:pic>
                    <p:nvPicPr>
                      <p:cNvPr id="0" name="Object 7" descr="1 joule = 1 kilogram per meter squared per second squar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5113" y="5543550"/>
                        <a:ext cx="17160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5" name="Content Placeholder 5"/>
          <p:cNvSpPr>
            <a:spLocks noGrp="1" noChangeArrowheads="1"/>
          </p:cNvSpPr>
          <p:nvPr>
            <p:ph idx="13"/>
          </p:nvPr>
        </p:nvSpPr>
        <p:spPr>
          <a:xfrm>
            <a:off x="457200" y="4243388"/>
            <a:ext cx="3733800" cy="1219200"/>
          </a:xfrm>
        </p:spPr>
        <p:txBody>
          <a:bodyPr/>
          <a:lstStyle/>
          <a:p>
            <a:r>
              <a:rPr lang="en-US" altLang="en-US" sz="2600"/>
              <a:t>Reminder: the unit of energy commonly used is the Joule:</a:t>
            </a:r>
          </a:p>
        </p:txBody>
      </p:sp>
      <p:graphicFrame>
        <p:nvGraphicFramePr>
          <p:cNvPr id="10244" name="Object 6" descr="E sub e l = k times Q 1 times Q 2, over d"/>
          <p:cNvGraphicFramePr>
            <a:graphicFrameLocks noChangeAspect="1"/>
          </p:cNvGraphicFramePr>
          <p:nvPr>
            <p:extLst>
              <p:ext uri="{D42A27DB-BD31-4B8C-83A1-F6EECF244321}">
                <p14:modId xmlns:p14="http://schemas.microsoft.com/office/powerpoint/2010/main" val="1435525801"/>
              </p:ext>
            </p:extLst>
          </p:nvPr>
        </p:nvGraphicFramePr>
        <p:xfrm>
          <a:off x="1509713" y="3348038"/>
          <a:ext cx="1608137" cy="792162"/>
        </p:xfrm>
        <a:graphic>
          <a:graphicData uri="http://schemas.openxmlformats.org/presentationml/2006/ole">
            <mc:AlternateContent xmlns:mc="http://schemas.openxmlformats.org/markup-compatibility/2006">
              <mc:Choice xmlns:v="urn:schemas-microsoft-com:vml" Requires="v">
                <p:oleObj spid="_x0000_s10257" name="Equation" r:id="rId6" imgW="825142" imgH="406224" progId="Equation.DSMT4">
                  <p:embed/>
                </p:oleObj>
              </mc:Choice>
              <mc:Fallback>
                <p:oleObj name="Equation" r:id="rId6" imgW="825142" imgH="406224" progId="Equation.DSMT4">
                  <p:embed/>
                  <p:pic>
                    <p:nvPicPr>
                      <p:cNvPr id="0" name="Object 6" descr="E sub e l = k times Q 1 times Q 2, over 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9713" y="3348038"/>
                        <a:ext cx="160813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3" name="Content Placeholder 4"/>
          <p:cNvSpPr>
            <a:spLocks noGrp="1" noChangeArrowheads="1"/>
          </p:cNvSpPr>
          <p:nvPr>
            <p:ph idx="1"/>
          </p:nvPr>
        </p:nvSpPr>
        <p:spPr>
          <a:xfrm>
            <a:off x="457200" y="1600200"/>
            <a:ext cx="3962400" cy="1676400"/>
          </a:xfrm>
        </p:spPr>
        <p:txBody>
          <a:bodyPr/>
          <a:lstStyle/>
          <a:p>
            <a:r>
              <a:rPr lang="en-US" altLang="en-US" sz="2600"/>
              <a:t>The most important form of potential energy in molecules is electrostatic potential energy, </a:t>
            </a:r>
            <a:r>
              <a:rPr lang="en-US" altLang="en-US" sz="2600" i="1"/>
              <a:t>E</a:t>
            </a:r>
            <a:r>
              <a:rPr lang="en-US" altLang="en-US" sz="2600" baseline="-25000"/>
              <a:t>el</a:t>
            </a:r>
            <a:r>
              <a:rPr lang="en-US" altLang="en-US" sz="2600"/>
              <a:t>:</a:t>
            </a:r>
          </a:p>
        </p:txBody>
      </p:sp>
      <p:sp>
        <p:nvSpPr>
          <p:cNvPr id="10242" name="Title 3"/>
          <p:cNvSpPr>
            <a:spLocks noGrp="1" noChangeArrowheads="1"/>
          </p:cNvSpPr>
          <p:nvPr>
            <p:ph type="title"/>
          </p:nvPr>
        </p:nvSpPr>
        <p:spPr>
          <a:xfrm>
            <a:off x="663575" y="381000"/>
            <a:ext cx="7772400" cy="1143000"/>
          </a:xfrm>
        </p:spPr>
        <p:txBody>
          <a:bodyPr/>
          <a:lstStyle/>
          <a:p>
            <a:r>
              <a:rPr lang="en-US" altLang="en-US"/>
              <a:t>Chemical Energy Is Mainly Potential Energy</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228600" y="152400"/>
            <a:ext cx="89154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228600">
              <a:spcBef>
                <a:spcPct val="20000"/>
              </a:spcBef>
              <a:buChar char="•"/>
              <a:defRPr sz="2400">
                <a:solidFill>
                  <a:schemeClr val="tx1"/>
                </a:solidFill>
                <a:latin typeface="Times New Roman" panose="02020603050405020304" pitchFamily="18" charset="0"/>
              </a:defRPr>
            </a:lvl3pPr>
            <a:lvl4pPr marL="349250" indent="-635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2" algn="ctr">
              <a:spcBef>
                <a:spcPct val="0"/>
              </a:spcBef>
              <a:buFontTx/>
              <a:buNone/>
            </a:pPr>
            <a:r>
              <a:rPr lang="en-US" altLang="en-US" sz="3200" b="1">
                <a:latin typeface="Arial" panose="020B0604020202020204" pitchFamily="34" charset="0"/>
              </a:rPr>
              <a:t>Enthalpy Thermodynamic Equations</a:t>
            </a:r>
          </a:p>
          <a:p>
            <a:pPr lvl="2">
              <a:spcBef>
                <a:spcPct val="0"/>
              </a:spcBef>
              <a:buFontTx/>
              <a:buNone/>
            </a:pPr>
            <a:r>
              <a:rPr lang="en-US" altLang="en-US" sz="3200" b="1">
                <a:latin typeface="Arial" panose="020B0604020202020204" pitchFamily="34" charset="0"/>
              </a:rPr>
              <a:t>Rules:</a:t>
            </a:r>
          </a:p>
          <a:p>
            <a:pPr>
              <a:spcBef>
                <a:spcPct val="0"/>
              </a:spcBef>
              <a:buFontTx/>
              <a:buNone/>
            </a:pPr>
            <a:r>
              <a:rPr lang="en-US" altLang="en-US" b="1" i="1"/>
              <a:t>    i</a:t>
            </a:r>
            <a:r>
              <a:rPr lang="en-US" altLang="en-US" b="1">
                <a:latin typeface="Arial" panose="020B0604020202020204" pitchFamily="34" charset="0"/>
              </a:rPr>
              <a:t>.</a:t>
            </a:r>
            <a:r>
              <a:rPr lang="en-US" altLang="en-US" b="1">
                <a:solidFill>
                  <a:srgbClr val="006600"/>
                </a:solidFill>
                <a:latin typeface="Arial" panose="020B0604020202020204" pitchFamily="34" charset="0"/>
              </a:rPr>
              <a:t>  </a:t>
            </a:r>
            <a:r>
              <a:rPr lang="en-US" altLang="en-US" b="1">
                <a:solidFill>
                  <a:srgbClr val="FF3300"/>
                </a:solidFill>
                <a:latin typeface="Arial" panose="020B0604020202020204" pitchFamily="34" charset="0"/>
                <a:sym typeface="Symbol" panose="05050102010706020507" pitchFamily="18" charset="2"/>
              </a:rPr>
              <a:t></a:t>
            </a:r>
            <a:r>
              <a:rPr lang="en-US" altLang="en-US" b="1">
                <a:solidFill>
                  <a:srgbClr val="FF3300"/>
                </a:solidFill>
                <a:latin typeface="Arial" panose="020B0604020202020204" pitchFamily="34" charset="0"/>
              </a:rPr>
              <a:t>H value is dependent on the phase of the substance.</a:t>
            </a:r>
          </a:p>
          <a:p>
            <a:pPr lvl="3">
              <a:spcBef>
                <a:spcPct val="0"/>
              </a:spcBef>
              <a:buFontTx/>
              <a:buNone/>
            </a:pPr>
            <a:r>
              <a:rPr lang="en-US" altLang="en-US" sz="2800" b="1">
                <a:solidFill>
                  <a:srgbClr val="006600"/>
                </a:solidFill>
                <a:latin typeface="Arial" panose="020B0604020202020204" pitchFamily="34" charset="0"/>
              </a:rPr>
              <a:t>		</a:t>
            </a:r>
            <a:r>
              <a:rPr lang="en-US" altLang="en-US" sz="2800" b="1">
                <a:latin typeface="Arial" panose="020B0604020202020204" pitchFamily="34" charset="0"/>
              </a:rPr>
              <a:t>2H</a:t>
            </a:r>
            <a:r>
              <a:rPr lang="en-US" altLang="en-US" sz="2800" b="1" baseline="-25000">
                <a:latin typeface="Arial" panose="020B0604020202020204" pitchFamily="34" charset="0"/>
              </a:rPr>
              <a:t>2</a:t>
            </a:r>
            <a:r>
              <a:rPr lang="en-US" altLang="en-US" b="1">
                <a:latin typeface="Arial" panose="020B0604020202020204" pitchFamily="34" charset="0"/>
              </a:rPr>
              <a:t>(g)</a:t>
            </a:r>
            <a:r>
              <a:rPr lang="en-US" altLang="en-US" sz="2800" b="1">
                <a:latin typeface="Arial" panose="020B0604020202020204" pitchFamily="34" charset="0"/>
              </a:rPr>
              <a:t> + O</a:t>
            </a:r>
            <a:r>
              <a:rPr lang="en-US" altLang="en-US" sz="2800" b="1" baseline="-25000">
                <a:latin typeface="Arial" panose="020B0604020202020204" pitchFamily="34" charset="0"/>
              </a:rPr>
              <a:t>2</a:t>
            </a:r>
            <a:r>
              <a:rPr lang="en-US" altLang="en-US" b="1">
                <a:latin typeface="Arial" panose="020B0604020202020204" pitchFamily="34" charset="0"/>
              </a:rPr>
              <a:t>(g)</a:t>
            </a:r>
            <a:r>
              <a:rPr lang="en-US" altLang="en-US" sz="2800" b="1">
                <a:latin typeface="Arial" panose="020B0604020202020204" pitchFamily="34" charset="0"/>
              </a:rPr>
              <a:t> </a:t>
            </a:r>
            <a:r>
              <a:rPr lang="en-US" altLang="en-US" sz="2800" b="1">
                <a:latin typeface="Arial" panose="020B0604020202020204" pitchFamily="34" charset="0"/>
                <a:cs typeface="Arial" panose="020B0604020202020204" pitchFamily="34" charset="0"/>
              </a:rPr>
              <a:t>→ 2H</a:t>
            </a:r>
            <a:r>
              <a:rPr lang="en-US" altLang="en-US" sz="2800" b="1" baseline="-25000">
                <a:latin typeface="Arial" panose="020B0604020202020204" pitchFamily="34" charset="0"/>
                <a:cs typeface="Arial" panose="020B0604020202020204" pitchFamily="34" charset="0"/>
              </a:rPr>
              <a:t>2</a:t>
            </a:r>
            <a:r>
              <a:rPr lang="en-US" altLang="en-US" sz="2800" b="1">
                <a:latin typeface="Arial" panose="020B0604020202020204" pitchFamily="34" charset="0"/>
                <a:cs typeface="Arial" panose="020B0604020202020204" pitchFamily="34" charset="0"/>
              </a:rPr>
              <a:t>O</a:t>
            </a:r>
            <a:r>
              <a:rPr lang="en-US" altLang="en-US" b="1">
                <a:latin typeface="Arial" panose="020B0604020202020204" pitchFamily="34" charset="0"/>
                <a:cs typeface="Arial" panose="020B0604020202020204" pitchFamily="34" charset="0"/>
              </a:rPr>
              <a:t>(g)</a:t>
            </a:r>
            <a:r>
              <a:rPr lang="en-US" altLang="en-US" sz="2800" b="1">
                <a:latin typeface="Arial" panose="020B0604020202020204" pitchFamily="34" charset="0"/>
                <a:cs typeface="Arial" panose="020B0604020202020204" pitchFamily="34" charset="0"/>
              </a:rPr>
              <a:t> ;   </a:t>
            </a:r>
            <a:r>
              <a:rPr lang="en-US" altLang="en-US" sz="2800" b="1">
                <a:latin typeface="Symbol" panose="05050102010706020507" pitchFamily="18" charset="2"/>
                <a:cs typeface="Arial" panose="020B0604020202020204" pitchFamily="34" charset="0"/>
              </a:rPr>
              <a:t>D</a:t>
            </a:r>
            <a:r>
              <a:rPr lang="en-US" altLang="en-US" sz="2800" b="1">
                <a:latin typeface="Arial" panose="020B0604020202020204" pitchFamily="34" charset="0"/>
                <a:cs typeface="Arial" panose="020B0604020202020204" pitchFamily="34" charset="0"/>
              </a:rPr>
              <a:t>H = -483.7 kJ</a:t>
            </a:r>
          </a:p>
          <a:p>
            <a:pPr lvl="3">
              <a:spcBef>
                <a:spcPct val="0"/>
              </a:spcBef>
              <a:buFontTx/>
              <a:buNone/>
            </a:pPr>
            <a:r>
              <a:rPr lang="en-US" altLang="en-US" sz="2800" b="1">
                <a:latin typeface="Arial" panose="020B0604020202020204" pitchFamily="34" charset="0"/>
              </a:rPr>
              <a:t>		2H</a:t>
            </a:r>
            <a:r>
              <a:rPr lang="en-US" altLang="en-US" sz="2800" b="1" baseline="-25000">
                <a:latin typeface="Arial" panose="020B0604020202020204" pitchFamily="34" charset="0"/>
              </a:rPr>
              <a:t>2</a:t>
            </a:r>
            <a:r>
              <a:rPr lang="en-US" altLang="en-US" b="1">
                <a:latin typeface="Arial" panose="020B0604020202020204" pitchFamily="34" charset="0"/>
              </a:rPr>
              <a:t>(g)</a:t>
            </a:r>
            <a:r>
              <a:rPr lang="en-US" altLang="en-US" sz="2800" b="1">
                <a:latin typeface="Arial" panose="020B0604020202020204" pitchFamily="34" charset="0"/>
              </a:rPr>
              <a:t> + O</a:t>
            </a:r>
            <a:r>
              <a:rPr lang="en-US" altLang="en-US" sz="2800" b="1" baseline="-25000">
                <a:latin typeface="Arial" panose="020B0604020202020204" pitchFamily="34" charset="0"/>
              </a:rPr>
              <a:t>2</a:t>
            </a:r>
            <a:r>
              <a:rPr lang="en-US" altLang="en-US" b="1">
                <a:latin typeface="Arial" panose="020B0604020202020204" pitchFamily="34" charset="0"/>
              </a:rPr>
              <a:t>(g)</a:t>
            </a:r>
            <a:r>
              <a:rPr lang="en-US" altLang="en-US" sz="2800" b="1">
                <a:latin typeface="Arial" panose="020B0604020202020204" pitchFamily="34" charset="0"/>
              </a:rPr>
              <a:t> → 2H</a:t>
            </a:r>
            <a:r>
              <a:rPr lang="en-US" altLang="en-US" sz="2800" b="1" baseline="-25000">
                <a:latin typeface="Arial" panose="020B0604020202020204" pitchFamily="34" charset="0"/>
              </a:rPr>
              <a:t>2</a:t>
            </a:r>
            <a:r>
              <a:rPr lang="en-US" altLang="en-US" sz="2800" b="1">
                <a:latin typeface="Arial" panose="020B0604020202020204" pitchFamily="34" charset="0"/>
              </a:rPr>
              <a:t>O</a:t>
            </a:r>
            <a:r>
              <a:rPr lang="en-US" altLang="en-US" b="1">
                <a:latin typeface="Arial" panose="020B0604020202020204" pitchFamily="34" charset="0"/>
              </a:rPr>
              <a:t>(l)</a:t>
            </a:r>
            <a:r>
              <a:rPr lang="en-US" altLang="en-US" sz="2800" b="1">
                <a:latin typeface="Arial" panose="020B0604020202020204" pitchFamily="34" charset="0"/>
              </a:rPr>
              <a:t> ;   </a:t>
            </a:r>
            <a:r>
              <a:rPr lang="en-US" altLang="en-US" sz="2800" b="1">
                <a:latin typeface="Symbol" panose="05050102010706020507" pitchFamily="18" charset="2"/>
              </a:rPr>
              <a:t>D</a:t>
            </a:r>
            <a:r>
              <a:rPr lang="en-US" altLang="en-US" sz="2800" b="1">
                <a:latin typeface="Arial" panose="020B0604020202020204" pitchFamily="34" charset="0"/>
              </a:rPr>
              <a:t>H = -571.7 kJ</a:t>
            </a:r>
            <a:endParaRPr lang="en-US" altLang="en-US" sz="2800" b="1">
              <a:latin typeface="Arial" panose="020B0604020202020204" pitchFamily="34" charset="0"/>
              <a:cs typeface="Arial" panose="020B0604020202020204" pitchFamily="34" charset="0"/>
            </a:endParaRPr>
          </a:p>
          <a:p>
            <a:pPr lvl="3">
              <a:spcBef>
                <a:spcPct val="0"/>
              </a:spcBef>
              <a:buFontTx/>
              <a:buNone/>
            </a:pPr>
            <a:r>
              <a:rPr lang="en-US" altLang="en-US" sz="3200" b="1" i="1"/>
              <a:t>ii</a:t>
            </a:r>
            <a:r>
              <a:rPr lang="en-US" altLang="en-US" sz="3200" b="1">
                <a:latin typeface="Arial" panose="020B0604020202020204" pitchFamily="34" charset="0"/>
              </a:rPr>
              <a:t>.</a:t>
            </a:r>
            <a:r>
              <a:rPr lang="en-US" altLang="en-US" sz="3200" b="1">
                <a:solidFill>
                  <a:srgbClr val="006600"/>
                </a:solidFill>
                <a:latin typeface="Arial" panose="020B0604020202020204" pitchFamily="34" charset="0"/>
              </a:rPr>
              <a:t>  </a:t>
            </a:r>
            <a:r>
              <a:rPr lang="en-US" altLang="en-US" sz="3200" b="1">
                <a:solidFill>
                  <a:srgbClr val="FF3300"/>
                </a:solidFill>
                <a:latin typeface="Arial" panose="020B0604020202020204" pitchFamily="34" charset="0"/>
              </a:rPr>
              <a:t>When a thermodynamic equation is multiplied by a factor, the </a:t>
            </a:r>
            <a:r>
              <a:rPr lang="en-US" altLang="en-US" sz="3200" b="1">
                <a:solidFill>
                  <a:srgbClr val="FF3300"/>
                </a:solidFill>
                <a:sym typeface="Symbol" panose="05050102010706020507" pitchFamily="18" charset="2"/>
              </a:rPr>
              <a:t></a:t>
            </a:r>
            <a:r>
              <a:rPr lang="en-US" altLang="en-US" sz="3200" b="1">
                <a:solidFill>
                  <a:srgbClr val="FF3300"/>
                </a:solidFill>
              </a:rPr>
              <a:t>H </a:t>
            </a:r>
            <a:r>
              <a:rPr lang="en-US" altLang="en-US" sz="3200" b="1">
                <a:solidFill>
                  <a:srgbClr val="FF3300"/>
                </a:solidFill>
                <a:latin typeface="Arial" panose="020B0604020202020204" pitchFamily="34" charset="0"/>
              </a:rPr>
              <a:t>is also multiplied by the same factor.</a:t>
            </a:r>
          </a:p>
          <a:p>
            <a:pPr lvl="3">
              <a:spcBef>
                <a:spcPct val="0"/>
              </a:spcBef>
              <a:buFontTx/>
              <a:buNone/>
            </a:pPr>
            <a:r>
              <a:rPr lang="en-US" altLang="en-US" sz="2400" b="1"/>
              <a:t>	</a:t>
            </a:r>
            <a:r>
              <a:rPr lang="en-US" altLang="en-US" sz="2800" b="1">
                <a:latin typeface="Arial" panose="020B0604020202020204" pitchFamily="34" charset="0"/>
              </a:rPr>
              <a:t>4H</a:t>
            </a:r>
            <a:r>
              <a:rPr lang="en-US" altLang="en-US" sz="2800" b="1" baseline="-25000">
                <a:latin typeface="Arial" panose="020B0604020202020204" pitchFamily="34" charset="0"/>
              </a:rPr>
              <a:t>2</a:t>
            </a:r>
            <a:r>
              <a:rPr lang="en-US" altLang="en-US" sz="2800" b="1">
                <a:latin typeface="Arial" panose="020B0604020202020204" pitchFamily="34" charset="0"/>
              </a:rPr>
              <a:t>(g) + 2O</a:t>
            </a:r>
            <a:r>
              <a:rPr lang="en-US" altLang="en-US" sz="2800" b="1" baseline="-25000">
                <a:latin typeface="Arial" panose="020B0604020202020204" pitchFamily="34" charset="0"/>
              </a:rPr>
              <a:t>2</a:t>
            </a:r>
            <a:r>
              <a:rPr lang="en-US" altLang="en-US" sz="2800" b="1">
                <a:latin typeface="Arial" panose="020B0604020202020204" pitchFamily="34" charset="0"/>
              </a:rPr>
              <a:t>(g) → 4H</a:t>
            </a:r>
            <a:r>
              <a:rPr lang="en-US" altLang="en-US" sz="2800" b="1" baseline="-25000">
                <a:latin typeface="Arial" panose="020B0604020202020204" pitchFamily="34" charset="0"/>
              </a:rPr>
              <a:t>2</a:t>
            </a:r>
            <a:r>
              <a:rPr lang="en-US" altLang="en-US" sz="2800" b="1">
                <a:latin typeface="Arial" panose="020B0604020202020204" pitchFamily="34" charset="0"/>
              </a:rPr>
              <a:t>O(g) ;   </a:t>
            </a:r>
            <a:r>
              <a:rPr lang="en-US" altLang="en-US" sz="2800" b="1">
                <a:latin typeface="Symbol" panose="05050102010706020507" pitchFamily="18" charset="2"/>
              </a:rPr>
              <a:t>D</a:t>
            </a:r>
            <a:r>
              <a:rPr lang="en-US" altLang="en-US" sz="2800" b="1">
                <a:latin typeface="Arial" panose="020B0604020202020204" pitchFamily="34" charset="0"/>
              </a:rPr>
              <a:t>H = -967.4 kJ</a:t>
            </a:r>
          </a:p>
          <a:p>
            <a:pPr lvl="3">
              <a:spcBef>
                <a:spcPct val="0"/>
              </a:spcBef>
              <a:buFontTx/>
              <a:buNone/>
            </a:pPr>
            <a:r>
              <a:rPr lang="en-US" altLang="en-US" sz="3200" b="1" i="1"/>
              <a:t>   iii</a:t>
            </a:r>
            <a:r>
              <a:rPr lang="en-US" altLang="en-US" sz="3200" b="1">
                <a:latin typeface="Arial" panose="020B0604020202020204" pitchFamily="34" charset="0"/>
              </a:rPr>
              <a:t>.</a:t>
            </a:r>
            <a:r>
              <a:rPr lang="en-US" altLang="en-US" sz="3200" b="1">
                <a:solidFill>
                  <a:srgbClr val="006600"/>
                </a:solidFill>
                <a:latin typeface="Arial" panose="020B0604020202020204" pitchFamily="34" charset="0"/>
              </a:rPr>
              <a:t> </a:t>
            </a:r>
            <a:r>
              <a:rPr lang="en-US" altLang="en-US" sz="3200" b="1">
                <a:solidFill>
                  <a:srgbClr val="FF3300"/>
                </a:solidFill>
                <a:latin typeface="Arial" panose="020B0604020202020204" pitchFamily="34" charset="0"/>
                <a:sym typeface="Symbol" panose="05050102010706020507" pitchFamily="18" charset="2"/>
              </a:rPr>
              <a:t></a:t>
            </a:r>
            <a:r>
              <a:rPr lang="en-US" altLang="en-US" sz="3200" b="1">
                <a:solidFill>
                  <a:srgbClr val="FF3300"/>
                </a:solidFill>
                <a:latin typeface="Arial" panose="020B0604020202020204" pitchFamily="34" charset="0"/>
              </a:rPr>
              <a:t>H value is dependent on the direction of the equation.</a:t>
            </a:r>
          </a:p>
          <a:p>
            <a:pPr lvl="3">
              <a:spcBef>
                <a:spcPct val="0"/>
              </a:spcBef>
              <a:buFontTx/>
              <a:buNone/>
            </a:pPr>
            <a:r>
              <a:rPr lang="en-US" altLang="en-US" sz="2400" b="1"/>
              <a:t>	 </a:t>
            </a:r>
            <a:r>
              <a:rPr lang="en-US" altLang="en-US" sz="2800" b="1">
                <a:latin typeface="Arial" panose="020B0604020202020204" pitchFamily="34" charset="0"/>
              </a:rPr>
              <a:t>2H</a:t>
            </a:r>
            <a:r>
              <a:rPr lang="en-US" altLang="en-US" sz="2800" b="1" baseline="-25000">
                <a:latin typeface="Arial" panose="020B0604020202020204" pitchFamily="34" charset="0"/>
              </a:rPr>
              <a:t>2</a:t>
            </a:r>
            <a:r>
              <a:rPr lang="en-US" altLang="en-US" sz="2800" b="1">
                <a:latin typeface="Arial" panose="020B0604020202020204" pitchFamily="34" charset="0"/>
              </a:rPr>
              <a:t>O(g)</a:t>
            </a:r>
            <a:r>
              <a:rPr lang="en-US" altLang="en-US" sz="2800">
                <a:latin typeface="Arial" panose="020B0604020202020204" pitchFamily="34" charset="0"/>
              </a:rPr>
              <a:t> </a:t>
            </a:r>
            <a:r>
              <a:rPr lang="en-US" altLang="en-US" sz="2800" b="1">
                <a:latin typeface="Arial" panose="020B0604020202020204" pitchFamily="34" charset="0"/>
              </a:rPr>
              <a:t>→</a:t>
            </a:r>
            <a:r>
              <a:rPr lang="en-US" altLang="en-US" sz="2400"/>
              <a:t> </a:t>
            </a:r>
            <a:r>
              <a:rPr lang="en-US" altLang="en-US" sz="2800" b="1">
                <a:latin typeface="Arial" panose="020B0604020202020204" pitchFamily="34" charset="0"/>
              </a:rPr>
              <a:t>2H</a:t>
            </a:r>
            <a:r>
              <a:rPr lang="en-US" altLang="en-US" sz="2800" b="1" baseline="-25000">
                <a:latin typeface="Arial" panose="020B0604020202020204" pitchFamily="34" charset="0"/>
              </a:rPr>
              <a:t>2</a:t>
            </a:r>
            <a:r>
              <a:rPr lang="en-US" altLang="en-US" sz="2800" b="1">
                <a:latin typeface="Arial" panose="020B0604020202020204" pitchFamily="34" charset="0"/>
              </a:rPr>
              <a:t>(g) + O</a:t>
            </a:r>
            <a:r>
              <a:rPr lang="en-US" altLang="en-US" sz="2800" b="1" baseline="-25000">
                <a:latin typeface="Arial" panose="020B0604020202020204" pitchFamily="34" charset="0"/>
              </a:rPr>
              <a:t>2</a:t>
            </a:r>
            <a:r>
              <a:rPr lang="en-US" altLang="en-US" sz="2800" b="1">
                <a:latin typeface="Arial" panose="020B0604020202020204" pitchFamily="34" charset="0"/>
              </a:rPr>
              <a:t>(g);   </a:t>
            </a:r>
            <a:r>
              <a:rPr lang="en-US" altLang="en-US" sz="2800" b="1">
                <a:latin typeface="Symbol" panose="05050102010706020507" pitchFamily="18" charset="2"/>
              </a:rPr>
              <a:t>D</a:t>
            </a:r>
            <a:r>
              <a:rPr lang="en-US" altLang="en-US" sz="2800" b="1">
                <a:latin typeface="Arial" panose="020B0604020202020204" pitchFamily="34" charset="0"/>
              </a:rPr>
              <a:t>H = </a:t>
            </a:r>
            <a:r>
              <a:rPr lang="en-US" altLang="en-US" sz="2800" b="1">
                <a:solidFill>
                  <a:srgbClr val="A50021"/>
                </a:solidFill>
                <a:latin typeface="Arial" panose="020B0604020202020204" pitchFamily="34" charset="0"/>
              </a:rPr>
              <a:t>+</a:t>
            </a:r>
            <a:r>
              <a:rPr lang="en-US" altLang="en-US" sz="2800" b="1">
                <a:latin typeface="Arial" panose="020B0604020202020204" pitchFamily="34" charset="0"/>
              </a:rPr>
              <a:t>483.7 kJ</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Text Box 4"/>
          <p:cNvSpPr txBox="1">
            <a:spLocks noChangeArrowheads="1"/>
          </p:cNvSpPr>
          <p:nvPr/>
        </p:nvSpPr>
        <p:spPr bwMode="auto">
          <a:xfrm>
            <a:off x="257175" y="5884863"/>
            <a:ext cx="8915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Determine the relationship that must exist among the various enthalpy changes in the pathways shown above.</a:t>
            </a:r>
          </a:p>
        </p:txBody>
      </p:sp>
      <p:sp>
        <p:nvSpPr>
          <p:cNvPr id="54274" name="Text Box 2"/>
          <p:cNvSpPr txBox="1">
            <a:spLocks noChangeArrowheads="1"/>
          </p:cNvSpPr>
          <p:nvPr/>
        </p:nvSpPr>
        <p:spPr bwMode="auto">
          <a:xfrm>
            <a:off x="76200" y="3221038"/>
            <a:ext cx="899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2">
              <a:spcBef>
                <a:spcPct val="0"/>
              </a:spcBef>
              <a:buFontTx/>
              <a:buNone/>
            </a:pPr>
            <a:r>
              <a:rPr lang="en-US" altLang="en-US" b="1"/>
              <a:t>2.  Consider the reaction A </a:t>
            </a:r>
            <a:r>
              <a:rPr lang="en-US" altLang="en-US" b="1">
                <a:sym typeface="Symbol" panose="05050102010706020507" pitchFamily="18" charset="2"/>
              </a:rPr>
              <a:t></a:t>
            </a:r>
            <a:r>
              <a:rPr lang="en-US" altLang="en-US" b="1"/>
              <a:t> X.  The enthalpy change for the reaction represented above is </a:t>
            </a:r>
            <a:r>
              <a:rPr lang="en-US" altLang="en-US" b="1">
                <a:sym typeface="Symbol" panose="05050102010706020507" pitchFamily="18" charset="2"/>
              </a:rPr>
              <a:t></a:t>
            </a:r>
            <a:r>
              <a:rPr lang="en-US" altLang="en-US" b="1"/>
              <a:t>H</a:t>
            </a:r>
            <a:r>
              <a:rPr lang="en-US" altLang="en-US" b="1" baseline="-25000"/>
              <a:t>T</a:t>
            </a:r>
            <a:r>
              <a:rPr lang="en-US" altLang="en-US" b="1"/>
              <a:t>.  This reaction can be broken down into a series of steps as shown in the following diagram:</a:t>
            </a:r>
          </a:p>
        </p:txBody>
      </p:sp>
      <p:graphicFrame>
        <p:nvGraphicFramePr>
          <p:cNvPr id="54275" name="Object 3"/>
          <p:cNvGraphicFramePr>
            <a:graphicFrameLocks noChangeAspect="1"/>
          </p:cNvGraphicFramePr>
          <p:nvPr/>
        </p:nvGraphicFramePr>
        <p:xfrm>
          <a:off x="3886200" y="4343400"/>
          <a:ext cx="4343400" cy="1689100"/>
        </p:xfrm>
        <a:graphic>
          <a:graphicData uri="http://schemas.openxmlformats.org/presentationml/2006/ole">
            <mc:AlternateContent xmlns:mc="http://schemas.openxmlformats.org/markup-compatibility/2006">
              <mc:Choice xmlns:v="urn:schemas-microsoft-com:vml" Requires="v">
                <p:oleObj spid="_x0000_s54282" r:id="rId4" imgW="2440940" imgH="985520" progId="">
                  <p:embed/>
                </p:oleObj>
              </mc:Choice>
              <mc:Fallback>
                <p:oleObj r:id="rId4" imgW="2440940" imgH="98552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4343400"/>
                        <a:ext cx="43434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277" name="Text Box 5"/>
          <p:cNvSpPr txBox="1">
            <a:spLocks noChangeArrowheads="1"/>
          </p:cNvSpPr>
          <p:nvPr/>
        </p:nvSpPr>
        <p:spPr bwMode="auto">
          <a:xfrm>
            <a:off x="180975" y="0"/>
            <a:ext cx="89916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2">
              <a:spcBef>
                <a:spcPct val="0"/>
              </a:spcBef>
              <a:buFontTx/>
              <a:buNone/>
            </a:pPr>
            <a:r>
              <a:rPr lang="en-US" altLang="en-US" sz="3200" b="1" u="sng"/>
              <a:t>Lecture Questions on enthalpy</a:t>
            </a:r>
          </a:p>
          <a:p>
            <a:pPr>
              <a:spcBef>
                <a:spcPct val="0"/>
              </a:spcBef>
              <a:buFontTx/>
              <a:buNone/>
            </a:pPr>
            <a:r>
              <a:rPr lang="en-US" altLang="en-US" sz="2400" b="1">
                <a:latin typeface="Arial" panose="020B0604020202020204" pitchFamily="34" charset="0"/>
              </a:rPr>
              <a:t>1.  In the presence of a Pt catalyst, NH</a:t>
            </a:r>
            <a:r>
              <a:rPr lang="en-US" altLang="en-US" sz="2400" b="1" baseline="-25000">
                <a:latin typeface="Arial" panose="020B0604020202020204" pitchFamily="34" charset="0"/>
              </a:rPr>
              <a:t>3</a:t>
            </a:r>
            <a:r>
              <a:rPr lang="en-US" altLang="en-US" sz="2400" b="1">
                <a:latin typeface="Arial" panose="020B0604020202020204" pitchFamily="34" charset="0"/>
              </a:rPr>
              <a:t> will burn in air to give NO.  Consider the following gas phase reactions:  </a:t>
            </a:r>
          </a:p>
          <a:p>
            <a:pPr algn="ctr">
              <a:spcBef>
                <a:spcPct val="0"/>
              </a:spcBef>
              <a:buFontTx/>
              <a:buNone/>
            </a:pPr>
            <a:r>
              <a:rPr lang="en-US" altLang="en-US" sz="2400" b="1">
                <a:latin typeface="Arial" panose="020B0604020202020204" pitchFamily="34" charset="0"/>
              </a:rPr>
              <a:t>4 NH</a:t>
            </a:r>
            <a:r>
              <a:rPr lang="en-US" altLang="en-US" sz="2400" b="1" baseline="-25000">
                <a:latin typeface="Arial" panose="020B0604020202020204" pitchFamily="34" charset="0"/>
              </a:rPr>
              <a:t>3</a:t>
            </a:r>
            <a:r>
              <a:rPr lang="en-US" altLang="en-US" sz="2400" b="1">
                <a:latin typeface="Arial" panose="020B0604020202020204" pitchFamily="34" charset="0"/>
              </a:rPr>
              <a:t> + 5 O</a:t>
            </a:r>
            <a:r>
              <a:rPr lang="en-US" altLang="en-US" sz="2400" b="1" baseline="-25000">
                <a:latin typeface="Arial" panose="020B0604020202020204" pitchFamily="34" charset="0"/>
              </a:rPr>
              <a:t>2</a:t>
            </a:r>
            <a:r>
              <a:rPr lang="en-US" altLang="en-US" sz="2400" b="1">
                <a:latin typeface="Arial" panose="020B0604020202020204" pitchFamily="34" charset="0"/>
              </a:rPr>
              <a:t> </a:t>
            </a:r>
            <a:r>
              <a:rPr lang="en-US" altLang="en-US" sz="2400" b="1">
                <a:latin typeface="Arial" panose="020B0604020202020204" pitchFamily="34" charset="0"/>
                <a:cs typeface="Times New Roman" panose="02020603050405020304" pitchFamily="18" charset="0"/>
              </a:rPr>
              <a:t>→ 4 NO + 6 H</a:t>
            </a:r>
            <a:r>
              <a:rPr lang="en-US" altLang="en-US" sz="2400" b="1" baseline="-25000">
                <a:latin typeface="Arial" panose="020B0604020202020204" pitchFamily="34" charset="0"/>
                <a:cs typeface="Times New Roman" panose="02020603050405020304" pitchFamily="18" charset="0"/>
              </a:rPr>
              <a:t>2</a:t>
            </a:r>
            <a:r>
              <a:rPr lang="en-US" altLang="en-US" sz="2400" b="1">
                <a:latin typeface="Arial" panose="020B0604020202020204" pitchFamily="34" charset="0"/>
                <a:cs typeface="Times New Roman" panose="02020603050405020304" pitchFamily="18" charset="0"/>
              </a:rPr>
              <a:t>O; </a:t>
            </a:r>
            <a:r>
              <a:rPr lang="en-US" altLang="en-US" sz="2400" b="1">
                <a:latin typeface="Symbol" panose="05050102010706020507" pitchFamily="18" charset="2"/>
                <a:cs typeface="Times New Roman" panose="02020603050405020304" pitchFamily="18" charset="0"/>
              </a:rPr>
              <a:t>D</a:t>
            </a:r>
            <a:r>
              <a:rPr lang="en-US" altLang="en-US" sz="2400" b="1">
                <a:latin typeface="Arial" panose="020B0604020202020204" pitchFamily="34" charset="0"/>
                <a:cs typeface="Times New Roman" panose="02020603050405020304" pitchFamily="18" charset="0"/>
              </a:rPr>
              <a:t>H = -906 kJ</a:t>
            </a:r>
          </a:p>
          <a:p>
            <a:pPr>
              <a:spcBef>
                <a:spcPct val="0"/>
              </a:spcBef>
              <a:buFontTx/>
              <a:buNone/>
            </a:pPr>
            <a:endParaRPr lang="en-US" altLang="en-US" sz="2400" b="1">
              <a:latin typeface="Arial" panose="020B0604020202020204" pitchFamily="34" charset="0"/>
              <a:cs typeface="Times New Roman" panose="02020603050405020304" pitchFamily="18" charset="0"/>
            </a:endParaRPr>
          </a:p>
          <a:p>
            <a:pPr>
              <a:spcBef>
                <a:spcPct val="0"/>
              </a:spcBef>
              <a:buFontTx/>
              <a:buNone/>
            </a:pPr>
            <a:r>
              <a:rPr lang="en-US" altLang="en-US" sz="2400" b="1">
                <a:latin typeface="Arial" panose="020B0604020202020204" pitchFamily="34" charset="0"/>
                <a:cs typeface="Times New Roman" panose="02020603050405020304" pitchFamily="18" charset="0"/>
              </a:rPr>
              <a:t>What is </a:t>
            </a:r>
            <a:r>
              <a:rPr lang="en-US" altLang="en-US" sz="2400" b="1">
                <a:latin typeface="Symbol" panose="05050102010706020507" pitchFamily="18" charset="2"/>
                <a:cs typeface="Times New Roman" panose="02020603050405020304" pitchFamily="18" charset="0"/>
              </a:rPr>
              <a:t>D</a:t>
            </a:r>
            <a:r>
              <a:rPr lang="en-US" altLang="en-US" sz="2400" b="1">
                <a:latin typeface="Arial" panose="020B0604020202020204" pitchFamily="34" charset="0"/>
                <a:cs typeface="Times New Roman" panose="02020603050405020304" pitchFamily="18" charset="0"/>
              </a:rPr>
              <a:t>H for: 	</a:t>
            </a:r>
            <a:r>
              <a:rPr lang="en-US" altLang="en-US" sz="2400" b="1">
                <a:latin typeface="Arial" panose="020B0604020202020204" pitchFamily="34" charset="0"/>
              </a:rPr>
              <a:t>a) 8 NH</a:t>
            </a:r>
            <a:r>
              <a:rPr lang="en-US" altLang="en-US" sz="2400" b="1" baseline="-25000">
                <a:latin typeface="Arial" panose="020B0604020202020204" pitchFamily="34" charset="0"/>
              </a:rPr>
              <a:t>3</a:t>
            </a:r>
            <a:r>
              <a:rPr lang="en-US" altLang="en-US" sz="2400" b="1">
                <a:latin typeface="Arial" panose="020B0604020202020204" pitchFamily="34" charset="0"/>
              </a:rPr>
              <a:t> + 10 O</a:t>
            </a:r>
            <a:r>
              <a:rPr lang="en-US" altLang="en-US" sz="2400" b="1" baseline="-25000">
                <a:latin typeface="Arial" panose="020B0604020202020204" pitchFamily="34" charset="0"/>
              </a:rPr>
              <a:t>2</a:t>
            </a:r>
            <a:r>
              <a:rPr lang="en-US" altLang="en-US" sz="2400" b="1">
                <a:latin typeface="Arial" panose="020B0604020202020204" pitchFamily="34" charset="0"/>
              </a:rPr>
              <a:t> → 8 NO + 12 H</a:t>
            </a:r>
            <a:r>
              <a:rPr lang="en-US" altLang="en-US" sz="2400" b="1" baseline="-25000">
                <a:latin typeface="Arial" panose="020B0604020202020204" pitchFamily="34" charset="0"/>
              </a:rPr>
              <a:t>2</a:t>
            </a:r>
            <a:r>
              <a:rPr lang="en-US" altLang="en-US" sz="2400" b="1">
                <a:latin typeface="Arial" panose="020B0604020202020204" pitchFamily="34" charset="0"/>
              </a:rPr>
              <a:t>O</a:t>
            </a:r>
            <a:endParaRPr lang="en-US" altLang="en-US" sz="2400" b="1">
              <a:latin typeface="Arial" panose="020B0604020202020204" pitchFamily="34" charset="0"/>
              <a:cs typeface="Times New Roman" panose="02020603050405020304" pitchFamily="18" charset="0"/>
            </a:endParaRPr>
          </a:p>
          <a:p>
            <a:pPr>
              <a:spcBef>
                <a:spcPct val="0"/>
              </a:spcBef>
              <a:buFontTx/>
              <a:buNone/>
            </a:pPr>
            <a:r>
              <a:rPr lang="en-US" altLang="en-US" sz="2400" b="1">
                <a:latin typeface="Arial" panose="020B0604020202020204" pitchFamily="34" charset="0"/>
                <a:cs typeface="Times New Roman" panose="02020603050405020304" pitchFamily="18" charset="0"/>
              </a:rPr>
              <a:t>		        	b)  NO + </a:t>
            </a:r>
            <a:r>
              <a:rPr lang="en-US" altLang="en-US" sz="2400" b="1" baseline="30000">
                <a:latin typeface="Arial" panose="020B0604020202020204" pitchFamily="34" charset="0"/>
                <a:cs typeface="Times New Roman" panose="02020603050405020304" pitchFamily="18" charset="0"/>
              </a:rPr>
              <a:t>3</a:t>
            </a:r>
            <a:r>
              <a:rPr lang="en-US" altLang="en-US" sz="2400" b="1">
                <a:latin typeface="Arial" panose="020B0604020202020204" pitchFamily="34" charset="0"/>
                <a:cs typeface="Times New Roman" panose="02020603050405020304" pitchFamily="18" charset="0"/>
              </a:rPr>
              <a:t>/</a:t>
            </a:r>
            <a:r>
              <a:rPr lang="en-US" altLang="en-US" sz="2400" b="1" baseline="-25000">
                <a:latin typeface="Arial" panose="020B0604020202020204" pitchFamily="34" charset="0"/>
                <a:cs typeface="Times New Roman" panose="02020603050405020304" pitchFamily="18" charset="0"/>
              </a:rPr>
              <a:t>2</a:t>
            </a:r>
            <a:r>
              <a:rPr lang="en-US" altLang="en-US" sz="2400" b="1">
                <a:latin typeface="Arial" panose="020B0604020202020204" pitchFamily="34" charset="0"/>
                <a:cs typeface="Times New Roman" panose="02020603050405020304" pitchFamily="18" charset="0"/>
              </a:rPr>
              <a:t> H</a:t>
            </a:r>
            <a:r>
              <a:rPr lang="en-US" altLang="en-US" sz="2400" b="1" baseline="-25000">
                <a:latin typeface="Arial" panose="020B0604020202020204" pitchFamily="34" charset="0"/>
                <a:cs typeface="Times New Roman" panose="02020603050405020304" pitchFamily="18" charset="0"/>
              </a:rPr>
              <a:t>2</a:t>
            </a:r>
            <a:r>
              <a:rPr lang="en-US" altLang="en-US" sz="2400" b="1">
                <a:latin typeface="Arial" panose="020B0604020202020204" pitchFamily="34" charset="0"/>
                <a:cs typeface="Times New Roman" panose="02020603050405020304" pitchFamily="18" charset="0"/>
              </a:rPr>
              <a:t>O → NH</a:t>
            </a:r>
            <a:r>
              <a:rPr lang="en-US" altLang="en-US" sz="2400" b="1" baseline="-25000">
                <a:latin typeface="Arial" panose="020B0604020202020204" pitchFamily="34" charset="0"/>
                <a:cs typeface="Times New Roman" panose="02020603050405020304" pitchFamily="18" charset="0"/>
              </a:rPr>
              <a:t>3</a:t>
            </a:r>
            <a:r>
              <a:rPr lang="en-US" altLang="en-US" sz="2400" b="1">
                <a:latin typeface="Arial" panose="020B0604020202020204" pitchFamily="34" charset="0"/>
                <a:cs typeface="Times New Roman" panose="02020603050405020304" pitchFamily="18" charset="0"/>
              </a:rPr>
              <a:t> + </a:t>
            </a:r>
            <a:r>
              <a:rPr lang="en-US" altLang="en-US" sz="2400" b="1" baseline="30000">
                <a:latin typeface="Arial" panose="020B0604020202020204" pitchFamily="34" charset="0"/>
                <a:cs typeface="Times New Roman" panose="02020603050405020304" pitchFamily="18" charset="0"/>
              </a:rPr>
              <a:t>5</a:t>
            </a:r>
            <a:r>
              <a:rPr lang="en-US" altLang="en-US" sz="2400" b="1">
                <a:latin typeface="Arial" panose="020B0604020202020204" pitchFamily="34" charset="0"/>
                <a:cs typeface="Times New Roman" panose="02020603050405020304" pitchFamily="18" charset="0"/>
              </a:rPr>
              <a:t>/</a:t>
            </a:r>
            <a:r>
              <a:rPr lang="en-US" altLang="en-US" sz="2400" b="1" baseline="-25000">
                <a:latin typeface="Arial" panose="020B0604020202020204" pitchFamily="34" charset="0"/>
                <a:cs typeface="Times New Roman" panose="02020603050405020304" pitchFamily="18" charset="0"/>
              </a:rPr>
              <a:t>4</a:t>
            </a:r>
            <a:r>
              <a:rPr lang="en-US" altLang="en-US" sz="2400" b="1">
                <a:latin typeface="Arial" panose="020B0604020202020204" pitchFamily="34" charset="0"/>
                <a:cs typeface="Times New Roman" panose="02020603050405020304" pitchFamily="18" charset="0"/>
              </a:rPr>
              <a:t> O</a:t>
            </a:r>
            <a:r>
              <a:rPr lang="en-US" altLang="en-US" sz="2400" b="1" baseline="-25000">
                <a:latin typeface="Arial" panose="020B0604020202020204" pitchFamily="34" charset="0"/>
                <a:cs typeface="Times New Roman" panose="02020603050405020304" pitchFamily="18" charset="0"/>
              </a:rPr>
              <a:t>2</a:t>
            </a:r>
            <a:r>
              <a:rPr lang="en-US" altLang="en-US" sz="2400" b="1">
                <a:latin typeface="Arial" panose="020B0604020202020204" pitchFamily="34" charset="0"/>
                <a:cs typeface="Times New Roman" panose="02020603050405020304" pitchFamily="18" charset="0"/>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62C1A600-AA85-440D-9FFF-FBE74D159989}"/>
              </a:ext>
            </a:extLst>
          </p:cNvPr>
          <p:cNvSpPr txBox="1">
            <a:spLocks noChangeArrowheads="1"/>
          </p:cNvSpPr>
          <p:nvPr/>
        </p:nvSpPr>
        <p:spPr bwMode="auto">
          <a:xfrm>
            <a:off x="304800" y="269875"/>
            <a:ext cx="86106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sz="2800" b="1" dirty="0"/>
              <a:t>Lecture Questions on Stoichiometry &amp; Enthalpy of Reaction </a:t>
            </a:r>
          </a:p>
          <a:p>
            <a:pPr>
              <a:defRPr/>
            </a:pPr>
            <a:endParaRPr lang="en-US" sz="1200" b="1" dirty="0"/>
          </a:p>
          <a:p>
            <a:pPr>
              <a:defRPr/>
            </a:pPr>
            <a:r>
              <a:rPr lang="en-US" sz="2800" b="1" dirty="0">
                <a:latin typeface="Arial" pitchFamily="34" charset="0"/>
              </a:rPr>
              <a:t>3a.  Hydrogen sulfide burns in air to produce sulfur dioxide and water vapor.  If  the heat of reaction is -1037 kJ for this reaction, calculate the enthalpy change to burn 36.9 g of hydrogen sulfide in units of kcal?</a:t>
            </a:r>
          </a:p>
          <a:p>
            <a:pPr>
              <a:defRPr/>
            </a:pPr>
            <a:endParaRPr lang="en-US" sz="2800" b="1" dirty="0">
              <a:latin typeface="Arial" pitchFamily="34" charset="0"/>
            </a:endParaRPr>
          </a:p>
          <a:p>
            <a:pPr marL="0" indent="0">
              <a:defRPr/>
            </a:pPr>
            <a:r>
              <a:rPr lang="en-US" sz="2800" b="1" dirty="0">
                <a:latin typeface="Arial" pitchFamily="34" charset="0"/>
              </a:rPr>
              <a:t>3b.  Sulfur dioxide reacts with water to form hydrogen sulfide gas.  What is the enthalpy change for this reaction?</a:t>
            </a:r>
          </a:p>
          <a:p>
            <a:pPr>
              <a:buFontTx/>
              <a:buAutoNum type="arabicPeriod" startAt="2"/>
              <a:defRPr/>
            </a:pPr>
            <a:endParaRPr lang="en-US" sz="2800" b="1" dirty="0">
              <a:latin typeface="Arial" pitchFamily="34" charset="0"/>
            </a:endParaRPr>
          </a:p>
          <a:p>
            <a:pPr marL="0" indent="0">
              <a:defRPr/>
            </a:pPr>
            <a:r>
              <a:rPr lang="en-US" sz="2800" b="1" dirty="0">
                <a:latin typeface="Arial" pitchFamily="34" charset="0"/>
              </a:rPr>
              <a:t>3c.  Label both of the above reactions as either endothermic or exothermic.</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a:extLst>
              <a:ext uri="{FF2B5EF4-FFF2-40B4-BE49-F238E27FC236}">
                <a16:creationId xmlns:a16="http://schemas.microsoft.com/office/drawing/2014/main" id="{82F80BC3-408D-4979-94E8-B29F67C77FE9}"/>
              </a:ext>
            </a:extLst>
          </p:cNvPr>
          <p:cNvSpPr txBox="1">
            <a:spLocks noChangeArrowheads="1"/>
          </p:cNvSpPr>
          <p:nvPr/>
        </p:nvSpPr>
        <p:spPr bwMode="auto">
          <a:xfrm>
            <a:off x="0" y="0"/>
            <a:ext cx="91440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en-US" altLang="en-US" sz="3200" b="1" dirty="0">
                <a:solidFill>
                  <a:schemeClr val="accent1">
                    <a:lumMod val="75000"/>
                  </a:schemeClr>
                </a:solidFill>
              </a:rPr>
              <a:t>Summary of Enthalpies of Reaction (</a:t>
            </a:r>
            <a:r>
              <a:rPr lang="en-US" altLang="en-US" sz="3200" b="1" dirty="0">
                <a:solidFill>
                  <a:schemeClr val="accent1">
                    <a:lumMod val="75000"/>
                  </a:schemeClr>
                </a:solidFill>
                <a:sym typeface="Symbol" panose="05050102010706020507" pitchFamily="18" charset="2"/>
              </a:rPr>
              <a:t></a:t>
            </a:r>
            <a:r>
              <a:rPr lang="en-US" altLang="en-US" sz="3200" b="1" dirty="0" err="1">
                <a:solidFill>
                  <a:schemeClr val="accent1">
                    <a:lumMod val="75000"/>
                  </a:schemeClr>
                </a:solidFill>
              </a:rPr>
              <a:t>H</a:t>
            </a:r>
            <a:r>
              <a:rPr lang="en-US" altLang="en-US" sz="3200" b="1" baseline="-25000" dirty="0" err="1">
                <a:solidFill>
                  <a:schemeClr val="accent1">
                    <a:lumMod val="75000"/>
                  </a:schemeClr>
                </a:solidFill>
              </a:rPr>
              <a:t>rxn</a:t>
            </a:r>
            <a:r>
              <a:rPr lang="en-US" altLang="en-US" sz="3200" b="1" dirty="0">
                <a:solidFill>
                  <a:schemeClr val="accent1">
                    <a:lumMod val="75000"/>
                  </a:schemeClr>
                </a:solidFill>
              </a:rPr>
              <a:t>)</a:t>
            </a:r>
          </a:p>
          <a:p>
            <a:pPr algn="ctr">
              <a:defRPr/>
            </a:pPr>
            <a:r>
              <a:rPr lang="en-US" altLang="en-US" sz="3200" b="1" dirty="0">
                <a:solidFill>
                  <a:schemeClr val="accent1">
                    <a:lumMod val="75000"/>
                  </a:schemeClr>
                </a:solidFill>
              </a:rPr>
              <a:t>the enthalpy change that accompanies a reaction.</a:t>
            </a:r>
          </a:p>
          <a:p>
            <a:pPr>
              <a:buFontTx/>
              <a:buAutoNum type="alphaUcPeriod"/>
              <a:defRPr/>
            </a:pPr>
            <a:r>
              <a:rPr lang="en-US" altLang="en-US" b="1" dirty="0"/>
              <a:t>For an ENDOTHERMIC reaction, the reactants have </a:t>
            </a:r>
            <a:r>
              <a:rPr lang="en-US" altLang="en-US" b="1" i="1" dirty="0"/>
              <a:t>lower</a:t>
            </a:r>
            <a:r>
              <a:rPr lang="en-US" altLang="en-US" b="1" dirty="0"/>
              <a:t> enthalpies than do the products (</a:t>
            </a:r>
            <a:r>
              <a:rPr lang="en-US" altLang="en-US" b="1" dirty="0">
                <a:sym typeface="Symbol" panose="05050102010706020507" pitchFamily="18" charset="2"/>
              </a:rPr>
              <a:t></a:t>
            </a:r>
            <a:r>
              <a:rPr lang="en-US" altLang="en-US" b="1" dirty="0"/>
              <a:t>H is positive).</a:t>
            </a:r>
          </a:p>
          <a:p>
            <a:pPr>
              <a:defRPr/>
            </a:pPr>
            <a:r>
              <a:rPr lang="en-US" altLang="en-US" b="1" dirty="0"/>
              <a:t>B.  For an EXOTHERMIC reaction, the reactants have </a:t>
            </a:r>
            <a:r>
              <a:rPr lang="en-US" altLang="en-US" b="1" i="1" dirty="0"/>
              <a:t>higher</a:t>
            </a:r>
            <a:r>
              <a:rPr lang="en-US" altLang="en-US" b="1" dirty="0"/>
              <a:t> enthalpies than do the products (</a:t>
            </a:r>
            <a:r>
              <a:rPr lang="en-US" altLang="en-US" b="1" dirty="0">
                <a:sym typeface="Symbol" panose="05050102010706020507" pitchFamily="18" charset="2"/>
              </a:rPr>
              <a:t></a:t>
            </a:r>
            <a:r>
              <a:rPr lang="en-US" altLang="en-US" b="1" dirty="0"/>
              <a:t>H is negative).</a:t>
            </a:r>
          </a:p>
          <a:p>
            <a:pPr>
              <a:buFontTx/>
              <a:buAutoNum type="alphaUcPeriod" startAt="3"/>
              <a:defRPr/>
            </a:pPr>
            <a:r>
              <a:rPr lang="en-US" altLang="en-US" b="1" dirty="0"/>
              <a:t>Two important rules to apply:</a:t>
            </a:r>
          </a:p>
          <a:p>
            <a:pPr>
              <a:defRPr/>
            </a:pPr>
            <a:endParaRPr lang="en-US" altLang="en-US" sz="2800" b="1" dirty="0">
              <a:solidFill>
                <a:schemeClr val="accent1">
                  <a:lumMod val="75000"/>
                </a:schemeClr>
              </a:solidFill>
            </a:endParaRPr>
          </a:p>
          <a:p>
            <a:pPr>
              <a:defRPr/>
            </a:pPr>
            <a:r>
              <a:rPr lang="en-US" altLang="en-US" sz="2800" b="1" dirty="0">
                <a:solidFill>
                  <a:schemeClr val="accent1">
                    <a:lumMod val="75000"/>
                  </a:schemeClr>
                </a:solidFill>
              </a:rPr>
              <a:t>1.  The magnitude of </a:t>
            </a:r>
            <a:r>
              <a:rPr lang="en-US" altLang="en-US" sz="2800" b="1" dirty="0">
                <a:solidFill>
                  <a:schemeClr val="accent1">
                    <a:lumMod val="75000"/>
                  </a:schemeClr>
                </a:solidFill>
                <a:sym typeface="Symbol" panose="05050102010706020507" pitchFamily="18" charset="2"/>
              </a:rPr>
              <a:t></a:t>
            </a:r>
            <a:r>
              <a:rPr lang="en-US" altLang="en-US" sz="2800" b="1" dirty="0">
                <a:solidFill>
                  <a:schemeClr val="accent1">
                    <a:lumMod val="75000"/>
                  </a:schemeClr>
                </a:solidFill>
              </a:rPr>
              <a:t>H is directly proportional to the amount of reactants or products.</a:t>
            </a:r>
          </a:p>
          <a:p>
            <a:pPr>
              <a:defRPr/>
            </a:pPr>
            <a:r>
              <a:rPr lang="en-US" altLang="en-US" sz="2000" b="1" dirty="0"/>
              <a:t>For example, the combustion of one mole of methane evolves 890 kJ of heat:</a:t>
            </a:r>
          </a:p>
          <a:p>
            <a:pPr algn="ctr">
              <a:defRPr/>
            </a:pPr>
            <a:r>
              <a:rPr lang="en-US" altLang="en-US" sz="2000" b="1" dirty="0"/>
              <a:t> CH</a:t>
            </a:r>
            <a:r>
              <a:rPr lang="en-US" altLang="en-US" sz="2000" b="1" baseline="-25000" dirty="0"/>
              <a:t>4</a:t>
            </a:r>
            <a:r>
              <a:rPr lang="en-US" altLang="en-US" sz="2000" b="1" dirty="0"/>
              <a:t>(g) + 2O</a:t>
            </a:r>
            <a:r>
              <a:rPr lang="en-US" altLang="en-US" sz="2000" b="1" baseline="-25000" dirty="0"/>
              <a:t>2</a:t>
            </a:r>
            <a:r>
              <a:rPr lang="en-US" altLang="en-US" sz="2000" b="1" dirty="0"/>
              <a:t>(g) </a:t>
            </a:r>
            <a:r>
              <a:rPr lang="en-US" altLang="en-US" sz="2000" b="1" dirty="0">
                <a:sym typeface="Symbol" panose="05050102010706020507" pitchFamily="18" charset="2"/>
              </a:rPr>
              <a:t></a:t>
            </a:r>
            <a:r>
              <a:rPr lang="en-US" altLang="en-US" sz="2000" b="1" dirty="0"/>
              <a:t> CO</a:t>
            </a:r>
            <a:r>
              <a:rPr lang="en-US" altLang="en-US" sz="2000" b="1" baseline="-25000" dirty="0"/>
              <a:t>2</a:t>
            </a:r>
            <a:r>
              <a:rPr lang="en-US" altLang="en-US" sz="2000" b="1" dirty="0"/>
              <a:t>(g) + 2H</a:t>
            </a:r>
            <a:r>
              <a:rPr lang="en-US" altLang="en-US" sz="2000" b="1" baseline="-25000" dirty="0"/>
              <a:t>2</a:t>
            </a:r>
            <a:r>
              <a:rPr lang="en-US" altLang="en-US" sz="2000" b="1" dirty="0"/>
              <a:t>O(l) </a:t>
            </a:r>
            <a:r>
              <a:rPr lang="en-US" altLang="en-US" sz="2000" b="1" dirty="0">
                <a:sym typeface="Symbol" panose="05050102010706020507" pitchFamily="18" charset="2"/>
              </a:rPr>
              <a:t></a:t>
            </a:r>
            <a:r>
              <a:rPr lang="en-US" altLang="en-US" sz="2000" b="1" dirty="0"/>
              <a:t>H = -890 kJ</a:t>
            </a:r>
          </a:p>
          <a:p>
            <a:pPr>
              <a:defRPr/>
            </a:pPr>
            <a:r>
              <a:rPr lang="en-US" altLang="en-US" sz="2000" b="1" dirty="0"/>
              <a:t>The combustion of </a:t>
            </a:r>
            <a:r>
              <a:rPr lang="en-US" altLang="en-US" sz="2000" b="1" dirty="0">
                <a:solidFill>
                  <a:srgbClr val="A50021"/>
                </a:solidFill>
              </a:rPr>
              <a:t>2</a:t>
            </a:r>
            <a:r>
              <a:rPr lang="en-US" altLang="en-US" sz="2000" b="1" dirty="0"/>
              <a:t> moles of methane produces 2(-890 kJ) or -1780 kJ of heat.</a:t>
            </a:r>
          </a:p>
          <a:p>
            <a:pPr>
              <a:defRPr/>
            </a:pPr>
            <a:endParaRPr lang="en-US" altLang="en-US" sz="2800" b="1" dirty="0">
              <a:solidFill>
                <a:schemeClr val="accent1">
                  <a:lumMod val="75000"/>
                </a:schemeClr>
              </a:solidFill>
            </a:endParaRPr>
          </a:p>
          <a:p>
            <a:pPr>
              <a:defRPr/>
            </a:pPr>
            <a:r>
              <a:rPr lang="en-US" altLang="en-US" sz="2800" b="1" dirty="0">
                <a:solidFill>
                  <a:schemeClr val="accent1">
                    <a:lumMod val="75000"/>
                  </a:schemeClr>
                </a:solidFill>
              </a:rPr>
              <a:t>2.  </a:t>
            </a:r>
            <a:r>
              <a:rPr lang="en-US" altLang="en-US" sz="2800" b="1" dirty="0">
                <a:solidFill>
                  <a:schemeClr val="accent1">
                    <a:lumMod val="75000"/>
                  </a:schemeClr>
                </a:solidFill>
                <a:sym typeface="Symbol" panose="05050102010706020507" pitchFamily="18" charset="2"/>
              </a:rPr>
              <a:t></a:t>
            </a:r>
            <a:r>
              <a:rPr lang="en-US" altLang="en-US" sz="2800" b="1" dirty="0">
                <a:solidFill>
                  <a:schemeClr val="accent1">
                    <a:lumMod val="75000"/>
                  </a:schemeClr>
                </a:solidFill>
              </a:rPr>
              <a:t>H for a reaction is equal in magnitude but opposite in sign to </a:t>
            </a:r>
            <a:r>
              <a:rPr lang="en-US" altLang="en-US" sz="2800" b="1" dirty="0">
                <a:solidFill>
                  <a:schemeClr val="accent1">
                    <a:lumMod val="75000"/>
                  </a:schemeClr>
                </a:solidFill>
                <a:sym typeface="Symbol" panose="05050102010706020507" pitchFamily="18" charset="2"/>
              </a:rPr>
              <a:t></a:t>
            </a:r>
            <a:r>
              <a:rPr lang="en-US" altLang="en-US" sz="2800" b="1" dirty="0">
                <a:solidFill>
                  <a:schemeClr val="accent1">
                    <a:lumMod val="75000"/>
                  </a:schemeClr>
                </a:solidFill>
              </a:rPr>
              <a:t>H for the reverse reaction.</a:t>
            </a:r>
          </a:p>
          <a:p>
            <a:pPr>
              <a:defRPr/>
            </a:pPr>
            <a:r>
              <a:rPr lang="en-US" altLang="en-US" sz="2000" b="1" dirty="0"/>
              <a:t>For example, CO</a:t>
            </a:r>
            <a:r>
              <a:rPr lang="en-US" altLang="en-US" sz="2000" b="1" baseline="-25000" dirty="0"/>
              <a:t>2</a:t>
            </a:r>
            <a:r>
              <a:rPr lang="en-US" altLang="en-US" sz="2000" b="1" dirty="0"/>
              <a:t>(g)  +  2H</a:t>
            </a:r>
            <a:r>
              <a:rPr lang="en-US" altLang="en-US" sz="2000" b="1" baseline="-25000" dirty="0"/>
              <a:t>2</a:t>
            </a:r>
            <a:r>
              <a:rPr lang="en-US" altLang="en-US" sz="2000" b="1" dirty="0"/>
              <a:t>O(l)  </a:t>
            </a:r>
            <a:r>
              <a:rPr lang="en-US" altLang="en-US" sz="2000" b="1" dirty="0">
                <a:sym typeface="Symbol" panose="05050102010706020507" pitchFamily="18" charset="2"/>
              </a:rPr>
              <a:t></a:t>
            </a:r>
            <a:r>
              <a:rPr lang="en-US" altLang="en-US" sz="2000" b="1" dirty="0"/>
              <a:t> CH</a:t>
            </a:r>
            <a:r>
              <a:rPr lang="en-US" altLang="en-US" sz="2000" b="1" baseline="-25000" dirty="0"/>
              <a:t>4</a:t>
            </a:r>
            <a:r>
              <a:rPr lang="en-US" altLang="en-US" sz="2000" b="1" dirty="0"/>
              <a:t>(g)  +  2O</a:t>
            </a:r>
            <a:r>
              <a:rPr lang="en-US" altLang="en-US" sz="2000" b="1" baseline="-25000" dirty="0"/>
              <a:t>2</a:t>
            </a:r>
            <a:r>
              <a:rPr lang="en-US" altLang="en-US" sz="2000" b="1" dirty="0"/>
              <a:t>(g)	  </a:t>
            </a:r>
            <a:r>
              <a:rPr lang="en-US" altLang="en-US" sz="2000" b="1" dirty="0">
                <a:sym typeface="Symbol" panose="05050102010706020507" pitchFamily="18" charset="2"/>
              </a:rPr>
              <a:t></a:t>
            </a:r>
            <a:r>
              <a:rPr lang="en-US" altLang="en-US" sz="2000" b="1" dirty="0"/>
              <a:t>H = 890 kJ</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CE6F2">
            <a:alpha val="30196"/>
          </a:srgbClr>
        </a:solidFill>
        <a:effectLst/>
      </p:bgPr>
    </p:bg>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304800" y="269875"/>
            <a:ext cx="86106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Workshop EN#1 on Stoichiometry &amp; Enthalpy of Reaction</a:t>
            </a:r>
          </a:p>
          <a:p>
            <a:pPr>
              <a:spcBef>
                <a:spcPct val="0"/>
              </a:spcBef>
              <a:buFontTx/>
              <a:buNone/>
            </a:pPr>
            <a:endParaRPr lang="en-US" altLang="en-US" sz="2800" b="1"/>
          </a:p>
          <a:p>
            <a:pPr>
              <a:spcBef>
                <a:spcPct val="0"/>
              </a:spcBef>
              <a:buFontTx/>
              <a:buNone/>
            </a:pPr>
            <a:r>
              <a:rPr lang="en-US" altLang="en-US" sz="2000" b="1"/>
              <a:t>1.  How much heat is released when 4.50 g of methane gas is burned in a constant pressure system?  Is this reaction endothermic or exothermic?</a:t>
            </a:r>
          </a:p>
          <a:p>
            <a:pPr>
              <a:spcBef>
                <a:spcPct val="0"/>
              </a:spcBef>
              <a:buFontTx/>
              <a:buNone/>
            </a:pPr>
            <a:r>
              <a:rPr lang="en-US" altLang="en-US" sz="2000" b="1"/>
              <a:t> CH</a:t>
            </a:r>
            <a:r>
              <a:rPr lang="en-US" altLang="en-US" sz="2000" b="1" baseline="-25000"/>
              <a:t>4</a:t>
            </a:r>
            <a:r>
              <a:rPr lang="en-US" altLang="en-US" sz="2000" b="1"/>
              <a:t>(g)  +  2O</a:t>
            </a:r>
            <a:r>
              <a:rPr lang="en-US" altLang="en-US" sz="2000" b="1" baseline="-25000"/>
              <a:t>2</a:t>
            </a:r>
            <a:r>
              <a:rPr lang="en-US" altLang="en-US" sz="2000" b="1"/>
              <a:t>(g)  </a:t>
            </a:r>
            <a:r>
              <a:rPr lang="en-US" altLang="en-US" sz="2000" b="1">
                <a:sym typeface="Symbol" panose="05050102010706020507" pitchFamily="18" charset="2"/>
              </a:rPr>
              <a:t></a:t>
            </a:r>
            <a:r>
              <a:rPr lang="en-US" altLang="en-US" sz="2000" b="1"/>
              <a:t>  CO</a:t>
            </a:r>
            <a:r>
              <a:rPr lang="en-US" altLang="en-US" sz="2000" b="1" baseline="-25000"/>
              <a:t>2</a:t>
            </a:r>
            <a:r>
              <a:rPr lang="en-US" altLang="en-US" sz="2000" b="1"/>
              <a:t>(g)  +  2H</a:t>
            </a:r>
            <a:r>
              <a:rPr lang="en-US" altLang="en-US" sz="2000" b="1" baseline="-25000"/>
              <a:t>2</a:t>
            </a:r>
            <a:r>
              <a:rPr lang="en-US" altLang="en-US" sz="2000" b="1"/>
              <a:t>O(l)	</a:t>
            </a:r>
            <a:r>
              <a:rPr lang="en-US" altLang="en-US" sz="2000" b="1">
                <a:sym typeface="Symbol" panose="05050102010706020507" pitchFamily="18" charset="2"/>
              </a:rPr>
              <a:t></a:t>
            </a:r>
            <a:r>
              <a:rPr lang="en-US" altLang="en-US" sz="2000" b="1"/>
              <a:t>H = -890 kJ</a:t>
            </a:r>
          </a:p>
          <a:p>
            <a:pPr>
              <a:spcBef>
                <a:spcPct val="0"/>
              </a:spcBef>
              <a:buFontTx/>
              <a:buNone/>
            </a:pPr>
            <a:endParaRPr lang="en-US" altLang="en-US" sz="2000" b="1"/>
          </a:p>
          <a:p>
            <a:pPr>
              <a:spcBef>
                <a:spcPct val="0"/>
              </a:spcBef>
              <a:buFontTx/>
              <a:buNone/>
            </a:pPr>
            <a:r>
              <a:rPr lang="en-US" altLang="en-US" sz="2000" b="1"/>
              <a:t>2.  Hydrogen peroxide can decompose to water and oxygen by the reaction:</a:t>
            </a:r>
          </a:p>
          <a:p>
            <a:pPr>
              <a:spcBef>
                <a:spcPct val="0"/>
              </a:spcBef>
              <a:buFontTx/>
              <a:buNone/>
            </a:pPr>
            <a:r>
              <a:rPr lang="en-US" altLang="en-US" sz="2000" b="1"/>
              <a:t>	2H</a:t>
            </a:r>
            <a:r>
              <a:rPr lang="en-US" altLang="en-US" sz="2000" b="1" baseline="-25000"/>
              <a:t>2</a:t>
            </a:r>
            <a:r>
              <a:rPr lang="en-US" altLang="en-US" sz="2000" b="1"/>
              <a:t>O</a:t>
            </a:r>
            <a:r>
              <a:rPr lang="en-US" altLang="en-US" sz="2000" b="1" baseline="-25000"/>
              <a:t>2</a:t>
            </a:r>
            <a:r>
              <a:rPr lang="en-US" altLang="en-US" sz="2000" b="1"/>
              <a:t>(l)  </a:t>
            </a:r>
            <a:r>
              <a:rPr lang="en-US" altLang="en-US" sz="2000" b="1">
                <a:sym typeface="Symbol" panose="05050102010706020507" pitchFamily="18" charset="2"/>
              </a:rPr>
              <a:t></a:t>
            </a:r>
            <a:r>
              <a:rPr lang="en-US" altLang="en-US" sz="2000" b="1"/>
              <a:t>  2H</a:t>
            </a:r>
            <a:r>
              <a:rPr lang="en-US" altLang="en-US" sz="2000" b="1" baseline="-25000"/>
              <a:t>2</a:t>
            </a:r>
            <a:r>
              <a:rPr lang="en-US" altLang="en-US" sz="2000" b="1"/>
              <a:t>O(l)  +  O</a:t>
            </a:r>
            <a:r>
              <a:rPr lang="en-US" altLang="en-US" sz="2000" b="1" baseline="-25000"/>
              <a:t>2</a:t>
            </a:r>
            <a:r>
              <a:rPr lang="en-US" altLang="en-US" sz="2000" b="1"/>
              <a:t>(g)	</a:t>
            </a:r>
            <a:r>
              <a:rPr lang="en-US" altLang="en-US" sz="2000" b="1">
                <a:sym typeface="Symbol" panose="05050102010706020507" pitchFamily="18" charset="2"/>
              </a:rPr>
              <a:t></a:t>
            </a:r>
            <a:r>
              <a:rPr lang="en-US" altLang="en-US" sz="2000" b="1"/>
              <a:t>H = -196 kJ</a:t>
            </a:r>
          </a:p>
          <a:p>
            <a:pPr>
              <a:spcBef>
                <a:spcPct val="0"/>
              </a:spcBef>
              <a:buFontTx/>
              <a:buNone/>
            </a:pPr>
            <a:r>
              <a:rPr lang="en-US" altLang="en-US" sz="2000" b="1"/>
              <a:t>Calculate the value of </a:t>
            </a:r>
            <a:r>
              <a:rPr lang="en-US" altLang="en-US" sz="2000" b="1" i="1"/>
              <a:t>q</a:t>
            </a:r>
            <a:r>
              <a:rPr lang="en-US" altLang="en-US" sz="2000" b="1"/>
              <a:t> when 5.00 g of H</a:t>
            </a:r>
            <a:r>
              <a:rPr lang="en-US" altLang="en-US" sz="2000" b="1" baseline="-25000"/>
              <a:t>2</a:t>
            </a:r>
            <a:r>
              <a:rPr lang="en-US" altLang="en-US" sz="2000" b="1"/>
              <a:t>O</a:t>
            </a:r>
            <a:r>
              <a:rPr lang="en-US" altLang="en-US" sz="2000" b="1" baseline="-25000"/>
              <a:t>2</a:t>
            </a:r>
            <a:r>
              <a:rPr lang="en-US" altLang="en-US" sz="2000" b="1"/>
              <a:t>(l) decomposes at constant pressure.</a:t>
            </a:r>
            <a:endParaRPr lang="en-US" altLang="en-US" sz="2800" b="1"/>
          </a:p>
          <a:p>
            <a:pPr>
              <a:spcBef>
                <a:spcPct val="0"/>
              </a:spcBef>
              <a:buFontTx/>
              <a:buNone/>
            </a:pPr>
            <a:endParaRPr lang="en-US" altLang="en-US" sz="2800" b="1"/>
          </a:p>
          <a:p>
            <a:pPr>
              <a:spcBef>
                <a:spcPct val="0"/>
              </a:spcBef>
              <a:buFontTx/>
              <a:buNone/>
            </a:pPr>
            <a:r>
              <a:rPr lang="en-US" altLang="en-US" sz="2000" b="1"/>
              <a:t>3. Use the standard heats of reaction given below to determine </a:t>
            </a:r>
            <a:r>
              <a:rPr lang="en-US" altLang="en-US" sz="2000" b="1">
                <a:sym typeface="Symbol" panose="05050102010706020507" pitchFamily="18" charset="2"/>
              </a:rPr>
              <a:t></a:t>
            </a:r>
            <a:r>
              <a:rPr lang="en-US" altLang="en-US" sz="2000" b="1"/>
              <a:t>H</a:t>
            </a:r>
            <a:r>
              <a:rPr lang="en-US" altLang="en-US" sz="2000" b="1">
                <a:sym typeface="Symbol" panose="05050102010706020507" pitchFamily="18" charset="2"/>
              </a:rPr>
              <a:t></a:t>
            </a:r>
            <a:r>
              <a:rPr lang="en-US" altLang="en-US" sz="2000" b="1"/>
              <a:t> for the following reaction (in kcal):  3V</a:t>
            </a:r>
            <a:r>
              <a:rPr lang="en-US" altLang="en-US" sz="2000" b="1" baseline="-25000"/>
              <a:t>2</a:t>
            </a:r>
            <a:r>
              <a:rPr lang="en-US" altLang="en-US" sz="2000" b="1"/>
              <a:t>O</a:t>
            </a:r>
            <a:r>
              <a:rPr lang="en-US" altLang="en-US" sz="2000" b="1" baseline="-25000"/>
              <a:t>3</a:t>
            </a:r>
            <a:r>
              <a:rPr lang="en-US" altLang="en-US" sz="2000" b="1"/>
              <a:t>(s)  </a:t>
            </a:r>
            <a:r>
              <a:rPr lang="en-US" altLang="en-US" sz="2000" b="1">
                <a:sym typeface="Symbol" panose="05050102010706020507" pitchFamily="18" charset="2"/>
              </a:rPr>
              <a:t></a:t>
            </a:r>
            <a:r>
              <a:rPr lang="en-US" altLang="en-US" sz="2000" b="1"/>
              <a:t>  V</a:t>
            </a:r>
            <a:r>
              <a:rPr lang="en-US" altLang="en-US" sz="2000" b="1" baseline="-25000"/>
              <a:t>2</a:t>
            </a:r>
            <a:r>
              <a:rPr lang="en-US" altLang="en-US" sz="2000" b="1"/>
              <a:t>O</a:t>
            </a:r>
            <a:r>
              <a:rPr lang="en-US" altLang="en-US" sz="2000" b="1" baseline="-25000"/>
              <a:t>5</a:t>
            </a:r>
            <a:r>
              <a:rPr lang="en-US" altLang="en-US" sz="2000" b="1"/>
              <a:t>(s)  +  4VO(s).</a:t>
            </a:r>
          </a:p>
          <a:p>
            <a:pPr>
              <a:spcBef>
                <a:spcPct val="0"/>
              </a:spcBef>
              <a:buFontTx/>
              <a:buNone/>
            </a:pPr>
            <a:r>
              <a:rPr lang="en-US" altLang="en-US" sz="2000" b="1"/>
              <a:t>	4VO(s)  +  O</a:t>
            </a:r>
            <a:r>
              <a:rPr lang="en-US" altLang="en-US" sz="1600" b="1"/>
              <a:t>2</a:t>
            </a:r>
            <a:r>
              <a:rPr lang="en-US" altLang="en-US" sz="2000" b="1"/>
              <a:t>(g)  </a:t>
            </a:r>
            <a:r>
              <a:rPr lang="en-US" altLang="en-US" sz="2000" b="1">
                <a:sym typeface="Symbol" panose="05050102010706020507" pitchFamily="18" charset="2"/>
              </a:rPr>
              <a:t></a:t>
            </a:r>
            <a:r>
              <a:rPr lang="en-US" altLang="en-US" sz="2000" b="1"/>
              <a:t>  2V</a:t>
            </a:r>
            <a:r>
              <a:rPr lang="en-US" altLang="en-US" sz="1600" b="1"/>
              <a:t>2</a:t>
            </a:r>
            <a:r>
              <a:rPr lang="en-US" altLang="en-US" sz="2000" b="1"/>
              <a:t>O</a:t>
            </a:r>
            <a:r>
              <a:rPr lang="en-US" altLang="en-US" sz="1600" b="1"/>
              <a:t>3</a:t>
            </a:r>
            <a:r>
              <a:rPr lang="en-US" altLang="en-US" sz="2000" b="1"/>
              <a:t>(s)		</a:t>
            </a:r>
            <a:r>
              <a:rPr lang="en-US" altLang="en-US" sz="2000" b="1">
                <a:sym typeface="Symbol" panose="05050102010706020507" pitchFamily="18" charset="2"/>
              </a:rPr>
              <a:t></a:t>
            </a:r>
            <a:r>
              <a:rPr lang="en-US" altLang="en-US" sz="2000" b="1"/>
              <a:t>H</a:t>
            </a:r>
            <a:r>
              <a:rPr lang="en-US" altLang="en-US" sz="2000" b="1">
                <a:sym typeface="Symbol" panose="05050102010706020507" pitchFamily="18" charset="2"/>
              </a:rPr>
              <a:t></a:t>
            </a:r>
            <a:r>
              <a:rPr lang="en-US" altLang="en-US" sz="2000" b="1"/>
              <a:t> = -180 kcal</a:t>
            </a:r>
            <a:endParaRPr lang="en-US" altLang="en-US" sz="2000"/>
          </a:p>
          <a:p>
            <a:pPr>
              <a:spcBef>
                <a:spcPct val="0"/>
              </a:spcBef>
              <a:buFontTx/>
              <a:buNone/>
            </a:pPr>
            <a:r>
              <a:rPr lang="en-US" altLang="en-US" sz="2000" b="1"/>
              <a:t>	2V</a:t>
            </a:r>
            <a:r>
              <a:rPr lang="en-US" altLang="en-US" sz="1600" b="1"/>
              <a:t>2</a:t>
            </a:r>
            <a:r>
              <a:rPr lang="en-US" altLang="en-US" sz="2000" b="1"/>
              <a:t>O</a:t>
            </a:r>
            <a:r>
              <a:rPr lang="en-US" altLang="en-US" sz="1600" b="1"/>
              <a:t>3</a:t>
            </a:r>
            <a:r>
              <a:rPr lang="en-US" altLang="en-US" sz="2000" b="1"/>
              <a:t>(s)  +  O</a:t>
            </a:r>
            <a:r>
              <a:rPr lang="en-US" altLang="en-US" sz="1600" b="1"/>
              <a:t>2</a:t>
            </a:r>
            <a:r>
              <a:rPr lang="en-US" altLang="en-US" sz="2000" b="1"/>
              <a:t>(g)  </a:t>
            </a:r>
            <a:r>
              <a:rPr lang="en-US" altLang="en-US" sz="2000" b="1">
                <a:sym typeface="Symbol" panose="05050102010706020507" pitchFamily="18" charset="2"/>
              </a:rPr>
              <a:t></a:t>
            </a:r>
            <a:r>
              <a:rPr lang="en-US" altLang="en-US" sz="2000" b="1"/>
              <a:t>  4VO</a:t>
            </a:r>
            <a:r>
              <a:rPr lang="en-US" altLang="en-US" sz="1600" b="1"/>
              <a:t>2</a:t>
            </a:r>
            <a:r>
              <a:rPr lang="en-US" altLang="en-US" sz="2000" b="1"/>
              <a:t>(s)		</a:t>
            </a:r>
            <a:r>
              <a:rPr lang="en-US" altLang="en-US" sz="2000" b="1">
                <a:sym typeface="Symbol" panose="05050102010706020507" pitchFamily="18" charset="2"/>
              </a:rPr>
              <a:t></a:t>
            </a:r>
            <a:r>
              <a:rPr lang="en-US" altLang="en-US" sz="2000" b="1"/>
              <a:t>H</a:t>
            </a:r>
            <a:r>
              <a:rPr lang="en-US" altLang="en-US" sz="2000" b="1">
                <a:sym typeface="Symbol" panose="05050102010706020507" pitchFamily="18" charset="2"/>
              </a:rPr>
              <a:t></a:t>
            </a:r>
            <a:r>
              <a:rPr lang="en-US" altLang="en-US" sz="2000" b="1"/>
              <a:t> = -108 kcal</a:t>
            </a:r>
            <a:endParaRPr lang="en-US" altLang="en-US" sz="2000"/>
          </a:p>
          <a:p>
            <a:pPr>
              <a:spcBef>
                <a:spcPct val="0"/>
              </a:spcBef>
              <a:buFontTx/>
              <a:buNone/>
            </a:pPr>
            <a:r>
              <a:rPr lang="en-US" altLang="en-US" sz="2000" b="1"/>
              <a:t>	4VO</a:t>
            </a:r>
            <a:r>
              <a:rPr lang="en-US" altLang="en-US" sz="1600" b="1"/>
              <a:t>2</a:t>
            </a:r>
            <a:r>
              <a:rPr lang="en-US" altLang="en-US" sz="2000" b="1"/>
              <a:t>(s) +  O</a:t>
            </a:r>
            <a:r>
              <a:rPr lang="en-US" altLang="en-US" sz="1600" b="1"/>
              <a:t>2</a:t>
            </a:r>
            <a:r>
              <a:rPr lang="en-US" altLang="en-US" sz="2000" b="1"/>
              <a:t>(g)  </a:t>
            </a:r>
            <a:r>
              <a:rPr lang="en-US" altLang="en-US" sz="2000" b="1">
                <a:sym typeface="Symbol" panose="05050102010706020507" pitchFamily="18" charset="2"/>
              </a:rPr>
              <a:t></a:t>
            </a:r>
            <a:r>
              <a:rPr lang="en-US" altLang="en-US" sz="2000" b="1"/>
              <a:t>  2V</a:t>
            </a:r>
            <a:r>
              <a:rPr lang="en-US" altLang="en-US" sz="1600" b="1"/>
              <a:t>2</a:t>
            </a:r>
            <a:r>
              <a:rPr lang="en-US" altLang="en-US" sz="2000" b="1"/>
              <a:t>O</a:t>
            </a:r>
            <a:r>
              <a:rPr lang="en-US" altLang="en-US" sz="1600" b="1"/>
              <a:t>5</a:t>
            </a:r>
            <a:r>
              <a:rPr lang="en-US" altLang="en-US" sz="2000" b="1"/>
              <a:t>(s)		</a:t>
            </a:r>
            <a:r>
              <a:rPr lang="en-US" altLang="en-US" sz="2000" b="1">
                <a:sym typeface="Symbol" panose="05050102010706020507" pitchFamily="18" charset="2"/>
              </a:rPr>
              <a:t></a:t>
            </a:r>
            <a:r>
              <a:rPr lang="en-US" altLang="en-US" sz="2000" b="1"/>
              <a:t>H</a:t>
            </a:r>
            <a:r>
              <a:rPr lang="en-US" altLang="en-US" sz="2000" b="1">
                <a:sym typeface="Symbol" panose="05050102010706020507" pitchFamily="18" charset="2"/>
              </a:rPr>
              <a:t></a:t>
            </a:r>
            <a:r>
              <a:rPr lang="en-US" altLang="en-US" sz="2000" b="1"/>
              <a:t> = -58 kcal</a:t>
            </a:r>
            <a:endParaRPr lang="en-US" altLang="en-US" sz="2000"/>
          </a:p>
          <a:p>
            <a:pPr>
              <a:spcBef>
                <a:spcPct val="0"/>
              </a:spcBef>
              <a:buFontTx/>
              <a:buNone/>
            </a:pPr>
            <a:endParaRPr lang="en-US" altLang="en-US" sz="2000" b="1"/>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3" descr="An enthalpy diagram shows that the overall one-step reaction has the same enthalpy change as the combination of the two intermediary steps. The overall reaction is as follows: C H 4, gas, plus 2 O 2, gas, yields C O 2, gas, plus 2 H 2 O, liquid. The enthalpy change from the reactants to the products is negative 890 kilojoules. The diagram also shows the enthalpy changes in two steps. The enthalpy change from the reactants to C O 2, gas, plus 2 H 2 O, gas, is negative 802 kilojoules, and the enthalpy change from these to the products is negative 88 kilojoul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0350" y="3860800"/>
            <a:ext cx="3217863"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Content Placeholder 2"/>
          <p:cNvSpPr>
            <a:spLocks noGrp="1" noChangeArrowheads="1"/>
          </p:cNvSpPr>
          <p:nvPr>
            <p:ph idx="1"/>
          </p:nvPr>
        </p:nvSpPr>
        <p:spPr>
          <a:xfrm>
            <a:off x="457200" y="1600200"/>
            <a:ext cx="8229600" cy="2209800"/>
          </a:xfrm>
        </p:spPr>
        <p:txBody>
          <a:bodyPr/>
          <a:lstStyle/>
          <a:p>
            <a:r>
              <a:rPr lang="en-US" altLang="en-US" sz="2200" b="1"/>
              <a:t>Hess’s law: If a reaction is carried out in a series of steps, </a:t>
            </a:r>
            <a:r>
              <a:rPr lang="en-US" altLang="en-US" sz="2200" b="1">
                <a:cs typeface="Arial" panose="020B0604020202020204" pitchFamily="34" charset="0"/>
                <a:sym typeface="Symbol" panose="05050102010706020507" pitchFamily="18" charset="2"/>
              </a:rPr>
              <a:t>Δ</a:t>
            </a:r>
            <a:r>
              <a:rPr lang="en-US" altLang="en-US" sz="2200" b="1" i="1"/>
              <a:t>H</a:t>
            </a:r>
            <a:r>
              <a:rPr lang="en-US" altLang="en-US" sz="2200" b="1"/>
              <a:t> for the overall reaction equals the sum of the enthalpy changes for the individual steps.</a:t>
            </a:r>
          </a:p>
          <a:p>
            <a:r>
              <a:rPr lang="en-US" altLang="en-US" sz="2200" b="1"/>
              <a:t>Because </a:t>
            </a:r>
            <a:r>
              <a:rPr lang="en-US" altLang="en-US" sz="2200" b="1" i="1"/>
              <a:t>H</a:t>
            </a:r>
            <a:r>
              <a:rPr lang="en-US" altLang="en-US" sz="2200" b="1"/>
              <a:t> is a state function, for a particular set of reactants and products, </a:t>
            </a:r>
            <a:r>
              <a:rPr lang="en-US" altLang="en-US" sz="2200" b="1">
                <a:cs typeface="Arial" panose="020B0604020202020204" pitchFamily="34" charset="0"/>
                <a:sym typeface="Symbol" panose="05050102010706020507" pitchFamily="18" charset="2"/>
              </a:rPr>
              <a:t>Δ</a:t>
            </a:r>
            <a:r>
              <a:rPr lang="en-US" altLang="en-US" sz="2200" b="1" i="1"/>
              <a:t>H</a:t>
            </a:r>
            <a:r>
              <a:rPr lang="en-US" altLang="en-US" sz="2200" b="1"/>
              <a:t> is the same whether the reaction takes place in one step or in a series of steps.</a:t>
            </a:r>
          </a:p>
        </p:txBody>
      </p:sp>
      <p:sp>
        <p:nvSpPr>
          <p:cNvPr id="62466" name="Title 1"/>
          <p:cNvSpPr>
            <a:spLocks noGrp="1" noChangeArrowheads="1"/>
          </p:cNvSpPr>
          <p:nvPr>
            <p:ph type="title"/>
          </p:nvPr>
        </p:nvSpPr>
        <p:spPr/>
        <p:txBody>
          <a:bodyPr/>
          <a:lstStyle/>
          <a:p>
            <a:r>
              <a:rPr lang="en-US" altLang="en-US"/>
              <a:t>Hess’s Law</a:t>
            </a:r>
            <a:endParaRPr lang="en-US" altLang="en-US" sz="2000"/>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693561D9-48E9-4726-98FE-40C911521A7A}"/>
              </a:ext>
            </a:extLst>
          </p:cNvPr>
          <p:cNvSpPr txBox="1">
            <a:spLocks noChangeArrowheads="1"/>
          </p:cNvSpPr>
          <p:nvPr/>
        </p:nvSpPr>
        <p:spPr bwMode="auto">
          <a:xfrm>
            <a:off x="228600" y="269875"/>
            <a:ext cx="861060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en-US" altLang="en-US" sz="3200" b="1" dirty="0"/>
              <a:t>Hess’s Law</a:t>
            </a:r>
          </a:p>
          <a:p>
            <a:pPr>
              <a:defRPr/>
            </a:pPr>
            <a:r>
              <a:rPr lang="en-US" altLang="en-US" sz="3200" b="1" dirty="0"/>
              <a:t>If a reaction is carried out in a series of steps, </a:t>
            </a:r>
            <a:r>
              <a:rPr lang="en-US" altLang="en-US" sz="3200" b="1" dirty="0">
                <a:sym typeface="Symbol" panose="05050102010706020507" pitchFamily="18" charset="2"/>
              </a:rPr>
              <a:t></a:t>
            </a:r>
            <a:r>
              <a:rPr lang="en-US" altLang="en-US" sz="3200" b="1" dirty="0"/>
              <a:t>H for the reaction will be equal to the sum of the enthalpy changes for the individual steps.</a:t>
            </a:r>
          </a:p>
          <a:p>
            <a:pPr>
              <a:defRPr/>
            </a:pPr>
            <a:endParaRPr lang="en-US" altLang="en-US" sz="3200" b="1" dirty="0"/>
          </a:p>
          <a:p>
            <a:pPr>
              <a:defRPr/>
            </a:pPr>
            <a:r>
              <a:rPr lang="en-US" altLang="en-US" sz="2800" b="1" dirty="0"/>
              <a:t>For example, consider the reaction of tin and chlorine:</a:t>
            </a:r>
          </a:p>
          <a:p>
            <a:pPr>
              <a:defRPr/>
            </a:pPr>
            <a:endParaRPr lang="en-US" altLang="en-US" sz="3200" b="1" dirty="0"/>
          </a:p>
          <a:p>
            <a:pPr algn="ctr">
              <a:defRPr/>
            </a:pPr>
            <a:r>
              <a:rPr lang="en-US" altLang="en-US" sz="3200" b="1" dirty="0">
                <a:solidFill>
                  <a:schemeClr val="accent1">
                    <a:lumMod val="75000"/>
                  </a:schemeClr>
                </a:solidFill>
              </a:rPr>
              <a:t>Sn(s) + Cl</a:t>
            </a:r>
            <a:r>
              <a:rPr lang="en-US" altLang="en-US" sz="3200" b="1" baseline="-25000" dirty="0">
                <a:solidFill>
                  <a:schemeClr val="accent1">
                    <a:lumMod val="75000"/>
                  </a:schemeClr>
                </a:solidFill>
              </a:rPr>
              <a:t>2</a:t>
            </a:r>
            <a:r>
              <a:rPr lang="en-US" altLang="en-US" sz="3200" b="1" dirty="0">
                <a:solidFill>
                  <a:schemeClr val="accent1">
                    <a:lumMod val="75000"/>
                  </a:schemeClr>
                </a:solidFill>
              </a:rPr>
              <a:t>(g)  </a:t>
            </a:r>
            <a:r>
              <a:rPr lang="en-US" altLang="en-US" sz="3200" b="1" dirty="0">
                <a:solidFill>
                  <a:schemeClr val="accent1">
                    <a:lumMod val="75000"/>
                  </a:schemeClr>
                </a:solidFill>
                <a:sym typeface="Symbol" panose="05050102010706020507" pitchFamily="18" charset="2"/>
              </a:rPr>
              <a:t></a:t>
            </a:r>
            <a:r>
              <a:rPr lang="en-US" altLang="en-US" sz="3200" b="1" dirty="0">
                <a:solidFill>
                  <a:schemeClr val="accent1">
                    <a:lumMod val="75000"/>
                  </a:schemeClr>
                </a:solidFill>
              </a:rPr>
              <a:t>  SnCl</a:t>
            </a:r>
            <a:r>
              <a:rPr lang="en-US" altLang="en-US" sz="3200" b="1" baseline="-25000" dirty="0">
                <a:solidFill>
                  <a:schemeClr val="accent1">
                    <a:lumMod val="75000"/>
                  </a:schemeClr>
                </a:solidFill>
              </a:rPr>
              <a:t>2</a:t>
            </a:r>
            <a:r>
              <a:rPr lang="en-US" altLang="en-US" sz="3200" b="1" dirty="0">
                <a:solidFill>
                  <a:schemeClr val="accent1">
                    <a:lumMod val="75000"/>
                  </a:schemeClr>
                </a:solidFill>
              </a:rPr>
              <a:t>(s)		    </a:t>
            </a:r>
            <a:r>
              <a:rPr lang="en-US" altLang="en-US" sz="3200" b="1" dirty="0">
                <a:solidFill>
                  <a:schemeClr val="accent1">
                    <a:lumMod val="75000"/>
                  </a:schemeClr>
                </a:solidFill>
                <a:sym typeface="Symbol" panose="05050102010706020507" pitchFamily="18" charset="2"/>
              </a:rPr>
              <a:t></a:t>
            </a:r>
            <a:r>
              <a:rPr lang="en-US" altLang="en-US" sz="3200" b="1" dirty="0">
                <a:solidFill>
                  <a:schemeClr val="accent1">
                    <a:lumMod val="75000"/>
                  </a:schemeClr>
                </a:solidFill>
              </a:rPr>
              <a:t>H = -350 kJ</a:t>
            </a:r>
          </a:p>
          <a:p>
            <a:pPr>
              <a:defRPr/>
            </a:pPr>
            <a:r>
              <a:rPr lang="en-US" altLang="en-US" sz="3200" b="1" dirty="0">
                <a:solidFill>
                  <a:schemeClr val="accent1">
                    <a:lumMod val="75000"/>
                  </a:schemeClr>
                </a:solidFill>
              </a:rPr>
              <a:t> </a:t>
            </a:r>
            <a:r>
              <a:rPr lang="en-US" altLang="en-US" sz="3200" b="1" u="sng" dirty="0">
                <a:solidFill>
                  <a:schemeClr val="accent1">
                    <a:lumMod val="75000"/>
                  </a:schemeClr>
                </a:solidFill>
              </a:rPr>
              <a:t>SnCl</a:t>
            </a:r>
            <a:r>
              <a:rPr lang="en-US" altLang="en-US" sz="3200" b="1" u="sng" baseline="-25000" dirty="0">
                <a:solidFill>
                  <a:schemeClr val="accent1">
                    <a:lumMod val="75000"/>
                  </a:schemeClr>
                </a:solidFill>
              </a:rPr>
              <a:t>2</a:t>
            </a:r>
            <a:r>
              <a:rPr lang="en-US" altLang="en-US" sz="3200" b="1" u="sng" dirty="0">
                <a:solidFill>
                  <a:schemeClr val="accent1">
                    <a:lumMod val="75000"/>
                  </a:schemeClr>
                </a:solidFill>
              </a:rPr>
              <a:t>(s) + Cl</a:t>
            </a:r>
            <a:r>
              <a:rPr lang="en-US" altLang="en-US" sz="3200" b="1" u="sng" baseline="-25000" dirty="0">
                <a:solidFill>
                  <a:schemeClr val="accent1">
                    <a:lumMod val="75000"/>
                  </a:schemeClr>
                </a:solidFill>
              </a:rPr>
              <a:t>2</a:t>
            </a:r>
            <a:r>
              <a:rPr lang="en-US" altLang="en-US" sz="3200" b="1" u="sng" dirty="0">
                <a:solidFill>
                  <a:schemeClr val="accent1">
                    <a:lumMod val="75000"/>
                  </a:schemeClr>
                </a:solidFill>
              </a:rPr>
              <a:t>(g) </a:t>
            </a:r>
            <a:r>
              <a:rPr lang="en-US" altLang="en-US" sz="3200" b="1" u="sng" dirty="0">
                <a:solidFill>
                  <a:schemeClr val="accent1">
                    <a:lumMod val="75000"/>
                  </a:schemeClr>
                </a:solidFill>
                <a:sym typeface="Symbol" panose="05050102010706020507" pitchFamily="18" charset="2"/>
              </a:rPr>
              <a:t></a:t>
            </a:r>
            <a:r>
              <a:rPr lang="en-US" altLang="en-US" sz="3200" b="1" u="sng" dirty="0">
                <a:solidFill>
                  <a:schemeClr val="accent1">
                    <a:lumMod val="75000"/>
                  </a:schemeClr>
                </a:solidFill>
              </a:rPr>
              <a:t> SnCl</a:t>
            </a:r>
            <a:r>
              <a:rPr lang="en-US" altLang="en-US" sz="3200" b="1" u="sng" baseline="-25000" dirty="0">
                <a:solidFill>
                  <a:schemeClr val="accent1">
                    <a:lumMod val="75000"/>
                  </a:schemeClr>
                </a:solidFill>
              </a:rPr>
              <a:t>4</a:t>
            </a:r>
            <a:r>
              <a:rPr lang="en-US" altLang="en-US" sz="3200" b="1" u="sng" dirty="0">
                <a:solidFill>
                  <a:schemeClr val="accent1">
                    <a:lumMod val="75000"/>
                  </a:schemeClr>
                </a:solidFill>
              </a:rPr>
              <a:t>(l)	     </a:t>
            </a:r>
            <a:r>
              <a:rPr lang="en-US" altLang="en-US" sz="3200" b="1" u="sng" dirty="0">
                <a:solidFill>
                  <a:schemeClr val="accent1">
                    <a:lumMod val="75000"/>
                  </a:schemeClr>
                </a:solidFill>
                <a:sym typeface="Symbol" panose="05050102010706020507" pitchFamily="18" charset="2"/>
              </a:rPr>
              <a:t></a:t>
            </a:r>
            <a:r>
              <a:rPr lang="en-US" altLang="en-US" sz="3200" b="1" u="sng" dirty="0">
                <a:solidFill>
                  <a:schemeClr val="accent1">
                    <a:lumMod val="75000"/>
                  </a:schemeClr>
                </a:solidFill>
              </a:rPr>
              <a:t>H = -195 kJ</a:t>
            </a:r>
          </a:p>
          <a:p>
            <a:pPr>
              <a:defRPr/>
            </a:pPr>
            <a:r>
              <a:rPr lang="en-US" altLang="en-US" sz="3200" b="1" i="1" dirty="0">
                <a:solidFill>
                  <a:schemeClr val="accent1">
                    <a:lumMod val="75000"/>
                  </a:schemeClr>
                </a:solidFill>
              </a:rPr>
              <a:t>Add up both reactions to obtain</a:t>
            </a:r>
            <a:r>
              <a:rPr lang="en-US" altLang="en-US" sz="3200" b="1" dirty="0">
                <a:solidFill>
                  <a:schemeClr val="accent1">
                    <a:lumMod val="75000"/>
                  </a:schemeClr>
                </a:solidFill>
              </a:rPr>
              <a:t>:</a:t>
            </a:r>
          </a:p>
          <a:p>
            <a:pPr>
              <a:defRPr/>
            </a:pPr>
            <a:endParaRPr lang="en-US" altLang="en-US" sz="3200" b="1" dirty="0">
              <a:solidFill>
                <a:schemeClr val="accent1">
                  <a:lumMod val="75000"/>
                </a:schemeClr>
              </a:solidFill>
            </a:endParaRPr>
          </a:p>
          <a:p>
            <a:pPr>
              <a:defRPr/>
            </a:pPr>
            <a:r>
              <a:rPr lang="en-US" altLang="en-US" sz="3200" b="1" dirty="0">
                <a:solidFill>
                  <a:schemeClr val="accent1">
                    <a:lumMod val="75000"/>
                  </a:schemeClr>
                </a:solidFill>
              </a:rPr>
              <a:t> Sn(s)  +  2Cl</a:t>
            </a:r>
            <a:r>
              <a:rPr lang="en-US" altLang="en-US" sz="3200" b="1" baseline="-25000" dirty="0">
                <a:solidFill>
                  <a:schemeClr val="accent1">
                    <a:lumMod val="75000"/>
                  </a:schemeClr>
                </a:solidFill>
              </a:rPr>
              <a:t>2</a:t>
            </a:r>
            <a:r>
              <a:rPr lang="en-US" altLang="en-US" sz="3200" b="1" dirty="0">
                <a:solidFill>
                  <a:schemeClr val="accent1">
                    <a:lumMod val="75000"/>
                  </a:schemeClr>
                </a:solidFill>
              </a:rPr>
              <a:t>(g)  </a:t>
            </a:r>
            <a:r>
              <a:rPr lang="en-US" altLang="en-US" sz="3200" b="1" dirty="0">
                <a:solidFill>
                  <a:schemeClr val="accent1">
                    <a:lumMod val="75000"/>
                  </a:schemeClr>
                </a:solidFill>
                <a:sym typeface="Symbol" panose="05050102010706020507" pitchFamily="18" charset="2"/>
              </a:rPr>
              <a:t></a:t>
            </a:r>
            <a:r>
              <a:rPr lang="en-US" altLang="en-US" sz="3200" b="1" dirty="0">
                <a:solidFill>
                  <a:schemeClr val="accent1">
                    <a:lumMod val="75000"/>
                  </a:schemeClr>
                </a:solidFill>
              </a:rPr>
              <a:t>  SnCl</a:t>
            </a:r>
            <a:r>
              <a:rPr lang="en-US" altLang="en-US" sz="3200" b="1" baseline="-25000" dirty="0">
                <a:solidFill>
                  <a:schemeClr val="accent1">
                    <a:lumMod val="75000"/>
                  </a:schemeClr>
                </a:solidFill>
              </a:rPr>
              <a:t>4</a:t>
            </a:r>
            <a:r>
              <a:rPr lang="en-US" altLang="en-US" sz="3200" b="1" dirty="0">
                <a:solidFill>
                  <a:schemeClr val="accent1">
                    <a:lumMod val="75000"/>
                  </a:schemeClr>
                </a:solidFill>
              </a:rPr>
              <a:t>(l)	   </a:t>
            </a:r>
            <a:r>
              <a:rPr lang="en-US" altLang="en-US" sz="3200" b="1" dirty="0">
                <a:solidFill>
                  <a:schemeClr val="accent1">
                    <a:lumMod val="75000"/>
                  </a:schemeClr>
                </a:solidFill>
                <a:sym typeface="Symbol" panose="05050102010706020507" pitchFamily="18" charset="2"/>
              </a:rPr>
              <a:t></a:t>
            </a:r>
            <a:r>
              <a:rPr lang="en-US" altLang="en-US" sz="3200" b="1" dirty="0">
                <a:solidFill>
                  <a:schemeClr val="accent1">
                    <a:lumMod val="75000"/>
                  </a:schemeClr>
                </a:solidFill>
              </a:rPr>
              <a:t>H = -545 kJ</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p:txBody>
          <a:bodyPr/>
          <a:lstStyle/>
          <a:p>
            <a:r>
              <a:rPr lang="en-US" altLang="en-US"/>
              <a:t>The Combustion of CH</a:t>
            </a:r>
            <a:r>
              <a:rPr lang="en-US" altLang="en-US" baseline="-25000"/>
              <a:t>4</a:t>
            </a:r>
            <a:endParaRPr lang="en-US" altLang="en-US"/>
          </a:p>
        </p:txBody>
      </p:sp>
      <p:sp>
        <p:nvSpPr>
          <p:cNvPr id="66564" name="Rectangle 3"/>
          <p:cNvSpPr>
            <a:spLocks noGrp="1" noChangeArrowheads="1"/>
          </p:cNvSpPr>
          <p:nvPr>
            <p:ph type="body" idx="1"/>
          </p:nvPr>
        </p:nvSpPr>
        <p:spPr/>
        <p:txBody>
          <a:bodyPr/>
          <a:lstStyle/>
          <a:p>
            <a:pPr>
              <a:buFontTx/>
              <a:buNone/>
            </a:pPr>
            <a:r>
              <a:rPr lang="en-US" altLang="en-US"/>
              <a:t> </a:t>
            </a:r>
          </a:p>
        </p:txBody>
      </p:sp>
      <p:pic>
        <p:nvPicPr>
          <p:cNvPr id="66565" name="Picture 4" descr="06_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46088"/>
            <a:ext cx="8778875" cy="526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8" name="Rectangle 6"/>
          <p:cNvSpPr>
            <a:spLocks noChangeArrowheads="1"/>
          </p:cNvSpPr>
          <p:nvPr/>
        </p:nvSpPr>
        <p:spPr bwMode="auto">
          <a:xfrm>
            <a:off x="609600" y="4419600"/>
            <a:ext cx="789305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t>H</a:t>
            </a:r>
            <a:r>
              <a:rPr lang="en-US" altLang="en-US" sz="2800" baseline="-25000"/>
              <a:t>2</a:t>
            </a:r>
            <a:r>
              <a:rPr lang="en-US" altLang="en-US" sz="2800"/>
              <a:t>(</a:t>
            </a:r>
            <a:r>
              <a:rPr lang="en-US" altLang="en-US" sz="2800" i="1"/>
              <a:t>g</a:t>
            </a:r>
            <a:r>
              <a:rPr lang="en-US" altLang="en-US" sz="2800"/>
              <a:t>) + </a:t>
            </a:r>
            <a:r>
              <a:rPr lang="en-US" altLang="en-US" sz="2800">
                <a:cs typeface="Times New Roman" panose="02020603050405020304" pitchFamily="18" charset="0"/>
              </a:rPr>
              <a:t>½ </a:t>
            </a:r>
            <a:r>
              <a:rPr lang="en-US" altLang="en-US" sz="2800"/>
              <a:t>O</a:t>
            </a:r>
            <a:r>
              <a:rPr lang="en-US" altLang="en-US" sz="2800" baseline="-25000"/>
              <a:t>2</a:t>
            </a:r>
            <a:r>
              <a:rPr lang="en-US" altLang="en-US" sz="2800"/>
              <a:t>(</a:t>
            </a:r>
            <a:r>
              <a:rPr lang="en-US" altLang="en-US" sz="2800" i="1"/>
              <a:t>g</a:t>
            </a:r>
            <a:r>
              <a:rPr lang="en-US" altLang="en-US" sz="2800"/>
              <a:t>) </a:t>
            </a:r>
            <a:r>
              <a:rPr lang="en-US" altLang="en-US" sz="2800">
                <a:latin typeface="Symbol" panose="05050102010706020507" pitchFamily="18" charset="2"/>
              </a:rPr>
              <a:t>®</a:t>
            </a:r>
            <a:r>
              <a:rPr lang="en-US" altLang="en-US" sz="2800"/>
              <a:t> H</a:t>
            </a:r>
            <a:r>
              <a:rPr lang="en-US" altLang="en-US" sz="2800" baseline="-25000"/>
              <a:t>2</a:t>
            </a:r>
            <a:r>
              <a:rPr lang="en-US" altLang="en-US" sz="2800"/>
              <a:t>O(</a:t>
            </a:r>
            <a:r>
              <a:rPr lang="en-US" altLang="en-US" sz="2800" i="1"/>
              <a:t>l</a:t>
            </a:r>
            <a:r>
              <a:rPr lang="en-US" altLang="en-US" sz="2800"/>
              <a:t>)	</a:t>
            </a:r>
            <a:r>
              <a:rPr lang="en-US" altLang="en-US" sz="2800">
                <a:latin typeface="Symbol" panose="05050102010706020507" pitchFamily="18" charset="2"/>
              </a:rPr>
              <a:t>D</a:t>
            </a:r>
            <a:r>
              <a:rPr lang="en-US" altLang="en-US" sz="2800"/>
              <a:t>H</a:t>
            </a:r>
            <a:r>
              <a:rPr lang="en-US" altLang="en-US" sz="2800" baseline="-25000"/>
              <a:t>f</a:t>
            </a:r>
            <a:r>
              <a:rPr lang="en-US" altLang="en-US" sz="2800"/>
              <a:t>° = -285.8  kJ/mol</a:t>
            </a:r>
          </a:p>
        </p:txBody>
      </p:sp>
      <p:sp>
        <p:nvSpPr>
          <p:cNvPr id="49157" name="Rectangle 5"/>
          <p:cNvSpPr>
            <a:spLocks noChangeArrowheads="1"/>
          </p:cNvSpPr>
          <p:nvPr/>
        </p:nvSpPr>
        <p:spPr bwMode="auto">
          <a:xfrm>
            <a:off x="609600" y="3810000"/>
            <a:ext cx="789305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t>C(</a:t>
            </a:r>
            <a:r>
              <a:rPr lang="en-US" altLang="en-US" sz="2800" i="1"/>
              <a:t>s</a:t>
            </a:r>
            <a:r>
              <a:rPr lang="en-US" altLang="en-US" sz="2800"/>
              <a:t>, gr) + O</a:t>
            </a:r>
            <a:r>
              <a:rPr lang="en-US" altLang="en-US" sz="2800" baseline="-25000"/>
              <a:t>2</a:t>
            </a:r>
            <a:r>
              <a:rPr lang="en-US" altLang="en-US" sz="2800"/>
              <a:t>(</a:t>
            </a:r>
            <a:r>
              <a:rPr lang="en-US" altLang="en-US" sz="2800" i="1"/>
              <a:t>g</a:t>
            </a:r>
            <a:r>
              <a:rPr lang="en-US" altLang="en-US" sz="2800"/>
              <a:t>) </a:t>
            </a:r>
            <a:r>
              <a:rPr lang="en-US" altLang="en-US" sz="2800">
                <a:latin typeface="Symbol" panose="05050102010706020507" pitchFamily="18" charset="2"/>
              </a:rPr>
              <a:t>®</a:t>
            </a:r>
            <a:r>
              <a:rPr lang="en-US" altLang="en-US" sz="2800"/>
              <a:t> CO</a:t>
            </a:r>
            <a:r>
              <a:rPr lang="en-US" altLang="en-US" sz="2800" baseline="-25000"/>
              <a:t>2</a:t>
            </a:r>
            <a:r>
              <a:rPr lang="en-US" altLang="en-US" sz="2800"/>
              <a:t>(</a:t>
            </a:r>
            <a:r>
              <a:rPr lang="en-US" altLang="en-US" sz="2800" i="1"/>
              <a:t>g</a:t>
            </a:r>
            <a:r>
              <a:rPr lang="en-US" altLang="en-US" sz="2800"/>
              <a:t>)	</a:t>
            </a:r>
            <a:r>
              <a:rPr lang="en-US" altLang="en-US" sz="2800">
                <a:latin typeface="Symbol" panose="05050102010706020507" pitchFamily="18" charset="2"/>
              </a:rPr>
              <a:t>D</a:t>
            </a:r>
            <a:r>
              <a:rPr lang="en-US" altLang="en-US" sz="2800"/>
              <a:t>H</a:t>
            </a:r>
            <a:r>
              <a:rPr lang="en-US" altLang="en-US" sz="2800" baseline="-25000"/>
              <a:t>f</a:t>
            </a:r>
            <a:r>
              <a:rPr lang="en-US" altLang="en-US" sz="2800"/>
              <a:t>° = -393.5  kJ/mol</a:t>
            </a:r>
          </a:p>
        </p:txBody>
      </p:sp>
      <p:sp>
        <p:nvSpPr>
          <p:cNvPr id="49156" name="Rectangle 4"/>
          <p:cNvSpPr>
            <a:spLocks noChangeArrowheads="1"/>
          </p:cNvSpPr>
          <p:nvPr/>
        </p:nvSpPr>
        <p:spPr bwMode="auto">
          <a:xfrm>
            <a:off x="609600" y="3200400"/>
            <a:ext cx="788511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t>2 C(</a:t>
            </a:r>
            <a:r>
              <a:rPr lang="en-US" altLang="en-US" sz="2800" i="1"/>
              <a:t>s</a:t>
            </a:r>
            <a:r>
              <a:rPr lang="en-US" altLang="en-US" sz="2800"/>
              <a:t>, gr) + H</a:t>
            </a:r>
            <a:r>
              <a:rPr lang="en-US" altLang="en-US" sz="2800" baseline="-25000"/>
              <a:t>2</a:t>
            </a:r>
            <a:r>
              <a:rPr lang="en-US" altLang="en-US" sz="2800"/>
              <a:t>(</a:t>
            </a:r>
            <a:r>
              <a:rPr lang="en-US" altLang="en-US" sz="2800" i="1"/>
              <a:t>g</a:t>
            </a:r>
            <a:r>
              <a:rPr lang="en-US" altLang="en-US" sz="2800"/>
              <a:t>) </a:t>
            </a:r>
            <a:r>
              <a:rPr lang="en-US" altLang="en-US" sz="2800">
                <a:latin typeface="Symbol" panose="05050102010706020507" pitchFamily="18" charset="2"/>
              </a:rPr>
              <a:t>®</a:t>
            </a:r>
            <a:r>
              <a:rPr lang="en-US" altLang="en-US" sz="2800"/>
              <a:t> C</a:t>
            </a:r>
            <a:r>
              <a:rPr lang="en-US" altLang="en-US" sz="2800" baseline="-25000"/>
              <a:t>2</a:t>
            </a:r>
            <a:r>
              <a:rPr lang="en-US" altLang="en-US" sz="2800"/>
              <a:t>H</a:t>
            </a:r>
            <a:r>
              <a:rPr lang="en-US" altLang="en-US" sz="2800" baseline="-25000"/>
              <a:t>2</a:t>
            </a:r>
            <a:r>
              <a:rPr lang="en-US" altLang="en-US" sz="2800"/>
              <a:t>(</a:t>
            </a:r>
            <a:r>
              <a:rPr lang="en-US" altLang="en-US" sz="2800" i="1"/>
              <a:t>g</a:t>
            </a:r>
            <a:r>
              <a:rPr lang="en-US" altLang="en-US" sz="2800"/>
              <a:t>)	</a:t>
            </a:r>
            <a:r>
              <a:rPr lang="en-US" altLang="en-US" sz="2800">
                <a:latin typeface="Symbol" panose="05050102010706020507" pitchFamily="18" charset="2"/>
              </a:rPr>
              <a:t>D</a:t>
            </a:r>
            <a:r>
              <a:rPr lang="en-US" altLang="en-US" sz="2800"/>
              <a:t>H</a:t>
            </a:r>
            <a:r>
              <a:rPr lang="en-US" altLang="en-US" sz="2800" baseline="-25000"/>
              <a:t>f</a:t>
            </a:r>
            <a:r>
              <a:rPr lang="en-US" altLang="en-US" sz="2800"/>
              <a:t>° = +227.4 kJ/mol</a:t>
            </a:r>
          </a:p>
        </p:txBody>
      </p:sp>
      <p:sp>
        <p:nvSpPr>
          <p:cNvPr id="68612" name="Rectangle 3"/>
          <p:cNvSpPr>
            <a:spLocks noChangeArrowheads="1"/>
          </p:cNvSpPr>
          <p:nvPr/>
        </p:nvSpPr>
        <p:spPr bwMode="auto">
          <a:xfrm>
            <a:off x="366713" y="2073275"/>
            <a:ext cx="8777287"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b="1"/>
              <a:t>1.  Write formation reactions for each compound from its elements and determine the </a:t>
            </a:r>
            <a:r>
              <a:rPr lang="en-US" altLang="en-US" sz="2800" b="1">
                <a:latin typeface="Symbol" panose="05050102010706020507" pitchFamily="18" charset="2"/>
              </a:rPr>
              <a:t>D</a:t>
            </a:r>
            <a:r>
              <a:rPr lang="en-US" altLang="en-US" sz="2800" b="1"/>
              <a:t>H</a:t>
            </a:r>
            <a:r>
              <a:rPr lang="en-US" altLang="en-US" sz="2800" b="1" baseline="-25000"/>
              <a:t>f</a:t>
            </a:r>
            <a:r>
              <a:rPr lang="en-US" altLang="en-US" sz="2800" b="1"/>
              <a:t>° for each:</a:t>
            </a:r>
          </a:p>
        </p:txBody>
      </p:sp>
      <p:sp>
        <p:nvSpPr>
          <p:cNvPr id="68611" name="Rectangle 2"/>
          <p:cNvSpPr>
            <a:spLocks noGrp="1" noChangeArrowheads="1"/>
          </p:cNvSpPr>
          <p:nvPr>
            <p:ph type="title"/>
          </p:nvPr>
        </p:nvSpPr>
        <p:spPr>
          <a:xfrm>
            <a:off x="381000" y="609600"/>
            <a:ext cx="8382000" cy="1143000"/>
          </a:xfrm>
          <a:noFill/>
        </p:spPr>
        <p:txBody>
          <a:bodyPr lIns="90488" tIns="44450" rIns="90488" bIns="44450"/>
          <a:lstStyle/>
          <a:p>
            <a:r>
              <a:rPr lang="en-US" altLang="en-US" sz="3600"/>
              <a:t>Sample 1 - Calculate the Enthalpy Change in the Reaction from theory </a:t>
            </a:r>
            <a:br>
              <a:rPr lang="en-US" altLang="en-US" sz="3600"/>
            </a:br>
            <a:r>
              <a:rPr lang="en-US" altLang="en-US" sz="3600"/>
              <a:t>2 C</a:t>
            </a:r>
            <a:r>
              <a:rPr lang="en-US" altLang="en-US" sz="3600" baseline="-25000"/>
              <a:t>2</a:t>
            </a:r>
            <a:r>
              <a:rPr lang="en-US" altLang="en-US" sz="3600"/>
              <a:t>H</a:t>
            </a:r>
            <a:r>
              <a:rPr lang="en-US" altLang="en-US" sz="3600" baseline="-25000"/>
              <a:t>2</a:t>
            </a:r>
            <a:r>
              <a:rPr lang="en-US" altLang="en-US" sz="3600"/>
              <a:t>(</a:t>
            </a:r>
            <a:r>
              <a:rPr lang="en-US" altLang="en-US" sz="3600" i="1"/>
              <a:t>g</a:t>
            </a:r>
            <a:r>
              <a:rPr lang="en-US" altLang="en-US" sz="3600"/>
              <a:t>) + 5 O</a:t>
            </a:r>
            <a:r>
              <a:rPr lang="en-US" altLang="en-US" sz="3600" baseline="-25000"/>
              <a:t>2</a:t>
            </a:r>
            <a:r>
              <a:rPr lang="en-US" altLang="en-US" sz="3600"/>
              <a:t>(</a:t>
            </a:r>
            <a:r>
              <a:rPr lang="en-US" altLang="en-US" sz="3600" i="1"/>
              <a:t>g</a:t>
            </a:r>
            <a:r>
              <a:rPr lang="en-US" altLang="en-US" sz="3600"/>
              <a:t>) </a:t>
            </a:r>
            <a:r>
              <a:rPr lang="en-US" altLang="en-US" sz="3600">
                <a:latin typeface="Symbol" panose="05050102010706020507" pitchFamily="18" charset="2"/>
              </a:rPr>
              <a:t>®</a:t>
            </a:r>
            <a:r>
              <a:rPr lang="en-US" altLang="en-US" sz="3600"/>
              <a:t> 4 CO</a:t>
            </a:r>
            <a:r>
              <a:rPr lang="en-US" altLang="en-US" sz="3600" baseline="-25000"/>
              <a:t>2</a:t>
            </a:r>
            <a:r>
              <a:rPr lang="en-US" altLang="en-US" sz="3600"/>
              <a:t>(</a:t>
            </a:r>
            <a:r>
              <a:rPr lang="en-US" altLang="en-US" sz="3600" i="1"/>
              <a:t>g</a:t>
            </a:r>
            <a:r>
              <a:rPr lang="en-US" altLang="en-US" sz="3600"/>
              <a:t>) + 2 H</a:t>
            </a:r>
            <a:r>
              <a:rPr lang="en-US" altLang="en-US" sz="3600" baseline="-25000"/>
              <a:t>2</a:t>
            </a:r>
            <a:r>
              <a:rPr lang="en-US" altLang="en-US" sz="3600"/>
              <a:t>O(</a:t>
            </a:r>
            <a:r>
              <a:rPr lang="en-US" altLang="en-US" sz="3600" i="1"/>
              <a:t>l</a:t>
            </a:r>
            <a:r>
              <a:rPr lang="en-US" altLang="en-US" sz="3600"/>
              <a: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wipe(left)">
                                      <p:cBhvr>
                                        <p:cTn id="7" dur="500"/>
                                        <p:tgtEl>
                                          <p:spTgt spid="491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157"/>
                                        </p:tgtEl>
                                        <p:attrNameLst>
                                          <p:attrName>style.visibility</p:attrName>
                                        </p:attrNameLst>
                                      </p:cBhvr>
                                      <p:to>
                                        <p:strVal val="visible"/>
                                      </p:to>
                                    </p:set>
                                    <p:animEffect transition="in" filter="wipe(left)">
                                      <p:cBhvr>
                                        <p:cTn id="12" dur="500"/>
                                        <p:tgtEl>
                                          <p:spTgt spid="491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158"/>
                                        </p:tgtEl>
                                        <p:attrNameLst>
                                          <p:attrName>style.visibility</p:attrName>
                                        </p:attrNameLst>
                                      </p:cBhvr>
                                      <p:to>
                                        <p:strVal val="visible"/>
                                      </p:to>
                                    </p:set>
                                    <p:animEffect transition="in" filter="wipe(left)">
                                      <p:cBhvr>
                                        <p:cTn id="17" dur="500"/>
                                        <p:tgtEl>
                                          <p:spTgt spid="4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8" grpId="0"/>
      <p:bldP spid="49157" grpId="0"/>
      <p:bldP spid="4915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fld id="{6DC955B1-142A-47AF-8910-93E94DE58831}" type="slidenum">
              <a:rPr lang="en-US" altLang="en-US" sz="1400"/>
              <a:pPr algn="ctr">
                <a:spcBef>
                  <a:spcPct val="0"/>
                </a:spcBef>
                <a:buFontTx/>
                <a:buNone/>
              </a:pPr>
              <a:t>39</a:t>
            </a:fld>
            <a:endParaRPr lang="en-US" altLang="en-US" sz="1400"/>
          </a:p>
        </p:txBody>
      </p:sp>
      <p:sp>
        <p:nvSpPr>
          <p:cNvPr id="70659" name="Rectangle 2"/>
          <p:cNvSpPr>
            <a:spLocks noGrp="1" noChangeArrowheads="1"/>
          </p:cNvSpPr>
          <p:nvPr>
            <p:ph type="title"/>
          </p:nvPr>
        </p:nvSpPr>
        <p:spPr>
          <a:xfrm>
            <a:off x="381000" y="609600"/>
            <a:ext cx="8382000" cy="1143000"/>
          </a:xfrm>
          <a:noFill/>
        </p:spPr>
        <p:txBody>
          <a:bodyPr lIns="90488" tIns="44450" rIns="90488" bIns="44450"/>
          <a:lstStyle/>
          <a:p>
            <a:r>
              <a:rPr lang="en-US" altLang="en-US" sz="3600"/>
              <a:t>Sample 1 - Calculate the Enthalpy Change in the Reaction from theory</a:t>
            </a:r>
            <a:br>
              <a:rPr lang="en-US" altLang="en-US" sz="3600"/>
            </a:br>
            <a:r>
              <a:rPr lang="en-US" altLang="en-US" sz="3600"/>
              <a:t>2 C</a:t>
            </a:r>
            <a:r>
              <a:rPr lang="en-US" altLang="en-US" sz="3600" baseline="-25000"/>
              <a:t>2</a:t>
            </a:r>
            <a:r>
              <a:rPr lang="en-US" altLang="en-US" sz="3600"/>
              <a:t>H</a:t>
            </a:r>
            <a:r>
              <a:rPr lang="en-US" altLang="en-US" sz="3600" baseline="-25000"/>
              <a:t>2</a:t>
            </a:r>
            <a:r>
              <a:rPr lang="en-US" altLang="en-US" sz="3600"/>
              <a:t>(</a:t>
            </a:r>
            <a:r>
              <a:rPr lang="en-US" altLang="en-US" sz="3600" i="1"/>
              <a:t>g</a:t>
            </a:r>
            <a:r>
              <a:rPr lang="en-US" altLang="en-US" sz="3600"/>
              <a:t>) + 5 O</a:t>
            </a:r>
            <a:r>
              <a:rPr lang="en-US" altLang="en-US" sz="3600" baseline="-25000"/>
              <a:t>2</a:t>
            </a:r>
            <a:r>
              <a:rPr lang="en-US" altLang="en-US" sz="3600"/>
              <a:t>(</a:t>
            </a:r>
            <a:r>
              <a:rPr lang="en-US" altLang="en-US" sz="3600" i="1"/>
              <a:t>g</a:t>
            </a:r>
            <a:r>
              <a:rPr lang="en-US" altLang="en-US" sz="3600"/>
              <a:t>) </a:t>
            </a:r>
            <a:r>
              <a:rPr lang="en-US" altLang="en-US" sz="3600">
                <a:latin typeface="Symbol" panose="05050102010706020507" pitchFamily="18" charset="2"/>
              </a:rPr>
              <a:t>®</a:t>
            </a:r>
            <a:r>
              <a:rPr lang="en-US" altLang="en-US" sz="3600"/>
              <a:t> 4 CO</a:t>
            </a:r>
            <a:r>
              <a:rPr lang="en-US" altLang="en-US" sz="3600" baseline="-25000"/>
              <a:t>2</a:t>
            </a:r>
            <a:r>
              <a:rPr lang="en-US" altLang="en-US" sz="3600"/>
              <a:t>(</a:t>
            </a:r>
            <a:r>
              <a:rPr lang="en-US" altLang="en-US" sz="3600" i="1"/>
              <a:t>g</a:t>
            </a:r>
            <a:r>
              <a:rPr lang="en-US" altLang="en-US" sz="3600"/>
              <a:t>) + 2 H</a:t>
            </a:r>
            <a:r>
              <a:rPr lang="en-US" altLang="en-US" sz="3600" baseline="-25000"/>
              <a:t>2</a:t>
            </a:r>
            <a:r>
              <a:rPr lang="en-US" altLang="en-US" sz="3600"/>
              <a:t>O(</a:t>
            </a:r>
            <a:r>
              <a:rPr lang="en-US" altLang="en-US" sz="3600" i="1"/>
              <a:t>l</a:t>
            </a:r>
            <a:r>
              <a:rPr lang="en-US" altLang="en-US" sz="3600"/>
              <a:t>)</a:t>
            </a:r>
          </a:p>
        </p:txBody>
      </p:sp>
      <p:sp>
        <p:nvSpPr>
          <p:cNvPr id="50179" name="Rectangle 3"/>
          <p:cNvSpPr>
            <a:spLocks noChangeArrowheads="1"/>
          </p:cNvSpPr>
          <p:nvPr/>
        </p:nvSpPr>
        <p:spPr bwMode="auto">
          <a:xfrm>
            <a:off x="442913" y="2911475"/>
            <a:ext cx="7488237"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t>2 C</a:t>
            </a:r>
            <a:r>
              <a:rPr lang="en-US" altLang="en-US" sz="2800" baseline="-25000"/>
              <a:t>2</a:t>
            </a:r>
            <a:r>
              <a:rPr lang="en-US" altLang="en-US" sz="2800"/>
              <a:t>H</a:t>
            </a:r>
            <a:r>
              <a:rPr lang="en-US" altLang="en-US" sz="2800" baseline="-25000"/>
              <a:t>2</a:t>
            </a:r>
            <a:r>
              <a:rPr lang="en-US" altLang="en-US" sz="2800"/>
              <a:t>(</a:t>
            </a:r>
            <a:r>
              <a:rPr lang="en-US" altLang="en-US" sz="2800" i="1"/>
              <a:t>g</a:t>
            </a:r>
            <a:r>
              <a:rPr lang="en-US" altLang="en-US" sz="2800"/>
              <a:t>) </a:t>
            </a:r>
            <a:r>
              <a:rPr lang="en-US" altLang="en-US" sz="2800">
                <a:latin typeface="Symbol" panose="05050102010706020507" pitchFamily="18" charset="2"/>
              </a:rPr>
              <a:t>®</a:t>
            </a:r>
            <a:r>
              <a:rPr lang="en-US" altLang="en-US" sz="2800"/>
              <a:t> 4 C(</a:t>
            </a:r>
            <a:r>
              <a:rPr lang="en-US" altLang="en-US" sz="2800" i="1"/>
              <a:t>s</a:t>
            </a:r>
            <a:r>
              <a:rPr lang="en-US" altLang="en-US" sz="2800"/>
              <a:t>) + 2 H</a:t>
            </a:r>
            <a:r>
              <a:rPr lang="en-US" altLang="en-US" sz="2800" baseline="-25000"/>
              <a:t>2</a:t>
            </a:r>
            <a:r>
              <a:rPr lang="en-US" altLang="en-US" sz="2800"/>
              <a:t>(</a:t>
            </a:r>
            <a:r>
              <a:rPr lang="en-US" altLang="en-US" sz="2800" i="1"/>
              <a:t>g</a:t>
            </a:r>
            <a:r>
              <a:rPr lang="en-US" altLang="en-US" sz="2800"/>
              <a:t>) 	</a:t>
            </a:r>
            <a:r>
              <a:rPr lang="en-US" altLang="en-US" sz="2800">
                <a:latin typeface="Symbol" panose="05050102010706020507" pitchFamily="18" charset="2"/>
              </a:rPr>
              <a:t>D</a:t>
            </a:r>
            <a:r>
              <a:rPr lang="en-US" altLang="en-US" sz="2800"/>
              <a:t>H° = 2(-227.4) kJ</a:t>
            </a:r>
          </a:p>
        </p:txBody>
      </p:sp>
      <p:sp>
        <p:nvSpPr>
          <p:cNvPr id="50180" name="Rectangle 4"/>
          <p:cNvSpPr>
            <a:spLocks noChangeArrowheads="1"/>
          </p:cNvSpPr>
          <p:nvPr/>
        </p:nvSpPr>
        <p:spPr bwMode="auto">
          <a:xfrm>
            <a:off x="442913" y="3521075"/>
            <a:ext cx="7488237"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t>4 C(</a:t>
            </a:r>
            <a:r>
              <a:rPr lang="en-US" altLang="en-US" sz="2800" i="1"/>
              <a:t>s</a:t>
            </a:r>
            <a:r>
              <a:rPr lang="en-US" altLang="en-US" sz="2800"/>
              <a:t>) + 4 O</a:t>
            </a:r>
            <a:r>
              <a:rPr lang="en-US" altLang="en-US" sz="2800" baseline="-25000"/>
              <a:t>2</a:t>
            </a:r>
            <a:r>
              <a:rPr lang="en-US" altLang="en-US" sz="2800"/>
              <a:t>(</a:t>
            </a:r>
            <a:r>
              <a:rPr lang="en-US" altLang="en-US" sz="2800" i="1"/>
              <a:t>g</a:t>
            </a:r>
            <a:r>
              <a:rPr lang="en-US" altLang="en-US" sz="2800"/>
              <a:t>) </a:t>
            </a:r>
            <a:r>
              <a:rPr lang="en-US" altLang="en-US" sz="2800">
                <a:latin typeface="Symbol" panose="05050102010706020507" pitchFamily="18" charset="2"/>
              </a:rPr>
              <a:t>®</a:t>
            </a:r>
            <a:r>
              <a:rPr lang="en-US" altLang="en-US" sz="2800"/>
              <a:t> 4CO</a:t>
            </a:r>
            <a:r>
              <a:rPr lang="en-US" altLang="en-US" sz="2800" baseline="-25000"/>
              <a:t>2</a:t>
            </a:r>
            <a:r>
              <a:rPr lang="en-US" altLang="en-US" sz="2800"/>
              <a:t>(</a:t>
            </a:r>
            <a:r>
              <a:rPr lang="en-US" altLang="en-US" sz="2800" i="1"/>
              <a:t>g</a:t>
            </a:r>
            <a:r>
              <a:rPr lang="en-US" altLang="en-US" sz="2800"/>
              <a:t>)	</a:t>
            </a:r>
            <a:r>
              <a:rPr lang="en-US" altLang="en-US" sz="2800">
                <a:latin typeface="Symbol" panose="05050102010706020507" pitchFamily="18" charset="2"/>
              </a:rPr>
              <a:t>D</a:t>
            </a:r>
            <a:r>
              <a:rPr lang="en-US" altLang="en-US" sz="2800"/>
              <a:t>H° = 4(-393.5) kJ</a:t>
            </a:r>
          </a:p>
        </p:txBody>
      </p:sp>
      <p:sp>
        <p:nvSpPr>
          <p:cNvPr id="50181" name="Rectangle 5"/>
          <p:cNvSpPr>
            <a:spLocks noChangeArrowheads="1"/>
          </p:cNvSpPr>
          <p:nvPr/>
        </p:nvSpPr>
        <p:spPr bwMode="auto">
          <a:xfrm>
            <a:off x="442913" y="4130675"/>
            <a:ext cx="7488237"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t>2 H</a:t>
            </a:r>
            <a:r>
              <a:rPr lang="en-US" altLang="en-US" sz="2800" baseline="-25000"/>
              <a:t>2</a:t>
            </a:r>
            <a:r>
              <a:rPr lang="en-US" altLang="en-US" sz="2800"/>
              <a:t>(</a:t>
            </a:r>
            <a:r>
              <a:rPr lang="en-US" altLang="en-US" sz="2800" i="1"/>
              <a:t>g</a:t>
            </a:r>
            <a:r>
              <a:rPr lang="en-US" altLang="en-US" sz="2800"/>
              <a:t>) +  O</a:t>
            </a:r>
            <a:r>
              <a:rPr lang="en-US" altLang="en-US" sz="2800" baseline="-25000"/>
              <a:t>2</a:t>
            </a:r>
            <a:r>
              <a:rPr lang="en-US" altLang="en-US" sz="2800"/>
              <a:t>(</a:t>
            </a:r>
            <a:r>
              <a:rPr lang="en-US" altLang="en-US" sz="2800" i="1"/>
              <a:t>g</a:t>
            </a:r>
            <a:r>
              <a:rPr lang="en-US" altLang="en-US" sz="2800"/>
              <a:t>) </a:t>
            </a:r>
            <a:r>
              <a:rPr lang="en-US" altLang="en-US" sz="2800">
                <a:latin typeface="Symbol" panose="05050102010706020507" pitchFamily="18" charset="2"/>
              </a:rPr>
              <a:t>®</a:t>
            </a:r>
            <a:r>
              <a:rPr lang="en-US" altLang="en-US" sz="2800"/>
              <a:t> 2 H</a:t>
            </a:r>
            <a:r>
              <a:rPr lang="en-US" altLang="en-US" sz="2800" baseline="-25000"/>
              <a:t>2</a:t>
            </a:r>
            <a:r>
              <a:rPr lang="en-US" altLang="en-US" sz="2800"/>
              <a:t>O(</a:t>
            </a:r>
            <a:r>
              <a:rPr lang="en-US" altLang="en-US" sz="2800" i="1"/>
              <a:t>l</a:t>
            </a:r>
            <a:r>
              <a:rPr lang="en-US" altLang="en-US" sz="2800"/>
              <a:t>)	</a:t>
            </a:r>
            <a:r>
              <a:rPr lang="en-US" altLang="en-US" sz="2800">
                <a:latin typeface="Symbol" panose="05050102010706020507" pitchFamily="18" charset="2"/>
              </a:rPr>
              <a:t>D</a:t>
            </a:r>
            <a:r>
              <a:rPr lang="en-US" altLang="en-US" sz="2800"/>
              <a:t>H° = 2(-285.8) kJ</a:t>
            </a:r>
          </a:p>
        </p:txBody>
      </p:sp>
      <p:sp>
        <p:nvSpPr>
          <p:cNvPr id="70663" name="Rectangle 6"/>
          <p:cNvSpPr>
            <a:spLocks noChangeArrowheads="1"/>
          </p:cNvSpPr>
          <p:nvPr/>
        </p:nvSpPr>
        <p:spPr bwMode="auto">
          <a:xfrm>
            <a:off x="366713" y="2225675"/>
            <a:ext cx="872013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b="1"/>
              <a:t>2.  Arrange equations so they add up to desired reaction</a:t>
            </a:r>
          </a:p>
        </p:txBody>
      </p:sp>
      <p:sp>
        <p:nvSpPr>
          <p:cNvPr id="50183" name="Rectangle 7">
            <a:extLst>
              <a:ext uri="{FF2B5EF4-FFF2-40B4-BE49-F238E27FC236}">
                <a16:creationId xmlns:a16="http://schemas.microsoft.com/office/drawing/2014/main" id="{C12ED12D-BD89-47A0-A040-006F2E227B8C}"/>
              </a:ext>
            </a:extLst>
          </p:cNvPr>
          <p:cNvSpPr>
            <a:spLocks noChangeArrowheads="1"/>
          </p:cNvSpPr>
          <p:nvPr/>
        </p:nvSpPr>
        <p:spPr bwMode="auto">
          <a:xfrm>
            <a:off x="61913" y="4740275"/>
            <a:ext cx="8701087"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defRPr/>
            </a:pPr>
            <a:r>
              <a:rPr lang="en-US" sz="3200" b="1" dirty="0">
                <a:solidFill>
                  <a:srgbClr val="FF0000"/>
                </a:solidFill>
                <a:effectLst>
                  <a:outerShdw blurRad="38100" dist="38100" dir="2700000" algn="tl">
                    <a:srgbClr val="000000">
                      <a:alpha val="43137"/>
                    </a:srgbClr>
                  </a:outerShdw>
                </a:effectLst>
              </a:rPr>
              <a:t>2 C</a:t>
            </a:r>
            <a:r>
              <a:rPr lang="en-US" sz="3200" b="1" baseline="-25000" dirty="0">
                <a:solidFill>
                  <a:srgbClr val="FF0000"/>
                </a:solidFill>
                <a:effectLst>
                  <a:outerShdw blurRad="38100" dist="38100" dir="2700000" algn="tl">
                    <a:srgbClr val="000000">
                      <a:alpha val="43137"/>
                    </a:srgbClr>
                  </a:outerShdw>
                </a:effectLst>
              </a:rPr>
              <a:t>2</a:t>
            </a:r>
            <a:r>
              <a:rPr lang="en-US" sz="3200" b="1" dirty="0">
                <a:solidFill>
                  <a:srgbClr val="FF0000"/>
                </a:solidFill>
                <a:effectLst>
                  <a:outerShdw blurRad="38100" dist="38100" dir="2700000" algn="tl">
                    <a:srgbClr val="000000">
                      <a:alpha val="43137"/>
                    </a:srgbClr>
                  </a:outerShdw>
                </a:effectLst>
              </a:rPr>
              <a:t>H</a:t>
            </a:r>
            <a:r>
              <a:rPr lang="en-US" sz="3200" b="1" baseline="-25000" dirty="0">
                <a:solidFill>
                  <a:srgbClr val="FF0000"/>
                </a:solidFill>
                <a:effectLst>
                  <a:outerShdw blurRad="38100" dist="38100" dir="2700000" algn="tl">
                    <a:srgbClr val="000000">
                      <a:alpha val="43137"/>
                    </a:srgbClr>
                  </a:outerShdw>
                </a:effectLst>
              </a:rPr>
              <a:t>2</a:t>
            </a:r>
            <a:r>
              <a:rPr lang="en-US" sz="3200" b="1" dirty="0">
                <a:solidFill>
                  <a:srgbClr val="FF0000"/>
                </a:solidFill>
                <a:effectLst>
                  <a:outerShdw blurRad="38100" dist="38100" dir="2700000" algn="tl">
                    <a:srgbClr val="000000">
                      <a:alpha val="43137"/>
                    </a:srgbClr>
                  </a:outerShdw>
                </a:effectLst>
              </a:rPr>
              <a:t>(</a:t>
            </a:r>
            <a:r>
              <a:rPr lang="en-US" sz="3200" b="1" i="1" dirty="0">
                <a:solidFill>
                  <a:srgbClr val="FF0000"/>
                </a:solidFill>
                <a:effectLst>
                  <a:outerShdw blurRad="38100" dist="38100" dir="2700000" algn="tl">
                    <a:srgbClr val="000000">
                      <a:alpha val="43137"/>
                    </a:srgbClr>
                  </a:outerShdw>
                </a:effectLst>
              </a:rPr>
              <a:t>g</a:t>
            </a:r>
            <a:r>
              <a:rPr lang="en-US" sz="3200" b="1" dirty="0">
                <a:solidFill>
                  <a:srgbClr val="FF0000"/>
                </a:solidFill>
                <a:effectLst>
                  <a:outerShdw blurRad="38100" dist="38100" dir="2700000" algn="tl">
                    <a:srgbClr val="000000">
                      <a:alpha val="43137"/>
                    </a:srgbClr>
                  </a:outerShdw>
                </a:effectLst>
              </a:rPr>
              <a:t>) + 5 O</a:t>
            </a:r>
            <a:r>
              <a:rPr lang="en-US" sz="3200" b="1" baseline="-25000" dirty="0">
                <a:solidFill>
                  <a:srgbClr val="FF0000"/>
                </a:solidFill>
                <a:effectLst>
                  <a:outerShdw blurRad="38100" dist="38100" dir="2700000" algn="tl">
                    <a:srgbClr val="000000">
                      <a:alpha val="43137"/>
                    </a:srgbClr>
                  </a:outerShdw>
                </a:effectLst>
              </a:rPr>
              <a:t>2</a:t>
            </a:r>
            <a:r>
              <a:rPr lang="en-US" sz="3200" b="1" dirty="0">
                <a:solidFill>
                  <a:srgbClr val="FF0000"/>
                </a:solidFill>
                <a:effectLst>
                  <a:outerShdw blurRad="38100" dist="38100" dir="2700000" algn="tl">
                    <a:srgbClr val="000000">
                      <a:alpha val="43137"/>
                    </a:srgbClr>
                  </a:outerShdw>
                </a:effectLst>
              </a:rPr>
              <a:t>(</a:t>
            </a:r>
            <a:r>
              <a:rPr lang="en-US" sz="3200" b="1" i="1" dirty="0">
                <a:solidFill>
                  <a:srgbClr val="FF0000"/>
                </a:solidFill>
                <a:effectLst>
                  <a:outerShdw blurRad="38100" dist="38100" dir="2700000" algn="tl">
                    <a:srgbClr val="000000">
                      <a:alpha val="43137"/>
                    </a:srgbClr>
                  </a:outerShdw>
                </a:effectLst>
              </a:rPr>
              <a:t>g</a:t>
            </a:r>
            <a:r>
              <a:rPr lang="en-US" sz="3200" b="1" dirty="0">
                <a:solidFill>
                  <a:srgbClr val="FF0000"/>
                </a:solidFill>
                <a:effectLst>
                  <a:outerShdw blurRad="38100" dist="38100" dir="2700000" algn="tl">
                    <a:srgbClr val="000000">
                      <a:alpha val="43137"/>
                    </a:srgbClr>
                  </a:outerShdw>
                </a:effectLst>
              </a:rPr>
              <a:t>) </a:t>
            </a:r>
            <a:r>
              <a:rPr lang="en-US" sz="3200" b="1" dirty="0">
                <a:solidFill>
                  <a:srgbClr val="FF0000"/>
                </a:solidFill>
                <a:effectLst>
                  <a:outerShdw blurRad="38100" dist="38100" dir="2700000" algn="tl">
                    <a:srgbClr val="000000">
                      <a:alpha val="43137"/>
                    </a:srgbClr>
                  </a:outerShdw>
                </a:effectLst>
                <a:latin typeface="Symbol" pitchFamily="18" charset="2"/>
              </a:rPr>
              <a:t>®</a:t>
            </a:r>
            <a:r>
              <a:rPr lang="en-US" sz="3200" b="1" dirty="0">
                <a:solidFill>
                  <a:srgbClr val="FF0000"/>
                </a:solidFill>
                <a:effectLst>
                  <a:outerShdw blurRad="38100" dist="38100" dir="2700000" algn="tl">
                    <a:srgbClr val="000000">
                      <a:alpha val="43137"/>
                    </a:srgbClr>
                  </a:outerShdw>
                </a:effectLst>
              </a:rPr>
              <a:t> 4 CO</a:t>
            </a:r>
            <a:r>
              <a:rPr lang="en-US" sz="3200" b="1" baseline="-25000" dirty="0">
                <a:solidFill>
                  <a:srgbClr val="FF0000"/>
                </a:solidFill>
                <a:effectLst>
                  <a:outerShdw blurRad="38100" dist="38100" dir="2700000" algn="tl">
                    <a:srgbClr val="000000">
                      <a:alpha val="43137"/>
                    </a:srgbClr>
                  </a:outerShdw>
                </a:effectLst>
              </a:rPr>
              <a:t>2</a:t>
            </a:r>
            <a:r>
              <a:rPr lang="en-US" sz="3200" b="1" dirty="0">
                <a:solidFill>
                  <a:srgbClr val="FF0000"/>
                </a:solidFill>
                <a:effectLst>
                  <a:outerShdw blurRad="38100" dist="38100" dir="2700000" algn="tl">
                    <a:srgbClr val="000000">
                      <a:alpha val="43137"/>
                    </a:srgbClr>
                  </a:outerShdw>
                </a:effectLst>
              </a:rPr>
              <a:t>(</a:t>
            </a:r>
            <a:r>
              <a:rPr lang="en-US" sz="3200" b="1" i="1" dirty="0">
                <a:solidFill>
                  <a:srgbClr val="FF0000"/>
                </a:solidFill>
                <a:effectLst>
                  <a:outerShdw blurRad="38100" dist="38100" dir="2700000" algn="tl">
                    <a:srgbClr val="000000">
                      <a:alpha val="43137"/>
                    </a:srgbClr>
                  </a:outerShdw>
                </a:effectLst>
              </a:rPr>
              <a:t>g</a:t>
            </a:r>
            <a:r>
              <a:rPr lang="en-US" sz="3200" b="1" dirty="0">
                <a:solidFill>
                  <a:srgbClr val="FF0000"/>
                </a:solidFill>
                <a:effectLst>
                  <a:outerShdw blurRad="38100" dist="38100" dir="2700000" algn="tl">
                    <a:srgbClr val="000000">
                      <a:alpha val="43137"/>
                    </a:srgbClr>
                  </a:outerShdw>
                </a:effectLst>
              </a:rPr>
              <a:t>) + 2 H</a:t>
            </a:r>
            <a:r>
              <a:rPr lang="en-US" sz="3200" b="1" baseline="-25000" dirty="0">
                <a:solidFill>
                  <a:srgbClr val="FF0000"/>
                </a:solidFill>
                <a:effectLst>
                  <a:outerShdw blurRad="38100" dist="38100" dir="2700000" algn="tl">
                    <a:srgbClr val="000000">
                      <a:alpha val="43137"/>
                    </a:srgbClr>
                  </a:outerShdw>
                </a:effectLst>
              </a:rPr>
              <a:t>2</a:t>
            </a:r>
            <a:r>
              <a:rPr lang="en-US" sz="3200" b="1" dirty="0">
                <a:solidFill>
                  <a:srgbClr val="FF0000"/>
                </a:solidFill>
                <a:effectLst>
                  <a:outerShdw blurRad="38100" dist="38100" dir="2700000" algn="tl">
                    <a:srgbClr val="000000">
                      <a:alpha val="43137"/>
                    </a:srgbClr>
                  </a:outerShdw>
                </a:effectLst>
              </a:rPr>
              <a:t>O(</a:t>
            </a:r>
            <a:r>
              <a:rPr lang="en-US" sz="3200" b="1" i="1" dirty="0">
                <a:solidFill>
                  <a:srgbClr val="FF0000"/>
                </a:solidFill>
                <a:effectLst>
                  <a:outerShdw blurRad="38100" dist="38100" dir="2700000" algn="tl">
                    <a:srgbClr val="000000">
                      <a:alpha val="43137"/>
                    </a:srgbClr>
                  </a:outerShdw>
                </a:effectLst>
              </a:rPr>
              <a:t>l</a:t>
            </a:r>
            <a:r>
              <a:rPr lang="en-US" sz="3200" b="1" dirty="0">
                <a:solidFill>
                  <a:srgbClr val="FF0000"/>
                </a:solidFill>
                <a:effectLst>
                  <a:outerShdw blurRad="38100" dist="38100" dir="2700000" algn="tl">
                    <a:srgbClr val="000000">
                      <a:alpha val="43137"/>
                    </a:srgbClr>
                  </a:outerShdw>
                </a:effectLst>
              </a:rPr>
              <a:t>)</a:t>
            </a:r>
          </a:p>
          <a:p>
            <a:pPr algn="ctr">
              <a:defRPr/>
            </a:pPr>
            <a:r>
              <a:rPr lang="en-US" sz="3200" b="1" dirty="0">
                <a:solidFill>
                  <a:srgbClr val="FF0000"/>
                </a:solidFill>
                <a:effectLst>
                  <a:outerShdw blurRad="38100" dist="38100" dir="2700000" algn="tl">
                    <a:srgbClr val="000000">
                      <a:alpha val="43137"/>
                    </a:srgbClr>
                  </a:outerShdw>
                </a:effectLst>
              </a:rPr>
              <a:t>	  </a:t>
            </a:r>
            <a:r>
              <a:rPr lang="en-US" sz="3200" b="1" dirty="0">
                <a:solidFill>
                  <a:srgbClr val="FF0000"/>
                </a:solidFill>
                <a:effectLst>
                  <a:outerShdw blurRad="38100" dist="38100" dir="2700000" algn="tl">
                    <a:srgbClr val="000000">
                      <a:alpha val="43137"/>
                    </a:srgbClr>
                  </a:outerShdw>
                </a:effectLst>
                <a:latin typeface="Symbol" pitchFamily="18" charset="2"/>
              </a:rPr>
              <a:t>D</a:t>
            </a:r>
            <a:r>
              <a:rPr lang="en-US" sz="3200" b="1" dirty="0">
                <a:solidFill>
                  <a:srgbClr val="FF0000"/>
                </a:solidFill>
                <a:effectLst>
                  <a:outerShdw blurRad="38100" dist="38100" dir="2700000" algn="tl">
                    <a:srgbClr val="000000">
                      <a:alpha val="43137"/>
                    </a:srgbClr>
                  </a:outerShdw>
                </a:effectLst>
              </a:rPr>
              <a:t>H = -2600.4 kJ</a:t>
            </a:r>
          </a:p>
        </p:txBody>
      </p:sp>
      <p:grpSp>
        <p:nvGrpSpPr>
          <p:cNvPr id="2" name="Group 13"/>
          <p:cNvGrpSpPr>
            <a:grpSpLocks/>
          </p:cNvGrpSpPr>
          <p:nvPr/>
        </p:nvGrpSpPr>
        <p:grpSpPr bwMode="auto">
          <a:xfrm>
            <a:off x="457200" y="2971800"/>
            <a:ext cx="2819400" cy="1066800"/>
            <a:chOff x="288" y="1872"/>
            <a:chExt cx="1776" cy="672"/>
          </a:xfrm>
        </p:grpSpPr>
        <p:sp>
          <p:nvSpPr>
            <p:cNvPr id="70669" name="Line 8"/>
            <p:cNvSpPr>
              <a:spLocks noChangeShapeType="1"/>
            </p:cNvSpPr>
            <p:nvPr/>
          </p:nvSpPr>
          <p:spPr bwMode="auto">
            <a:xfrm flipH="1">
              <a:off x="1536" y="1872"/>
              <a:ext cx="528" cy="28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70" name="Line 10"/>
            <p:cNvSpPr>
              <a:spLocks noChangeShapeType="1"/>
            </p:cNvSpPr>
            <p:nvPr/>
          </p:nvSpPr>
          <p:spPr bwMode="auto">
            <a:xfrm flipH="1">
              <a:off x="288" y="2256"/>
              <a:ext cx="528" cy="288"/>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14"/>
          <p:cNvGrpSpPr>
            <a:grpSpLocks/>
          </p:cNvGrpSpPr>
          <p:nvPr/>
        </p:nvGrpSpPr>
        <p:grpSpPr bwMode="auto">
          <a:xfrm>
            <a:off x="533400" y="2971800"/>
            <a:ext cx="3962400" cy="1676400"/>
            <a:chOff x="336" y="1872"/>
            <a:chExt cx="2496" cy="1056"/>
          </a:xfrm>
        </p:grpSpPr>
        <p:sp>
          <p:nvSpPr>
            <p:cNvPr id="70667" name="Line 11"/>
            <p:cNvSpPr>
              <a:spLocks noChangeShapeType="1"/>
            </p:cNvSpPr>
            <p:nvPr/>
          </p:nvSpPr>
          <p:spPr bwMode="auto">
            <a:xfrm>
              <a:off x="2304" y="1872"/>
              <a:ext cx="528" cy="288"/>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68" name="Line 12"/>
            <p:cNvSpPr>
              <a:spLocks noChangeShapeType="1"/>
            </p:cNvSpPr>
            <p:nvPr/>
          </p:nvSpPr>
          <p:spPr bwMode="auto">
            <a:xfrm>
              <a:off x="336" y="2640"/>
              <a:ext cx="528" cy="288"/>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179"/>
                                        </p:tgtEl>
                                        <p:attrNameLst>
                                          <p:attrName>style.visibility</p:attrName>
                                        </p:attrNameLst>
                                      </p:cBhvr>
                                      <p:to>
                                        <p:strVal val="visible"/>
                                      </p:to>
                                    </p:set>
                                    <p:animEffect transition="in" filter="wipe(left)">
                                      <p:cBhvr>
                                        <p:cTn id="7" dur="500"/>
                                        <p:tgtEl>
                                          <p:spTgt spid="501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180"/>
                                        </p:tgtEl>
                                        <p:attrNameLst>
                                          <p:attrName>style.visibility</p:attrName>
                                        </p:attrNameLst>
                                      </p:cBhvr>
                                      <p:to>
                                        <p:strVal val="visible"/>
                                      </p:to>
                                    </p:set>
                                    <p:animEffect transition="in" filter="wipe(left)">
                                      <p:cBhvr>
                                        <p:cTn id="12" dur="500"/>
                                        <p:tgtEl>
                                          <p:spTgt spid="501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0181"/>
                                        </p:tgtEl>
                                        <p:attrNameLst>
                                          <p:attrName>style.visibility</p:attrName>
                                        </p:attrNameLst>
                                      </p:cBhvr>
                                      <p:to>
                                        <p:strVal val="visible"/>
                                      </p:to>
                                    </p:set>
                                    <p:animEffect transition="in" filter="wipe(left)">
                                      <p:cBhvr>
                                        <p:cTn id="17" dur="500"/>
                                        <p:tgtEl>
                                          <p:spTgt spid="5018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0183"/>
                                        </p:tgtEl>
                                        <p:attrNameLst>
                                          <p:attrName>style.visibility</p:attrName>
                                        </p:attrNameLst>
                                      </p:cBhvr>
                                      <p:to>
                                        <p:strVal val="visible"/>
                                      </p:to>
                                    </p:set>
                                    <p:animEffect transition="in" filter="wipe(left)">
                                      <p:cBhvr>
                                        <p:cTn id="32" dur="500"/>
                                        <p:tgtEl>
                                          <p:spTgt spid="50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p:bldP spid="50180" grpId="0"/>
      <p:bldP spid="50181" grpId="0"/>
      <p:bldP spid="5018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6" descr="A graph of electrostatic potential energy shows that when oppositely charged ions are close together, they have low potential energy, less than 0. As the ions move far apart, they have a higher, less negative, potential energy and approach 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48138" y="1658938"/>
            <a:ext cx="4597400"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Content Placeholder 5"/>
          <p:cNvSpPr>
            <a:spLocks noGrp="1" noChangeArrowheads="1"/>
          </p:cNvSpPr>
          <p:nvPr>
            <p:ph idx="1"/>
          </p:nvPr>
        </p:nvSpPr>
        <p:spPr>
          <a:xfrm>
            <a:off x="457200" y="1600200"/>
            <a:ext cx="3505200" cy="4191000"/>
          </a:xfrm>
        </p:spPr>
        <p:txBody>
          <a:bodyPr/>
          <a:lstStyle/>
          <a:p>
            <a:r>
              <a:rPr lang="en-US" altLang="en-US" sz="2600"/>
              <a:t>Electrostatic attraction is seen between oppositely charged ions.</a:t>
            </a:r>
          </a:p>
          <a:p>
            <a:r>
              <a:rPr lang="en-US" altLang="en-US" sz="2600"/>
              <a:t>Energy is released when chemical bonds are formed; energy is consumed when chemical bonds are broken.</a:t>
            </a:r>
          </a:p>
        </p:txBody>
      </p:sp>
      <p:sp>
        <p:nvSpPr>
          <p:cNvPr id="11266" name="Title 4"/>
          <p:cNvSpPr>
            <a:spLocks noGrp="1" noChangeArrowheads="1"/>
          </p:cNvSpPr>
          <p:nvPr>
            <p:ph type="title"/>
          </p:nvPr>
        </p:nvSpPr>
        <p:spPr/>
        <p:txBody>
          <a:bodyPr/>
          <a:lstStyle/>
          <a:p>
            <a:r>
              <a:rPr lang="en-US" altLang="en-US"/>
              <a:t>Attraction Between Ions</a:t>
            </a: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id="{5C399B0A-479F-4E47-AF00-37040906F7C0}"/>
              </a:ext>
            </a:extLst>
          </p:cNvPr>
          <p:cNvSpPr txBox="1">
            <a:spLocks noChangeArrowheads="1"/>
          </p:cNvSpPr>
          <p:nvPr/>
        </p:nvSpPr>
        <p:spPr bwMode="auto">
          <a:xfrm>
            <a:off x="228600" y="269875"/>
            <a:ext cx="8610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sz="3200" b="1" dirty="0"/>
              <a:t>Lecture Questions on Hess’s Law</a:t>
            </a:r>
          </a:p>
          <a:p>
            <a:pPr algn="ctr">
              <a:defRPr/>
            </a:pPr>
            <a:endParaRPr lang="en-US" sz="3200" b="1" dirty="0"/>
          </a:p>
          <a:p>
            <a:pPr algn="ctr">
              <a:defRPr/>
            </a:pPr>
            <a:r>
              <a:rPr lang="en-US" sz="2800" b="1" dirty="0">
                <a:solidFill>
                  <a:srgbClr val="FF0000"/>
                </a:solidFill>
                <a:effectLst>
                  <a:outerShdw blurRad="38100" dist="38100" dir="2700000" algn="tl">
                    <a:srgbClr val="000000">
                      <a:alpha val="43137"/>
                    </a:srgbClr>
                  </a:outerShdw>
                </a:effectLst>
                <a:latin typeface="Arial" pitchFamily="34" charset="0"/>
              </a:rPr>
              <a:t>1.  2C(graphite) + O</a:t>
            </a:r>
            <a:r>
              <a:rPr lang="en-US" sz="2800" b="1" baseline="-25000" dirty="0">
                <a:solidFill>
                  <a:srgbClr val="FF0000"/>
                </a:solidFill>
                <a:effectLst>
                  <a:outerShdw blurRad="38100" dist="38100" dir="2700000" algn="tl">
                    <a:srgbClr val="000000">
                      <a:alpha val="43137"/>
                    </a:srgbClr>
                  </a:outerShdw>
                </a:effectLst>
                <a:latin typeface="Arial" pitchFamily="34" charset="0"/>
              </a:rPr>
              <a:t>2</a:t>
            </a:r>
            <a:r>
              <a:rPr lang="en-US" sz="2800" b="1" dirty="0">
                <a:solidFill>
                  <a:srgbClr val="FF0000"/>
                </a:solidFill>
                <a:effectLst>
                  <a:outerShdw blurRad="38100" dist="38100" dir="2700000" algn="tl">
                    <a:srgbClr val="000000">
                      <a:alpha val="43137"/>
                    </a:srgbClr>
                  </a:outerShdw>
                </a:effectLst>
                <a:latin typeface="Arial" pitchFamily="34" charset="0"/>
              </a:rPr>
              <a:t>(g) </a:t>
            </a:r>
            <a:r>
              <a:rPr lang="en-US" sz="2800" b="1" dirty="0">
                <a:solidFill>
                  <a:srgbClr val="FF0000"/>
                </a:solidFill>
                <a:effectLst>
                  <a:outerShdw blurRad="38100" dist="38100" dir="2700000" algn="tl">
                    <a:srgbClr val="000000">
                      <a:alpha val="43137"/>
                    </a:srgbClr>
                  </a:outerShdw>
                </a:effectLst>
                <a:latin typeface="Arial" pitchFamily="34" charset="0"/>
                <a:cs typeface="Times New Roman" pitchFamily="18" charset="0"/>
              </a:rPr>
              <a:t>→2CO (g) ; </a:t>
            </a:r>
            <a:r>
              <a:rPr lang="en-US" sz="2800" b="1" dirty="0">
                <a:solidFill>
                  <a:srgbClr val="FF0000"/>
                </a:solidFill>
                <a:effectLst>
                  <a:outerShdw blurRad="38100" dist="38100" dir="2700000" algn="tl">
                    <a:srgbClr val="000000">
                      <a:alpha val="43137"/>
                    </a:srgbClr>
                  </a:outerShdw>
                </a:effectLst>
                <a:latin typeface="Arial" pitchFamily="34" charset="0"/>
                <a:sym typeface="Symbol" pitchFamily="18" charset="2"/>
              </a:rPr>
              <a:t></a:t>
            </a:r>
            <a:r>
              <a:rPr lang="en-US" sz="2800" b="1" dirty="0">
                <a:solidFill>
                  <a:srgbClr val="FF0000"/>
                </a:solidFill>
                <a:effectLst>
                  <a:outerShdw blurRad="38100" dist="38100" dir="2700000" algn="tl">
                    <a:srgbClr val="000000">
                      <a:alpha val="43137"/>
                    </a:srgbClr>
                  </a:outerShdw>
                </a:effectLst>
                <a:latin typeface="Arial" pitchFamily="34" charset="0"/>
              </a:rPr>
              <a:t>H = ?</a:t>
            </a:r>
          </a:p>
          <a:p>
            <a:pPr>
              <a:defRPr/>
            </a:pPr>
            <a:r>
              <a:rPr lang="en-US" sz="2800" b="1" dirty="0">
                <a:solidFill>
                  <a:srgbClr val="FF0000"/>
                </a:solidFill>
                <a:effectLst>
                  <a:outerShdw blurRad="38100" dist="38100" dir="2700000" algn="tl">
                    <a:srgbClr val="000000">
                      <a:alpha val="43137"/>
                    </a:srgbClr>
                  </a:outerShdw>
                </a:effectLst>
                <a:latin typeface="Arial" pitchFamily="34" charset="0"/>
              </a:rPr>
              <a:t> Consider: </a:t>
            </a:r>
          </a:p>
          <a:p>
            <a:pPr algn="ctr">
              <a:defRPr/>
            </a:pPr>
            <a:r>
              <a:rPr lang="en-US" sz="2800" b="1" dirty="0">
                <a:solidFill>
                  <a:srgbClr val="C00000"/>
                </a:solidFill>
                <a:effectLst>
                  <a:outerShdw blurRad="38100" dist="38100" dir="2700000" algn="tl">
                    <a:srgbClr val="000000">
                      <a:alpha val="43137"/>
                    </a:srgbClr>
                  </a:outerShdw>
                </a:effectLst>
                <a:latin typeface="Arial" pitchFamily="34" charset="0"/>
              </a:rPr>
              <a:t>CO</a:t>
            </a:r>
            <a:r>
              <a:rPr lang="en-US" sz="2800" b="1" baseline="-25000" dirty="0">
                <a:solidFill>
                  <a:srgbClr val="C00000"/>
                </a:solidFill>
                <a:effectLst>
                  <a:outerShdw blurRad="38100" dist="38100" dir="2700000" algn="tl">
                    <a:srgbClr val="000000">
                      <a:alpha val="43137"/>
                    </a:srgbClr>
                  </a:outerShdw>
                </a:effectLst>
                <a:latin typeface="Arial" pitchFamily="34" charset="0"/>
              </a:rPr>
              <a:t>2</a:t>
            </a:r>
            <a:r>
              <a:rPr lang="en-US" sz="2800" b="1" dirty="0">
                <a:solidFill>
                  <a:srgbClr val="C00000"/>
                </a:solidFill>
                <a:effectLst>
                  <a:outerShdw blurRad="38100" dist="38100" dir="2700000" algn="tl">
                    <a:srgbClr val="000000">
                      <a:alpha val="43137"/>
                    </a:srgbClr>
                  </a:outerShdw>
                </a:effectLst>
                <a:latin typeface="Arial" pitchFamily="34" charset="0"/>
              </a:rPr>
              <a:t>(g) </a:t>
            </a:r>
            <a:r>
              <a:rPr lang="en-US" sz="2800" b="1" dirty="0">
                <a:solidFill>
                  <a:srgbClr val="C00000"/>
                </a:solidFill>
                <a:effectLst>
                  <a:outerShdw blurRad="38100" dist="38100" dir="2700000" algn="tl">
                    <a:srgbClr val="000000">
                      <a:alpha val="43137"/>
                    </a:srgbClr>
                  </a:outerShdw>
                </a:effectLst>
                <a:latin typeface="Arial" pitchFamily="34" charset="0"/>
                <a:cs typeface="Times New Roman" pitchFamily="18" charset="0"/>
              </a:rPr>
              <a:t>→ CO(g) + ½ O</a:t>
            </a:r>
            <a:r>
              <a:rPr lang="en-US" sz="2800" b="1" baseline="-25000" dirty="0">
                <a:solidFill>
                  <a:srgbClr val="C00000"/>
                </a:solidFill>
                <a:effectLst>
                  <a:outerShdw blurRad="38100" dist="38100" dir="2700000" algn="tl">
                    <a:srgbClr val="000000">
                      <a:alpha val="43137"/>
                    </a:srgbClr>
                  </a:outerShdw>
                </a:effectLst>
                <a:latin typeface="Arial" pitchFamily="34" charset="0"/>
                <a:cs typeface="Times New Roman" pitchFamily="18" charset="0"/>
              </a:rPr>
              <a:t>2</a:t>
            </a:r>
            <a:r>
              <a:rPr lang="en-US" sz="2800" b="1" dirty="0">
                <a:solidFill>
                  <a:srgbClr val="C00000"/>
                </a:solidFill>
                <a:effectLst>
                  <a:outerShdw blurRad="38100" dist="38100" dir="2700000" algn="tl">
                    <a:srgbClr val="000000">
                      <a:alpha val="43137"/>
                    </a:srgbClr>
                  </a:outerShdw>
                </a:effectLst>
                <a:latin typeface="Arial" pitchFamily="34" charset="0"/>
                <a:cs typeface="Times New Roman" pitchFamily="18" charset="0"/>
              </a:rPr>
              <a:t> (g) ; </a:t>
            </a:r>
            <a:r>
              <a:rPr lang="en-US" sz="2800" b="1" dirty="0">
                <a:solidFill>
                  <a:srgbClr val="C00000"/>
                </a:solidFill>
                <a:effectLst>
                  <a:outerShdw blurRad="38100" dist="38100" dir="2700000" algn="tl">
                    <a:srgbClr val="000000">
                      <a:alpha val="43137"/>
                    </a:srgbClr>
                  </a:outerShdw>
                </a:effectLst>
                <a:latin typeface="Arial" pitchFamily="34" charset="0"/>
                <a:sym typeface="Symbol" pitchFamily="18" charset="2"/>
              </a:rPr>
              <a:t></a:t>
            </a:r>
            <a:r>
              <a:rPr lang="en-US" sz="2800" b="1" dirty="0">
                <a:solidFill>
                  <a:srgbClr val="C00000"/>
                </a:solidFill>
                <a:effectLst>
                  <a:outerShdw blurRad="38100" dist="38100" dir="2700000" algn="tl">
                    <a:srgbClr val="000000">
                      <a:alpha val="43137"/>
                    </a:srgbClr>
                  </a:outerShdw>
                </a:effectLst>
                <a:latin typeface="Arial" pitchFamily="34" charset="0"/>
              </a:rPr>
              <a:t>H</a:t>
            </a:r>
            <a:r>
              <a:rPr lang="en-US" sz="2800" b="1" dirty="0">
                <a:solidFill>
                  <a:srgbClr val="C00000"/>
                </a:solidFill>
                <a:effectLst>
                  <a:outerShdw blurRad="38100" dist="38100" dir="2700000" algn="tl">
                    <a:srgbClr val="000000">
                      <a:alpha val="43137"/>
                    </a:srgbClr>
                  </a:outerShdw>
                </a:effectLst>
                <a:latin typeface="Arial" pitchFamily="34" charset="0"/>
                <a:cs typeface="Times New Roman" pitchFamily="18" charset="0"/>
              </a:rPr>
              <a:t> = +283.0 kJ</a:t>
            </a:r>
          </a:p>
          <a:p>
            <a:pPr algn="ctr">
              <a:defRPr/>
            </a:pPr>
            <a:r>
              <a:rPr lang="en-US" sz="2800" b="1" dirty="0">
                <a:solidFill>
                  <a:srgbClr val="C00000"/>
                </a:solidFill>
                <a:effectLst>
                  <a:outerShdw blurRad="38100" dist="38100" dir="2700000" algn="tl">
                    <a:srgbClr val="000000">
                      <a:alpha val="43137"/>
                    </a:srgbClr>
                  </a:outerShdw>
                </a:effectLst>
                <a:latin typeface="Arial" pitchFamily="34" charset="0"/>
              </a:rPr>
              <a:t>C(s) + O</a:t>
            </a:r>
            <a:r>
              <a:rPr lang="en-US" sz="2800" b="1" baseline="-25000" dirty="0">
                <a:solidFill>
                  <a:srgbClr val="C00000"/>
                </a:solidFill>
                <a:effectLst>
                  <a:outerShdw blurRad="38100" dist="38100" dir="2700000" algn="tl">
                    <a:srgbClr val="000000">
                      <a:alpha val="43137"/>
                    </a:srgbClr>
                  </a:outerShdw>
                </a:effectLst>
                <a:latin typeface="Arial" pitchFamily="34" charset="0"/>
              </a:rPr>
              <a:t>2</a:t>
            </a:r>
            <a:r>
              <a:rPr lang="en-US" sz="2800" b="1" dirty="0">
                <a:solidFill>
                  <a:srgbClr val="C00000"/>
                </a:solidFill>
                <a:effectLst>
                  <a:outerShdw blurRad="38100" dist="38100" dir="2700000" algn="tl">
                    <a:srgbClr val="000000">
                      <a:alpha val="43137"/>
                    </a:srgbClr>
                  </a:outerShdw>
                </a:effectLst>
                <a:latin typeface="Arial" pitchFamily="34" charset="0"/>
              </a:rPr>
              <a:t>(g) </a:t>
            </a:r>
            <a:r>
              <a:rPr lang="en-US" sz="2800" b="1" dirty="0">
                <a:solidFill>
                  <a:srgbClr val="C00000"/>
                </a:solidFill>
                <a:effectLst>
                  <a:outerShdw blurRad="38100" dist="38100" dir="2700000" algn="tl">
                    <a:srgbClr val="000000">
                      <a:alpha val="43137"/>
                    </a:srgbClr>
                  </a:outerShdw>
                </a:effectLst>
                <a:latin typeface="Arial" pitchFamily="34" charset="0"/>
                <a:cs typeface="Times New Roman" pitchFamily="18" charset="0"/>
              </a:rPr>
              <a:t>→ CO</a:t>
            </a:r>
            <a:r>
              <a:rPr lang="en-US" sz="2800" b="1" baseline="-25000" dirty="0">
                <a:solidFill>
                  <a:srgbClr val="C00000"/>
                </a:solidFill>
                <a:effectLst>
                  <a:outerShdw blurRad="38100" dist="38100" dir="2700000" algn="tl">
                    <a:srgbClr val="000000">
                      <a:alpha val="43137"/>
                    </a:srgbClr>
                  </a:outerShdw>
                </a:effectLst>
                <a:latin typeface="Arial" pitchFamily="34" charset="0"/>
                <a:cs typeface="Times New Roman" pitchFamily="18" charset="0"/>
              </a:rPr>
              <a:t>2</a:t>
            </a:r>
            <a:r>
              <a:rPr lang="en-US" sz="2800" b="1" dirty="0">
                <a:solidFill>
                  <a:srgbClr val="C00000"/>
                </a:solidFill>
                <a:effectLst>
                  <a:outerShdw blurRad="38100" dist="38100" dir="2700000" algn="tl">
                    <a:srgbClr val="000000">
                      <a:alpha val="43137"/>
                    </a:srgbClr>
                  </a:outerShdw>
                </a:effectLst>
                <a:latin typeface="Arial" pitchFamily="34" charset="0"/>
                <a:cs typeface="Times New Roman" pitchFamily="18" charset="0"/>
              </a:rPr>
              <a:t>(g) ; </a:t>
            </a:r>
            <a:r>
              <a:rPr lang="en-US" sz="2800" b="1" dirty="0">
                <a:solidFill>
                  <a:srgbClr val="C00000"/>
                </a:solidFill>
                <a:effectLst>
                  <a:outerShdw blurRad="38100" dist="38100" dir="2700000" algn="tl">
                    <a:srgbClr val="000000">
                      <a:alpha val="43137"/>
                    </a:srgbClr>
                  </a:outerShdw>
                </a:effectLst>
                <a:latin typeface="Arial" pitchFamily="34" charset="0"/>
                <a:sym typeface="Symbol" pitchFamily="18" charset="2"/>
              </a:rPr>
              <a:t></a:t>
            </a:r>
            <a:r>
              <a:rPr lang="en-US" sz="2800" b="1" dirty="0">
                <a:solidFill>
                  <a:srgbClr val="C00000"/>
                </a:solidFill>
                <a:effectLst>
                  <a:outerShdw blurRad="38100" dist="38100" dir="2700000" algn="tl">
                    <a:srgbClr val="000000">
                      <a:alpha val="43137"/>
                    </a:srgbClr>
                  </a:outerShdw>
                </a:effectLst>
                <a:latin typeface="Arial" pitchFamily="34" charset="0"/>
              </a:rPr>
              <a:t>H = -393.5 kJ</a:t>
            </a:r>
          </a:p>
          <a:p>
            <a:pPr>
              <a:defRPr/>
            </a:pPr>
            <a:endParaRPr lang="en-US" sz="2800" b="1" dirty="0">
              <a:solidFill>
                <a:srgbClr val="FF0000"/>
              </a:solidFill>
              <a:effectLst>
                <a:outerShdw blurRad="38100" dist="38100" dir="2700000" algn="tl">
                  <a:srgbClr val="000000">
                    <a:alpha val="43137"/>
                  </a:srgbClr>
                </a:outerShdw>
              </a:effectLst>
              <a:latin typeface="Arial" pitchFamily="34" charset="0"/>
            </a:endParaRPr>
          </a:p>
          <a:p>
            <a:pPr>
              <a:defRPr/>
            </a:pPr>
            <a:r>
              <a:rPr lang="en-US" sz="2800" b="1" dirty="0">
                <a:solidFill>
                  <a:srgbClr val="FF0000"/>
                </a:solidFill>
                <a:effectLst>
                  <a:outerShdw blurRad="38100" dist="38100" dir="2700000" algn="tl">
                    <a:srgbClr val="000000">
                      <a:alpha val="43137"/>
                    </a:srgbClr>
                  </a:outerShdw>
                </a:effectLst>
                <a:latin typeface="Arial" pitchFamily="34" charset="0"/>
              </a:rPr>
              <a:t>        2.  Acetic acid is contained in vinegar. Suppose the following occurred:</a:t>
            </a:r>
          </a:p>
          <a:p>
            <a:pPr>
              <a:defRPr/>
            </a:pPr>
            <a:r>
              <a:rPr lang="en-US" sz="2800" b="1" dirty="0">
                <a:solidFill>
                  <a:srgbClr val="FF0000"/>
                </a:solidFill>
                <a:effectLst>
                  <a:outerShdw blurRad="38100" dist="38100" dir="2700000" algn="tl">
                    <a:srgbClr val="000000">
                      <a:alpha val="43137"/>
                    </a:srgbClr>
                  </a:outerShdw>
                </a:effectLst>
                <a:latin typeface="Arial" pitchFamily="34" charset="0"/>
              </a:rPr>
              <a:t>2C</a:t>
            </a:r>
            <a:r>
              <a:rPr lang="en-US" sz="2800" b="1" baseline="-25000" dirty="0">
                <a:solidFill>
                  <a:srgbClr val="FF0000"/>
                </a:solidFill>
                <a:effectLst>
                  <a:outerShdw blurRad="38100" dist="38100" dir="2700000" algn="tl">
                    <a:srgbClr val="000000">
                      <a:alpha val="43137"/>
                    </a:srgbClr>
                  </a:outerShdw>
                </a:effectLst>
                <a:latin typeface="Arial" pitchFamily="34" charset="0"/>
              </a:rPr>
              <a:t>(graphite)</a:t>
            </a:r>
            <a:r>
              <a:rPr lang="en-US" sz="2800" b="1" dirty="0">
                <a:solidFill>
                  <a:srgbClr val="FF0000"/>
                </a:solidFill>
                <a:effectLst>
                  <a:outerShdw blurRad="38100" dist="38100" dir="2700000" algn="tl">
                    <a:srgbClr val="000000">
                      <a:alpha val="43137"/>
                    </a:srgbClr>
                  </a:outerShdw>
                </a:effectLst>
                <a:latin typeface="Arial" pitchFamily="34" charset="0"/>
              </a:rPr>
              <a:t> + 2 H</a:t>
            </a:r>
            <a:r>
              <a:rPr lang="en-US" sz="2800" b="1" baseline="-25000" dirty="0">
                <a:solidFill>
                  <a:srgbClr val="FF0000"/>
                </a:solidFill>
                <a:effectLst>
                  <a:outerShdw blurRad="38100" dist="38100" dir="2700000" algn="tl">
                    <a:srgbClr val="000000">
                      <a:alpha val="43137"/>
                    </a:srgbClr>
                  </a:outerShdw>
                </a:effectLst>
                <a:latin typeface="Arial" pitchFamily="34" charset="0"/>
              </a:rPr>
              <a:t>2</a:t>
            </a:r>
            <a:r>
              <a:rPr lang="en-US" sz="2800" b="1" dirty="0">
                <a:solidFill>
                  <a:srgbClr val="FF0000"/>
                </a:solidFill>
                <a:effectLst>
                  <a:outerShdw blurRad="38100" dist="38100" dir="2700000" algn="tl">
                    <a:srgbClr val="000000">
                      <a:alpha val="43137"/>
                    </a:srgbClr>
                  </a:outerShdw>
                </a:effectLst>
                <a:latin typeface="Arial" pitchFamily="34" charset="0"/>
              </a:rPr>
              <a:t> </a:t>
            </a:r>
            <a:r>
              <a:rPr lang="en-US" sz="1800" b="1" dirty="0">
                <a:solidFill>
                  <a:srgbClr val="FF0000"/>
                </a:solidFill>
                <a:effectLst>
                  <a:outerShdw blurRad="38100" dist="38100" dir="2700000" algn="tl">
                    <a:srgbClr val="000000">
                      <a:alpha val="43137"/>
                    </a:srgbClr>
                  </a:outerShdw>
                </a:effectLst>
                <a:latin typeface="Arial" pitchFamily="34" charset="0"/>
              </a:rPr>
              <a:t>(g)</a:t>
            </a:r>
            <a:r>
              <a:rPr lang="en-US" sz="2800" b="1" dirty="0">
                <a:solidFill>
                  <a:srgbClr val="FF0000"/>
                </a:solidFill>
                <a:effectLst>
                  <a:outerShdw blurRad="38100" dist="38100" dir="2700000" algn="tl">
                    <a:srgbClr val="000000">
                      <a:alpha val="43137"/>
                    </a:srgbClr>
                  </a:outerShdw>
                </a:effectLst>
                <a:latin typeface="Arial" pitchFamily="34" charset="0"/>
              </a:rPr>
              <a:t> + O</a:t>
            </a:r>
            <a:r>
              <a:rPr lang="en-US" sz="2800" b="1" baseline="-25000" dirty="0">
                <a:solidFill>
                  <a:srgbClr val="FF0000"/>
                </a:solidFill>
                <a:effectLst>
                  <a:outerShdw blurRad="38100" dist="38100" dir="2700000" algn="tl">
                    <a:srgbClr val="000000">
                      <a:alpha val="43137"/>
                    </a:srgbClr>
                  </a:outerShdw>
                </a:effectLst>
                <a:latin typeface="Arial" pitchFamily="34" charset="0"/>
              </a:rPr>
              <a:t>2</a:t>
            </a:r>
            <a:r>
              <a:rPr lang="en-US" sz="1800" b="1" dirty="0">
                <a:solidFill>
                  <a:srgbClr val="FF0000"/>
                </a:solidFill>
                <a:effectLst>
                  <a:outerShdw blurRad="38100" dist="38100" dir="2700000" algn="tl">
                    <a:srgbClr val="000000">
                      <a:alpha val="43137"/>
                    </a:srgbClr>
                  </a:outerShdw>
                </a:effectLst>
                <a:latin typeface="Arial" pitchFamily="34" charset="0"/>
              </a:rPr>
              <a:t>(g)</a:t>
            </a:r>
            <a:r>
              <a:rPr lang="en-US" sz="2800" b="1" dirty="0">
                <a:solidFill>
                  <a:srgbClr val="FF0000"/>
                </a:solidFill>
                <a:effectLst>
                  <a:outerShdw blurRad="38100" dist="38100" dir="2700000" algn="tl">
                    <a:srgbClr val="000000">
                      <a:alpha val="43137"/>
                    </a:srgbClr>
                  </a:outerShdw>
                </a:effectLst>
                <a:latin typeface="Arial" pitchFamily="34" charset="0"/>
              </a:rPr>
              <a:t> </a:t>
            </a:r>
            <a:r>
              <a:rPr lang="en-US"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 CH</a:t>
            </a:r>
            <a:r>
              <a:rPr lang="en-US" sz="2800" b="1" baseline="-25000" dirty="0">
                <a:solidFill>
                  <a:srgbClr val="FF0000"/>
                </a:solidFill>
                <a:effectLst>
                  <a:outerShdw blurRad="38100" dist="38100" dir="2700000" algn="tl">
                    <a:srgbClr val="000000">
                      <a:alpha val="43137"/>
                    </a:srgbClr>
                  </a:outerShdw>
                </a:effectLst>
                <a:latin typeface="Arial" pitchFamily="34" charset="0"/>
                <a:cs typeface="Arial" pitchFamily="34" charset="0"/>
              </a:rPr>
              <a:t>3</a:t>
            </a:r>
            <a:r>
              <a:rPr lang="en-US"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COOH</a:t>
            </a:r>
            <a:r>
              <a:rPr lang="en-US" sz="1800" b="1" dirty="0">
                <a:solidFill>
                  <a:srgbClr val="FF0000"/>
                </a:solidFill>
                <a:effectLst>
                  <a:outerShdw blurRad="38100" dist="38100" dir="2700000" algn="tl">
                    <a:srgbClr val="000000">
                      <a:alpha val="43137"/>
                    </a:srgbClr>
                  </a:outerShdw>
                </a:effectLst>
                <a:latin typeface="Arial" pitchFamily="34" charset="0"/>
                <a:cs typeface="Arial" pitchFamily="34" charset="0"/>
              </a:rPr>
              <a:t>(l)</a:t>
            </a:r>
            <a:r>
              <a:rPr lang="en-US"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2800" b="1" dirty="0">
                <a:solidFill>
                  <a:srgbClr val="FF0000"/>
                </a:solidFill>
                <a:effectLst>
                  <a:outerShdw blurRad="38100" dist="38100" dir="2700000" algn="tl">
                    <a:srgbClr val="000000">
                      <a:alpha val="43137"/>
                    </a:srgbClr>
                  </a:outerShdw>
                </a:effectLst>
                <a:latin typeface="Symbol" pitchFamily="18" charset="2"/>
                <a:cs typeface="Arial" pitchFamily="34" charset="0"/>
              </a:rPr>
              <a:t>D</a:t>
            </a:r>
            <a:r>
              <a:rPr lang="en-US" sz="2800" b="1" dirty="0">
                <a:solidFill>
                  <a:srgbClr val="FF0000"/>
                </a:solidFill>
                <a:effectLst>
                  <a:outerShdw blurRad="38100" dist="38100" dir="2700000" algn="tl">
                    <a:srgbClr val="000000">
                      <a:alpha val="43137"/>
                    </a:srgbClr>
                  </a:outerShdw>
                </a:effectLst>
                <a:latin typeface="Arial" pitchFamily="34" charset="0"/>
                <a:cs typeface="Arial" pitchFamily="34" charset="0"/>
              </a:rPr>
              <a:t>H=?</a:t>
            </a:r>
          </a:p>
          <a:p>
            <a:pPr>
              <a:defRPr/>
            </a:pPr>
            <a:endParaRPr lang="en-US" sz="28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algn="ctr">
              <a:defRPr/>
            </a:pPr>
            <a:r>
              <a:rPr lang="en-US" b="1" dirty="0">
                <a:solidFill>
                  <a:srgbClr val="C00000"/>
                </a:solidFill>
                <a:effectLst>
                  <a:outerShdw blurRad="38100" dist="38100" dir="2700000" algn="tl">
                    <a:srgbClr val="000000">
                      <a:alpha val="43137"/>
                    </a:srgbClr>
                  </a:outerShdw>
                </a:effectLst>
              </a:rPr>
              <a:t>H</a:t>
            </a:r>
            <a:r>
              <a:rPr lang="en-US" sz="2800" b="1" dirty="0">
                <a:solidFill>
                  <a:srgbClr val="C00000"/>
                </a:solidFill>
                <a:effectLst>
                  <a:outerShdw blurRad="38100" dist="38100" dir="2700000" algn="tl">
                    <a:srgbClr val="000000">
                      <a:alpha val="43137"/>
                    </a:srgbClr>
                  </a:outerShdw>
                </a:effectLst>
              </a:rPr>
              <a:t>C</a:t>
            </a:r>
            <a:r>
              <a:rPr lang="en-US" sz="2800" b="1" baseline="-25000" dirty="0">
                <a:solidFill>
                  <a:srgbClr val="C00000"/>
                </a:solidFill>
                <a:effectLst>
                  <a:outerShdw blurRad="38100" dist="38100" dir="2700000" algn="tl">
                    <a:srgbClr val="000000">
                      <a:alpha val="43137"/>
                    </a:srgbClr>
                  </a:outerShdw>
                </a:effectLst>
              </a:rPr>
              <a:t>2</a:t>
            </a:r>
            <a:r>
              <a:rPr lang="en-US" sz="2800" b="1" dirty="0">
                <a:solidFill>
                  <a:srgbClr val="C00000"/>
                </a:solidFill>
                <a:effectLst>
                  <a:outerShdw blurRad="38100" dist="38100" dir="2700000" algn="tl">
                    <a:srgbClr val="000000">
                      <a:alpha val="43137"/>
                    </a:srgbClr>
                  </a:outerShdw>
                </a:effectLst>
              </a:rPr>
              <a:t>H</a:t>
            </a:r>
            <a:r>
              <a:rPr lang="en-US" sz="2800" b="1" baseline="-25000" dirty="0">
                <a:solidFill>
                  <a:srgbClr val="C00000"/>
                </a:solidFill>
                <a:effectLst>
                  <a:outerShdw blurRad="38100" dist="38100" dir="2700000" algn="tl">
                    <a:srgbClr val="000000">
                      <a:alpha val="43137"/>
                    </a:srgbClr>
                  </a:outerShdw>
                </a:effectLst>
              </a:rPr>
              <a:t>3</a:t>
            </a:r>
            <a:r>
              <a:rPr lang="en-US" sz="2800" b="1" dirty="0">
                <a:solidFill>
                  <a:srgbClr val="C00000"/>
                </a:solidFill>
                <a:effectLst>
                  <a:outerShdw blurRad="38100" dist="38100" dir="2700000" algn="tl">
                    <a:srgbClr val="000000">
                      <a:alpha val="43137"/>
                    </a:srgbClr>
                  </a:outerShdw>
                </a:effectLst>
              </a:rPr>
              <a:t>O</a:t>
            </a:r>
            <a:r>
              <a:rPr lang="en-US" sz="2800" b="1" baseline="-25000" dirty="0">
                <a:solidFill>
                  <a:srgbClr val="C00000"/>
                </a:solidFill>
                <a:effectLst>
                  <a:outerShdw blurRad="38100" dist="38100" dir="2700000" algn="tl">
                    <a:srgbClr val="000000">
                      <a:alpha val="43137"/>
                    </a:srgbClr>
                  </a:outerShdw>
                </a:effectLst>
              </a:rPr>
              <a:t>2</a:t>
            </a:r>
            <a:r>
              <a:rPr lang="en-US" sz="1800" b="1" dirty="0">
                <a:solidFill>
                  <a:srgbClr val="C00000"/>
                </a:solidFill>
                <a:effectLst>
                  <a:outerShdw blurRad="38100" dist="38100" dir="2700000" algn="tl">
                    <a:srgbClr val="000000">
                      <a:alpha val="43137"/>
                    </a:srgbClr>
                  </a:outerShdw>
                </a:effectLst>
              </a:rPr>
              <a:t>(l)</a:t>
            </a:r>
            <a:r>
              <a:rPr lang="en-US" sz="2800" b="1" dirty="0">
                <a:solidFill>
                  <a:srgbClr val="C00000"/>
                </a:solidFill>
                <a:effectLst>
                  <a:outerShdw blurRad="38100" dist="38100" dir="2700000" algn="tl">
                    <a:srgbClr val="000000">
                      <a:alpha val="43137"/>
                    </a:srgbClr>
                  </a:outerShdw>
                </a:effectLst>
              </a:rPr>
              <a:t> + 2 O</a:t>
            </a:r>
            <a:r>
              <a:rPr lang="en-US" sz="2800" b="1" baseline="-25000" dirty="0">
                <a:solidFill>
                  <a:srgbClr val="C00000"/>
                </a:solidFill>
                <a:effectLst>
                  <a:outerShdw blurRad="38100" dist="38100" dir="2700000" algn="tl">
                    <a:srgbClr val="000000">
                      <a:alpha val="43137"/>
                    </a:srgbClr>
                  </a:outerShdw>
                </a:effectLst>
              </a:rPr>
              <a:t>2</a:t>
            </a:r>
            <a:r>
              <a:rPr lang="en-US" sz="2000" b="1" dirty="0">
                <a:solidFill>
                  <a:srgbClr val="C00000"/>
                </a:solidFill>
                <a:effectLst>
                  <a:outerShdw blurRad="38100" dist="38100" dir="2700000" algn="tl">
                    <a:srgbClr val="000000">
                      <a:alpha val="43137"/>
                    </a:srgbClr>
                  </a:outerShdw>
                </a:effectLst>
              </a:rPr>
              <a:t>(g)</a:t>
            </a:r>
            <a:r>
              <a:rPr lang="en-US" sz="2800" b="1" dirty="0">
                <a:solidFill>
                  <a:srgbClr val="C00000"/>
                </a:solidFill>
                <a:effectLst>
                  <a:outerShdw blurRad="38100" dist="38100" dir="2700000" algn="tl">
                    <a:srgbClr val="000000">
                      <a:alpha val="43137"/>
                    </a:srgbClr>
                  </a:outerShdw>
                </a:effectLst>
              </a:rPr>
              <a:t> </a:t>
            </a:r>
            <a:r>
              <a:rPr lang="en-US" sz="2800" b="1" dirty="0">
                <a:solidFill>
                  <a:srgbClr val="C00000"/>
                </a:solidFill>
                <a:effectLst>
                  <a:outerShdw blurRad="38100" dist="38100" dir="2700000" algn="tl">
                    <a:srgbClr val="000000">
                      <a:alpha val="43137"/>
                    </a:srgbClr>
                  </a:outerShdw>
                </a:effectLst>
                <a:cs typeface="Times New Roman" pitchFamily="18" charset="0"/>
              </a:rPr>
              <a:t>→ 2 CO</a:t>
            </a:r>
            <a:r>
              <a:rPr lang="en-US" sz="2800" b="1" baseline="-25000" dirty="0">
                <a:solidFill>
                  <a:srgbClr val="C00000"/>
                </a:solidFill>
                <a:effectLst>
                  <a:outerShdw blurRad="38100" dist="38100" dir="2700000" algn="tl">
                    <a:srgbClr val="000000">
                      <a:alpha val="43137"/>
                    </a:srgbClr>
                  </a:outerShdw>
                </a:effectLst>
                <a:cs typeface="Times New Roman" pitchFamily="18" charset="0"/>
              </a:rPr>
              <a:t>2</a:t>
            </a:r>
            <a:r>
              <a:rPr lang="en-US" sz="1800" b="1" dirty="0">
                <a:solidFill>
                  <a:srgbClr val="C00000"/>
                </a:solidFill>
                <a:effectLst>
                  <a:outerShdw blurRad="38100" dist="38100" dir="2700000" algn="tl">
                    <a:srgbClr val="000000">
                      <a:alpha val="43137"/>
                    </a:srgbClr>
                  </a:outerShdw>
                </a:effectLst>
                <a:cs typeface="Times New Roman" pitchFamily="18" charset="0"/>
              </a:rPr>
              <a:t>(g)</a:t>
            </a:r>
            <a:r>
              <a:rPr lang="en-US" sz="2800" b="1" dirty="0">
                <a:solidFill>
                  <a:srgbClr val="C00000"/>
                </a:solidFill>
                <a:effectLst>
                  <a:outerShdw blurRad="38100" dist="38100" dir="2700000" algn="tl">
                    <a:srgbClr val="000000">
                      <a:alpha val="43137"/>
                    </a:srgbClr>
                  </a:outerShdw>
                </a:effectLst>
                <a:cs typeface="Times New Roman" pitchFamily="18" charset="0"/>
              </a:rPr>
              <a:t> + 2 H</a:t>
            </a:r>
            <a:r>
              <a:rPr lang="en-US" sz="2800" b="1" baseline="-25000" dirty="0">
                <a:solidFill>
                  <a:srgbClr val="C00000"/>
                </a:solidFill>
                <a:effectLst>
                  <a:outerShdw blurRad="38100" dist="38100" dir="2700000" algn="tl">
                    <a:srgbClr val="000000">
                      <a:alpha val="43137"/>
                    </a:srgbClr>
                  </a:outerShdw>
                </a:effectLst>
                <a:cs typeface="Times New Roman" pitchFamily="18" charset="0"/>
              </a:rPr>
              <a:t>2</a:t>
            </a:r>
            <a:r>
              <a:rPr lang="en-US" sz="2800" b="1" dirty="0">
                <a:solidFill>
                  <a:srgbClr val="C00000"/>
                </a:solidFill>
                <a:effectLst>
                  <a:outerShdw blurRad="38100" dist="38100" dir="2700000" algn="tl">
                    <a:srgbClr val="000000">
                      <a:alpha val="43137"/>
                    </a:srgbClr>
                  </a:outerShdw>
                </a:effectLst>
                <a:cs typeface="Times New Roman" pitchFamily="18" charset="0"/>
              </a:rPr>
              <a:t>O</a:t>
            </a:r>
            <a:r>
              <a:rPr lang="en-US" sz="2000" b="1" dirty="0">
                <a:solidFill>
                  <a:srgbClr val="C00000"/>
                </a:solidFill>
                <a:effectLst>
                  <a:outerShdw blurRad="38100" dist="38100" dir="2700000" algn="tl">
                    <a:srgbClr val="000000">
                      <a:alpha val="43137"/>
                    </a:srgbClr>
                  </a:outerShdw>
                </a:effectLst>
                <a:cs typeface="Times New Roman" pitchFamily="18" charset="0"/>
              </a:rPr>
              <a:t>(l)</a:t>
            </a:r>
            <a:r>
              <a:rPr lang="en-US" sz="2800" b="1" dirty="0">
                <a:solidFill>
                  <a:srgbClr val="C00000"/>
                </a:solidFill>
                <a:effectLst>
                  <a:outerShdw blurRad="38100" dist="38100" dir="2700000" algn="tl">
                    <a:srgbClr val="000000">
                      <a:alpha val="43137"/>
                    </a:srgbClr>
                  </a:outerShdw>
                </a:effectLst>
                <a:cs typeface="Times New Roman" pitchFamily="18" charset="0"/>
              </a:rPr>
              <a:t>; </a:t>
            </a:r>
            <a:r>
              <a:rPr lang="en-US" sz="2800" b="1" dirty="0">
                <a:solidFill>
                  <a:srgbClr val="C00000"/>
                </a:solidFill>
                <a:effectLst>
                  <a:outerShdw blurRad="38100" dist="38100" dir="2700000" algn="tl">
                    <a:srgbClr val="000000">
                      <a:alpha val="43137"/>
                    </a:srgbClr>
                  </a:outerShdw>
                </a:effectLst>
                <a:latin typeface="Symbol" pitchFamily="18" charset="2"/>
                <a:cs typeface="Times New Roman" pitchFamily="18" charset="0"/>
              </a:rPr>
              <a:t>D</a:t>
            </a:r>
            <a:r>
              <a:rPr lang="en-US" sz="2800" b="1" dirty="0">
                <a:solidFill>
                  <a:srgbClr val="C00000"/>
                </a:solidFill>
                <a:effectLst>
                  <a:outerShdw blurRad="38100" dist="38100" dir="2700000" algn="tl">
                    <a:srgbClr val="000000">
                      <a:alpha val="43137"/>
                    </a:srgbClr>
                  </a:outerShdw>
                </a:effectLst>
                <a:cs typeface="Times New Roman" pitchFamily="18" charset="0"/>
              </a:rPr>
              <a:t>H= -871 kJ</a:t>
            </a:r>
          </a:p>
          <a:p>
            <a:pPr algn="ctr">
              <a:defRPr/>
            </a:pPr>
            <a:r>
              <a:rPr lang="en-US" sz="2800" b="1" dirty="0">
                <a:solidFill>
                  <a:srgbClr val="C00000"/>
                </a:solidFill>
                <a:effectLst>
                  <a:outerShdw blurRad="38100" dist="38100" dir="2700000" algn="tl">
                    <a:srgbClr val="000000">
                      <a:alpha val="43137"/>
                    </a:srgbClr>
                  </a:outerShdw>
                </a:effectLst>
                <a:cs typeface="Times New Roman" pitchFamily="18" charset="0"/>
              </a:rPr>
              <a:t>H</a:t>
            </a:r>
            <a:r>
              <a:rPr lang="en-US" sz="2800" b="1" baseline="-25000" dirty="0">
                <a:solidFill>
                  <a:srgbClr val="C00000"/>
                </a:solidFill>
                <a:effectLst>
                  <a:outerShdw blurRad="38100" dist="38100" dir="2700000" algn="tl">
                    <a:srgbClr val="000000">
                      <a:alpha val="43137"/>
                    </a:srgbClr>
                  </a:outerShdw>
                </a:effectLst>
                <a:cs typeface="Times New Roman" pitchFamily="18" charset="0"/>
              </a:rPr>
              <a:t>2</a:t>
            </a:r>
            <a:r>
              <a:rPr lang="en-US" sz="2800" b="1" dirty="0">
                <a:solidFill>
                  <a:srgbClr val="C00000"/>
                </a:solidFill>
                <a:effectLst>
                  <a:outerShdw blurRad="38100" dist="38100" dir="2700000" algn="tl">
                    <a:srgbClr val="000000">
                      <a:alpha val="43137"/>
                    </a:srgbClr>
                  </a:outerShdw>
                </a:effectLst>
                <a:cs typeface="Times New Roman" pitchFamily="18" charset="0"/>
              </a:rPr>
              <a:t>(g) + ½ O</a:t>
            </a:r>
            <a:r>
              <a:rPr lang="en-US" sz="2800" b="1" baseline="-25000" dirty="0">
                <a:solidFill>
                  <a:srgbClr val="C00000"/>
                </a:solidFill>
                <a:effectLst>
                  <a:outerShdw blurRad="38100" dist="38100" dir="2700000" algn="tl">
                    <a:srgbClr val="000000">
                      <a:alpha val="43137"/>
                    </a:srgbClr>
                  </a:outerShdw>
                </a:effectLst>
                <a:cs typeface="Times New Roman" pitchFamily="18" charset="0"/>
              </a:rPr>
              <a:t>2</a:t>
            </a:r>
            <a:r>
              <a:rPr lang="en-US" sz="2800" b="1" dirty="0">
                <a:solidFill>
                  <a:srgbClr val="C00000"/>
                </a:solidFill>
                <a:effectLst>
                  <a:outerShdw blurRad="38100" dist="38100" dir="2700000" algn="tl">
                    <a:srgbClr val="000000">
                      <a:alpha val="43137"/>
                    </a:srgbClr>
                  </a:outerShdw>
                </a:effectLst>
                <a:cs typeface="Times New Roman" pitchFamily="18" charset="0"/>
              </a:rPr>
              <a:t>(g) → H</a:t>
            </a:r>
            <a:r>
              <a:rPr lang="en-US" sz="2800" b="1" baseline="-25000" dirty="0">
                <a:solidFill>
                  <a:srgbClr val="C00000"/>
                </a:solidFill>
                <a:effectLst>
                  <a:outerShdw blurRad="38100" dist="38100" dir="2700000" algn="tl">
                    <a:srgbClr val="000000">
                      <a:alpha val="43137"/>
                    </a:srgbClr>
                  </a:outerShdw>
                </a:effectLst>
                <a:cs typeface="Times New Roman" pitchFamily="18" charset="0"/>
              </a:rPr>
              <a:t>2</a:t>
            </a:r>
            <a:r>
              <a:rPr lang="en-US" sz="2800" b="1" dirty="0">
                <a:solidFill>
                  <a:srgbClr val="C00000"/>
                </a:solidFill>
                <a:effectLst>
                  <a:outerShdw blurRad="38100" dist="38100" dir="2700000" algn="tl">
                    <a:srgbClr val="000000">
                      <a:alpha val="43137"/>
                    </a:srgbClr>
                  </a:outerShdw>
                </a:effectLst>
                <a:cs typeface="Times New Roman" pitchFamily="18" charset="0"/>
              </a:rPr>
              <a:t>O(l) ; </a:t>
            </a:r>
            <a:r>
              <a:rPr lang="en-US" sz="2800" b="1" dirty="0">
                <a:solidFill>
                  <a:srgbClr val="C00000"/>
                </a:solidFill>
                <a:effectLst>
                  <a:outerShdw blurRad="38100" dist="38100" dir="2700000" algn="tl">
                    <a:srgbClr val="000000">
                      <a:alpha val="43137"/>
                    </a:srgbClr>
                  </a:outerShdw>
                </a:effectLst>
                <a:latin typeface="Symbol" pitchFamily="18" charset="2"/>
                <a:cs typeface="Times New Roman" pitchFamily="18" charset="0"/>
              </a:rPr>
              <a:t>D</a:t>
            </a:r>
            <a:r>
              <a:rPr lang="en-US" sz="2800" b="1" dirty="0">
                <a:solidFill>
                  <a:srgbClr val="C00000"/>
                </a:solidFill>
                <a:effectLst>
                  <a:outerShdw blurRad="38100" dist="38100" dir="2700000" algn="tl">
                    <a:srgbClr val="000000">
                      <a:alpha val="43137"/>
                    </a:srgbClr>
                  </a:outerShdw>
                </a:effectLst>
                <a:cs typeface="Times New Roman" pitchFamily="18" charset="0"/>
              </a:rPr>
              <a:t>H = -286 kJ</a:t>
            </a:r>
          </a:p>
          <a:p>
            <a:pPr algn="ctr">
              <a:defRPr/>
            </a:pPr>
            <a:r>
              <a:rPr lang="en-US" sz="2800" b="1" dirty="0">
                <a:solidFill>
                  <a:srgbClr val="C00000"/>
                </a:solidFill>
                <a:effectLst>
                  <a:outerShdw blurRad="38100" dist="38100" dir="2700000" algn="tl">
                    <a:srgbClr val="000000">
                      <a:alpha val="43137"/>
                    </a:srgbClr>
                  </a:outerShdw>
                </a:effectLst>
                <a:cs typeface="Times New Roman" pitchFamily="18" charset="0"/>
              </a:rPr>
              <a:t>C</a:t>
            </a:r>
            <a:r>
              <a:rPr lang="en-US" sz="2800" b="1" baseline="-25000" dirty="0">
                <a:solidFill>
                  <a:srgbClr val="C00000"/>
                </a:solidFill>
                <a:effectLst>
                  <a:outerShdw blurRad="38100" dist="38100" dir="2700000" algn="tl">
                    <a:srgbClr val="000000">
                      <a:alpha val="43137"/>
                    </a:srgbClr>
                  </a:outerShdw>
                </a:effectLst>
                <a:cs typeface="Times New Roman" pitchFamily="18" charset="0"/>
              </a:rPr>
              <a:t>(graphite)</a:t>
            </a:r>
            <a:r>
              <a:rPr lang="en-US" sz="2800" b="1" dirty="0">
                <a:solidFill>
                  <a:srgbClr val="C00000"/>
                </a:solidFill>
                <a:effectLst>
                  <a:outerShdw blurRad="38100" dist="38100" dir="2700000" algn="tl">
                    <a:srgbClr val="000000">
                      <a:alpha val="43137"/>
                    </a:srgbClr>
                  </a:outerShdw>
                </a:effectLst>
                <a:cs typeface="Times New Roman" pitchFamily="18" charset="0"/>
              </a:rPr>
              <a:t> + O</a:t>
            </a:r>
            <a:r>
              <a:rPr lang="en-US" sz="2800" b="1" baseline="-25000" dirty="0">
                <a:solidFill>
                  <a:srgbClr val="C00000"/>
                </a:solidFill>
                <a:effectLst>
                  <a:outerShdw blurRad="38100" dist="38100" dir="2700000" algn="tl">
                    <a:srgbClr val="000000">
                      <a:alpha val="43137"/>
                    </a:srgbClr>
                  </a:outerShdw>
                </a:effectLst>
                <a:cs typeface="Times New Roman" pitchFamily="18" charset="0"/>
              </a:rPr>
              <a:t>2</a:t>
            </a:r>
            <a:r>
              <a:rPr lang="en-US" sz="2800" b="1" dirty="0">
                <a:solidFill>
                  <a:srgbClr val="C00000"/>
                </a:solidFill>
                <a:effectLst>
                  <a:outerShdw blurRad="38100" dist="38100" dir="2700000" algn="tl">
                    <a:srgbClr val="000000">
                      <a:alpha val="43137"/>
                    </a:srgbClr>
                  </a:outerShdw>
                </a:effectLst>
                <a:cs typeface="Times New Roman" pitchFamily="18" charset="0"/>
              </a:rPr>
              <a:t>(g) → CO</a:t>
            </a:r>
            <a:r>
              <a:rPr lang="en-US" sz="2800" b="1" baseline="-25000" dirty="0">
                <a:solidFill>
                  <a:srgbClr val="C00000"/>
                </a:solidFill>
                <a:effectLst>
                  <a:outerShdw blurRad="38100" dist="38100" dir="2700000" algn="tl">
                    <a:srgbClr val="000000">
                      <a:alpha val="43137"/>
                    </a:srgbClr>
                  </a:outerShdw>
                </a:effectLst>
                <a:cs typeface="Times New Roman" pitchFamily="18" charset="0"/>
              </a:rPr>
              <a:t>2</a:t>
            </a:r>
            <a:r>
              <a:rPr lang="en-US" sz="2800" b="1" dirty="0">
                <a:solidFill>
                  <a:srgbClr val="C00000"/>
                </a:solidFill>
                <a:effectLst>
                  <a:outerShdw blurRad="38100" dist="38100" dir="2700000" algn="tl">
                    <a:srgbClr val="000000">
                      <a:alpha val="43137"/>
                    </a:srgbClr>
                  </a:outerShdw>
                </a:effectLst>
                <a:cs typeface="Times New Roman" pitchFamily="18" charset="0"/>
              </a:rPr>
              <a:t> (g) ; </a:t>
            </a:r>
            <a:r>
              <a:rPr lang="en-US" sz="2800" b="1" dirty="0">
                <a:solidFill>
                  <a:srgbClr val="C00000"/>
                </a:solidFill>
                <a:effectLst>
                  <a:outerShdw blurRad="38100" dist="38100" dir="2700000" algn="tl">
                    <a:srgbClr val="000000">
                      <a:alpha val="43137"/>
                    </a:srgbClr>
                  </a:outerShdw>
                </a:effectLst>
                <a:latin typeface="Symbol" pitchFamily="18" charset="2"/>
                <a:cs typeface="Times New Roman" pitchFamily="18" charset="0"/>
              </a:rPr>
              <a:t>D</a:t>
            </a:r>
            <a:r>
              <a:rPr lang="en-US" sz="2800" b="1" dirty="0">
                <a:solidFill>
                  <a:srgbClr val="C00000"/>
                </a:solidFill>
                <a:effectLst>
                  <a:outerShdw blurRad="38100" dist="38100" dir="2700000" algn="tl">
                    <a:srgbClr val="000000">
                      <a:alpha val="43137"/>
                    </a:srgbClr>
                  </a:outerShdw>
                </a:effectLst>
                <a:cs typeface="Times New Roman" pitchFamily="18" charset="0"/>
              </a:rPr>
              <a:t>H = -394 kJ</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DCE6F2">
            <a:alpha val="30196"/>
          </a:srgbClr>
        </a:solidFill>
        <a:effectLst/>
      </p:bgPr>
    </p:bg>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212725" y="228600"/>
            <a:ext cx="8702675"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b="1">
                <a:solidFill>
                  <a:srgbClr val="003300"/>
                </a:solidFill>
              </a:rPr>
              <a:t>Workshop EN#2 on Hess’s Law</a:t>
            </a:r>
          </a:p>
          <a:p>
            <a:pPr>
              <a:spcBef>
                <a:spcPct val="0"/>
              </a:spcBef>
              <a:buFontTx/>
              <a:buNone/>
            </a:pPr>
            <a:r>
              <a:rPr lang="en-US" altLang="en-US" sz="2000" b="1">
                <a:latin typeface="Arial" panose="020B0604020202020204" pitchFamily="34" charset="0"/>
              </a:rPr>
              <a:t>1. Consider the synthesis of propane from solid carbon and hydrogen gas.  Determine the enthalpy change for 1 mol of gaseous propane given the following thermochemical data:</a:t>
            </a:r>
            <a:endParaRPr lang="en-US" altLang="en-US" sz="2400" b="1">
              <a:latin typeface="Arial" panose="020B0604020202020204" pitchFamily="34" charset="0"/>
            </a:endParaRPr>
          </a:p>
          <a:p>
            <a:pPr>
              <a:spcBef>
                <a:spcPct val="0"/>
              </a:spcBef>
              <a:buFontTx/>
              <a:buNone/>
            </a:pPr>
            <a:r>
              <a:rPr lang="en-US" altLang="en-US" sz="2000" b="1"/>
              <a:t>C</a:t>
            </a:r>
            <a:r>
              <a:rPr lang="en-US" altLang="en-US" sz="2000" b="1" baseline="-25000"/>
              <a:t>3</a:t>
            </a:r>
            <a:r>
              <a:rPr lang="en-US" altLang="en-US" sz="2000" b="1"/>
              <a:t>H</a:t>
            </a:r>
            <a:r>
              <a:rPr lang="en-US" altLang="en-US" sz="2000" b="1" baseline="-25000"/>
              <a:t>8</a:t>
            </a:r>
            <a:r>
              <a:rPr lang="en-US" altLang="en-US" sz="2000" b="1"/>
              <a:t>(g)  +  5O</a:t>
            </a:r>
            <a:r>
              <a:rPr lang="en-US" altLang="en-US" sz="2000" b="1" baseline="-25000"/>
              <a:t>2</a:t>
            </a:r>
            <a:r>
              <a:rPr lang="en-US" altLang="en-US" sz="2000" b="1"/>
              <a:t>(g)  </a:t>
            </a:r>
            <a:r>
              <a:rPr lang="en-US" altLang="en-US" sz="2000" b="1">
                <a:sym typeface="Symbol" panose="05050102010706020507" pitchFamily="18" charset="2"/>
              </a:rPr>
              <a:t></a:t>
            </a:r>
            <a:r>
              <a:rPr lang="en-US" altLang="en-US" sz="2000" b="1"/>
              <a:t>  3CO</a:t>
            </a:r>
            <a:r>
              <a:rPr lang="en-US" altLang="en-US" sz="2000" b="1" baseline="-25000"/>
              <a:t>2</a:t>
            </a:r>
            <a:r>
              <a:rPr lang="en-US" altLang="en-US" sz="2000" b="1"/>
              <a:t>(g)  +  4H</a:t>
            </a:r>
            <a:r>
              <a:rPr lang="en-US" altLang="en-US" sz="2000" b="1" baseline="-25000"/>
              <a:t>2</a:t>
            </a:r>
            <a:r>
              <a:rPr lang="en-US" altLang="en-US" sz="2000" b="1"/>
              <a:t>O(l)		</a:t>
            </a:r>
            <a:r>
              <a:rPr lang="en-US" altLang="en-US" sz="2000" b="1">
                <a:sym typeface="Symbol" panose="05050102010706020507" pitchFamily="18" charset="2"/>
              </a:rPr>
              <a:t></a:t>
            </a:r>
            <a:r>
              <a:rPr lang="en-US" altLang="en-US" sz="2000" b="1"/>
              <a:t>H</a:t>
            </a:r>
            <a:r>
              <a:rPr lang="en-US" altLang="en-US" sz="2000" b="1">
                <a:sym typeface="Symbol" panose="05050102010706020507" pitchFamily="18" charset="2"/>
              </a:rPr>
              <a:t></a:t>
            </a:r>
            <a:r>
              <a:rPr lang="en-US" altLang="en-US" sz="2000" b="1"/>
              <a:t> = -2220 kJ</a:t>
            </a:r>
          </a:p>
          <a:p>
            <a:pPr>
              <a:spcBef>
                <a:spcPct val="0"/>
              </a:spcBef>
              <a:buFontTx/>
              <a:buNone/>
            </a:pPr>
            <a:r>
              <a:rPr lang="en-US" altLang="en-US" sz="2000" b="1"/>
              <a:t>C(s)  +  O</a:t>
            </a:r>
            <a:r>
              <a:rPr lang="en-US" altLang="en-US" sz="2000" b="1" baseline="-25000"/>
              <a:t>2</a:t>
            </a:r>
            <a:r>
              <a:rPr lang="en-US" altLang="en-US" sz="2000" b="1"/>
              <a:t>(g)  </a:t>
            </a:r>
            <a:r>
              <a:rPr lang="en-US" altLang="en-US" sz="2000" b="1">
                <a:sym typeface="Symbol" panose="05050102010706020507" pitchFamily="18" charset="2"/>
              </a:rPr>
              <a:t></a:t>
            </a:r>
            <a:r>
              <a:rPr lang="en-US" altLang="en-US" sz="2000" b="1"/>
              <a:t>  CO</a:t>
            </a:r>
            <a:r>
              <a:rPr lang="en-US" altLang="en-US" sz="2000" b="1" baseline="-25000"/>
              <a:t>2</a:t>
            </a:r>
            <a:r>
              <a:rPr lang="en-US" altLang="en-US" sz="2000" b="1"/>
              <a:t>(g)					</a:t>
            </a:r>
            <a:r>
              <a:rPr lang="en-US" altLang="en-US" sz="2000" b="1">
                <a:sym typeface="Symbol" panose="05050102010706020507" pitchFamily="18" charset="2"/>
              </a:rPr>
              <a:t></a:t>
            </a:r>
            <a:r>
              <a:rPr lang="en-US" altLang="en-US" sz="2000" b="1"/>
              <a:t>H</a:t>
            </a:r>
            <a:r>
              <a:rPr lang="en-US" altLang="en-US" sz="2000" b="1">
                <a:sym typeface="Symbol" panose="05050102010706020507" pitchFamily="18" charset="2"/>
              </a:rPr>
              <a:t></a:t>
            </a:r>
            <a:r>
              <a:rPr lang="en-US" altLang="en-US" sz="2000" b="1"/>
              <a:t> = -394 kJ</a:t>
            </a:r>
          </a:p>
          <a:p>
            <a:pPr>
              <a:spcBef>
                <a:spcPct val="0"/>
              </a:spcBef>
              <a:buFontTx/>
              <a:buNone/>
            </a:pPr>
            <a:r>
              <a:rPr lang="en-US" altLang="en-US" sz="2000" b="1"/>
              <a:t>H</a:t>
            </a:r>
            <a:r>
              <a:rPr lang="en-US" altLang="en-US" sz="2000" b="1" baseline="-25000"/>
              <a:t>2</a:t>
            </a:r>
            <a:r>
              <a:rPr lang="en-US" altLang="en-US" sz="2000" b="1"/>
              <a:t>(g)  +  ½O</a:t>
            </a:r>
            <a:r>
              <a:rPr lang="en-US" altLang="en-US" sz="2000" b="1" baseline="-25000"/>
              <a:t>2</a:t>
            </a:r>
            <a:r>
              <a:rPr lang="en-US" altLang="en-US" sz="2000" b="1"/>
              <a:t>(g)  </a:t>
            </a:r>
            <a:r>
              <a:rPr lang="en-US" altLang="en-US" sz="2000" b="1">
                <a:sym typeface="Symbol" panose="05050102010706020507" pitchFamily="18" charset="2"/>
              </a:rPr>
              <a:t></a:t>
            </a:r>
            <a:r>
              <a:rPr lang="en-US" altLang="en-US" sz="2000" b="1"/>
              <a:t>  H</a:t>
            </a:r>
            <a:r>
              <a:rPr lang="en-US" altLang="en-US" sz="2000" b="1" baseline="-25000"/>
              <a:t>2</a:t>
            </a:r>
            <a:r>
              <a:rPr lang="en-US" altLang="en-US" sz="2000" b="1"/>
              <a:t>O(l)				</a:t>
            </a:r>
            <a:r>
              <a:rPr lang="en-US" altLang="en-US" sz="2000" b="1">
                <a:sym typeface="Symbol" panose="05050102010706020507" pitchFamily="18" charset="2"/>
              </a:rPr>
              <a:t></a:t>
            </a:r>
            <a:r>
              <a:rPr lang="en-US" altLang="en-US" sz="2000" b="1"/>
              <a:t>H</a:t>
            </a:r>
            <a:r>
              <a:rPr lang="en-US" altLang="en-US" sz="2000" b="1">
                <a:sym typeface="Symbol" panose="05050102010706020507" pitchFamily="18" charset="2"/>
              </a:rPr>
              <a:t></a:t>
            </a:r>
            <a:r>
              <a:rPr lang="en-US" altLang="en-US" sz="2000" b="1"/>
              <a:t> = -286 kJ</a:t>
            </a:r>
          </a:p>
          <a:p>
            <a:pPr>
              <a:spcBef>
                <a:spcPct val="0"/>
              </a:spcBef>
              <a:buFontTx/>
              <a:buNone/>
            </a:pPr>
            <a:endParaRPr lang="en-US" altLang="en-US" sz="2000" b="1"/>
          </a:p>
          <a:p>
            <a:pPr>
              <a:spcBef>
                <a:spcPct val="0"/>
              </a:spcBef>
              <a:buFontTx/>
              <a:buNone/>
            </a:pPr>
            <a:endParaRPr lang="en-US" altLang="en-US" sz="2000" b="1"/>
          </a:p>
          <a:p>
            <a:pPr>
              <a:spcBef>
                <a:spcPct val="0"/>
              </a:spcBef>
              <a:buFontTx/>
              <a:buNone/>
            </a:pPr>
            <a:endParaRPr lang="en-US" altLang="en-US" sz="2000" b="1"/>
          </a:p>
          <a:p>
            <a:pPr>
              <a:spcBef>
                <a:spcPct val="0"/>
              </a:spcBef>
              <a:buFontTx/>
              <a:buNone/>
            </a:pPr>
            <a:endParaRPr lang="en-US" altLang="en-US" sz="2000" b="1"/>
          </a:p>
          <a:p>
            <a:pPr>
              <a:spcBef>
                <a:spcPct val="0"/>
              </a:spcBef>
              <a:buFontTx/>
              <a:buNone/>
            </a:pPr>
            <a:r>
              <a:rPr lang="en-US" altLang="en-US" sz="2000" b="1">
                <a:latin typeface="Arial" panose="020B0604020202020204" pitchFamily="34" charset="0"/>
              </a:rPr>
              <a:t>2. Diborane (B</a:t>
            </a:r>
            <a:r>
              <a:rPr lang="en-US" altLang="en-US" sz="2000" b="1" baseline="-25000">
                <a:latin typeface="Arial" panose="020B0604020202020204" pitchFamily="34" charset="0"/>
              </a:rPr>
              <a:t>2</a:t>
            </a:r>
            <a:r>
              <a:rPr lang="en-US" altLang="en-US" sz="2000" b="1">
                <a:latin typeface="Arial" panose="020B0604020202020204" pitchFamily="34" charset="0"/>
              </a:rPr>
              <a:t>H</a:t>
            </a:r>
            <a:r>
              <a:rPr lang="en-US" altLang="en-US" sz="2000" b="1" baseline="-25000">
                <a:latin typeface="Arial" panose="020B0604020202020204" pitchFamily="34" charset="0"/>
              </a:rPr>
              <a:t>6</a:t>
            </a:r>
            <a:r>
              <a:rPr lang="en-US" altLang="en-US" sz="2000" b="1">
                <a:latin typeface="Arial" panose="020B0604020202020204" pitchFamily="34" charset="0"/>
              </a:rPr>
              <a:t>) is a highly reactive boron hydride which was once considered as a possible rocket fuel for the U.S. space program.  Calculate the </a:t>
            </a:r>
            <a:r>
              <a:rPr lang="en-US" altLang="en-US" sz="2000" b="1">
                <a:latin typeface="Arial" panose="020B0604020202020204" pitchFamily="34" charset="0"/>
                <a:sym typeface="Symbol" panose="05050102010706020507" pitchFamily="18" charset="2"/>
              </a:rPr>
              <a:t></a:t>
            </a:r>
            <a:r>
              <a:rPr lang="en-US" altLang="en-US" sz="2000" b="1">
                <a:latin typeface="Arial" panose="020B0604020202020204" pitchFamily="34" charset="0"/>
              </a:rPr>
              <a:t>H for the synthesis of diborane from its elements according to the equation:</a:t>
            </a:r>
            <a:endParaRPr lang="en-US" altLang="en-US" sz="2400" b="1">
              <a:latin typeface="Arial" panose="020B0604020202020204" pitchFamily="34" charset="0"/>
            </a:endParaRPr>
          </a:p>
          <a:p>
            <a:pPr algn="ctr">
              <a:spcBef>
                <a:spcPct val="0"/>
              </a:spcBef>
              <a:buFontTx/>
              <a:buNone/>
            </a:pPr>
            <a:r>
              <a:rPr lang="en-US" altLang="en-US" sz="2000" b="1"/>
              <a:t>2B(s)  +  3H</a:t>
            </a:r>
            <a:r>
              <a:rPr lang="en-US" altLang="en-US" sz="2000" b="1" baseline="-25000"/>
              <a:t>2</a:t>
            </a:r>
            <a:r>
              <a:rPr lang="en-US" altLang="en-US" sz="2000" b="1"/>
              <a:t>(g)  </a:t>
            </a:r>
            <a:r>
              <a:rPr lang="en-US" altLang="en-US" sz="2000" b="1">
                <a:sym typeface="Symbol" panose="05050102010706020507" pitchFamily="18" charset="2"/>
              </a:rPr>
              <a:t></a:t>
            </a:r>
            <a:r>
              <a:rPr lang="en-US" altLang="en-US" sz="2000" b="1"/>
              <a:t>  B</a:t>
            </a:r>
            <a:r>
              <a:rPr lang="en-US" altLang="en-US" sz="2000" b="1" baseline="-25000"/>
              <a:t>2</a:t>
            </a:r>
            <a:r>
              <a:rPr lang="en-US" altLang="en-US" sz="2000" b="1"/>
              <a:t>H</a:t>
            </a:r>
            <a:r>
              <a:rPr lang="en-US" altLang="en-US" sz="2000" b="1" baseline="-25000"/>
              <a:t>6</a:t>
            </a:r>
            <a:r>
              <a:rPr lang="en-US" altLang="en-US" sz="2000" b="1"/>
              <a:t>(g)</a:t>
            </a:r>
          </a:p>
          <a:p>
            <a:pPr>
              <a:spcBef>
                <a:spcPct val="0"/>
              </a:spcBef>
              <a:buFontTx/>
              <a:buNone/>
            </a:pPr>
            <a:r>
              <a:rPr lang="en-US" altLang="en-US" sz="2000" b="1"/>
              <a:t>using the following data:</a:t>
            </a:r>
          </a:p>
          <a:p>
            <a:pPr>
              <a:spcBef>
                <a:spcPct val="0"/>
              </a:spcBef>
              <a:buFontTx/>
              <a:buNone/>
            </a:pPr>
            <a:r>
              <a:rPr lang="en-US" altLang="en-US" sz="2000" b="1"/>
              <a:t>(a)  2B(s)  +  3/2 O</a:t>
            </a:r>
            <a:r>
              <a:rPr lang="en-US" altLang="en-US" sz="2000" b="1" baseline="-25000"/>
              <a:t>2</a:t>
            </a:r>
            <a:r>
              <a:rPr lang="en-US" altLang="en-US" sz="2000" b="1"/>
              <a:t>(g)  </a:t>
            </a:r>
            <a:r>
              <a:rPr lang="en-US" altLang="en-US" sz="2000" b="1">
                <a:sym typeface="Symbol" panose="05050102010706020507" pitchFamily="18" charset="2"/>
              </a:rPr>
              <a:t></a:t>
            </a:r>
            <a:r>
              <a:rPr lang="en-US" altLang="en-US" sz="2000" b="1"/>
              <a:t>  B</a:t>
            </a:r>
            <a:r>
              <a:rPr lang="en-US" altLang="en-US" sz="2000" b="1" baseline="-25000"/>
              <a:t>2</a:t>
            </a:r>
            <a:r>
              <a:rPr lang="en-US" altLang="en-US" sz="2000" b="1"/>
              <a:t>O</a:t>
            </a:r>
            <a:r>
              <a:rPr lang="en-US" altLang="en-US" sz="2000" b="1" baseline="-25000"/>
              <a:t>3</a:t>
            </a:r>
            <a:r>
              <a:rPr lang="en-US" altLang="en-US" sz="2000" b="1"/>
              <a:t>(s)			</a:t>
            </a:r>
            <a:r>
              <a:rPr lang="en-US" altLang="en-US" sz="2000" b="1">
                <a:sym typeface="Symbol" panose="05050102010706020507" pitchFamily="18" charset="2"/>
              </a:rPr>
              <a:t></a:t>
            </a:r>
            <a:r>
              <a:rPr lang="en-US" altLang="en-US" sz="2000" b="1"/>
              <a:t>H = -1273 kJ</a:t>
            </a:r>
          </a:p>
          <a:p>
            <a:pPr>
              <a:spcBef>
                <a:spcPct val="0"/>
              </a:spcBef>
              <a:buFontTx/>
              <a:buNone/>
            </a:pPr>
            <a:r>
              <a:rPr lang="en-US" altLang="en-US" sz="2000" b="1"/>
              <a:t>(b)  B</a:t>
            </a:r>
            <a:r>
              <a:rPr lang="en-US" altLang="en-US" sz="2000" b="1" baseline="-25000"/>
              <a:t>2</a:t>
            </a:r>
            <a:r>
              <a:rPr lang="en-US" altLang="en-US" sz="2000" b="1"/>
              <a:t>H</a:t>
            </a:r>
            <a:r>
              <a:rPr lang="en-US" altLang="en-US" sz="2000" b="1" baseline="-25000"/>
              <a:t>6</a:t>
            </a:r>
            <a:r>
              <a:rPr lang="en-US" altLang="en-US" sz="2000" b="1"/>
              <a:t>(g)  +  3O</a:t>
            </a:r>
            <a:r>
              <a:rPr lang="en-US" altLang="en-US" sz="2000" b="1" baseline="-25000"/>
              <a:t>2</a:t>
            </a:r>
            <a:r>
              <a:rPr lang="en-US" altLang="en-US" sz="2000" b="1"/>
              <a:t>(g)  </a:t>
            </a:r>
            <a:r>
              <a:rPr lang="en-US" altLang="en-US" sz="2000" b="1">
                <a:sym typeface="Symbol" panose="05050102010706020507" pitchFamily="18" charset="2"/>
              </a:rPr>
              <a:t></a:t>
            </a:r>
            <a:r>
              <a:rPr lang="en-US" altLang="en-US" sz="2000" b="1"/>
              <a:t>  B</a:t>
            </a:r>
            <a:r>
              <a:rPr lang="en-US" altLang="en-US" sz="2000" b="1" baseline="-25000"/>
              <a:t>2</a:t>
            </a:r>
            <a:r>
              <a:rPr lang="en-US" altLang="en-US" sz="2000" b="1"/>
              <a:t>O</a:t>
            </a:r>
            <a:r>
              <a:rPr lang="en-US" altLang="en-US" sz="2000" b="1" baseline="-25000"/>
              <a:t>3</a:t>
            </a:r>
            <a:r>
              <a:rPr lang="en-US" altLang="en-US" sz="2000" b="1"/>
              <a:t>(s)  +  3H</a:t>
            </a:r>
            <a:r>
              <a:rPr lang="en-US" altLang="en-US" sz="2000" b="1" baseline="-25000"/>
              <a:t>2</a:t>
            </a:r>
            <a:r>
              <a:rPr lang="en-US" altLang="en-US" sz="2000" b="1"/>
              <a:t>O(g)	</a:t>
            </a:r>
            <a:r>
              <a:rPr lang="en-US" altLang="en-US" sz="2000" b="1">
                <a:sym typeface="Symbol" panose="05050102010706020507" pitchFamily="18" charset="2"/>
              </a:rPr>
              <a:t></a:t>
            </a:r>
            <a:r>
              <a:rPr lang="en-US" altLang="en-US" sz="2000" b="1"/>
              <a:t>H = -2035 kJ</a:t>
            </a:r>
          </a:p>
          <a:p>
            <a:pPr>
              <a:spcBef>
                <a:spcPct val="0"/>
              </a:spcBef>
              <a:buFontTx/>
              <a:buNone/>
            </a:pPr>
            <a:r>
              <a:rPr lang="en-US" altLang="en-US" sz="2000" b="1"/>
              <a:t>(c)  H</a:t>
            </a:r>
            <a:r>
              <a:rPr lang="en-US" altLang="en-US" sz="2000" b="1" baseline="-25000"/>
              <a:t>2</a:t>
            </a:r>
            <a:r>
              <a:rPr lang="en-US" altLang="en-US" sz="2000" b="1"/>
              <a:t>(g)  +  ½ O</a:t>
            </a:r>
            <a:r>
              <a:rPr lang="en-US" altLang="en-US" sz="2000" b="1" baseline="-25000"/>
              <a:t>2</a:t>
            </a:r>
            <a:r>
              <a:rPr lang="en-US" altLang="en-US" sz="2000" b="1"/>
              <a:t>(g)  </a:t>
            </a:r>
            <a:r>
              <a:rPr lang="en-US" altLang="en-US" sz="2000" b="1">
                <a:sym typeface="Symbol" panose="05050102010706020507" pitchFamily="18" charset="2"/>
              </a:rPr>
              <a:t></a:t>
            </a:r>
            <a:r>
              <a:rPr lang="en-US" altLang="en-US" sz="2000" b="1"/>
              <a:t>  H</a:t>
            </a:r>
            <a:r>
              <a:rPr lang="en-US" altLang="en-US" sz="2000" b="1" baseline="-25000"/>
              <a:t>2</a:t>
            </a:r>
            <a:r>
              <a:rPr lang="en-US" altLang="en-US" sz="2000" b="1"/>
              <a:t>O(l)			</a:t>
            </a:r>
            <a:r>
              <a:rPr lang="en-US" altLang="en-US" sz="2000" b="1">
                <a:sym typeface="Symbol" panose="05050102010706020507" pitchFamily="18" charset="2"/>
              </a:rPr>
              <a:t></a:t>
            </a:r>
            <a:r>
              <a:rPr lang="en-US" altLang="en-US" sz="2000" b="1"/>
              <a:t>H = -286 kJ</a:t>
            </a:r>
          </a:p>
          <a:p>
            <a:pPr>
              <a:spcBef>
                <a:spcPct val="0"/>
              </a:spcBef>
              <a:buFontTx/>
              <a:buNone/>
            </a:pPr>
            <a:r>
              <a:rPr lang="en-US" altLang="en-US" sz="2000" b="1"/>
              <a:t>(d)  H</a:t>
            </a:r>
            <a:r>
              <a:rPr lang="en-US" altLang="en-US" sz="2000" b="1" baseline="-25000"/>
              <a:t>2</a:t>
            </a:r>
            <a:r>
              <a:rPr lang="en-US" altLang="en-US" sz="2000" b="1"/>
              <a:t>O(l)  </a:t>
            </a:r>
            <a:r>
              <a:rPr lang="en-US" altLang="en-US" sz="2000" b="1">
                <a:sym typeface="Symbol" panose="05050102010706020507" pitchFamily="18" charset="2"/>
              </a:rPr>
              <a:t></a:t>
            </a:r>
            <a:r>
              <a:rPr lang="en-US" altLang="en-US" sz="2000" b="1"/>
              <a:t>  H</a:t>
            </a:r>
            <a:r>
              <a:rPr lang="en-US" altLang="en-US" sz="2000" b="1" baseline="-25000"/>
              <a:t>2</a:t>
            </a:r>
            <a:r>
              <a:rPr lang="en-US" altLang="en-US" sz="2000" b="1"/>
              <a:t>O(g)				</a:t>
            </a:r>
            <a:r>
              <a:rPr lang="en-US" altLang="en-US" sz="2000" b="1">
                <a:sym typeface="Symbol" panose="05050102010706020507" pitchFamily="18" charset="2"/>
              </a:rPr>
              <a:t></a:t>
            </a:r>
            <a:r>
              <a:rPr lang="en-US" altLang="en-US" sz="2000" b="1"/>
              <a:t>H = 44 kJ</a:t>
            </a:r>
            <a:endParaRPr lang="en-US" altLang="en-US" sz="2400" b="1"/>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0" y="187325"/>
            <a:ext cx="9144000" cy="599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685800" indent="-457200">
              <a:spcBef>
                <a:spcPct val="20000"/>
              </a:spcBef>
              <a:buChar char="•"/>
              <a:defRPr sz="2400">
                <a:solidFill>
                  <a:schemeClr val="tx1"/>
                </a:solidFill>
                <a:latin typeface="Times New Roman" panose="02020603050405020304" pitchFamily="18" charset="0"/>
              </a:defRPr>
            </a:lvl3pPr>
            <a:lvl4pPr marL="800100" indent="-4572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2" algn="ctr">
              <a:spcBef>
                <a:spcPct val="0"/>
              </a:spcBef>
              <a:buFontTx/>
              <a:buNone/>
            </a:pPr>
            <a:r>
              <a:rPr lang="en-US" altLang="en-US" sz="2800" b="1">
                <a:solidFill>
                  <a:schemeClr val="accent2"/>
                </a:solidFill>
                <a:latin typeface="Arial" panose="020B0604020202020204" pitchFamily="34" charset="0"/>
              </a:rPr>
              <a:t>Standard Enthalpies of Formation (</a:t>
            </a:r>
            <a:r>
              <a:rPr lang="en-US" altLang="en-US" sz="2800" b="1">
                <a:solidFill>
                  <a:schemeClr val="accent2"/>
                </a:solidFill>
                <a:latin typeface="Arial" panose="020B0604020202020204" pitchFamily="34" charset="0"/>
                <a:sym typeface="Symbol" panose="05050102010706020507" pitchFamily="18" charset="2"/>
              </a:rPr>
              <a:t></a:t>
            </a:r>
            <a:r>
              <a:rPr lang="en-US" altLang="en-US" sz="2800" b="1">
                <a:solidFill>
                  <a:schemeClr val="accent2"/>
                </a:solidFill>
                <a:latin typeface="Arial" panose="020B0604020202020204" pitchFamily="34" charset="0"/>
              </a:rPr>
              <a:t>H</a:t>
            </a:r>
            <a:r>
              <a:rPr lang="en-US" altLang="en-US" sz="2800" b="1" baseline="-25000">
                <a:solidFill>
                  <a:schemeClr val="accent2"/>
                </a:solidFill>
                <a:latin typeface="Arial" panose="020B0604020202020204" pitchFamily="34" charset="0"/>
              </a:rPr>
              <a:t>f</a:t>
            </a:r>
            <a:r>
              <a:rPr lang="en-US" altLang="en-US" sz="2800" b="1">
                <a:solidFill>
                  <a:schemeClr val="accent2"/>
                </a:solidFill>
                <a:latin typeface="Arial" panose="020B0604020202020204" pitchFamily="34" charset="0"/>
                <a:sym typeface="Symbol" panose="05050102010706020507" pitchFamily="18" charset="2"/>
              </a:rPr>
              <a:t></a:t>
            </a:r>
            <a:r>
              <a:rPr lang="en-US" altLang="en-US" sz="2800" b="1">
                <a:solidFill>
                  <a:schemeClr val="accent2"/>
                </a:solidFill>
                <a:latin typeface="Arial" panose="020B0604020202020204" pitchFamily="34" charset="0"/>
              </a:rPr>
              <a:t>)</a:t>
            </a:r>
          </a:p>
          <a:p>
            <a:pPr lvl="2">
              <a:spcBef>
                <a:spcPct val="0"/>
              </a:spcBef>
              <a:buFontTx/>
              <a:buNone/>
            </a:pPr>
            <a:r>
              <a:rPr lang="en-US" altLang="en-US" b="1">
                <a:solidFill>
                  <a:srgbClr val="333399"/>
                </a:solidFill>
                <a:latin typeface="Arial" panose="020B0604020202020204" pitchFamily="34" charset="0"/>
              </a:rPr>
              <a:t>the change in enthalpy for the reaction that forms 1 mol of the compound from its elements, with all substances in their standard states (i.e. 298 K).</a:t>
            </a:r>
          </a:p>
          <a:p>
            <a:pPr>
              <a:spcBef>
                <a:spcPct val="0"/>
              </a:spcBef>
              <a:buFontTx/>
              <a:buNone/>
            </a:pPr>
            <a:endParaRPr lang="en-US" altLang="en-US" sz="2400" b="1">
              <a:solidFill>
                <a:srgbClr val="333399"/>
              </a:solidFill>
              <a:latin typeface="Arial" panose="020B0604020202020204" pitchFamily="34" charset="0"/>
            </a:endParaRPr>
          </a:p>
          <a:p>
            <a:pPr lvl="3">
              <a:spcBef>
                <a:spcPct val="0"/>
              </a:spcBef>
              <a:buFontTx/>
              <a:buNone/>
            </a:pPr>
            <a:r>
              <a:rPr lang="en-US" altLang="en-US" sz="2400" b="1" i="1"/>
              <a:t>i</a:t>
            </a:r>
            <a:r>
              <a:rPr lang="en-US" altLang="en-US" sz="2400" b="1">
                <a:latin typeface="Arial" panose="020B0604020202020204" pitchFamily="34" charset="0"/>
              </a:rPr>
              <a:t>.   A table of Standard Heats of Formation for some compounds is found in your textbook </a:t>
            </a:r>
          </a:p>
          <a:p>
            <a:pPr lvl="3">
              <a:spcBef>
                <a:spcPct val="0"/>
              </a:spcBef>
              <a:buFontTx/>
              <a:buNone/>
            </a:pPr>
            <a:r>
              <a:rPr lang="en-US" altLang="en-US" sz="2400" b="1" i="1"/>
              <a:t>ii</a:t>
            </a:r>
            <a:r>
              <a:rPr lang="en-US" altLang="en-US" sz="2400" b="1">
                <a:latin typeface="Arial" panose="020B0604020202020204" pitchFamily="34" charset="0"/>
              </a:rPr>
              <a:t>.  </a:t>
            </a:r>
            <a:r>
              <a:rPr lang="en-US" altLang="en-US" sz="2400" b="1">
                <a:latin typeface="Arial" panose="020B0604020202020204" pitchFamily="34" charset="0"/>
                <a:sym typeface="Symbol" panose="05050102010706020507" pitchFamily="18" charset="2"/>
              </a:rPr>
              <a:t></a:t>
            </a:r>
            <a:r>
              <a:rPr lang="en-US" altLang="en-US" sz="2400" b="1">
                <a:latin typeface="Arial" panose="020B0604020202020204" pitchFamily="34" charset="0"/>
              </a:rPr>
              <a:t>H for a reaction is equal to the sum of the heats of formation of the product compounds minus the sum of the heats of formation of the reactant compounds.  Using the symbol </a:t>
            </a:r>
            <a:r>
              <a:rPr lang="en-US" altLang="en-US" sz="2400" b="1">
                <a:latin typeface="Arial" panose="020B0604020202020204" pitchFamily="34" charset="0"/>
                <a:sym typeface="Symbol" panose="05050102010706020507" pitchFamily="18" charset="2"/>
              </a:rPr>
              <a:t></a:t>
            </a:r>
            <a:r>
              <a:rPr lang="en-US" altLang="en-US" sz="2400" b="1">
                <a:latin typeface="Arial" panose="020B0604020202020204" pitchFamily="34" charset="0"/>
              </a:rPr>
              <a:t> to represent the “sum of”:</a:t>
            </a:r>
          </a:p>
          <a:p>
            <a:pPr>
              <a:spcBef>
                <a:spcPct val="0"/>
              </a:spcBef>
              <a:buFontTx/>
              <a:buNone/>
            </a:pPr>
            <a:endParaRPr lang="en-US" altLang="en-US" sz="2400" b="1">
              <a:latin typeface="Arial" panose="020B0604020202020204" pitchFamily="34" charset="0"/>
            </a:endParaRPr>
          </a:p>
          <a:p>
            <a:pPr algn="ctr">
              <a:spcBef>
                <a:spcPct val="0"/>
              </a:spcBef>
              <a:buFontTx/>
              <a:buNone/>
            </a:pPr>
            <a:r>
              <a:rPr lang="en-US" altLang="en-US" sz="2400" b="1">
                <a:solidFill>
                  <a:srgbClr val="333399"/>
                </a:solidFill>
                <a:latin typeface="Arial" panose="020B0604020202020204" pitchFamily="34" charset="0"/>
                <a:sym typeface="Symbol" panose="05050102010706020507" pitchFamily="18" charset="2"/>
              </a:rPr>
              <a:t></a:t>
            </a:r>
            <a:r>
              <a:rPr lang="en-US" altLang="en-US" sz="2400" b="1">
                <a:solidFill>
                  <a:srgbClr val="333399"/>
                </a:solidFill>
                <a:latin typeface="Arial" panose="020B0604020202020204" pitchFamily="34" charset="0"/>
              </a:rPr>
              <a:t>H</a:t>
            </a:r>
            <a:r>
              <a:rPr lang="en-US" altLang="en-US" sz="2400" b="1" baseline="-25000">
                <a:solidFill>
                  <a:srgbClr val="333399"/>
                </a:solidFill>
                <a:latin typeface="Arial" panose="020B0604020202020204" pitchFamily="34" charset="0"/>
              </a:rPr>
              <a:t>rxn</a:t>
            </a:r>
            <a:r>
              <a:rPr lang="en-US" altLang="en-US" sz="2400" b="1">
                <a:solidFill>
                  <a:srgbClr val="333399"/>
                </a:solidFill>
                <a:latin typeface="Arial" panose="020B0604020202020204" pitchFamily="34" charset="0"/>
                <a:sym typeface="Symbol" panose="05050102010706020507" pitchFamily="18" charset="2"/>
              </a:rPr>
              <a:t></a:t>
            </a:r>
            <a:r>
              <a:rPr lang="en-US" altLang="en-US" sz="2400" b="1">
                <a:solidFill>
                  <a:srgbClr val="333399"/>
                </a:solidFill>
                <a:latin typeface="Arial" panose="020B0604020202020204" pitchFamily="34" charset="0"/>
              </a:rPr>
              <a:t>  =  </a:t>
            </a:r>
            <a:r>
              <a:rPr lang="en-US" altLang="en-US" sz="2400" b="1">
                <a:solidFill>
                  <a:srgbClr val="333399"/>
                </a:solidFill>
                <a:latin typeface="Arial" panose="020B0604020202020204" pitchFamily="34" charset="0"/>
                <a:sym typeface="Symbol" panose="05050102010706020507" pitchFamily="18" charset="2"/>
              </a:rPr>
              <a:t></a:t>
            </a:r>
            <a:r>
              <a:rPr lang="en-US" altLang="en-US" sz="2400" b="1">
                <a:solidFill>
                  <a:srgbClr val="333399"/>
                </a:solidFill>
                <a:latin typeface="Arial" panose="020B0604020202020204" pitchFamily="34" charset="0"/>
              </a:rPr>
              <a:t> </a:t>
            </a:r>
            <a:r>
              <a:rPr lang="en-US" altLang="en-US" sz="2400" b="1" i="1">
                <a:solidFill>
                  <a:srgbClr val="333399"/>
                </a:solidFill>
                <a:latin typeface="Arial" panose="020B0604020202020204" pitchFamily="34" charset="0"/>
              </a:rPr>
              <a:t>n</a:t>
            </a:r>
            <a:r>
              <a:rPr lang="en-US" altLang="en-US" sz="2400" b="1">
                <a:solidFill>
                  <a:srgbClr val="333399"/>
                </a:solidFill>
                <a:latin typeface="Arial" panose="020B0604020202020204" pitchFamily="34" charset="0"/>
                <a:sym typeface="Symbol" panose="05050102010706020507" pitchFamily="18" charset="2"/>
              </a:rPr>
              <a:t></a:t>
            </a:r>
            <a:r>
              <a:rPr lang="en-US" altLang="en-US" sz="2400" b="1">
                <a:solidFill>
                  <a:srgbClr val="333399"/>
                </a:solidFill>
                <a:latin typeface="Arial" panose="020B0604020202020204" pitchFamily="34" charset="0"/>
              </a:rPr>
              <a:t>H</a:t>
            </a:r>
            <a:r>
              <a:rPr lang="en-US" altLang="en-US" sz="2400" b="1" baseline="-25000">
                <a:solidFill>
                  <a:srgbClr val="333399"/>
                </a:solidFill>
                <a:latin typeface="Arial" panose="020B0604020202020204" pitchFamily="34" charset="0"/>
              </a:rPr>
              <a:t>f</a:t>
            </a:r>
            <a:r>
              <a:rPr lang="en-US" altLang="en-US" sz="2400" b="1">
                <a:solidFill>
                  <a:srgbClr val="333399"/>
                </a:solidFill>
                <a:latin typeface="Arial" panose="020B0604020202020204" pitchFamily="34" charset="0"/>
                <a:sym typeface="Symbol" panose="05050102010706020507" pitchFamily="18" charset="2"/>
              </a:rPr>
              <a:t></a:t>
            </a:r>
            <a:r>
              <a:rPr lang="en-US" altLang="en-US" sz="2400" b="1">
                <a:solidFill>
                  <a:srgbClr val="333399"/>
                </a:solidFill>
                <a:latin typeface="Arial" panose="020B0604020202020204" pitchFamily="34" charset="0"/>
              </a:rPr>
              <a:t>(products) - </a:t>
            </a:r>
            <a:r>
              <a:rPr lang="en-US" altLang="en-US" sz="2400" b="1">
                <a:solidFill>
                  <a:srgbClr val="333399"/>
                </a:solidFill>
                <a:latin typeface="Arial" panose="020B0604020202020204" pitchFamily="34" charset="0"/>
                <a:sym typeface="Symbol" panose="05050102010706020507" pitchFamily="18" charset="2"/>
              </a:rPr>
              <a:t></a:t>
            </a:r>
            <a:r>
              <a:rPr lang="en-US" altLang="en-US" sz="2400" b="1">
                <a:solidFill>
                  <a:srgbClr val="333399"/>
                </a:solidFill>
                <a:latin typeface="Arial" panose="020B0604020202020204" pitchFamily="34" charset="0"/>
              </a:rPr>
              <a:t> </a:t>
            </a:r>
            <a:r>
              <a:rPr lang="en-US" altLang="en-US" sz="2400" b="1" i="1">
                <a:solidFill>
                  <a:srgbClr val="333399"/>
                </a:solidFill>
                <a:latin typeface="Arial" panose="020B0604020202020204" pitchFamily="34" charset="0"/>
              </a:rPr>
              <a:t>m</a:t>
            </a:r>
            <a:r>
              <a:rPr lang="en-US" altLang="en-US" sz="2400" b="1">
                <a:solidFill>
                  <a:srgbClr val="333399"/>
                </a:solidFill>
                <a:latin typeface="Arial" panose="020B0604020202020204" pitchFamily="34" charset="0"/>
                <a:sym typeface="Symbol" panose="05050102010706020507" pitchFamily="18" charset="2"/>
              </a:rPr>
              <a:t></a:t>
            </a:r>
            <a:r>
              <a:rPr lang="en-US" altLang="en-US" sz="2400" b="1">
                <a:solidFill>
                  <a:srgbClr val="333399"/>
                </a:solidFill>
                <a:latin typeface="Arial" panose="020B0604020202020204" pitchFamily="34" charset="0"/>
              </a:rPr>
              <a:t>H</a:t>
            </a:r>
            <a:r>
              <a:rPr lang="en-US" altLang="en-US" sz="2400" b="1" baseline="-25000">
                <a:solidFill>
                  <a:srgbClr val="333399"/>
                </a:solidFill>
                <a:latin typeface="Arial" panose="020B0604020202020204" pitchFamily="34" charset="0"/>
              </a:rPr>
              <a:t>f</a:t>
            </a:r>
            <a:r>
              <a:rPr lang="en-US" altLang="en-US" sz="2400" b="1">
                <a:solidFill>
                  <a:srgbClr val="333399"/>
                </a:solidFill>
                <a:latin typeface="Arial" panose="020B0604020202020204" pitchFamily="34" charset="0"/>
                <a:sym typeface="Symbol" panose="05050102010706020507" pitchFamily="18" charset="2"/>
              </a:rPr>
              <a:t></a:t>
            </a:r>
            <a:r>
              <a:rPr lang="en-US" altLang="en-US" sz="2400" b="1">
                <a:solidFill>
                  <a:srgbClr val="333399"/>
                </a:solidFill>
                <a:latin typeface="Arial" panose="020B0604020202020204" pitchFamily="34" charset="0"/>
              </a:rPr>
              <a:t>(reactants)</a:t>
            </a:r>
          </a:p>
          <a:p>
            <a:pPr>
              <a:spcBef>
                <a:spcPct val="0"/>
              </a:spcBef>
              <a:buFontTx/>
              <a:buNone/>
            </a:pPr>
            <a:endParaRPr lang="en-US" altLang="en-US" sz="2400" b="1">
              <a:solidFill>
                <a:srgbClr val="333399"/>
              </a:solidFill>
              <a:latin typeface="Arial" panose="020B0604020202020204" pitchFamily="34" charset="0"/>
            </a:endParaRPr>
          </a:p>
          <a:p>
            <a:pPr>
              <a:spcBef>
                <a:spcPct val="0"/>
              </a:spcBef>
              <a:buFontTx/>
              <a:buNone/>
            </a:pPr>
            <a:r>
              <a:rPr lang="en-US" altLang="en-US" sz="2400" b="1">
                <a:latin typeface="Arial" panose="020B0604020202020204" pitchFamily="34" charset="0"/>
              </a:rPr>
              <a:t>        where </a:t>
            </a:r>
            <a:r>
              <a:rPr lang="en-US" altLang="en-US" sz="2400" b="1" i="1">
                <a:solidFill>
                  <a:srgbClr val="333399"/>
                </a:solidFill>
                <a:latin typeface="Arial" panose="020B0604020202020204" pitchFamily="34" charset="0"/>
              </a:rPr>
              <a:t>n</a:t>
            </a:r>
            <a:r>
              <a:rPr lang="en-US" altLang="en-US" sz="2400" b="1">
                <a:latin typeface="Arial" panose="020B0604020202020204" pitchFamily="34" charset="0"/>
              </a:rPr>
              <a:t> and </a:t>
            </a:r>
            <a:r>
              <a:rPr lang="en-US" altLang="en-US" sz="2400" b="1" i="1">
                <a:solidFill>
                  <a:srgbClr val="333399"/>
                </a:solidFill>
                <a:latin typeface="Arial" panose="020B0604020202020204" pitchFamily="34" charset="0"/>
              </a:rPr>
              <a:t>m</a:t>
            </a:r>
            <a:r>
              <a:rPr lang="en-US" altLang="en-US" sz="2400" b="1">
                <a:latin typeface="Arial" panose="020B0604020202020204" pitchFamily="34" charset="0"/>
              </a:rPr>
              <a:t> are the stoichiometric coefficients of the     </a:t>
            </a:r>
          </a:p>
          <a:p>
            <a:pPr>
              <a:spcBef>
                <a:spcPct val="0"/>
              </a:spcBef>
              <a:buFontTx/>
              <a:buNone/>
            </a:pPr>
            <a:r>
              <a:rPr lang="en-US" altLang="en-US" sz="2400" b="1">
                <a:latin typeface="Arial" panose="020B0604020202020204" pitchFamily="34" charset="0"/>
              </a:rPr>
              <a:t>        reaction.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a:extLst>
              <a:ext uri="{FF2B5EF4-FFF2-40B4-BE49-F238E27FC236}">
                <a16:creationId xmlns:a16="http://schemas.microsoft.com/office/drawing/2014/main" id="{3705D1DB-8212-4687-91D7-4FAEE432DDFB}"/>
              </a:ext>
            </a:extLst>
          </p:cNvPr>
          <p:cNvSpPr txBox="1">
            <a:spLocks noChangeArrowheads="1"/>
          </p:cNvSpPr>
          <p:nvPr/>
        </p:nvSpPr>
        <p:spPr bwMode="auto">
          <a:xfrm>
            <a:off x="368300" y="2286000"/>
            <a:ext cx="8435975"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buClr>
                <a:schemeClr val="hlink"/>
              </a:buClr>
              <a:buFont typeface="Monotype Sorts"/>
              <a:buNone/>
              <a:defRPr/>
            </a:pPr>
            <a:r>
              <a:rPr lang="en-US" sz="2800" b="1" dirty="0" err="1">
                <a:solidFill>
                  <a:schemeClr val="hlink"/>
                </a:solidFill>
                <a:latin typeface="Symbol" pitchFamily="18" charset="2"/>
              </a:rPr>
              <a:t>D</a:t>
            </a:r>
            <a:r>
              <a:rPr lang="en-US" sz="2800" b="1" dirty="0" err="1">
                <a:solidFill>
                  <a:schemeClr val="hlink"/>
                </a:solidFill>
              </a:rPr>
              <a:t>H°</a:t>
            </a:r>
            <a:r>
              <a:rPr lang="en-US" sz="2800" b="1" baseline="-25000" dirty="0" err="1">
                <a:solidFill>
                  <a:schemeClr val="hlink"/>
                </a:solidFill>
              </a:rPr>
              <a:t>reaction</a:t>
            </a:r>
            <a:r>
              <a:rPr lang="en-US" sz="2800" b="1" dirty="0">
                <a:solidFill>
                  <a:schemeClr val="hlink"/>
                </a:solidFill>
              </a:rPr>
              <a:t> = </a:t>
            </a:r>
            <a:r>
              <a:rPr lang="en-US" sz="2800" b="1" dirty="0">
                <a:solidFill>
                  <a:schemeClr val="hlink"/>
                </a:solidFill>
                <a:latin typeface="Symbol" pitchFamily="18" charset="2"/>
              </a:rPr>
              <a:t>S </a:t>
            </a:r>
            <a:r>
              <a:rPr lang="en-US" sz="2800" b="1" dirty="0">
                <a:solidFill>
                  <a:schemeClr val="hlink"/>
                </a:solidFill>
              </a:rPr>
              <a:t>n </a:t>
            </a:r>
            <a:r>
              <a:rPr lang="en-US" sz="2800" b="1" dirty="0" err="1">
                <a:solidFill>
                  <a:schemeClr val="hlink"/>
                </a:solidFill>
                <a:latin typeface="Symbol" pitchFamily="18" charset="2"/>
              </a:rPr>
              <a:t>D</a:t>
            </a:r>
            <a:r>
              <a:rPr lang="en-US" sz="2800" b="1" dirty="0" err="1">
                <a:solidFill>
                  <a:schemeClr val="hlink"/>
                </a:solidFill>
              </a:rPr>
              <a:t>H</a:t>
            </a:r>
            <a:r>
              <a:rPr lang="en-US" sz="2800" b="1" baseline="-25000" dirty="0" err="1">
                <a:solidFill>
                  <a:schemeClr val="hlink"/>
                </a:solidFill>
              </a:rPr>
              <a:t>f</a:t>
            </a:r>
            <a:r>
              <a:rPr lang="en-US" sz="2800" b="1" dirty="0">
                <a:solidFill>
                  <a:schemeClr val="hlink"/>
                </a:solidFill>
              </a:rPr>
              <a:t>°(products) - </a:t>
            </a:r>
            <a:r>
              <a:rPr lang="en-US" sz="2800" b="1" dirty="0">
                <a:solidFill>
                  <a:schemeClr val="hlink"/>
                </a:solidFill>
                <a:latin typeface="Symbol" pitchFamily="18" charset="2"/>
              </a:rPr>
              <a:t>S </a:t>
            </a:r>
            <a:r>
              <a:rPr lang="en-US" sz="2800" b="1" dirty="0">
                <a:solidFill>
                  <a:schemeClr val="hlink"/>
                </a:solidFill>
              </a:rPr>
              <a:t>n </a:t>
            </a:r>
            <a:r>
              <a:rPr lang="en-US" sz="2800" b="1" dirty="0" err="1">
                <a:solidFill>
                  <a:schemeClr val="hlink"/>
                </a:solidFill>
                <a:latin typeface="Symbol" pitchFamily="18" charset="2"/>
              </a:rPr>
              <a:t>D</a:t>
            </a:r>
            <a:r>
              <a:rPr lang="en-US" sz="2800" b="1" dirty="0" err="1">
                <a:solidFill>
                  <a:schemeClr val="hlink"/>
                </a:solidFill>
              </a:rPr>
              <a:t>H</a:t>
            </a:r>
            <a:r>
              <a:rPr lang="en-US" sz="2800" b="1" baseline="-25000" dirty="0" err="1">
                <a:solidFill>
                  <a:schemeClr val="hlink"/>
                </a:solidFill>
              </a:rPr>
              <a:t>f</a:t>
            </a:r>
            <a:r>
              <a:rPr lang="en-US" sz="2800" b="1" dirty="0">
                <a:solidFill>
                  <a:schemeClr val="hlink"/>
                </a:solidFill>
              </a:rPr>
              <a:t>°(reactants)</a:t>
            </a:r>
          </a:p>
          <a:p>
            <a:pPr algn="ctr">
              <a:spcBef>
                <a:spcPct val="20000"/>
              </a:spcBef>
              <a:buClr>
                <a:schemeClr val="hlink"/>
              </a:buClr>
              <a:buFont typeface="Monotype Sorts"/>
              <a:buNone/>
              <a:defRPr/>
            </a:pPr>
            <a:endParaRPr lang="en-US" sz="2800" dirty="0">
              <a:solidFill>
                <a:schemeClr val="hlink"/>
              </a:solidFill>
            </a:endParaRPr>
          </a:p>
          <a:p>
            <a:pPr algn="ctr">
              <a:defRPr/>
            </a:pPr>
            <a:r>
              <a:rPr lang="en-US" sz="2800" dirty="0" err="1">
                <a:latin typeface="Symbol" pitchFamily="18" charset="2"/>
              </a:rPr>
              <a:t>D</a:t>
            </a:r>
            <a:r>
              <a:rPr lang="en-US" sz="2800" dirty="0" err="1"/>
              <a:t>H</a:t>
            </a:r>
            <a:r>
              <a:rPr lang="en-US" sz="2800" baseline="-25000" dirty="0" err="1"/>
              <a:t>rxn</a:t>
            </a:r>
            <a:r>
              <a:rPr lang="en-US" sz="2800" dirty="0"/>
              <a:t> = [(4•</a:t>
            </a:r>
            <a:r>
              <a:rPr lang="en-US" sz="2800" dirty="0">
                <a:latin typeface="Symbol" pitchFamily="18" charset="2"/>
              </a:rPr>
              <a:t>D</a:t>
            </a:r>
            <a:r>
              <a:rPr lang="en-US" sz="2800" dirty="0"/>
              <a:t>H</a:t>
            </a:r>
            <a:r>
              <a:rPr lang="en-US" sz="2800" baseline="-25000" dirty="0"/>
              <a:t>CO2</a:t>
            </a:r>
            <a:r>
              <a:rPr lang="en-US" sz="2800" dirty="0"/>
              <a:t> + 2•</a:t>
            </a:r>
            <a:r>
              <a:rPr lang="en-US" sz="2800" dirty="0">
                <a:latin typeface="Symbol" pitchFamily="18" charset="2"/>
              </a:rPr>
              <a:t>D</a:t>
            </a:r>
            <a:r>
              <a:rPr lang="en-US" sz="2800" dirty="0"/>
              <a:t>H</a:t>
            </a:r>
            <a:r>
              <a:rPr lang="en-US" sz="2800" baseline="-25000" dirty="0"/>
              <a:t>H2O</a:t>
            </a:r>
            <a:r>
              <a:rPr lang="en-US" sz="2800" dirty="0"/>
              <a:t>) – (2•</a:t>
            </a:r>
            <a:r>
              <a:rPr lang="en-US" sz="2800" dirty="0">
                <a:latin typeface="Symbol" pitchFamily="18" charset="2"/>
              </a:rPr>
              <a:t>D</a:t>
            </a:r>
            <a:r>
              <a:rPr lang="en-US" sz="2800" dirty="0"/>
              <a:t>H</a:t>
            </a:r>
            <a:r>
              <a:rPr lang="en-US" sz="2800" baseline="-25000" dirty="0"/>
              <a:t>C2H2</a:t>
            </a:r>
            <a:r>
              <a:rPr lang="en-US" sz="2800" dirty="0"/>
              <a:t> + 5•</a:t>
            </a:r>
            <a:r>
              <a:rPr lang="en-US" sz="2800" dirty="0">
                <a:latin typeface="Symbol" pitchFamily="18" charset="2"/>
              </a:rPr>
              <a:t>D</a:t>
            </a:r>
            <a:r>
              <a:rPr lang="en-US" sz="2800" dirty="0"/>
              <a:t>H</a:t>
            </a:r>
            <a:r>
              <a:rPr lang="en-US" sz="2800" baseline="-25000" dirty="0"/>
              <a:t>O2</a:t>
            </a:r>
            <a:r>
              <a:rPr lang="en-US" sz="2800" dirty="0"/>
              <a:t>)]</a:t>
            </a:r>
          </a:p>
          <a:p>
            <a:pPr algn="ctr">
              <a:defRPr/>
            </a:pPr>
            <a:endParaRPr lang="en-US" sz="2800" dirty="0"/>
          </a:p>
          <a:p>
            <a:pPr algn="ctr">
              <a:defRPr/>
            </a:pPr>
            <a:r>
              <a:rPr lang="en-US" sz="2800" dirty="0" err="1">
                <a:latin typeface="Symbol" pitchFamily="18" charset="2"/>
              </a:rPr>
              <a:t>D</a:t>
            </a:r>
            <a:r>
              <a:rPr lang="en-US" sz="2800" dirty="0" err="1"/>
              <a:t>H</a:t>
            </a:r>
            <a:r>
              <a:rPr lang="en-US" sz="2800" baseline="-25000" dirty="0" err="1"/>
              <a:t>rxn</a:t>
            </a:r>
            <a:r>
              <a:rPr lang="en-US" sz="2800" dirty="0"/>
              <a:t> = [(4•(-393.5) + 2•(-285.8)) – (2•(+227.4) + 5•(0))]</a:t>
            </a:r>
          </a:p>
          <a:p>
            <a:pPr algn="ctr">
              <a:defRPr/>
            </a:pPr>
            <a:endParaRPr lang="en-US" sz="2800" dirty="0"/>
          </a:p>
          <a:p>
            <a:pPr algn="ctr">
              <a:defRPr/>
            </a:pPr>
            <a:r>
              <a:rPr lang="en-US" sz="2800" b="1" dirty="0" err="1">
                <a:solidFill>
                  <a:srgbClr val="FF0000"/>
                </a:solidFill>
                <a:effectLst>
                  <a:outerShdw blurRad="38100" dist="38100" dir="2700000" algn="tl">
                    <a:srgbClr val="000000">
                      <a:alpha val="43137"/>
                    </a:srgbClr>
                  </a:outerShdw>
                </a:effectLst>
                <a:latin typeface="Symbol" pitchFamily="18" charset="2"/>
              </a:rPr>
              <a:t>D</a:t>
            </a:r>
            <a:r>
              <a:rPr lang="en-US" sz="2800" b="1" dirty="0" err="1">
                <a:solidFill>
                  <a:srgbClr val="FF0000"/>
                </a:solidFill>
                <a:effectLst>
                  <a:outerShdw blurRad="38100" dist="38100" dir="2700000" algn="tl">
                    <a:srgbClr val="000000">
                      <a:alpha val="43137"/>
                    </a:srgbClr>
                  </a:outerShdw>
                </a:effectLst>
              </a:rPr>
              <a:t>H</a:t>
            </a:r>
            <a:r>
              <a:rPr lang="en-US" sz="2800" b="1" baseline="-25000" dirty="0" err="1">
                <a:solidFill>
                  <a:srgbClr val="FF0000"/>
                </a:solidFill>
                <a:effectLst>
                  <a:outerShdw blurRad="38100" dist="38100" dir="2700000" algn="tl">
                    <a:srgbClr val="000000">
                      <a:alpha val="43137"/>
                    </a:srgbClr>
                  </a:outerShdw>
                </a:effectLst>
              </a:rPr>
              <a:t>rxn</a:t>
            </a:r>
            <a:r>
              <a:rPr lang="en-US" sz="2800" b="1" dirty="0">
                <a:solidFill>
                  <a:srgbClr val="FF0000"/>
                </a:solidFill>
                <a:effectLst>
                  <a:outerShdw blurRad="38100" dist="38100" dir="2700000" algn="tl">
                    <a:srgbClr val="000000">
                      <a:alpha val="43137"/>
                    </a:srgbClr>
                  </a:outerShdw>
                </a:effectLst>
              </a:rPr>
              <a:t> = -2600.4 kJ</a:t>
            </a:r>
          </a:p>
          <a:p>
            <a:pPr algn="ctr">
              <a:defRPr/>
            </a:pPr>
            <a:endParaRPr lang="en-US" sz="2800" b="1" dirty="0">
              <a:solidFill>
                <a:srgbClr val="FF0000"/>
              </a:solidFill>
              <a:effectLst>
                <a:outerShdw blurRad="38100" dist="38100" dir="2700000" algn="tl">
                  <a:srgbClr val="000000">
                    <a:alpha val="43137"/>
                  </a:srgbClr>
                </a:outerShdw>
              </a:effectLst>
            </a:endParaRPr>
          </a:p>
        </p:txBody>
      </p:sp>
      <p:sp>
        <p:nvSpPr>
          <p:cNvPr id="78851" name="Rectangle 2"/>
          <p:cNvSpPr>
            <a:spLocks noGrp="1" noChangeArrowheads="1"/>
          </p:cNvSpPr>
          <p:nvPr>
            <p:ph type="title"/>
          </p:nvPr>
        </p:nvSpPr>
        <p:spPr>
          <a:xfrm>
            <a:off x="381000" y="609600"/>
            <a:ext cx="8382000" cy="1143000"/>
          </a:xfrm>
          <a:noFill/>
        </p:spPr>
        <p:txBody>
          <a:bodyPr lIns="90488" tIns="44450" rIns="90488" bIns="44450"/>
          <a:lstStyle/>
          <a:p>
            <a:r>
              <a:rPr lang="en-US" altLang="en-US" sz="3600"/>
              <a:t>Sample 2 - Calculate the Enthalpy Change in the Reaction using the appendix tables</a:t>
            </a:r>
            <a:br>
              <a:rPr lang="en-US" altLang="en-US" sz="3600"/>
            </a:br>
            <a:r>
              <a:rPr lang="en-US" altLang="en-US" sz="3600"/>
              <a:t>2 C</a:t>
            </a:r>
            <a:r>
              <a:rPr lang="en-US" altLang="en-US" sz="3600" baseline="-25000"/>
              <a:t>2</a:t>
            </a:r>
            <a:r>
              <a:rPr lang="en-US" altLang="en-US" sz="3600"/>
              <a:t>H</a:t>
            </a:r>
            <a:r>
              <a:rPr lang="en-US" altLang="en-US" sz="3600" baseline="-25000"/>
              <a:t>2</a:t>
            </a:r>
            <a:r>
              <a:rPr lang="en-US" altLang="en-US" sz="3600"/>
              <a:t>(</a:t>
            </a:r>
            <a:r>
              <a:rPr lang="en-US" altLang="en-US" sz="3600" i="1"/>
              <a:t>g</a:t>
            </a:r>
            <a:r>
              <a:rPr lang="en-US" altLang="en-US" sz="3600"/>
              <a:t>) + 5 O</a:t>
            </a:r>
            <a:r>
              <a:rPr lang="en-US" altLang="en-US" sz="3600" baseline="-25000"/>
              <a:t>2</a:t>
            </a:r>
            <a:r>
              <a:rPr lang="en-US" altLang="en-US" sz="3600"/>
              <a:t>(</a:t>
            </a:r>
            <a:r>
              <a:rPr lang="en-US" altLang="en-US" sz="3600" i="1"/>
              <a:t>g</a:t>
            </a:r>
            <a:r>
              <a:rPr lang="en-US" altLang="en-US" sz="3600"/>
              <a:t>) </a:t>
            </a:r>
            <a:r>
              <a:rPr lang="en-US" altLang="en-US" sz="3600">
                <a:latin typeface="Symbol" panose="05050102010706020507" pitchFamily="18" charset="2"/>
              </a:rPr>
              <a:t>®</a:t>
            </a:r>
            <a:r>
              <a:rPr lang="en-US" altLang="en-US" sz="3600"/>
              <a:t> 4 CO</a:t>
            </a:r>
            <a:r>
              <a:rPr lang="en-US" altLang="en-US" sz="3600" baseline="-25000"/>
              <a:t>2</a:t>
            </a:r>
            <a:r>
              <a:rPr lang="en-US" altLang="en-US" sz="3600"/>
              <a:t>(</a:t>
            </a:r>
            <a:r>
              <a:rPr lang="en-US" altLang="en-US" sz="3600" i="1"/>
              <a:t>g</a:t>
            </a:r>
            <a:r>
              <a:rPr lang="en-US" altLang="en-US" sz="3600"/>
              <a:t>) + 2 H</a:t>
            </a:r>
            <a:r>
              <a:rPr lang="en-US" altLang="en-US" sz="3600" baseline="-25000"/>
              <a:t>2</a:t>
            </a:r>
            <a:r>
              <a:rPr lang="en-US" altLang="en-US" sz="3600"/>
              <a:t>O(</a:t>
            </a:r>
            <a:r>
              <a:rPr lang="en-US" altLang="en-US" sz="3600" i="1"/>
              <a:t>l</a:t>
            </a:r>
            <a:r>
              <a:rPr lang="en-US" altLang="en-US" sz="360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wipe(left)">
                                      <p:cBhvr>
                                        <p:cTn id="7" dur="500"/>
                                        <p:tgtEl>
                                          <p:spTgt spid="512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203">
                                            <p:txEl>
                                              <p:pRg st="2" end="2"/>
                                            </p:txEl>
                                          </p:spTgt>
                                        </p:tgtEl>
                                        <p:attrNameLst>
                                          <p:attrName>style.visibility</p:attrName>
                                        </p:attrNameLst>
                                      </p:cBhvr>
                                      <p:to>
                                        <p:strVal val="visible"/>
                                      </p:to>
                                    </p:set>
                                    <p:animEffect transition="in" filter="wipe(left)">
                                      <p:cBhvr>
                                        <p:cTn id="12" dur="500"/>
                                        <p:tgtEl>
                                          <p:spTgt spid="512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203">
                                            <p:txEl>
                                              <p:pRg st="4" end="4"/>
                                            </p:txEl>
                                          </p:spTgt>
                                        </p:tgtEl>
                                        <p:attrNameLst>
                                          <p:attrName>style.visibility</p:attrName>
                                        </p:attrNameLst>
                                      </p:cBhvr>
                                      <p:to>
                                        <p:strVal val="visible"/>
                                      </p:to>
                                    </p:set>
                                    <p:animEffect transition="in" filter="wipe(left)">
                                      <p:cBhvr>
                                        <p:cTn id="17" dur="500"/>
                                        <p:tgtEl>
                                          <p:spTgt spid="5120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1203">
                                            <p:txEl>
                                              <p:pRg st="6" end="6"/>
                                            </p:txEl>
                                          </p:spTgt>
                                        </p:tgtEl>
                                        <p:attrNameLst>
                                          <p:attrName>style.visibility</p:attrName>
                                        </p:attrNameLst>
                                      </p:cBhvr>
                                      <p:to>
                                        <p:strVal val="visible"/>
                                      </p:to>
                                    </p:set>
                                    <p:animEffect transition="in" filter="wipe(left)">
                                      <p:cBhvr>
                                        <p:cTn id="22" dur="500"/>
                                        <p:tgtEl>
                                          <p:spTgt spid="512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a:extLst>
              <a:ext uri="{FF2B5EF4-FFF2-40B4-BE49-F238E27FC236}">
                <a16:creationId xmlns:a16="http://schemas.microsoft.com/office/drawing/2014/main" id="{FEDEC4A0-6849-414B-B7FD-E8C1EA85A8A5}"/>
              </a:ext>
            </a:extLst>
          </p:cNvPr>
          <p:cNvSpPr txBox="1">
            <a:spLocks noChangeArrowheads="1"/>
          </p:cNvSpPr>
          <p:nvPr/>
        </p:nvSpPr>
        <p:spPr bwMode="auto">
          <a:xfrm>
            <a:off x="152400" y="228600"/>
            <a:ext cx="899160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en-US" b="1" dirty="0">
                <a:solidFill>
                  <a:schemeClr val="tx2">
                    <a:lumMod val="60000"/>
                    <a:lumOff val="40000"/>
                  </a:schemeClr>
                </a:solidFill>
              </a:rPr>
              <a:t>Lecture Questions:</a:t>
            </a:r>
          </a:p>
          <a:p>
            <a:pPr>
              <a:defRPr/>
            </a:pPr>
            <a:r>
              <a:rPr lang="en-US" altLang="en-US" sz="2800" b="1" dirty="0">
                <a:solidFill>
                  <a:schemeClr val="tx2">
                    <a:lumMod val="60000"/>
                    <a:lumOff val="40000"/>
                  </a:schemeClr>
                </a:solidFill>
              </a:rPr>
              <a:t>1.  Calculate the standard enthalpy of reaction for the following reaction:</a:t>
            </a:r>
          </a:p>
          <a:p>
            <a:pPr>
              <a:defRPr/>
            </a:pPr>
            <a:r>
              <a:rPr lang="en-US" altLang="en-US" sz="2800" b="1" dirty="0">
                <a:solidFill>
                  <a:schemeClr val="tx2">
                    <a:lumMod val="60000"/>
                    <a:lumOff val="40000"/>
                  </a:schemeClr>
                </a:solidFill>
              </a:rPr>
              <a:t>                    4NH</a:t>
            </a:r>
            <a:r>
              <a:rPr lang="en-US" altLang="en-US" sz="2800" b="1" baseline="-25000" dirty="0">
                <a:solidFill>
                  <a:schemeClr val="tx2">
                    <a:lumMod val="60000"/>
                    <a:lumOff val="40000"/>
                  </a:schemeClr>
                </a:solidFill>
              </a:rPr>
              <a:t>3</a:t>
            </a:r>
            <a:r>
              <a:rPr lang="en-US" altLang="en-US" sz="2800" b="1" dirty="0">
                <a:solidFill>
                  <a:schemeClr val="tx2">
                    <a:lumMod val="60000"/>
                    <a:lumOff val="40000"/>
                  </a:schemeClr>
                </a:solidFill>
              </a:rPr>
              <a:t>(g)  +  5O</a:t>
            </a:r>
            <a:r>
              <a:rPr lang="en-US" altLang="en-US" sz="2800" b="1" baseline="-25000" dirty="0">
                <a:solidFill>
                  <a:schemeClr val="tx2">
                    <a:lumMod val="60000"/>
                    <a:lumOff val="40000"/>
                  </a:schemeClr>
                </a:solidFill>
              </a:rPr>
              <a:t>2</a:t>
            </a:r>
            <a:r>
              <a:rPr lang="en-US" altLang="en-US" sz="2800" b="1" dirty="0">
                <a:solidFill>
                  <a:schemeClr val="tx2">
                    <a:lumMod val="60000"/>
                    <a:lumOff val="40000"/>
                  </a:schemeClr>
                </a:solidFill>
              </a:rPr>
              <a:t>(g)  </a:t>
            </a:r>
            <a:r>
              <a:rPr lang="en-US" altLang="en-US" sz="2800" b="1" dirty="0">
                <a:solidFill>
                  <a:schemeClr val="tx2">
                    <a:lumMod val="60000"/>
                    <a:lumOff val="40000"/>
                  </a:schemeClr>
                </a:solidFill>
                <a:sym typeface="Symbol" panose="05050102010706020507" pitchFamily="18" charset="2"/>
              </a:rPr>
              <a:t></a:t>
            </a:r>
            <a:r>
              <a:rPr lang="en-US" altLang="en-US" sz="2800" b="1" dirty="0">
                <a:solidFill>
                  <a:schemeClr val="tx2">
                    <a:lumMod val="60000"/>
                    <a:lumOff val="40000"/>
                  </a:schemeClr>
                </a:solidFill>
              </a:rPr>
              <a:t>  4NO(g)  +  6H</a:t>
            </a:r>
            <a:r>
              <a:rPr lang="en-US" altLang="en-US" sz="2800" b="1" baseline="-25000" dirty="0">
                <a:solidFill>
                  <a:schemeClr val="tx2">
                    <a:lumMod val="60000"/>
                    <a:lumOff val="40000"/>
                  </a:schemeClr>
                </a:solidFill>
              </a:rPr>
              <a:t>2</a:t>
            </a:r>
            <a:r>
              <a:rPr lang="en-US" altLang="en-US" sz="2800" b="1" dirty="0">
                <a:solidFill>
                  <a:schemeClr val="tx2">
                    <a:lumMod val="60000"/>
                    <a:lumOff val="40000"/>
                  </a:schemeClr>
                </a:solidFill>
              </a:rPr>
              <a:t>O(l)</a:t>
            </a:r>
          </a:p>
          <a:p>
            <a:pPr>
              <a:defRPr/>
            </a:pPr>
            <a:r>
              <a:rPr lang="en-US" altLang="en-US" sz="2800" b="1" i="1" dirty="0">
                <a:solidFill>
                  <a:srgbClr val="FF0000"/>
                </a:solidFill>
                <a:sym typeface="Symbol" panose="05050102010706020507" pitchFamily="18" charset="2"/>
              </a:rPr>
              <a:t></a:t>
            </a:r>
            <a:r>
              <a:rPr lang="en-US" altLang="en-US" sz="2800" b="1" i="1" dirty="0">
                <a:solidFill>
                  <a:srgbClr val="FF0000"/>
                </a:solidFill>
              </a:rPr>
              <a:t>H</a:t>
            </a:r>
            <a:r>
              <a:rPr lang="en-US" altLang="en-US" sz="2800" b="1" i="1" baseline="-25000" dirty="0">
                <a:solidFill>
                  <a:srgbClr val="FF0000"/>
                </a:solidFill>
              </a:rPr>
              <a:t>f</a:t>
            </a:r>
            <a:r>
              <a:rPr lang="en-US" altLang="en-US" sz="2800" b="1" i="1" dirty="0">
                <a:solidFill>
                  <a:srgbClr val="FF0000"/>
                </a:solidFill>
                <a:sym typeface="Symbol" panose="05050102010706020507" pitchFamily="18" charset="2"/>
              </a:rPr>
              <a:t></a:t>
            </a:r>
            <a:r>
              <a:rPr lang="en-US" altLang="en-US" sz="2800" b="1" i="1" dirty="0">
                <a:solidFill>
                  <a:srgbClr val="FF0000"/>
                </a:solidFill>
              </a:rPr>
              <a:t> (NH</a:t>
            </a:r>
            <a:r>
              <a:rPr lang="en-US" altLang="en-US" sz="2800" b="1" i="1" baseline="-25000" dirty="0">
                <a:solidFill>
                  <a:srgbClr val="FF0000"/>
                </a:solidFill>
              </a:rPr>
              <a:t>3</a:t>
            </a:r>
            <a:r>
              <a:rPr lang="en-US" altLang="en-US" sz="2800" b="1" i="1" dirty="0">
                <a:solidFill>
                  <a:srgbClr val="FF0000"/>
                </a:solidFill>
              </a:rPr>
              <a:t>) = -132.5 kJ/mol; </a:t>
            </a:r>
            <a:r>
              <a:rPr lang="en-US" altLang="en-US" sz="2800" b="1" i="1" dirty="0">
                <a:solidFill>
                  <a:srgbClr val="FF0000"/>
                </a:solidFill>
                <a:sym typeface="Symbol" panose="05050102010706020507" pitchFamily="18" charset="2"/>
              </a:rPr>
              <a:t></a:t>
            </a:r>
            <a:r>
              <a:rPr lang="en-US" altLang="en-US" sz="2800" b="1" i="1" dirty="0">
                <a:solidFill>
                  <a:srgbClr val="FF0000"/>
                </a:solidFill>
              </a:rPr>
              <a:t>H</a:t>
            </a:r>
            <a:r>
              <a:rPr lang="en-US" altLang="en-US" sz="2800" b="1" i="1" baseline="-25000" dirty="0">
                <a:solidFill>
                  <a:srgbClr val="FF0000"/>
                </a:solidFill>
              </a:rPr>
              <a:t>f</a:t>
            </a:r>
            <a:r>
              <a:rPr lang="en-US" altLang="en-US" sz="2800" b="1" i="1" dirty="0">
                <a:solidFill>
                  <a:srgbClr val="FF0000"/>
                </a:solidFill>
                <a:sym typeface="Symbol" panose="05050102010706020507" pitchFamily="18" charset="2"/>
              </a:rPr>
              <a:t></a:t>
            </a:r>
            <a:r>
              <a:rPr lang="en-US" altLang="en-US" sz="2800" b="1" i="1" dirty="0">
                <a:solidFill>
                  <a:srgbClr val="FF0000"/>
                </a:solidFill>
              </a:rPr>
              <a:t> (NO) = 90.37 kJ/mol; </a:t>
            </a:r>
            <a:r>
              <a:rPr lang="en-US" altLang="en-US" sz="2800" b="1" i="1" dirty="0">
                <a:solidFill>
                  <a:srgbClr val="FF0000"/>
                </a:solidFill>
                <a:sym typeface="Symbol" panose="05050102010706020507" pitchFamily="18" charset="2"/>
              </a:rPr>
              <a:t></a:t>
            </a:r>
            <a:r>
              <a:rPr lang="en-US" altLang="en-US" sz="2800" b="1" i="1" dirty="0">
                <a:solidFill>
                  <a:srgbClr val="FF0000"/>
                </a:solidFill>
              </a:rPr>
              <a:t>H</a:t>
            </a:r>
            <a:r>
              <a:rPr lang="en-US" altLang="en-US" sz="2800" b="1" i="1" baseline="-25000" dirty="0">
                <a:solidFill>
                  <a:srgbClr val="FF0000"/>
                </a:solidFill>
              </a:rPr>
              <a:t>f</a:t>
            </a:r>
            <a:r>
              <a:rPr lang="en-US" altLang="en-US" sz="2800" b="1" i="1" dirty="0">
                <a:solidFill>
                  <a:srgbClr val="FF0000"/>
                </a:solidFill>
                <a:sym typeface="Symbol" panose="05050102010706020507" pitchFamily="18" charset="2"/>
              </a:rPr>
              <a:t></a:t>
            </a:r>
            <a:r>
              <a:rPr lang="en-US" altLang="en-US" sz="2800" b="1" i="1" dirty="0">
                <a:solidFill>
                  <a:srgbClr val="FF0000"/>
                </a:solidFill>
              </a:rPr>
              <a:t> (H</a:t>
            </a:r>
            <a:r>
              <a:rPr lang="en-US" altLang="en-US" sz="2800" b="1" i="1" baseline="-25000" dirty="0">
                <a:solidFill>
                  <a:srgbClr val="FF0000"/>
                </a:solidFill>
              </a:rPr>
              <a:t>2</a:t>
            </a:r>
            <a:r>
              <a:rPr lang="en-US" altLang="en-US" sz="2800" b="1" i="1" dirty="0">
                <a:solidFill>
                  <a:srgbClr val="FF0000"/>
                </a:solidFill>
              </a:rPr>
              <a:t>O) = -285.83 kJ/mol</a:t>
            </a:r>
            <a:endParaRPr lang="en-US" altLang="en-US" sz="2800" b="1" i="1" dirty="0"/>
          </a:p>
          <a:p>
            <a:pPr>
              <a:defRPr/>
            </a:pPr>
            <a:endParaRPr lang="en-US" altLang="en-US" sz="2800" b="1" dirty="0"/>
          </a:p>
          <a:p>
            <a:pPr>
              <a:defRPr/>
            </a:pPr>
            <a:r>
              <a:rPr lang="en-US" altLang="en-US" sz="2800" b="1" dirty="0">
                <a:solidFill>
                  <a:schemeClr val="tx2">
                    <a:lumMod val="60000"/>
                    <a:lumOff val="40000"/>
                  </a:schemeClr>
                </a:solidFill>
              </a:rPr>
              <a:t>2.  Use the enthalpy of combustion of propane gas to calculate the enthalpy of formation of propane gas.</a:t>
            </a:r>
          </a:p>
          <a:p>
            <a:pPr algn="ctr">
              <a:defRPr/>
            </a:pPr>
            <a:r>
              <a:rPr lang="en-US" altLang="en-US" sz="2800" b="1" dirty="0">
                <a:solidFill>
                  <a:schemeClr val="tx2">
                    <a:lumMod val="60000"/>
                    <a:lumOff val="40000"/>
                  </a:schemeClr>
                </a:solidFill>
              </a:rPr>
              <a:t>C</a:t>
            </a:r>
            <a:r>
              <a:rPr lang="en-US" altLang="en-US" sz="2800" b="1" baseline="-25000" dirty="0">
                <a:solidFill>
                  <a:schemeClr val="tx2">
                    <a:lumMod val="60000"/>
                    <a:lumOff val="40000"/>
                  </a:schemeClr>
                </a:solidFill>
              </a:rPr>
              <a:t>3</a:t>
            </a:r>
            <a:r>
              <a:rPr lang="en-US" altLang="en-US" sz="2800" b="1" dirty="0">
                <a:solidFill>
                  <a:schemeClr val="tx2">
                    <a:lumMod val="60000"/>
                    <a:lumOff val="40000"/>
                  </a:schemeClr>
                </a:solidFill>
              </a:rPr>
              <a:t>H</a:t>
            </a:r>
            <a:r>
              <a:rPr lang="en-US" altLang="en-US" sz="2800" b="1" baseline="-25000" dirty="0">
                <a:solidFill>
                  <a:schemeClr val="tx2">
                    <a:lumMod val="60000"/>
                    <a:lumOff val="40000"/>
                  </a:schemeClr>
                </a:solidFill>
              </a:rPr>
              <a:t>8</a:t>
            </a:r>
            <a:r>
              <a:rPr lang="en-US" altLang="en-US" sz="2800" b="1" dirty="0">
                <a:solidFill>
                  <a:schemeClr val="tx2">
                    <a:lumMod val="60000"/>
                    <a:lumOff val="40000"/>
                  </a:schemeClr>
                </a:solidFill>
              </a:rPr>
              <a:t>(g) + 5O</a:t>
            </a:r>
            <a:r>
              <a:rPr lang="en-US" altLang="en-US" sz="2800" b="1" baseline="-25000" dirty="0">
                <a:solidFill>
                  <a:schemeClr val="tx2">
                    <a:lumMod val="60000"/>
                    <a:lumOff val="40000"/>
                  </a:schemeClr>
                </a:solidFill>
              </a:rPr>
              <a:t>2</a:t>
            </a:r>
            <a:r>
              <a:rPr lang="en-US" altLang="en-US" sz="2800" b="1" dirty="0">
                <a:solidFill>
                  <a:schemeClr val="tx2">
                    <a:lumMod val="60000"/>
                    <a:lumOff val="40000"/>
                  </a:schemeClr>
                </a:solidFill>
              </a:rPr>
              <a:t>(g) </a:t>
            </a:r>
            <a:r>
              <a:rPr lang="en-US" altLang="en-US" sz="2800" b="1" dirty="0">
                <a:solidFill>
                  <a:schemeClr val="tx2">
                    <a:lumMod val="60000"/>
                    <a:lumOff val="40000"/>
                  </a:schemeClr>
                </a:solidFill>
                <a:sym typeface="Symbol" panose="05050102010706020507" pitchFamily="18" charset="2"/>
              </a:rPr>
              <a:t></a:t>
            </a:r>
            <a:r>
              <a:rPr lang="en-US" altLang="en-US" sz="2800" b="1" dirty="0">
                <a:solidFill>
                  <a:schemeClr val="tx2">
                    <a:lumMod val="60000"/>
                    <a:lumOff val="40000"/>
                  </a:schemeClr>
                </a:solidFill>
              </a:rPr>
              <a:t> 3CO</a:t>
            </a:r>
            <a:r>
              <a:rPr lang="en-US" altLang="en-US" sz="2800" b="1" baseline="-25000" dirty="0">
                <a:solidFill>
                  <a:schemeClr val="tx2">
                    <a:lumMod val="60000"/>
                    <a:lumOff val="40000"/>
                  </a:schemeClr>
                </a:solidFill>
              </a:rPr>
              <a:t>2</a:t>
            </a:r>
            <a:r>
              <a:rPr lang="en-US" altLang="en-US" sz="2800" b="1" dirty="0">
                <a:solidFill>
                  <a:schemeClr val="tx2">
                    <a:lumMod val="60000"/>
                    <a:lumOff val="40000"/>
                  </a:schemeClr>
                </a:solidFill>
              </a:rPr>
              <a:t>(g) + 4H</a:t>
            </a:r>
            <a:r>
              <a:rPr lang="en-US" altLang="en-US" sz="2800" b="1" baseline="-25000" dirty="0">
                <a:solidFill>
                  <a:schemeClr val="tx2">
                    <a:lumMod val="60000"/>
                    <a:lumOff val="40000"/>
                  </a:schemeClr>
                </a:solidFill>
              </a:rPr>
              <a:t>2</a:t>
            </a:r>
            <a:r>
              <a:rPr lang="en-US" altLang="en-US" sz="2800" b="1" dirty="0">
                <a:solidFill>
                  <a:schemeClr val="tx2">
                    <a:lumMod val="60000"/>
                    <a:lumOff val="40000"/>
                  </a:schemeClr>
                </a:solidFill>
              </a:rPr>
              <a:t>O(l)  </a:t>
            </a:r>
            <a:r>
              <a:rPr lang="en-US" altLang="en-US" sz="2800" b="1" dirty="0">
                <a:solidFill>
                  <a:schemeClr val="tx2">
                    <a:lumMod val="60000"/>
                    <a:lumOff val="40000"/>
                  </a:schemeClr>
                </a:solidFill>
                <a:sym typeface="Symbol" panose="05050102010706020507" pitchFamily="18" charset="2"/>
              </a:rPr>
              <a:t></a:t>
            </a:r>
            <a:r>
              <a:rPr lang="en-US" altLang="en-US" sz="2800" b="1" dirty="0" err="1">
                <a:solidFill>
                  <a:schemeClr val="tx2">
                    <a:lumMod val="60000"/>
                    <a:lumOff val="40000"/>
                  </a:schemeClr>
                </a:solidFill>
              </a:rPr>
              <a:t>H</a:t>
            </a:r>
            <a:r>
              <a:rPr lang="en-US" altLang="en-US" sz="2800" b="1" baseline="-25000" dirty="0" err="1">
                <a:solidFill>
                  <a:schemeClr val="tx2">
                    <a:lumMod val="60000"/>
                    <a:lumOff val="40000"/>
                  </a:schemeClr>
                </a:solidFill>
              </a:rPr>
              <a:t>c</a:t>
            </a:r>
            <a:r>
              <a:rPr lang="en-US" altLang="en-US" sz="2800" b="1" dirty="0">
                <a:solidFill>
                  <a:schemeClr val="tx2">
                    <a:lumMod val="60000"/>
                    <a:lumOff val="40000"/>
                  </a:schemeClr>
                </a:solidFill>
                <a:sym typeface="Symbol" panose="05050102010706020507" pitchFamily="18" charset="2"/>
              </a:rPr>
              <a:t></a:t>
            </a:r>
            <a:r>
              <a:rPr lang="en-US" altLang="en-US" sz="2800" b="1" dirty="0">
                <a:solidFill>
                  <a:schemeClr val="tx2">
                    <a:lumMod val="60000"/>
                    <a:lumOff val="40000"/>
                  </a:schemeClr>
                </a:solidFill>
              </a:rPr>
              <a:t> = -2220 kJ</a:t>
            </a:r>
          </a:p>
          <a:p>
            <a:pPr>
              <a:defRPr/>
            </a:pPr>
            <a:r>
              <a:rPr lang="en-US" altLang="en-US" sz="2800" b="1" i="1" dirty="0">
                <a:solidFill>
                  <a:srgbClr val="FF0000"/>
                </a:solidFill>
                <a:sym typeface="Symbol" panose="05050102010706020507" pitchFamily="18" charset="2"/>
              </a:rPr>
              <a:t>   </a:t>
            </a:r>
            <a:r>
              <a:rPr lang="en-US" altLang="en-US" sz="2800" b="1" i="1" dirty="0">
                <a:solidFill>
                  <a:srgbClr val="FF0000"/>
                </a:solidFill>
              </a:rPr>
              <a:t>H</a:t>
            </a:r>
            <a:r>
              <a:rPr lang="en-US" altLang="en-US" sz="2800" b="1" i="1" baseline="-25000" dirty="0">
                <a:solidFill>
                  <a:srgbClr val="FF0000"/>
                </a:solidFill>
              </a:rPr>
              <a:t>f</a:t>
            </a:r>
            <a:r>
              <a:rPr lang="en-US" altLang="en-US" sz="2800" b="1" i="1" dirty="0">
                <a:solidFill>
                  <a:srgbClr val="FF0000"/>
                </a:solidFill>
                <a:sym typeface="Symbol" panose="05050102010706020507" pitchFamily="18" charset="2"/>
              </a:rPr>
              <a:t></a:t>
            </a:r>
            <a:r>
              <a:rPr lang="en-US" altLang="en-US" sz="2800" b="1" i="1" dirty="0">
                <a:solidFill>
                  <a:srgbClr val="FF0000"/>
                </a:solidFill>
              </a:rPr>
              <a:t> (CO</a:t>
            </a:r>
            <a:r>
              <a:rPr lang="en-US" altLang="en-US" sz="2800" b="1" i="1" baseline="-25000" dirty="0">
                <a:solidFill>
                  <a:srgbClr val="FF0000"/>
                </a:solidFill>
              </a:rPr>
              <a:t>2</a:t>
            </a:r>
            <a:r>
              <a:rPr lang="en-US" altLang="en-US" sz="2800" b="1" i="1" dirty="0">
                <a:solidFill>
                  <a:srgbClr val="FF0000"/>
                </a:solidFill>
              </a:rPr>
              <a:t>) = -393.5 kJ/mol; </a:t>
            </a:r>
            <a:r>
              <a:rPr lang="en-US" altLang="en-US" sz="2800" b="1" i="1" dirty="0">
                <a:solidFill>
                  <a:srgbClr val="FF0000"/>
                </a:solidFill>
                <a:sym typeface="Symbol" panose="05050102010706020507" pitchFamily="18" charset="2"/>
              </a:rPr>
              <a:t></a:t>
            </a:r>
            <a:r>
              <a:rPr lang="en-US" altLang="en-US" sz="2800" b="1" i="1" dirty="0">
                <a:solidFill>
                  <a:srgbClr val="FF0000"/>
                </a:solidFill>
              </a:rPr>
              <a:t>H</a:t>
            </a:r>
            <a:r>
              <a:rPr lang="en-US" altLang="en-US" sz="2800" b="1" i="1" baseline="-25000" dirty="0">
                <a:solidFill>
                  <a:srgbClr val="FF0000"/>
                </a:solidFill>
              </a:rPr>
              <a:t>f</a:t>
            </a:r>
            <a:r>
              <a:rPr lang="en-US" altLang="en-US" sz="2800" b="1" i="1" dirty="0">
                <a:solidFill>
                  <a:srgbClr val="FF0000"/>
                </a:solidFill>
                <a:sym typeface="Symbol" panose="05050102010706020507" pitchFamily="18" charset="2"/>
              </a:rPr>
              <a:t></a:t>
            </a:r>
            <a:r>
              <a:rPr lang="en-US" altLang="en-US" sz="2800" b="1" i="1" dirty="0">
                <a:solidFill>
                  <a:srgbClr val="FF0000"/>
                </a:solidFill>
              </a:rPr>
              <a:t> (H</a:t>
            </a:r>
            <a:r>
              <a:rPr lang="en-US" altLang="en-US" sz="2800" b="1" i="1" baseline="-25000" dirty="0">
                <a:solidFill>
                  <a:srgbClr val="FF0000"/>
                </a:solidFill>
              </a:rPr>
              <a:t>2</a:t>
            </a:r>
            <a:r>
              <a:rPr lang="en-US" altLang="en-US" sz="2800" b="1" i="1" dirty="0">
                <a:solidFill>
                  <a:srgbClr val="FF0000"/>
                </a:solidFill>
              </a:rPr>
              <a:t>O) = -285.83 kJ/mol</a:t>
            </a:r>
            <a:endParaRPr lang="en-US" altLang="en-US" sz="2800" b="1" i="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228600" y="152400"/>
            <a:ext cx="89154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defRPr/>
            </a:pPr>
            <a:r>
              <a:rPr lang="en-US" altLang="en-US" sz="2400" b="1" dirty="0"/>
              <a:t>Breakout/CHAT on Standard Enthalpy:</a:t>
            </a:r>
          </a:p>
          <a:p>
            <a:pPr algn="ctr">
              <a:spcBef>
                <a:spcPct val="0"/>
              </a:spcBef>
              <a:buFontTx/>
              <a:buNone/>
              <a:defRPr/>
            </a:pPr>
            <a:endParaRPr lang="en-US" altLang="en-US" sz="900" b="1" dirty="0"/>
          </a:p>
          <a:p>
            <a:pPr>
              <a:spcBef>
                <a:spcPct val="0"/>
              </a:spcBef>
              <a:buFontTx/>
              <a:buNone/>
              <a:defRPr/>
            </a:pPr>
            <a:r>
              <a:rPr lang="en-US" altLang="en-US" sz="2800" b="1" dirty="0"/>
              <a:t>1.  Calculate the standard enthalpy of reaction for the following reactions:</a:t>
            </a:r>
          </a:p>
          <a:p>
            <a:pPr>
              <a:spcBef>
                <a:spcPct val="0"/>
              </a:spcBef>
              <a:buFontTx/>
              <a:buNone/>
              <a:defRPr/>
            </a:pPr>
            <a:r>
              <a:rPr lang="en-US" altLang="en-US" sz="2800" b="1" dirty="0"/>
              <a:t> a)  2 NO(g) + O</a:t>
            </a:r>
            <a:r>
              <a:rPr lang="en-US" altLang="en-US" sz="2800" b="1" baseline="-25000" dirty="0"/>
              <a:t>2</a:t>
            </a:r>
            <a:r>
              <a:rPr lang="en-US" altLang="en-US" sz="2800" b="1" dirty="0"/>
              <a:t>(g) </a:t>
            </a:r>
            <a:r>
              <a:rPr lang="en-US" altLang="en-US" sz="2800" b="1" dirty="0">
                <a:cs typeface="Times New Roman" panose="02020603050405020304" pitchFamily="18" charset="0"/>
              </a:rPr>
              <a:t>→ 2NO</a:t>
            </a:r>
            <a:r>
              <a:rPr lang="en-US" altLang="en-US" sz="2800" b="1" baseline="-25000" dirty="0">
                <a:cs typeface="Times New Roman" panose="02020603050405020304" pitchFamily="18" charset="0"/>
              </a:rPr>
              <a:t>2</a:t>
            </a:r>
            <a:r>
              <a:rPr lang="en-US" altLang="en-US" sz="2800" b="1" dirty="0">
                <a:cs typeface="Times New Roman" panose="02020603050405020304" pitchFamily="18" charset="0"/>
              </a:rPr>
              <a:t>(g)</a:t>
            </a:r>
          </a:p>
          <a:p>
            <a:pPr>
              <a:spcBef>
                <a:spcPct val="0"/>
              </a:spcBef>
              <a:buFontTx/>
              <a:buNone/>
              <a:defRPr/>
            </a:pPr>
            <a:r>
              <a:rPr lang="en-US" altLang="en-US" sz="2800" b="1" dirty="0">
                <a:cs typeface="Times New Roman" panose="02020603050405020304" pitchFamily="18" charset="0"/>
              </a:rPr>
              <a:t> b)  2 NH</a:t>
            </a:r>
            <a:r>
              <a:rPr lang="en-US" altLang="en-US" sz="2800" b="1" baseline="-25000" dirty="0">
                <a:cs typeface="Times New Roman" panose="02020603050405020304" pitchFamily="18" charset="0"/>
              </a:rPr>
              <a:t>3</a:t>
            </a:r>
            <a:r>
              <a:rPr lang="en-US" altLang="en-US" sz="2800" b="1" dirty="0">
                <a:cs typeface="Times New Roman" panose="02020603050405020304" pitchFamily="18" charset="0"/>
              </a:rPr>
              <a:t>(g) + </a:t>
            </a:r>
            <a:r>
              <a:rPr lang="en-US" altLang="en-US" sz="2800" b="1" baseline="30000" dirty="0">
                <a:cs typeface="Times New Roman" panose="02020603050405020304" pitchFamily="18" charset="0"/>
              </a:rPr>
              <a:t>7</a:t>
            </a:r>
            <a:r>
              <a:rPr lang="en-US" altLang="en-US" sz="2800" b="1" dirty="0">
                <a:cs typeface="Times New Roman" panose="02020603050405020304" pitchFamily="18" charset="0"/>
              </a:rPr>
              <a:t>/</a:t>
            </a:r>
            <a:r>
              <a:rPr lang="en-US" altLang="en-US" sz="2800" b="1" baseline="-25000" dirty="0">
                <a:cs typeface="Times New Roman" panose="02020603050405020304" pitchFamily="18" charset="0"/>
              </a:rPr>
              <a:t>2</a:t>
            </a:r>
            <a:r>
              <a:rPr lang="en-US" altLang="en-US" sz="2800" b="1" dirty="0">
                <a:cs typeface="Times New Roman" panose="02020603050405020304" pitchFamily="18" charset="0"/>
              </a:rPr>
              <a:t> O</a:t>
            </a:r>
            <a:r>
              <a:rPr lang="en-US" altLang="en-US" sz="2800" b="1" baseline="-25000" dirty="0">
                <a:cs typeface="Times New Roman" panose="02020603050405020304" pitchFamily="18" charset="0"/>
              </a:rPr>
              <a:t>2</a:t>
            </a:r>
            <a:r>
              <a:rPr lang="en-US" altLang="en-US" sz="2800" b="1" dirty="0">
                <a:cs typeface="Times New Roman" panose="02020603050405020304" pitchFamily="18" charset="0"/>
              </a:rPr>
              <a:t>(g) </a:t>
            </a:r>
            <a:r>
              <a:rPr lang="en-US" altLang="en-US" sz="2800" b="1" dirty="0"/>
              <a:t>→ 2 NO</a:t>
            </a:r>
            <a:r>
              <a:rPr lang="en-US" altLang="en-US" sz="2800" b="1" baseline="-25000" dirty="0"/>
              <a:t>2</a:t>
            </a:r>
            <a:r>
              <a:rPr lang="en-US" altLang="en-US" sz="2800" b="1" dirty="0"/>
              <a:t>(g) + 3 H</a:t>
            </a:r>
            <a:r>
              <a:rPr lang="en-US" altLang="en-US" sz="2800" b="1" baseline="-25000" dirty="0"/>
              <a:t>2</a:t>
            </a:r>
            <a:r>
              <a:rPr lang="en-US" altLang="en-US" sz="2800" b="1" dirty="0"/>
              <a:t>O(g)</a:t>
            </a:r>
          </a:p>
          <a:p>
            <a:pPr>
              <a:spcBef>
                <a:spcPct val="0"/>
              </a:spcBef>
              <a:buFontTx/>
              <a:buNone/>
              <a:defRPr/>
            </a:pPr>
            <a:r>
              <a:rPr lang="en-US" altLang="en-US" sz="2800" b="1" dirty="0"/>
              <a:t> c)  Fe</a:t>
            </a:r>
            <a:r>
              <a:rPr lang="en-US" altLang="en-US" sz="2800" b="1" baseline="-25000" dirty="0"/>
              <a:t>2</a:t>
            </a:r>
            <a:r>
              <a:rPr lang="en-US" altLang="en-US" sz="2800" b="1" dirty="0"/>
              <a:t>O</a:t>
            </a:r>
            <a:r>
              <a:rPr lang="en-US" altLang="en-US" sz="2800" b="1" baseline="-25000" dirty="0"/>
              <a:t>3</a:t>
            </a:r>
            <a:r>
              <a:rPr lang="en-US" altLang="en-US" sz="2800" b="1" dirty="0"/>
              <a:t>(s) + 3CO(g) → 2 Fe(s) + 3 CO</a:t>
            </a:r>
            <a:r>
              <a:rPr lang="en-US" altLang="en-US" sz="2800" b="1" baseline="-25000" dirty="0"/>
              <a:t>2</a:t>
            </a:r>
            <a:r>
              <a:rPr lang="en-US" altLang="en-US" sz="2800" b="1" dirty="0"/>
              <a:t>(g)</a:t>
            </a:r>
          </a:p>
          <a:p>
            <a:pPr>
              <a:spcBef>
                <a:spcPct val="0"/>
              </a:spcBef>
              <a:buFontTx/>
              <a:buNone/>
              <a:defRPr/>
            </a:pPr>
            <a:r>
              <a:rPr lang="en-US" altLang="en-US" sz="2800" b="1" dirty="0"/>
              <a:t> d)  BaCO</a:t>
            </a:r>
            <a:r>
              <a:rPr lang="en-US" altLang="en-US" sz="2800" b="1" baseline="-25000" dirty="0"/>
              <a:t>3</a:t>
            </a:r>
            <a:r>
              <a:rPr lang="en-US" altLang="en-US" sz="2800" b="1" dirty="0"/>
              <a:t>(s) → </a:t>
            </a:r>
            <a:r>
              <a:rPr lang="en-US" altLang="en-US" sz="2800" b="1" dirty="0" err="1"/>
              <a:t>BaO</a:t>
            </a:r>
            <a:r>
              <a:rPr lang="en-US" altLang="en-US" sz="2800" b="1" dirty="0"/>
              <a:t>(s) + CO</a:t>
            </a:r>
            <a:r>
              <a:rPr lang="en-US" altLang="en-US" sz="2800" b="1" baseline="-25000" dirty="0"/>
              <a:t>2</a:t>
            </a:r>
            <a:r>
              <a:rPr lang="en-US" altLang="en-US" sz="2800" b="1" dirty="0"/>
              <a:t>(g)</a:t>
            </a:r>
          </a:p>
          <a:p>
            <a:pPr>
              <a:spcBef>
                <a:spcPct val="0"/>
              </a:spcBef>
              <a:buFontTx/>
              <a:buNone/>
              <a:defRPr/>
            </a:pPr>
            <a:endParaRPr lang="en-US" altLang="en-US" sz="2400" b="1" dirty="0"/>
          </a:p>
          <a:p>
            <a:pPr>
              <a:spcBef>
                <a:spcPct val="0"/>
              </a:spcBef>
              <a:buFontTx/>
              <a:buNone/>
              <a:defRPr/>
            </a:pPr>
            <a:r>
              <a:rPr lang="en-US" altLang="en-US" sz="2400" b="1" dirty="0"/>
              <a:t>2. (a) Calculate the heat required to combust 10.0 g of nitrogen monoxide.</a:t>
            </a:r>
          </a:p>
          <a:p>
            <a:pPr>
              <a:spcBef>
                <a:spcPct val="0"/>
              </a:spcBef>
              <a:buFontTx/>
              <a:buNone/>
              <a:defRPr/>
            </a:pPr>
            <a:endParaRPr lang="en-US" altLang="en-US" sz="1000" b="1" dirty="0"/>
          </a:p>
          <a:p>
            <a:pPr marL="457200" indent="-457200">
              <a:spcBef>
                <a:spcPct val="0"/>
              </a:spcBef>
              <a:buFontTx/>
              <a:buAutoNum type="alphaLcParenBoth" startAt="2"/>
              <a:defRPr/>
            </a:pPr>
            <a:r>
              <a:rPr lang="en-US" altLang="en-US" sz="2400" b="1" dirty="0"/>
              <a:t>Calculate the heat required to combust 25.0 g of ammonia.</a:t>
            </a:r>
          </a:p>
          <a:p>
            <a:pPr marL="457200" indent="-457200">
              <a:spcBef>
                <a:spcPct val="0"/>
              </a:spcBef>
              <a:buFontTx/>
              <a:buAutoNum type="alphaLcParenBoth" startAt="2"/>
              <a:defRPr/>
            </a:pPr>
            <a:endParaRPr lang="en-US" altLang="en-US" sz="1000" b="1" dirty="0"/>
          </a:p>
          <a:p>
            <a:pPr>
              <a:spcBef>
                <a:spcPct val="0"/>
              </a:spcBef>
              <a:buFontTx/>
              <a:buNone/>
              <a:defRPr/>
            </a:pPr>
            <a:r>
              <a:rPr lang="en-US" altLang="en-US" sz="2400" b="1" dirty="0"/>
              <a:t>(c) Calculate the heat required to produce 25.0 g of iron from iron(III) oxide.</a:t>
            </a:r>
          </a:p>
          <a:p>
            <a:pPr>
              <a:spcBef>
                <a:spcPct val="0"/>
              </a:spcBef>
              <a:buFontTx/>
              <a:buNone/>
              <a:defRPr/>
            </a:pPr>
            <a:endParaRPr lang="en-US" altLang="en-US" sz="1000" b="1" dirty="0"/>
          </a:p>
          <a:p>
            <a:pPr>
              <a:spcBef>
                <a:spcPct val="0"/>
              </a:spcBef>
              <a:buFontTx/>
              <a:buNone/>
              <a:defRPr/>
            </a:pPr>
            <a:r>
              <a:rPr lang="en-US" altLang="en-US" sz="2400" b="1" dirty="0"/>
              <a:t>(d) Calculate the heat required to decompose 10.0 g of barium carbonate.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8" name="Picture 3" descr="A diagram shows two Styrofoam cups nested together. The inside cup contains the reaction mixture in solution, and is covered by a cork stopper, through which a thermometer and glass stirrer are plac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752600"/>
            <a:ext cx="3790950" cy="438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D8DCF1D2-0023-42B8-A743-17913A5B309C}"/>
              </a:ext>
            </a:extLst>
          </p:cNvPr>
          <p:cNvSpPr>
            <a:spLocks noGrp="1"/>
          </p:cNvSpPr>
          <p:nvPr>
            <p:ph idx="13"/>
          </p:nvPr>
        </p:nvSpPr>
        <p:spPr>
          <a:xfrm>
            <a:off x="457200" y="3246438"/>
            <a:ext cx="4343400" cy="2163762"/>
          </a:xfrm>
        </p:spPr>
        <p:txBody>
          <a:bodyPr/>
          <a:lstStyle/>
          <a:p>
            <a:pPr marL="263525" indent="0">
              <a:buFontTx/>
              <a:buNone/>
              <a:defRPr/>
            </a:pPr>
            <a:r>
              <a:rPr lang="en-US" sz="2600" dirty="0"/>
              <a:t>through </a:t>
            </a:r>
            <a:r>
              <a:rPr lang="en-US" sz="2600" b="1" dirty="0"/>
              <a:t>calorimetry</a:t>
            </a:r>
            <a:r>
              <a:rPr lang="en-US" sz="2600" dirty="0"/>
              <a:t>, the measurement of heat flow.</a:t>
            </a:r>
          </a:p>
          <a:p>
            <a:pPr>
              <a:defRPr/>
            </a:pPr>
            <a:r>
              <a:rPr lang="en-US" sz="2600" dirty="0"/>
              <a:t>The instrument used to measure heat flow is called a </a:t>
            </a:r>
            <a:r>
              <a:rPr lang="en-US" sz="2600" b="1" dirty="0"/>
              <a:t>calorimeter</a:t>
            </a:r>
            <a:r>
              <a:rPr lang="en-US" sz="2600" dirty="0"/>
              <a:t>.</a:t>
            </a:r>
          </a:p>
        </p:txBody>
      </p:sp>
      <p:graphicFrame>
        <p:nvGraphicFramePr>
          <p:cNvPr id="84996" name="Object 4" descr="Delta H"/>
          <p:cNvGraphicFramePr>
            <a:graphicFrameLocks noChangeAspect="1"/>
          </p:cNvGraphicFramePr>
          <p:nvPr/>
        </p:nvGraphicFramePr>
        <p:xfrm>
          <a:off x="2590800" y="2819400"/>
          <a:ext cx="571500" cy="354013"/>
        </p:xfrm>
        <a:graphic>
          <a:graphicData uri="http://schemas.openxmlformats.org/presentationml/2006/ole">
            <mc:AlternateContent xmlns:mc="http://schemas.openxmlformats.org/markup-compatibility/2006">
              <mc:Choice xmlns:v="urn:schemas-microsoft-com:vml" Requires="v">
                <p:oleObj spid="_x0000_s85003" name="Equation" r:id="rId4" imgW="266353" imgH="164885" progId="Equation.DSMT4">
                  <p:embed/>
                </p:oleObj>
              </mc:Choice>
              <mc:Fallback>
                <p:oleObj name="Equation" r:id="rId4" imgW="266353" imgH="164885" progId="Equation.DSMT4">
                  <p:embed/>
                  <p:pic>
                    <p:nvPicPr>
                      <p:cNvPr id="0" name="Object 4" descr="Delta 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2819400"/>
                        <a:ext cx="5715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4995" name="Content Placeholder 2"/>
          <p:cNvSpPr>
            <a:spLocks noGrp="1" noChangeArrowheads="1"/>
          </p:cNvSpPr>
          <p:nvPr>
            <p:ph idx="1"/>
          </p:nvPr>
        </p:nvSpPr>
        <p:spPr>
          <a:xfrm>
            <a:off x="457200" y="1600200"/>
            <a:ext cx="3810000" cy="2163763"/>
          </a:xfrm>
        </p:spPr>
        <p:txBody>
          <a:bodyPr/>
          <a:lstStyle/>
          <a:p>
            <a:r>
              <a:rPr lang="en-US" altLang="en-US" sz="2600"/>
              <a:t>Since we cannot know the exact enthalpy of the reactants and products, we measure</a:t>
            </a:r>
          </a:p>
        </p:txBody>
      </p:sp>
      <p:sp>
        <p:nvSpPr>
          <p:cNvPr id="84994" name="Title 1"/>
          <p:cNvSpPr>
            <a:spLocks noGrp="1" noChangeArrowheads="1"/>
          </p:cNvSpPr>
          <p:nvPr>
            <p:ph type="title"/>
          </p:nvPr>
        </p:nvSpPr>
        <p:spPr/>
        <p:txBody>
          <a:bodyPr/>
          <a:lstStyle/>
          <a:p>
            <a:r>
              <a:rPr lang="en-US" altLang="en-US"/>
              <a:t>Calorimetry</a:t>
            </a: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58" name="Picture 5" descr="A diagram shows 4.184 joules, 1 calorie of heat being added to 1.000 grams of liquid water at the initial temperature of 14.5 degrees C, leading to 1.000 grams of liquid water at the final temperature of 15.5 degrees C."/>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88113" y="3513138"/>
            <a:ext cx="2384425"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a:extLst>
              <a:ext uri="{FF2B5EF4-FFF2-40B4-BE49-F238E27FC236}">
                <a16:creationId xmlns:a16="http://schemas.microsoft.com/office/drawing/2014/main" id="{0D504C57-9846-4225-8700-1CDC09B0FD6E}"/>
              </a:ext>
            </a:extLst>
          </p:cNvPr>
          <p:cNvGraphicFramePr>
            <a:graphicFrameLocks noGrp="1"/>
          </p:cNvGraphicFramePr>
          <p:nvPr/>
        </p:nvGraphicFramePr>
        <p:xfrm>
          <a:off x="457200" y="3575050"/>
          <a:ext cx="5791200" cy="2433636"/>
        </p:xfrm>
        <a:graphic>
          <a:graphicData uri="http://schemas.openxmlformats.org/drawingml/2006/table">
            <a:tbl>
              <a:tblPr firstRow="1" bandRow="1">
                <a:tableStyleId>{3B4B98B0-60AC-42C2-AFA5-B58CD77FA1E5}</a:tableStyleId>
              </a:tblPr>
              <a:tblGrid>
                <a:gridCol w="1219199">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451897">
                  <a:extLst>
                    <a:ext uri="{9D8B030D-6E8A-4147-A177-3AD203B41FA5}">
                      <a16:colId xmlns:a16="http://schemas.microsoft.com/office/drawing/2014/main" val="20002"/>
                    </a:ext>
                  </a:extLst>
                </a:gridCol>
                <a:gridCol w="1596104">
                  <a:extLst>
                    <a:ext uri="{9D8B030D-6E8A-4147-A177-3AD203B41FA5}">
                      <a16:colId xmlns:a16="http://schemas.microsoft.com/office/drawing/2014/main" val="20003"/>
                    </a:ext>
                  </a:extLst>
                </a:gridCol>
              </a:tblGrid>
              <a:tr h="370888">
                <a:tc>
                  <a:txBody>
                    <a:bodyPr/>
                    <a:lstStyle/>
                    <a:p>
                      <a:pPr algn="r"/>
                      <a:r>
                        <a:rPr lang="en-US" sz="1600" b="1" i="0" u="none" strike="noStrike" kern="1200" baseline="0" dirty="0">
                          <a:solidFill>
                            <a:schemeClr val="tx1"/>
                          </a:solidFill>
                          <a:latin typeface="+mn-lt"/>
                          <a:ea typeface="+mn-ea"/>
                          <a:cs typeface="+mn-cs"/>
                        </a:rPr>
                        <a:t>Elements</a:t>
                      </a:r>
                      <a:endParaRPr lang="en-US" sz="1600" dirty="0"/>
                    </a:p>
                  </a:txBody>
                  <a:tcPr marT="45726" marB="45726">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rPr>
                        <a:t>Blank</a:t>
                      </a:r>
                    </a:p>
                  </a:txBody>
                  <a:tcPr marT="45726" marB="45726">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600" b="1" i="0" u="none" strike="noStrike" kern="1200" baseline="0" dirty="0">
                          <a:solidFill>
                            <a:schemeClr val="tx1"/>
                          </a:solidFill>
                          <a:latin typeface="+mn-lt"/>
                          <a:ea typeface="+mn-ea"/>
                          <a:cs typeface="+mn-cs"/>
                        </a:rPr>
                        <a:t>Compounds</a:t>
                      </a:r>
                      <a:endParaRPr lang="en-US" sz="1600" dirty="0"/>
                    </a:p>
                  </a:txBody>
                  <a:tcPr marT="45726" marB="45726">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rPr>
                        <a:t>Blank</a:t>
                      </a:r>
                    </a:p>
                  </a:txBody>
                  <a:tcPr marT="45726" marB="45726">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79196">
                <a:tc>
                  <a:txBody>
                    <a:bodyPr/>
                    <a:lstStyle/>
                    <a:p>
                      <a:r>
                        <a:rPr lang="en-US" sz="1600" b="1" i="0" u="none" strike="noStrike" kern="1200" baseline="0" dirty="0">
                          <a:solidFill>
                            <a:schemeClr val="tx1"/>
                          </a:solidFill>
                          <a:latin typeface="+mn-lt"/>
                          <a:ea typeface="+mn-ea"/>
                          <a:cs typeface="+mn-cs"/>
                        </a:rPr>
                        <a:t>Substance</a:t>
                      </a:r>
                      <a:endParaRPr lang="en-US" sz="16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i="0" u="none" strike="noStrike" kern="1200" baseline="0" dirty="0">
                          <a:solidFill>
                            <a:schemeClr val="tx1"/>
                          </a:solidFill>
                          <a:latin typeface="+mn-lt"/>
                          <a:ea typeface="+mn-ea"/>
                          <a:cs typeface="+mn-cs"/>
                        </a:rPr>
                        <a:t>Specific Heat (J/g-K)</a:t>
                      </a:r>
                      <a:endParaRPr lang="en-US" sz="16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i="0" u="none" strike="noStrike" kern="1200" baseline="0" dirty="0">
                          <a:solidFill>
                            <a:schemeClr val="tx1"/>
                          </a:solidFill>
                          <a:latin typeface="+mn-lt"/>
                          <a:ea typeface="+mn-ea"/>
                          <a:cs typeface="+mn-cs"/>
                        </a:rPr>
                        <a:t>Substance</a:t>
                      </a:r>
                      <a:endParaRPr lang="en-US" sz="16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i="0" u="none" strike="noStrike" kern="1200" baseline="0" dirty="0">
                          <a:solidFill>
                            <a:schemeClr val="tx1"/>
                          </a:solidFill>
                          <a:latin typeface="+mn-lt"/>
                          <a:ea typeface="+mn-ea"/>
                          <a:cs typeface="+mn-cs"/>
                        </a:rPr>
                        <a:t>Specific Heat (J/g-K)</a:t>
                      </a:r>
                      <a:endParaRPr lang="en-US" sz="16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88">
                <a:tc>
                  <a:txBody>
                    <a:bodyPr/>
                    <a:lstStyle/>
                    <a:p>
                      <a:r>
                        <a:rPr lang="en-US" sz="1600" baseline="0" dirty="0"/>
                        <a:t>N</a:t>
                      </a:r>
                      <a:r>
                        <a:rPr lang="en-US" sz="1600" baseline="-25000" dirty="0"/>
                        <a:t>2</a:t>
                      </a:r>
                      <a:r>
                        <a:rPr lang="en-US" sz="1600" baseline="0" dirty="0"/>
                        <a:t>(</a:t>
                      </a:r>
                      <a:r>
                        <a:rPr lang="en-US" sz="1600" i="1" baseline="0" dirty="0"/>
                        <a:t>g</a:t>
                      </a:r>
                      <a:r>
                        <a:rPr lang="en-US" sz="1600" baseline="0" dirty="0"/>
                        <a:t>)</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a:solidFill>
                            <a:schemeClr val="tx1"/>
                          </a:solidFill>
                          <a:latin typeface="+mn-lt"/>
                          <a:ea typeface="+mn-ea"/>
                          <a:cs typeface="+mn-cs"/>
                        </a:rPr>
                        <a:t>1.04</a:t>
                      </a:r>
                      <a:endParaRPr lang="en-US" sz="16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H</a:t>
                      </a:r>
                      <a:r>
                        <a:rPr lang="en-US" sz="1600" baseline="-25000" dirty="0"/>
                        <a:t>2</a:t>
                      </a:r>
                      <a:r>
                        <a:rPr lang="en-US" sz="1600" dirty="0"/>
                        <a:t>O(</a:t>
                      </a:r>
                      <a:r>
                        <a:rPr lang="en-US" sz="1600" i="1" dirty="0"/>
                        <a:t>l</a:t>
                      </a:r>
                      <a:r>
                        <a:rPr lang="en-US" sz="1600" dirty="0"/>
                        <a:t>)</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a:solidFill>
                            <a:schemeClr val="tx1"/>
                          </a:solidFill>
                          <a:latin typeface="+mn-lt"/>
                          <a:ea typeface="+mn-ea"/>
                          <a:cs typeface="+mn-cs"/>
                        </a:rPr>
                        <a:t>4.18</a:t>
                      </a:r>
                      <a:endParaRPr lang="en-US" sz="16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88">
                <a:tc>
                  <a:txBody>
                    <a:bodyPr/>
                    <a:lstStyle/>
                    <a:p>
                      <a:r>
                        <a:rPr lang="en-US" sz="1600" dirty="0"/>
                        <a:t>Al(</a:t>
                      </a:r>
                      <a:r>
                        <a:rPr lang="en-US" sz="1600" i="1" dirty="0"/>
                        <a:t>g</a:t>
                      </a:r>
                      <a:r>
                        <a:rPr lang="en-US" sz="1600" dirty="0"/>
                        <a:t>)</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a:solidFill>
                            <a:schemeClr val="tx1"/>
                          </a:solidFill>
                          <a:latin typeface="+mn-lt"/>
                          <a:ea typeface="+mn-ea"/>
                          <a:cs typeface="+mn-cs"/>
                        </a:rPr>
                        <a:t>0.90</a:t>
                      </a:r>
                      <a:endParaRPr lang="en-US" sz="16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CH</a:t>
                      </a:r>
                      <a:r>
                        <a:rPr lang="en-US" sz="1600" baseline="-25000" dirty="0"/>
                        <a:t>4</a:t>
                      </a:r>
                      <a:r>
                        <a:rPr lang="en-US" sz="1600" dirty="0"/>
                        <a:t>(</a:t>
                      </a:r>
                      <a:r>
                        <a:rPr lang="en-US" sz="1600" i="1" dirty="0"/>
                        <a:t>g</a:t>
                      </a:r>
                      <a:r>
                        <a:rPr lang="en-US" sz="1600" dirty="0"/>
                        <a:t>)</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a:solidFill>
                            <a:schemeClr val="tx1"/>
                          </a:solidFill>
                          <a:latin typeface="+mn-lt"/>
                          <a:ea typeface="+mn-ea"/>
                          <a:cs typeface="+mn-cs"/>
                        </a:rPr>
                        <a:t>2.20</a:t>
                      </a:r>
                      <a:endParaRPr lang="en-US" sz="16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88">
                <a:tc>
                  <a:txBody>
                    <a:bodyPr/>
                    <a:lstStyle/>
                    <a:p>
                      <a:r>
                        <a:rPr lang="en-US" sz="1600" dirty="0"/>
                        <a:t>Fe(</a:t>
                      </a:r>
                      <a:r>
                        <a:rPr lang="en-US" sz="1600" i="1" dirty="0"/>
                        <a:t>s</a:t>
                      </a:r>
                      <a:r>
                        <a:rPr lang="en-US" sz="1600" dirty="0"/>
                        <a:t>)</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a:solidFill>
                            <a:schemeClr val="tx1"/>
                          </a:solidFill>
                          <a:latin typeface="+mn-lt"/>
                          <a:ea typeface="+mn-ea"/>
                          <a:cs typeface="+mn-cs"/>
                        </a:rPr>
                        <a:t>0.45</a:t>
                      </a:r>
                      <a:endParaRPr lang="en-US" sz="16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CO</a:t>
                      </a:r>
                      <a:r>
                        <a:rPr lang="en-US" sz="1600" baseline="-25000" dirty="0"/>
                        <a:t>2</a:t>
                      </a:r>
                      <a:r>
                        <a:rPr lang="en-US" sz="1600" dirty="0"/>
                        <a:t>(</a:t>
                      </a:r>
                      <a:r>
                        <a:rPr lang="en-US" sz="1600" i="1" dirty="0"/>
                        <a:t>g</a:t>
                      </a:r>
                      <a:r>
                        <a:rPr lang="en-US" sz="1600" dirty="0"/>
                        <a:t>)</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i="0" u="none" strike="noStrike" kern="1200" baseline="0" dirty="0">
                          <a:solidFill>
                            <a:schemeClr val="tx1"/>
                          </a:solidFill>
                          <a:latin typeface="+mn-lt"/>
                          <a:ea typeface="+mn-ea"/>
                          <a:cs typeface="+mn-cs"/>
                        </a:rPr>
                        <a:t>0.84</a:t>
                      </a:r>
                      <a:endParaRPr lang="en-US" sz="16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88">
                <a:tc>
                  <a:txBody>
                    <a:bodyPr/>
                    <a:lstStyle/>
                    <a:p>
                      <a:r>
                        <a:rPr lang="en-US" sz="1600" dirty="0"/>
                        <a:t>Hg(</a:t>
                      </a:r>
                      <a:r>
                        <a:rPr lang="en-US" sz="1600" i="1" dirty="0"/>
                        <a:t>l</a:t>
                      </a:r>
                      <a:r>
                        <a:rPr lang="en-US" sz="1600" dirty="0"/>
                        <a:t>)</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a:solidFill>
                            <a:schemeClr val="tx1"/>
                          </a:solidFill>
                          <a:latin typeface="+mn-lt"/>
                          <a:ea typeface="+mn-ea"/>
                          <a:cs typeface="+mn-cs"/>
                        </a:rPr>
                        <a:t>0.14</a:t>
                      </a:r>
                      <a:endParaRPr lang="en-US" sz="16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t>  CaCO</a:t>
                      </a:r>
                      <a:r>
                        <a:rPr lang="en-US" sz="1600" baseline="-25000" dirty="0"/>
                        <a:t>3</a:t>
                      </a:r>
                      <a:r>
                        <a:rPr lang="en-US" sz="1600" dirty="0"/>
                        <a:t>(</a:t>
                      </a:r>
                      <a:r>
                        <a:rPr lang="en-US" sz="1600" i="1" dirty="0"/>
                        <a:t>s</a:t>
                      </a:r>
                      <a:r>
                        <a:rPr lang="en-US" sz="1600" dirty="0"/>
                        <a:t>)</a:t>
                      </a: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i="0" u="none" strike="noStrike" kern="1200" baseline="0" dirty="0">
                          <a:solidFill>
                            <a:schemeClr val="tx1"/>
                          </a:solidFill>
                          <a:latin typeface="+mn-lt"/>
                          <a:ea typeface="+mn-ea"/>
                          <a:cs typeface="+mn-cs"/>
                        </a:rPr>
                        <a:t>0.82</a:t>
                      </a:r>
                      <a:endParaRPr lang="en-US" sz="1600" dirty="0"/>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86020" name="Content Placeholder 3"/>
          <p:cNvSpPr>
            <a:spLocks noGrp="1" noChangeArrowheads="1"/>
          </p:cNvSpPr>
          <p:nvPr>
            <p:ph idx="13"/>
          </p:nvPr>
        </p:nvSpPr>
        <p:spPr>
          <a:xfrm>
            <a:off x="457200" y="3082925"/>
            <a:ext cx="8229600" cy="381000"/>
          </a:xfrm>
        </p:spPr>
        <p:txBody>
          <a:bodyPr/>
          <a:lstStyle/>
          <a:p>
            <a:pPr marL="0" indent="0">
              <a:buFontTx/>
              <a:buNone/>
            </a:pPr>
            <a:r>
              <a:rPr lang="en-US" altLang="en-US" sz="2200" b="1"/>
              <a:t>Table 5.2 </a:t>
            </a:r>
            <a:r>
              <a:rPr lang="en-US" altLang="en-US" sz="2200"/>
              <a:t>Specific Heats of Some Substances at 298 </a:t>
            </a:r>
            <a:r>
              <a:rPr lang="en-US" altLang="en-US" sz="2200" i="1"/>
              <a:t>K</a:t>
            </a:r>
            <a:endParaRPr lang="en-US" altLang="en-US" sz="2200"/>
          </a:p>
        </p:txBody>
      </p:sp>
      <p:sp>
        <p:nvSpPr>
          <p:cNvPr id="86019" name="Content Placeholder 2"/>
          <p:cNvSpPr>
            <a:spLocks noGrp="1" noChangeArrowheads="1"/>
          </p:cNvSpPr>
          <p:nvPr>
            <p:ph idx="1"/>
          </p:nvPr>
        </p:nvSpPr>
        <p:spPr>
          <a:xfrm>
            <a:off x="457200" y="1600200"/>
            <a:ext cx="8229600" cy="1371600"/>
          </a:xfrm>
        </p:spPr>
        <p:txBody>
          <a:bodyPr/>
          <a:lstStyle/>
          <a:p>
            <a:pPr marL="0" indent="0">
              <a:buFontTx/>
              <a:buNone/>
            </a:pPr>
            <a:r>
              <a:rPr lang="en-US" altLang="en-US" sz="2200"/>
              <a:t>The amount of energy required to raise the temperature of a substance by 1 K (1 </a:t>
            </a:r>
            <a:r>
              <a:rPr lang="en-US" altLang="en-US" sz="2200">
                <a:ea typeface="Calibri" panose="020F0502020204030204" pitchFamily="34" charset="0"/>
                <a:cs typeface="Calibri" panose="020F0502020204030204" pitchFamily="34" charset="0"/>
              </a:rPr>
              <a:t>degree Celsius</a:t>
            </a:r>
            <a:r>
              <a:rPr lang="en-US" altLang="en-US" sz="2200">
                <a:sym typeface="Symbol" panose="05050102010706020507" pitchFamily="18" charset="2"/>
              </a:rPr>
              <a:t>) is</a:t>
            </a:r>
            <a:r>
              <a:rPr lang="en-US" altLang="en-US" sz="2200"/>
              <a:t> its </a:t>
            </a:r>
            <a:r>
              <a:rPr lang="en-US" altLang="en-US" sz="2200" b="1"/>
              <a:t>heat capacity</a:t>
            </a:r>
            <a:r>
              <a:rPr lang="en-US" altLang="en-US" sz="2200"/>
              <a:t>. If the amount of the substance heated is one gram, it is the </a:t>
            </a:r>
            <a:r>
              <a:rPr lang="en-US" altLang="en-US" sz="2200" b="1"/>
              <a:t>specific heat</a:t>
            </a:r>
            <a:r>
              <a:rPr lang="en-US" altLang="en-US" sz="2200"/>
              <a:t>. If the amount is one mole, it is the </a:t>
            </a:r>
            <a:r>
              <a:rPr lang="en-US" altLang="en-US" sz="2200" b="1"/>
              <a:t>molar heat capacity</a:t>
            </a:r>
            <a:r>
              <a:rPr lang="en-US" altLang="en-US" sz="2200"/>
              <a:t>.</a:t>
            </a:r>
          </a:p>
        </p:txBody>
      </p:sp>
      <p:sp>
        <p:nvSpPr>
          <p:cNvPr id="86018" name="Title 1"/>
          <p:cNvSpPr>
            <a:spLocks noGrp="1" noChangeArrowheads="1"/>
          </p:cNvSpPr>
          <p:nvPr>
            <p:ph type="title"/>
          </p:nvPr>
        </p:nvSpPr>
        <p:spPr/>
        <p:txBody>
          <a:bodyPr/>
          <a:lstStyle/>
          <a:p>
            <a:r>
              <a:rPr lang="en-US" altLang="en-US"/>
              <a:t>Heat Capacity and Specific Heat</a:t>
            </a: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0AA8D666-AC30-4ADA-B442-80D2777AC842}"/>
              </a:ext>
            </a:extLst>
          </p:cNvPr>
          <p:cNvSpPr>
            <a:spLocks noGrp="1" noChangeArrowheads="1"/>
          </p:cNvSpPr>
          <p:nvPr>
            <p:ph type="title"/>
          </p:nvPr>
        </p:nvSpPr>
        <p:spPr>
          <a:xfrm>
            <a:off x="0" y="0"/>
            <a:ext cx="9144000" cy="762000"/>
          </a:xfrm>
        </p:spPr>
        <p:txBody>
          <a:bodyPr/>
          <a:lstStyle/>
          <a:p>
            <a:pPr>
              <a:defRPr/>
            </a:pPr>
            <a:r>
              <a:rPr lang="en-US" altLang="en-US" sz="3600" b="1" dirty="0">
                <a:solidFill>
                  <a:schemeClr val="tx2">
                    <a:lumMod val="60000"/>
                    <a:lumOff val="40000"/>
                  </a:schemeClr>
                </a:solidFill>
              </a:rPr>
              <a:t>Calorimetry – measurement of heat flow</a:t>
            </a:r>
          </a:p>
        </p:txBody>
      </p:sp>
      <p:sp>
        <p:nvSpPr>
          <p:cNvPr id="23555" name="Rectangle 3">
            <a:extLst>
              <a:ext uri="{FF2B5EF4-FFF2-40B4-BE49-F238E27FC236}">
                <a16:creationId xmlns:a16="http://schemas.microsoft.com/office/drawing/2014/main" id="{D915EB63-361D-4468-A579-4D04579C2298}"/>
              </a:ext>
            </a:extLst>
          </p:cNvPr>
          <p:cNvSpPr>
            <a:spLocks noGrp="1" noChangeArrowheads="1"/>
          </p:cNvSpPr>
          <p:nvPr>
            <p:ph type="body" idx="1"/>
          </p:nvPr>
        </p:nvSpPr>
        <p:spPr>
          <a:xfrm>
            <a:off x="228600" y="762000"/>
            <a:ext cx="8763000" cy="6096000"/>
          </a:xfrm>
        </p:spPr>
        <p:txBody>
          <a:bodyPr/>
          <a:lstStyle/>
          <a:p>
            <a:pPr>
              <a:lnSpc>
                <a:spcPct val="80000"/>
              </a:lnSpc>
              <a:buFontTx/>
              <a:buNone/>
              <a:defRPr/>
            </a:pPr>
            <a:r>
              <a:rPr lang="en-US" b="1" dirty="0">
                <a:solidFill>
                  <a:srgbClr val="C00000"/>
                </a:solidFill>
                <a:effectLst>
                  <a:outerShdw blurRad="38100" dist="38100" dir="2700000" algn="tl">
                    <a:srgbClr val="C0C0C0"/>
                  </a:outerShdw>
                </a:effectLst>
              </a:rPr>
              <a:t>HEAT CAPACITY:</a:t>
            </a:r>
            <a:r>
              <a:rPr lang="en-US" b="1" dirty="0">
                <a:solidFill>
                  <a:srgbClr val="C00000"/>
                </a:solidFill>
              </a:rPr>
              <a:t>  </a:t>
            </a:r>
            <a:r>
              <a:rPr lang="en-US" b="1" dirty="0">
                <a:solidFill>
                  <a:srgbClr val="000000"/>
                </a:solidFill>
              </a:rPr>
              <a:t>The quantity of heat needed to raise the temperature of a substance one degree Celsius (or one Kelvin). </a:t>
            </a:r>
            <a:r>
              <a:rPr lang="en-US" b="1" dirty="0">
                <a:solidFill>
                  <a:srgbClr val="C00000"/>
                </a:solidFill>
              </a:rPr>
              <a:t>If the system is a mole of a substance, we use the term </a:t>
            </a:r>
            <a:r>
              <a:rPr lang="en-US" b="1" i="1" dirty="0">
                <a:solidFill>
                  <a:srgbClr val="C00000"/>
                </a:solidFill>
              </a:rPr>
              <a:t>molar heat capacity</a:t>
            </a:r>
            <a:endParaRPr lang="en-US" b="1" dirty="0">
              <a:solidFill>
                <a:srgbClr val="C00000"/>
              </a:solidFill>
            </a:endParaRPr>
          </a:p>
          <a:p>
            <a:pPr algn="ctr">
              <a:lnSpc>
                <a:spcPct val="80000"/>
              </a:lnSpc>
              <a:buFontTx/>
              <a:buNone/>
              <a:defRPr/>
            </a:pPr>
            <a:r>
              <a:rPr lang="en-US" b="1" dirty="0">
                <a:solidFill>
                  <a:srgbClr val="C00000"/>
                </a:solidFill>
                <a:effectLst>
                  <a:outerShdw blurRad="38100" dist="38100" dir="2700000" algn="tl">
                    <a:srgbClr val="C0C0C0"/>
                  </a:outerShdw>
                </a:effectLst>
              </a:rPr>
              <a:t>q = </a:t>
            </a:r>
            <a:r>
              <a:rPr lang="en-US" b="1" dirty="0" err="1">
                <a:solidFill>
                  <a:srgbClr val="C00000"/>
                </a:solidFill>
                <a:effectLst>
                  <a:outerShdw blurRad="38100" dist="38100" dir="2700000" algn="tl">
                    <a:srgbClr val="C0C0C0"/>
                  </a:outerShdw>
                </a:effectLst>
              </a:rPr>
              <a:t>C</a:t>
            </a:r>
            <a:r>
              <a:rPr lang="en-US" b="1" baseline="-25000" dirty="0" err="1">
                <a:solidFill>
                  <a:srgbClr val="C00000"/>
                </a:solidFill>
                <a:effectLst>
                  <a:outerShdw blurRad="38100" dist="38100" dir="2700000" algn="tl">
                    <a:srgbClr val="C0C0C0"/>
                  </a:outerShdw>
                </a:effectLst>
              </a:rPr>
              <a:t>p</a:t>
            </a:r>
            <a:r>
              <a:rPr lang="en-US" b="1" dirty="0">
                <a:solidFill>
                  <a:srgbClr val="C00000"/>
                </a:solidFill>
                <a:effectLst>
                  <a:outerShdw blurRad="38100" dist="38100" dir="2700000" algn="tl">
                    <a:srgbClr val="C0C0C0"/>
                  </a:outerShdw>
                </a:effectLst>
              </a:rPr>
              <a:t> </a:t>
            </a:r>
            <a:r>
              <a:rPr lang="en-US" b="1" dirty="0">
                <a:solidFill>
                  <a:srgbClr val="C00000"/>
                </a:solidFill>
                <a:effectLst>
                  <a:outerShdw blurRad="38100" dist="38100" dir="2700000" algn="tl">
                    <a:srgbClr val="C0C0C0"/>
                  </a:outerShdw>
                </a:effectLst>
                <a:latin typeface="Symbol" pitchFamily="18" charset="2"/>
              </a:rPr>
              <a:t>D</a:t>
            </a:r>
            <a:r>
              <a:rPr lang="en-US" b="1" dirty="0">
                <a:solidFill>
                  <a:srgbClr val="C00000"/>
                </a:solidFill>
                <a:effectLst>
                  <a:outerShdw blurRad="38100" dist="38100" dir="2700000" algn="tl">
                    <a:srgbClr val="C0C0C0"/>
                  </a:outerShdw>
                </a:effectLst>
              </a:rPr>
              <a:t>T</a:t>
            </a:r>
            <a:endParaRPr lang="en-US" b="1" dirty="0">
              <a:solidFill>
                <a:srgbClr val="C00000"/>
              </a:solidFill>
            </a:endParaRPr>
          </a:p>
          <a:p>
            <a:pPr>
              <a:lnSpc>
                <a:spcPct val="80000"/>
              </a:lnSpc>
              <a:buFontTx/>
              <a:buNone/>
              <a:defRPr/>
            </a:pPr>
            <a:endParaRPr lang="en-US" b="1" dirty="0">
              <a:solidFill>
                <a:schemeClr val="accent1"/>
              </a:solidFill>
              <a:effectLst>
                <a:outerShdw blurRad="38100" dist="38100" dir="2700000" algn="tl">
                  <a:srgbClr val="C0C0C0"/>
                </a:outerShdw>
              </a:effectLst>
            </a:endParaRPr>
          </a:p>
          <a:p>
            <a:pPr>
              <a:lnSpc>
                <a:spcPct val="80000"/>
              </a:lnSpc>
              <a:buFontTx/>
              <a:buNone/>
              <a:defRPr/>
            </a:pPr>
            <a:r>
              <a:rPr lang="en-US" b="1" dirty="0">
                <a:solidFill>
                  <a:schemeClr val="tx2">
                    <a:lumMod val="60000"/>
                    <a:lumOff val="40000"/>
                  </a:schemeClr>
                </a:solidFill>
                <a:effectLst>
                  <a:outerShdw blurRad="38100" dist="38100" dir="2700000" algn="tl">
                    <a:srgbClr val="C0C0C0"/>
                  </a:outerShdw>
                </a:effectLst>
              </a:rPr>
              <a:t>SPECIFIC HEAT:</a:t>
            </a:r>
            <a:r>
              <a:rPr lang="en-US" b="1" dirty="0">
                <a:solidFill>
                  <a:schemeClr val="tx2">
                    <a:lumMod val="60000"/>
                    <a:lumOff val="40000"/>
                  </a:schemeClr>
                </a:solidFill>
              </a:rPr>
              <a:t>  </a:t>
            </a:r>
            <a:r>
              <a:rPr lang="en-US" b="1" dirty="0">
                <a:solidFill>
                  <a:srgbClr val="000000"/>
                </a:solidFill>
              </a:rPr>
              <a:t>The quantity of heat required to raise the temperature of one gram of a substance by one degree Celsius (or one Kelvin).</a:t>
            </a:r>
          </a:p>
          <a:p>
            <a:pPr algn="ctr">
              <a:lnSpc>
                <a:spcPct val="80000"/>
              </a:lnSpc>
              <a:buFontTx/>
              <a:buNone/>
              <a:defRPr/>
            </a:pPr>
            <a:r>
              <a:rPr lang="en-US" b="1" dirty="0">
                <a:solidFill>
                  <a:schemeClr val="tx2">
                    <a:lumMod val="60000"/>
                    <a:lumOff val="40000"/>
                  </a:schemeClr>
                </a:solidFill>
                <a:effectLst>
                  <a:outerShdw blurRad="38100" dist="38100" dir="2700000" algn="tl">
                    <a:srgbClr val="C0C0C0"/>
                  </a:outerShdw>
                </a:effectLst>
              </a:rPr>
              <a:t>q = s x m x </a:t>
            </a:r>
            <a:r>
              <a:rPr lang="en-US" b="1" dirty="0">
                <a:solidFill>
                  <a:schemeClr val="tx2">
                    <a:lumMod val="60000"/>
                    <a:lumOff val="40000"/>
                  </a:schemeClr>
                </a:solidFill>
                <a:effectLst>
                  <a:outerShdw blurRad="38100" dist="38100" dir="2700000" algn="tl">
                    <a:srgbClr val="C0C0C0"/>
                  </a:outerShdw>
                </a:effectLst>
                <a:latin typeface="Symbol" pitchFamily="18" charset="2"/>
              </a:rPr>
              <a:t>D</a:t>
            </a:r>
            <a:r>
              <a:rPr lang="en-US" b="1" dirty="0">
                <a:solidFill>
                  <a:schemeClr val="tx2">
                    <a:lumMod val="60000"/>
                    <a:lumOff val="40000"/>
                  </a:schemeClr>
                </a:solidFill>
                <a:effectLst>
                  <a:outerShdw blurRad="38100" dist="38100" dir="2700000" algn="tl">
                    <a:srgbClr val="C0C0C0"/>
                  </a:outerShdw>
                </a:effectLst>
              </a:rPr>
              <a:t>T</a:t>
            </a:r>
          </a:p>
          <a:p>
            <a:pPr>
              <a:lnSpc>
                <a:spcPct val="80000"/>
              </a:lnSpc>
              <a:buFontTx/>
              <a:buNone/>
              <a:defRPr/>
            </a:pPr>
            <a:endParaRPr lang="en-US" sz="1000" dirty="0">
              <a:solidFill>
                <a:srgbClr val="CC0099"/>
              </a:solidFill>
            </a:endParaRPr>
          </a:p>
          <a:p>
            <a:pPr>
              <a:lnSpc>
                <a:spcPct val="80000"/>
              </a:lnSpc>
              <a:buFontTx/>
              <a:buNone/>
              <a:defRPr/>
            </a:pPr>
            <a:r>
              <a:rPr lang="en-US" sz="1800" b="1" dirty="0"/>
              <a:t>***NOTE: BOTH s and C will be provided on a case-by-case basis.  You MUST memorize the specific heat of water, 1 </a:t>
            </a:r>
            <a:r>
              <a:rPr lang="en-US" sz="1800" b="1" dirty="0" err="1"/>
              <a:t>cal</a:t>
            </a:r>
            <a:r>
              <a:rPr lang="en-US" sz="1800" b="1" dirty="0"/>
              <a:t>/g </a:t>
            </a:r>
            <a:r>
              <a:rPr lang="en-US" sz="1800" b="1" dirty="0">
                <a:sym typeface="Symbol" pitchFamily="18" charset="2"/>
              </a:rPr>
              <a:t></a:t>
            </a:r>
            <a:r>
              <a:rPr lang="en-US" sz="1800" b="1" dirty="0"/>
              <a:t>C = 4.184 J/g </a:t>
            </a:r>
            <a:r>
              <a:rPr lang="en-US" sz="1800" b="1" dirty="0">
                <a:sym typeface="Symbol" pitchFamily="18" charset="2"/>
              </a:rPr>
              <a:t></a:t>
            </a:r>
            <a:r>
              <a:rPr lang="en-US" sz="1800" b="1" dirty="0"/>
              <a:t>C.  Both </a:t>
            </a:r>
            <a:r>
              <a:rPr lang="en-US" sz="1800" b="1" dirty="0" err="1"/>
              <a:t>Cp</a:t>
            </a:r>
            <a:r>
              <a:rPr lang="en-US" sz="1800" b="1" dirty="0"/>
              <a:t> &amp; s are chemical specific constants found in the textbook or CRC Handbook.</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50C1CE4-3AF3-4F4F-8E22-79E427FB3D6F}"/>
              </a:ext>
            </a:extLst>
          </p:cNvPr>
          <p:cNvSpPr>
            <a:spLocks noGrp="1" noChangeArrowheads="1"/>
          </p:cNvSpPr>
          <p:nvPr>
            <p:ph type="title"/>
          </p:nvPr>
        </p:nvSpPr>
        <p:spPr>
          <a:xfrm>
            <a:off x="457200" y="228600"/>
            <a:ext cx="8153400" cy="1190625"/>
          </a:xfrm>
        </p:spPr>
        <p:txBody>
          <a:bodyPr/>
          <a:lstStyle/>
          <a:p>
            <a:pPr>
              <a:defRPr/>
            </a:pPr>
            <a:r>
              <a:rPr lang="en-US" sz="3600" dirty="0">
                <a:solidFill>
                  <a:schemeClr val="tx1"/>
                </a:solidFill>
                <a:effectLst>
                  <a:outerShdw blurRad="38100" dist="38100" dir="2700000" algn="tl">
                    <a:srgbClr val="C0C0C0"/>
                  </a:outerShdw>
                </a:effectLst>
              </a:rPr>
              <a:t>LAW OF CONSERVATION OF ENERGY (LCE)</a:t>
            </a:r>
            <a:endParaRPr lang="en-US" dirty="0">
              <a:solidFill>
                <a:schemeClr val="tx1"/>
              </a:solidFill>
            </a:endParaRPr>
          </a:p>
        </p:txBody>
      </p:sp>
      <p:sp>
        <p:nvSpPr>
          <p:cNvPr id="54275" name="Rectangle 3">
            <a:extLst>
              <a:ext uri="{FF2B5EF4-FFF2-40B4-BE49-F238E27FC236}">
                <a16:creationId xmlns:a16="http://schemas.microsoft.com/office/drawing/2014/main" id="{984002FB-F240-4317-B4B7-324D87E92E81}"/>
              </a:ext>
            </a:extLst>
          </p:cNvPr>
          <p:cNvSpPr>
            <a:spLocks noGrp="1" noChangeArrowheads="1"/>
          </p:cNvSpPr>
          <p:nvPr>
            <p:ph type="body" idx="1"/>
          </p:nvPr>
        </p:nvSpPr>
        <p:spPr>
          <a:xfrm>
            <a:off x="381000" y="1524000"/>
            <a:ext cx="8458200" cy="5029200"/>
          </a:xfrm>
        </p:spPr>
        <p:txBody>
          <a:bodyPr/>
          <a:lstStyle/>
          <a:p>
            <a:pPr>
              <a:defRPr/>
            </a:pPr>
            <a:r>
              <a:rPr lang="en-US" altLang="en-US" sz="2800" b="1" dirty="0"/>
              <a:t>The law of conservation of energy (the first law of thermodynamics), when related to heat transfer between two objects, can be stated as:</a:t>
            </a:r>
          </a:p>
          <a:p>
            <a:pPr algn="ctr">
              <a:buFontTx/>
              <a:buNone/>
              <a:defRPr/>
            </a:pPr>
            <a:r>
              <a:rPr lang="en-US" altLang="en-US" sz="2800" b="1" dirty="0">
                <a:solidFill>
                  <a:schemeClr val="tx2">
                    <a:lumMod val="60000"/>
                    <a:lumOff val="40000"/>
                  </a:schemeClr>
                </a:solidFill>
                <a:effectLst>
                  <a:outerShdw blurRad="38100" dist="38100" dir="2700000" algn="tl">
                    <a:srgbClr val="000000">
                      <a:alpha val="43137"/>
                    </a:srgbClr>
                  </a:outerShdw>
                </a:effectLst>
              </a:rPr>
              <a:t>The heat lost by the hot object = the heat gained by the cold object</a:t>
            </a:r>
          </a:p>
          <a:p>
            <a:pPr algn="ctr">
              <a:buFontTx/>
              <a:buNone/>
              <a:defRPr/>
            </a:pPr>
            <a:endParaRPr lang="en-US" altLang="en-US" sz="1000" b="1" dirty="0">
              <a:solidFill>
                <a:schemeClr val="tx2">
                  <a:lumMod val="60000"/>
                  <a:lumOff val="40000"/>
                </a:schemeClr>
              </a:solidFill>
              <a:effectLst>
                <a:outerShdw blurRad="38100" dist="38100" dir="2700000" algn="tl">
                  <a:srgbClr val="000000">
                    <a:alpha val="43137"/>
                  </a:srgbClr>
                </a:outerShdw>
              </a:effectLst>
            </a:endParaRPr>
          </a:p>
          <a:p>
            <a:pPr algn="ctr">
              <a:buFontTx/>
              <a:buNone/>
              <a:defRPr/>
            </a:pPr>
            <a:r>
              <a:rPr lang="en-US" altLang="en-US" sz="4000" b="1" dirty="0">
                <a:solidFill>
                  <a:schemeClr val="tx2">
                    <a:lumMod val="60000"/>
                    <a:lumOff val="40000"/>
                  </a:schemeClr>
                </a:solidFill>
                <a:effectLst>
                  <a:outerShdw blurRad="38100" dist="38100" dir="2700000" algn="tl">
                    <a:srgbClr val="000000">
                      <a:alpha val="43137"/>
                    </a:srgbClr>
                  </a:outerShdw>
                </a:effectLst>
              </a:rPr>
              <a:t>-</a:t>
            </a:r>
            <a:r>
              <a:rPr lang="en-US" altLang="en-US" sz="4000" b="1" dirty="0" err="1">
                <a:solidFill>
                  <a:schemeClr val="tx2">
                    <a:lumMod val="60000"/>
                    <a:lumOff val="40000"/>
                  </a:schemeClr>
                </a:solidFill>
                <a:effectLst>
                  <a:outerShdw blurRad="38100" dist="38100" dir="2700000" algn="tl">
                    <a:srgbClr val="000000">
                      <a:alpha val="43137"/>
                    </a:srgbClr>
                  </a:outerShdw>
                </a:effectLst>
              </a:rPr>
              <a:t>q</a:t>
            </a:r>
            <a:r>
              <a:rPr lang="en-US" altLang="en-US" sz="4000" b="1" baseline="-25000" dirty="0" err="1">
                <a:solidFill>
                  <a:schemeClr val="tx2">
                    <a:lumMod val="60000"/>
                    <a:lumOff val="40000"/>
                  </a:schemeClr>
                </a:solidFill>
                <a:effectLst>
                  <a:outerShdw blurRad="38100" dist="38100" dir="2700000" algn="tl">
                    <a:srgbClr val="000000">
                      <a:alpha val="43137"/>
                    </a:srgbClr>
                  </a:outerShdw>
                </a:effectLst>
              </a:rPr>
              <a:t>hot</a:t>
            </a:r>
            <a:r>
              <a:rPr lang="en-US" altLang="en-US" sz="4000" b="1" dirty="0">
                <a:solidFill>
                  <a:schemeClr val="tx2">
                    <a:lumMod val="60000"/>
                    <a:lumOff val="40000"/>
                  </a:schemeClr>
                </a:solidFill>
                <a:effectLst>
                  <a:outerShdw blurRad="38100" dist="38100" dir="2700000" algn="tl">
                    <a:srgbClr val="000000">
                      <a:alpha val="43137"/>
                    </a:srgbClr>
                  </a:outerShdw>
                </a:effectLst>
              </a:rPr>
              <a:t> = </a:t>
            </a:r>
            <a:r>
              <a:rPr lang="en-US" altLang="en-US" sz="4000" b="1" dirty="0" err="1">
                <a:solidFill>
                  <a:schemeClr val="tx2">
                    <a:lumMod val="60000"/>
                    <a:lumOff val="40000"/>
                  </a:schemeClr>
                </a:solidFill>
                <a:effectLst>
                  <a:outerShdw blurRad="38100" dist="38100" dir="2700000" algn="tl">
                    <a:srgbClr val="000000">
                      <a:alpha val="43137"/>
                    </a:srgbClr>
                  </a:outerShdw>
                </a:effectLst>
              </a:rPr>
              <a:t>q</a:t>
            </a:r>
            <a:r>
              <a:rPr lang="en-US" altLang="en-US" sz="4000" b="1" baseline="-25000" dirty="0" err="1">
                <a:solidFill>
                  <a:schemeClr val="tx2">
                    <a:lumMod val="60000"/>
                    <a:lumOff val="40000"/>
                  </a:schemeClr>
                </a:solidFill>
                <a:effectLst>
                  <a:outerShdw blurRad="38100" dist="38100" dir="2700000" algn="tl">
                    <a:srgbClr val="000000">
                      <a:alpha val="43137"/>
                    </a:srgbClr>
                  </a:outerShdw>
                </a:effectLst>
              </a:rPr>
              <a:t>cold</a:t>
            </a:r>
            <a:endParaRPr lang="en-US" altLang="en-US" sz="4000" b="1" baseline="-25000" dirty="0">
              <a:solidFill>
                <a:schemeClr val="tx2">
                  <a:lumMod val="60000"/>
                  <a:lumOff val="40000"/>
                </a:schemeClr>
              </a:solidFill>
              <a:effectLst>
                <a:outerShdw blurRad="38100" dist="38100" dir="2700000" algn="tl">
                  <a:srgbClr val="000000">
                    <a:alpha val="43137"/>
                  </a:srgbClr>
                </a:outerShdw>
              </a:effectLst>
            </a:endParaRPr>
          </a:p>
          <a:p>
            <a:pPr algn="ctr">
              <a:buFontTx/>
              <a:buNone/>
              <a:defRPr/>
            </a:pPr>
            <a:endParaRPr lang="en-US" altLang="en-US" sz="1000" b="1" dirty="0">
              <a:solidFill>
                <a:schemeClr val="tx2">
                  <a:lumMod val="60000"/>
                  <a:lumOff val="40000"/>
                </a:schemeClr>
              </a:solidFill>
              <a:effectLst>
                <a:outerShdw blurRad="38100" dist="38100" dir="2700000" algn="tl">
                  <a:srgbClr val="000000">
                    <a:alpha val="43137"/>
                  </a:srgbClr>
                </a:outerShdw>
              </a:effectLst>
            </a:endParaRPr>
          </a:p>
          <a:p>
            <a:pPr algn="ctr">
              <a:buFontTx/>
              <a:buNone/>
              <a:defRPr/>
            </a:pPr>
            <a:r>
              <a:rPr lang="en-US" altLang="en-US" sz="3600" b="1" dirty="0">
                <a:solidFill>
                  <a:schemeClr val="tx2">
                    <a:lumMod val="60000"/>
                    <a:lumOff val="40000"/>
                  </a:schemeClr>
                </a:solidFill>
                <a:effectLst>
                  <a:outerShdw blurRad="38100" dist="38100" dir="2700000" algn="tl">
                    <a:srgbClr val="000000">
                      <a:alpha val="43137"/>
                    </a:srgbClr>
                  </a:outerShdw>
                </a:effectLst>
              </a:rPr>
              <a:t>-</a:t>
            </a:r>
            <a:r>
              <a:rPr lang="en-US" altLang="en-US" sz="3600" b="1" dirty="0" err="1">
                <a:solidFill>
                  <a:schemeClr val="tx2">
                    <a:lumMod val="60000"/>
                    <a:lumOff val="40000"/>
                  </a:schemeClr>
                </a:solidFill>
                <a:effectLst>
                  <a:outerShdw blurRad="38100" dist="38100" dir="2700000" algn="tl">
                    <a:srgbClr val="000000">
                      <a:alpha val="43137"/>
                    </a:srgbClr>
                  </a:outerShdw>
                </a:effectLst>
              </a:rPr>
              <a:t>m</a:t>
            </a:r>
            <a:r>
              <a:rPr lang="en-US" altLang="en-US" sz="3600" b="1" baseline="-25000" dirty="0" err="1">
                <a:solidFill>
                  <a:schemeClr val="tx2">
                    <a:lumMod val="60000"/>
                    <a:lumOff val="40000"/>
                  </a:schemeClr>
                </a:solidFill>
                <a:effectLst>
                  <a:outerShdw blurRad="38100" dist="38100" dir="2700000" algn="tl">
                    <a:srgbClr val="000000">
                      <a:alpha val="43137"/>
                    </a:srgbClr>
                  </a:outerShdw>
                </a:effectLst>
              </a:rPr>
              <a:t>h</a:t>
            </a:r>
            <a:r>
              <a:rPr lang="en-US" altLang="en-US" sz="3600" b="1" dirty="0">
                <a:solidFill>
                  <a:schemeClr val="tx2">
                    <a:lumMod val="60000"/>
                    <a:lumOff val="40000"/>
                  </a:schemeClr>
                </a:solidFill>
                <a:effectLst>
                  <a:outerShdw blurRad="38100" dist="38100" dir="2700000" algn="tl">
                    <a:srgbClr val="000000">
                      <a:alpha val="43137"/>
                    </a:srgbClr>
                  </a:outerShdw>
                </a:effectLst>
              </a:rPr>
              <a:t> x </a:t>
            </a:r>
            <a:r>
              <a:rPr lang="en-US" altLang="en-US" sz="3600" b="1" dirty="0" err="1">
                <a:solidFill>
                  <a:schemeClr val="tx2">
                    <a:lumMod val="60000"/>
                    <a:lumOff val="40000"/>
                  </a:schemeClr>
                </a:solidFill>
                <a:effectLst>
                  <a:outerShdw blurRad="38100" dist="38100" dir="2700000" algn="tl">
                    <a:srgbClr val="000000">
                      <a:alpha val="43137"/>
                    </a:srgbClr>
                  </a:outerShdw>
                </a:effectLst>
              </a:rPr>
              <a:t>s</a:t>
            </a:r>
            <a:r>
              <a:rPr lang="en-US" altLang="en-US" sz="3600" b="1" baseline="-25000" dirty="0" err="1">
                <a:solidFill>
                  <a:schemeClr val="tx2">
                    <a:lumMod val="60000"/>
                    <a:lumOff val="40000"/>
                  </a:schemeClr>
                </a:solidFill>
                <a:effectLst>
                  <a:outerShdw blurRad="38100" dist="38100" dir="2700000" algn="tl">
                    <a:srgbClr val="000000">
                      <a:alpha val="43137"/>
                    </a:srgbClr>
                  </a:outerShdw>
                </a:effectLst>
              </a:rPr>
              <a:t>h</a:t>
            </a:r>
            <a:r>
              <a:rPr lang="en-US" altLang="en-US" sz="3600" b="1" dirty="0">
                <a:solidFill>
                  <a:schemeClr val="tx2">
                    <a:lumMod val="60000"/>
                    <a:lumOff val="40000"/>
                  </a:schemeClr>
                </a:solidFill>
                <a:effectLst>
                  <a:outerShdw blurRad="38100" dist="38100" dir="2700000" algn="tl">
                    <a:srgbClr val="000000">
                      <a:alpha val="43137"/>
                    </a:srgbClr>
                  </a:outerShdw>
                </a:effectLst>
              </a:rPr>
              <a:t> x </a:t>
            </a:r>
            <a:r>
              <a:rPr lang="en-US" altLang="en-US" sz="3600" b="1" dirty="0" err="1">
                <a:solidFill>
                  <a:schemeClr val="tx2">
                    <a:lumMod val="60000"/>
                    <a:lumOff val="40000"/>
                  </a:schemeClr>
                </a:solidFill>
                <a:effectLst>
                  <a:outerShdw blurRad="38100" dist="38100" dir="2700000" algn="tl">
                    <a:srgbClr val="000000">
                      <a:alpha val="43137"/>
                    </a:srgbClr>
                  </a:outerShdw>
                </a:effectLst>
                <a:latin typeface="Symbol" panose="05050102010706020507" pitchFamily="18" charset="2"/>
              </a:rPr>
              <a:t>D</a:t>
            </a:r>
            <a:r>
              <a:rPr lang="en-US" altLang="en-US" sz="3600" b="1" dirty="0" err="1">
                <a:solidFill>
                  <a:schemeClr val="tx2">
                    <a:lumMod val="60000"/>
                    <a:lumOff val="40000"/>
                  </a:schemeClr>
                </a:solidFill>
                <a:effectLst>
                  <a:outerShdw blurRad="38100" dist="38100" dir="2700000" algn="tl">
                    <a:srgbClr val="000000">
                      <a:alpha val="43137"/>
                    </a:srgbClr>
                  </a:outerShdw>
                </a:effectLst>
              </a:rPr>
              <a:t>T</a:t>
            </a:r>
            <a:r>
              <a:rPr lang="en-US" altLang="en-US" sz="3600" b="1" baseline="-25000" dirty="0" err="1">
                <a:solidFill>
                  <a:schemeClr val="tx2">
                    <a:lumMod val="60000"/>
                    <a:lumOff val="40000"/>
                  </a:schemeClr>
                </a:solidFill>
                <a:effectLst>
                  <a:outerShdw blurRad="38100" dist="38100" dir="2700000" algn="tl">
                    <a:srgbClr val="000000">
                      <a:alpha val="43137"/>
                    </a:srgbClr>
                  </a:outerShdw>
                </a:effectLst>
              </a:rPr>
              <a:t>h</a:t>
            </a:r>
            <a:r>
              <a:rPr lang="en-US" altLang="en-US" sz="3600" b="1" dirty="0">
                <a:solidFill>
                  <a:schemeClr val="tx2">
                    <a:lumMod val="60000"/>
                    <a:lumOff val="40000"/>
                  </a:schemeClr>
                </a:solidFill>
                <a:effectLst>
                  <a:outerShdw blurRad="38100" dist="38100" dir="2700000" algn="tl">
                    <a:srgbClr val="000000">
                      <a:alpha val="43137"/>
                    </a:srgbClr>
                  </a:outerShdw>
                </a:effectLst>
              </a:rPr>
              <a:t> =  m</a:t>
            </a:r>
            <a:r>
              <a:rPr lang="en-US" altLang="en-US" sz="3600" b="1" baseline="-25000" dirty="0">
                <a:solidFill>
                  <a:schemeClr val="tx2">
                    <a:lumMod val="60000"/>
                    <a:lumOff val="40000"/>
                  </a:schemeClr>
                </a:solidFill>
                <a:effectLst>
                  <a:outerShdw blurRad="38100" dist="38100" dir="2700000" algn="tl">
                    <a:srgbClr val="000000">
                      <a:alpha val="43137"/>
                    </a:srgbClr>
                  </a:outerShdw>
                </a:effectLst>
              </a:rPr>
              <a:t>c</a:t>
            </a:r>
            <a:r>
              <a:rPr lang="en-US" altLang="en-US" sz="3600" b="1" dirty="0">
                <a:solidFill>
                  <a:schemeClr val="tx2">
                    <a:lumMod val="60000"/>
                    <a:lumOff val="40000"/>
                  </a:schemeClr>
                </a:solidFill>
                <a:effectLst>
                  <a:outerShdw blurRad="38100" dist="38100" dir="2700000" algn="tl">
                    <a:srgbClr val="000000">
                      <a:alpha val="43137"/>
                    </a:srgbClr>
                  </a:outerShdw>
                </a:effectLst>
              </a:rPr>
              <a:t> x </a:t>
            </a:r>
            <a:r>
              <a:rPr lang="en-US" altLang="en-US" sz="3600" b="1" dirty="0" err="1">
                <a:solidFill>
                  <a:schemeClr val="tx2">
                    <a:lumMod val="60000"/>
                    <a:lumOff val="40000"/>
                  </a:schemeClr>
                </a:solidFill>
                <a:effectLst>
                  <a:outerShdw blurRad="38100" dist="38100" dir="2700000" algn="tl">
                    <a:srgbClr val="000000">
                      <a:alpha val="43137"/>
                    </a:srgbClr>
                  </a:outerShdw>
                </a:effectLst>
              </a:rPr>
              <a:t>s</a:t>
            </a:r>
            <a:r>
              <a:rPr lang="en-US" altLang="en-US" sz="3600" b="1" baseline="-25000" dirty="0" err="1">
                <a:solidFill>
                  <a:schemeClr val="tx2">
                    <a:lumMod val="60000"/>
                    <a:lumOff val="40000"/>
                  </a:schemeClr>
                </a:solidFill>
                <a:effectLst>
                  <a:outerShdw blurRad="38100" dist="38100" dir="2700000" algn="tl">
                    <a:srgbClr val="000000">
                      <a:alpha val="43137"/>
                    </a:srgbClr>
                  </a:outerShdw>
                </a:effectLst>
              </a:rPr>
              <a:t>c</a:t>
            </a:r>
            <a:r>
              <a:rPr lang="en-US" altLang="en-US" sz="3600" b="1" dirty="0">
                <a:solidFill>
                  <a:schemeClr val="tx2">
                    <a:lumMod val="60000"/>
                    <a:lumOff val="40000"/>
                  </a:schemeClr>
                </a:solidFill>
                <a:effectLst>
                  <a:outerShdw blurRad="38100" dist="38100" dir="2700000" algn="tl">
                    <a:srgbClr val="000000">
                      <a:alpha val="43137"/>
                    </a:srgbClr>
                  </a:outerShdw>
                </a:effectLst>
              </a:rPr>
              <a:t> x </a:t>
            </a:r>
            <a:r>
              <a:rPr lang="en-US" altLang="en-US" sz="3600" b="1" dirty="0" err="1">
                <a:solidFill>
                  <a:schemeClr val="tx2">
                    <a:lumMod val="60000"/>
                    <a:lumOff val="40000"/>
                  </a:schemeClr>
                </a:solidFill>
                <a:effectLst>
                  <a:outerShdw blurRad="38100" dist="38100" dir="2700000" algn="tl">
                    <a:srgbClr val="000000">
                      <a:alpha val="43137"/>
                    </a:srgbClr>
                  </a:outerShdw>
                </a:effectLst>
                <a:latin typeface="Symbol" panose="05050102010706020507" pitchFamily="18" charset="2"/>
              </a:rPr>
              <a:t>D</a:t>
            </a:r>
            <a:r>
              <a:rPr lang="en-US" altLang="en-US" sz="3600" b="1" dirty="0" err="1">
                <a:solidFill>
                  <a:schemeClr val="tx2">
                    <a:lumMod val="60000"/>
                    <a:lumOff val="40000"/>
                  </a:schemeClr>
                </a:solidFill>
                <a:effectLst>
                  <a:outerShdw blurRad="38100" dist="38100" dir="2700000" algn="tl">
                    <a:srgbClr val="000000">
                      <a:alpha val="43137"/>
                    </a:srgbClr>
                  </a:outerShdw>
                </a:effectLst>
              </a:rPr>
              <a:t>T</a:t>
            </a:r>
            <a:r>
              <a:rPr lang="en-US" altLang="en-US" sz="3600" b="1" baseline="-25000" dirty="0" err="1">
                <a:solidFill>
                  <a:schemeClr val="tx2">
                    <a:lumMod val="60000"/>
                    <a:lumOff val="40000"/>
                  </a:schemeClr>
                </a:solidFill>
                <a:effectLst>
                  <a:outerShdw blurRad="38100" dist="38100" dir="2700000" algn="tl">
                    <a:srgbClr val="000000">
                      <a:alpha val="43137"/>
                    </a:srgbClr>
                  </a:outerShdw>
                </a:effectLst>
              </a:rPr>
              <a:t>c</a:t>
            </a:r>
            <a:endParaRPr lang="en-US" altLang="en-US" sz="2800" b="1" dirty="0">
              <a:solidFill>
                <a:schemeClr val="tx2">
                  <a:lumMod val="60000"/>
                  <a:lumOff val="40000"/>
                </a:schemeClr>
              </a:solidFill>
              <a:effectLst>
                <a:outerShdw blurRad="38100" dist="38100" dir="2700000" algn="tl">
                  <a:srgbClr val="000000">
                    <a:alpha val="43137"/>
                  </a:srgbClr>
                </a:outerShdw>
              </a:effectLst>
            </a:endParaRPr>
          </a:p>
          <a:p>
            <a:pPr algn="ctr">
              <a:buFontTx/>
              <a:buNone/>
              <a:defRPr/>
            </a:pPr>
            <a:r>
              <a:rPr lang="en-US" altLang="en-US" sz="2400" b="1" dirty="0"/>
              <a:t>where </a:t>
            </a:r>
            <a:r>
              <a:rPr lang="en-US" altLang="en-US" sz="2400" b="1" dirty="0">
                <a:latin typeface="Symbol" panose="05050102010706020507" pitchFamily="18" charset="2"/>
              </a:rPr>
              <a:t>D</a:t>
            </a:r>
            <a:r>
              <a:rPr lang="en-US" altLang="en-US" sz="2400" b="1" dirty="0"/>
              <a:t>T = </a:t>
            </a:r>
            <a:r>
              <a:rPr lang="en-US" altLang="en-US" sz="2400" b="1" dirty="0" err="1"/>
              <a:t>T</a:t>
            </a:r>
            <a:r>
              <a:rPr lang="en-US" altLang="en-US" sz="2400" b="1" baseline="-25000" dirty="0" err="1"/>
              <a:t>final</a:t>
            </a:r>
            <a:r>
              <a:rPr lang="en-US" altLang="en-US" sz="2400" b="1" dirty="0"/>
              <a:t> – </a:t>
            </a:r>
            <a:r>
              <a:rPr lang="en-US" altLang="en-US" sz="2400" b="1" dirty="0" err="1"/>
              <a:t>T</a:t>
            </a:r>
            <a:r>
              <a:rPr lang="en-US" altLang="en-US" sz="2400" b="1" baseline="-25000" dirty="0" err="1"/>
              <a:t>initial</a:t>
            </a:r>
            <a:endParaRPr lang="en-US" altLang="en-US" sz="2400" b="1" baseline="-25000" dirty="0"/>
          </a:p>
          <a:p>
            <a:pPr>
              <a:buFontTx/>
              <a:buNone/>
              <a:defRPr/>
            </a:pPr>
            <a:endParaRPr lang="en-US" altLang="en-US" b="1" dirty="0">
              <a:solidFill>
                <a:srgbClr val="A5002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3" descr="A graph shows changes in internal energy for a system away from the initial energy state. The graph has internal energy on the Y-axis, increasing. The X-axis shows the initial state of the system, at E initial. Loss of energy from the system is represented by an arrow pointing downward from the initial state of the system to the final state, E final. This is energy lost to the surroundings; thus the internal energy of the system decreases and delta E is negative. Gain of energy by the system is represented by an arrow pointing upward from the initial state to the final state, E final. This is energy gained from the surroundings; thus the internal energy of the system increases and delta E is positiv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5338" y="3363913"/>
            <a:ext cx="508317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292" name="Object 4" descr="Delta E"/>
          <p:cNvGraphicFramePr>
            <a:graphicFrameLocks noChangeAspect="1"/>
          </p:cNvGraphicFramePr>
          <p:nvPr>
            <p:extLst>
              <p:ext uri="{D42A27DB-BD31-4B8C-83A1-F6EECF244321}">
                <p14:modId xmlns:p14="http://schemas.microsoft.com/office/powerpoint/2010/main" val="1749839949"/>
              </p:ext>
            </p:extLst>
          </p:nvPr>
        </p:nvGraphicFramePr>
        <p:xfrm>
          <a:off x="7281863" y="2743200"/>
          <a:ext cx="741362" cy="603250"/>
        </p:xfrm>
        <a:graphic>
          <a:graphicData uri="http://schemas.openxmlformats.org/presentationml/2006/ole">
            <mc:AlternateContent xmlns:mc="http://schemas.openxmlformats.org/markup-compatibility/2006">
              <mc:Choice xmlns:v="urn:schemas-microsoft-com:vml" Requires="v">
                <p:oleObj spid="_x0000_s12298" name="Equation" r:id="rId4" imgW="418918" imgH="253890" progId="Equation.DSMT4">
                  <p:embed/>
                </p:oleObj>
              </mc:Choice>
              <mc:Fallback>
                <p:oleObj name="Equation" r:id="rId4" imgW="418918" imgH="253890" progId="Equation.DSMT4">
                  <p:embed/>
                  <p:pic>
                    <p:nvPicPr>
                      <p:cNvPr id="0" name="Object 4" descr="Delta 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1863" y="2743200"/>
                        <a:ext cx="7413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1" name="Content Placeholder 2"/>
          <p:cNvSpPr>
            <a:spLocks noGrp="1" noChangeArrowheads="1"/>
          </p:cNvSpPr>
          <p:nvPr>
            <p:ph idx="1"/>
          </p:nvPr>
        </p:nvSpPr>
        <p:spPr>
          <a:xfrm>
            <a:off x="457200" y="1600200"/>
            <a:ext cx="8229600" cy="1676400"/>
          </a:xfrm>
        </p:spPr>
        <p:txBody>
          <a:bodyPr/>
          <a:lstStyle/>
          <a:p>
            <a:r>
              <a:rPr lang="en-US" altLang="en-US" sz="2400"/>
              <a:t>The </a:t>
            </a:r>
            <a:r>
              <a:rPr lang="en-US" altLang="en-US" sz="2400" b="1"/>
              <a:t>internal energy</a:t>
            </a:r>
            <a:r>
              <a:rPr lang="en-US" altLang="en-US" sz="2400"/>
              <a:t> of a system is the sum of all kinetic and potential energies of all components of the system; we use </a:t>
            </a:r>
            <a:r>
              <a:rPr lang="en-US" altLang="en-US" sz="2400" b="1"/>
              <a:t>E</a:t>
            </a:r>
            <a:r>
              <a:rPr lang="en-US" altLang="en-US" sz="2400"/>
              <a:t> to represent it.</a:t>
            </a:r>
            <a:endParaRPr lang="en-US" altLang="en-US" sz="2400" i="1"/>
          </a:p>
          <a:p>
            <a:r>
              <a:rPr lang="en-US" altLang="en-US" sz="2400"/>
              <a:t>We generally don’t know E, only how it </a:t>
            </a:r>
            <a:r>
              <a:rPr lang="en-US" altLang="en-US" sz="2400" b="1"/>
              <a:t>changes</a:t>
            </a:r>
            <a:endParaRPr lang="en-US" altLang="en-US" sz="2400"/>
          </a:p>
        </p:txBody>
      </p:sp>
      <p:sp>
        <p:nvSpPr>
          <p:cNvPr id="12290" name="Title 1"/>
          <p:cNvSpPr>
            <a:spLocks noGrp="1" noChangeArrowheads="1"/>
          </p:cNvSpPr>
          <p:nvPr>
            <p:ph type="title"/>
          </p:nvPr>
        </p:nvSpPr>
        <p:spPr/>
        <p:txBody>
          <a:bodyPr/>
          <a:lstStyle/>
          <a:p>
            <a:r>
              <a:rPr lang="en-US" altLang="en-US"/>
              <a:t>Internal Energy </a:t>
            </a:r>
            <a:r>
              <a:rPr lang="en-US" altLang="en-US" sz="2000"/>
              <a:t>(1 of 2)</a:t>
            </a:r>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6F774A50-97C3-431E-BA10-1606EA20A613}"/>
              </a:ext>
            </a:extLst>
          </p:cNvPr>
          <p:cNvSpPr>
            <a:spLocks noGrp="1" noChangeArrowheads="1"/>
          </p:cNvSpPr>
          <p:nvPr>
            <p:ph type="title"/>
          </p:nvPr>
        </p:nvSpPr>
        <p:spPr>
          <a:xfrm>
            <a:off x="0" y="0"/>
            <a:ext cx="8915400" cy="990600"/>
          </a:xfrm>
        </p:spPr>
        <p:txBody>
          <a:bodyPr/>
          <a:lstStyle/>
          <a:p>
            <a:pPr>
              <a:defRPr/>
            </a:pPr>
            <a:r>
              <a:rPr lang="en-US" sz="2400" b="1" dirty="0">
                <a:solidFill>
                  <a:schemeClr val="tx2">
                    <a:lumMod val="60000"/>
                    <a:lumOff val="40000"/>
                  </a:schemeClr>
                </a:solidFill>
                <a:effectLst>
                  <a:outerShdw blurRad="38100" dist="38100" dir="2700000" algn="tl">
                    <a:srgbClr val="C0C0C0"/>
                  </a:outerShdw>
                </a:effectLst>
              </a:rPr>
              <a:t>Lecture Questions on SPECIFIC HEAT &amp; LCE</a:t>
            </a:r>
            <a:endParaRPr lang="en-US" sz="2400" b="1" dirty="0">
              <a:solidFill>
                <a:schemeClr val="tx2">
                  <a:lumMod val="60000"/>
                  <a:lumOff val="40000"/>
                </a:schemeClr>
              </a:solidFill>
            </a:endParaRPr>
          </a:p>
        </p:txBody>
      </p:sp>
      <p:sp>
        <p:nvSpPr>
          <p:cNvPr id="35843" name="Rectangle 3">
            <a:extLst>
              <a:ext uri="{FF2B5EF4-FFF2-40B4-BE49-F238E27FC236}">
                <a16:creationId xmlns:a16="http://schemas.microsoft.com/office/drawing/2014/main" id="{7839E3FA-F543-4F93-9CBA-1D23835F46B4}"/>
              </a:ext>
            </a:extLst>
          </p:cNvPr>
          <p:cNvSpPr>
            <a:spLocks noGrp="1" noChangeArrowheads="1"/>
          </p:cNvSpPr>
          <p:nvPr>
            <p:ph type="body" idx="1"/>
          </p:nvPr>
        </p:nvSpPr>
        <p:spPr>
          <a:xfrm>
            <a:off x="228600" y="990600"/>
            <a:ext cx="8763000" cy="5638800"/>
          </a:xfrm>
        </p:spPr>
        <p:txBody>
          <a:bodyPr/>
          <a:lstStyle/>
          <a:p>
            <a:pPr marL="457200" indent="-457200">
              <a:buFont typeface="+mj-lt"/>
              <a:buAutoNum type="arabicPeriod"/>
              <a:defRPr/>
            </a:pPr>
            <a:r>
              <a:rPr lang="en-US" sz="2400" b="1" dirty="0"/>
              <a:t>Exactly 500.00 kJ of heat is absorbed by a sample of gaseous He.  The temperature increases by 15.0 K.</a:t>
            </a:r>
          </a:p>
          <a:p>
            <a:pPr marL="457200" lvl="1" indent="0">
              <a:buFontTx/>
              <a:buNone/>
              <a:defRPr/>
            </a:pPr>
            <a:r>
              <a:rPr lang="en-US" sz="2400" b="1" dirty="0"/>
              <a:t>a)  Calculate the heat capacity of the sample.</a:t>
            </a:r>
          </a:p>
          <a:p>
            <a:pPr marL="457200" lvl="1" indent="0">
              <a:buFontTx/>
              <a:buNone/>
              <a:defRPr/>
            </a:pPr>
            <a:r>
              <a:rPr lang="en-US" sz="2400" b="1" dirty="0"/>
              <a:t>b)  the sample weighs 6.42 kg.  Compute the specific heat and molar heat capacity of He.</a:t>
            </a:r>
          </a:p>
          <a:p>
            <a:pPr marL="457200" indent="-457200">
              <a:buFont typeface="+mj-lt"/>
              <a:buAutoNum type="arabicPeriod"/>
              <a:defRPr/>
            </a:pPr>
            <a:endParaRPr lang="en-US" sz="2400" b="1" dirty="0"/>
          </a:p>
          <a:p>
            <a:pPr marL="457200" indent="-457200">
              <a:buFont typeface="+mj-lt"/>
              <a:buAutoNum type="arabicPeriod"/>
              <a:defRPr/>
            </a:pPr>
            <a:r>
              <a:rPr lang="en-US" sz="2400" b="1" dirty="0"/>
              <a:t>Assuming no heat is lost, what mass of cold water at 0.00</a:t>
            </a:r>
            <a:r>
              <a:rPr lang="en-US" sz="2400" b="1" baseline="30000" dirty="0"/>
              <a:t>o</a:t>
            </a:r>
            <a:r>
              <a:rPr lang="en-US" sz="2400" b="1" dirty="0"/>
              <a:t>C is needed to cool 100.0 g of water at 97.6</a:t>
            </a:r>
            <a:r>
              <a:rPr lang="en-US" sz="2400" b="1" baseline="30000" dirty="0"/>
              <a:t>o</a:t>
            </a:r>
            <a:r>
              <a:rPr lang="en-US" sz="2400" b="1" dirty="0"/>
              <a:t>C to 12.0 </a:t>
            </a:r>
            <a:r>
              <a:rPr lang="en-US" sz="2400" b="1" baseline="30000" dirty="0" err="1"/>
              <a:t>o</a:t>
            </a:r>
            <a:r>
              <a:rPr lang="en-US" sz="2400" b="1" dirty="0" err="1"/>
              <a:t>C</a:t>
            </a:r>
            <a:r>
              <a:rPr lang="en-US" sz="2400" b="1" dirty="0"/>
              <a:t>?</a:t>
            </a:r>
          </a:p>
          <a:p>
            <a:pPr marL="0" indent="0" algn="ctr">
              <a:buFontTx/>
              <a:buNone/>
              <a:defRPr/>
            </a:pPr>
            <a:r>
              <a:rPr lang="en-US" sz="2400" b="1" dirty="0"/>
              <a:t>-</a:t>
            </a:r>
            <a:r>
              <a:rPr lang="en-US" sz="2400" b="1" dirty="0" err="1"/>
              <a:t>m</a:t>
            </a:r>
            <a:r>
              <a:rPr lang="en-US" sz="2400" b="1" baseline="-25000" dirty="0" err="1"/>
              <a:t>h</a:t>
            </a:r>
            <a:r>
              <a:rPr lang="en-US" sz="2400" b="1" dirty="0"/>
              <a:t> x </a:t>
            </a:r>
            <a:r>
              <a:rPr lang="en-US" sz="2400" b="1" dirty="0" err="1"/>
              <a:t>s</a:t>
            </a:r>
            <a:r>
              <a:rPr lang="en-US" sz="2400" b="1" baseline="-25000" dirty="0" err="1"/>
              <a:t>h</a:t>
            </a:r>
            <a:r>
              <a:rPr lang="en-US" sz="2400" b="1" dirty="0"/>
              <a:t> x </a:t>
            </a:r>
            <a:r>
              <a:rPr lang="en-US" sz="2400" b="1" dirty="0" err="1">
                <a:latin typeface="Symbol" pitchFamily="18" charset="2"/>
              </a:rPr>
              <a:t>D</a:t>
            </a:r>
            <a:r>
              <a:rPr lang="en-US" sz="2400" b="1" dirty="0" err="1"/>
              <a:t>T</a:t>
            </a:r>
            <a:r>
              <a:rPr lang="en-US" sz="2400" b="1" baseline="-25000" dirty="0" err="1"/>
              <a:t>h</a:t>
            </a:r>
            <a:r>
              <a:rPr lang="en-US" sz="2400" b="1" dirty="0"/>
              <a:t> =  m</a:t>
            </a:r>
            <a:r>
              <a:rPr lang="en-US" sz="2400" b="1" baseline="-25000" dirty="0"/>
              <a:t>c</a:t>
            </a:r>
            <a:r>
              <a:rPr lang="en-US" sz="2400" b="1" dirty="0"/>
              <a:t> x </a:t>
            </a:r>
            <a:r>
              <a:rPr lang="en-US" sz="2400" b="1" dirty="0" err="1"/>
              <a:t>s</a:t>
            </a:r>
            <a:r>
              <a:rPr lang="en-US" sz="2400" b="1" baseline="-25000" dirty="0" err="1"/>
              <a:t>c</a:t>
            </a:r>
            <a:r>
              <a:rPr lang="en-US" sz="2400" b="1" dirty="0"/>
              <a:t> x </a:t>
            </a:r>
            <a:r>
              <a:rPr lang="en-US" sz="2400" b="1" dirty="0" err="1">
                <a:latin typeface="Symbol" pitchFamily="18" charset="2"/>
              </a:rPr>
              <a:t>D</a:t>
            </a:r>
            <a:r>
              <a:rPr lang="en-US" sz="2400" b="1" dirty="0" err="1"/>
              <a:t>T</a:t>
            </a:r>
            <a:r>
              <a:rPr lang="en-US" sz="2400" b="1" baseline="-25000" dirty="0" err="1"/>
              <a:t>c</a:t>
            </a:r>
            <a:endParaRPr lang="en-US" sz="2400" b="1" dirty="0"/>
          </a:p>
          <a:p>
            <a:pPr marL="457200" indent="-457200">
              <a:buFont typeface="+mj-lt"/>
              <a:buAutoNum type="arabicPeriod"/>
              <a:defRPr/>
            </a:pPr>
            <a:endParaRPr lang="en-US" sz="2400" b="1" dirty="0"/>
          </a:p>
          <a:p>
            <a:pPr marL="0" indent="0">
              <a:buFontTx/>
              <a:buNone/>
              <a:defRPr/>
            </a:pPr>
            <a:r>
              <a:rPr lang="en-US" sz="2400" b="1" dirty="0"/>
              <a:t>3.   Calculate the specific heat of an unknown metal if a 92.00 g piece at 100.0</a:t>
            </a:r>
            <a:r>
              <a:rPr lang="en-US" sz="2400" b="1" baseline="30000" dirty="0"/>
              <a:t>o</a:t>
            </a:r>
            <a:r>
              <a:rPr lang="en-US" sz="2400" b="1" dirty="0"/>
              <a:t>C is dropped into 175.0 mL of water at 17.8 </a:t>
            </a:r>
            <a:r>
              <a:rPr lang="en-US" sz="2400" b="1" baseline="30000" dirty="0" err="1"/>
              <a:t>o</a:t>
            </a:r>
            <a:r>
              <a:rPr lang="en-US" sz="2400" b="1" dirty="0" err="1"/>
              <a:t>C.</a:t>
            </a:r>
            <a:r>
              <a:rPr lang="en-US" sz="2400" b="1" dirty="0"/>
              <a:t>  The final temperature of the mixture was 39.4</a:t>
            </a:r>
            <a:r>
              <a:rPr lang="en-US" sz="2400" b="1" baseline="30000" dirty="0"/>
              <a:t>o</a:t>
            </a:r>
            <a:r>
              <a:rPr lang="en-US" sz="2400" b="1" dirty="0"/>
              <a:t>C.</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DCE6F2">
            <a:alpha val="30196"/>
          </a:srgbClr>
        </a:solidFill>
        <a:effectLst/>
      </p:bgPr>
    </p:bg>
    <p:spTree>
      <p:nvGrpSpPr>
        <p:cNvPr id="1" name=""/>
        <p:cNvGrpSpPr/>
        <p:nvPr/>
      </p:nvGrpSpPr>
      <p:grpSpPr>
        <a:xfrm>
          <a:off x="0" y="0"/>
          <a:ext cx="0" cy="0"/>
          <a:chOff x="0" y="0"/>
          <a:chExt cx="0" cy="0"/>
        </a:xfrm>
      </p:grpSpPr>
      <p:sp>
        <p:nvSpPr>
          <p:cNvPr id="56322" name="Rectangle 3">
            <a:extLst>
              <a:ext uri="{FF2B5EF4-FFF2-40B4-BE49-F238E27FC236}">
                <a16:creationId xmlns:a16="http://schemas.microsoft.com/office/drawing/2014/main" id="{A6848867-4CC5-4398-A7AA-AE01FF24BC1F}"/>
              </a:ext>
            </a:extLst>
          </p:cNvPr>
          <p:cNvSpPr>
            <a:spLocks noGrp="1" noChangeArrowheads="1"/>
          </p:cNvSpPr>
          <p:nvPr>
            <p:ph type="body" idx="1"/>
          </p:nvPr>
        </p:nvSpPr>
        <p:spPr>
          <a:xfrm>
            <a:off x="228600" y="228600"/>
            <a:ext cx="8686800" cy="6477000"/>
          </a:xfrm>
        </p:spPr>
        <p:txBody>
          <a:bodyPr/>
          <a:lstStyle/>
          <a:p>
            <a:pPr algn="ctr">
              <a:buFontTx/>
              <a:buNone/>
              <a:defRPr/>
            </a:pPr>
            <a:r>
              <a:rPr lang="en-US" altLang="en-US" sz="2800" b="1" dirty="0"/>
              <a:t>Workshop EN#4  on Specific heat &amp; LCE</a:t>
            </a:r>
          </a:p>
          <a:p>
            <a:pPr marL="457200" indent="-457200">
              <a:buFont typeface="+mj-lt"/>
              <a:buAutoNum type="arabicPeriod"/>
              <a:defRPr/>
            </a:pPr>
            <a:r>
              <a:rPr lang="en-US" altLang="en-US" sz="2400" b="1" dirty="0"/>
              <a:t>Determine the energy (in kJ) required to raise the temperature of 100.0 g of water from 20.0 </a:t>
            </a:r>
            <a:r>
              <a:rPr lang="en-US" altLang="en-US" sz="2400" b="1" baseline="30000" dirty="0" err="1"/>
              <a:t>o</a:t>
            </a:r>
            <a:r>
              <a:rPr lang="en-US" altLang="en-US" sz="2400" b="1" dirty="0" err="1"/>
              <a:t>C</a:t>
            </a:r>
            <a:r>
              <a:rPr lang="en-US" altLang="en-US" sz="2400" b="1" dirty="0"/>
              <a:t> to 85.0 </a:t>
            </a:r>
            <a:r>
              <a:rPr lang="en-US" altLang="en-US" sz="2400" b="1" baseline="30000" dirty="0" err="1"/>
              <a:t>o</a:t>
            </a:r>
            <a:r>
              <a:rPr lang="en-US" altLang="en-US" sz="2400" b="1" dirty="0" err="1"/>
              <a:t>C</a:t>
            </a:r>
            <a:r>
              <a:rPr lang="en-US" altLang="en-US" sz="2400" b="1" dirty="0"/>
              <a:t>?</a:t>
            </a:r>
          </a:p>
          <a:p>
            <a:pPr marL="457200" indent="-457200">
              <a:buFont typeface="+mj-lt"/>
              <a:buAutoNum type="arabicPeriod"/>
              <a:defRPr/>
            </a:pPr>
            <a:endParaRPr lang="en-US" altLang="en-US" sz="2400" b="1" dirty="0"/>
          </a:p>
          <a:p>
            <a:pPr marL="457200" indent="-457200">
              <a:buFont typeface="+mj-lt"/>
              <a:buAutoNum type="arabicPeriod"/>
              <a:defRPr/>
            </a:pPr>
            <a:endParaRPr lang="en-US" altLang="en-US" sz="2400" b="1" dirty="0"/>
          </a:p>
          <a:p>
            <a:pPr marL="457200" indent="-457200">
              <a:buFont typeface="+mj-lt"/>
              <a:buAutoNum type="arabicPeriod"/>
              <a:defRPr/>
            </a:pPr>
            <a:r>
              <a:rPr lang="en-US" altLang="en-US" sz="2400" b="1" dirty="0"/>
              <a:t>Determine the specific heat of an unknown metal that required 2.56 kcal of heat to raise the temperature of 150.00 g from 15.0</a:t>
            </a:r>
            <a:r>
              <a:rPr lang="en-US" altLang="en-US" sz="2400" b="1" baseline="30000" dirty="0"/>
              <a:t> </a:t>
            </a:r>
            <a:r>
              <a:rPr lang="en-US" altLang="en-US" sz="2400" b="1" baseline="30000" dirty="0" err="1"/>
              <a:t>o</a:t>
            </a:r>
            <a:r>
              <a:rPr lang="en-US" altLang="en-US" sz="2400" b="1" dirty="0" err="1"/>
              <a:t>C</a:t>
            </a:r>
            <a:r>
              <a:rPr lang="en-US" altLang="en-US" sz="2400" b="1" dirty="0"/>
              <a:t> to  200.0 </a:t>
            </a:r>
            <a:r>
              <a:rPr lang="en-US" altLang="en-US" sz="2400" b="1" baseline="30000" dirty="0" err="1"/>
              <a:t>o</a:t>
            </a:r>
            <a:r>
              <a:rPr lang="en-US" altLang="en-US" sz="2400" b="1" dirty="0" err="1"/>
              <a:t>C</a:t>
            </a:r>
            <a:r>
              <a:rPr lang="en-US" altLang="en-US" sz="2400" b="1" dirty="0"/>
              <a:t>? </a:t>
            </a:r>
          </a:p>
          <a:p>
            <a:pPr marL="457200" indent="-457200">
              <a:buFont typeface="+mj-lt"/>
              <a:buAutoNum type="arabicPeriod"/>
              <a:defRPr/>
            </a:pPr>
            <a:endParaRPr lang="en-US" altLang="en-US" sz="2400" b="1" dirty="0"/>
          </a:p>
          <a:p>
            <a:pPr marL="457200" indent="-457200">
              <a:buFont typeface="+mj-lt"/>
              <a:buAutoNum type="arabicPeriod"/>
              <a:defRPr/>
            </a:pPr>
            <a:endParaRPr lang="en-US" altLang="en-US" sz="2400" b="1" dirty="0"/>
          </a:p>
          <a:p>
            <a:pPr marL="457200" indent="-457200">
              <a:buFont typeface="+mj-lt"/>
              <a:buAutoNum type="arabicPeriod"/>
              <a:defRPr/>
            </a:pPr>
            <a:r>
              <a:rPr lang="en-US" altLang="en-US" sz="2400" b="1" dirty="0"/>
              <a:t>Assuming no heat is lost to the </a:t>
            </a:r>
            <a:r>
              <a:rPr lang="en-US" altLang="en-US" sz="2400" b="1" dirty="0" err="1"/>
              <a:t>surronding</a:t>
            </a:r>
            <a:r>
              <a:rPr lang="en-US" altLang="en-US" sz="2400" b="1" dirty="0"/>
              <a:t>, what will be the final temperature when 50.0 g of water at 10.0 </a:t>
            </a:r>
            <a:r>
              <a:rPr lang="en-US" altLang="en-US" sz="2400" b="1" baseline="30000" dirty="0" err="1"/>
              <a:t>o</a:t>
            </a:r>
            <a:r>
              <a:rPr lang="en-US" altLang="en-US" sz="2400" b="1" dirty="0" err="1"/>
              <a:t>C</a:t>
            </a:r>
            <a:r>
              <a:rPr lang="en-US" altLang="en-US" sz="2400" b="1" dirty="0"/>
              <a:t> is mixed with 10.0 g of water at 50.0 </a:t>
            </a:r>
            <a:r>
              <a:rPr lang="en-US" altLang="en-US" sz="2400" b="1" baseline="-25000" dirty="0" err="1"/>
              <a:t>o</a:t>
            </a:r>
            <a:r>
              <a:rPr lang="en-US" altLang="en-US" sz="2400" b="1" dirty="0" err="1"/>
              <a:t>C</a:t>
            </a:r>
            <a:r>
              <a:rPr lang="en-US" altLang="en-US" sz="2400" b="1" dirty="0"/>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7" name="Picture 5" descr="06_05-02UN"/>
          <p:cNvPicPr>
            <a:picLocks noChangeAspect="1" noChangeArrowheads="1"/>
          </p:cNvPicPr>
          <p:nvPr/>
        </p:nvPicPr>
        <p:blipFill>
          <a:blip r:embed="rId3">
            <a:extLst>
              <a:ext uri="{28A0092B-C50C-407E-A947-70E740481C1C}">
                <a14:useLocalDpi xmlns:a14="http://schemas.microsoft.com/office/drawing/2010/main" val="0"/>
              </a:ext>
            </a:extLst>
          </a:blip>
          <a:srcRect b="12883"/>
          <a:stretch>
            <a:fillRect/>
          </a:stretch>
        </p:blipFill>
        <p:spPr bwMode="auto">
          <a:xfrm>
            <a:off x="762000" y="4648200"/>
            <a:ext cx="777240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Rectangle 3"/>
          <p:cNvSpPr>
            <a:spLocks noGrp="1" noChangeArrowheads="1"/>
          </p:cNvSpPr>
          <p:nvPr>
            <p:ph type="body" idx="1"/>
          </p:nvPr>
        </p:nvSpPr>
        <p:spPr/>
        <p:txBody>
          <a:bodyPr/>
          <a:lstStyle/>
          <a:p>
            <a:r>
              <a:rPr lang="en-US" altLang="en-US"/>
              <a:t>exchange of heat energy</a:t>
            </a:r>
          </a:p>
          <a:p>
            <a:pPr algn="ctr">
              <a:buFontTx/>
              <a:buNone/>
            </a:pPr>
            <a:r>
              <a:rPr lang="en-US" altLang="en-US" i="1"/>
              <a:t>q </a:t>
            </a:r>
            <a:r>
              <a:rPr lang="en-US" altLang="en-US"/>
              <a:t>= mass x specific heat x </a:t>
            </a:r>
            <a:r>
              <a:rPr lang="en-US" altLang="en-US">
                <a:latin typeface="Symbol" panose="05050102010706020507" pitchFamily="18" charset="2"/>
              </a:rPr>
              <a:t>D</a:t>
            </a:r>
            <a:r>
              <a:rPr lang="en-US" altLang="en-US"/>
              <a:t>Temperature</a:t>
            </a:r>
          </a:p>
          <a:p>
            <a:r>
              <a:rPr lang="en-US" altLang="en-US"/>
              <a:t>exchange of work</a:t>
            </a:r>
          </a:p>
          <a:p>
            <a:pPr algn="ctr">
              <a:buFontTx/>
              <a:buNone/>
            </a:pPr>
            <a:r>
              <a:rPr lang="en-US" altLang="en-US" i="1"/>
              <a:t>w</a:t>
            </a:r>
            <a:r>
              <a:rPr lang="en-US" altLang="en-US"/>
              <a:t> = </a:t>
            </a:r>
            <a:r>
              <a:rPr lang="en-US" altLang="en-US">
                <a:cs typeface="Times New Roman" panose="02020603050405020304" pitchFamily="18" charset="0"/>
              </a:rPr>
              <a:t>−</a:t>
            </a:r>
            <a:r>
              <a:rPr lang="en-US" altLang="en-US"/>
              <a:t>Pressure x </a:t>
            </a:r>
            <a:r>
              <a:rPr lang="en-US" altLang="en-US">
                <a:latin typeface="Symbol" panose="05050102010706020507" pitchFamily="18" charset="2"/>
              </a:rPr>
              <a:t>D</a:t>
            </a:r>
            <a:r>
              <a:rPr lang="en-US" altLang="en-US"/>
              <a:t>Volume</a:t>
            </a:r>
            <a:endParaRPr lang="en-US" altLang="en-US" i="1"/>
          </a:p>
        </p:txBody>
      </p:sp>
      <p:sp>
        <p:nvSpPr>
          <p:cNvPr id="95235" name="Rectangle 2"/>
          <p:cNvSpPr>
            <a:spLocks noGrp="1" noChangeArrowheads="1"/>
          </p:cNvSpPr>
          <p:nvPr>
            <p:ph type="title"/>
          </p:nvPr>
        </p:nvSpPr>
        <p:spPr/>
        <p:txBody>
          <a:bodyPr/>
          <a:lstStyle/>
          <a:p>
            <a:r>
              <a:rPr lang="en-US" altLang="en-US" sz="4000"/>
              <a:t>Exchanging Energy Between</a:t>
            </a:r>
            <a:br>
              <a:rPr lang="en-US" altLang="en-US" sz="4000"/>
            </a:br>
            <a:r>
              <a:rPr lang="en-US" altLang="en-US" sz="4000"/>
              <a:t>System and Surroundings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6" name="Picture 5" descr="06_05-04UN"/>
          <p:cNvPicPr>
            <a:picLocks noChangeAspect="1" noChangeArrowheads="1"/>
          </p:cNvPicPr>
          <p:nvPr/>
        </p:nvPicPr>
        <p:blipFill>
          <a:blip r:embed="rId3">
            <a:extLst>
              <a:ext uri="{28A0092B-C50C-407E-A947-70E740481C1C}">
                <a14:useLocalDpi xmlns:a14="http://schemas.microsoft.com/office/drawing/2010/main" val="0"/>
              </a:ext>
            </a:extLst>
          </a:blip>
          <a:srcRect b="16129"/>
          <a:stretch>
            <a:fillRect/>
          </a:stretch>
        </p:blipFill>
        <p:spPr bwMode="auto">
          <a:xfrm>
            <a:off x="228600" y="3581400"/>
            <a:ext cx="434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Picture 4" descr="06_06"/>
          <p:cNvPicPr>
            <a:picLocks noChangeAspect="1" noChangeArrowheads="1"/>
          </p:cNvPicPr>
          <p:nvPr/>
        </p:nvPicPr>
        <p:blipFill>
          <a:blip r:embed="rId4">
            <a:extLst>
              <a:ext uri="{28A0092B-C50C-407E-A947-70E740481C1C}">
                <a14:useLocalDpi xmlns:a14="http://schemas.microsoft.com/office/drawing/2010/main" val="0"/>
              </a:ext>
            </a:extLst>
          </a:blip>
          <a:srcRect b="4877"/>
          <a:stretch>
            <a:fillRect/>
          </a:stretch>
        </p:blipFill>
        <p:spPr bwMode="auto">
          <a:xfrm>
            <a:off x="4572000" y="990600"/>
            <a:ext cx="3616325" cy="521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Rectangle 3"/>
          <p:cNvSpPr>
            <a:spLocks noGrp="1" noChangeArrowheads="1"/>
          </p:cNvSpPr>
          <p:nvPr>
            <p:ph type="body" idx="1"/>
          </p:nvPr>
        </p:nvSpPr>
        <p:spPr>
          <a:xfrm>
            <a:off x="304800" y="1295400"/>
            <a:ext cx="3962400" cy="4800600"/>
          </a:xfrm>
        </p:spPr>
        <p:txBody>
          <a:bodyPr/>
          <a:lstStyle/>
          <a:p>
            <a:r>
              <a:rPr lang="en-US" altLang="en-US"/>
              <a:t>used to measure </a:t>
            </a:r>
            <a:r>
              <a:rPr lang="en-US" altLang="en-US">
                <a:latin typeface="Symbol" panose="05050102010706020507" pitchFamily="18" charset="2"/>
              </a:rPr>
              <a:t>D</a:t>
            </a:r>
            <a:r>
              <a:rPr lang="en-US" altLang="en-US"/>
              <a:t>E because it is a constant volume system</a:t>
            </a:r>
          </a:p>
        </p:txBody>
      </p:sp>
      <p:sp>
        <p:nvSpPr>
          <p:cNvPr id="97283" name="Rectangle 2"/>
          <p:cNvSpPr>
            <a:spLocks noGrp="1" noChangeArrowheads="1"/>
          </p:cNvSpPr>
          <p:nvPr>
            <p:ph type="title"/>
          </p:nvPr>
        </p:nvSpPr>
        <p:spPr>
          <a:xfrm>
            <a:off x="381000" y="0"/>
            <a:ext cx="8458200" cy="1143000"/>
          </a:xfrm>
        </p:spPr>
        <p:txBody>
          <a:bodyPr/>
          <a:lstStyle/>
          <a:p>
            <a:r>
              <a:rPr lang="en-US" altLang="en-US"/>
              <a:t>Bomb Calorimeter</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3" name="Picture 3" descr="A diagram shows an insulated container filled with water, inside of which is the reaction chamber, bomb, containing the sample. Sample ignitions wires, positive and negative, reach into the bomb, while a stirrer and thermometer reach into the insulated contain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94288" y="1751013"/>
            <a:ext cx="3622675"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9332" name="Object 4" descr="Q of the reaction = negative C of the calorimetry times delta T"/>
          <p:cNvGraphicFramePr>
            <a:graphicFrameLocks noChangeAspect="1"/>
          </p:cNvGraphicFramePr>
          <p:nvPr/>
        </p:nvGraphicFramePr>
        <p:xfrm>
          <a:off x="685800" y="5089525"/>
          <a:ext cx="2544763" cy="538163"/>
        </p:xfrm>
        <a:graphic>
          <a:graphicData uri="http://schemas.openxmlformats.org/presentationml/2006/ole">
            <mc:AlternateContent xmlns:mc="http://schemas.openxmlformats.org/markup-compatibility/2006">
              <mc:Choice xmlns:v="urn:schemas-microsoft-com:vml" Requires="v">
                <p:oleObj spid="_x0000_s99338" name="Equation" r:id="rId4" imgW="1079500" imgH="228600" progId="Equation.DSMT4">
                  <p:embed/>
                </p:oleObj>
              </mc:Choice>
              <mc:Fallback>
                <p:oleObj name="Equation" r:id="rId4" imgW="1079500" imgH="228600" progId="Equation.DSMT4">
                  <p:embed/>
                  <p:pic>
                    <p:nvPicPr>
                      <p:cNvPr id="0" name="Object 4" descr="Q of the reaction = negative C of the calorimetry times delta 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5089525"/>
                        <a:ext cx="2544763"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9331" name="Content Placeholder 2"/>
          <p:cNvSpPr>
            <a:spLocks noGrp="1" noChangeArrowheads="1"/>
          </p:cNvSpPr>
          <p:nvPr>
            <p:ph idx="1"/>
          </p:nvPr>
        </p:nvSpPr>
        <p:spPr>
          <a:xfrm>
            <a:off x="457200" y="1600200"/>
            <a:ext cx="4267200" cy="3429000"/>
          </a:xfrm>
        </p:spPr>
        <p:txBody>
          <a:bodyPr/>
          <a:lstStyle/>
          <a:p>
            <a:r>
              <a:rPr lang="en-US" altLang="en-US" sz="2600"/>
              <a:t>Reactions can be carried out in a sealed “bomb” such as this one.</a:t>
            </a:r>
          </a:p>
          <a:p>
            <a:r>
              <a:rPr lang="en-US" altLang="en-US" sz="2600"/>
              <a:t>The heat absorbed (or released) by the water is a very good approximation of the enthalpy change for the reaction.</a:t>
            </a:r>
          </a:p>
          <a:p>
            <a:r>
              <a:rPr lang="en-US" altLang="en-US" sz="2600" i="1"/>
              <a:t> </a:t>
            </a:r>
            <a:endParaRPr lang="en-US" altLang="en-US" sz="2600"/>
          </a:p>
        </p:txBody>
      </p:sp>
      <p:sp>
        <p:nvSpPr>
          <p:cNvPr id="99330" name="Title 1"/>
          <p:cNvSpPr>
            <a:spLocks noGrp="1" noChangeArrowheads="1"/>
          </p:cNvSpPr>
          <p:nvPr>
            <p:ph type="title"/>
          </p:nvPr>
        </p:nvSpPr>
        <p:spPr/>
        <p:txBody>
          <a:bodyPr/>
          <a:lstStyle/>
          <a:p>
            <a:r>
              <a:rPr lang="en-US" altLang="en-US"/>
              <a:t>Bomb Calorimetry </a:t>
            </a:r>
            <a:r>
              <a:rPr lang="en-US" altLang="en-US" sz="2000"/>
              <a:t>(1 of 2)</a:t>
            </a:r>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8" name="Picture 3" descr="A diagram shows an insulated container filled with water, inside of which is the reaction chamber, bomb, containing the sample. Sample ignitions wires, positive and negative, reach into the bomb, while a stirrer and thermometer reach into the insulated contain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741488"/>
            <a:ext cx="3624263"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7" name="Content Placeholder 5"/>
          <p:cNvSpPr>
            <a:spLocks noGrp="1" noChangeArrowheads="1"/>
          </p:cNvSpPr>
          <p:nvPr>
            <p:ph idx="13"/>
          </p:nvPr>
        </p:nvSpPr>
        <p:spPr>
          <a:xfrm>
            <a:off x="457200" y="4191000"/>
            <a:ext cx="4191000" cy="1279525"/>
          </a:xfrm>
        </p:spPr>
        <p:txBody>
          <a:bodyPr/>
          <a:lstStyle/>
          <a:p>
            <a:r>
              <a:rPr lang="en-US" altLang="en-US" sz="2400"/>
              <a:t>For most reactions, the difference is very small.</a:t>
            </a:r>
          </a:p>
        </p:txBody>
      </p:sp>
      <p:graphicFrame>
        <p:nvGraphicFramePr>
          <p:cNvPr id="100356" name="Object 4" descr="Delta E, not Delta H."/>
          <p:cNvGraphicFramePr>
            <a:graphicFrameLocks noChangeAspect="1"/>
          </p:cNvGraphicFramePr>
          <p:nvPr/>
        </p:nvGraphicFramePr>
        <p:xfrm>
          <a:off x="676275" y="3641725"/>
          <a:ext cx="1824038" cy="407988"/>
        </p:xfrm>
        <a:graphic>
          <a:graphicData uri="http://schemas.openxmlformats.org/presentationml/2006/ole">
            <mc:AlternateContent xmlns:mc="http://schemas.openxmlformats.org/markup-compatibility/2006">
              <mc:Choice xmlns:v="urn:schemas-microsoft-com:vml" Requires="v">
                <p:oleObj spid="_x0000_s100363" name="Equation" r:id="rId4" imgW="850531" imgH="190417" progId="Equation.DSMT4">
                  <p:embed/>
                </p:oleObj>
              </mc:Choice>
              <mc:Fallback>
                <p:oleObj name="Equation" r:id="rId4" imgW="850531" imgH="190417" progId="Equation.DSMT4">
                  <p:embed/>
                  <p:pic>
                    <p:nvPicPr>
                      <p:cNvPr id="0" name="Object 4" descr="Delta E, not Delta 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275" y="3641725"/>
                        <a:ext cx="1824038"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0355" name="Content Placeholder 2"/>
          <p:cNvSpPr>
            <a:spLocks noGrp="1" noChangeArrowheads="1"/>
          </p:cNvSpPr>
          <p:nvPr>
            <p:ph idx="1"/>
          </p:nvPr>
        </p:nvSpPr>
        <p:spPr>
          <a:xfrm>
            <a:off x="457200" y="1600200"/>
            <a:ext cx="4191000" cy="2057400"/>
          </a:xfrm>
        </p:spPr>
        <p:txBody>
          <a:bodyPr/>
          <a:lstStyle/>
          <a:p>
            <a:r>
              <a:rPr lang="en-US" altLang="en-US" sz="2600"/>
              <a:t>Because the volume in the bomb calorimeter is constant, what is measured is really the change in internal energy, </a:t>
            </a:r>
          </a:p>
        </p:txBody>
      </p:sp>
      <p:sp>
        <p:nvSpPr>
          <p:cNvPr id="100354" name="Title 1"/>
          <p:cNvSpPr>
            <a:spLocks noGrp="1" noChangeArrowheads="1"/>
          </p:cNvSpPr>
          <p:nvPr>
            <p:ph type="title"/>
          </p:nvPr>
        </p:nvSpPr>
        <p:spPr/>
        <p:txBody>
          <a:bodyPr/>
          <a:lstStyle/>
          <a:p>
            <a:r>
              <a:rPr lang="en-US" altLang="en-US"/>
              <a:t>Bomb Calorimetry </a:t>
            </a:r>
            <a:r>
              <a:rPr lang="en-US" altLang="en-US" sz="2000"/>
              <a:t>(2 of 2)</a:t>
            </a:r>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3"/>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fld id="{09AE896D-7156-4562-B078-BBDE5F40D52B}" type="slidenum">
              <a:rPr lang="en-US" altLang="en-US" sz="1400"/>
              <a:pPr algn="ctr">
                <a:spcBef>
                  <a:spcPct val="0"/>
                </a:spcBef>
                <a:buFontTx/>
                <a:buNone/>
              </a:pPr>
              <a:t>56</a:t>
            </a:fld>
            <a:endParaRPr lang="en-US" altLang="en-US" sz="1400"/>
          </a:p>
        </p:txBody>
      </p:sp>
      <p:sp>
        <p:nvSpPr>
          <p:cNvPr id="101379" name="Rectangle 2"/>
          <p:cNvSpPr>
            <a:spLocks noGrp="1" noChangeArrowheads="1"/>
          </p:cNvSpPr>
          <p:nvPr>
            <p:ph type="title"/>
          </p:nvPr>
        </p:nvSpPr>
        <p:spPr>
          <a:xfrm>
            <a:off x="304800" y="152400"/>
            <a:ext cx="8458200" cy="1143000"/>
          </a:xfrm>
        </p:spPr>
        <p:txBody>
          <a:bodyPr/>
          <a:lstStyle/>
          <a:p>
            <a:r>
              <a:rPr lang="en-US" altLang="en-US" sz="2800"/>
              <a:t>Example – When 1.010 g of sugar is burned in a bomb calorimeter, the temperature rises from 24.92°C to 28.33°C.  If C</a:t>
            </a:r>
            <a:r>
              <a:rPr lang="en-US" altLang="en-US" sz="2800" baseline="-25000"/>
              <a:t>cal</a:t>
            </a:r>
            <a:r>
              <a:rPr lang="en-US" altLang="en-US" sz="2800"/>
              <a:t> = 4.90 kJ/°C, find </a:t>
            </a:r>
            <a:r>
              <a:rPr lang="en-US" altLang="en-US" sz="2800">
                <a:latin typeface="Symbol" panose="05050102010706020507" pitchFamily="18" charset="2"/>
              </a:rPr>
              <a:t>D</a:t>
            </a:r>
            <a:r>
              <a:rPr lang="en-US" altLang="en-US" sz="2800" i="1"/>
              <a:t>E</a:t>
            </a:r>
            <a:r>
              <a:rPr lang="en-US" altLang="en-US" sz="2800"/>
              <a:t> for burning 1 mole</a:t>
            </a:r>
          </a:p>
        </p:txBody>
      </p:sp>
      <p:sp>
        <p:nvSpPr>
          <p:cNvPr id="30724" name="Rectangle 4"/>
          <p:cNvSpPr>
            <a:spLocks noChangeArrowheads="1"/>
          </p:cNvSpPr>
          <p:nvPr/>
        </p:nvSpPr>
        <p:spPr bwMode="auto">
          <a:xfrm>
            <a:off x="2057400" y="3276600"/>
            <a:ext cx="495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Pct val="120000"/>
              <a:buFontTx/>
              <a:buNone/>
            </a:pPr>
            <a:r>
              <a:rPr lang="en-US" altLang="en-US" sz="2400" i="1"/>
              <a:t>q</a:t>
            </a:r>
            <a:r>
              <a:rPr lang="en-US" altLang="en-US" sz="2400" baseline="-25000"/>
              <a:t>cal</a:t>
            </a:r>
            <a:r>
              <a:rPr lang="en-US" altLang="en-US" sz="2400"/>
              <a:t> = C</a:t>
            </a:r>
            <a:r>
              <a:rPr lang="en-US" altLang="en-US" sz="2400" baseline="-25000"/>
              <a:t>cal</a:t>
            </a:r>
            <a:r>
              <a:rPr lang="en-US" altLang="en-US" sz="2400"/>
              <a:t> x </a:t>
            </a:r>
            <a:r>
              <a:rPr lang="en-US" altLang="en-US" sz="2400">
                <a:latin typeface="Symbol" panose="05050102010706020507" pitchFamily="18" charset="2"/>
              </a:rPr>
              <a:t>D</a:t>
            </a:r>
            <a:r>
              <a:rPr lang="en-US" altLang="en-US" sz="2400"/>
              <a:t>T = -</a:t>
            </a:r>
            <a:r>
              <a:rPr lang="en-US" altLang="en-US" sz="2400" i="1"/>
              <a:t>q</a:t>
            </a:r>
            <a:r>
              <a:rPr lang="en-US" altLang="en-US" sz="2400" baseline="-25000"/>
              <a:t>rxn</a:t>
            </a:r>
            <a:endParaRPr lang="en-US" altLang="en-US" sz="2400"/>
          </a:p>
          <a:p>
            <a:pPr>
              <a:spcBef>
                <a:spcPct val="30000"/>
              </a:spcBef>
              <a:buSzPct val="120000"/>
              <a:buFontTx/>
              <a:buNone/>
            </a:pPr>
            <a:r>
              <a:rPr lang="en-US" altLang="en-US" sz="2400"/>
              <a:t>MM C</a:t>
            </a:r>
            <a:r>
              <a:rPr lang="en-US" altLang="en-US" sz="2400" baseline="-25000"/>
              <a:t>12</a:t>
            </a:r>
            <a:r>
              <a:rPr lang="en-US" altLang="en-US" sz="2400"/>
              <a:t>H</a:t>
            </a:r>
            <a:r>
              <a:rPr lang="en-US" altLang="en-US" sz="2400" baseline="-25000"/>
              <a:t>22</a:t>
            </a:r>
            <a:r>
              <a:rPr lang="en-US" altLang="en-US" sz="2400"/>
              <a:t>O</a:t>
            </a:r>
            <a:r>
              <a:rPr lang="en-US" altLang="en-US" sz="2400" baseline="-25000"/>
              <a:t>11</a:t>
            </a:r>
            <a:r>
              <a:rPr lang="en-US" altLang="en-US" sz="2400"/>
              <a:t> = 342.3 g/mol</a:t>
            </a:r>
          </a:p>
        </p:txBody>
      </p:sp>
      <p:graphicFrame>
        <p:nvGraphicFramePr>
          <p:cNvPr id="30725" name="Object 2"/>
          <p:cNvGraphicFramePr>
            <a:graphicFrameLocks noChangeAspect="1"/>
          </p:cNvGraphicFramePr>
          <p:nvPr>
            <p:extLst>
              <p:ext uri="{D42A27DB-BD31-4B8C-83A1-F6EECF244321}">
                <p14:modId xmlns:p14="http://schemas.microsoft.com/office/powerpoint/2010/main" val="1868886648"/>
              </p:ext>
            </p:extLst>
          </p:nvPr>
        </p:nvGraphicFramePr>
        <p:xfrm>
          <a:off x="5410200" y="3312318"/>
          <a:ext cx="2054225" cy="661988"/>
        </p:xfrm>
        <a:graphic>
          <a:graphicData uri="http://schemas.openxmlformats.org/presentationml/2006/ole">
            <mc:AlternateContent xmlns:mc="http://schemas.openxmlformats.org/markup-compatibility/2006">
              <mc:Choice xmlns:v="urn:schemas-microsoft-com:vml" Requires="v">
                <p:oleObj spid="_x0000_s101444" name="Equation" r:id="rId4" imgW="1320227" imgH="431613" progId="Equation.3">
                  <p:embed/>
                </p:oleObj>
              </mc:Choice>
              <mc:Fallback>
                <p:oleObj name="Equation" r:id="rId4" imgW="1320227" imgH="431613"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3312318"/>
                        <a:ext cx="2054225" cy="661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26" name="Rectangle 6"/>
          <p:cNvSpPr>
            <a:spLocks noChangeArrowheads="1"/>
          </p:cNvSpPr>
          <p:nvPr/>
        </p:nvSpPr>
        <p:spPr bwMode="auto">
          <a:xfrm>
            <a:off x="2133600" y="5715000"/>
            <a:ext cx="502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SzPct val="120000"/>
              <a:buFontTx/>
              <a:buNone/>
            </a:pPr>
            <a:r>
              <a:rPr lang="en-US" altLang="en-US" sz="2000"/>
              <a:t>the units and sign are correct</a:t>
            </a:r>
          </a:p>
        </p:txBody>
      </p:sp>
      <p:sp>
        <p:nvSpPr>
          <p:cNvPr id="30728" name="Rectangle 8"/>
          <p:cNvSpPr>
            <a:spLocks noChangeArrowheads="1"/>
          </p:cNvSpPr>
          <p:nvPr/>
        </p:nvSpPr>
        <p:spPr bwMode="auto">
          <a:xfrm>
            <a:off x="2286000" y="1447800"/>
            <a:ext cx="6705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SzPct val="120000"/>
              <a:buFontTx/>
              <a:buNone/>
            </a:pPr>
            <a:r>
              <a:rPr lang="en-US" altLang="en-US" sz="2000"/>
              <a:t>1.010 g C</a:t>
            </a:r>
            <a:r>
              <a:rPr lang="en-US" altLang="en-US" sz="2000" baseline="-25000"/>
              <a:t>12</a:t>
            </a:r>
            <a:r>
              <a:rPr lang="en-US" altLang="en-US" sz="2000"/>
              <a:t>H</a:t>
            </a:r>
            <a:r>
              <a:rPr lang="en-US" altLang="en-US" sz="2000" baseline="-25000"/>
              <a:t>22</a:t>
            </a:r>
            <a:r>
              <a:rPr lang="en-US" altLang="en-US" sz="2000"/>
              <a:t>O</a:t>
            </a:r>
            <a:r>
              <a:rPr lang="en-US" altLang="en-US" sz="2000" baseline="-25000"/>
              <a:t>11</a:t>
            </a:r>
            <a:r>
              <a:rPr lang="en-US" altLang="en-US" sz="2000"/>
              <a:t>, T</a:t>
            </a:r>
            <a:r>
              <a:rPr lang="en-US" altLang="en-US" sz="2000" baseline="-25000"/>
              <a:t>1</a:t>
            </a:r>
            <a:r>
              <a:rPr lang="en-US" altLang="en-US" sz="2000"/>
              <a:t> = 24.92°C, T</a:t>
            </a:r>
            <a:r>
              <a:rPr lang="en-US" altLang="en-US" sz="2000" baseline="-25000"/>
              <a:t>2</a:t>
            </a:r>
            <a:r>
              <a:rPr lang="en-US" altLang="en-US" sz="2000"/>
              <a:t> = 28.33°C, C</a:t>
            </a:r>
            <a:r>
              <a:rPr lang="en-US" altLang="en-US" sz="2000" baseline="-25000"/>
              <a:t>cal</a:t>
            </a:r>
            <a:r>
              <a:rPr lang="en-US" altLang="en-US" sz="2000"/>
              <a:t> = 4.90 kJ/°C</a:t>
            </a:r>
          </a:p>
          <a:p>
            <a:pPr>
              <a:spcBef>
                <a:spcPct val="50000"/>
              </a:spcBef>
              <a:buSzPct val="120000"/>
              <a:buFontTx/>
              <a:buNone/>
            </a:pPr>
            <a:r>
              <a:rPr lang="en-US" altLang="en-US" sz="1900">
                <a:latin typeface="Symbol" panose="05050102010706020507" pitchFamily="18" charset="2"/>
              </a:rPr>
              <a:t>D</a:t>
            </a:r>
            <a:r>
              <a:rPr lang="en-US" altLang="en-US" sz="1900"/>
              <a:t>E</a:t>
            </a:r>
            <a:r>
              <a:rPr lang="en-US" altLang="en-US" sz="1900" baseline="-25000"/>
              <a:t>rxn</a:t>
            </a:r>
            <a:r>
              <a:rPr lang="en-US" altLang="en-US" sz="1900"/>
              <a:t>,</a:t>
            </a:r>
            <a:r>
              <a:rPr lang="en-US" altLang="en-US" sz="1900" baseline="-25000"/>
              <a:t> </a:t>
            </a:r>
            <a:r>
              <a:rPr lang="en-US" altLang="en-US" sz="1900"/>
              <a:t>kJ/mol</a:t>
            </a:r>
          </a:p>
        </p:txBody>
      </p:sp>
      <p:sp>
        <p:nvSpPr>
          <p:cNvPr id="101385" name="Line 9"/>
          <p:cNvSpPr>
            <a:spLocks noChangeShapeType="1"/>
          </p:cNvSpPr>
          <p:nvPr/>
        </p:nvSpPr>
        <p:spPr bwMode="auto">
          <a:xfrm>
            <a:off x="228600" y="1447800"/>
            <a:ext cx="87630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86" name="Line 10"/>
          <p:cNvSpPr>
            <a:spLocks noChangeShapeType="1"/>
          </p:cNvSpPr>
          <p:nvPr/>
        </p:nvSpPr>
        <p:spPr bwMode="auto">
          <a:xfrm>
            <a:off x="228600" y="2438400"/>
            <a:ext cx="8763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87" name="Line 11"/>
          <p:cNvSpPr>
            <a:spLocks noChangeShapeType="1"/>
          </p:cNvSpPr>
          <p:nvPr/>
        </p:nvSpPr>
        <p:spPr bwMode="auto">
          <a:xfrm>
            <a:off x="228600" y="6629400"/>
            <a:ext cx="876300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88" name="Rectangle 12"/>
          <p:cNvSpPr>
            <a:spLocks noChangeArrowheads="1"/>
          </p:cNvSpPr>
          <p:nvPr/>
        </p:nvSpPr>
        <p:spPr bwMode="auto">
          <a:xfrm>
            <a:off x="228600" y="5638800"/>
            <a:ext cx="18288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SzPct val="120000"/>
              <a:buFontTx/>
              <a:buNone/>
            </a:pPr>
            <a:r>
              <a:rPr lang="en-US" altLang="en-US" sz="2400" b="1"/>
              <a:t>Check:</a:t>
            </a:r>
          </a:p>
        </p:txBody>
      </p:sp>
      <p:sp>
        <p:nvSpPr>
          <p:cNvPr id="101389" name="Rectangle 14"/>
          <p:cNvSpPr>
            <a:spLocks noChangeArrowheads="1"/>
          </p:cNvSpPr>
          <p:nvPr/>
        </p:nvSpPr>
        <p:spPr bwMode="auto">
          <a:xfrm>
            <a:off x="228600" y="4038600"/>
            <a:ext cx="1828800"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SzPct val="120000"/>
              <a:buFontTx/>
              <a:buNone/>
            </a:pPr>
            <a:r>
              <a:rPr lang="en-US" altLang="en-US" sz="2400" b="1"/>
              <a:t>Solution:</a:t>
            </a:r>
          </a:p>
        </p:txBody>
      </p:sp>
      <p:sp>
        <p:nvSpPr>
          <p:cNvPr id="101390" name="Rectangle 16"/>
          <p:cNvSpPr>
            <a:spLocks noChangeArrowheads="1"/>
          </p:cNvSpPr>
          <p:nvPr/>
        </p:nvSpPr>
        <p:spPr bwMode="auto">
          <a:xfrm>
            <a:off x="228600" y="2362200"/>
            <a:ext cx="1828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SzPct val="120000"/>
              <a:buFontTx/>
              <a:buNone/>
            </a:pPr>
            <a:r>
              <a:rPr lang="en-US" altLang="en-US" sz="2400" b="1"/>
              <a:t>Concept Plan:</a:t>
            </a:r>
          </a:p>
          <a:p>
            <a:pPr algn="r">
              <a:spcBef>
                <a:spcPct val="0"/>
              </a:spcBef>
              <a:buSzPct val="120000"/>
              <a:buFontTx/>
              <a:buNone/>
            </a:pPr>
            <a:endParaRPr lang="en-US" altLang="en-US" sz="2400" b="1"/>
          </a:p>
          <a:p>
            <a:pPr algn="r">
              <a:spcBef>
                <a:spcPct val="0"/>
              </a:spcBef>
              <a:buSzPct val="120000"/>
              <a:buFontTx/>
              <a:buNone/>
            </a:pPr>
            <a:r>
              <a:rPr lang="en-US" altLang="en-US" sz="2000" b="1"/>
              <a:t>Relationships:</a:t>
            </a:r>
          </a:p>
        </p:txBody>
      </p:sp>
      <p:sp>
        <p:nvSpPr>
          <p:cNvPr id="101391" name="Rectangle 18"/>
          <p:cNvSpPr>
            <a:spLocks noChangeArrowheads="1"/>
          </p:cNvSpPr>
          <p:nvPr/>
        </p:nvSpPr>
        <p:spPr bwMode="auto">
          <a:xfrm>
            <a:off x="228600" y="1447800"/>
            <a:ext cx="182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SzPct val="120000"/>
              <a:buFontTx/>
              <a:buNone/>
            </a:pPr>
            <a:r>
              <a:rPr lang="en-US" altLang="en-US" sz="2400" b="1"/>
              <a:t>Given:</a:t>
            </a:r>
          </a:p>
          <a:p>
            <a:pPr algn="r">
              <a:spcBef>
                <a:spcPct val="0"/>
              </a:spcBef>
              <a:buSzPct val="120000"/>
              <a:buFontTx/>
              <a:buNone/>
            </a:pPr>
            <a:r>
              <a:rPr lang="en-US" altLang="en-US" sz="2400" b="1"/>
              <a:t>Find:</a:t>
            </a:r>
          </a:p>
        </p:txBody>
      </p:sp>
      <p:sp>
        <p:nvSpPr>
          <p:cNvPr id="101392" name="Line 20"/>
          <p:cNvSpPr>
            <a:spLocks noChangeShapeType="1"/>
          </p:cNvSpPr>
          <p:nvPr/>
        </p:nvSpPr>
        <p:spPr bwMode="auto">
          <a:xfrm>
            <a:off x="228600" y="1447800"/>
            <a:ext cx="0" cy="518953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93" name="Line 22"/>
          <p:cNvSpPr>
            <a:spLocks noChangeShapeType="1"/>
          </p:cNvSpPr>
          <p:nvPr/>
        </p:nvSpPr>
        <p:spPr bwMode="auto">
          <a:xfrm>
            <a:off x="2057400" y="1447800"/>
            <a:ext cx="0" cy="2590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94" name="Line 23"/>
          <p:cNvSpPr>
            <a:spLocks noChangeShapeType="1"/>
          </p:cNvSpPr>
          <p:nvPr/>
        </p:nvSpPr>
        <p:spPr bwMode="auto">
          <a:xfrm>
            <a:off x="8991600" y="1447800"/>
            <a:ext cx="0" cy="5160963"/>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95" name="Line 24"/>
          <p:cNvSpPr>
            <a:spLocks noChangeShapeType="1"/>
          </p:cNvSpPr>
          <p:nvPr/>
        </p:nvSpPr>
        <p:spPr bwMode="auto">
          <a:xfrm>
            <a:off x="228600" y="4038600"/>
            <a:ext cx="8763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96" name="Line 25"/>
          <p:cNvSpPr>
            <a:spLocks noChangeShapeType="1"/>
          </p:cNvSpPr>
          <p:nvPr/>
        </p:nvSpPr>
        <p:spPr bwMode="auto">
          <a:xfrm>
            <a:off x="228600" y="5627688"/>
            <a:ext cx="8763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30746" name="Object 3"/>
          <p:cNvGraphicFramePr>
            <a:graphicFrameLocks noChangeAspect="1"/>
          </p:cNvGraphicFramePr>
          <p:nvPr/>
        </p:nvGraphicFramePr>
        <p:xfrm>
          <a:off x="2590800" y="2895600"/>
          <a:ext cx="1484313" cy="352425"/>
        </p:xfrm>
        <a:graphic>
          <a:graphicData uri="http://schemas.openxmlformats.org/presentationml/2006/ole">
            <mc:AlternateContent xmlns:mc="http://schemas.openxmlformats.org/markup-compatibility/2006">
              <mc:Choice xmlns:v="urn:schemas-microsoft-com:vml" Requires="v">
                <p:oleObj spid="_x0000_s101445" name="Equation" r:id="rId6" imgW="952087" imgH="228501" progId="Equation.3">
                  <p:embed/>
                </p:oleObj>
              </mc:Choice>
              <mc:Fallback>
                <p:oleObj name="Equation" r:id="rId6" imgW="952087" imgH="228501"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2895600"/>
                        <a:ext cx="1484313"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1398" name="Line 27"/>
          <p:cNvSpPr>
            <a:spLocks noChangeShapeType="1"/>
          </p:cNvSpPr>
          <p:nvPr/>
        </p:nvSpPr>
        <p:spPr bwMode="auto">
          <a:xfrm>
            <a:off x="2057400" y="5638800"/>
            <a:ext cx="7938" cy="955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28"/>
          <p:cNvGrpSpPr>
            <a:grpSpLocks/>
          </p:cNvGrpSpPr>
          <p:nvPr/>
        </p:nvGrpSpPr>
        <p:grpSpPr bwMode="auto">
          <a:xfrm>
            <a:off x="5410200" y="2514600"/>
            <a:ext cx="2001838" cy="381000"/>
            <a:chOff x="3312" y="1392"/>
            <a:chExt cx="1501" cy="240"/>
          </a:xfrm>
        </p:grpSpPr>
        <p:sp>
          <p:nvSpPr>
            <p:cNvPr id="101413" name="AutoShape 29"/>
            <p:cNvSpPr>
              <a:spLocks noChangeArrowheads="1"/>
            </p:cNvSpPr>
            <p:nvPr/>
          </p:nvSpPr>
          <p:spPr bwMode="auto">
            <a:xfrm>
              <a:off x="3312" y="1392"/>
              <a:ext cx="672" cy="240"/>
            </a:xfrm>
            <a:prstGeom prst="roundRect">
              <a:avLst>
                <a:gd name="adj" fmla="val 25000"/>
              </a:avLst>
            </a:prstGeom>
            <a:solidFill>
              <a:srgbClr val="FFCC66"/>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i="1">
                  <a:solidFill>
                    <a:srgbClr val="6600CC"/>
                  </a:solidFill>
                </a:rPr>
                <a:t>q</a:t>
              </a:r>
              <a:r>
                <a:rPr lang="en-US" altLang="en-US" sz="2400" baseline="-25000">
                  <a:solidFill>
                    <a:srgbClr val="6600CC"/>
                  </a:solidFill>
                </a:rPr>
                <a:t>cal</a:t>
              </a:r>
            </a:p>
          </p:txBody>
        </p:sp>
        <p:sp>
          <p:nvSpPr>
            <p:cNvPr id="101414" name="AutoShape 30"/>
            <p:cNvSpPr>
              <a:spLocks noChangeArrowheads="1"/>
            </p:cNvSpPr>
            <p:nvPr/>
          </p:nvSpPr>
          <p:spPr bwMode="auto">
            <a:xfrm flipV="1">
              <a:off x="4032" y="1488"/>
              <a:ext cx="192" cy="72"/>
            </a:xfrm>
            <a:prstGeom prst="rightArrow">
              <a:avLst>
                <a:gd name="adj1" fmla="val 50000"/>
                <a:gd name="adj2" fmla="val 66667"/>
              </a:avLst>
            </a:prstGeom>
            <a:solidFill>
              <a:srgbClr val="FFCC66"/>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01415" name="AutoShape 31"/>
            <p:cNvSpPr>
              <a:spLocks noChangeArrowheads="1"/>
            </p:cNvSpPr>
            <p:nvPr/>
          </p:nvSpPr>
          <p:spPr bwMode="auto">
            <a:xfrm>
              <a:off x="4272" y="1392"/>
              <a:ext cx="541" cy="240"/>
            </a:xfrm>
            <a:prstGeom prst="roundRect">
              <a:avLst>
                <a:gd name="adj" fmla="val 25000"/>
              </a:avLst>
            </a:prstGeom>
            <a:solidFill>
              <a:srgbClr val="FFCC66"/>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i="1">
                  <a:solidFill>
                    <a:srgbClr val="6600CC"/>
                  </a:solidFill>
                </a:rPr>
                <a:t>q</a:t>
              </a:r>
              <a:r>
                <a:rPr lang="en-US" altLang="en-US" sz="2400" baseline="-25000">
                  <a:solidFill>
                    <a:srgbClr val="6600CC"/>
                  </a:solidFill>
                </a:rPr>
                <a:t>rxn</a:t>
              </a:r>
            </a:p>
          </p:txBody>
        </p:sp>
      </p:grpSp>
      <p:graphicFrame>
        <p:nvGraphicFramePr>
          <p:cNvPr id="30752" name="Object 4"/>
          <p:cNvGraphicFramePr>
            <a:graphicFrameLocks noChangeAspect="1"/>
          </p:cNvGraphicFramePr>
          <p:nvPr/>
        </p:nvGraphicFramePr>
        <p:xfrm>
          <a:off x="381000" y="4343400"/>
          <a:ext cx="3063875" cy="1325563"/>
        </p:xfrm>
        <a:graphic>
          <a:graphicData uri="http://schemas.openxmlformats.org/presentationml/2006/ole">
            <mc:AlternateContent xmlns:mc="http://schemas.openxmlformats.org/markup-compatibility/2006">
              <mc:Choice xmlns:v="urn:schemas-microsoft-com:vml" Requires="v">
                <p:oleObj spid="_x0000_s101446" name="Equation" r:id="rId8" imgW="1714500" imgH="749300" progId="Equation.3">
                  <p:embed/>
                </p:oleObj>
              </mc:Choice>
              <mc:Fallback>
                <p:oleObj name="Equation" r:id="rId8" imgW="1714500" imgH="7493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4343400"/>
                        <a:ext cx="3063875" cy="1325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53" name="Object 5"/>
          <p:cNvGraphicFramePr>
            <a:graphicFrameLocks noChangeAspect="1"/>
          </p:cNvGraphicFramePr>
          <p:nvPr/>
        </p:nvGraphicFramePr>
        <p:xfrm>
          <a:off x="533400" y="4343400"/>
          <a:ext cx="4938713" cy="598488"/>
        </p:xfrm>
        <a:graphic>
          <a:graphicData uri="http://schemas.openxmlformats.org/presentationml/2006/ole">
            <mc:AlternateContent xmlns:mc="http://schemas.openxmlformats.org/markup-compatibility/2006">
              <mc:Choice xmlns:v="urn:schemas-microsoft-com:vml" Requires="v">
                <p:oleObj spid="_x0000_s101447" name="Equation" r:id="rId10" imgW="3419535" imgH="381041" progId="Equation.3">
                  <p:embed/>
                </p:oleObj>
              </mc:Choice>
              <mc:Fallback>
                <p:oleObj name="Equation" r:id="rId10" imgW="3419535" imgH="381041"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 y="4343400"/>
                        <a:ext cx="4938713" cy="598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54" name="Object 6"/>
          <p:cNvGraphicFramePr>
            <a:graphicFrameLocks noChangeAspect="1"/>
          </p:cNvGraphicFramePr>
          <p:nvPr/>
        </p:nvGraphicFramePr>
        <p:xfrm>
          <a:off x="457200" y="4953000"/>
          <a:ext cx="2224088" cy="592138"/>
        </p:xfrm>
        <a:graphic>
          <a:graphicData uri="http://schemas.openxmlformats.org/presentationml/2006/ole">
            <mc:AlternateContent xmlns:mc="http://schemas.openxmlformats.org/markup-compatibility/2006">
              <mc:Choice xmlns:v="urn:schemas-microsoft-com:vml" Requires="v">
                <p:oleObj spid="_x0000_s101448" name="Equation" r:id="rId12" imgW="1485820" imgH="371612" progId="Equation.3">
                  <p:embed/>
                </p:oleObj>
              </mc:Choice>
              <mc:Fallback>
                <p:oleObj name="Equation" r:id="rId12" imgW="1485820" imgH="371612"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200" y="4953000"/>
                        <a:ext cx="2224088" cy="59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 name="Group 35"/>
          <p:cNvGrpSpPr>
            <a:grpSpLocks/>
          </p:cNvGrpSpPr>
          <p:nvPr/>
        </p:nvGrpSpPr>
        <p:grpSpPr bwMode="auto">
          <a:xfrm>
            <a:off x="2133600" y="2514600"/>
            <a:ext cx="2001838" cy="381000"/>
            <a:chOff x="3312" y="1392"/>
            <a:chExt cx="1501" cy="240"/>
          </a:xfrm>
        </p:grpSpPr>
        <p:sp>
          <p:nvSpPr>
            <p:cNvPr id="101410" name="AutoShape 36"/>
            <p:cNvSpPr>
              <a:spLocks noChangeArrowheads="1"/>
            </p:cNvSpPr>
            <p:nvPr/>
          </p:nvSpPr>
          <p:spPr bwMode="auto">
            <a:xfrm>
              <a:off x="3312" y="1392"/>
              <a:ext cx="672" cy="240"/>
            </a:xfrm>
            <a:prstGeom prst="roundRect">
              <a:avLst>
                <a:gd name="adj" fmla="val 25000"/>
              </a:avLst>
            </a:prstGeom>
            <a:solidFill>
              <a:srgbClr val="FFCC66"/>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a:solidFill>
                    <a:srgbClr val="6600CC"/>
                  </a:solidFill>
                </a:rPr>
                <a:t>C</a:t>
              </a:r>
              <a:r>
                <a:rPr lang="en-US" altLang="en-US" sz="2400" baseline="-25000">
                  <a:solidFill>
                    <a:srgbClr val="6600CC"/>
                  </a:solidFill>
                </a:rPr>
                <a:t>cal</a:t>
              </a:r>
              <a:r>
                <a:rPr lang="en-US" altLang="en-US" sz="2400">
                  <a:solidFill>
                    <a:srgbClr val="6600CC"/>
                  </a:solidFill>
                </a:rPr>
                <a:t>, </a:t>
              </a:r>
              <a:r>
                <a:rPr lang="en-US" altLang="en-US" sz="2400">
                  <a:solidFill>
                    <a:srgbClr val="6600CC"/>
                  </a:solidFill>
                  <a:latin typeface="Symbol" panose="05050102010706020507" pitchFamily="18" charset="2"/>
                </a:rPr>
                <a:t>D</a:t>
              </a:r>
              <a:r>
                <a:rPr lang="en-US" altLang="en-US" sz="2400">
                  <a:solidFill>
                    <a:srgbClr val="6600CC"/>
                  </a:solidFill>
                </a:rPr>
                <a:t>T</a:t>
              </a:r>
            </a:p>
          </p:txBody>
        </p:sp>
        <p:sp>
          <p:nvSpPr>
            <p:cNvPr id="101411" name="AutoShape 37"/>
            <p:cNvSpPr>
              <a:spLocks noChangeArrowheads="1"/>
            </p:cNvSpPr>
            <p:nvPr/>
          </p:nvSpPr>
          <p:spPr bwMode="auto">
            <a:xfrm flipV="1">
              <a:off x="4032" y="1488"/>
              <a:ext cx="192" cy="72"/>
            </a:xfrm>
            <a:prstGeom prst="rightArrow">
              <a:avLst>
                <a:gd name="adj1" fmla="val 50000"/>
                <a:gd name="adj2" fmla="val 66667"/>
              </a:avLst>
            </a:prstGeom>
            <a:solidFill>
              <a:srgbClr val="FFCC66"/>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01412" name="AutoShape 38"/>
            <p:cNvSpPr>
              <a:spLocks noChangeArrowheads="1"/>
            </p:cNvSpPr>
            <p:nvPr/>
          </p:nvSpPr>
          <p:spPr bwMode="auto">
            <a:xfrm>
              <a:off x="4272" y="1392"/>
              <a:ext cx="541" cy="240"/>
            </a:xfrm>
            <a:prstGeom prst="roundRect">
              <a:avLst>
                <a:gd name="adj" fmla="val 25000"/>
              </a:avLst>
            </a:prstGeom>
            <a:solidFill>
              <a:srgbClr val="FFCC66"/>
            </a:solidFill>
            <a:ln w="9525">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i="1">
                  <a:solidFill>
                    <a:srgbClr val="6600CC"/>
                  </a:solidFill>
                </a:rPr>
                <a:t>q</a:t>
              </a:r>
              <a:r>
                <a:rPr lang="en-US" altLang="en-US" sz="2400" baseline="-25000">
                  <a:solidFill>
                    <a:srgbClr val="6600CC"/>
                  </a:solidFill>
                </a:rPr>
                <a:t>cal</a:t>
              </a:r>
              <a:endParaRPr lang="en-US" altLang="en-US" sz="2400" i="1">
                <a:solidFill>
                  <a:srgbClr val="6600CC"/>
                </a:solidFill>
              </a:endParaRPr>
            </a:p>
          </p:txBody>
        </p:sp>
      </p:grpSp>
      <p:graphicFrame>
        <p:nvGraphicFramePr>
          <p:cNvPr id="30759" name="Object 7"/>
          <p:cNvGraphicFramePr>
            <a:graphicFrameLocks noChangeAspect="1"/>
          </p:cNvGraphicFramePr>
          <p:nvPr/>
        </p:nvGraphicFramePr>
        <p:xfrm>
          <a:off x="6019800" y="2895600"/>
          <a:ext cx="1068388" cy="352425"/>
        </p:xfrm>
        <a:graphic>
          <a:graphicData uri="http://schemas.openxmlformats.org/presentationml/2006/ole">
            <mc:AlternateContent xmlns:mc="http://schemas.openxmlformats.org/markup-compatibility/2006">
              <mc:Choice xmlns:v="urn:schemas-microsoft-com:vml" Requires="v">
                <p:oleObj spid="_x0000_s101449" name="Equation" r:id="rId14" imgW="685800" imgH="228600" progId="Equation.3">
                  <p:embed/>
                </p:oleObj>
              </mc:Choice>
              <mc:Fallback>
                <p:oleObj name="Equation" r:id="rId14" imgW="685800" imgH="228600"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19800" y="2895600"/>
                        <a:ext cx="1068388"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60" name="Object 8"/>
          <p:cNvGraphicFramePr>
            <a:graphicFrameLocks noChangeAspect="1"/>
          </p:cNvGraphicFramePr>
          <p:nvPr/>
        </p:nvGraphicFramePr>
        <p:xfrm>
          <a:off x="3733800" y="4191000"/>
          <a:ext cx="5175250" cy="1339850"/>
        </p:xfrm>
        <a:graphic>
          <a:graphicData uri="http://schemas.openxmlformats.org/presentationml/2006/ole">
            <mc:AlternateContent xmlns:mc="http://schemas.openxmlformats.org/markup-compatibility/2006">
              <mc:Choice xmlns:v="urn:schemas-microsoft-com:vml" Requires="v">
                <p:oleObj spid="_x0000_s101450" name="Equation" r:id="rId16" imgW="2552700" imgH="660400" progId="Equation.3">
                  <p:embed/>
                </p:oleObj>
              </mc:Choice>
              <mc:Fallback>
                <p:oleObj name="Equation" r:id="rId16" imgW="2552700" imgH="660400" progId="Equation.3">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33800" y="4191000"/>
                        <a:ext cx="5175250" cy="1339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61" name="Line 41"/>
          <p:cNvSpPr>
            <a:spLocks noChangeShapeType="1"/>
          </p:cNvSpPr>
          <p:nvPr/>
        </p:nvSpPr>
        <p:spPr bwMode="auto">
          <a:xfrm flipV="1">
            <a:off x="1143000" y="5105400"/>
            <a:ext cx="304800" cy="7620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2" name="Line 42"/>
          <p:cNvSpPr>
            <a:spLocks noChangeShapeType="1"/>
          </p:cNvSpPr>
          <p:nvPr/>
        </p:nvSpPr>
        <p:spPr bwMode="auto">
          <a:xfrm flipV="1">
            <a:off x="2133600" y="4953000"/>
            <a:ext cx="304800" cy="7620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3" name="Line 43"/>
          <p:cNvSpPr>
            <a:spLocks noChangeShapeType="1"/>
          </p:cNvSpPr>
          <p:nvPr/>
        </p:nvSpPr>
        <p:spPr bwMode="auto">
          <a:xfrm flipV="1">
            <a:off x="990600" y="4648200"/>
            <a:ext cx="304800" cy="7620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4" name="Line 44"/>
          <p:cNvSpPr>
            <a:spLocks noChangeShapeType="1"/>
          </p:cNvSpPr>
          <p:nvPr/>
        </p:nvSpPr>
        <p:spPr bwMode="auto">
          <a:xfrm flipV="1">
            <a:off x="3124200" y="4800600"/>
            <a:ext cx="304800" cy="7620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728">
                                            <p:txEl>
                                              <p:pRg st="0" end="0"/>
                                            </p:txEl>
                                          </p:spTgt>
                                        </p:tgtEl>
                                        <p:attrNameLst>
                                          <p:attrName>style.visibility</p:attrName>
                                        </p:attrNameLst>
                                      </p:cBhvr>
                                      <p:to>
                                        <p:strVal val="visible"/>
                                      </p:to>
                                    </p:set>
                                    <p:animEffect transition="in" filter="wipe(up)">
                                      <p:cBhvr>
                                        <p:cTn id="7" dur="500"/>
                                        <p:tgtEl>
                                          <p:spTgt spid="3072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728">
                                            <p:txEl>
                                              <p:pRg st="1" end="1"/>
                                            </p:txEl>
                                          </p:spTgt>
                                        </p:tgtEl>
                                        <p:attrNameLst>
                                          <p:attrName>style.visibility</p:attrName>
                                        </p:attrNameLst>
                                      </p:cBhvr>
                                      <p:to>
                                        <p:strVal val="visible"/>
                                      </p:to>
                                    </p:set>
                                    <p:animEffect transition="in" filter="wipe(up)">
                                      <p:cBhvr>
                                        <p:cTn id="12" dur="500"/>
                                        <p:tgtEl>
                                          <p:spTgt spid="3072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724"/>
                                        </p:tgtEl>
                                        <p:attrNameLst>
                                          <p:attrName>style.visibility</p:attrName>
                                        </p:attrNameLst>
                                      </p:cBhvr>
                                      <p:to>
                                        <p:strVal val="visible"/>
                                      </p:to>
                                    </p:set>
                                    <p:animEffect transition="in" filter="blinds(horizontal)">
                                      <p:cBhvr>
                                        <p:cTn id="27" dur="500"/>
                                        <p:tgtEl>
                                          <p:spTgt spid="307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30746"/>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30759"/>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30725"/>
                                        </p:tgtEl>
                                        <p:attrNameLst>
                                          <p:attrName>style.visibility</p:attrName>
                                        </p:attrNameLst>
                                      </p:cBhvr>
                                      <p:to>
                                        <p:strVal val="visible"/>
                                      </p:to>
                                    </p:set>
                                    <p:animEffect transition="in" filter="blinds(horizontal)">
                                      <p:cBhvr>
                                        <p:cTn id="40" dur="500"/>
                                        <p:tgtEl>
                                          <p:spTgt spid="3072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30753"/>
                                        </p:tgtEl>
                                        <p:attrNameLst>
                                          <p:attrName>style.visibility</p:attrName>
                                        </p:attrNameLst>
                                      </p:cBhvr>
                                      <p:to>
                                        <p:strVal val="visible"/>
                                      </p:to>
                                    </p:set>
                                    <p:animEffect transition="in" filter="wipe(left)">
                                      <p:cBhvr>
                                        <p:cTn id="45" dur="500"/>
                                        <p:tgtEl>
                                          <p:spTgt spid="3075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nodeType="clickEffect">
                                  <p:stCondLst>
                                    <p:cond delay="0"/>
                                  </p:stCondLst>
                                  <p:childTnLst>
                                    <p:set>
                                      <p:cBhvr>
                                        <p:cTn id="49" dur="1" fill="hold">
                                          <p:stCondLst>
                                            <p:cond delay="0"/>
                                          </p:stCondLst>
                                        </p:cTn>
                                        <p:tgtEl>
                                          <p:spTgt spid="30763"/>
                                        </p:tgtEl>
                                        <p:attrNameLst>
                                          <p:attrName>style.visibility</p:attrName>
                                        </p:attrNameLst>
                                      </p:cBhvr>
                                      <p:to>
                                        <p:strVal val="visible"/>
                                      </p:to>
                                    </p:set>
                                    <p:animEffect transition="in" filter="wipe(down)">
                                      <p:cBhvr>
                                        <p:cTn id="50" dur="500"/>
                                        <p:tgtEl>
                                          <p:spTgt spid="30763"/>
                                        </p:tgtEl>
                                      </p:cBhvr>
                                    </p:animEffect>
                                  </p:childTnLst>
                                </p:cTn>
                              </p:par>
                            </p:childTnLst>
                          </p:cTn>
                        </p:par>
                        <p:par>
                          <p:cTn id="51" fill="hold" nodeType="afterGroup">
                            <p:stCondLst>
                              <p:cond delay="500"/>
                            </p:stCondLst>
                            <p:childTnLst>
                              <p:par>
                                <p:cTn id="52" presetID="22" presetClass="entr" presetSubtype="4" fill="hold" nodeType="afterEffect">
                                  <p:stCondLst>
                                    <p:cond delay="0"/>
                                  </p:stCondLst>
                                  <p:childTnLst>
                                    <p:set>
                                      <p:cBhvr>
                                        <p:cTn id="53" dur="1" fill="hold">
                                          <p:stCondLst>
                                            <p:cond delay="0"/>
                                          </p:stCondLst>
                                        </p:cTn>
                                        <p:tgtEl>
                                          <p:spTgt spid="30764"/>
                                        </p:tgtEl>
                                        <p:attrNameLst>
                                          <p:attrName>style.visibility</p:attrName>
                                        </p:attrNameLst>
                                      </p:cBhvr>
                                      <p:to>
                                        <p:strVal val="visible"/>
                                      </p:to>
                                    </p:set>
                                    <p:animEffect transition="in" filter="wipe(down)">
                                      <p:cBhvr>
                                        <p:cTn id="54" dur="500"/>
                                        <p:tgtEl>
                                          <p:spTgt spid="3076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30754"/>
                                        </p:tgtEl>
                                        <p:attrNameLst>
                                          <p:attrName>style.visibility</p:attrName>
                                        </p:attrNameLst>
                                      </p:cBhvr>
                                      <p:to>
                                        <p:strVal val="visible"/>
                                      </p:to>
                                    </p:set>
                                    <p:animEffect transition="in" filter="wipe(left)">
                                      <p:cBhvr>
                                        <p:cTn id="59" dur="500"/>
                                        <p:tgtEl>
                                          <p:spTgt spid="30754"/>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xit" presetSubtype="0" fill="hold" nodeType="clickEffect">
                                  <p:stCondLst>
                                    <p:cond delay="0"/>
                                  </p:stCondLst>
                                  <p:childTnLst>
                                    <p:animEffect transition="out" filter="dissolve">
                                      <p:cBhvr>
                                        <p:cTn id="63" dur="500"/>
                                        <p:tgtEl>
                                          <p:spTgt spid="30753"/>
                                        </p:tgtEl>
                                      </p:cBhvr>
                                    </p:animEffect>
                                    <p:set>
                                      <p:cBhvr>
                                        <p:cTn id="64" dur="1" fill="hold">
                                          <p:stCondLst>
                                            <p:cond delay="499"/>
                                          </p:stCondLst>
                                        </p:cTn>
                                        <p:tgtEl>
                                          <p:spTgt spid="30753"/>
                                        </p:tgtEl>
                                        <p:attrNameLst>
                                          <p:attrName>style.visibility</p:attrName>
                                        </p:attrNameLst>
                                      </p:cBhvr>
                                      <p:to>
                                        <p:strVal val="hidden"/>
                                      </p:to>
                                    </p:set>
                                  </p:childTnLst>
                                </p:cTn>
                              </p:par>
                              <p:par>
                                <p:cTn id="65" presetID="9" presetClass="exit" presetSubtype="0" fill="hold" nodeType="withEffect">
                                  <p:stCondLst>
                                    <p:cond delay="0"/>
                                  </p:stCondLst>
                                  <p:childTnLst>
                                    <p:animEffect transition="out" filter="dissolve">
                                      <p:cBhvr>
                                        <p:cTn id="66" dur="500"/>
                                        <p:tgtEl>
                                          <p:spTgt spid="30764"/>
                                        </p:tgtEl>
                                      </p:cBhvr>
                                    </p:animEffect>
                                    <p:set>
                                      <p:cBhvr>
                                        <p:cTn id="67" dur="1" fill="hold">
                                          <p:stCondLst>
                                            <p:cond delay="499"/>
                                          </p:stCondLst>
                                        </p:cTn>
                                        <p:tgtEl>
                                          <p:spTgt spid="30764"/>
                                        </p:tgtEl>
                                        <p:attrNameLst>
                                          <p:attrName>style.visibility</p:attrName>
                                        </p:attrNameLst>
                                      </p:cBhvr>
                                      <p:to>
                                        <p:strVal val="hidden"/>
                                      </p:to>
                                    </p:set>
                                  </p:childTnLst>
                                </p:cTn>
                              </p:par>
                              <p:par>
                                <p:cTn id="68" presetID="9" presetClass="exit" presetSubtype="0" fill="hold" nodeType="withEffect">
                                  <p:stCondLst>
                                    <p:cond delay="0"/>
                                  </p:stCondLst>
                                  <p:childTnLst>
                                    <p:animEffect transition="out" filter="dissolve">
                                      <p:cBhvr>
                                        <p:cTn id="69" dur="500"/>
                                        <p:tgtEl>
                                          <p:spTgt spid="30763"/>
                                        </p:tgtEl>
                                      </p:cBhvr>
                                    </p:animEffect>
                                    <p:set>
                                      <p:cBhvr>
                                        <p:cTn id="70" dur="1" fill="hold">
                                          <p:stCondLst>
                                            <p:cond delay="499"/>
                                          </p:stCondLst>
                                        </p:cTn>
                                        <p:tgtEl>
                                          <p:spTgt spid="30763"/>
                                        </p:tgtEl>
                                        <p:attrNameLst>
                                          <p:attrName>style.visibility</p:attrName>
                                        </p:attrNameLst>
                                      </p:cBhvr>
                                      <p:to>
                                        <p:strVal val="hidden"/>
                                      </p:to>
                                    </p:set>
                                  </p:childTnLst>
                                </p:cTn>
                              </p:par>
                            </p:childTnLst>
                          </p:cTn>
                        </p:par>
                        <p:par>
                          <p:cTn id="71" fill="hold" nodeType="afterGroup">
                            <p:stCondLst>
                              <p:cond delay="500"/>
                            </p:stCondLst>
                            <p:childTnLst>
                              <p:par>
                                <p:cTn id="72" presetID="9" presetClass="exit" presetSubtype="0" fill="hold" nodeType="afterEffect">
                                  <p:stCondLst>
                                    <p:cond delay="0"/>
                                  </p:stCondLst>
                                  <p:childTnLst>
                                    <p:animEffect transition="out" filter="dissolve">
                                      <p:cBhvr>
                                        <p:cTn id="73" dur="500"/>
                                        <p:tgtEl>
                                          <p:spTgt spid="30754"/>
                                        </p:tgtEl>
                                      </p:cBhvr>
                                    </p:animEffect>
                                    <p:set>
                                      <p:cBhvr>
                                        <p:cTn id="74" dur="1" fill="hold">
                                          <p:stCondLst>
                                            <p:cond delay="499"/>
                                          </p:stCondLst>
                                        </p:cTn>
                                        <p:tgtEl>
                                          <p:spTgt spid="30754"/>
                                        </p:tgtEl>
                                        <p:attrNameLst>
                                          <p:attrName>style.visibility</p:attrName>
                                        </p:attrNameLst>
                                      </p:cBhvr>
                                      <p:to>
                                        <p:strVal val="hidden"/>
                                      </p:to>
                                    </p:set>
                                  </p:childTnLst>
                                </p:cTn>
                              </p:par>
                            </p:childTnLst>
                          </p:cTn>
                        </p:par>
                        <p:par>
                          <p:cTn id="75" fill="hold" nodeType="afterGroup">
                            <p:stCondLst>
                              <p:cond delay="1000"/>
                            </p:stCondLst>
                            <p:childTnLst>
                              <p:par>
                                <p:cTn id="76" presetID="10" presetClass="entr" presetSubtype="0" fill="hold" nodeType="afterEffect">
                                  <p:stCondLst>
                                    <p:cond delay="0"/>
                                  </p:stCondLst>
                                  <p:childTnLst>
                                    <p:set>
                                      <p:cBhvr>
                                        <p:cTn id="77" dur="1" fill="hold">
                                          <p:stCondLst>
                                            <p:cond delay="0"/>
                                          </p:stCondLst>
                                        </p:cTn>
                                        <p:tgtEl>
                                          <p:spTgt spid="30752"/>
                                        </p:tgtEl>
                                        <p:attrNameLst>
                                          <p:attrName>style.visibility</p:attrName>
                                        </p:attrNameLst>
                                      </p:cBhvr>
                                      <p:to>
                                        <p:strVal val="visible"/>
                                      </p:to>
                                    </p:set>
                                    <p:animEffect transition="in" filter="fade">
                                      <p:cBhvr>
                                        <p:cTn id="78" dur="2000"/>
                                        <p:tgtEl>
                                          <p:spTgt spid="30752"/>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4" fill="hold" nodeType="clickEffect">
                                  <p:stCondLst>
                                    <p:cond delay="0"/>
                                  </p:stCondLst>
                                  <p:childTnLst>
                                    <p:set>
                                      <p:cBhvr>
                                        <p:cTn id="82" dur="1" fill="hold">
                                          <p:stCondLst>
                                            <p:cond delay="0"/>
                                          </p:stCondLst>
                                        </p:cTn>
                                        <p:tgtEl>
                                          <p:spTgt spid="30761"/>
                                        </p:tgtEl>
                                        <p:attrNameLst>
                                          <p:attrName>style.visibility</p:attrName>
                                        </p:attrNameLst>
                                      </p:cBhvr>
                                      <p:to>
                                        <p:strVal val="visible"/>
                                      </p:to>
                                    </p:set>
                                    <p:animEffect transition="in" filter="wipe(down)">
                                      <p:cBhvr>
                                        <p:cTn id="83" dur="500"/>
                                        <p:tgtEl>
                                          <p:spTgt spid="30761"/>
                                        </p:tgtEl>
                                      </p:cBhvr>
                                    </p:animEffect>
                                  </p:childTnLst>
                                </p:cTn>
                              </p:par>
                            </p:childTnLst>
                          </p:cTn>
                        </p:par>
                        <p:par>
                          <p:cTn id="84" fill="hold" nodeType="afterGroup">
                            <p:stCondLst>
                              <p:cond delay="500"/>
                            </p:stCondLst>
                            <p:childTnLst>
                              <p:par>
                                <p:cTn id="85" presetID="22" presetClass="entr" presetSubtype="4" fill="hold" nodeType="afterEffect">
                                  <p:stCondLst>
                                    <p:cond delay="0"/>
                                  </p:stCondLst>
                                  <p:childTnLst>
                                    <p:set>
                                      <p:cBhvr>
                                        <p:cTn id="86" dur="1" fill="hold">
                                          <p:stCondLst>
                                            <p:cond delay="0"/>
                                          </p:stCondLst>
                                        </p:cTn>
                                        <p:tgtEl>
                                          <p:spTgt spid="30762"/>
                                        </p:tgtEl>
                                        <p:attrNameLst>
                                          <p:attrName>style.visibility</p:attrName>
                                        </p:attrNameLst>
                                      </p:cBhvr>
                                      <p:to>
                                        <p:strVal val="visible"/>
                                      </p:to>
                                    </p:set>
                                    <p:animEffect transition="in" filter="wipe(down)">
                                      <p:cBhvr>
                                        <p:cTn id="87" dur="500"/>
                                        <p:tgtEl>
                                          <p:spTgt spid="30762"/>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nodeType="clickEffect">
                                  <p:stCondLst>
                                    <p:cond delay="0"/>
                                  </p:stCondLst>
                                  <p:childTnLst>
                                    <p:set>
                                      <p:cBhvr>
                                        <p:cTn id="91" dur="1" fill="hold">
                                          <p:stCondLst>
                                            <p:cond delay="0"/>
                                          </p:stCondLst>
                                        </p:cTn>
                                        <p:tgtEl>
                                          <p:spTgt spid="30760"/>
                                        </p:tgtEl>
                                        <p:attrNameLst>
                                          <p:attrName>style.visibility</p:attrName>
                                        </p:attrNameLst>
                                      </p:cBhvr>
                                      <p:to>
                                        <p:strVal val="visible"/>
                                      </p:to>
                                    </p:set>
                                    <p:animEffect transition="in" filter="fade">
                                      <p:cBhvr>
                                        <p:cTn id="92" dur="2000"/>
                                        <p:tgtEl>
                                          <p:spTgt spid="30760"/>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30726"/>
                                        </p:tgtEl>
                                        <p:attrNameLst>
                                          <p:attrName>style.visibility</p:attrName>
                                        </p:attrNameLst>
                                      </p:cBhvr>
                                      <p:to>
                                        <p:strVal val="visible"/>
                                      </p:to>
                                    </p:set>
                                    <p:animEffect transition="in" filter="wipe(left)">
                                      <p:cBhvr>
                                        <p:cTn id="97" dur="50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P spid="30726" grpId="0"/>
      <p:bldP spid="30728"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9" name="Picture 8" descr="A diagram shows two Styrofoam cups nested together. The inside cup contains the reaction mixture in solution, and is covered by a cork stopper, through which a thermometer and glass stirrer are plac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57813" y="1682750"/>
            <a:ext cx="3465512"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3428" name="Object 7" descr="Q of the solution = C of the system times m of the solution times delta T = negative q of the reaction"/>
          <p:cNvGraphicFramePr>
            <a:graphicFrameLocks noChangeAspect="1"/>
          </p:cNvGraphicFramePr>
          <p:nvPr/>
        </p:nvGraphicFramePr>
        <p:xfrm>
          <a:off x="1030288" y="5786438"/>
          <a:ext cx="3425825" cy="419100"/>
        </p:xfrm>
        <a:graphic>
          <a:graphicData uri="http://schemas.openxmlformats.org/presentationml/2006/ole">
            <mc:AlternateContent xmlns:mc="http://schemas.openxmlformats.org/markup-compatibility/2006">
              <mc:Choice xmlns:v="urn:schemas-microsoft-com:vml" Requires="v">
                <p:oleObj spid="_x0000_s103434" name="Equation" r:id="rId4" imgW="1866900" imgH="228600" progId="Equation.DSMT4">
                  <p:embed/>
                </p:oleObj>
              </mc:Choice>
              <mc:Fallback>
                <p:oleObj name="Equation" r:id="rId4" imgW="1866900" imgH="228600" progId="Equation.DSMT4">
                  <p:embed/>
                  <p:pic>
                    <p:nvPicPr>
                      <p:cNvPr id="0" name="Object 7" descr="Q of the solution = C of the system times m of the solution times delta T = negative q of the reac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288" y="5786438"/>
                        <a:ext cx="34258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427" name="Content Placeholder 6"/>
          <p:cNvSpPr>
            <a:spLocks noGrp="1" noChangeArrowheads="1"/>
          </p:cNvSpPr>
          <p:nvPr>
            <p:ph idx="1"/>
          </p:nvPr>
        </p:nvSpPr>
        <p:spPr>
          <a:xfrm>
            <a:off x="457200" y="1600200"/>
            <a:ext cx="4572000" cy="4191000"/>
          </a:xfrm>
        </p:spPr>
        <p:txBody>
          <a:bodyPr/>
          <a:lstStyle/>
          <a:p>
            <a:r>
              <a:rPr lang="en-US" altLang="en-US" sz="2200"/>
              <a:t>By carrying out a reaction in aqueous solution in a simple calorimeter, the heat change for the system can be found by measuring the heat change for the water in the calorimeter.</a:t>
            </a:r>
          </a:p>
          <a:p>
            <a:r>
              <a:rPr lang="en-US" altLang="en-US" sz="2200"/>
              <a:t>The specific heat for water is 4.184 J/g</a:t>
            </a:r>
            <a:r>
              <a:rPr lang="en-US" altLang="en-US" sz="2200">
                <a:cs typeface="Times New Roman" panose="02020603050405020304" pitchFamily="18" charset="0"/>
              </a:rPr>
              <a:t>∙</a:t>
            </a:r>
            <a:r>
              <a:rPr lang="en-US" altLang="en-US" sz="2200"/>
              <a:t>K. We use this value for dilute solutions.</a:t>
            </a:r>
          </a:p>
          <a:p>
            <a:r>
              <a:rPr lang="en-US" altLang="en-US" sz="2200"/>
              <a:t>We can calculate </a:t>
            </a:r>
            <a:r>
              <a:rPr lang="en-US" altLang="en-US" sz="2200">
                <a:cs typeface="Arial" panose="020B0604020202020204" pitchFamily="34" charset="0"/>
                <a:sym typeface="Symbol" panose="05050102010706020507" pitchFamily="18" charset="2"/>
              </a:rPr>
              <a:t>Δ</a:t>
            </a:r>
            <a:r>
              <a:rPr lang="en-US" altLang="en-US" sz="2200" i="1"/>
              <a:t>H</a:t>
            </a:r>
            <a:r>
              <a:rPr lang="en-US" altLang="en-US" sz="2200"/>
              <a:t> for the reaction with this equation:</a:t>
            </a:r>
            <a:endParaRPr lang="en-US" altLang="en-US" sz="2200" i="1">
              <a:sym typeface="Symbol" panose="05050102010706020507" pitchFamily="18" charset="2"/>
            </a:endParaRPr>
          </a:p>
        </p:txBody>
      </p:sp>
      <p:sp>
        <p:nvSpPr>
          <p:cNvPr id="103426" name="Title 5"/>
          <p:cNvSpPr>
            <a:spLocks noGrp="1" noChangeArrowheads="1"/>
          </p:cNvSpPr>
          <p:nvPr>
            <p:ph type="title"/>
          </p:nvPr>
        </p:nvSpPr>
        <p:spPr/>
        <p:txBody>
          <a:bodyPr/>
          <a:lstStyle/>
          <a:p>
            <a:r>
              <a:rPr lang="en-US" altLang="en-US" sz="3600"/>
              <a:t> </a:t>
            </a:r>
            <a:r>
              <a:rPr lang="en-US" altLang="en-US"/>
              <a:t>Constant Pressure Calorimetry</a:t>
            </a:r>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152400" y="193675"/>
            <a:ext cx="883920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b="1"/>
              <a:t>Calorimetry and Chemical Reactions</a:t>
            </a:r>
          </a:p>
          <a:p>
            <a:pPr>
              <a:spcBef>
                <a:spcPct val="0"/>
              </a:spcBef>
              <a:buFontTx/>
              <a:buNone/>
            </a:pPr>
            <a:endParaRPr lang="en-US" altLang="en-US" sz="2400" b="1">
              <a:solidFill>
                <a:srgbClr val="006600"/>
              </a:solidFill>
              <a:latin typeface="Arial" panose="020B0604020202020204" pitchFamily="34" charset="0"/>
            </a:endParaRPr>
          </a:p>
          <a:p>
            <a:pPr>
              <a:spcBef>
                <a:spcPct val="0"/>
              </a:spcBef>
              <a:buFontTx/>
              <a:buNone/>
            </a:pPr>
            <a:r>
              <a:rPr lang="en-US" altLang="en-US" sz="2000" b="1">
                <a:latin typeface="Arial" panose="020B0604020202020204" pitchFamily="34" charset="0"/>
              </a:rPr>
              <a:t>A heat of reaction, </a:t>
            </a:r>
            <a:r>
              <a:rPr lang="en-US" altLang="en-US" sz="2000" b="1" i="1">
                <a:latin typeface="Arial" panose="020B0604020202020204" pitchFamily="34" charset="0"/>
              </a:rPr>
              <a:t>q</a:t>
            </a:r>
            <a:r>
              <a:rPr lang="en-US" altLang="en-US" sz="2000" b="1" baseline="-25000">
                <a:latin typeface="Arial" panose="020B0604020202020204" pitchFamily="34" charset="0"/>
              </a:rPr>
              <a:t>rxn</a:t>
            </a:r>
            <a:r>
              <a:rPr lang="en-US" altLang="en-US" sz="2000" b="1">
                <a:latin typeface="Arial" panose="020B0604020202020204" pitchFamily="34" charset="0"/>
              </a:rPr>
              <a:t>, is the quantity of heat exchanged between a system and its surroundings when a chemical reaction occurs within the system at constant temperature.  If this reaction occurs in an isolated system, the reaction produces a change in the thermal energy of the system.  That is, the overall temperature either increases (exothermic; becomes warmer) or decreases (endothermic; becomes cooler).  </a:t>
            </a:r>
          </a:p>
          <a:p>
            <a:pPr>
              <a:spcBef>
                <a:spcPct val="0"/>
              </a:spcBef>
              <a:buFontTx/>
              <a:buNone/>
            </a:pPr>
            <a:endParaRPr lang="en-US" altLang="en-US" sz="2000" b="1">
              <a:latin typeface="Arial" panose="020B0604020202020204" pitchFamily="34" charset="0"/>
            </a:endParaRPr>
          </a:p>
          <a:p>
            <a:pPr>
              <a:spcBef>
                <a:spcPct val="0"/>
              </a:spcBef>
              <a:buFontTx/>
              <a:buNone/>
            </a:pPr>
            <a:r>
              <a:rPr lang="en-US" altLang="en-US" sz="2000" b="1">
                <a:latin typeface="Arial" panose="020B0604020202020204" pitchFamily="34" charset="0"/>
              </a:rPr>
              <a:t>Heats of reaction are experimentally determined in a calorimeter, a device for measuring quantities of heat.  Two common calorimeters are: (1) bomb calorimeter (used for combustion reactions) and (2) “coffee-cup” calorimeter (a simple calorimeter for general chemistry laboratory purposes built from styrofoam cups).  As previously mentioned, the heat of reaction is the quantity of heat that the system would have to </a:t>
            </a:r>
            <a:r>
              <a:rPr lang="en-US" altLang="en-US" sz="2000" b="1" i="1">
                <a:latin typeface="Arial" panose="020B0604020202020204" pitchFamily="34" charset="0"/>
              </a:rPr>
              <a:t>lose</a:t>
            </a:r>
            <a:r>
              <a:rPr lang="en-US" altLang="en-US" sz="2000" b="1">
                <a:latin typeface="Arial" panose="020B0604020202020204" pitchFamily="34" charset="0"/>
              </a:rPr>
              <a:t> to its surroundings to be restored to its initial temperature.  This quantity of heat is the </a:t>
            </a:r>
            <a:r>
              <a:rPr lang="en-US" altLang="en-US" sz="2000" b="1" i="1">
                <a:latin typeface="Arial" panose="020B0604020202020204" pitchFamily="34" charset="0"/>
              </a:rPr>
              <a:t>negative</a:t>
            </a:r>
            <a:r>
              <a:rPr lang="en-US" altLang="en-US" sz="2000" b="1">
                <a:latin typeface="Arial" panose="020B0604020202020204" pitchFamily="34" charset="0"/>
              </a:rPr>
              <a:t> of the thermal energy gained by the calorimeter and its contents (</a:t>
            </a:r>
            <a:r>
              <a:rPr lang="en-US" altLang="en-US" sz="2000" b="1" i="1">
                <a:latin typeface="Arial" panose="020B0604020202020204" pitchFamily="34" charset="0"/>
              </a:rPr>
              <a:t>q</a:t>
            </a:r>
            <a:r>
              <a:rPr lang="en-US" altLang="en-US" sz="2000" b="1" baseline="-25000">
                <a:latin typeface="Arial" panose="020B0604020202020204" pitchFamily="34" charset="0"/>
              </a:rPr>
              <a:t>calorimeter</a:t>
            </a:r>
            <a:r>
              <a:rPr lang="en-US" altLang="en-US" sz="2000" b="1">
                <a:latin typeface="Arial" panose="020B0604020202020204" pitchFamily="34" charset="0"/>
              </a:rPr>
              <a:t>).  </a:t>
            </a:r>
          </a:p>
          <a:p>
            <a:pPr algn="ctr">
              <a:spcBef>
                <a:spcPct val="0"/>
              </a:spcBef>
              <a:buFontTx/>
              <a:buNone/>
            </a:pPr>
            <a:r>
              <a:rPr lang="en-US" altLang="en-US" sz="2000" b="1">
                <a:latin typeface="Arial" panose="020B0604020202020204" pitchFamily="34" charset="0"/>
              </a:rPr>
              <a:t>Therefore: </a:t>
            </a:r>
            <a:r>
              <a:rPr lang="en-US" altLang="en-US" sz="2000" b="1" i="1">
                <a:latin typeface="Arial" panose="020B0604020202020204" pitchFamily="34" charset="0"/>
              </a:rPr>
              <a:t>q</a:t>
            </a:r>
            <a:r>
              <a:rPr lang="en-US" altLang="en-US" sz="2000" b="1" baseline="-25000">
                <a:latin typeface="Arial" panose="020B0604020202020204" pitchFamily="34" charset="0"/>
              </a:rPr>
              <a:t>rxn</a:t>
            </a:r>
            <a:r>
              <a:rPr lang="en-US" altLang="en-US" sz="2000" b="1">
                <a:latin typeface="Arial" panose="020B0604020202020204" pitchFamily="34" charset="0"/>
              </a:rPr>
              <a:t> = -</a:t>
            </a:r>
            <a:r>
              <a:rPr lang="en-US" altLang="en-US" sz="2000" b="1" i="1">
                <a:latin typeface="Arial" panose="020B0604020202020204" pitchFamily="34" charset="0"/>
              </a:rPr>
              <a:t>q</a:t>
            </a:r>
            <a:r>
              <a:rPr lang="en-US" altLang="en-US" sz="2000" b="1" baseline="-25000">
                <a:latin typeface="Arial" panose="020B0604020202020204" pitchFamily="34" charset="0"/>
              </a:rPr>
              <a:t>calorimeter</a:t>
            </a:r>
            <a:r>
              <a:rPr lang="en-US" altLang="en-US" sz="2000" b="1">
                <a:latin typeface="Arial" panose="020B0604020202020204" pitchFamily="34" charset="0"/>
              </a:rPr>
              <a:t>.  </a:t>
            </a:r>
            <a:endParaRPr lang="en-US" altLang="en-US" sz="2000" b="1" u="sng">
              <a:latin typeface="Arial" panose="020B0604020202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Line 66"/>
          <p:cNvSpPr>
            <a:spLocks noChangeShapeType="1"/>
          </p:cNvSpPr>
          <p:nvPr/>
        </p:nvSpPr>
        <p:spPr bwMode="auto">
          <a:xfrm>
            <a:off x="381000" y="176212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9" name="Text Box 11"/>
          <p:cNvSpPr txBox="1">
            <a:spLocks noChangeArrowheads="1"/>
          </p:cNvSpPr>
          <p:nvPr/>
        </p:nvSpPr>
        <p:spPr bwMode="auto">
          <a:xfrm>
            <a:off x="320675" y="1773238"/>
            <a:ext cx="8723313" cy="433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85750" indent="-285750">
              <a:spcBef>
                <a:spcPct val="20000"/>
              </a:spcBef>
              <a:buChar char="•"/>
              <a:tabLst>
                <a:tab pos="2290763" algn="l"/>
              </a:tabLst>
              <a:defRPr sz="3200">
                <a:solidFill>
                  <a:schemeClr val="tx1"/>
                </a:solidFill>
                <a:latin typeface="Times New Roman" panose="02020603050405020304" pitchFamily="18" charset="0"/>
              </a:defRPr>
            </a:lvl1pPr>
            <a:lvl2pPr marL="742950" indent="-285750">
              <a:spcBef>
                <a:spcPct val="20000"/>
              </a:spcBef>
              <a:buChar char="–"/>
              <a:tabLst>
                <a:tab pos="2290763" algn="l"/>
              </a:tabLst>
              <a:defRPr sz="2800">
                <a:solidFill>
                  <a:schemeClr val="tx1"/>
                </a:solidFill>
                <a:latin typeface="Times New Roman" panose="02020603050405020304" pitchFamily="18" charset="0"/>
              </a:defRPr>
            </a:lvl2pPr>
            <a:lvl3pPr marL="1143000" indent="-228600">
              <a:spcBef>
                <a:spcPct val="20000"/>
              </a:spcBef>
              <a:buChar char="•"/>
              <a:tabLst>
                <a:tab pos="2290763" algn="l"/>
              </a:tabLst>
              <a:defRPr sz="2400">
                <a:solidFill>
                  <a:schemeClr val="tx1"/>
                </a:solidFill>
                <a:latin typeface="Times New Roman" panose="02020603050405020304" pitchFamily="18" charset="0"/>
              </a:defRPr>
            </a:lvl3pPr>
            <a:lvl4pPr marL="1600200" indent="-228600">
              <a:spcBef>
                <a:spcPct val="20000"/>
              </a:spcBef>
              <a:buChar char="–"/>
              <a:tabLst>
                <a:tab pos="2290763" algn="l"/>
              </a:tabLst>
              <a:defRPr sz="2000">
                <a:solidFill>
                  <a:schemeClr val="tx1"/>
                </a:solidFill>
                <a:latin typeface="Times New Roman" panose="02020603050405020304" pitchFamily="18" charset="0"/>
              </a:defRPr>
            </a:lvl4pPr>
            <a:lvl5pPr marL="2057400" indent="-228600">
              <a:spcBef>
                <a:spcPct val="20000"/>
              </a:spcBef>
              <a:buChar char="»"/>
              <a:tabLst>
                <a:tab pos="2290763"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2290763"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2290763"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2290763"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2290763" algn="l"/>
              </a:tabLst>
              <a:defRPr sz="2000">
                <a:solidFill>
                  <a:schemeClr val="tx1"/>
                </a:solidFill>
                <a:latin typeface="Times New Roman" panose="02020603050405020304" pitchFamily="18" charset="0"/>
              </a:defRPr>
            </a:lvl9pPr>
          </a:lstStyle>
          <a:p>
            <a:pPr>
              <a:spcBef>
                <a:spcPct val="0"/>
              </a:spcBef>
              <a:buFontTx/>
              <a:buNone/>
            </a:pPr>
            <a:r>
              <a:rPr lang="en-US" altLang="en-US" sz="1600" b="1">
                <a:solidFill>
                  <a:srgbClr val="3366FF"/>
                </a:solidFill>
                <a:latin typeface="Arial" panose="020B0604020202020204" pitchFamily="34" charset="0"/>
                <a:ea typeface="MS PGothic" panose="020B0600070205080204" pitchFamily="34" charset="-128"/>
              </a:rPr>
              <a:t>Solution</a:t>
            </a:r>
            <a:endParaRPr lang="en-US" altLang="en-US" sz="1600">
              <a:solidFill>
                <a:schemeClr val="bg1"/>
              </a:solidFill>
              <a:latin typeface="Arial" panose="020B0604020202020204" pitchFamily="34" charset="0"/>
              <a:ea typeface="MS PGothic" panose="020B0600070205080204" pitchFamily="34" charset="-128"/>
            </a:endParaRPr>
          </a:p>
          <a:p>
            <a:pPr>
              <a:spcBef>
                <a:spcPct val="0"/>
              </a:spcBef>
              <a:buFontTx/>
              <a:buNone/>
            </a:pPr>
            <a:endParaRPr lang="en-US" altLang="en-US" sz="1000" b="1">
              <a:ea typeface="MS PGothic" panose="020B0600070205080204" pitchFamily="34" charset="-128"/>
            </a:endParaRPr>
          </a:p>
          <a:p>
            <a:pPr>
              <a:spcBef>
                <a:spcPct val="0"/>
              </a:spcBef>
              <a:buFontTx/>
              <a:buNone/>
            </a:pPr>
            <a:r>
              <a:rPr lang="en-US" altLang="en-US" sz="1400" b="1">
                <a:ea typeface="MS PGothic" panose="020B0600070205080204" pitchFamily="34" charset="-128"/>
              </a:rPr>
              <a:t>Analyze</a:t>
            </a:r>
            <a:r>
              <a:rPr lang="en-US" altLang="en-US" sz="1400">
                <a:ea typeface="MS PGothic" panose="020B0600070205080204" pitchFamily="34" charset="-128"/>
              </a:rPr>
              <a:t> Mixing solutions of HCl and NaOH results in an acid-base reaction:</a:t>
            </a:r>
          </a:p>
          <a:p>
            <a:pPr>
              <a:spcBef>
                <a:spcPct val="0"/>
              </a:spcBef>
              <a:buFontTx/>
              <a:buNone/>
            </a:pPr>
            <a:endParaRPr lang="en-US" altLang="en-US" sz="1400">
              <a:ea typeface="MS PGothic" panose="020B0600070205080204" pitchFamily="34" charset="-128"/>
            </a:endParaRPr>
          </a:p>
          <a:p>
            <a:pPr algn="ctr">
              <a:spcBef>
                <a:spcPct val="0"/>
              </a:spcBef>
              <a:buFontTx/>
              <a:buNone/>
            </a:pPr>
            <a:r>
              <a:rPr lang="en-US" altLang="en-US" sz="1400">
                <a:ea typeface="MS PGothic" panose="020B0600070205080204" pitchFamily="34" charset="-128"/>
              </a:rPr>
              <a:t>HCl(</a:t>
            </a:r>
            <a:r>
              <a:rPr lang="en-US" altLang="en-US" sz="1400" i="1">
                <a:ea typeface="MS PGothic" panose="020B0600070205080204" pitchFamily="34" charset="-128"/>
              </a:rPr>
              <a:t>aq</a:t>
            </a:r>
            <a:r>
              <a:rPr lang="en-US" altLang="en-US" sz="1400">
                <a:ea typeface="MS PGothic" panose="020B0600070205080204" pitchFamily="34" charset="-128"/>
              </a:rPr>
              <a:t>) + NaOH(</a:t>
            </a:r>
            <a:r>
              <a:rPr lang="en-US" altLang="en-US" sz="1400" i="1">
                <a:ea typeface="MS PGothic" panose="020B0600070205080204" pitchFamily="34" charset="-128"/>
              </a:rPr>
              <a:t>aq</a:t>
            </a:r>
            <a:r>
              <a:rPr lang="en-US" altLang="en-US" sz="1400">
                <a:ea typeface="MS PGothic" panose="020B0600070205080204" pitchFamily="34" charset="-128"/>
              </a:rPr>
              <a:t>)           H</a:t>
            </a:r>
            <a:r>
              <a:rPr lang="en-US" altLang="en-US" sz="1400" baseline="-25000">
                <a:ea typeface="MS PGothic" panose="020B0600070205080204" pitchFamily="34" charset="-128"/>
              </a:rPr>
              <a:t>2</a:t>
            </a:r>
            <a:r>
              <a:rPr lang="en-US" altLang="en-US" sz="1400">
                <a:ea typeface="MS PGothic" panose="020B0600070205080204" pitchFamily="34" charset="-128"/>
              </a:rPr>
              <a:t>O(</a:t>
            </a:r>
            <a:r>
              <a:rPr lang="en-US" altLang="en-US" sz="1400" i="1">
                <a:ea typeface="MS PGothic" panose="020B0600070205080204" pitchFamily="34" charset="-128"/>
              </a:rPr>
              <a:t>l</a:t>
            </a:r>
            <a:r>
              <a:rPr lang="en-US" altLang="en-US" sz="1400">
                <a:ea typeface="MS PGothic" panose="020B0600070205080204" pitchFamily="34" charset="-128"/>
              </a:rPr>
              <a:t>) + NaCl(</a:t>
            </a:r>
            <a:r>
              <a:rPr lang="en-US" altLang="en-US" sz="1400" i="1">
                <a:ea typeface="MS PGothic" panose="020B0600070205080204" pitchFamily="34" charset="-128"/>
              </a:rPr>
              <a:t>aq</a:t>
            </a:r>
            <a:r>
              <a:rPr lang="en-US" altLang="en-US" sz="1400">
                <a:ea typeface="MS PGothic" panose="020B0600070205080204" pitchFamily="34" charset="-128"/>
              </a:rPr>
              <a:t>)</a:t>
            </a:r>
          </a:p>
          <a:p>
            <a:pPr>
              <a:spcBef>
                <a:spcPct val="0"/>
              </a:spcBef>
              <a:buFontTx/>
              <a:buNone/>
            </a:pPr>
            <a:endParaRPr lang="en-US" altLang="en-US" sz="1400">
              <a:ea typeface="MS PGothic" panose="020B0600070205080204" pitchFamily="34" charset="-128"/>
            </a:endParaRPr>
          </a:p>
          <a:p>
            <a:pPr>
              <a:spcBef>
                <a:spcPct val="0"/>
              </a:spcBef>
              <a:buFontTx/>
              <a:buNone/>
            </a:pPr>
            <a:r>
              <a:rPr lang="en-US" altLang="en-US" sz="1400">
                <a:ea typeface="MS PGothic" panose="020B0600070205080204" pitchFamily="34" charset="-128"/>
              </a:rPr>
              <a:t>We need to calculate the heat produced per mole of HCl, given the temperature increase of the solution, the number of moles of HCl and NaOH involved, and the density and specific heat of the solution.</a:t>
            </a:r>
          </a:p>
          <a:p>
            <a:pPr>
              <a:spcBef>
                <a:spcPct val="0"/>
              </a:spcBef>
              <a:buFontTx/>
              <a:buNone/>
            </a:pPr>
            <a:endParaRPr lang="en-US" altLang="en-US" sz="1400">
              <a:ea typeface="MS PGothic" panose="020B0600070205080204" pitchFamily="34" charset="-128"/>
            </a:endParaRPr>
          </a:p>
          <a:p>
            <a:pPr>
              <a:spcBef>
                <a:spcPct val="0"/>
              </a:spcBef>
              <a:buFontTx/>
              <a:buNone/>
            </a:pPr>
            <a:r>
              <a:rPr lang="en-US" altLang="en-US" sz="1400" b="1">
                <a:ea typeface="MS PGothic" panose="020B0600070205080204" pitchFamily="34" charset="-128"/>
              </a:rPr>
              <a:t>Plan</a:t>
            </a:r>
            <a:r>
              <a:rPr lang="en-US" altLang="en-US" sz="1400">
                <a:ea typeface="MS PGothic" panose="020B0600070205080204" pitchFamily="34" charset="-128"/>
              </a:rPr>
              <a:t> The total heat produced can be calculated using Equation 5.22. The number of moles of HCl consumed in the reaction must be calculated from the volume and molarity of this substance, and this amount is then used to determine the heat produced per mol HCl.</a:t>
            </a:r>
          </a:p>
          <a:p>
            <a:pPr>
              <a:spcBef>
                <a:spcPct val="0"/>
              </a:spcBef>
              <a:buFontTx/>
              <a:buNone/>
            </a:pPr>
            <a:endParaRPr lang="en-US" altLang="en-US" sz="1400">
              <a:ea typeface="MS PGothic" panose="020B0600070205080204" pitchFamily="34" charset="-128"/>
            </a:endParaRPr>
          </a:p>
          <a:p>
            <a:pPr>
              <a:spcBef>
                <a:spcPct val="0"/>
              </a:spcBef>
              <a:buFontTx/>
              <a:buNone/>
            </a:pPr>
            <a:r>
              <a:rPr lang="en-US" altLang="en-US" sz="1400" b="1">
                <a:ea typeface="MS PGothic" panose="020B0600070205080204" pitchFamily="34" charset="-128"/>
              </a:rPr>
              <a:t>Solve</a:t>
            </a:r>
          </a:p>
          <a:p>
            <a:pPr>
              <a:spcBef>
                <a:spcPct val="0"/>
              </a:spcBef>
              <a:buFontTx/>
              <a:buNone/>
            </a:pPr>
            <a:r>
              <a:rPr lang="en-US" altLang="en-US" sz="1400">
                <a:ea typeface="MS PGothic" panose="020B0600070205080204" pitchFamily="34" charset="-128"/>
              </a:rPr>
              <a:t>Because the total volume of the solution is 100 mL, its mass is:	  </a:t>
            </a:r>
            <a:r>
              <a:rPr lang="nn-NO" altLang="en-US" sz="1400">
                <a:ea typeface="MS PGothic" panose="020B0600070205080204" pitchFamily="34" charset="-128"/>
              </a:rPr>
              <a:t>(100 mL)(1.0 g/mL) = 100 g</a:t>
            </a:r>
            <a:endParaRPr lang="en-US" altLang="en-US" sz="1400">
              <a:ea typeface="MS PGothic" panose="020B0600070205080204" pitchFamily="34" charset="-128"/>
            </a:endParaRPr>
          </a:p>
          <a:p>
            <a:pPr>
              <a:spcBef>
                <a:spcPct val="0"/>
              </a:spcBef>
              <a:buFontTx/>
              <a:buNone/>
            </a:pPr>
            <a:endParaRPr lang="en-US" altLang="en-US" sz="1400">
              <a:ea typeface="MS PGothic" panose="020B0600070205080204" pitchFamily="34" charset="-128"/>
            </a:endParaRPr>
          </a:p>
          <a:p>
            <a:pPr>
              <a:spcBef>
                <a:spcPct val="0"/>
              </a:spcBef>
              <a:buFontTx/>
              <a:buNone/>
            </a:pPr>
            <a:r>
              <a:rPr lang="en-US" altLang="en-US" sz="1400">
                <a:ea typeface="MS PGothic" panose="020B0600070205080204" pitchFamily="34" charset="-128"/>
              </a:rPr>
              <a:t>The temperature change is: 	 </a:t>
            </a:r>
            <a:r>
              <a:rPr lang="en-US" altLang="en-US" sz="1400">
                <a:ea typeface="MS PGothic" panose="020B0600070205080204" pitchFamily="34" charset="-128"/>
                <a:sym typeface="Symbol" panose="05050102010706020507" pitchFamily="18" charset="2"/>
              </a:rPr>
              <a:t>Δ</a:t>
            </a:r>
            <a:r>
              <a:rPr lang="en-US" altLang="en-US" sz="1400" i="1">
                <a:ea typeface="MS PGothic" panose="020B0600070205080204" pitchFamily="34" charset="-128"/>
              </a:rPr>
              <a:t>T</a:t>
            </a:r>
            <a:r>
              <a:rPr lang="en-US" altLang="en-US" sz="1400">
                <a:ea typeface="MS PGothic" panose="020B0600070205080204" pitchFamily="34" charset="-128"/>
              </a:rPr>
              <a:t> = 27.5 </a:t>
            </a:r>
            <a:r>
              <a:rPr lang="en-US" altLang="en-US" sz="1400">
                <a:latin typeface="Arial" panose="020B0604020202020204" pitchFamily="34" charset="0"/>
                <a:ea typeface="Calibri" panose="020F0502020204030204" pitchFamily="34" charset="0"/>
                <a:cs typeface="Calibri" panose="020F0502020204030204" pitchFamily="34" charset="0"/>
              </a:rPr>
              <a:t>°</a:t>
            </a:r>
            <a:r>
              <a:rPr lang="en-US" altLang="en-US" sz="1400">
                <a:ea typeface="MS PGothic" panose="020B0600070205080204" pitchFamily="34" charset="-128"/>
              </a:rPr>
              <a:t>C – 21.0 </a:t>
            </a:r>
            <a:r>
              <a:rPr lang="en-US" altLang="en-US" sz="1400">
                <a:latin typeface="Arial" panose="020B0604020202020204" pitchFamily="34" charset="0"/>
                <a:ea typeface="Calibri" panose="020F0502020204030204" pitchFamily="34" charset="0"/>
                <a:cs typeface="Calibri" panose="020F0502020204030204" pitchFamily="34" charset="0"/>
              </a:rPr>
              <a:t>°</a:t>
            </a:r>
            <a:r>
              <a:rPr lang="en-US" altLang="en-US" sz="1400">
                <a:ea typeface="MS PGothic" panose="020B0600070205080204" pitchFamily="34" charset="-128"/>
              </a:rPr>
              <a:t>C = 6.5 </a:t>
            </a:r>
            <a:r>
              <a:rPr lang="en-US" altLang="en-US" sz="1400">
                <a:latin typeface="Arial" panose="020B0604020202020204" pitchFamily="34" charset="0"/>
                <a:ea typeface="Calibri" panose="020F0502020204030204" pitchFamily="34" charset="0"/>
                <a:cs typeface="Calibri" panose="020F0502020204030204" pitchFamily="34" charset="0"/>
              </a:rPr>
              <a:t>°</a:t>
            </a:r>
            <a:r>
              <a:rPr lang="en-US" altLang="en-US" sz="1400">
                <a:ea typeface="MS PGothic" panose="020B0600070205080204" pitchFamily="34" charset="-128"/>
              </a:rPr>
              <a:t>C = 6.5 K</a:t>
            </a:r>
          </a:p>
          <a:p>
            <a:pPr>
              <a:spcBef>
                <a:spcPct val="0"/>
              </a:spcBef>
              <a:buFontTx/>
              <a:buNone/>
            </a:pPr>
            <a:endParaRPr lang="en-US" altLang="en-US" sz="1400">
              <a:ea typeface="MS PGothic" panose="020B0600070205080204" pitchFamily="34" charset="-128"/>
            </a:endParaRPr>
          </a:p>
          <a:p>
            <a:pPr>
              <a:spcBef>
                <a:spcPct val="0"/>
              </a:spcBef>
              <a:buFontTx/>
              <a:buNone/>
            </a:pPr>
            <a:r>
              <a:rPr lang="en-US" altLang="en-US" sz="1400">
                <a:ea typeface="MS PGothic" panose="020B0600070205080204" pitchFamily="34" charset="-128"/>
              </a:rPr>
              <a:t>Using Equation 5.22, we have:</a:t>
            </a:r>
          </a:p>
        </p:txBody>
      </p:sp>
      <p:sp>
        <p:nvSpPr>
          <p:cNvPr id="106500" name="Line 81"/>
          <p:cNvSpPr>
            <a:spLocks noChangeShapeType="1"/>
          </p:cNvSpPr>
          <p:nvPr/>
        </p:nvSpPr>
        <p:spPr bwMode="auto">
          <a:xfrm>
            <a:off x="304800" y="304800"/>
            <a:ext cx="14288" cy="579913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01"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02" name="Text Box 84"/>
          <p:cNvSpPr txBox="1">
            <a:spLocks noChangeArrowheads="1"/>
          </p:cNvSpPr>
          <p:nvPr/>
        </p:nvSpPr>
        <p:spPr bwMode="auto">
          <a:xfrm>
            <a:off x="320675" y="738188"/>
            <a:ext cx="86360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solidFill>
                  <a:srgbClr val="000000"/>
                </a:solidFill>
                <a:ea typeface="MS PGothic" panose="020B0600070205080204" pitchFamily="34" charset="-128"/>
              </a:rPr>
              <a:t>When a student mixes 50 mL of 1.0 </a:t>
            </a:r>
            <a:r>
              <a:rPr lang="en-US" altLang="en-US" sz="1400" i="1">
                <a:solidFill>
                  <a:srgbClr val="000000"/>
                </a:solidFill>
                <a:ea typeface="MS PGothic" panose="020B0600070205080204" pitchFamily="34" charset="-128"/>
              </a:rPr>
              <a:t>M</a:t>
            </a:r>
            <a:r>
              <a:rPr lang="en-US" altLang="en-US" sz="1400">
                <a:solidFill>
                  <a:srgbClr val="000000"/>
                </a:solidFill>
                <a:ea typeface="MS PGothic" panose="020B0600070205080204" pitchFamily="34" charset="-128"/>
              </a:rPr>
              <a:t> HCl and 50 mL of 1.0 </a:t>
            </a:r>
            <a:r>
              <a:rPr lang="en-US" altLang="en-US" sz="1400" i="1">
                <a:solidFill>
                  <a:srgbClr val="000000"/>
                </a:solidFill>
                <a:ea typeface="MS PGothic" panose="020B0600070205080204" pitchFamily="34" charset="-128"/>
              </a:rPr>
              <a:t>M</a:t>
            </a:r>
            <a:r>
              <a:rPr lang="en-US" altLang="en-US" sz="1400">
                <a:solidFill>
                  <a:srgbClr val="000000"/>
                </a:solidFill>
                <a:ea typeface="MS PGothic" panose="020B0600070205080204" pitchFamily="34" charset="-128"/>
              </a:rPr>
              <a:t> NaOH in a coffee-cup calorimeter, the temperature of the resultant solution increases from 21.0 to 27.5 </a:t>
            </a:r>
            <a:r>
              <a:rPr lang="en-US" altLang="en-US" sz="1400">
                <a:latin typeface="Arial" panose="020B0604020202020204" pitchFamily="34" charset="0"/>
                <a:ea typeface="Calibri" panose="020F0502020204030204" pitchFamily="34" charset="0"/>
                <a:cs typeface="Calibri" panose="020F0502020204030204" pitchFamily="34" charset="0"/>
              </a:rPr>
              <a:t>°</a:t>
            </a:r>
            <a:r>
              <a:rPr lang="en-US" altLang="en-US" sz="1400">
                <a:solidFill>
                  <a:srgbClr val="000000"/>
                </a:solidFill>
                <a:ea typeface="MS PGothic" panose="020B0600070205080204" pitchFamily="34" charset="-128"/>
              </a:rPr>
              <a:t>C. Calculate the enthalpy change for the reaction in kJ/mol HCl, assuming that the calorimeter loses only a negligible quantity of heat, that the total volume of the solution is 100 mL, that its density is 1.0 g/mL, and that its specific heat is 4.18 J/g-K.</a:t>
            </a:r>
          </a:p>
        </p:txBody>
      </p:sp>
      <p:sp>
        <p:nvSpPr>
          <p:cNvPr id="106503" name="Rectangle 58"/>
          <p:cNvSpPr>
            <a:spLocks noChangeArrowheads="1"/>
          </p:cNvSpPr>
          <p:nvPr/>
        </p:nvSpPr>
        <p:spPr bwMode="auto">
          <a:xfrm>
            <a:off x="381000" y="304800"/>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282825" indent="-2282825">
              <a:spcBef>
                <a:spcPct val="20000"/>
              </a:spcBef>
              <a:buChar char="•"/>
              <a:tabLst>
                <a:tab pos="2511425" algn="l"/>
              </a:tabLst>
              <a:defRPr sz="3200">
                <a:solidFill>
                  <a:schemeClr val="tx1"/>
                </a:solidFill>
                <a:latin typeface="Times New Roman" panose="02020603050405020304" pitchFamily="18" charset="0"/>
              </a:defRPr>
            </a:lvl1pPr>
            <a:lvl2pPr marL="742950" indent="-285750">
              <a:spcBef>
                <a:spcPct val="20000"/>
              </a:spcBef>
              <a:buChar char="–"/>
              <a:tabLst>
                <a:tab pos="2511425" algn="l"/>
              </a:tabLst>
              <a:defRPr sz="2800">
                <a:solidFill>
                  <a:schemeClr val="tx1"/>
                </a:solidFill>
                <a:latin typeface="Times New Roman" panose="02020603050405020304" pitchFamily="18" charset="0"/>
              </a:defRPr>
            </a:lvl2pPr>
            <a:lvl3pPr marL="1143000" indent="-228600">
              <a:spcBef>
                <a:spcPct val="20000"/>
              </a:spcBef>
              <a:buChar char="•"/>
              <a:tabLst>
                <a:tab pos="2511425" algn="l"/>
              </a:tabLst>
              <a:defRPr sz="2400">
                <a:solidFill>
                  <a:schemeClr val="tx1"/>
                </a:solidFill>
                <a:latin typeface="Times New Roman" panose="02020603050405020304" pitchFamily="18" charset="0"/>
              </a:defRPr>
            </a:lvl3pPr>
            <a:lvl4pPr marL="1600200" indent="-228600">
              <a:spcBef>
                <a:spcPct val="20000"/>
              </a:spcBef>
              <a:buChar char="–"/>
              <a:tabLst>
                <a:tab pos="2511425" algn="l"/>
              </a:tabLst>
              <a:defRPr sz="2000">
                <a:solidFill>
                  <a:schemeClr val="tx1"/>
                </a:solidFill>
                <a:latin typeface="Times New Roman" panose="02020603050405020304" pitchFamily="18" charset="0"/>
              </a:defRPr>
            </a:lvl4pPr>
            <a:lvl5pPr marL="2057400" indent="-228600">
              <a:spcBef>
                <a:spcPct val="20000"/>
              </a:spcBef>
              <a:buChar char="»"/>
              <a:tabLst>
                <a:tab pos="2511425"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2511425"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2511425"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2511425"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2511425" algn="l"/>
              </a:tabLst>
              <a:defRPr sz="2000">
                <a:solidFill>
                  <a:schemeClr val="tx1"/>
                </a:solidFill>
                <a:latin typeface="Times New Roman" panose="02020603050405020304" pitchFamily="18" charset="0"/>
              </a:defRPr>
            </a:lvl9pPr>
          </a:lstStyle>
          <a:p>
            <a:pPr>
              <a:spcBef>
                <a:spcPct val="50000"/>
              </a:spcBef>
              <a:buFontTx/>
              <a:buNone/>
            </a:pPr>
            <a:r>
              <a:rPr lang="en-US" altLang="en-US" sz="2400" b="1">
                <a:solidFill>
                  <a:srgbClr val="3366FF"/>
                </a:solidFill>
                <a:latin typeface="Arial" panose="020B0604020202020204" pitchFamily="34" charset="0"/>
              </a:rPr>
              <a:t>Example :      </a:t>
            </a:r>
            <a:r>
              <a:rPr lang="en-US" altLang="en-US" sz="1800" b="1">
                <a:latin typeface="Arial" panose="020B0604020202020204" pitchFamily="34" charset="0"/>
              </a:rPr>
              <a:t>Measuring </a:t>
            </a:r>
            <a:r>
              <a:rPr lang="en-US" altLang="en-US" sz="1800" b="1">
                <a:latin typeface="Arial" panose="020B0604020202020204" pitchFamily="34" charset="0"/>
                <a:sym typeface="Symbol" panose="05050102010706020507" pitchFamily="18" charset="2"/>
              </a:rPr>
              <a:t>Δ</a:t>
            </a:r>
            <a:r>
              <a:rPr lang="en-US" altLang="en-US" sz="1800" b="1" i="1">
                <a:latin typeface="Arial" panose="020B0604020202020204" pitchFamily="34" charset="0"/>
              </a:rPr>
              <a:t>H</a:t>
            </a:r>
            <a:r>
              <a:rPr lang="en-US" altLang="en-US" sz="1800" b="1">
                <a:latin typeface="Arial" panose="020B0604020202020204" pitchFamily="34" charset="0"/>
              </a:rPr>
              <a:t>  Using a Coffee-Cup Calorimeter</a:t>
            </a:r>
          </a:p>
        </p:txBody>
      </p:sp>
      <p:sp>
        <p:nvSpPr>
          <p:cNvPr id="106504" name="Line 89"/>
          <p:cNvSpPr>
            <a:spLocks noChangeShapeType="1"/>
          </p:cNvSpPr>
          <p:nvPr/>
        </p:nvSpPr>
        <p:spPr bwMode="auto">
          <a:xfrm flipV="1">
            <a:off x="309563" y="6092825"/>
            <a:ext cx="442912"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3863" y="5662613"/>
            <a:ext cx="4114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l="42526" t="9157" r="47803" b="80331"/>
          <a:stretch>
            <a:fillRect/>
          </a:stretch>
        </p:blipFill>
        <p:spPr bwMode="auto">
          <a:xfrm>
            <a:off x="4560888" y="2705100"/>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59">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59">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9">
                                            <p:txEl>
                                              <p:pRg st="11" end="11"/>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059">
                                            <p:txEl>
                                              <p:pRg st="13" end="13"/>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059">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9" name="Picture 3" descr="A diagram shows that the initial state, H 2, gas, and O 2, gas, has higher internal energy, E, than the final state, H 2 O, liquid. E sub initial is greater than E sub final; therefore, energy is released from the system to the surroundings during the reaction and delta E is less than 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916238"/>
            <a:ext cx="2430463"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318" name="Object 4" descr="Delta E = E sub final minus E sub initial"/>
          <p:cNvGraphicFramePr>
            <a:graphicFrameLocks noChangeAspect="1"/>
          </p:cNvGraphicFramePr>
          <p:nvPr>
            <p:extLst>
              <p:ext uri="{D42A27DB-BD31-4B8C-83A1-F6EECF244321}">
                <p14:modId xmlns:p14="http://schemas.microsoft.com/office/powerpoint/2010/main" val="2924434813"/>
              </p:ext>
            </p:extLst>
          </p:nvPr>
        </p:nvGraphicFramePr>
        <p:xfrm>
          <a:off x="1143000" y="3124200"/>
          <a:ext cx="2338388" cy="471488"/>
        </p:xfrm>
        <a:graphic>
          <a:graphicData uri="http://schemas.openxmlformats.org/presentationml/2006/ole">
            <mc:AlternateContent xmlns:mc="http://schemas.openxmlformats.org/markup-compatibility/2006">
              <mc:Choice xmlns:v="urn:schemas-microsoft-com:vml" Requires="v">
                <p:oleObj spid="_x0000_s13328" name="Equation" r:id="rId4" imgW="1130300" imgH="228600" progId="Equation.DSMT4">
                  <p:embed/>
                </p:oleObj>
              </mc:Choice>
              <mc:Fallback>
                <p:oleObj name="Equation" r:id="rId4" imgW="1130300" imgH="228600" progId="Equation.DSMT4">
                  <p:embed/>
                  <p:pic>
                    <p:nvPicPr>
                      <p:cNvPr id="0" name="Object 4" descr="Delta E = E sub final minus E sub initi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124200"/>
                        <a:ext cx="233838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7" name="Content Placeholder 5"/>
          <p:cNvSpPr>
            <a:spLocks noGrp="1" noChangeArrowheads="1"/>
          </p:cNvSpPr>
          <p:nvPr>
            <p:ph idx="13"/>
          </p:nvPr>
        </p:nvSpPr>
        <p:spPr>
          <a:xfrm>
            <a:off x="457200" y="2057400"/>
            <a:ext cx="8229600" cy="762000"/>
          </a:xfrm>
        </p:spPr>
        <p:txBody>
          <a:bodyPr/>
          <a:lstStyle/>
          <a:p>
            <a:pPr marL="0" indent="0">
              <a:buFontTx/>
              <a:buNone/>
            </a:pPr>
            <a:r>
              <a:rPr lang="en-US" altLang="en-US" sz="2600"/>
              <a:t>is the final energy of the system minus the initial energy of the system:</a:t>
            </a:r>
          </a:p>
        </p:txBody>
      </p:sp>
      <p:graphicFrame>
        <p:nvGraphicFramePr>
          <p:cNvPr id="13316" name="Object 6" descr="Delta E"/>
          <p:cNvGraphicFramePr>
            <a:graphicFrameLocks noChangeAspect="1"/>
          </p:cNvGraphicFramePr>
          <p:nvPr>
            <p:extLst>
              <p:ext uri="{D42A27DB-BD31-4B8C-83A1-F6EECF244321}">
                <p14:modId xmlns:p14="http://schemas.microsoft.com/office/powerpoint/2010/main" val="346416370"/>
              </p:ext>
            </p:extLst>
          </p:nvPr>
        </p:nvGraphicFramePr>
        <p:xfrm>
          <a:off x="6781800" y="1633538"/>
          <a:ext cx="598488" cy="407987"/>
        </p:xfrm>
        <a:graphic>
          <a:graphicData uri="http://schemas.openxmlformats.org/presentationml/2006/ole">
            <mc:AlternateContent xmlns:mc="http://schemas.openxmlformats.org/markup-compatibility/2006">
              <mc:Choice xmlns:v="urn:schemas-microsoft-com:vml" Requires="v">
                <p:oleObj spid="_x0000_s13329" name="Equation" r:id="rId6" imgW="279400" imgH="190500" progId="Equation.DSMT4">
                  <p:embed/>
                </p:oleObj>
              </mc:Choice>
              <mc:Fallback>
                <p:oleObj name="Equation" r:id="rId6" imgW="279400" imgH="190500" progId="Equation.DSMT4">
                  <p:embed/>
                  <p:pic>
                    <p:nvPicPr>
                      <p:cNvPr id="0" name="Object 6" descr="Delta 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1633538"/>
                        <a:ext cx="598488"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5" name="Content Placeholder 2"/>
          <p:cNvSpPr>
            <a:spLocks noGrp="1" noChangeArrowheads="1"/>
          </p:cNvSpPr>
          <p:nvPr>
            <p:ph idx="1"/>
          </p:nvPr>
        </p:nvSpPr>
        <p:spPr>
          <a:xfrm>
            <a:off x="457200" y="1600200"/>
            <a:ext cx="6324600" cy="457200"/>
          </a:xfrm>
        </p:spPr>
        <p:txBody>
          <a:bodyPr/>
          <a:lstStyle/>
          <a:p>
            <a:pPr marL="0" indent="0">
              <a:spcBef>
                <a:spcPct val="0"/>
              </a:spcBef>
              <a:buFontTx/>
              <a:buNone/>
            </a:pPr>
            <a:r>
              <a:rPr lang="en-US" altLang="en-US" sz="2600"/>
              <a:t>By definition, the change in internal energy,</a:t>
            </a:r>
          </a:p>
        </p:txBody>
      </p:sp>
      <p:sp>
        <p:nvSpPr>
          <p:cNvPr id="13314" name="Title 1"/>
          <p:cNvSpPr>
            <a:spLocks noGrp="1" noChangeArrowheads="1"/>
          </p:cNvSpPr>
          <p:nvPr>
            <p:ph type="title"/>
          </p:nvPr>
        </p:nvSpPr>
        <p:spPr/>
        <p:txBody>
          <a:bodyPr/>
          <a:lstStyle/>
          <a:p>
            <a:r>
              <a:rPr lang="en-US" altLang="en-US"/>
              <a:t>Internal Energy </a:t>
            </a:r>
            <a:r>
              <a:rPr lang="en-US" altLang="en-US" sz="2000"/>
              <a:t>(2 of 2)</a:t>
            </a:r>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Line 66"/>
          <p:cNvSpPr>
            <a:spLocks noChangeShapeType="1"/>
          </p:cNvSpPr>
          <p:nvPr/>
        </p:nvSpPr>
        <p:spPr bwMode="auto">
          <a:xfrm>
            <a:off x="381000" y="1123950"/>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9" name="Text Box 11"/>
          <p:cNvSpPr txBox="1">
            <a:spLocks noChangeArrowheads="1"/>
          </p:cNvSpPr>
          <p:nvPr/>
        </p:nvSpPr>
        <p:spPr bwMode="auto">
          <a:xfrm>
            <a:off x="320675" y="1135063"/>
            <a:ext cx="8723313" cy="481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tabLst>
                <a:tab pos="2290763" algn="l"/>
                <a:tab pos="4748213" algn="l"/>
              </a:tabLst>
              <a:defRPr sz="3200">
                <a:solidFill>
                  <a:schemeClr val="tx1"/>
                </a:solidFill>
                <a:latin typeface="Times New Roman" panose="02020603050405020304" pitchFamily="18" charset="0"/>
              </a:defRPr>
            </a:lvl1pPr>
            <a:lvl2pPr marL="742950" indent="-285750">
              <a:spcBef>
                <a:spcPct val="20000"/>
              </a:spcBef>
              <a:buChar char="–"/>
              <a:tabLst>
                <a:tab pos="2290763" algn="l"/>
                <a:tab pos="4748213" algn="l"/>
              </a:tabLst>
              <a:defRPr sz="2800">
                <a:solidFill>
                  <a:schemeClr val="tx1"/>
                </a:solidFill>
                <a:latin typeface="Times New Roman" panose="02020603050405020304" pitchFamily="18" charset="0"/>
              </a:defRPr>
            </a:lvl2pPr>
            <a:lvl3pPr marL="1143000" indent="-228600">
              <a:spcBef>
                <a:spcPct val="20000"/>
              </a:spcBef>
              <a:buChar char="•"/>
              <a:tabLst>
                <a:tab pos="2290763" algn="l"/>
                <a:tab pos="4748213" algn="l"/>
              </a:tabLst>
              <a:defRPr sz="2400">
                <a:solidFill>
                  <a:schemeClr val="tx1"/>
                </a:solidFill>
                <a:latin typeface="Times New Roman" panose="02020603050405020304" pitchFamily="18" charset="0"/>
              </a:defRPr>
            </a:lvl3pPr>
            <a:lvl4pPr marL="1600200" indent="-228600">
              <a:spcBef>
                <a:spcPct val="20000"/>
              </a:spcBef>
              <a:buChar char="–"/>
              <a:tabLst>
                <a:tab pos="2290763" algn="l"/>
                <a:tab pos="4748213" algn="l"/>
              </a:tabLst>
              <a:defRPr sz="2000">
                <a:solidFill>
                  <a:schemeClr val="tx1"/>
                </a:solidFill>
                <a:latin typeface="Times New Roman" panose="02020603050405020304" pitchFamily="18" charset="0"/>
              </a:defRPr>
            </a:lvl4pPr>
            <a:lvl5pPr marL="2057400" indent="-228600">
              <a:spcBef>
                <a:spcPct val="20000"/>
              </a:spcBef>
              <a:buChar char="»"/>
              <a:tabLst>
                <a:tab pos="2290763" algn="l"/>
                <a:tab pos="4748213"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2290763" algn="l"/>
                <a:tab pos="4748213"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2290763" algn="l"/>
                <a:tab pos="4748213"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2290763" algn="l"/>
                <a:tab pos="4748213"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2290763" algn="l"/>
                <a:tab pos="4748213" algn="l"/>
              </a:tabLst>
              <a:defRPr sz="2000">
                <a:solidFill>
                  <a:schemeClr val="tx1"/>
                </a:solidFill>
                <a:latin typeface="Times New Roman" panose="02020603050405020304" pitchFamily="18" charset="0"/>
              </a:defRPr>
            </a:lvl9pPr>
          </a:lstStyle>
          <a:p>
            <a:pPr>
              <a:spcBef>
                <a:spcPct val="0"/>
              </a:spcBef>
              <a:buFontTx/>
              <a:buNone/>
            </a:pPr>
            <a:r>
              <a:rPr lang="en-US" altLang="en-US" sz="1400">
                <a:ea typeface="MS PGothic" panose="020B0600070205080204" pitchFamily="34" charset="-128"/>
              </a:rPr>
              <a:t>Because the process occurs at constant pressure, 	</a:t>
            </a:r>
            <a:r>
              <a:rPr lang="en-US" altLang="en-US" sz="1400">
                <a:ea typeface="MS PGothic" panose="020B0600070205080204" pitchFamily="34" charset="-128"/>
                <a:sym typeface="Symbol" panose="05050102010706020507" pitchFamily="18" charset="2"/>
              </a:rPr>
              <a:t>Δ</a:t>
            </a:r>
            <a:r>
              <a:rPr lang="en-US" altLang="en-US" sz="1400" i="1">
                <a:ea typeface="MS PGothic" panose="020B0600070205080204" pitchFamily="34" charset="-128"/>
              </a:rPr>
              <a:t>H</a:t>
            </a:r>
            <a:r>
              <a:rPr lang="en-US" altLang="en-US" sz="1400">
                <a:ea typeface="MS PGothic" panose="020B0600070205080204" pitchFamily="34" charset="-128"/>
              </a:rPr>
              <a:t> = </a:t>
            </a:r>
            <a:r>
              <a:rPr lang="en-US" altLang="en-US" sz="1400" i="1">
                <a:ea typeface="MS PGothic" panose="020B0600070205080204" pitchFamily="34" charset="-128"/>
              </a:rPr>
              <a:t>q</a:t>
            </a:r>
            <a:r>
              <a:rPr lang="en-US" altLang="en-US" sz="1400" i="1" baseline="-25000">
                <a:ea typeface="MS PGothic" panose="020B0600070205080204" pitchFamily="34" charset="-128"/>
              </a:rPr>
              <a:t>P</a:t>
            </a:r>
            <a:r>
              <a:rPr lang="en-US" altLang="en-US" sz="1400">
                <a:ea typeface="MS PGothic" panose="020B0600070205080204" pitchFamily="34" charset="-128"/>
              </a:rPr>
              <a:t> = –2.7 kJ</a:t>
            </a:r>
          </a:p>
          <a:p>
            <a:pPr>
              <a:spcBef>
                <a:spcPct val="0"/>
              </a:spcBef>
              <a:buFontTx/>
              <a:buNone/>
            </a:pPr>
            <a:endParaRPr lang="en-US" altLang="en-US" sz="1400">
              <a:ea typeface="MS PGothic" panose="020B0600070205080204" pitchFamily="34" charset="-128"/>
            </a:endParaRPr>
          </a:p>
          <a:p>
            <a:pPr>
              <a:spcBef>
                <a:spcPct val="0"/>
              </a:spcBef>
              <a:buFontTx/>
              <a:buNone/>
            </a:pPr>
            <a:r>
              <a:rPr lang="en-US" altLang="en-US" sz="1400">
                <a:ea typeface="MS PGothic" panose="020B0600070205080204" pitchFamily="34" charset="-128"/>
              </a:rPr>
              <a:t>To express the enthalpy change on a molar basis, we use the</a:t>
            </a:r>
          </a:p>
          <a:p>
            <a:pPr>
              <a:spcBef>
                <a:spcPct val="0"/>
              </a:spcBef>
              <a:buFontTx/>
              <a:buNone/>
            </a:pPr>
            <a:r>
              <a:rPr lang="en-US" altLang="en-US" sz="1400">
                <a:ea typeface="MS PGothic" panose="020B0600070205080204" pitchFamily="34" charset="-128"/>
              </a:rPr>
              <a:t>fact that the number of moles of HCl is given by the product</a:t>
            </a:r>
          </a:p>
          <a:p>
            <a:pPr>
              <a:spcBef>
                <a:spcPct val="0"/>
              </a:spcBef>
              <a:buFontTx/>
              <a:buNone/>
            </a:pPr>
            <a:r>
              <a:rPr lang="en-US" altLang="en-US" sz="1400">
                <a:ea typeface="MS PGothic" panose="020B0600070205080204" pitchFamily="34" charset="-128"/>
              </a:rPr>
              <a:t>of the volume (50 mL = 0.050 L) and concentration</a:t>
            </a:r>
          </a:p>
          <a:p>
            <a:pPr>
              <a:spcBef>
                <a:spcPct val="0"/>
              </a:spcBef>
              <a:buFontTx/>
              <a:buNone/>
            </a:pPr>
            <a:r>
              <a:rPr lang="en-US" altLang="en-US" sz="1400">
                <a:ea typeface="MS PGothic" panose="020B0600070205080204" pitchFamily="34" charset="-128"/>
              </a:rPr>
              <a:t>(1.0 </a:t>
            </a:r>
            <a:r>
              <a:rPr lang="en-US" altLang="en-US" sz="1400" i="1">
                <a:ea typeface="MS PGothic" panose="020B0600070205080204" pitchFamily="34" charset="-128"/>
              </a:rPr>
              <a:t>M</a:t>
            </a:r>
            <a:r>
              <a:rPr lang="en-US" altLang="en-US" sz="1400">
                <a:ea typeface="MS PGothic" panose="020B0600070205080204" pitchFamily="34" charset="-128"/>
              </a:rPr>
              <a:t> = 1.0 mol/L) of the HCl solution:</a:t>
            </a:r>
          </a:p>
          <a:p>
            <a:pPr>
              <a:spcBef>
                <a:spcPct val="0"/>
              </a:spcBef>
              <a:buFontTx/>
              <a:buNone/>
            </a:pPr>
            <a:endParaRPr lang="en-US" altLang="en-US" sz="1400">
              <a:ea typeface="MS PGothic" panose="020B0600070205080204" pitchFamily="34" charset="-128"/>
            </a:endParaRPr>
          </a:p>
          <a:p>
            <a:pPr>
              <a:spcBef>
                <a:spcPct val="0"/>
              </a:spcBef>
              <a:buFontTx/>
              <a:buNone/>
            </a:pPr>
            <a:r>
              <a:rPr lang="en-US" altLang="en-US" sz="1400">
                <a:ea typeface="MS PGothic" panose="020B0600070205080204" pitchFamily="34" charset="-128"/>
              </a:rPr>
              <a:t>Thus, the enthalpy change per mole of HCl is:	</a:t>
            </a:r>
            <a:r>
              <a:rPr lang="en-US" altLang="en-US" sz="1400">
                <a:solidFill>
                  <a:srgbClr val="000000"/>
                </a:solidFill>
                <a:ea typeface="MS PGothic" panose="020B0600070205080204" pitchFamily="34" charset="-128"/>
                <a:sym typeface="Symbol" panose="05050102010706020507" pitchFamily="18" charset="2"/>
              </a:rPr>
              <a:t> Δ</a:t>
            </a:r>
            <a:r>
              <a:rPr lang="en-US" altLang="en-US" sz="1400" i="1">
                <a:solidFill>
                  <a:srgbClr val="000000"/>
                </a:solidFill>
                <a:ea typeface="MS PGothic" panose="020B0600070205080204" pitchFamily="34" charset="-128"/>
              </a:rPr>
              <a:t>H</a:t>
            </a:r>
            <a:r>
              <a:rPr lang="en-US" altLang="en-US" sz="1400">
                <a:ea typeface="MS PGothic" panose="020B0600070205080204" pitchFamily="34" charset="-128"/>
              </a:rPr>
              <a:t> = –2.7 kJ/0.050 mol = –54 kJ/mol</a:t>
            </a:r>
          </a:p>
          <a:p>
            <a:pPr>
              <a:spcBef>
                <a:spcPct val="0"/>
              </a:spcBef>
              <a:buFontTx/>
              <a:buNone/>
            </a:pPr>
            <a:endParaRPr lang="en-US" altLang="en-US" sz="1400">
              <a:ea typeface="MS PGothic" panose="020B0600070205080204" pitchFamily="34" charset="-128"/>
            </a:endParaRPr>
          </a:p>
          <a:p>
            <a:pPr>
              <a:spcBef>
                <a:spcPct val="0"/>
              </a:spcBef>
              <a:buFontTx/>
              <a:buNone/>
            </a:pPr>
            <a:r>
              <a:rPr lang="en-US" altLang="en-US" sz="1400" b="1">
                <a:ea typeface="MS PGothic" panose="020B0600070205080204" pitchFamily="34" charset="-128"/>
              </a:rPr>
              <a:t>Check</a:t>
            </a:r>
            <a:r>
              <a:rPr lang="en-US" altLang="en-US" sz="1400">
                <a:ea typeface="MS PGothic" panose="020B0600070205080204" pitchFamily="34" charset="-128"/>
              </a:rPr>
              <a:t> </a:t>
            </a:r>
            <a:r>
              <a:rPr lang="en-US" altLang="en-US" sz="1400">
                <a:solidFill>
                  <a:srgbClr val="000000"/>
                </a:solidFill>
                <a:ea typeface="MS PGothic" panose="020B0600070205080204" pitchFamily="34" charset="-128"/>
                <a:sym typeface="Symbol" panose="05050102010706020507" pitchFamily="18" charset="2"/>
              </a:rPr>
              <a:t>Δ</a:t>
            </a:r>
            <a:r>
              <a:rPr lang="en-US" altLang="en-US" sz="1400" i="1">
                <a:solidFill>
                  <a:srgbClr val="000000"/>
                </a:solidFill>
                <a:ea typeface="MS PGothic" panose="020B0600070205080204" pitchFamily="34" charset="-128"/>
              </a:rPr>
              <a:t>H</a:t>
            </a:r>
            <a:r>
              <a:rPr lang="en-US" altLang="en-US" sz="1400">
                <a:ea typeface="MS PGothic" panose="020B0600070205080204" pitchFamily="34" charset="-128"/>
              </a:rPr>
              <a:t> is negative (exothermic), as evidenced by the observed increase in the temperature. The magnitude of the molar enthalpy change seems reasonable.</a:t>
            </a:r>
          </a:p>
          <a:p>
            <a:pPr>
              <a:spcBef>
                <a:spcPct val="0"/>
              </a:spcBef>
              <a:buFontTx/>
              <a:buNone/>
            </a:pPr>
            <a:endParaRPr lang="en-US" altLang="en-US" sz="1400">
              <a:ea typeface="MS PGothic" panose="020B0600070205080204" pitchFamily="34" charset="-128"/>
            </a:endParaRPr>
          </a:p>
          <a:p>
            <a:pPr>
              <a:spcBef>
                <a:spcPct val="0"/>
              </a:spcBef>
              <a:buFontTx/>
              <a:buNone/>
            </a:pPr>
            <a:r>
              <a:rPr lang="en-US" altLang="en-US" sz="1600" b="1">
                <a:solidFill>
                  <a:srgbClr val="3366FF"/>
                </a:solidFill>
                <a:latin typeface="Arial" panose="020B0604020202020204" pitchFamily="34" charset="0"/>
                <a:ea typeface="MS PGothic" panose="020B0600070205080204" pitchFamily="34" charset="-128"/>
              </a:rPr>
              <a:t>Practice Exercise 1</a:t>
            </a:r>
          </a:p>
          <a:p>
            <a:pPr>
              <a:spcBef>
                <a:spcPct val="0"/>
              </a:spcBef>
              <a:buFontTx/>
              <a:buNone/>
            </a:pPr>
            <a:endParaRPr lang="en-US" altLang="en-US" sz="1000" b="1">
              <a:solidFill>
                <a:srgbClr val="3366FF"/>
              </a:solidFill>
              <a:ea typeface="MS PGothic" panose="020B0600070205080204" pitchFamily="34" charset="-128"/>
            </a:endParaRPr>
          </a:p>
          <a:p>
            <a:pPr>
              <a:spcBef>
                <a:spcPct val="0"/>
              </a:spcBef>
              <a:buFontTx/>
              <a:buNone/>
            </a:pPr>
            <a:r>
              <a:rPr lang="en-US" altLang="en-US" sz="1400">
                <a:ea typeface="MS PGothic" panose="020B0600070205080204" pitchFamily="34" charset="-128"/>
              </a:rPr>
              <a:t>When 0.243 g of Mg metal is combined with enough HCl to make 100 mL of solution in a constant-pressure calorimeter, the following reaction occurs:</a:t>
            </a:r>
          </a:p>
          <a:p>
            <a:pPr>
              <a:spcBef>
                <a:spcPct val="0"/>
              </a:spcBef>
              <a:buFontTx/>
              <a:buNone/>
            </a:pPr>
            <a:endParaRPr lang="en-US" altLang="en-US" sz="1400">
              <a:ea typeface="MS PGothic" panose="020B0600070205080204" pitchFamily="34" charset="-128"/>
            </a:endParaRPr>
          </a:p>
          <a:p>
            <a:pPr algn="ctr">
              <a:spcBef>
                <a:spcPct val="0"/>
              </a:spcBef>
              <a:buFontTx/>
              <a:buNone/>
            </a:pPr>
            <a:r>
              <a:rPr lang="en-US" altLang="en-US" sz="1400">
                <a:ea typeface="MS PGothic" panose="020B0600070205080204" pitchFamily="34" charset="-128"/>
              </a:rPr>
              <a:t>Mg(</a:t>
            </a:r>
            <a:r>
              <a:rPr lang="en-US" altLang="en-US" sz="1400" i="1">
                <a:ea typeface="MS PGothic" panose="020B0600070205080204" pitchFamily="34" charset="-128"/>
              </a:rPr>
              <a:t>s</a:t>
            </a:r>
            <a:r>
              <a:rPr lang="en-US" altLang="en-US" sz="1400">
                <a:ea typeface="MS PGothic" panose="020B0600070205080204" pitchFamily="34" charset="-128"/>
              </a:rPr>
              <a:t>) + 2 HCl(</a:t>
            </a:r>
            <a:r>
              <a:rPr lang="en-US" altLang="en-US" sz="1400" i="1">
                <a:ea typeface="MS PGothic" panose="020B0600070205080204" pitchFamily="34" charset="-128"/>
              </a:rPr>
              <a:t>aq</a:t>
            </a:r>
            <a:r>
              <a:rPr lang="en-US" altLang="en-US" sz="1400">
                <a:ea typeface="MS PGothic" panose="020B0600070205080204" pitchFamily="34" charset="-128"/>
              </a:rPr>
              <a:t>)           MgCl</a:t>
            </a:r>
            <a:r>
              <a:rPr lang="en-US" altLang="en-US" sz="1400" baseline="-25000">
                <a:ea typeface="MS PGothic" panose="020B0600070205080204" pitchFamily="34" charset="-128"/>
              </a:rPr>
              <a:t>2</a:t>
            </a:r>
            <a:r>
              <a:rPr lang="en-US" altLang="en-US" sz="1400">
                <a:ea typeface="MS PGothic" panose="020B0600070205080204" pitchFamily="34" charset="-128"/>
              </a:rPr>
              <a:t>(</a:t>
            </a:r>
            <a:r>
              <a:rPr lang="en-US" altLang="en-US" sz="1400" i="1">
                <a:ea typeface="MS PGothic" panose="020B0600070205080204" pitchFamily="34" charset="-128"/>
              </a:rPr>
              <a:t>aq</a:t>
            </a:r>
            <a:r>
              <a:rPr lang="en-US" altLang="en-US" sz="1400">
                <a:ea typeface="MS PGothic" panose="020B0600070205080204" pitchFamily="34" charset="-128"/>
              </a:rPr>
              <a:t>) + H</a:t>
            </a:r>
            <a:r>
              <a:rPr lang="en-US" altLang="en-US" sz="1400" baseline="-25000">
                <a:ea typeface="MS PGothic" panose="020B0600070205080204" pitchFamily="34" charset="-128"/>
              </a:rPr>
              <a:t>2</a:t>
            </a:r>
            <a:r>
              <a:rPr lang="en-US" altLang="en-US" sz="1400">
                <a:ea typeface="MS PGothic" panose="020B0600070205080204" pitchFamily="34" charset="-128"/>
              </a:rPr>
              <a:t>(</a:t>
            </a:r>
            <a:r>
              <a:rPr lang="en-US" altLang="en-US" sz="1400" i="1">
                <a:ea typeface="MS PGothic" panose="020B0600070205080204" pitchFamily="34" charset="-128"/>
              </a:rPr>
              <a:t>g</a:t>
            </a:r>
            <a:r>
              <a:rPr lang="en-US" altLang="en-US" sz="1400">
                <a:ea typeface="MS PGothic" panose="020B0600070205080204" pitchFamily="34" charset="-128"/>
              </a:rPr>
              <a:t>)</a:t>
            </a:r>
          </a:p>
          <a:p>
            <a:pPr algn="ctr">
              <a:spcBef>
                <a:spcPct val="0"/>
              </a:spcBef>
              <a:buFontTx/>
              <a:buNone/>
            </a:pPr>
            <a:endParaRPr lang="en-US" altLang="en-US" sz="1400">
              <a:ea typeface="MS PGothic" panose="020B0600070205080204" pitchFamily="34" charset="-128"/>
            </a:endParaRPr>
          </a:p>
          <a:p>
            <a:pPr>
              <a:spcBef>
                <a:spcPct val="0"/>
              </a:spcBef>
              <a:buFontTx/>
              <a:buNone/>
            </a:pPr>
            <a:r>
              <a:rPr lang="en-US" altLang="en-US" sz="1400">
                <a:ea typeface="MS PGothic" panose="020B0600070205080204" pitchFamily="34" charset="-128"/>
              </a:rPr>
              <a:t>If the temperature of the solution increases from 23.0 to 34.1 </a:t>
            </a:r>
            <a:r>
              <a:rPr lang="en-US" altLang="en-US" sz="1400">
                <a:latin typeface="Arial" panose="020B0604020202020204" pitchFamily="34" charset="0"/>
                <a:ea typeface="Calibri" panose="020F0502020204030204" pitchFamily="34" charset="0"/>
                <a:cs typeface="Calibri" panose="020F0502020204030204" pitchFamily="34" charset="0"/>
              </a:rPr>
              <a:t>°</a:t>
            </a:r>
            <a:r>
              <a:rPr lang="en-US" altLang="en-US" sz="1400">
                <a:ea typeface="MS PGothic" panose="020B0600070205080204" pitchFamily="34" charset="-128"/>
              </a:rPr>
              <a:t>C as a result of this reaction, calculate </a:t>
            </a:r>
            <a:r>
              <a:rPr lang="en-US" altLang="en-US" sz="1400">
                <a:solidFill>
                  <a:srgbClr val="000000"/>
                </a:solidFill>
                <a:ea typeface="MS PGothic" panose="020B0600070205080204" pitchFamily="34" charset="-128"/>
                <a:sym typeface="Symbol" panose="05050102010706020507" pitchFamily="18" charset="2"/>
              </a:rPr>
              <a:t>Δ</a:t>
            </a:r>
            <a:r>
              <a:rPr lang="en-US" altLang="en-US" sz="1400" i="1">
                <a:solidFill>
                  <a:srgbClr val="000000"/>
                </a:solidFill>
                <a:ea typeface="MS PGothic" panose="020B0600070205080204" pitchFamily="34" charset="-128"/>
              </a:rPr>
              <a:t>H</a:t>
            </a:r>
            <a:r>
              <a:rPr lang="en-US" altLang="en-US" sz="1400">
                <a:ea typeface="MS PGothic" panose="020B0600070205080204" pitchFamily="34" charset="-128"/>
              </a:rPr>
              <a:t> in kJ/mol Mg. Assume that the solution has a specific heat of 4.18 J/g-</a:t>
            </a:r>
            <a:r>
              <a:rPr lang="en-US" altLang="en-US" sz="1400">
                <a:latin typeface="Arial" panose="020B0604020202020204" pitchFamily="34" charset="0"/>
                <a:ea typeface="Calibri" panose="020F0502020204030204" pitchFamily="34" charset="0"/>
                <a:cs typeface="Calibri" panose="020F0502020204030204" pitchFamily="34" charset="0"/>
              </a:rPr>
              <a:t>°</a:t>
            </a:r>
            <a:r>
              <a:rPr lang="en-US" altLang="en-US" sz="1400">
                <a:ea typeface="MS PGothic" panose="020B0600070205080204" pitchFamily="34" charset="-128"/>
              </a:rPr>
              <a:t>C and a density of 1.00 g/mL. </a:t>
            </a:r>
            <a:r>
              <a:rPr lang="en-US" altLang="en-US" sz="1400" b="1">
                <a:ea typeface="MS PGothic" panose="020B0600070205080204" pitchFamily="34" charset="-128"/>
              </a:rPr>
              <a:t>(a) </a:t>
            </a:r>
            <a:r>
              <a:rPr lang="en-US" altLang="en-US" sz="1400">
                <a:ea typeface="MS PGothic" panose="020B0600070205080204" pitchFamily="34" charset="-128"/>
              </a:rPr>
              <a:t>–19.1 kJ/mol </a:t>
            </a:r>
            <a:br>
              <a:rPr lang="en-US" altLang="en-US" sz="1400">
                <a:ea typeface="MS PGothic" panose="020B0600070205080204" pitchFamily="34" charset="-128"/>
              </a:rPr>
            </a:br>
            <a:r>
              <a:rPr lang="en-US" altLang="en-US" sz="1400" b="1">
                <a:ea typeface="MS PGothic" panose="020B0600070205080204" pitchFamily="34" charset="-128"/>
              </a:rPr>
              <a:t>(b) </a:t>
            </a:r>
            <a:r>
              <a:rPr lang="en-US" altLang="en-US" sz="1400">
                <a:ea typeface="MS PGothic" panose="020B0600070205080204" pitchFamily="34" charset="-128"/>
              </a:rPr>
              <a:t>–111 kJ/mol </a:t>
            </a:r>
            <a:r>
              <a:rPr lang="en-US" altLang="en-US" sz="1400" b="1">
                <a:ea typeface="MS PGothic" panose="020B0600070205080204" pitchFamily="34" charset="-128"/>
              </a:rPr>
              <a:t>(c) </a:t>
            </a:r>
            <a:r>
              <a:rPr lang="en-US" altLang="en-US" sz="1400">
                <a:ea typeface="MS PGothic" panose="020B0600070205080204" pitchFamily="34" charset="-128"/>
              </a:rPr>
              <a:t>–191 kJ/mol </a:t>
            </a:r>
            <a:r>
              <a:rPr lang="en-US" altLang="en-US" sz="1400" b="1">
                <a:ea typeface="MS PGothic" panose="020B0600070205080204" pitchFamily="34" charset="-128"/>
              </a:rPr>
              <a:t>(d) </a:t>
            </a:r>
            <a:r>
              <a:rPr lang="en-US" altLang="en-US" sz="1400">
                <a:ea typeface="MS PGothic" panose="020B0600070205080204" pitchFamily="34" charset="-128"/>
              </a:rPr>
              <a:t>–464 kJ/mol </a:t>
            </a:r>
            <a:r>
              <a:rPr lang="en-US" altLang="en-US" sz="1400" b="1">
                <a:ea typeface="MS PGothic" panose="020B0600070205080204" pitchFamily="34" charset="-128"/>
              </a:rPr>
              <a:t>(e) </a:t>
            </a:r>
            <a:r>
              <a:rPr lang="en-US" altLang="en-US" sz="1400">
                <a:ea typeface="MS PGothic" panose="020B0600070205080204" pitchFamily="34" charset="-128"/>
              </a:rPr>
              <a:t>–961 kJ/mol</a:t>
            </a:r>
          </a:p>
        </p:txBody>
      </p:sp>
      <p:sp>
        <p:nvSpPr>
          <p:cNvPr id="108548" name="Line 81"/>
          <p:cNvSpPr>
            <a:spLocks noChangeShapeType="1"/>
          </p:cNvSpPr>
          <p:nvPr/>
        </p:nvSpPr>
        <p:spPr bwMode="auto">
          <a:xfrm>
            <a:off x="304800" y="304800"/>
            <a:ext cx="14288" cy="5788025"/>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49"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50" name="Text Box 84"/>
          <p:cNvSpPr txBox="1">
            <a:spLocks noChangeArrowheads="1"/>
          </p:cNvSpPr>
          <p:nvPr/>
        </p:nvSpPr>
        <p:spPr bwMode="auto">
          <a:xfrm>
            <a:off x="320675" y="738188"/>
            <a:ext cx="863600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solidFill>
                  <a:srgbClr val="000000"/>
                </a:solidFill>
                <a:ea typeface="MS PGothic" panose="020B0600070205080204" pitchFamily="34" charset="-128"/>
              </a:rPr>
              <a:t>Continued</a:t>
            </a:r>
          </a:p>
        </p:txBody>
      </p:sp>
      <p:sp>
        <p:nvSpPr>
          <p:cNvPr id="108551" name="Rectangle 58"/>
          <p:cNvSpPr>
            <a:spLocks noChangeArrowheads="1"/>
          </p:cNvSpPr>
          <p:nvPr/>
        </p:nvSpPr>
        <p:spPr bwMode="auto">
          <a:xfrm>
            <a:off x="295275" y="322263"/>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282825" indent="-2282825">
              <a:spcBef>
                <a:spcPct val="20000"/>
              </a:spcBef>
              <a:buChar char="•"/>
              <a:tabLst>
                <a:tab pos="2511425" algn="l"/>
              </a:tabLst>
              <a:defRPr sz="3200">
                <a:solidFill>
                  <a:schemeClr val="tx1"/>
                </a:solidFill>
                <a:latin typeface="Times New Roman" panose="02020603050405020304" pitchFamily="18" charset="0"/>
              </a:defRPr>
            </a:lvl1pPr>
            <a:lvl2pPr marL="742950" indent="-285750">
              <a:spcBef>
                <a:spcPct val="20000"/>
              </a:spcBef>
              <a:buChar char="–"/>
              <a:tabLst>
                <a:tab pos="2511425" algn="l"/>
              </a:tabLst>
              <a:defRPr sz="2800">
                <a:solidFill>
                  <a:schemeClr val="tx1"/>
                </a:solidFill>
                <a:latin typeface="Times New Roman" panose="02020603050405020304" pitchFamily="18" charset="0"/>
              </a:defRPr>
            </a:lvl2pPr>
            <a:lvl3pPr marL="1143000" indent="-228600">
              <a:spcBef>
                <a:spcPct val="20000"/>
              </a:spcBef>
              <a:buChar char="•"/>
              <a:tabLst>
                <a:tab pos="2511425" algn="l"/>
              </a:tabLst>
              <a:defRPr sz="2400">
                <a:solidFill>
                  <a:schemeClr val="tx1"/>
                </a:solidFill>
                <a:latin typeface="Times New Roman" panose="02020603050405020304" pitchFamily="18" charset="0"/>
              </a:defRPr>
            </a:lvl3pPr>
            <a:lvl4pPr marL="1600200" indent="-228600">
              <a:spcBef>
                <a:spcPct val="20000"/>
              </a:spcBef>
              <a:buChar char="–"/>
              <a:tabLst>
                <a:tab pos="2511425" algn="l"/>
              </a:tabLst>
              <a:defRPr sz="2000">
                <a:solidFill>
                  <a:schemeClr val="tx1"/>
                </a:solidFill>
                <a:latin typeface="Times New Roman" panose="02020603050405020304" pitchFamily="18" charset="0"/>
              </a:defRPr>
            </a:lvl4pPr>
            <a:lvl5pPr marL="2057400" indent="-228600">
              <a:spcBef>
                <a:spcPct val="20000"/>
              </a:spcBef>
              <a:buChar char="»"/>
              <a:tabLst>
                <a:tab pos="2511425"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2511425"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2511425"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2511425"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2511425" algn="l"/>
              </a:tabLst>
              <a:defRPr sz="2000">
                <a:solidFill>
                  <a:schemeClr val="tx1"/>
                </a:solidFill>
                <a:latin typeface="Times New Roman" panose="02020603050405020304" pitchFamily="18" charset="0"/>
              </a:defRPr>
            </a:lvl9pPr>
          </a:lstStyle>
          <a:p>
            <a:pPr>
              <a:spcBef>
                <a:spcPct val="50000"/>
              </a:spcBef>
              <a:buFontTx/>
              <a:buNone/>
            </a:pPr>
            <a:r>
              <a:rPr lang="en-US" altLang="en-US" sz="2000" b="1">
                <a:solidFill>
                  <a:srgbClr val="3366FF"/>
                </a:solidFill>
                <a:latin typeface="Arial" panose="020B0604020202020204" pitchFamily="34" charset="0"/>
              </a:rPr>
              <a:t>Example :      </a:t>
            </a:r>
            <a:r>
              <a:rPr lang="en-US" altLang="en-US" sz="2000" b="1">
                <a:latin typeface="Arial" panose="020B0604020202020204" pitchFamily="34" charset="0"/>
              </a:rPr>
              <a:t>Measuring </a:t>
            </a:r>
            <a:r>
              <a:rPr lang="en-US" altLang="en-US" sz="2000" b="1">
                <a:latin typeface="Arial" panose="020B0604020202020204" pitchFamily="34" charset="0"/>
                <a:sym typeface="Symbol" panose="05050102010706020507" pitchFamily="18" charset="2"/>
              </a:rPr>
              <a:t>Δ</a:t>
            </a:r>
            <a:r>
              <a:rPr lang="en-US" altLang="en-US" sz="2000" b="1" i="1">
                <a:latin typeface="Arial" panose="020B0604020202020204" pitchFamily="34" charset="0"/>
              </a:rPr>
              <a:t>H</a:t>
            </a:r>
            <a:r>
              <a:rPr lang="en-US" altLang="en-US" sz="2000" b="1">
                <a:latin typeface="Arial" panose="020B0604020202020204" pitchFamily="34" charset="0"/>
              </a:rPr>
              <a:t>  Using a Coffee-Cup Calorimeter</a:t>
            </a:r>
          </a:p>
        </p:txBody>
      </p:sp>
      <p:sp>
        <p:nvSpPr>
          <p:cNvPr id="108552" name="Line 89"/>
          <p:cNvSpPr>
            <a:spLocks noChangeShapeType="1"/>
          </p:cNvSpPr>
          <p:nvPr/>
        </p:nvSpPr>
        <p:spPr bwMode="auto">
          <a:xfrm flipV="1">
            <a:off x="309563" y="6092825"/>
            <a:ext cx="442912"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00650" y="2265363"/>
            <a:ext cx="255905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l="42526" t="9157" r="47803" b="80331"/>
          <a:stretch>
            <a:fillRect/>
          </a:stretch>
        </p:blipFill>
        <p:spPr bwMode="auto">
          <a:xfrm>
            <a:off x="4451350" y="4841875"/>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5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59">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59">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059">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59">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59">
                                            <p:txEl>
                                              <p:pRg st="15" end="1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59">
                                            <p:txEl>
                                              <p:pRg st="17" end="1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Line 66"/>
          <p:cNvSpPr>
            <a:spLocks noChangeShapeType="1"/>
          </p:cNvSpPr>
          <p:nvPr/>
        </p:nvSpPr>
        <p:spPr bwMode="auto">
          <a:xfrm>
            <a:off x="381000" y="1123950"/>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9" name="Text Box 11"/>
          <p:cNvSpPr txBox="1">
            <a:spLocks noChangeArrowheads="1"/>
          </p:cNvSpPr>
          <p:nvPr/>
        </p:nvSpPr>
        <p:spPr bwMode="auto">
          <a:xfrm>
            <a:off x="320675" y="1135063"/>
            <a:ext cx="8723313" cy="481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20000"/>
              </a:spcBef>
              <a:buChar char="•"/>
              <a:tabLst>
                <a:tab pos="2290763" algn="l"/>
              </a:tabLst>
              <a:defRPr sz="3200">
                <a:solidFill>
                  <a:schemeClr val="tx1"/>
                </a:solidFill>
                <a:latin typeface="Times New Roman" panose="02020603050405020304" pitchFamily="18" charset="0"/>
              </a:defRPr>
            </a:lvl1pPr>
            <a:lvl2pPr marL="742950" indent="-285750">
              <a:spcBef>
                <a:spcPct val="20000"/>
              </a:spcBef>
              <a:buChar char="–"/>
              <a:tabLst>
                <a:tab pos="2290763" algn="l"/>
              </a:tabLst>
              <a:defRPr sz="2800">
                <a:solidFill>
                  <a:schemeClr val="tx1"/>
                </a:solidFill>
                <a:latin typeface="Times New Roman" panose="02020603050405020304" pitchFamily="18" charset="0"/>
              </a:defRPr>
            </a:lvl2pPr>
            <a:lvl3pPr marL="1143000" indent="-228600">
              <a:spcBef>
                <a:spcPct val="20000"/>
              </a:spcBef>
              <a:buChar char="•"/>
              <a:tabLst>
                <a:tab pos="2290763" algn="l"/>
              </a:tabLst>
              <a:defRPr sz="2400">
                <a:solidFill>
                  <a:schemeClr val="tx1"/>
                </a:solidFill>
                <a:latin typeface="Times New Roman" panose="02020603050405020304" pitchFamily="18" charset="0"/>
              </a:defRPr>
            </a:lvl3pPr>
            <a:lvl4pPr marL="1600200" indent="-228600">
              <a:spcBef>
                <a:spcPct val="20000"/>
              </a:spcBef>
              <a:buChar char="–"/>
              <a:tabLst>
                <a:tab pos="2290763" algn="l"/>
              </a:tabLst>
              <a:defRPr sz="2000">
                <a:solidFill>
                  <a:schemeClr val="tx1"/>
                </a:solidFill>
                <a:latin typeface="Times New Roman" panose="02020603050405020304" pitchFamily="18" charset="0"/>
              </a:defRPr>
            </a:lvl4pPr>
            <a:lvl5pPr marL="2057400" indent="-228600">
              <a:spcBef>
                <a:spcPct val="20000"/>
              </a:spcBef>
              <a:buChar char="»"/>
              <a:tabLst>
                <a:tab pos="2290763"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2290763"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2290763"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2290763"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2290763" algn="l"/>
              </a:tabLst>
              <a:defRPr sz="2000">
                <a:solidFill>
                  <a:schemeClr val="tx1"/>
                </a:solidFill>
                <a:latin typeface="Times New Roman" panose="02020603050405020304" pitchFamily="18" charset="0"/>
              </a:defRPr>
            </a:lvl9pPr>
          </a:lstStyle>
          <a:p>
            <a:pPr>
              <a:spcBef>
                <a:spcPct val="0"/>
              </a:spcBef>
              <a:buFontTx/>
              <a:buNone/>
            </a:pPr>
            <a:r>
              <a:rPr lang="en-US" altLang="en-US" sz="1600" b="1">
                <a:solidFill>
                  <a:srgbClr val="3366FF"/>
                </a:solidFill>
                <a:latin typeface="Arial" panose="020B0604020202020204" pitchFamily="34" charset="0"/>
                <a:ea typeface="MS PGothic" panose="020B0600070205080204" pitchFamily="34" charset="-128"/>
              </a:rPr>
              <a:t>Practice Exercise 2</a:t>
            </a:r>
          </a:p>
          <a:p>
            <a:pPr>
              <a:spcBef>
                <a:spcPct val="0"/>
              </a:spcBef>
              <a:buFontTx/>
              <a:buNone/>
            </a:pPr>
            <a:endParaRPr lang="en-US" altLang="en-US" sz="1000" b="1">
              <a:solidFill>
                <a:srgbClr val="3366FF"/>
              </a:solidFill>
              <a:ea typeface="MS PGothic" panose="020B0600070205080204" pitchFamily="34" charset="-128"/>
            </a:endParaRPr>
          </a:p>
          <a:p>
            <a:pPr>
              <a:spcBef>
                <a:spcPct val="0"/>
              </a:spcBef>
              <a:buFontTx/>
              <a:buNone/>
            </a:pPr>
            <a:r>
              <a:rPr lang="en-US" altLang="en-US" sz="1400">
                <a:ea typeface="MS PGothic" panose="020B0600070205080204" pitchFamily="34" charset="-128"/>
              </a:rPr>
              <a:t>When 50.0 mL of 0.100 </a:t>
            </a:r>
            <a:r>
              <a:rPr lang="en-US" altLang="en-US" sz="1400" i="1">
                <a:ea typeface="MS PGothic" panose="020B0600070205080204" pitchFamily="34" charset="-128"/>
              </a:rPr>
              <a:t>M</a:t>
            </a:r>
            <a:r>
              <a:rPr lang="en-US" altLang="en-US" sz="1400">
                <a:ea typeface="MS PGothic" panose="020B0600070205080204" pitchFamily="34" charset="-128"/>
              </a:rPr>
              <a:t> AgNO</a:t>
            </a:r>
            <a:r>
              <a:rPr lang="en-US" altLang="en-US" sz="1400" baseline="-25000">
                <a:ea typeface="MS PGothic" panose="020B0600070205080204" pitchFamily="34" charset="-128"/>
              </a:rPr>
              <a:t>3</a:t>
            </a:r>
            <a:r>
              <a:rPr lang="en-US" altLang="en-US" sz="1400">
                <a:ea typeface="MS PGothic" panose="020B0600070205080204" pitchFamily="34" charset="-128"/>
              </a:rPr>
              <a:t> and 50.0 mL of 0.100 </a:t>
            </a:r>
            <a:r>
              <a:rPr lang="en-US" altLang="en-US" sz="1400" i="1">
                <a:ea typeface="MS PGothic" panose="020B0600070205080204" pitchFamily="34" charset="-128"/>
              </a:rPr>
              <a:t>M</a:t>
            </a:r>
            <a:r>
              <a:rPr lang="en-US" altLang="en-US" sz="1400">
                <a:ea typeface="MS PGothic" panose="020B0600070205080204" pitchFamily="34" charset="-128"/>
              </a:rPr>
              <a:t> HCl are mixed in a constant-pressure calorimeter, the temperature of the mixture increases from 22.30 to 23.11 </a:t>
            </a:r>
            <a:r>
              <a:rPr lang="en-US" altLang="en-US" sz="1400">
                <a:latin typeface="Arial" panose="020B0604020202020204" pitchFamily="34" charset="0"/>
                <a:ea typeface="Calibri" panose="020F0502020204030204" pitchFamily="34" charset="0"/>
                <a:cs typeface="Calibri" panose="020F0502020204030204" pitchFamily="34" charset="0"/>
              </a:rPr>
              <a:t>°</a:t>
            </a:r>
            <a:r>
              <a:rPr lang="en-US" altLang="en-US" sz="1400">
                <a:ea typeface="MS PGothic" panose="020B0600070205080204" pitchFamily="34" charset="-128"/>
              </a:rPr>
              <a:t>C. The temperature increase is caused by the following reaction:</a:t>
            </a:r>
          </a:p>
          <a:p>
            <a:pPr>
              <a:spcBef>
                <a:spcPct val="0"/>
              </a:spcBef>
              <a:buFontTx/>
              <a:buNone/>
            </a:pPr>
            <a:endParaRPr lang="en-US" altLang="en-US" sz="1400">
              <a:ea typeface="MS PGothic" panose="020B0600070205080204" pitchFamily="34" charset="-128"/>
            </a:endParaRPr>
          </a:p>
          <a:p>
            <a:pPr algn="ctr">
              <a:spcBef>
                <a:spcPct val="0"/>
              </a:spcBef>
              <a:buFontTx/>
              <a:buNone/>
            </a:pPr>
            <a:r>
              <a:rPr lang="en-US" altLang="en-US" sz="1400">
                <a:ea typeface="MS PGothic" panose="020B0600070205080204" pitchFamily="34" charset="-128"/>
              </a:rPr>
              <a:t>AgNO</a:t>
            </a:r>
            <a:r>
              <a:rPr lang="en-US" altLang="en-US" sz="1400" baseline="-25000">
                <a:ea typeface="MS PGothic" panose="020B0600070205080204" pitchFamily="34" charset="-128"/>
              </a:rPr>
              <a:t>3</a:t>
            </a:r>
            <a:r>
              <a:rPr lang="en-US" altLang="en-US" sz="1400">
                <a:ea typeface="MS PGothic" panose="020B0600070205080204" pitchFamily="34" charset="-128"/>
              </a:rPr>
              <a:t>(</a:t>
            </a:r>
            <a:r>
              <a:rPr lang="en-US" altLang="en-US" sz="1400" i="1">
                <a:ea typeface="MS PGothic" panose="020B0600070205080204" pitchFamily="34" charset="-128"/>
              </a:rPr>
              <a:t>aq</a:t>
            </a:r>
            <a:r>
              <a:rPr lang="en-US" altLang="en-US" sz="1400">
                <a:ea typeface="MS PGothic" panose="020B0600070205080204" pitchFamily="34" charset="-128"/>
              </a:rPr>
              <a:t>) + HCl(</a:t>
            </a:r>
            <a:r>
              <a:rPr lang="en-US" altLang="en-US" sz="1400" i="1">
                <a:ea typeface="MS PGothic" panose="020B0600070205080204" pitchFamily="34" charset="-128"/>
              </a:rPr>
              <a:t>aq</a:t>
            </a:r>
            <a:r>
              <a:rPr lang="en-US" altLang="en-US" sz="1400">
                <a:ea typeface="MS PGothic" panose="020B0600070205080204" pitchFamily="34" charset="-128"/>
              </a:rPr>
              <a:t>)           AgCl(</a:t>
            </a:r>
            <a:r>
              <a:rPr lang="en-US" altLang="en-US" sz="1400" i="1">
                <a:ea typeface="MS PGothic" panose="020B0600070205080204" pitchFamily="34" charset="-128"/>
              </a:rPr>
              <a:t>s</a:t>
            </a:r>
            <a:r>
              <a:rPr lang="en-US" altLang="en-US" sz="1400">
                <a:ea typeface="MS PGothic" panose="020B0600070205080204" pitchFamily="34" charset="-128"/>
              </a:rPr>
              <a:t>) + HNO</a:t>
            </a:r>
            <a:r>
              <a:rPr lang="en-US" altLang="en-US" sz="1400" baseline="-25000">
                <a:ea typeface="MS PGothic" panose="020B0600070205080204" pitchFamily="34" charset="-128"/>
              </a:rPr>
              <a:t>3</a:t>
            </a:r>
            <a:r>
              <a:rPr lang="en-US" altLang="en-US" sz="1400">
                <a:ea typeface="MS PGothic" panose="020B0600070205080204" pitchFamily="34" charset="-128"/>
              </a:rPr>
              <a:t>(</a:t>
            </a:r>
            <a:r>
              <a:rPr lang="en-US" altLang="en-US" sz="1400" i="1">
                <a:ea typeface="MS PGothic" panose="020B0600070205080204" pitchFamily="34" charset="-128"/>
              </a:rPr>
              <a:t>aq</a:t>
            </a:r>
            <a:r>
              <a:rPr lang="en-US" altLang="en-US" sz="1400">
                <a:ea typeface="MS PGothic" panose="020B0600070205080204" pitchFamily="34" charset="-128"/>
              </a:rPr>
              <a:t>)</a:t>
            </a:r>
          </a:p>
          <a:p>
            <a:pPr>
              <a:spcBef>
                <a:spcPct val="0"/>
              </a:spcBef>
              <a:buFontTx/>
              <a:buNone/>
            </a:pPr>
            <a:endParaRPr lang="en-US" altLang="en-US" sz="1400">
              <a:ea typeface="MS PGothic" panose="020B0600070205080204" pitchFamily="34" charset="-128"/>
            </a:endParaRPr>
          </a:p>
          <a:p>
            <a:pPr>
              <a:spcBef>
                <a:spcPct val="0"/>
              </a:spcBef>
              <a:buFontTx/>
              <a:buNone/>
            </a:pPr>
            <a:r>
              <a:rPr lang="en-US" altLang="en-US" sz="1400">
                <a:ea typeface="MS PGothic" panose="020B0600070205080204" pitchFamily="34" charset="-128"/>
              </a:rPr>
              <a:t>Calculate </a:t>
            </a:r>
            <a:r>
              <a:rPr lang="en-US" altLang="en-US" sz="1400">
                <a:solidFill>
                  <a:srgbClr val="000000"/>
                </a:solidFill>
                <a:ea typeface="MS PGothic" panose="020B0600070205080204" pitchFamily="34" charset="-128"/>
                <a:sym typeface="Symbol" panose="05050102010706020507" pitchFamily="18" charset="2"/>
              </a:rPr>
              <a:t>Δ</a:t>
            </a:r>
            <a:r>
              <a:rPr lang="en-US" altLang="en-US" sz="1400" i="1">
                <a:ea typeface="MS PGothic" panose="020B0600070205080204" pitchFamily="34" charset="-128"/>
              </a:rPr>
              <a:t>H</a:t>
            </a:r>
            <a:r>
              <a:rPr lang="en-US" altLang="en-US" sz="1400">
                <a:ea typeface="MS PGothic" panose="020B0600070205080204" pitchFamily="34" charset="-128"/>
              </a:rPr>
              <a:t> for this reaction in kJ/mol AgNO</a:t>
            </a:r>
            <a:r>
              <a:rPr lang="en-US" altLang="en-US" sz="1400" baseline="-25000">
                <a:ea typeface="MS PGothic" panose="020B0600070205080204" pitchFamily="34" charset="-128"/>
              </a:rPr>
              <a:t>3</a:t>
            </a:r>
            <a:r>
              <a:rPr lang="en-US" altLang="en-US" sz="1400">
                <a:ea typeface="MS PGothic" panose="020B0600070205080204" pitchFamily="34" charset="-128"/>
              </a:rPr>
              <a:t>, assuming that the combined solution has a mass of 100.0 g and a specific heat of 4.18 J/g-</a:t>
            </a:r>
            <a:r>
              <a:rPr lang="en-US" altLang="en-US" sz="1400">
                <a:latin typeface="Arial" panose="020B0604020202020204" pitchFamily="34" charset="0"/>
                <a:ea typeface="Calibri" panose="020F0502020204030204" pitchFamily="34" charset="0"/>
                <a:cs typeface="Calibri" panose="020F0502020204030204" pitchFamily="34" charset="0"/>
              </a:rPr>
              <a:t>°</a:t>
            </a:r>
            <a:r>
              <a:rPr lang="en-US" altLang="en-US" sz="1400">
                <a:ea typeface="MS PGothic" panose="020B0600070205080204" pitchFamily="34" charset="-128"/>
              </a:rPr>
              <a:t>C.</a:t>
            </a:r>
          </a:p>
        </p:txBody>
      </p:sp>
      <p:sp>
        <p:nvSpPr>
          <p:cNvPr id="110596" name="Line 81"/>
          <p:cNvSpPr>
            <a:spLocks noChangeShapeType="1"/>
          </p:cNvSpPr>
          <p:nvPr/>
        </p:nvSpPr>
        <p:spPr bwMode="auto">
          <a:xfrm>
            <a:off x="304800" y="304800"/>
            <a:ext cx="7938" cy="321468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97"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98" name="Text Box 84"/>
          <p:cNvSpPr txBox="1">
            <a:spLocks noChangeArrowheads="1"/>
          </p:cNvSpPr>
          <p:nvPr/>
        </p:nvSpPr>
        <p:spPr bwMode="auto">
          <a:xfrm>
            <a:off x="320675" y="738188"/>
            <a:ext cx="863600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solidFill>
                  <a:srgbClr val="000000"/>
                </a:solidFill>
                <a:ea typeface="MS PGothic" panose="020B0600070205080204" pitchFamily="34" charset="-128"/>
              </a:rPr>
              <a:t>Continued</a:t>
            </a:r>
          </a:p>
        </p:txBody>
      </p:sp>
      <p:sp>
        <p:nvSpPr>
          <p:cNvPr id="110599" name="Rectangle 58"/>
          <p:cNvSpPr>
            <a:spLocks noChangeArrowheads="1"/>
          </p:cNvSpPr>
          <p:nvPr/>
        </p:nvSpPr>
        <p:spPr bwMode="auto">
          <a:xfrm>
            <a:off x="317500" y="395288"/>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282825" indent="-2282825">
              <a:spcBef>
                <a:spcPct val="20000"/>
              </a:spcBef>
              <a:buChar char="•"/>
              <a:tabLst>
                <a:tab pos="2511425" algn="l"/>
              </a:tabLst>
              <a:defRPr sz="3200">
                <a:solidFill>
                  <a:schemeClr val="tx1"/>
                </a:solidFill>
                <a:latin typeface="Times New Roman" panose="02020603050405020304" pitchFamily="18" charset="0"/>
              </a:defRPr>
            </a:lvl1pPr>
            <a:lvl2pPr marL="742950" indent="-285750">
              <a:spcBef>
                <a:spcPct val="20000"/>
              </a:spcBef>
              <a:buChar char="–"/>
              <a:tabLst>
                <a:tab pos="2511425" algn="l"/>
              </a:tabLst>
              <a:defRPr sz="2800">
                <a:solidFill>
                  <a:schemeClr val="tx1"/>
                </a:solidFill>
                <a:latin typeface="Times New Roman" panose="02020603050405020304" pitchFamily="18" charset="0"/>
              </a:defRPr>
            </a:lvl2pPr>
            <a:lvl3pPr marL="1143000" indent="-228600">
              <a:spcBef>
                <a:spcPct val="20000"/>
              </a:spcBef>
              <a:buChar char="•"/>
              <a:tabLst>
                <a:tab pos="2511425" algn="l"/>
              </a:tabLst>
              <a:defRPr sz="2400">
                <a:solidFill>
                  <a:schemeClr val="tx1"/>
                </a:solidFill>
                <a:latin typeface="Times New Roman" panose="02020603050405020304" pitchFamily="18" charset="0"/>
              </a:defRPr>
            </a:lvl3pPr>
            <a:lvl4pPr marL="1600200" indent="-228600">
              <a:spcBef>
                <a:spcPct val="20000"/>
              </a:spcBef>
              <a:buChar char="–"/>
              <a:tabLst>
                <a:tab pos="2511425" algn="l"/>
              </a:tabLst>
              <a:defRPr sz="2000">
                <a:solidFill>
                  <a:schemeClr val="tx1"/>
                </a:solidFill>
                <a:latin typeface="Times New Roman" panose="02020603050405020304" pitchFamily="18" charset="0"/>
              </a:defRPr>
            </a:lvl4pPr>
            <a:lvl5pPr marL="2057400" indent="-228600">
              <a:spcBef>
                <a:spcPct val="20000"/>
              </a:spcBef>
              <a:buChar char="»"/>
              <a:tabLst>
                <a:tab pos="2511425"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2511425"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2511425"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2511425"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2511425" algn="l"/>
              </a:tabLst>
              <a:defRPr sz="2000">
                <a:solidFill>
                  <a:schemeClr val="tx1"/>
                </a:solidFill>
                <a:latin typeface="Times New Roman" panose="02020603050405020304" pitchFamily="18" charset="0"/>
              </a:defRPr>
            </a:lvl9pPr>
          </a:lstStyle>
          <a:p>
            <a:pPr>
              <a:spcBef>
                <a:spcPct val="50000"/>
              </a:spcBef>
              <a:buFontTx/>
              <a:buNone/>
            </a:pPr>
            <a:r>
              <a:rPr lang="en-US" altLang="en-US" sz="2000" b="1">
                <a:solidFill>
                  <a:srgbClr val="3366FF"/>
                </a:solidFill>
                <a:latin typeface="Arial" panose="020B0604020202020204" pitchFamily="34" charset="0"/>
              </a:rPr>
              <a:t>Example :      </a:t>
            </a:r>
            <a:r>
              <a:rPr lang="en-US" altLang="en-US" sz="2000" b="1">
                <a:latin typeface="Arial" panose="020B0604020202020204" pitchFamily="34" charset="0"/>
              </a:rPr>
              <a:t>Measuring </a:t>
            </a:r>
            <a:r>
              <a:rPr lang="en-US" altLang="en-US" sz="2000" b="1">
                <a:latin typeface="Arial" panose="020B0604020202020204" pitchFamily="34" charset="0"/>
                <a:sym typeface="Symbol" panose="05050102010706020507" pitchFamily="18" charset="2"/>
              </a:rPr>
              <a:t>Δ</a:t>
            </a:r>
            <a:r>
              <a:rPr lang="en-US" altLang="en-US" sz="2000" b="1" i="1">
                <a:latin typeface="Arial" panose="020B0604020202020204" pitchFamily="34" charset="0"/>
              </a:rPr>
              <a:t>H</a:t>
            </a:r>
            <a:r>
              <a:rPr lang="en-US" altLang="en-US" sz="2000" b="1">
                <a:latin typeface="Arial" panose="020B0604020202020204" pitchFamily="34" charset="0"/>
              </a:rPr>
              <a:t>  Using a Coffee-Cup Calorimeter</a:t>
            </a:r>
          </a:p>
        </p:txBody>
      </p:sp>
      <p:sp>
        <p:nvSpPr>
          <p:cNvPr id="110600" name="Line 89"/>
          <p:cNvSpPr>
            <a:spLocks noChangeShapeType="1"/>
          </p:cNvSpPr>
          <p:nvPr/>
        </p:nvSpPr>
        <p:spPr bwMode="auto">
          <a:xfrm flipV="1">
            <a:off x="303213" y="3519488"/>
            <a:ext cx="452437"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rcRect l="42526" t="9157" r="47803" b="80331"/>
          <a:stretch>
            <a:fillRect/>
          </a:stretch>
        </p:blipFill>
        <p:spPr bwMode="auto">
          <a:xfrm>
            <a:off x="4505325" y="2495550"/>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288925" y="193675"/>
            <a:ext cx="8626475" cy="552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latin typeface="Arial" panose="020B0604020202020204" pitchFamily="34" charset="0"/>
              </a:rPr>
              <a:t>Lecture Problems on Calorimetry &amp; Chemical Reactions</a:t>
            </a:r>
          </a:p>
          <a:p>
            <a:pPr>
              <a:spcBef>
                <a:spcPct val="0"/>
              </a:spcBef>
              <a:buFontTx/>
              <a:buNone/>
            </a:pPr>
            <a:endParaRPr lang="en-US" altLang="en-US" sz="2400" b="1">
              <a:latin typeface="Arial" panose="020B0604020202020204" pitchFamily="34" charset="0"/>
            </a:endParaRPr>
          </a:p>
          <a:p>
            <a:pPr>
              <a:spcBef>
                <a:spcPct val="0"/>
              </a:spcBef>
              <a:buFontTx/>
              <a:buAutoNum type="arabicPeriod"/>
            </a:pPr>
            <a:r>
              <a:rPr lang="en-US" altLang="en-US" sz="2400" b="1">
                <a:latin typeface="Arial" panose="020B0604020202020204" pitchFamily="34" charset="0"/>
              </a:rPr>
              <a:t>When a student mixes 50 mL of 1.0 M HCl and 50 mL of 1.0 M NaOH in a coffee-cup calorimeter, the temperature of the resultant solution increases from 21.0 </a:t>
            </a:r>
            <a:r>
              <a:rPr lang="en-US" altLang="en-US" sz="2400" b="1">
                <a:latin typeface="Arial" panose="020B0604020202020204" pitchFamily="34" charset="0"/>
                <a:sym typeface="Symbol" panose="05050102010706020507" pitchFamily="18" charset="2"/>
              </a:rPr>
              <a:t></a:t>
            </a:r>
            <a:r>
              <a:rPr lang="en-US" altLang="en-US" sz="2400" b="1">
                <a:latin typeface="Arial" panose="020B0604020202020204" pitchFamily="34" charset="0"/>
              </a:rPr>
              <a:t>C to 27.5 </a:t>
            </a:r>
            <a:r>
              <a:rPr lang="en-US" altLang="en-US" sz="2400" b="1">
                <a:latin typeface="Arial" panose="020B0604020202020204" pitchFamily="34" charset="0"/>
                <a:sym typeface="Symbol" panose="05050102010706020507" pitchFamily="18" charset="2"/>
              </a:rPr>
              <a:t></a:t>
            </a:r>
            <a:r>
              <a:rPr lang="en-US" altLang="en-US" sz="2400" b="1">
                <a:latin typeface="Arial" panose="020B0604020202020204" pitchFamily="34" charset="0"/>
              </a:rPr>
              <a:t>C.  Calculate the enthalpy change for the reaction (in kJ/mol), assuming that the calorimeter loses only a negligible quantity of heat and the density of the solution is 1.0 g/mL.</a:t>
            </a:r>
          </a:p>
          <a:p>
            <a:pPr>
              <a:spcBef>
                <a:spcPct val="0"/>
              </a:spcBef>
              <a:buFontTx/>
              <a:buAutoNum type="arabicPeriod"/>
            </a:pPr>
            <a:endParaRPr lang="en-US" altLang="en-US" sz="2400" b="1">
              <a:latin typeface="Arial" panose="020B0604020202020204" pitchFamily="34" charset="0"/>
            </a:endParaRPr>
          </a:p>
          <a:p>
            <a:pPr>
              <a:lnSpc>
                <a:spcPct val="90000"/>
              </a:lnSpc>
              <a:buFontTx/>
              <a:buNone/>
            </a:pPr>
            <a:r>
              <a:rPr lang="en-US" altLang="en-US" sz="2400" b="1">
                <a:solidFill>
                  <a:srgbClr val="C00000"/>
                </a:solidFill>
                <a:latin typeface="Arial" panose="020B0604020202020204" pitchFamily="34" charset="0"/>
              </a:rPr>
              <a:t>2.   A sample of benzene (C</a:t>
            </a:r>
            <a:r>
              <a:rPr lang="en-US" altLang="en-US" sz="2400" b="1" baseline="-25000">
                <a:solidFill>
                  <a:srgbClr val="C00000"/>
                </a:solidFill>
                <a:latin typeface="Arial" panose="020B0604020202020204" pitchFamily="34" charset="0"/>
              </a:rPr>
              <a:t>6</a:t>
            </a:r>
            <a:r>
              <a:rPr lang="en-US" altLang="en-US" sz="2400" b="1">
                <a:solidFill>
                  <a:srgbClr val="C00000"/>
                </a:solidFill>
                <a:latin typeface="Arial" panose="020B0604020202020204" pitchFamily="34" charset="0"/>
              </a:rPr>
              <a:t>H</a:t>
            </a:r>
            <a:r>
              <a:rPr lang="en-US" altLang="en-US" sz="2400" b="1" baseline="-25000">
                <a:solidFill>
                  <a:srgbClr val="C00000"/>
                </a:solidFill>
                <a:latin typeface="Arial" panose="020B0604020202020204" pitchFamily="34" charset="0"/>
              </a:rPr>
              <a:t>6</a:t>
            </a:r>
            <a:r>
              <a:rPr lang="en-US" altLang="en-US" sz="2400" b="1">
                <a:solidFill>
                  <a:srgbClr val="C00000"/>
                </a:solidFill>
                <a:latin typeface="Arial" panose="020B0604020202020204" pitchFamily="34" charset="0"/>
              </a:rPr>
              <a:t>) weighing 3.51 g was burned in an excess of oxygen in a bomb calorimeter.  The temperature of the calorimeter rose from 25.00 </a:t>
            </a:r>
            <a:r>
              <a:rPr lang="en-US" altLang="en-US" sz="2400" b="1" baseline="30000">
                <a:solidFill>
                  <a:srgbClr val="C00000"/>
                </a:solidFill>
                <a:latin typeface="Arial" panose="020B0604020202020204" pitchFamily="34" charset="0"/>
              </a:rPr>
              <a:t>o</a:t>
            </a:r>
            <a:r>
              <a:rPr lang="en-US" altLang="en-US" sz="2400" b="1">
                <a:solidFill>
                  <a:srgbClr val="C00000"/>
                </a:solidFill>
                <a:latin typeface="Arial" panose="020B0604020202020204" pitchFamily="34" charset="0"/>
              </a:rPr>
              <a:t>C to 37.18 </a:t>
            </a:r>
            <a:r>
              <a:rPr lang="en-US" altLang="en-US" sz="2400" b="1" baseline="30000">
                <a:solidFill>
                  <a:srgbClr val="C00000"/>
                </a:solidFill>
                <a:latin typeface="Arial" panose="020B0604020202020204" pitchFamily="34" charset="0"/>
              </a:rPr>
              <a:t>o</a:t>
            </a:r>
            <a:r>
              <a:rPr lang="en-US" altLang="en-US" sz="2400" b="1">
                <a:solidFill>
                  <a:srgbClr val="C00000"/>
                </a:solidFill>
                <a:latin typeface="Arial" panose="020B0604020202020204" pitchFamily="34" charset="0"/>
              </a:rPr>
              <a:t>C.  If the heat capacity was 12.05 kJ/</a:t>
            </a:r>
            <a:r>
              <a:rPr lang="en-US" altLang="en-US" sz="2400" b="1" baseline="30000">
                <a:solidFill>
                  <a:srgbClr val="C00000"/>
                </a:solidFill>
                <a:latin typeface="Arial" panose="020B0604020202020204" pitchFamily="34" charset="0"/>
              </a:rPr>
              <a:t>o</a:t>
            </a:r>
            <a:r>
              <a:rPr lang="en-US" altLang="en-US" sz="2400" b="1">
                <a:solidFill>
                  <a:srgbClr val="C00000"/>
                </a:solidFill>
                <a:latin typeface="Arial" panose="020B0604020202020204" pitchFamily="34" charset="0"/>
              </a:rPr>
              <a:t>C, what is the heat of reaction at 25.00</a:t>
            </a:r>
            <a:r>
              <a:rPr lang="en-US" altLang="en-US" sz="2400" b="1" baseline="30000">
                <a:solidFill>
                  <a:srgbClr val="C00000"/>
                </a:solidFill>
                <a:latin typeface="Arial" panose="020B0604020202020204" pitchFamily="34" charset="0"/>
              </a:rPr>
              <a:t>o</a:t>
            </a:r>
            <a:r>
              <a:rPr lang="en-US" altLang="en-US" sz="2400" b="1">
                <a:solidFill>
                  <a:srgbClr val="C00000"/>
                </a:solidFill>
                <a:latin typeface="Arial" panose="020B0604020202020204" pitchFamily="34" charset="0"/>
              </a:rPr>
              <a:t>C and 1.00 atm?</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DCE6F2">
            <a:alpha val="30196"/>
          </a:srgbClr>
        </a:solidFill>
        <a:effectLst/>
      </p:bgPr>
    </p:bg>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228600" y="111125"/>
            <a:ext cx="86868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b="1"/>
              <a:t>Workshop EN#5 on Calorimetry &amp; Chemical Rx</a:t>
            </a:r>
          </a:p>
          <a:p>
            <a:pPr algn="ctr">
              <a:spcBef>
                <a:spcPct val="0"/>
              </a:spcBef>
              <a:buFontTx/>
              <a:buNone/>
            </a:pPr>
            <a:endParaRPr lang="en-US" altLang="en-US" sz="2400" b="1"/>
          </a:p>
          <a:p>
            <a:pPr>
              <a:spcBef>
                <a:spcPct val="0"/>
              </a:spcBef>
              <a:buFontTx/>
              <a:buNone/>
            </a:pPr>
            <a:r>
              <a:rPr lang="en-US" altLang="en-US" sz="1600" b="1">
                <a:latin typeface="Arial" panose="020B0604020202020204" pitchFamily="34" charset="0"/>
              </a:rPr>
              <a:t>1.  How much heat is needed to warm 250 g of water from 22 </a:t>
            </a:r>
            <a:r>
              <a:rPr lang="en-US" altLang="en-US" sz="1600" b="1">
                <a:latin typeface="Arial" panose="020B0604020202020204" pitchFamily="34" charset="0"/>
                <a:sym typeface="Symbol" panose="05050102010706020507" pitchFamily="18" charset="2"/>
              </a:rPr>
              <a:t></a:t>
            </a:r>
            <a:r>
              <a:rPr lang="en-US" altLang="en-US" sz="1600" b="1">
                <a:latin typeface="Arial" panose="020B0604020202020204" pitchFamily="34" charset="0"/>
              </a:rPr>
              <a:t>C to 98 </a:t>
            </a:r>
            <a:r>
              <a:rPr lang="en-US" altLang="en-US" sz="1600" b="1">
                <a:latin typeface="Arial" panose="020B0604020202020204" pitchFamily="34" charset="0"/>
                <a:sym typeface="Symbol" panose="05050102010706020507" pitchFamily="18" charset="2"/>
              </a:rPr>
              <a:t></a:t>
            </a:r>
            <a:r>
              <a:rPr lang="en-US" altLang="en-US" sz="1600" b="1">
                <a:latin typeface="Arial" panose="020B0604020202020204" pitchFamily="34" charset="0"/>
              </a:rPr>
              <a:t>C?  What is the molar heat capacity of water?  The specific heat of water is 4.18 J/g K.</a:t>
            </a:r>
          </a:p>
          <a:p>
            <a:pPr>
              <a:spcBef>
                <a:spcPct val="0"/>
              </a:spcBef>
              <a:buFontTx/>
              <a:buNone/>
            </a:pPr>
            <a:endParaRPr lang="en-US" altLang="en-US" sz="1600" b="1">
              <a:latin typeface="Arial" panose="020B0604020202020204" pitchFamily="34" charset="0"/>
            </a:endParaRPr>
          </a:p>
          <a:p>
            <a:pPr>
              <a:spcBef>
                <a:spcPct val="0"/>
              </a:spcBef>
              <a:buFontTx/>
              <a:buNone/>
            </a:pPr>
            <a:r>
              <a:rPr lang="en-US" altLang="en-US" sz="1600" b="1">
                <a:latin typeface="Arial" panose="020B0604020202020204" pitchFamily="34" charset="0"/>
              </a:rPr>
              <a:t>2.  Large beds of rocks are used in some solar-heated homes to store heat.  Calculate the quantity of heat absorbed by 50.0 kg of rocks if their temperature increases by 12 </a:t>
            </a:r>
            <a:r>
              <a:rPr lang="en-US" altLang="en-US" sz="1600" b="1">
                <a:latin typeface="Arial" panose="020B0604020202020204" pitchFamily="34" charset="0"/>
                <a:sym typeface="Symbol" panose="05050102010706020507" pitchFamily="18" charset="2"/>
              </a:rPr>
              <a:t></a:t>
            </a:r>
            <a:r>
              <a:rPr lang="en-US" altLang="en-US" sz="1600" b="1">
                <a:latin typeface="Arial" panose="020B0604020202020204" pitchFamily="34" charset="0"/>
              </a:rPr>
              <a:t>C.  Assume that the specific heat of the rocks is 0.821 J/ g K.  What temperature change would these rocks undergo if they absorbed 450 kJ of heat?</a:t>
            </a:r>
          </a:p>
          <a:p>
            <a:pPr>
              <a:spcBef>
                <a:spcPct val="0"/>
              </a:spcBef>
              <a:buFontTx/>
              <a:buNone/>
            </a:pPr>
            <a:endParaRPr lang="en-US" altLang="en-US" sz="1600" b="1">
              <a:latin typeface="Arial" panose="020B0604020202020204" pitchFamily="34" charset="0"/>
            </a:endParaRPr>
          </a:p>
          <a:p>
            <a:pPr>
              <a:spcBef>
                <a:spcPct val="0"/>
              </a:spcBef>
              <a:buFontTx/>
              <a:buNone/>
            </a:pPr>
            <a:r>
              <a:rPr lang="en-US" altLang="en-US" sz="1600" b="1">
                <a:latin typeface="Arial" panose="020B0604020202020204" pitchFamily="34" charset="0"/>
              </a:rPr>
              <a:t>3.  A 25-g piece of gold (specific heat = 0.129 J/g K) and a 25-g piece of aluminum (specific heat = 0.895 J/g K), both heated to 100 </a:t>
            </a:r>
            <a:r>
              <a:rPr lang="en-US" altLang="en-US" sz="1600" b="1">
                <a:latin typeface="Arial" panose="020B0604020202020204" pitchFamily="34" charset="0"/>
                <a:sym typeface="Symbol" panose="05050102010706020507" pitchFamily="18" charset="2"/>
              </a:rPr>
              <a:t></a:t>
            </a:r>
            <a:r>
              <a:rPr lang="en-US" altLang="en-US" sz="1600" b="1">
                <a:latin typeface="Arial" panose="020B0604020202020204" pitchFamily="34" charset="0"/>
              </a:rPr>
              <a:t>C, are put in identical calorimeters.  Each calorimeter contains 100.0 g of water at 20.0 </a:t>
            </a:r>
            <a:r>
              <a:rPr lang="en-US" altLang="en-US" sz="1600" b="1">
                <a:latin typeface="Arial" panose="020B0604020202020204" pitchFamily="34" charset="0"/>
                <a:sym typeface="Symbol" panose="05050102010706020507" pitchFamily="18" charset="2"/>
              </a:rPr>
              <a:t></a:t>
            </a:r>
            <a:r>
              <a:rPr lang="en-US" altLang="en-US" sz="1600" b="1">
                <a:latin typeface="Arial" panose="020B0604020202020204" pitchFamily="34" charset="0"/>
              </a:rPr>
              <a:t>C.  </a:t>
            </a:r>
          </a:p>
          <a:p>
            <a:pPr>
              <a:spcBef>
                <a:spcPct val="0"/>
              </a:spcBef>
              <a:buFontTx/>
              <a:buNone/>
            </a:pPr>
            <a:r>
              <a:rPr lang="en-US" altLang="en-US" sz="1600" b="1">
                <a:latin typeface="Arial" panose="020B0604020202020204" pitchFamily="34" charset="0"/>
              </a:rPr>
              <a:t>	a.  What is the final temperature in the calorimeter containing the gold?  </a:t>
            </a:r>
          </a:p>
          <a:p>
            <a:pPr>
              <a:spcBef>
                <a:spcPct val="0"/>
              </a:spcBef>
              <a:buFontTx/>
              <a:buNone/>
            </a:pPr>
            <a:r>
              <a:rPr lang="en-US" altLang="en-US" sz="1600" b="1">
                <a:latin typeface="Arial" panose="020B0604020202020204" pitchFamily="34" charset="0"/>
              </a:rPr>
              <a:t>	b. What is the final temperature in the calorimeter containing the aluminum?</a:t>
            </a:r>
          </a:p>
          <a:p>
            <a:pPr>
              <a:spcBef>
                <a:spcPct val="0"/>
              </a:spcBef>
              <a:buFontTx/>
              <a:buNone/>
            </a:pPr>
            <a:r>
              <a:rPr lang="en-US" altLang="en-US" sz="1600" b="1">
                <a:latin typeface="Arial" panose="020B0604020202020204" pitchFamily="34" charset="0"/>
              </a:rPr>
              <a:t>	c.  Which piece of metal undergoes the greater change in energy and why?</a:t>
            </a:r>
          </a:p>
          <a:p>
            <a:pPr>
              <a:spcBef>
                <a:spcPct val="0"/>
              </a:spcBef>
              <a:buFontTx/>
              <a:buNone/>
            </a:pPr>
            <a:endParaRPr lang="en-US" altLang="en-US" sz="1600" b="1">
              <a:latin typeface="Arial" panose="020B0604020202020204" pitchFamily="34" charset="0"/>
            </a:endParaRPr>
          </a:p>
          <a:p>
            <a:pPr>
              <a:spcBef>
                <a:spcPct val="0"/>
              </a:spcBef>
              <a:buFontTx/>
              <a:buNone/>
            </a:pPr>
            <a:r>
              <a:rPr lang="en-US" altLang="en-US" sz="1600" b="1">
                <a:latin typeface="Arial" panose="020B0604020202020204" pitchFamily="34" charset="0"/>
                <a:cs typeface="Arial" panose="020B0604020202020204" pitchFamily="34" charset="0"/>
              </a:rPr>
              <a:t>4.  When 1.00 L of 1.00 M barium nitrate at 25.0</a:t>
            </a:r>
            <a:r>
              <a:rPr lang="en-US" altLang="en-US" sz="1600" b="1" baseline="30000">
                <a:latin typeface="Arial" panose="020B0604020202020204" pitchFamily="34" charset="0"/>
                <a:cs typeface="Arial" panose="020B0604020202020204" pitchFamily="34" charset="0"/>
              </a:rPr>
              <a:t>o</a:t>
            </a:r>
            <a:r>
              <a:rPr lang="en-US" altLang="en-US" sz="1600" b="1">
                <a:latin typeface="Arial" panose="020B0604020202020204" pitchFamily="34" charset="0"/>
                <a:cs typeface="Arial" panose="020B0604020202020204" pitchFamily="34" charset="0"/>
              </a:rPr>
              <a:t>C is mixed with 1.00L of 1.00M sodium sulfate in a calorimeter, a white solid is formed.  The temperature of the mixture is increased to 28.1</a:t>
            </a:r>
            <a:r>
              <a:rPr lang="en-US" altLang="en-US" sz="1600" b="1" baseline="30000">
                <a:latin typeface="Arial" panose="020B0604020202020204" pitchFamily="34" charset="0"/>
                <a:cs typeface="Arial" panose="020B0604020202020204" pitchFamily="34" charset="0"/>
              </a:rPr>
              <a:t>o</a:t>
            </a:r>
            <a:r>
              <a:rPr lang="en-US" altLang="en-US" sz="1600" b="1">
                <a:latin typeface="Arial" panose="020B0604020202020204" pitchFamily="34" charset="0"/>
                <a:cs typeface="Arial" panose="020B0604020202020204" pitchFamily="34" charset="0"/>
              </a:rPr>
              <a:t>C.  Assuming no heat is lost, the specific heat of the final solution is 4.18 K/g </a:t>
            </a:r>
            <a:r>
              <a:rPr lang="en-US" altLang="en-US" sz="1600" b="1" baseline="30000">
                <a:latin typeface="Arial" panose="020B0604020202020204" pitchFamily="34" charset="0"/>
                <a:cs typeface="Arial" panose="020B0604020202020204" pitchFamily="34" charset="0"/>
              </a:rPr>
              <a:t>o</a:t>
            </a:r>
            <a:r>
              <a:rPr lang="en-US" altLang="en-US" sz="1600" b="1">
                <a:latin typeface="Arial" panose="020B0604020202020204" pitchFamily="34" charset="0"/>
                <a:cs typeface="Arial" panose="020B0604020202020204" pitchFamily="34" charset="0"/>
              </a:rPr>
              <a:t>C, and the density of the final solution is 1.00 g/mL; calculate the molar enthalpy of the white product formed.</a:t>
            </a:r>
          </a:p>
          <a:p>
            <a:pPr>
              <a:spcBef>
                <a:spcPct val="0"/>
              </a:spcBef>
              <a:buFontTx/>
              <a:buNone/>
            </a:pPr>
            <a:endParaRPr lang="en-US" altLang="en-US" sz="1600" b="1">
              <a:latin typeface="Arial" panose="020B060402020202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Line 66"/>
          <p:cNvSpPr>
            <a:spLocks noChangeShapeType="1"/>
          </p:cNvSpPr>
          <p:nvPr/>
        </p:nvSpPr>
        <p:spPr bwMode="auto">
          <a:xfrm>
            <a:off x="381000" y="4094163"/>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9" name="Text Box 11">
            <a:extLst>
              <a:ext uri="{FF2B5EF4-FFF2-40B4-BE49-F238E27FC236}">
                <a16:creationId xmlns:a16="http://schemas.microsoft.com/office/drawing/2014/main" id="{F426BCAD-3979-402C-83CB-927F3B915E6F}"/>
              </a:ext>
            </a:extLst>
          </p:cNvPr>
          <p:cNvSpPr txBox="1">
            <a:spLocks noChangeArrowheads="1"/>
          </p:cNvSpPr>
          <p:nvPr/>
        </p:nvSpPr>
        <p:spPr bwMode="auto">
          <a:xfrm>
            <a:off x="320675" y="4106863"/>
            <a:ext cx="8489950" cy="175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285750" indent="-285750">
              <a:defRPr/>
            </a:pPr>
            <a:r>
              <a:rPr lang="en-US" altLang="en-US" sz="1600" b="1" dirty="0">
                <a:solidFill>
                  <a:srgbClr val="3366FF"/>
                </a:solidFill>
              </a:rPr>
              <a:t>Solution</a:t>
            </a:r>
            <a:endParaRPr lang="en-US" altLang="en-US" sz="1600" dirty="0">
              <a:solidFill>
                <a:schemeClr val="bg1"/>
              </a:solidFill>
            </a:endParaRPr>
          </a:p>
          <a:p>
            <a:pPr marL="285750" indent="-285750">
              <a:defRPr/>
            </a:pPr>
            <a:endParaRPr lang="en-US" sz="1000" b="1" dirty="0">
              <a:latin typeface="+mn-lt"/>
            </a:endParaRPr>
          </a:p>
          <a:p>
            <a:pPr marL="287338" indent="-287338">
              <a:defRPr/>
            </a:pPr>
            <a:r>
              <a:rPr lang="en-US" sz="1400" b="1" dirty="0">
                <a:latin typeface="+mn-lt"/>
              </a:rPr>
              <a:t>(a)</a:t>
            </a:r>
            <a:r>
              <a:rPr lang="en-US" sz="1400" dirty="0">
                <a:latin typeface="+mn-lt"/>
              </a:rPr>
              <a:t>	The general form of the equation we must balance is</a:t>
            </a:r>
          </a:p>
          <a:p>
            <a:pPr marL="342900" indent="-342900" algn="ctr">
              <a:buFontTx/>
              <a:buAutoNum type="alphaLcParenBoth"/>
              <a:defRPr/>
            </a:pPr>
            <a:endParaRPr lang="en-US" sz="1400" dirty="0">
              <a:latin typeface="+mn-lt"/>
            </a:endParaRPr>
          </a:p>
          <a:p>
            <a:pPr marL="0" indent="0" algn="ctr">
              <a:defRPr/>
            </a:pPr>
            <a:r>
              <a:rPr lang="en-US" sz="1400" dirty="0">
                <a:latin typeface="+mn-lt"/>
              </a:rPr>
              <a:t>C</a:t>
            </a:r>
            <a:r>
              <a:rPr lang="en-US" sz="1400" baseline="-25000" dirty="0">
                <a:latin typeface="+mn-lt"/>
              </a:rPr>
              <a:t>3</a:t>
            </a:r>
            <a:r>
              <a:rPr lang="en-US" sz="1400" dirty="0">
                <a:latin typeface="+mn-lt"/>
              </a:rPr>
              <a:t>H</a:t>
            </a:r>
            <a:r>
              <a:rPr lang="en-US" sz="1400" baseline="-25000" dirty="0">
                <a:latin typeface="+mn-lt"/>
              </a:rPr>
              <a:t>5</a:t>
            </a:r>
            <a:r>
              <a:rPr lang="en-US" sz="1400" dirty="0">
                <a:latin typeface="+mn-lt"/>
              </a:rPr>
              <a:t>N</a:t>
            </a:r>
            <a:r>
              <a:rPr lang="en-US" sz="1400" baseline="-25000" dirty="0">
                <a:latin typeface="+mn-lt"/>
              </a:rPr>
              <a:t>3</a:t>
            </a:r>
            <a:r>
              <a:rPr lang="en-US" sz="1400" dirty="0">
                <a:latin typeface="+mn-lt"/>
              </a:rPr>
              <a:t>O</a:t>
            </a:r>
            <a:r>
              <a:rPr lang="en-US" sz="1400" baseline="-25000" dirty="0">
                <a:latin typeface="+mn-lt"/>
              </a:rPr>
              <a:t>9</a:t>
            </a:r>
            <a:r>
              <a:rPr lang="en-US" sz="1400" dirty="0">
                <a:latin typeface="+mn-lt"/>
              </a:rPr>
              <a:t>(</a:t>
            </a:r>
            <a:r>
              <a:rPr lang="en-US" sz="1400" i="1" dirty="0">
                <a:latin typeface="+mn-lt"/>
              </a:rPr>
              <a:t>l</a:t>
            </a:r>
            <a:r>
              <a:rPr lang="en-US" sz="1400" dirty="0">
                <a:latin typeface="+mn-lt"/>
              </a:rPr>
              <a:t>)            N</a:t>
            </a:r>
            <a:r>
              <a:rPr lang="en-US" sz="1400" baseline="-25000" dirty="0">
                <a:latin typeface="+mn-lt"/>
              </a:rPr>
              <a:t>2</a:t>
            </a:r>
            <a:r>
              <a:rPr lang="en-US" sz="1400" dirty="0">
                <a:latin typeface="+mn-lt"/>
              </a:rPr>
              <a:t>(</a:t>
            </a:r>
            <a:r>
              <a:rPr lang="en-US" sz="1400" i="1" dirty="0">
                <a:latin typeface="+mn-lt"/>
              </a:rPr>
              <a:t>g</a:t>
            </a:r>
            <a:r>
              <a:rPr lang="en-US" sz="1400" dirty="0">
                <a:latin typeface="+mn-lt"/>
              </a:rPr>
              <a:t>) + CO</a:t>
            </a:r>
            <a:r>
              <a:rPr lang="en-US" sz="1400" baseline="-25000" dirty="0">
                <a:latin typeface="+mn-lt"/>
              </a:rPr>
              <a:t>2</a:t>
            </a:r>
            <a:r>
              <a:rPr lang="en-US" sz="1400" dirty="0">
                <a:latin typeface="+mn-lt"/>
              </a:rPr>
              <a:t>(</a:t>
            </a:r>
            <a:r>
              <a:rPr lang="en-US" sz="1400" i="1" dirty="0">
                <a:latin typeface="+mn-lt"/>
              </a:rPr>
              <a:t>g</a:t>
            </a:r>
            <a:r>
              <a:rPr lang="en-US" sz="1400" dirty="0">
                <a:latin typeface="+mn-lt"/>
              </a:rPr>
              <a:t>) + H</a:t>
            </a:r>
            <a:r>
              <a:rPr lang="en-US" sz="1400" baseline="-25000" dirty="0">
                <a:latin typeface="+mn-lt"/>
              </a:rPr>
              <a:t>2</a:t>
            </a:r>
            <a:r>
              <a:rPr lang="en-US" sz="1400" dirty="0">
                <a:latin typeface="+mn-lt"/>
              </a:rPr>
              <a:t>O(</a:t>
            </a:r>
            <a:r>
              <a:rPr lang="en-US" sz="1400" i="1" dirty="0">
                <a:latin typeface="+mn-lt"/>
              </a:rPr>
              <a:t>l</a:t>
            </a:r>
            <a:r>
              <a:rPr lang="en-US" sz="1400" dirty="0">
                <a:latin typeface="+mn-lt"/>
              </a:rPr>
              <a:t>) + O</a:t>
            </a:r>
            <a:r>
              <a:rPr lang="en-US" sz="1400" baseline="-25000" dirty="0">
                <a:latin typeface="+mn-lt"/>
              </a:rPr>
              <a:t>2</a:t>
            </a:r>
            <a:r>
              <a:rPr lang="en-US" sz="1400" dirty="0">
                <a:latin typeface="+mn-lt"/>
              </a:rPr>
              <a:t>(</a:t>
            </a:r>
            <a:r>
              <a:rPr lang="en-US" sz="1400" i="1" dirty="0">
                <a:latin typeface="+mn-lt"/>
              </a:rPr>
              <a:t>g</a:t>
            </a:r>
            <a:r>
              <a:rPr lang="en-US" sz="1400" dirty="0">
                <a:latin typeface="+mn-lt"/>
              </a:rPr>
              <a:t>)</a:t>
            </a:r>
          </a:p>
        </p:txBody>
      </p:sp>
      <p:sp>
        <p:nvSpPr>
          <p:cNvPr id="116740" name="Line 81"/>
          <p:cNvSpPr>
            <a:spLocks noChangeShapeType="1"/>
          </p:cNvSpPr>
          <p:nvPr/>
        </p:nvSpPr>
        <p:spPr bwMode="auto">
          <a:xfrm>
            <a:off x="304800" y="304800"/>
            <a:ext cx="14288" cy="556260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1"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a:extLst>
              <a:ext uri="{FF2B5EF4-FFF2-40B4-BE49-F238E27FC236}">
                <a16:creationId xmlns:a16="http://schemas.microsoft.com/office/drawing/2014/main" id="{666F5290-C44F-4D2B-95EB-E4C9F2707FF7}"/>
              </a:ext>
            </a:extLst>
          </p:cNvPr>
          <p:cNvSpPr txBox="1">
            <a:spLocks noChangeArrowheads="1"/>
          </p:cNvSpPr>
          <p:nvPr/>
        </p:nvSpPr>
        <p:spPr bwMode="auto">
          <a:xfrm>
            <a:off x="320675" y="898525"/>
            <a:ext cx="8661400" cy="573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a:defRPr/>
            </a:pPr>
            <a:r>
              <a:rPr lang="en-US" sz="1400" dirty="0" err="1">
                <a:latin typeface="+mn-lt"/>
              </a:rPr>
              <a:t>Trinitroglycerin</a:t>
            </a:r>
            <a:r>
              <a:rPr lang="en-US" sz="1400" dirty="0">
                <a:latin typeface="+mn-lt"/>
              </a:rPr>
              <a:t>, C</a:t>
            </a:r>
            <a:r>
              <a:rPr lang="en-US" sz="1400" baseline="-25000" dirty="0">
                <a:latin typeface="+mn-lt"/>
              </a:rPr>
              <a:t>3</a:t>
            </a:r>
            <a:r>
              <a:rPr lang="en-US" sz="1400" dirty="0">
                <a:latin typeface="+mn-lt"/>
              </a:rPr>
              <a:t>H</a:t>
            </a:r>
            <a:r>
              <a:rPr lang="en-US" sz="1400" baseline="-25000" dirty="0">
                <a:latin typeface="+mn-lt"/>
              </a:rPr>
              <a:t>5</a:t>
            </a:r>
            <a:r>
              <a:rPr lang="en-US" sz="1400" dirty="0">
                <a:latin typeface="+mn-lt"/>
              </a:rPr>
              <a:t>N</a:t>
            </a:r>
            <a:r>
              <a:rPr lang="en-US" sz="1400" baseline="-25000" dirty="0">
                <a:latin typeface="+mn-lt"/>
              </a:rPr>
              <a:t>3</a:t>
            </a:r>
            <a:r>
              <a:rPr lang="en-US" sz="1400" dirty="0">
                <a:latin typeface="+mn-lt"/>
              </a:rPr>
              <a:t>O</a:t>
            </a:r>
            <a:r>
              <a:rPr lang="en-US" sz="1400" baseline="-25000" dirty="0">
                <a:latin typeface="+mn-lt"/>
              </a:rPr>
              <a:t>9</a:t>
            </a:r>
            <a:r>
              <a:rPr lang="en-US" sz="1400" dirty="0">
                <a:latin typeface="+mn-lt"/>
              </a:rPr>
              <a:t> (usually referred to simply as nitroglycerin), has been widely used as an explosive. Alfred Nobel used it to make dynamite in 1866. Rather surprisingly, it also is used as a medication, to relieve angina (chest pains resulting from partially blocked arteries to the heart) by dilating the blood vessels. At 1 </a:t>
            </a:r>
            <a:r>
              <a:rPr lang="en-US" sz="1400" dirty="0" err="1">
                <a:latin typeface="+mn-lt"/>
              </a:rPr>
              <a:t>atm</a:t>
            </a:r>
            <a:r>
              <a:rPr lang="en-US" sz="1400" dirty="0">
                <a:latin typeface="+mn-lt"/>
              </a:rPr>
              <a:t> pressure and 25 </a:t>
            </a:r>
            <a:r>
              <a:rPr lang="en-US" sz="1400" dirty="0"/>
              <a:t>°</a:t>
            </a:r>
            <a:r>
              <a:rPr lang="en-US" sz="1400" dirty="0">
                <a:latin typeface="+mn-lt"/>
              </a:rPr>
              <a:t>C, the enthalpy of decomposition of </a:t>
            </a:r>
            <a:r>
              <a:rPr lang="en-US" sz="1400" dirty="0" err="1">
                <a:latin typeface="+mn-lt"/>
              </a:rPr>
              <a:t>trinitroglycerin</a:t>
            </a:r>
            <a:r>
              <a:rPr lang="en-US" sz="1400" dirty="0">
                <a:latin typeface="+mn-lt"/>
              </a:rPr>
              <a:t> to form nitrogen gas, carbon dioxide gas, liquid water, and oxygen gas is </a:t>
            </a:r>
            <a:r>
              <a:rPr lang="en-US" sz="1400" dirty="0">
                <a:solidFill>
                  <a:srgbClr val="000000"/>
                </a:solidFill>
                <a:latin typeface="Times New Roman"/>
                <a:ea typeface="ＭＳ Ｐゴシック" pitchFamily="34" charset="-128"/>
              </a:rPr>
              <a:t>–</a:t>
            </a:r>
            <a:r>
              <a:rPr lang="en-US" sz="1400" dirty="0">
                <a:latin typeface="+mn-lt"/>
              </a:rPr>
              <a:t>1541.4 kJ/mol.</a:t>
            </a:r>
          </a:p>
          <a:p>
            <a:pPr marL="283464" indent="-283464">
              <a:defRPr/>
            </a:pPr>
            <a:r>
              <a:rPr lang="en-US" sz="1400" b="1" dirty="0">
                <a:latin typeface="+mn-lt"/>
              </a:rPr>
              <a:t>(a)	</a:t>
            </a:r>
            <a:r>
              <a:rPr lang="en-US" sz="1400" dirty="0">
                <a:latin typeface="+mn-lt"/>
              </a:rPr>
              <a:t>Write a balanced chemical equation for the decomposition of </a:t>
            </a:r>
            <a:r>
              <a:rPr lang="en-US" sz="1400" dirty="0" err="1">
                <a:latin typeface="+mn-lt"/>
              </a:rPr>
              <a:t>trinitroglycerin</a:t>
            </a:r>
            <a:r>
              <a:rPr lang="en-US" sz="1400" dirty="0">
                <a:latin typeface="+mn-lt"/>
              </a:rPr>
              <a:t>.</a:t>
            </a:r>
          </a:p>
          <a:p>
            <a:pPr marL="283464" indent="-283464">
              <a:defRPr/>
            </a:pPr>
            <a:r>
              <a:rPr lang="en-US" sz="1400" b="1" dirty="0">
                <a:latin typeface="+mn-lt"/>
              </a:rPr>
              <a:t>(b)	</a:t>
            </a:r>
            <a:r>
              <a:rPr lang="en-US" sz="1400" dirty="0">
                <a:latin typeface="+mn-lt"/>
              </a:rPr>
              <a:t>Calculate the standard heat of formation of </a:t>
            </a:r>
            <a:r>
              <a:rPr lang="en-US" sz="1400" dirty="0" err="1">
                <a:latin typeface="+mn-lt"/>
              </a:rPr>
              <a:t>trinitroglycerin</a:t>
            </a:r>
            <a:r>
              <a:rPr lang="en-US" sz="1400" dirty="0">
                <a:latin typeface="+mn-lt"/>
              </a:rPr>
              <a:t>.</a:t>
            </a:r>
          </a:p>
          <a:p>
            <a:pPr marL="283464" indent="-283464">
              <a:defRPr/>
            </a:pPr>
            <a:r>
              <a:rPr lang="en-US" sz="1400" b="1" dirty="0">
                <a:latin typeface="+mn-lt"/>
              </a:rPr>
              <a:t>(c)	</a:t>
            </a:r>
            <a:r>
              <a:rPr lang="en-US" sz="1400" dirty="0">
                <a:latin typeface="+mn-lt"/>
              </a:rPr>
              <a:t>A standard dose of </a:t>
            </a:r>
            <a:r>
              <a:rPr lang="en-US" sz="1400" dirty="0" err="1">
                <a:latin typeface="+mn-lt"/>
              </a:rPr>
              <a:t>trinitroglycerin</a:t>
            </a:r>
            <a:r>
              <a:rPr lang="en-US" sz="1400" dirty="0">
                <a:latin typeface="+mn-lt"/>
              </a:rPr>
              <a:t> for relief of angina is 0.60 mg. If the sample is eventually oxidized in the body </a:t>
            </a:r>
            <a:br>
              <a:rPr lang="en-US" sz="1400" dirty="0">
                <a:latin typeface="+mn-lt"/>
              </a:rPr>
            </a:br>
            <a:r>
              <a:rPr lang="en-US" sz="1400" dirty="0">
                <a:latin typeface="+mn-lt"/>
              </a:rPr>
              <a:t>(not explosively, though!) to nitrogen gas, carbon dioxide gas, and liquid water, what number of calories is </a:t>
            </a:r>
            <a:br>
              <a:rPr lang="en-US" sz="1400" dirty="0">
                <a:latin typeface="+mn-lt"/>
              </a:rPr>
            </a:br>
            <a:r>
              <a:rPr lang="en-US" sz="1400" dirty="0">
                <a:latin typeface="+mn-lt"/>
              </a:rPr>
              <a:t>released?</a:t>
            </a:r>
          </a:p>
          <a:p>
            <a:pPr marL="283464" indent="-283464">
              <a:defRPr/>
            </a:pPr>
            <a:r>
              <a:rPr lang="en-US" sz="1400" b="1" dirty="0">
                <a:latin typeface="+mn-lt"/>
              </a:rPr>
              <a:t>(d)	</a:t>
            </a:r>
            <a:r>
              <a:rPr lang="en-US" sz="1400" dirty="0">
                <a:latin typeface="+mn-lt"/>
              </a:rPr>
              <a:t>One common form of </a:t>
            </a:r>
            <a:r>
              <a:rPr lang="en-US" sz="1400" dirty="0" err="1">
                <a:latin typeface="+mn-lt"/>
              </a:rPr>
              <a:t>trinitroglycerin</a:t>
            </a:r>
            <a:r>
              <a:rPr lang="en-US" sz="1400" dirty="0">
                <a:latin typeface="+mn-lt"/>
              </a:rPr>
              <a:t> melts at about 3 </a:t>
            </a:r>
            <a:r>
              <a:rPr lang="en-US" sz="1400" dirty="0"/>
              <a:t>°</a:t>
            </a:r>
            <a:r>
              <a:rPr lang="en-US" sz="1400" dirty="0">
                <a:latin typeface="+mn-lt"/>
              </a:rPr>
              <a:t>C. From this information and the formula for the substance, would you expect it to be a molecular or ionic compound? Explain.</a:t>
            </a:r>
          </a:p>
          <a:p>
            <a:pPr marL="283464" indent="-283464">
              <a:defRPr/>
            </a:pPr>
            <a:r>
              <a:rPr lang="en-US" sz="1400" b="1" dirty="0">
                <a:latin typeface="+mn-lt"/>
              </a:rPr>
              <a:t>(e)	</a:t>
            </a:r>
            <a:r>
              <a:rPr lang="en-US" sz="1400" dirty="0">
                <a:latin typeface="+mn-lt"/>
              </a:rPr>
              <a:t>Describe the various conversions of forms of energy when </a:t>
            </a:r>
            <a:r>
              <a:rPr lang="en-US" sz="1400" dirty="0" err="1">
                <a:latin typeface="+mn-lt"/>
              </a:rPr>
              <a:t>trinitroglycerin</a:t>
            </a:r>
            <a:r>
              <a:rPr lang="en-US" sz="1400" dirty="0">
                <a:latin typeface="+mn-lt"/>
              </a:rPr>
              <a:t> is used as an explosive to break </a:t>
            </a:r>
            <a:br>
              <a:rPr lang="en-US" sz="1400" dirty="0">
                <a:latin typeface="+mn-lt"/>
              </a:rPr>
            </a:br>
            <a:r>
              <a:rPr lang="en-US" sz="1400" dirty="0" err="1">
                <a:latin typeface="+mn-lt"/>
              </a:rPr>
              <a:t>rockfaces</a:t>
            </a:r>
            <a:r>
              <a:rPr lang="en-US" sz="1400" dirty="0">
                <a:latin typeface="+mn-lt"/>
              </a:rPr>
              <a:t> in highway construction.</a:t>
            </a:r>
          </a:p>
        </p:txBody>
      </p:sp>
      <p:sp>
        <p:nvSpPr>
          <p:cNvPr id="116743" name="Rectangle 58"/>
          <p:cNvSpPr>
            <a:spLocks noChangeArrowheads="1"/>
          </p:cNvSpPr>
          <p:nvPr/>
        </p:nvSpPr>
        <p:spPr bwMode="auto">
          <a:xfrm>
            <a:off x="317500" y="388938"/>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282825" indent="-2282825">
              <a:spcBef>
                <a:spcPct val="20000"/>
              </a:spcBef>
              <a:buChar char="•"/>
              <a:tabLst>
                <a:tab pos="2651125" algn="l"/>
              </a:tabLst>
              <a:defRPr sz="3200">
                <a:solidFill>
                  <a:schemeClr val="tx1"/>
                </a:solidFill>
                <a:latin typeface="Times New Roman" panose="02020603050405020304" pitchFamily="18" charset="0"/>
              </a:defRPr>
            </a:lvl1pPr>
            <a:lvl2pPr marL="742950" indent="-285750">
              <a:spcBef>
                <a:spcPct val="20000"/>
              </a:spcBef>
              <a:buChar char="–"/>
              <a:tabLst>
                <a:tab pos="2651125" algn="l"/>
              </a:tabLst>
              <a:defRPr sz="2800">
                <a:solidFill>
                  <a:schemeClr val="tx1"/>
                </a:solidFill>
                <a:latin typeface="Times New Roman" panose="02020603050405020304" pitchFamily="18" charset="0"/>
              </a:defRPr>
            </a:lvl2pPr>
            <a:lvl3pPr marL="1143000" indent="-228600">
              <a:spcBef>
                <a:spcPct val="20000"/>
              </a:spcBef>
              <a:buChar char="•"/>
              <a:tabLst>
                <a:tab pos="2651125" algn="l"/>
              </a:tabLst>
              <a:defRPr sz="2400">
                <a:solidFill>
                  <a:schemeClr val="tx1"/>
                </a:solidFill>
                <a:latin typeface="Times New Roman" panose="02020603050405020304" pitchFamily="18" charset="0"/>
              </a:defRPr>
            </a:lvl3pPr>
            <a:lvl4pPr marL="1600200" indent="-228600">
              <a:spcBef>
                <a:spcPct val="20000"/>
              </a:spcBef>
              <a:buChar char="–"/>
              <a:tabLst>
                <a:tab pos="2651125" algn="l"/>
              </a:tabLst>
              <a:defRPr sz="2000">
                <a:solidFill>
                  <a:schemeClr val="tx1"/>
                </a:solidFill>
                <a:latin typeface="Times New Roman" panose="02020603050405020304" pitchFamily="18" charset="0"/>
              </a:defRPr>
            </a:lvl4pPr>
            <a:lvl5pPr marL="2057400" indent="-228600">
              <a:spcBef>
                <a:spcPct val="20000"/>
              </a:spcBef>
              <a:buChar char="»"/>
              <a:tabLst>
                <a:tab pos="2651125"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2651125"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2651125"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2651125"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2651125" algn="l"/>
              </a:tabLst>
              <a:defRPr sz="2000">
                <a:solidFill>
                  <a:schemeClr val="tx1"/>
                </a:solidFill>
                <a:latin typeface="Times New Roman" panose="02020603050405020304" pitchFamily="18" charset="0"/>
              </a:defRPr>
            </a:lvl9pPr>
          </a:lstStyle>
          <a:p>
            <a:pPr>
              <a:spcBef>
                <a:spcPct val="50000"/>
              </a:spcBef>
              <a:buFontTx/>
              <a:buNone/>
            </a:pPr>
            <a:r>
              <a:rPr lang="en-US" altLang="en-US" sz="2400" b="1">
                <a:solidFill>
                  <a:srgbClr val="3366FF"/>
                </a:solidFill>
                <a:latin typeface="Arial" panose="020B0604020202020204" pitchFamily="34" charset="0"/>
              </a:rPr>
              <a:t>Integrative Exercise</a:t>
            </a:r>
            <a:r>
              <a:rPr lang="en-US" altLang="en-US" sz="2400" b="1">
                <a:solidFill>
                  <a:srgbClr val="4C4BE5"/>
                </a:solidFill>
                <a:latin typeface="Arial" panose="020B0604020202020204" pitchFamily="34" charset="0"/>
              </a:rPr>
              <a:t> </a:t>
            </a:r>
            <a:r>
              <a:rPr lang="en-US" altLang="en-US" sz="2400" b="1">
                <a:latin typeface="Arial" panose="020B0604020202020204" pitchFamily="34" charset="0"/>
              </a:rPr>
              <a:t>Putting Concepts Together</a:t>
            </a:r>
          </a:p>
        </p:txBody>
      </p:sp>
      <p:sp>
        <p:nvSpPr>
          <p:cNvPr id="116744" name="Line 89"/>
          <p:cNvSpPr>
            <a:spLocks noChangeShapeType="1"/>
          </p:cNvSpPr>
          <p:nvPr/>
        </p:nvSpPr>
        <p:spPr bwMode="auto">
          <a:xfrm>
            <a:off x="309563" y="5867400"/>
            <a:ext cx="446087"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l="42526" t="9157" r="47803" b="80331"/>
          <a:stretch>
            <a:fillRect/>
          </a:stretch>
        </p:blipFill>
        <p:spPr bwMode="auto">
          <a:xfrm>
            <a:off x="3635375" y="5038725"/>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Line 66"/>
          <p:cNvSpPr>
            <a:spLocks noChangeShapeType="1"/>
          </p:cNvSpPr>
          <p:nvPr/>
        </p:nvSpPr>
        <p:spPr bwMode="auto">
          <a:xfrm>
            <a:off x="381000" y="1123950"/>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9" name="Text Box 11">
            <a:extLst>
              <a:ext uri="{FF2B5EF4-FFF2-40B4-BE49-F238E27FC236}">
                <a16:creationId xmlns:a16="http://schemas.microsoft.com/office/drawing/2014/main" id="{A40D40A9-45B2-4018-AB24-FFA823303D8F}"/>
              </a:ext>
            </a:extLst>
          </p:cNvPr>
          <p:cNvSpPr txBox="1">
            <a:spLocks noChangeArrowheads="1"/>
          </p:cNvSpPr>
          <p:nvPr/>
        </p:nvSpPr>
        <p:spPr bwMode="auto">
          <a:xfrm>
            <a:off x="320675" y="1135063"/>
            <a:ext cx="8723313"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0" indent="0">
              <a:defRPr/>
            </a:pPr>
            <a:r>
              <a:rPr lang="en-US" sz="1400" dirty="0">
                <a:latin typeface="+mn-lt"/>
              </a:rPr>
              <a:t>We go about balancing in the usual way. To obtain an even number of nitrogen atoms on the left, we multiply the formula for C</a:t>
            </a:r>
            <a:r>
              <a:rPr lang="en-US" sz="1400" baseline="-25000" dirty="0">
                <a:latin typeface="+mn-lt"/>
              </a:rPr>
              <a:t>3</a:t>
            </a:r>
            <a:r>
              <a:rPr lang="en-US" sz="1400" dirty="0">
                <a:latin typeface="+mn-lt"/>
              </a:rPr>
              <a:t>H</a:t>
            </a:r>
            <a:r>
              <a:rPr lang="en-US" sz="1400" baseline="-25000" dirty="0">
                <a:latin typeface="+mn-lt"/>
              </a:rPr>
              <a:t>5</a:t>
            </a:r>
            <a:r>
              <a:rPr lang="en-US" sz="1400" dirty="0">
                <a:latin typeface="+mn-lt"/>
              </a:rPr>
              <a:t>N</a:t>
            </a:r>
            <a:r>
              <a:rPr lang="en-US" sz="1400" baseline="-25000" dirty="0">
                <a:latin typeface="+mn-lt"/>
              </a:rPr>
              <a:t>3</a:t>
            </a:r>
            <a:r>
              <a:rPr lang="en-US" sz="1400" dirty="0">
                <a:latin typeface="+mn-lt"/>
              </a:rPr>
              <a:t>O</a:t>
            </a:r>
            <a:r>
              <a:rPr lang="en-US" sz="1400" baseline="-25000" dirty="0">
                <a:latin typeface="+mn-lt"/>
              </a:rPr>
              <a:t>9</a:t>
            </a:r>
            <a:r>
              <a:rPr lang="en-US" sz="1400" dirty="0">
                <a:latin typeface="+mn-lt"/>
              </a:rPr>
              <a:t> by 2, which gives us 3 </a:t>
            </a:r>
            <a:r>
              <a:rPr lang="en-US" sz="1400" dirty="0" err="1">
                <a:latin typeface="+mn-lt"/>
              </a:rPr>
              <a:t>mol</a:t>
            </a:r>
            <a:r>
              <a:rPr lang="en-US" sz="1400" dirty="0">
                <a:latin typeface="+mn-lt"/>
              </a:rPr>
              <a:t> of N</a:t>
            </a:r>
            <a:r>
              <a:rPr lang="en-US" sz="1400" baseline="-25000" dirty="0">
                <a:latin typeface="+mn-lt"/>
              </a:rPr>
              <a:t>2</a:t>
            </a:r>
            <a:r>
              <a:rPr lang="en-US" sz="1400" dirty="0">
                <a:latin typeface="+mn-lt"/>
              </a:rPr>
              <a:t>, 6 </a:t>
            </a:r>
            <a:r>
              <a:rPr lang="en-US" sz="1400" dirty="0" err="1">
                <a:latin typeface="+mn-lt"/>
              </a:rPr>
              <a:t>mol</a:t>
            </a:r>
            <a:r>
              <a:rPr lang="en-US" sz="1400" dirty="0">
                <a:latin typeface="+mn-lt"/>
              </a:rPr>
              <a:t> of CO</a:t>
            </a:r>
            <a:r>
              <a:rPr lang="en-US" sz="1400" baseline="-25000" dirty="0">
                <a:latin typeface="+mn-lt"/>
              </a:rPr>
              <a:t>2</a:t>
            </a:r>
            <a:r>
              <a:rPr lang="en-US" sz="1400" dirty="0">
                <a:latin typeface="+mn-lt"/>
              </a:rPr>
              <a:t> and 5 </a:t>
            </a:r>
            <a:r>
              <a:rPr lang="en-US" sz="1400" dirty="0" err="1">
                <a:latin typeface="+mn-lt"/>
              </a:rPr>
              <a:t>mol</a:t>
            </a:r>
            <a:r>
              <a:rPr lang="en-US" sz="1400" dirty="0">
                <a:latin typeface="+mn-lt"/>
              </a:rPr>
              <a:t> of H</a:t>
            </a:r>
            <a:r>
              <a:rPr lang="en-US" sz="1400" baseline="-25000" dirty="0">
                <a:latin typeface="+mn-lt"/>
              </a:rPr>
              <a:t>2</a:t>
            </a:r>
            <a:r>
              <a:rPr lang="en-US" sz="1400" dirty="0">
                <a:latin typeface="+mn-lt"/>
              </a:rPr>
              <a:t>O. Everything is then balanced except for oxygen. We have an odd number of oxygen atoms on the right. We can balance the oxygen by using the coefficient    for O</a:t>
            </a:r>
            <a:r>
              <a:rPr lang="en-US" sz="1400" baseline="-25000" dirty="0">
                <a:latin typeface="+mn-lt"/>
              </a:rPr>
              <a:t>2</a:t>
            </a:r>
            <a:r>
              <a:rPr lang="en-US" sz="1400" dirty="0">
                <a:latin typeface="+mn-lt"/>
              </a:rPr>
              <a:t> on the right:</a:t>
            </a:r>
          </a:p>
          <a:p>
            <a:pPr marL="0" indent="0" algn="ctr">
              <a:defRPr/>
            </a:pPr>
            <a:endParaRPr lang="en-US" sz="1400" dirty="0">
              <a:latin typeface="+mn-lt"/>
            </a:endParaRPr>
          </a:p>
          <a:p>
            <a:pPr algn="ctr">
              <a:defRPr/>
            </a:pPr>
            <a:r>
              <a:rPr lang="es-ES_tradnl" sz="1400" dirty="0">
                <a:latin typeface="+mn-lt"/>
              </a:rPr>
              <a:t>2 C</a:t>
            </a:r>
            <a:r>
              <a:rPr lang="es-ES_tradnl" sz="1400" baseline="-25000" dirty="0">
                <a:latin typeface="+mn-lt"/>
              </a:rPr>
              <a:t>3</a:t>
            </a:r>
            <a:r>
              <a:rPr lang="es-ES_tradnl" sz="1400" dirty="0">
                <a:latin typeface="+mn-lt"/>
              </a:rPr>
              <a:t>H</a:t>
            </a:r>
            <a:r>
              <a:rPr lang="es-ES_tradnl" sz="1400" baseline="-25000" dirty="0">
                <a:latin typeface="+mn-lt"/>
              </a:rPr>
              <a:t>5</a:t>
            </a:r>
            <a:r>
              <a:rPr lang="es-ES_tradnl" sz="1400" dirty="0">
                <a:latin typeface="+mn-lt"/>
              </a:rPr>
              <a:t>N</a:t>
            </a:r>
            <a:r>
              <a:rPr lang="es-ES_tradnl" sz="1400" baseline="-25000" dirty="0">
                <a:latin typeface="+mn-lt"/>
              </a:rPr>
              <a:t>3</a:t>
            </a:r>
            <a:r>
              <a:rPr lang="es-ES_tradnl" sz="1400" dirty="0">
                <a:latin typeface="+mn-lt"/>
              </a:rPr>
              <a:t>O</a:t>
            </a:r>
            <a:r>
              <a:rPr lang="es-ES_tradnl" sz="1400" baseline="-25000" dirty="0">
                <a:latin typeface="+mn-lt"/>
              </a:rPr>
              <a:t>9</a:t>
            </a:r>
            <a:r>
              <a:rPr lang="es-ES_tradnl" sz="1400" dirty="0">
                <a:latin typeface="+mn-lt"/>
              </a:rPr>
              <a:t>(</a:t>
            </a:r>
            <a:r>
              <a:rPr lang="es-ES_tradnl" sz="1400" i="1" dirty="0">
                <a:latin typeface="+mn-lt"/>
              </a:rPr>
              <a:t>l</a:t>
            </a:r>
            <a:r>
              <a:rPr lang="es-ES_tradnl" sz="1400" dirty="0">
                <a:latin typeface="+mn-lt"/>
              </a:rPr>
              <a:t>)          3 N</a:t>
            </a:r>
            <a:r>
              <a:rPr lang="es-ES_tradnl" sz="1400" baseline="-25000" dirty="0">
                <a:latin typeface="+mn-lt"/>
              </a:rPr>
              <a:t>2</a:t>
            </a:r>
            <a:r>
              <a:rPr lang="es-ES_tradnl" sz="1400" dirty="0">
                <a:latin typeface="+mn-lt"/>
              </a:rPr>
              <a:t>(</a:t>
            </a:r>
            <a:r>
              <a:rPr lang="es-ES_tradnl" sz="1400" i="1" dirty="0">
                <a:latin typeface="+mn-lt"/>
              </a:rPr>
              <a:t>g</a:t>
            </a:r>
            <a:r>
              <a:rPr lang="es-ES_tradnl" sz="1400" dirty="0">
                <a:latin typeface="+mn-lt"/>
              </a:rPr>
              <a:t>) + 6 CO</a:t>
            </a:r>
            <a:r>
              <a:rPr lang="es-ES_tradnl" sz="1400" baseline="-25000" dirty="0">
                <a:latin typeface="+mn-lt"/>
              </a:rPr>
              <a:t>2</a:t>
            </a:r>
            <a:r>
              <a:rPr lang="es-ES_tradnl" sz="1400" dirty="0">
                <a:latin typeface="+mn-lt"/>
              </a:rPr>
              <a:t>(</a:t>
            </a:r>
            <a:r>
              <a:rPr lang="es-ES_tradnl" sz="1400" i="1" dirty="0">
                <a:latin typeface="+mn-lt"/>
              </a:rPr>
              <a:t>g</a:t>
            </a:r>
            <a:r>
              <a:rPr lang="es-ES_tradnl" sz="1400" dirty="0">
                <a:latin typeface="+mn-lt"/>
              </a:rPr>
              <a:t>) + 5 H</a:t>
            </a:r>
            <a:r>
              <a:rPr lang="es-ES_tradnl" sz="1400" baseline="-25000" dirty="0">
                <a:latin typeface="+mn-lt"/>
              </a:rPr>
              <a:t>2</a:t>
            </a:r>
            <a:r>
              <a:rPr lang="es-ES_tradnl" sz="1400" dirty="0">
                <a:latin typeface="+mn-lt"/>
              </a:rPr>
              <a:t>O(</a:t>
            </a:r>
            <a:r>
              <a:rPr lang="es-ES_tradnl" sz="1400" i="1" dirty="0">
                <a:latin typeface="+mn-lt"/>
              </a:rPr>
              <a:t>l</a:t>
            </a:r>
            <a:r>
              <a:rPr lang="es-ES_tradnl" sz="1400" dirty="0">
                <a:latin typeface="+mn-lt"/>
              </a:rPr>
              <a:t>) +   </a:t>
            </a:r>
            <a:r>
              <a:rPr lang="cs-CZ" sz="1400" dirty="0">
                <a:latin typeface="+mn-lt"/>
              </a:rPr>
              <a:t>O</a:t>
            </a:r>
            <a:r>
              <a:rPr lang="cs-CZ" sz="1400" baseline="-25000" dirty="0">
                <a:latin typeface="+mn-lt"/>
              </a:rPr>
              <a:t>2</a:t>
            </a:r>
            <a:r>
              <a:rPr lang="cs-CZ" sz="1400" dirty="0">
                <a:latin typeface="+mn-lt"/>
              </a:rPr>
              <a:t>(</a:t>
            </a:r>
            <a:r>
              <a:rPr lang="cs-CZ" sz="1400" i="1" dirty="0">
                <a:latin typeface="+mn-lt"/>
              </a:rPr>
              <a:t>g</a:t>
            </a:r>
            <a:r>
              <a:rPr lang="cs-CZ" sz="1400" dirty="0">
                <a:latin typeface="+mn-lt"/>
              </a:rPr>
              <a:t>)</a:t>
            </a:r>
          </a:p>
          <a:p>
            <a:pPr algn="ctr">
              <a:defRPr/>
            </a:pPr>
            <a:endParaRPr lang="cs-CZ" sz="1400" dirty="0">
              <a:latin typeface="+mn-lt"/>
            </a:endParaRPr>
          </a:p>
          <a:p>
            <a:pPr>
              <a:defRPr/>
            </a:pPr>
            <a:r>
              <a:rPr lang="en-US" sz="1400" dirty="0">
                <a:latin typeface="+mn-lt"/>
              </a:rPr>
              <a:t>We multiply through by 2 to convert all coefficients to whole numbers:</a:t>
            </a:r>
          </a:p>
          <a:p>
            <a:pPr>
              <a:defRPr/>
            </a:pPr>
            <a:endParaRPr lang="en-US" sz="1400" dirty="0">
              <a:latin typeface="+mn-lt"/>
            </a:endParaRPr>
          </a:p>
          <a:p>
            <a:pPr algn="ctr">
              <a:defRPr/>
            </a:pPr>
            <a:r>
              <a:rPr lang="en-US" sz="1400" dirty="0">
                <a:latin typeface="+mn-lt"/>
              </a:rPr>
              <a:t>4 C</a:t>
            </a:r>
            <a:r>
              <a:rPr lang="en-US" sz="1400" baseline="-25000" dirty="0">
                <a:latin typeface="+mn-lt"/>
              </a:rPr>
              <a:t>3</a:t>
            </a:r>
            <a:r>
              <a:rPr lang="en-US" sz="1400" dirty="0">
                <a:latin typeface="+mn-lt"/>
              </a:rPr>
              <a:t>H</a:t>
            </a:r>
            <a:r>
              <a:rPr lang="en-US" sz="1400" baseline="-25000" dirty="0">
                <a:latin typeface="+mn-lt"/>
              </a:rPr>
              <a:t>5</a:t>
            </a:r>
            <a:r>
              <a:rPr lang="en-US" sz="1400" dirty="0">
                <a:latin typeface="+mn-lt"/>
              </a:rPr>
              <a:t>N</a:t>
            </a:r>
            <a:r>
              <a:rPr lang="en-US" sz="1400" baseline="-25000" dirty="0">
                <a:latin typeface="+mn-lt"/>
              </a:rPr>
              <a:t>3</a:t>
            </a:r>
            <a:r>
              <a:rPr lang="en-US" sz="1400" dirty="0">
                <a:latin typeface="+mn-lt"/>
              </a:rPr>
              <a:t>O</a:t>
            </a:r>
            <a:r>
              <a:rPr lang="en-US" sz="1400" baseline="-25000" dirty="0">
                <a:latin typeface="+mn-lt"/>
              </a:rPr>
              <a:t>9</a:t>
            </a:r>
            <a:r>
              <a:rPr lang="en-US" sz="1400" dirty="0">
                <a:latin typeface="+mn-lt"/>
              </a:rPr>
              <a:t>(</a:t>
            </a:r>
            <a:r>
              <a:rPr lang="en-US" sz="1400" i="1" dirty="0">
                <a:latin typeface="+mn-lt"/>
              </a:rPr>
              <a:t>l</a:t>
            </a:r>
            <a:r>
              <a:rPr lang="en-US" sz="1400" dirty="0">
                <a:latin typeface="+mn-lt"/>
              </a:rPr>
              <a:t>)           6 N</a:t>
            </a:r>
            <a:r>
              <a:rPr lang="en-US" sz="1400" baseline="-25000" dirty="0">
                <a:latin typeface="+mn-lt"/>
              </a:rPr>
              <a:t>2</a:t>
            </a:r>
            <a:r>
              <a:rPr lang="en-US" sz="1400" dirty="0">
                <a:latin typeface="+mn-lt"/>
              </a:rPr>
              <a:t>(</a:t>
            </a:r>
            <a:r>
              <a:rPr lang="en-US" sz="1400" i="1" dirty="0">
                <a:latin typeface="+mn-lt"/>
              </a:rPr>
              <a:t>g</a:t>
            </a:r>
            <a:r>
              <a:rPr lang="en-US" sz="1400" dirty="0">
                <a:latin typeface="+mn-lt"/>
              </a:rPr>
              <a:t>) + 12 CO</a:t>
            </a:r>
            <a:r>
              <a:rPr lang="en-US" sz="1400" baseline="-25000" dirty="0">
                <a:latin typeface="+mn-lt"/>
              </a:rPr>
              <a:t>2</a:t>
            </a:r>
            <a:r>
              <a:rPr lang="en-US" sz="1400" dirty="0">
                <a:latin typeface="+mn-lt"/>
              </a:rPr>
              <a:t>(</a:t>
            </a:r>
            <a:r>
              <a:rPr lang="en-US" sz="1400" i="1" dirty="0">
                <a:latin typeface="+mn-lt"/>
              </a:rPr>
              <a:t>g</a:t>
            </a:r>
            <a:r>
              <a:rPr lang="en-US" sz="1400" dirty="0">
                <a:latin typeface="+mn-lt"/>
              </a:rPr>
              <a:t>) + 10 H</a:t>
            </a:r>
            <a:r>
              <a:rPr lang="en-US" sz="1400" baseline="-25000" dirty="0">
                <a:latin typeface="+mn-lt"/>
              </a:rPr>
              <a:t>2</a:t>
            </a:r>
            <a:r>
              <a:rPr lang="en-US" sz="1400" dirty="0">
                <a:latin typeface="+mn-lt"/>
              </a:rPr>
              <a:t>O(</a:t>
            </a:r>
            <a:r>
              <a:rPr lang="en-US" sz="1400" i="1" dirty="0">
                <a:latin typeface="+mn-lt"/>
              </a:rPr>
              <a:t>l</a:t>
            </a:r>
            <a:r>
              <a:rPr lang="en-US" sz="1400" dirty="0">
                <a:latin typeface="+mn-lt"/>
              </a:rPr>
              <a:t>) + O</a:t>
            </a:r>
            <a:r>
              <a:rPr lang="en-US" sz="1400" baseline="-25000" dirty="0">
                <a:latin typeface="+mn-lt"/>
              </a:rPr>
              <a:t>2</a:t>
            </a:r>
            <a:r>
              <a:rPr lang="en-US" sz="1400" dirty="0">
                <a:latin typeface="+mn-lt"/>
              </a:rPr>
              <a:t>(</a:t>
            </a:r>
            <a:r>
              <a:rPr lang="en-US" sz="1400" i="1" dirty="0">
                <a:latin typeface="+mn-lt"/>
              </a:rPr>
              <a:t>g</a:t>
            </a:r>
            <a:r>
              <a:rPr lang="en-US" sz="1400" dirty="0">
                <a:latin typeface="+mn-lt"/>
              </a:rPr>
              <a:t>)</a:t>
            </a:r>
          </a:p>
          <a:p>
            <a:pPr algn="ctr">
              <a:defRPr/>
            </a:pPr>
            <a:endParaRPr lang="en-US" sz="1400" dirty="0">
              <a:latin typeface="+mn-lt"/>
            </a:endParaRPr>
          </a:p>
          <a:p>
            <a:pPr marL="0" indent="0">
              <a:defRPr/>
            </a:pPr>
            <a:r>
              <a:rPr lang="en-US" sz="1400" dirty="0">
                <a:latin typeface="+mn-lt"/>
              </a:rPr>
              <a:t>(At the temperature of the explosion, water is a gas rather than a liquid as shown in the equation above. The rapid expansion of the gaseous products creates the force of an explosion.)</a:t>
            </a:r>
          </a:p>
          <a:p>
            <a:pPr marL="0" indent="0">
              <a:defRPr/>
            </a:pPr>
            <a:endParaRPr lang="en-US" sz="1400" dirty="0">
              <a:latin typeface="+mn-lt"/>
            </a:endParaRPr>
          </a:p>
          <a:p>
            <a:pPr marL="287338" indent="-287338">
              <a:defRPr/>
            </a:pPr>
            <a:r>
              <a:rPr lang="en-US" sz="1400" b="1" dirty="0">
                <a:latin typeface="+mn-lt"/>
              </a:rPr>
              <a:t>(b) </a:t>
            </a:r>
            <a:r>
              <a:rPr lang="en-US" sz="1400" dirty="0">
                <a:latin typeface="+mn-lt"/>
              </a:rPr>
              <a:t>We can obtain the standard enthalpy of formation of nitroglycerin by using the heat of decomposition of </a:t>
            </a:r>
            <a:r>
              <a:rPr lang="en-US" sz="1400" dirty="0" err="1">
                <a:latin typeface="+mn-lt"/>
              </a:rPr>
              <a:t>trinitroglycerin</a:t>
            </a:r>
            <a:r>
              <a:rPr lang="en-US" sz="1400" dirty="0">
                <a:latin typeface="+mn-lt"/>
              </a:rPr>
              <a:t> together with the standard enthalpies of formation of the other substances in the decomposition equation:</a:t>
            </a:r>
          </a:p>
          <a:p>
            <a:pPr marL="287338" indent="-287338">
              <a:defRPr/>
            </a:pPr>
            <a:endParaRPr lang="en-US" sz="1400" dirty="0">
              <a:latin typeface="+mn-lt"/>
            </a:endParaRPr>
          </a:p>
          <a:p>
            <a:pPr marL="0" indent="0" algn="ctr">
              <a:defRPr/>
            </a:pPr>
            <a:r>
              <a:rPr lang="en-US" sz="1400" dirty="0">
                <a:latin typeface="+mn-lt"/>
              </a:rPr>
              <a:t>4 C</a:t>
            </a:r>
            <a:r>
              <a:rPr lang="en-US" sz="1400" baseline="-25000" dirty="0">
                <a:latin typeface="+mn-lt"/>
              </a:rPr>
              <a:t>3</a:t>
            </a:r>
            <a:r>
              <a:rPr lang="en-US" sz="1400" dirty="0">
                <a:latin typeface="+mn-lt"/>
              </a:rPr>
              <a:t>H</a:t>
            </a:r>
            <a:r>
              <a:rPr lang="en-US" sz="1400" baseline="-25000" dirty="0">
                <a:latin typeface="+mn-lt"/>
              </a:rPr>
              <a:t>5</a:t>
            </a:r>
            <a:r>
              <a:rPr lang="en-US" sz="1400" dirty="0">
                <a:latin typeface="+mn-lt"/>
              </a:rPr>
              <a:t>N</a:t>
            </a:r>
            <a:r>
              <a:rPr lang="en-US" sz="1400" baseline="-25000" dirty="0">
                <a:latin typeface="+mn-lt"/>
              </a:rPr>
              <a:t>3</a:t>
            </a:r>
            <a:r>
              <a:rPr lang="en-US" sz="1400" dirty="0">
                <a:latin typeface="+mn-lt"/>
              </a:rPr>
              <a:t>O</a:t>
            </a:r>
            <a:r>
              <a:rPr lang="en-US" sz="1400" baseline="-25000" dirty="0">
                <a:latin typeface="+mn-lt"/>
              </a:rPr>
              <a:t>9</a:t>
            </a:r>
            <a:r>
              <a:rPr lang="en-US" sz="1400" dirty="0">
                <a:latin typeface="+mn-lt"/>
              </a:rPr>
              <a:t>(</a:t>
            </a:r>
            <a:r>
              <a:rPr lang="en-US" sz="1400" i="1" dirty="0">
                <a:latin typeface="+mn-lt"/>
              </a:rPr>
              <a:t>l</a:t>
            </a:r>
            <a:r>
              <a:rPr lang="en-US" sz="1400" dirty="0">
                <a:latin typeface="+mn-lt"/>
              </a:rPr>
              <a:t>)           6 N</a:t>
            </a:r>
            <a:r>
              <a:rPr lang="en-US" sz="1400" baseline="-25000" dirty="0">
                <a:latin typeface="+mn-lt"/>
              </a:rPr>
              <a:t>2</a:t>
            </a:r>
            <a:r>
              <a:rPr lang="en-US" sz="1400" dirty="0">
                <a:latin typeface="+mn-lt"/>
              </a:rPr>
              <a:t>(</a:t>
            </a:r>
            <a:r>
              <a:rPr lang="en-US" sz="1400" i="1" dirty="0">
                <a:latin typeface="+mn-lt"/>
              </a:rPr>
              <a:t>g</a:t>
            </a:r>
            <a:r>
              <a:rPr lang="en-US" sz="1400" dirty="0">
                <a:latin typeface="+mn-lt"/>
              </a:rPr>
              <a:t>) + 12 CO</a:t>
            </a:r>
            <a:r>
              <a:rPr lang="en-US" sz="1400" baseline="-25000" dirty="0">
                <a:latin typeface="+mn-lt"/>
              </a:rPr>
              <a:t>2</a:t>
            </a:r>
            <a:r>
              <a:rPr lang="en-US" sz="1400" dirty="0">
                <a:latin typeface="+mn-lt"/>
              </a:rPr>
              <a:t>(</a:t>
            </a:r>
            <a:r>
              <a:rPr lang="en-US" sz="1400" i="1" dirty="0">
                <a:latin typeface="+mn-lt"/>
              </a:rPr>
              <a:t>g</a:t>
            </a:r>
            <a:r>
              <a:rPr lang="en-US" sz="1400" dirty="0">
                <a:latin typeface="+mn-lt"/>
              </a:rPr>
              <a:t>) + 10 H</a:t>
            </a:r>
            <a:r>
              <a:rPr lang="en-US" sz="1400" baseline="-25000" dirty="0">
                <a:latin typeface="+mn-lt"/>
              </a:rPr>
              <a:t>2</a:t>
            </a:r>
            <a:r>
              <a:rPr lang="en-US" sz="1400" dirty="0">
                <a:latin typeface="+mn-lt"/>
              </a:rPr>
              <a:t>O(</a:t>
            </a:r>
            <a:r>
              <a:rPr lang="en-US" sz="1400" i="1" dirty="0">
                <a:latin typeface="+mn-lt"/>
              </a:rPr>
              <a:t>l</a:t>
            </a:r>
            <a:r>
              <a:rPr lang="en-US" sz="1400" dirty="0">
                <a:latin typeface="+mn-lt"/>
              </a:rPr>
              <a:t>) + O</a:t>
            </a:r>
            <a:r>
              <a:rPr lang="en-US" sz="1400" baseline="-25000" dirty="0">
                <a:latin typeface="+mn-lt"/>
              </a:rPr>
              <a:t>2</a:t>
            </a:r>
            <a:r>
              <a:rPr lang="en-US" sz="1400" dirty="0">
                <a:latin typeface="+mn-lt"/>
              </a:rPr>
              <a:t>(</a:t>
            </a:r>
            <a:r>
              <a:rPr lang="en-US" sz="1400" i="1" dirty="0">
                <a:latin typeface="+mn-lt"/>
              </a:rPr>
              <a:t>g</a:t>
            </a:r>
            <a:r>
              <a:rPr lang="en-US" sz="1400" dirty="0">
                <a:latin typeface="+mn-lt"/>
              </a:rPr>
              <a:t>)</a:t>
            </a:r>
          </a:p>
          <a:p>
            <a:pPr marL="0" indent="0" algn="ctr">
              <a:defRPr/>
            </a:pPr>
            <a:endParaRPr lang="en-US" sz="1400" dirty="0">
              <a:latin typeface="+mn-lt"/>
            </a:endParaRPr>
          </a:p>
          <a:p>
            <a:pPr marL="0" indent="0">
              <a:defRPr/>
            </a:pPr>
            <a:r>
              <a:rPr lang="en-US" sz="1400" dirty="0">
                <a:latin typeface="+mn-lt"/>
              </a:rPr>
              <a:t>The enthalpy change for this decomposition is 4(–1541.4 kJ) = –6165.6 kJ. [We need to multiply by 4 because there are 4 </a:t>
            </a:r>
            <a:r>
              <a:rPr lang="en-US" sz="1400" dirty="0" err="1">
                <a:latin typeface="+mn-lt"/>
              </a:rPr>
              <a:t>mol</a:t>
            </a:r>
            <a:r>
              <a:rPr lang="en-US" sz="1400" dirty="0">
                <a:latin typeface="+mn-lt"/>
              </a:rPr>
              <a:t> of C</a:t>
            </a:r>
            <a:r>
              <a:rPr lang="en-US" sz="1400" baseline="-25000" dirty="0">
                <a:latin typeface="+mn-lt"/>
              </a:rPr>
              <a:t>3</a:t>
            </a:r>
            <a:r>
              <a:rPr lang="en-US" sz="1400" dirty="0">
                <a:latin typeface="+mn-lt"/>
              </a:rPr>
              <a:t>H</a:t>
            </a:r>
            <a:r>
              <a:rPr lang="en-US" sz="1400" baseline="-25000" dirty="0">
                <a:latin typeface="+mn-lt"/>
              </a:rPr>
              <a:t>5</a:t>
            </a:r>
            <a:r>
              <a:rPr lang="en-US" sz="1400" dirty="0">
                <a:latin typeface="+mn-lt"/>
              </a:rPr>
              <a:t>N</a:t>
            </a:r>
            <a:r>
              <a:rPr lang="en-US" sz="1400" baseline="-25000" dirty="0">
                <a:latin typeface="+mn-lt"/>
              </a:rPr>
              <a:t>3</a:t>
            </a:r>
            <a:r>
              <a:rPr lang="en-US" sz="1400" dirty="0">
                <a:latin typeface="+mn-lt"/>
              </a:rPr>
              <a:t>O</a:t>
            </a:r>
            <a:r>
              <a:rPr lang="en-US" sz="1400" baseline="-25000" dirty="0">
                <a:latin typeface="+mn-lt"/>
              </a:rPr>
              <a:t>9</a:t>
            </a:r>
            <a:r>
              <a:rPr lang="en-US" sz="1400" dirty="0">
                <a:latin typeface="+mn-lt"/>
              </a:rPr>
              <a:t>(</a:t>
            </a:r>
            <a:r>
              <a:rPr lang="en-US" sz="1400" i="1" dirty="0">
                <a:latin typeface="+mn-lt"/>
              </a:rPr>
              <a:t>l</a:t>
            </a:r>
            <a:r>
              <a:rPr lang="en-US" sz="1400" dirty="0">
                <a:latin typeface="+mn-lt"/>
              </a:rPr>
              <a:t>) in the balanced equation.]</a:t>
            </a:r>
          </a:p>
        </p:txBody>
      </p:sp>
      <p:sp>
        <p:nvSpPr>
          <p:cNvPr id="118788" name="Line 81"/>
          <p:cNvSpPr>
            <a:spLocks noChangeShapeType="1"/>
          </p:cNvSpPr>
          <p:nvPr/>
        </p:nvSpPr>
        <p:spPr bwMode="auto">
          <a:xfrm>
            <a:off x="304800" y="304800"/>
            <a:ext cx="14288" cy="5732463"/>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89"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a:extLst>
              <a:ext uri="{FF2B5EF4-FFF2-40B4-BE49-F238E27FC236}">
                <a16:creationId xmlns:a16="http://schemas.microsoft.com/office/drawing/2014/main" id="{0186B3B8-3FF2-4A00-AB1E-5011FF9F10C0}"/>
              </a:ext>
            </a:extLst>
          </p:cNvPr>
          <p:cNvSpPr txBox="1">
            <a:spLocks noChangeArrowheads="1"/>
          </p:cNvSpPr>
          <p:nvPr/>
        </p:nvSpPr>
        <p:spPr bwMode="auto">
          <a:xfrm>
            <a:off x="320675" y="760413"/>
            <a:ext cx="863600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a:defRPr/>
            </a:pPr>
            <a:r>
              <a:rPr lang="en-US" sz="1400" dirty="0">
                <a:solidFill>
                  <a:srgbClr val="000000"/>
                </a:solidFill>
                <a:latin typeface="+mn-lt"/>
                <a:ea typeface="ＭＳ Ｐゴシック" pitchFamily="34" charset="-128"/>
              </a:rPr>
              <a:t>Continued</a:t>
            </a:r>
          </a:p>
        </p:txBody>
      </p:sp>
      <p:sp>
        <p:nvSpPr>
          <p:cNvPr id="118791" name="Rectangle 58"/>
          <p:cNvSpPr>
            <a:spLocks noChangeArrowheads="1"/>
          </p:cNvSpPr>
          <p:nvPr/>
        </p:nvSpPr>
        <p:spPr bwMode="auto">
          <a:xfrm>
            <a:off x="317500" y="395288"/>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282825" indent="-2282825">
              <a:spcBef>
                <a:spcPct val="20000"/>
              </a:spcBef>
              <a:buChar char="•"/>
              <a:tabLst>
                <a:tab pos="2651125" algn="l"/>
              </a:tabLst>
              <a:defRPr sz="3200">
                <a:solidFill>
                  <a:schemeClr val="tx1"/>
                </a:solidFill>
                <a:latin typeface="Times New Roman" panose="02020603050405020304" pitchFamily="18" charset="0"/>
              </a:defRPr>
            </a:lvl1pPr>
            <a:lvl2pPr marL="742950" indent="-285750">
              <a:spcBef>
                <a:spcPct val="20000"/>
              </a:spcBef>
              <a:buChar char="–"/>
              <a:tabLst>
                <a:tab pos="2651125" algn="l"/>
              </a:tabLst>
              <a:defRPr sz="2800">
                <a:solidFill>
                  <a:schemeClr val="tx1"/>
                </a:solidFill>
                <a:latin typeface="Times New Roman" panose="02020603050405020304" pitchFamily="18" charset="0"/>
              </a:defRPr>
            </a:lvl2pPr>
            <a:lvl3pPr marL="1143000" indent="-228600">
              <a:spcBef>
                <a:spcPct val="20000"/>
              </a:spcBef>
              <a:buChar char="•"/>
              <a:tabLst>
                <a:tab pos="2651125" algn="l"/>
              </a:tabLst>
              <a:defRPr sz="2400">
                <a:solidFill>
                  <a:schemeClr val="tx1"/>
                </a:solidFill>
                <a:latin typeface="Times New Roman" panose="02020603050405020304" pitchFamily="18" charset="0"/>
              </a:defRPr>
            </a:lvl3pPr>
            <a:lvl4pPr marL="1600200" indent="-228600">
              <a:spcBef>
                <a:spcPct val="20000"/>
              </a:spcBef>
              <a:buChar char="–"/>
              <a:tabLst>
                <a:tab pos="2651125" algn="l"/>
              </a:tabLst>
              <a:defRPr sz="2000">
                <a:solidFill>
                  <a:schemeClr val="tx1"/>
                </a:solidFill>
                <a:latin typeface="Times New Roman" panose="02020603050405020304" pitchFamily="18" charset="0"/>
              </a:defRPr>
            </a:lvl4pPr>
            <a:lvl5pPr marL="2057400" indent="-228600">
              <a:spcBef>
                <a:spcPct val="20000"/>
              </a:spcBef>
              <a:buChar char="»"/>
              <a:tabLst>
                <a:tab pos="2651125"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2651125"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2651125"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2651125"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2651125" algn="l"/>
              </a:tabLst>
              <a:defRPr sz="2000">
                <a:solidFill>
                  <a:schemeClr val="tx1"/>
                </a:solidFill>
                <a:latin typeface="Times New Roman" panose="02020603050405020304" pitchFamily="18" charset="0"/>
              </a:defRPr>
            </a:lvl9pPr>
          </a:lstStyle>
          <a:p>
            <a:pPr>
              <a:spcBef>
                <a:spcPct val="50000"/>
              </a:spcBef>
              <a:buFontTx/>
              <a:buNone/>
            </a:pPr>
            <a:r>
              <a:rPr lang="en-US" altLang="en-US" sz="2400" b="1">
                <a:solidFill>
                  <a:srgbClr val="3366FF"/>
                </a:solidFill>
                <a:latin typeface="Arial" panose="020B0604020202020204" pitchFamily="34" charset="0"/>
              </a:rPr>
              <a:t>Integrative Exercise</a:t>
            </a:r>
            <a:r>
              <a:rPr lang="en-US" altLang="en-US" sz="2400" b="1">
                <a:solidFill>
                  <a:srgbClr val="4C4BE5"/>
                </a:solidFill>
                <a:latin typeface="Arial" panose="020B0604020202020204" pitchFamily="34" charset="0"/>
              </a:rPr>
              <a:t> </a:t>
            </a:r>
            <a:r>
              <a:rPr lang="en-US" altLang="en-US" sz="2400" b="1">
                <a:latin typeface="Arial" panose="020B0604020202020204" pitchFamily="34" charset="0"/>
              </a:rPr>
              <a:t>Putting Concepts Together</a:t>
            </a:r>
          </a:p>
        </p:txBody>
      </p:sp>
      <p:sp>
        <p:nvSpPr>
          <p:cNvPr id="118792" name="Line 89"/>
          <p:cNvSpPr>
            <a:spLocks noChangeShapeType="1"/>
          </p:cNvSpPr>
          <p:nvPr/>
        </p:nvSpPr>
        <p:spPr bwMode="auto">
          <a:xfrm flipV="1">
            <a:off x="309563" y="6016625"/>
            <a:ext cx="442912"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4438" y="1803400"/>
            <a:ext cx="777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rcRect l="42526" t="9157" r="47803" b="80331"/>
          <a:stretch>
            <a:fillRect/>
          </a:stretch>
        </p:blipFill>
        <p:spPr bwMode="auto">
          <a:xfrm>
            <a:off x="3571875" y="2309813"/>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l="42526" t="9157" r="47803" b="80331"/>
          <a:stretch>
            <a:fillRect/>
          </a:stretch>
        </p:blipFill>
        <p:spPr bwMode="auto">
          <a:xfrm>
            <a:off x="3540125" y="3176588"/>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rcRect l="42526" t="9157" r="47803" b="80331"/>
          <a:stretch>
            <a:fillRect/>
          </a:stretch>
        </p:blipFill>
        <p:spPr bwMode="auto">
          <a:xfrm>
            <a:off x="3533775" y="5084763"/>
            <a:ext cx="4191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000" y="2241550"/>
            <a:ext cx="777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59">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59">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9">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Line 66"/>
          <p:cNvSpPr>
            <a:spLocks noChangeShapeType="1"/>
          </p:cNvSpPr>
          <p:nvPr/>
        </p:nvSpPr>
        <p:spPr bwMode="auto">
          <a:xfrm>
            <a:off x="381000" y="1123950"/>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9" name="Text Box 11">
            <a:extLst>
              <a:ext uri="{FF2B5EF4-FFF2-40B4-BE49-F238E27FC236}">
                <a16:creationId xmlns:a16="http://schemas.microsoft.com/office/drawing/2014/main" id="{DE2F4DC8-76FA-4ED4-82E4-8CE1E821BF6D}"/>
              </a:ext>
            </a:extLst>
          </p:cNvPr>
          <p:cNvSpPr txBox="1">
            <a:spLocks noChangeArrowheads="1"/>
          </p:cNvSpPr>
          <p:nvPr/>
        </p:nvSpPr>
        <p:spPr bwMode="auto">
          <a:xfrm>
            <a:off x="320675" y="1135063"/>
            <a:ext cx="8723313"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0" indent="0">
              <a:defRPr/>
            </a:pPr>
            <a:r>
              <a:rPr lang="en-US" sz="1400" dirty="0">
                <a:latin typeface="+mn-lt"/>
              </a:rPr>
              <a:t>This enthalpy change equals the sum of the heats of formation of the products minus the heats of formation of the reactants, each multiplied by its coefficient in the balanced equation:</a:t>
            </a:r>
          </a:p>
          <a:p>
            <a:pPr marL="0" indent="0">
              <a:defRPr/>
            </a:pPr>
            <a:endParaRPr lang="en-US" sz="1400" dirty="0">
              <a:latin typeface="+mn-lt"/>
            </a:endParaRPr>
          </a:p>
          <a:p>
            <a:pPr marL="0" indent="0" algn="ctr">
              <a:defRPr/>
            </a:pPr>
            <a:r>
              <a:rPr lang="en-US" sz="1400" dirty="0">
                <a:latin typeface="+mn-lt"/>
              </a:rPr>
              <a:t>–6165.6 kJ = 6          [N</a:t>
            </a:r>
            <a:r>
              <a:rPr lang="en-US" sz="1400" baseline="-25000" dirty="0">
                <a:latin typeface="+mn-lt"/>
              </a:rPr>
              <a:t>2</a:t>
            </a:r>
            <a:r>
              <a:rPr lang="en-US" sz="1400" dirty="0">
                <a:latin typeface="+mn-lt"/>
              </a:rPr>
              <a:t>(</a:t>
            </a:r>
            <a:r>
              <a:rPr lang="en-US" sz="1400" i="1" dirty="0">
                <a:latin typeface="+mn-lt"/>
              </a:rPr>
              <a:t>g</a:t>
            </a:r>
            <a:r>
              <a:rPr lang="en-US" sz="1400" dirty="0">
                <a:latin typeface="+mn-lt"/>
              </a:rPr>
              <a:t>)] + 12          [CO</a:t>
            </a:r>
            <a:r>
              <a:rPr lang="en-US" sz="1400" baseline="-25000" dirty="0">
                <a:latin typeface="+mn-lt"/>
              </a:rPr>
              <a:t>2</a:t>
            </a:r>
            <a:r>
              <a:rPr lang="en-US" sz="1400" dirty="0">
                <a:latin typeface="+mn-lt"/>
              </a:rPr>
              <a:t>(</a:t>
            </a:r>
            <a:r>
              <a:rPr lang="en-US" sz="1400" i="1" dirty="0">
                <a:latin typeface="+mn-lt"/>
              </a:rPr>
              <a:t>g</a:t>
            </a:r>
            <a:r>
              <a:rPr lang="en-US" sz="1400" dirty="0">
                <a:latin typeface="+mn-lt"/>
              </a:rPr>
              <a:t>)] + 10          [H</a:t>
            </a:r>
            <a:r>
              <a:rPr lang="en-US" sz="1400" baseline="-25000" dirty="0">
                <a:latin typeface="+mn-lt"/>
              </a:rPr>
              <a:t>2</a:t>
            </a:r>
            <a:r>
              <a:rPr lang="en-US" sz="1400" dirty="0">
                <a:latin typeface="+mn-lt"/>
              </a:rPr>
              <a:t>O(</a:t>
            </a:r>
            <a:r>
              <a:rPr lang="en-US" sz="1400" i="1" dirty="0">
                <a:latin typeface="+mn-lt"/>
              </a:rPr>
              <a:t>l</a:t>
            </a:r>
            <a:r>
              <a:rPr lang="en-US" sz="1400" dirty="0">
                <a:latin typeface="+mn-lt"/>
              </a:rPr>
              <a:t>)] +           [O</a:t>
            </a:r>
            <a:r>
              <a:rPr lang="en-US" sz="1400" baseline="-25000" dirty="0">
                <a:latin typeface="+mn-lt"/>
              </a:rPr>
              <a:t>2</a:t>
            </a:r>
            <a:r>
              <a:rPr lang="en-US" sz="1400" dirty="0">
                <a:latin typeface="+mn-lt"/>
              </a:rPr>
              <a:t>(</a:t>
            </a:r>
            <a:r>
              <a:rPr lang="en-US" sz="1400" i="1" dirty="0">
                <a:latin typeface="+mn-lt"/>
              </a:rPr>
              <a:t>g</a:t>
            </a:r>
            <a:r>
              <a:rPr lang="en-US" sz="1400" dirty="0">
                <a:latin typeface="+mn-lt"/>
              </a:rPr>
              <a:t>)] – 4          [C</a:t>
            </a:r>
            <a:r>
              <a:rPr lang="en-US" sz="1400" baseline="-25000" dirty="0">
                <a:latin typeface="+mn-lt"/>
              </a:rPr>
              <a:t>3</a:t>
            </a:r>
            <a:r>
              <a:rPr lang="en-US" sz="1400" dirty="0">
                <a:latin typeface="+mn-lt"/>
              </a:rPr>
              <a:t>H</a:t>
            </a:r>
            <a:r>
              <a:rPr lang="en-US" sz="1400" baseline="-25000" dirty="0">
                <a:latin typeface="+mn-lt"/>
              </a:rPr>
              <a:t>5</a:t>
            </a:r>
            <a:r>
              <a:rPr lang="en-US" sz="1400" dirty="0">
                <a:latin typeface="+mn-lt"/>
              </a:rPr>
              <a:t>N</a:t>
            </a:r>
            <a:r>
              <a:rPr lang="en-US" sz="1400" baseline="-25000" dirty="0">
                <a:latin typeface="+mn-lt"/>
              </a:rPr>
              <a:t>3</a:t>
            </a:r>
            <a:r>
              <a:rPr lang="en-US" sz="1400" dirty="0">
                <a:latin typeface="+mn-lt"/>
              </a:rPr>
              <a:t>O</a:t>
            </a:r>
            <a:r>
              <a:rPr lang="en-US" sz="1400" baseline="-25000" dirty="0">
                <a:latin typeface="+mn-lt"/>
              </a:rPr>
              <a:t>9</a:t>
            </a:r>
            <a:r>
              <a:rPr lang="en-US" sz="1400" dirty="0">
                <a:latin typeface="+mn-lt"/>
              </a:rPr>
              <a:t>(</a:t>
            </a:r>
            <a:r>
              <a:rPr lang="en-US" sz="1400" i="1" dirty="0">
                <a:latin typeface="+mn-lt"/>
              </a:rPr>
              <a:t>l</a:t>
            </a:r>
            <a:r>
              <a:rPr lang="en-US" sz="1400" dirty="0">
                <a:latin typeface="+mn-lt"/>
              </a:rPr>
              <a:t>)]</a:t>
            </a:r>
          </a:p>
          <a:p>
            <a:pPr marL="0" indent="0" algn="ctr">
              <a:defRPr/>
            </a:pPr>
            <a:endParaRPr lang="en-US" sz="1400" dirty="0">
              <a:latin typeface="+mn-lt"/>
            </a:endParaRPr>
          </a:p>
          <a:p>
            <a:pPr marL="0" indent="0">
              <a:defRPr/>
            </a:pPr>
            <a:r>
              <a:rPr lang="en-US" sz="1400" dirty="0">
                <a:latin typeface="+mn-lt"/>
              </a:rPr>
              <a:t>The          values for N</a:t>
            </a:r>
            <a:r>
              <a:rPr lang="en-US" sz="1400" baseline="-25000" dirty="0">
                <a:latin typeface="+mn-lt"/>
              </a:rPr>
              <a:t>2</a:t>
            </a:r>
            <a:r>
              <a:rPr lang="en-US" sz="1400" dirty="0">
                <a:latin typeface="+mn-lt"/>
              </a:rPr>
              <a:t>(</a:t>
            </a:r>
            <a:r>
              <a:rPr lang="en-US" sz="1400" i="1" dirty="0">
                <a:latin typeface="+mn-lt"/>
              </a:rPr>
              <a:t>g</a:t>
            </a:r>
            <a:r>
              <a:rPr lang="en-US" sz="1400" dirty="0">
                <a:latin typeface="+mn-lt"/>
              </a:rPr>
              <a:t>) and O</a:t>
            </a:r>
            <a:r>
              <a:rPr lang="en-US" sz="1400" baseline="-25000" dirty="0">
                <a:latin typeface="+mn-lt"/>
              </a:rPr>
              <a:t>2</a:t>
            </a:r>
            <a:r>
              <a:rPr lang="en-US" sz="1400" dirty="0">
                <a:latin typeface="+mn-lt"/>
              </a:rPr>
              <a:t>(</a:t>
            </a:r>
            <a:r>
              <a:rPr lang="en-US" sz="1400" i="1" dirty="0">
                <a:latin typeface="+mn-lt"/>
              </a:rPr>
              <a:t>g</a:t>
            </a:r>
            <a:r>
              <a:rPr lang="en-US" sz="1400" dirty="0">
                <a:latin typeface="+mn-lt"/>
              </a:rPr>
              <a:t>) are zero, by definition. Using the values for H</a:t>
            </a:r>
            <a:r>
              <a:rPr lang="en-US" sz="1400" baseline="-25000" dirty="0">
                <a:latin typeface="+mn-lt"/>
              </a:rPr>
              <a:t>2</a:t>
            </a:r>
            <a:r>
              <a:rPr lang="en-US" sz="1400" dirty="0">
                <a:latin typeface="+mn-lt"/>
              </a:rPr>
              <a:t>O(</a:t>
            </a:r>
            <a:r>
              <a:rPr lang="en-US" sz="1400" i="1" dirty="0">
                <a:latin typeface="+mn-lt"/>
              </a:rPr>
              <a:t>l</a:t>
            </a:r>
            <a:r>
              <a:rPr lang="en-US" sz="1400" dirty="0">
                <a:latin typeface="+mn-lt"/>
              </a:rPr>
              <a:t>) and CO</a:t>
            </a:r>
            <a:r>
              <a:rPr lang="en-US" sz="1400" baseline="-25000" dirty="0">
                <a:latin typeface="+mn-lt"/>
              </a:rPr>
              <a:t>2</a:t>
            </a:r>
            <a:r>
              <a:rPr lang="en-US" sz="1400" dirty="0">
                <a:latin typeface="+mn-lt"/>
              </a:rPr>
              <a:t>(</a:t>
            </a:r>
            <a:r>
              <a:rPr lang="en-US" sz="1400" i="1" dirty="0">
                <a:latin typeface="+mn-lt"/>
              </a:rPr>
              <a:t>g</a:t>
            </a:r>
            <a:r>
              <a:rPr lang="en-US" sz="1400" dirty="0">
                <a:latin typeface="+mn-lt"/>
              </a:rPr>
              <a:t>) from Table 5.3 or Appendix C, we have </a:t>
            </a:r>
          </a:p>
          <a:p>
            <a:pPr marL="0" indent="0">
              <a:defRPr/>
            </a:pPr>
            <a:endParaRPr lang="nb-NO" sz="1400" dirty="0">
              <a:latin typeface="+mn-lt"/>
            </a:endParaRPr>
          </a:p>
          <a:p>
            <a:pPr marL="0" indent="0" algn="ctr">
              <a:defRPr/>
            </a:pPr>
            <a:r>
              <a:rPr lang="en-US" sz="1400" dirty="0">
                <a:latin typeface="+mn-lt"/>
              </a:rPr>
              <a:t>–</a:t>
            </a:r>
            <a:r>
              <a:rPr lang="nb-NO" sz="1400" dirty="0">
                <a:latin typeface="+mn-lt"/>
              </a:rPr>
              <a:t>6165.6 </a:t>
            </a:r>
            <a:r>
              <a:rPr lang="nb-NO" sz="1400" dirty="0" err="1">
                <a:latin typeface="+mn-lt"/>
              </a:rPr>
              <a:t>kJ</a:t>
            </a:r>
            <a:r>
              <a:rPr lang="nb-NO" sz="1400" dirty="0">
                <a:latin typeface="+mn-lt"/>
              </a:rPr>
              <a:t> = 12(</a:t>
            </a:r>
            <a:r>
              <a:rPr lang="en-US" sz="1400" dirty="0">
                <a:latin typeface="+mn-lt"/>
              </a:rPr>
              <a:t>–</a:t>
            </a:r>
            <a:r>
              <a:rPr lang="nb-NO" sz="1400" dirty="0">
                <a:latin typeface="+mn-lt"/>
              </a:rPr>
              <a:t>393.5 </a:t>
            </a:r>
            <a:r>
              <a:rPr lang="nb-NO" sz="1400" dirty="0" err="1">
                <a:latin typeface="+mn-lt"/>
              </a:rPr>
              <a:t>kJ</a:t>
            </a:r>
            <a:r>
              <a:rPr lang="nb-NO" sz="1400" dirty="0">
                <a:latin typeface="+mn-lt"/>
              </a:rPr>
              <a:t>) + 10(</a:t>
            </a:r>
            <a:r>
              <a:rPr lang="en-US" sz="1400" dirty="0">
                <a:latin typeface="+mn-lt"/>
              </a:rPr>
              <a:t>–</a:t>
            </a:r>
            <a:r>
              <a:rPr lang="nb-NO" sz="1400" dirty="0">
                <a:latin typeface="+mn-lt"/>
              </a:rPr>
              <a:t>285.8 </a:t>
            </a:r>
            <a:r>
              <a:rPr lang="nb-NO" sz="1400" dirty="0" err="1">
                <a:latin typeface="+mn-lt"/>
              </a:rPr>
              <a:t>kJ</a:t>
            </a:r>
            <a:r>
              <a:rPr lang="nb-NO" sz="1400" dirty="0">
                <a:latin typeface="+mn-lt"/>
              </a:rPr>
              <a:t>) </a:t>
            </a:r>
            <a:r>
              <a:rPr lang="en-US" sz="1400" dirty="0">
                <a:latin typeface="+mn-lt"/>
              </a:rPr>
              <a:t>–</a:t>
            </a:r>
            <a:r>
              <a:rPr lang="nb-NO" sz="1400" dirty="0">
                <a:latin typeface="+mn-lt"/>
              </a:rPr>
              <a:t> 4         [C</a:t>
            </a:r>
            <a:r>
              <a:rPr lang="nb-NO" sz="1400" baseline="-25000" dirty="0">
                <a:latin typeface="+mn-lt"/>
              </a:rPr>
              <a:t>3</a:t>
            </a:r>
            <a:r>
              <a:rPr lang="nb-NO" sz="1400" dirty="0">
                <a:latin typeface="+mn-lt"/>
              </a:rPr>
              <a:t>H</a:t>
            </a:r>
            <a:r>
              <a:rPr lang="nb-NO" sz="1400" baseline="-25000" dirty="0">
                <a:latin typeface="+mn-lt"/>
              </a:rPr>
              <a:t>5</a:t>
            </a:r>
            <a:r>
              <a:rPr lang="nb-NO" sz="1400" dirty="0">
                <a:latin typeface="+mn-lt"/>
              </a:rPr>
              <a:t>N</a:t>
            </a:r>
            <a:r>
              <a:rPr lang="nb-NO" sz="1400" baseline="-25000" dirty="0">
                <a:latin typeface="+mn-lt"/>
              </a:rPr>
              <a:t>3</a:t>
            </a:r>
            <a:r>
              <a:rPr lang="nb-NO" sz="1400" dirty="0">
                <a:latin typeface="+mn-lt"/>
              </a:rPr>
              <a:t>O</a:t>
            </a:r>
            <a:r>
              <a:rPr lang="nb-NO" sz="1400" baseline="-25000" dirty="0">
                <a:latin typeface="+mn-lt"/>
              </a:rPr>
              <a:t>9</a:t>
            </a:r>
            <a:r>
              <a:rPr lang="nb-NO" sz="1400" dirty="0">
                <a:latin typeface="+mn-lt"/>
              </a:rPr>
              <a:t>(</a:t>
            </a:r>
            <a:r>
              <a:rPr lang="nb-NO" sz="1400" i="1" dirty="0">
                <a:latin typeface="+mn-lt"/>
              </a:rPr>
              <a:t>l</a:t>
            </a:r>
            <a:r>
              <a:rPr lang="nb-NO" sz="1400" dirty="0">
                <a:latin typeface="+mn-lt"/>
              </a:rPr>
              <a:t>)]</a:t>
            </a:r>
          </a:p>
          <a:p>
            <a:pPr marL="0" indent="0" algn="ctr">
              <a:defRPr/>
            </a:pPr>
            <a:endParaRPr lang="nb-NO" sz="1400" dirty="0">
              <a:latin typeface="+mn-lt"/>
            </a:endParaRPr>
          </a:p>
          <a:p>
            <a:pPr marL="0" indent="0" algn="ctr">
              <a:tabLst>
                <a:tab pos="2290763" algn="l"/>
                <a:tab pos="4743450" algn="l"/>
              </a:tabLst>
              <a:defRPr/>
            </a:pPr>
            <a:r>
              <a:rPr lang="nb-NO" sz="1400" dirty="0">
                <a:latin typeface="+mn-lt"/>
              </a:rPr>
              <a:t>[C</a:t>
            </a:r>
            <a:r>
              <a:rPr lang="nb-NO" sz="1400" baseline="-25000" dirty="0">
                <a:latin typeface="+mn-lt"/>
              </a:rPr>
              <a:t>3</a:t>
            </a:r>
            <a:r>
              <a:rPr lang="nb-NO" sz="1400" dirty="0">
                <a:latin typeface="+mn-lt"/>
              </a:rPr>
              <a:t>H</a:t>
            </a:r>
            <a:r>
              <a:rPr lang="nb-NO" sz="1400" baseline="-25000" dirty="0">
                <a:latin typeface="+mn-lt"/>
              </a:rPr>
              <a:t>5</a:t>
            </a:r>
            <a:r>
              <a:rPr lang="nb-NO" sz="1400" dirty="0">
                <a:latin typeface="+mn-lt"/>
              </a:rPr>
              <a:t>N</a:t>
            </a:r>
            <a:r>
              <a:rPr lang="nb-NO" sz="1400" baseline="-25000" dirty="0">
                <a:latin typeface="+mn-lt"/>
              </a:rPr>
              <a:t>3</a:t>
            </a:r>
            <a:r>
              <a:rPr lang="nb-NO" sz="1400" dirty="0">
                <a:latin typeface="+mn-lt"/>
              </a:rPr>
              <a:t>O</a:t>
            </a:r>
            <a:r>
              <a:rPr lang="nb-NO" sz="1400" baseline="-25000" dirty="0">
                <a:latin typeface="+mn-lt"/>
              </a:rPr>
              <a:t>9</a:t>
            </a:r>
            <a:r>
              <a:rPr lang="nb-NO" sz="1400" dirty="0">
                <a:latin typeface="+mn-lt"/>
              </a:rPr>
              <a:t>(</a:t>
            </a:r>
            <a:r>
              <a:rPr lang="nb-NO" sz="1400" i="1" dirty="0">
                <a:latin typeface="+mn-lt"/>
              </a:rPr>
              <a:t>l</a:t>
            </a:r>
            <a:r>
              <a:rPr lang="nb-NO" sz="1400" dirty="0">
                <a:latin typeface="+mn-lt"/>
              </a:rPr>
              <a:t>)] = </a:t>
            </a:r>
            <a:r>
              <a:rPr lang="en-US" sz="1400" dirty="0">
                <a:latin typeface="+mn-lt"/>
              </a:rPr>
              <a:t>–</a:t>
            </a:r>
            <a:r>
              <a:rPr lang="nb-NO" sz="1400" dirty="0">
                <a:latin typeface="+mn-lt"/>
              </a:rPr>
              <a:t>353.6 kJ/mol</a:t>
            </a:r>
          </a:p>
          <a:p>
            <a:pPr marL="0" indent="0" algn="ctr">
              <a:defRPr/>
            </a:pPr>
            <a:endParaRPr lang="nb-NO" sz="1400" dirty="0">
              <a:latin typeface="+mn-lt"/>
            </a:endParaRPr>
          </a:p>
        </p:txBody>
      </p:sp>
      <p:sp>
        <p:nvSpPr>
          <p:cNvPr id="120836" name="Line 81"/>
          <p:cNvSpPr>
            <a:spLocks noChangeShapeType="1"/>
          </p:cNvSpPr>
          <p:nvPr/>
        </p:nvSpPr>
        <p:spPr bwMode="auto">
          <a:xfrm>
            <a:off x="304800" y="304800"/>
            <a:ext cx="14288" cy="5732463"/>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37"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a:extLst>
              <a:ext uri="{FF2B5EF4-FFF2-40B4-BE49-F238E27FC236}">
                <a16:creationId xmlns:a16="http://schemas.microsoft.com/office/drawing/2014/main" id="{049709F8-F824-47BA-A04F-B77740E8C2A7}"/>
              </a:ext>
            </a:extLst>
          </p:cNvPr>
          <p:cNvSpPr txBox="1">
            <a:spLocks noChangeArrowheads="1"/>
          </p:cNvSpPr>
          <p:nvPr/>
        </p:nvSpPr>
        <p:spPr bwMode="auto">
          <a:xfrm>
            <a:off x="320675" y="760413"/>
            <a:ext cx="863600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a:defRPr/>
            </a:pPr>
            <a:r>
              <a:rPr lang="en-US" sz="1400" dirty="0">
                <a:solidFill>
                  <a:srgbClr val="000000"/>
                </a:solidFill>
                <a:latin typeface="+mn-lt"/>
                <a:ea typeface="ＭＳ Ｐゴシック" pitchFamily="34" charset="-128"/>
              </a:rPr>
              <a:t>Continued</a:t>
            </a:r>
          </a:p>
        </p:txBody>
      </p:sp>
      <p:sp>
        <p:nvSpPr>
          <p:cNvPr id="120839" name="Rectangle 58"/>
          <p:cNvSpPr>
            <a:spLocks noChangeArrowheads="1"/>
          </p:cNvSpPr>
          <p:nvPr/>
        </p:nvSpPr>
        <p:spPr bwMode="auto">
          <a:xfrm>
            <a:off x="317500" y="395288"/>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282825" indent="-2282825">
              <a:spcBef>
                <a:spcPct val="20000"/>
              </a:spcBef>
              <a:buChar char="•"/>
              <a:tabLst>
                <a:tab pos="2651125" algn="l"/>
              </a:tabLst>
              <a:defRPr sz="3200">
                <a:solidFill>
                  <a:schemeClr val="tx1"/>
                </a:solidFill>
                <a:latin typeface="Times New Roman" panose="02020603050405020304" pitchFamily="18" charset="0"/>
              </a:defRPr>
            </a:lvl1pPr>
            <a:lvl2pPr marL="742950" indent="-285750">
              <a:spcBef>
                <a:spcPct val="20000"/>
              </a:spcBef>
              <a:buChar char="–"/>
              <a:tabLst>
                <a:tab pos="2651125" algn="l"/>
              </a:tabLst>
              <a:defRPr sz="2800">
                <a:solidFill>
                  <a:schemeClr val="tx1"/>
                </a:solidFill>
                <a:latin typeface="Times New Roman" panose="02020603050405020304" pitchFamily="18" charset="0"/>
              </a:defRPr>
            </a:lvl2pPr>
            <a:lvl3pPr marL="1143000" indent="-228600">
              <a:spcBef>
                <a:spcPct val="20000"/>
              </a:spcBef>
              <a:buChar char="•"/>
              <a:tabLst>
                <a:tab pos="2651125" algn="l"/>
              </a:tabLst>
              <a:defRPr sz="2400">
                <a:solidFill>
                  <a:schemeClr val="tx1"/>
                </a:solidFill>
                <a:latin typeface="Times New Roman" panose="02020603050405020304" pitchFamily="18" charset="0"/>
              </a:defRPr>
            </a:lvl3pPr>
            <a:lvl4pPr marL="1600200" indent="-228600">
              <a:spcBef>
                <a:spcPct val="20000"/>
              </a:spcBef>
              <a:buChar char="–"/>
              <a:tabLst>
                <a:tab pos="2651125" algn="l"/>
              </a:tabLst>
              <a:defRPr sz="2000">
                <a:solidFill>
                  <a:schemeClr val="tx1"/>
                </a:solidFill>
                <a:latin typeface="Times New Roman" panose="02020603050405020304" pitchFamily="18" charset="0"/>
              </a:defRPr>
            </a:lvl4pPr>
            <a:lvl5pPr marL="2057400" indent="-228600">
              <a:spcBef>
                <a:spcPct val="20000"/>
              </a:spcBef>
              <a:buChar char="»"/>
              <a:tabLst>
                <a:tab pos="2651125"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2651125"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2651125"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2651125"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2651125" algn="l"/>
              </a:tabLst>
              <a:defRPr sz="2000">
                <a:solidFill>
                  <a:schemeClr val="tx1"/>
                </a:solidFill>
                <a:latin typeface="Times New Roman" panose="02020603050405020304" pitchFamily="18" charset="0"/>
              </a:defRPr>
            </a:lvl9pPr>
          </a:lstStyle>
          <a:p>
            <a:pPr>
              <a:spcBef>
                <a:spcPct val="50000"/>
              </a:spcBef>
              <a:buFontTx/>
              <a:buNone/>
            </a:pPr>
            <a:r>
              <a:rPr lang="en-US" altLang="en-US" sz="2400" b="1">
                <a:solidFill>
                  <a:srgbClr val="3366FF"/>
                </a:solidFill>
                <a:latin typeface="Arial" panose="020B0604020202020204" pitchFamily="34" charset="0"/>
              </a:rPr>
              <a:t>Integrative Exercise</a:t>
            </a:r>
            <a:r>
              <a:rPr lang="en-US" altLang="en-US" sz="2400" b="1">
                <a:solidFill>
                  <a:srgbClr val="4C4BE5"/>
                </a:solidFill>
                <a:latin typeface="Arial" panose="020B0604020202020204" pitchFamily="34" charset="0"/>
              </a:rPr>
              <a:t> </a:t>
            </a:r>
            <a:r>
              <a:rPr lang="en-US" altLang="en-US" sz="2400" b="1">
                <a:latin typeface="Arial" panose="020B0604020202020204" pitchFamily="34" charset="0"/>
              </a:rPr>
              <a:t>Putting Concepts Together</a:t>
            </a:r>
          </a:p>
        </p:txBody>
      </p:sp>
      <p:sp>
        <p:nvSpPr>
          <p:cNvPr id="120840" name="Line 89"/>
          <p:cNvSpPr>
            <a:spLocks noChangeShapeType="1"/>
          </p:cNvSpPr>
          <p:nvPr/>
        </p:nvSpPr>
        <p:spPr bwMode="auto">
          <a:xfrm flipV="1">
            <a:off x="309563" y="6016625"/>
            <a:ext cx="442912"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5163" y="1870075"/>
            <a:ext cx="34925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48025" y="1863725"/>
            <a:ext cx="34925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25" y="1870075"/>
            <a:ext cx="34925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8038" y="1863725"/>
            <a:ext cx="34925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37400" y="1873250"/>
            <a:ext cx="34925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188" y="2289175"/>
            <a:ext cx="34925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05_03_Table.jpg"/>
          <p:cNvPicPr>
            <a:picLocks noChangeAspect="1"/>
          </p:cNvPicPr>
          <p:nvPr/>
        </p:nvPicPr>
        <p:blipFill>
          <a:blip r:embed="rId4">
            <a:extLst>
              <a:ext uri="{28A0092B-C50C-407E-A947-70E740481C1C}">
                <a14:useLocalDpi xmlns:a14="http://schemas.microsoft.com/office/drawing/2010/main" val="0"/>
              </a:ext>
            </a:extLst>
          </a:blip>
          <a:srcRect b="3758"/>
          <a:stretch>
            <a:fillRect/>
          </a:stretch>
        </p:blipFill>
        <p:spPr bwMode="auto">
          <a:xfrm>
            <a:off x="2073275" y="3641725"/>
            <a:ext cx="5205413"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02300" y="2928938"/>
            <a:ext cx="34925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90875" y="3359150"/>
            <a:ext cx="350838"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9">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Line 66"/>
          <p:cNvSpPr>
            <a:spLocks noChangeShapeType="1"/>
          </p:cNvSpPr>
          <p:nvPr/>
        </p:nvSpPr>
        <p:spPr bwMode="auto">
          <a:xfrm>
            <a:off x="381000" y="1123950"/>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9" name="Text Box 11">
            <a:extLst>
              <a:ext uri="{FF2B5EF4-FFF2-40B4-BE49-F238E27FC236}">
                <a16:creationId xmlns:a16="http://schemas.microsoft.com/office/drawing/2014/main" id="{9C14315C-DDD7-49B2-A823-34A6D5613359}"/>
              </a:ext>
            </a:extLst>
          </p:cNvPr>
          <p:cNvSpPr txBox="1">
            <a:spLocks noChangeArrowheads="1"/>
          </p:cNvSpPr>
          <p:nvPr/>
        </p:nvSpPr>
        <p:spPr bwMode="auto">
          <a:xfrm>
            <a:off x="320675" y="1135063"/>
            <a:ext cx="8723313"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tabLst>
                <a:tab pos="2290763" algn="l"/>
              </a:tabLst>
              <a:defRPr sz="2400">
                <a:solidFill>
                  <a:schemeClr val="tx1"/>
                </a:solidFill>
                <a:latin typeface="Arial" charset="0"/>
                <a:ea typeface="ＭＳ Ｐゴシック" pitchFamily="48" charset="-128"/>
              </a:defRPr>
            </a:lvl1pPr>
            <a:lvl2pPr marL="977900" indent="-457200">
              <a:spcBef>
                <a:spcPct val="0"/>
              </a:spcBef>
              <a:tabLst>
                <a:tab pos="2290763" algn="l"/>
              </a:tabLst>
              <a:defRPr sz="2400">
                <a:solidFill>
                  <a:schemeClr val="tx1"/>
                </a:solidFill>
                <a:latin typeface="Arial" charset="0"/>
                <a:ea typeface="ＭＳ Ｐゴシック" pitchFamily="48" charset="-128"/>
              </a:defRPr>
            </a:lvl2pPr>
            <a:lvl3pPr marL="1549400" indent="-457200">
              <a:spcBef>
                <a:spcPct val="0"/>
              </a:spcBef>
              <a:tabLst>
                <a:tab pos="2290763" algn="l"/>
              </a:tabLst>
              <a:defRPr sz="2400">
                <a:solidFill>
                  <a:schemeClr val="tx1"/>
                </a:solidFill>
                <a:latin typeface="Arial" charset="0"/>
                <a:ea typeface="ＭＳ Ｐゴシック" pitchFamily="48" charset="-128"/>
              </a:defRPr>
            </a:lvl3pPr>
            <a:lvl4pPr marL="2120900" indent="-457200">
              <a:spcBef>
                <a:spcPct val="0"/>
              </a:spcBef>
              <a:tabLst>
                <a:tab pos="2290763" algn="l"/>
              </a:tabLst>
              <a:defRPr sz="2400">
                <a:solidFill>
                  <a:schemeClr val="tx1"/>
                </a:solidFill>
                <a:latin typeface="Arial" charset="0"/>
                <a:ea typeface="ＭＳ Ｐゴシック" pitchFamily="48" charset="-128"/>
              </a:defRPr>
            </a:lvl4pPr>
            <a:lvl5pPr marL="2692400" indent="-457200">
              <a:spcBef>
                <a:spcPct val="0"/>
              </a:spcBef>
              <a:tabLst>
                <a:tab pos="2290763" algn="l"/>
              </a:tabLst>
              <a:defRPr sz="2400">
                <a:solidFill>
                  <a:schemeClr val="tx1"/>
                </a:solidFill>
                <a:latin typeface="Arial" charset="0"/>
                <a:ea typeface="ＭＳ Ｐゴシック" pitchFamily="48" charset="-128"/>
              </a:defRPr>
            </a:lvl5pPr>
            <a:lvl6pPr marL="31496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6pPr>
            <a:lvl7pPr marL="36068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7pPr>
            <a:lvl8pPr marL="40640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8pPr>
            <a:lvl9pPr marL="4521200" indent="-457200" eaLnBrk="0" fontAlgn="base" hangingPunct="0">
              <a:spcBef>
                <a:spcPct val="0"/>
              </a:spcBef>
              <a:spcAft>
                <a:spcPct val="0"/>
              </a:spcAft>
              <a:tabLst>
                <a:tab pos="2290763" algn="l"/>
              </a:tabLst>
              <a:defRPr sz="2400">
                <a:solidFill>
                  <a:schemeClr val="tx1"/>
                </a:solidFill>
                <a:latin typeface="Arial" charset="0"/>
                <a:ea typeface="ＭＳ Ｐゴシック" pitchFamily="48" charset="-128"/>
              </a:defRPr>
            </a:lvl9pPr>
          </a:lstStyle>
          <a:p>
            <a:pPr marL="0" indent="0" algn="ctr">
              <a:defRPr/>
            </a:pPr>
            <a:endParaRPr lang="nb-NO" sz="1400" dirty="0">
              <a:latin typeface="+mn-lt"/>
            </a:endParaRPr>
          </a:p>
          <a:p>
            <a:pPr marL="228600" indent="-228600">
              <a:defRPr/>
            </a:pPr>
            <a:r>
              <a:rPr lang="nb-NO" sz="1400" b="1" dirty="0">
                <a:latin typeface="+mn-lt"/>
              </a:rPr>
              <a:t>(c) </a:t>
            </a:r>
            <a:r>
              <a:rPr lang="nb-NO" sz="1400" dirty="0" err="1">
                <a:latin typeface="+mn-lt"/>
              </a:rPr>
              <a:t>Converting</a:t>
            </a:r>
            <a:r>
              <a:rPr lang="nb-NO" sz="1400" dirty="0">
                <a:latin typeface="+mn-lt"/>
              </a:rPr>
              <a:t> 0.60 mg C</a:t>
            </a:r>
            <a:r>
              <a:rPr lang="nb-NO" sz="1400" baseline="-25000" dirty="0">
                <a:latin typeface="+mn-lt"/>
              </a:rPr>
              <a:t>3</a:t>
            </a:r>
            <a:r>
              <a:rPr lang="nb-NO" sz="1400" dirty="0">
                <a:latin typeface="+mn-lt"/>
              </a:rPr>
              <a:t>H</a:t>
            </a:r>
            <a:r>
              <a:rPr lang="nb-NO" sz="1400" baseline="-25000" dirty="0">
                <a:latin typeface="+mn-lt"/>
              </a:rPr>
              <a:t>5</a:t>
            </a:r>
            <a:r>
              <a:rPr lang="nb-NO" sz="1400" dirty="0">
                <a:latin typeface="+mn-lt"/>
              </a:rPr>
              <a:t>N</a:t>
            </a:r>
            <a:r>
              <a:rPr lang="nb-NO" sz="1400" baseline="-25000" dirty="0">
                <a:latin typeface="+mn-lt"/>
              </a:rPr>
              <a:t>3</a:t>
            </a:r>
            <a:r>
              <a:rPr lang="nb-NO" sz="1400" dirty="0">
                <a:latin typeface="+mn-lt"/>
              </a:rPr>
              <a:t>O</a:t>
            </a:r>
            <a:r>
              <a:rPr lang="nb-NO" sz="1400" baseline="-25000" dirty="0">
                <a:latin typeface="+mn-lt"/>
              </a:rPr>
              <a:t>9</a:t>
            </a:r>
            <a:r>
              <a:rPr lang="nb-NO" sz="1400" dirty="0">
                <a:latin typeface="+mn-lt"/>
              </a:rPr>
              <a:t>(</a:t>
            </a:r>
            <a:r>
              <a:rPr lang="nb-NO" sz="1400" i="1" dirty="0">
                <a:latin typeface="+mn-lt"/>
              </a:rPr>
              <a:t>l</a:t>
            </a:r>
            <a:r>
              <a:rPr lang="nb-NO" sz="1400" dirty="0">
                <a:latin typeface="+mn-lt"/>
              </a:rPr>
              <a:t>) to moles and </a:t>
            </a:r>
            <a:r>
              <a:rPr lang="nb-NO" sz="1400" dirty="0" err="1">
                <a:latin typeface="+mn-lt"/>
              </a:rPr>
              <a:t>using</a:t>
            </a:r>
            <a:r>
              <a:rPr lang="nb-NO" sz="1400" dirty="0">
                <a:latin typeface="+mn-lt"/>
              </a:rPr>
              <a:t> </a:t>
            </a:r>
            <a:r>
              <a:rPr lang="nb-NO" sz="1400" dirty="0" err="1">
                <a:latin typeface="+mn-lt"/>
              </a:rPr>
              <a:t>the</a:t>
            </a:r>
            <a:r>
              <a:rPr lang="nb-NO" sz="1400" dirty="0">
                <a:latin typeface="+mn-lt"/>
              </a:rPr>
              <a:t> </a:t>
            </a:r>
            <a:r>
              <a:rPr lang="nb-NO" sz="1400" dirty="0" err="1">
                <a:latin typeface="+mn-lt"/>
              </a:rPr>
              <a:t>fact</a:t>
            </a:r>
            <a:r>
              <a:rPr lang="nb-NO" sz="1400" dirty="0">
                <a:latin typeface="+mn-lt"/>
              </a:rPr>
              <a:t> </a:t>
            </a:r>
            <a:r>
              <a:rPr lang="nb-NO" sz="1400" dirty="0" err="1">
                <a:latin typeface="+mn-lt"/>
              </a:rPr>
              <a:t>that</a:t>
            </a:r>
            <a:r>
              <a:rPr lang="nb-NO" sz="1400" dirty="0">
                <a:latin typeface="+mn-lt"/>
              </a:rPr>
              <a:t> </a:t>
            </a:r>
            <a:r>
              <a:rPr lang="nb-NO" sz="1400" dirty="0" err="1">
                <a:latin typeface="+mn-lt"/>
              </a:rPr>
              <a:t>the</a:t>
            </a:r>
            <a:r>
              <a:rPr lang="nb-NO" sz="1400" dirty="0">
                <a:latin typeface="+mn-lt"/>
              </a:rPr>
              <a:t> </a:t>
            </a:r>
            <a:r>
              <a:rPr lang="nb-NO" sz="1400" dirty="0" err="1">
                <a:latin typeface="+mn-lt"/>
              </a:rPr>
              <a:t>decomposition</a:t>
            </a:r>
            <a:r>
              <a:rPr lang="nb-NO" sz="1400" dirty="0">
                <a:latin typeface="+mn-lt"/>
              </a:rPr>
              <a:t> </a:t>
            </a:r>
            <a:r>
              <a:rPr lang="nb-NO" sz="1400" dirty="0" err="1">
                <a:latin typeface="+mn-lt"/>
              </a:rPr>
              <a:t>of</a:t>
            </a:r>
            <a:r>
              <a:rPr lang="nb-NO" sz="1400" dirty="0">
                <a:latin typeface="+mn-lt"/>
              </a:rPr>
              <a:t> 1 mol </a:t>
            </a:r>
            <a:r>
              <a:rPr lang="nb-NO" sz="1400" dirty="0" err="1">
                <a:latin typeface="+mn-lt"/>
              </a:rPr>
              <a:t>of</a:t>
            </a:r>
            <a:r>
              <a:rPr lang="nb-NO" sz="1400" dirty="0">
                <a:latin typeface="+mn-lt"/>
              </a:rPr>
              <a:t> C</a:t>
            </a:r>
            <a:r>
              <a:rPr lang="nb-NO" sz="1400" baseline="-25000" dirty="0">
                <a:latin typeface="+mn-lt"/>
              </a:rPr>
              <a:t>3</a:t>
            </a:r>
            <a:r>
              <a:rPr lang="nb-NO" sz="1400" dirty="0">
                <a:latin typeface="+mn-lt"/>
              </a:rPr>
              <a:t>H</a:t>
            </a:r>
            <a:r>
              <a:rPr lang="nb-NO" sz="1400" baseline="-25000" dirty="0">
                <a:latin typeface="+mn-lt"/>
              </a:rPr>
              <a:t>5</a:t>
            </a:r>
            <a:r>
              <a:rPr lang="nb-NO" sz="1400" dirty="0">
                <a:latin typeface="+mn-lt"/>
              </a:rPr>
              <a:t>N</a:t>
            </a:r>
            <a:r>
              <a:rPr lang="nb-NO" sz="1400" baseline="-25000" dirty="0">
                <a:latin typeface="+mn-lt"/>
              </a:rPr>
              <a:t>3</a:t>
            </a:r>
            <a:r>
              <a:rPr lang="nb-NO" sz="1400" dirty="0">
                <a:latin typeface="+mn-lt"/>
              </a:rPr>
              <a:t>O</a:t>
            </a:r>
            <a:r>
              <a:rPr lang="nb-NO" sz="1400" baseline="-25000" dirty="0">
                <a:latin typeface="+mn-lt"/>
              </a:rPr>
              <a:t>9</a:t>
            </a:r>
            <a:r>
              <a:rPr lang="nb-NO" sz="1400" dirty="0">
                <a:latin typeface="+mn-lt"/>
              </a:rPr>
              <a:t>(</a:t>
            </a:r>
            <a:r>
              <a:rPr lang="nb-NO" sz="1400" i="1" dirty="0">
                <a:latin typeface="+mn-lt"/>
              </a:rPr>
              <a:t>l</a:t>
            </a:r>
            <a:r>
              <a:rPr lang="nb-NO" sz="1400" dirty="0">
                <a:latin typeface="+mn-lt"/>
              </a:rPr>
              <a:t>) </a:t>
            </a:r>
            <a:r>
              <a:rPr lang="nb-NO" sz="1400" dirty="0" err="1">
                <a:latin typeface="+mn-lt"/>
              </a:rPr>
              <a:t>yields</a:t>
            </a:r>
            <a:r>
              <a:rPr lang="nb-NO" sz="1400" dirty="0">
                <a:latin typeface="+mn-lt"/>
              </a:rPr>
              <a:t> 1541.4 </a:t>
            </a:r>
            <a:r>
              <a:rPr lang="nb-NO" sz="1400" dirty="0" err="1">
                <a:latin typeface="+mn-lt"/>
              </a:rPr>
              <a:t>kJ</a:t>
            </a:r>
            <a:r>
              <a:rPr lang="nb-NO" sz="1400" dirty="0">
                <a:latin typeface="+mn-lt"/>
              </a:rPr>
              <a:t> </a:t>
            </a:r>
            <a:r>
              <a:rPr lang="nb-NO" sz="1400" dirty="0" err="1">
                <a:latin typeface="+mn-lt"/>
              </a:rPr>
              <a:t>we</a:t>
            </a:r>
            <a:r>
              <a:rPr lang="nb-NO" sz="1400" dirty="0">
                <a:latin typeface="+mn-lt"/>
              </a:rPr>
              <a:t> have:</a:t>
            </a:r>
          </a:p>
          <a:p>
            <a:pPr marL="228600" indent="-228600">
              <a:defRPr/>
            </a:pPr>
            <a:endParaRPr lang="nb-NO" sz="1400" dirty="0">
              <a:latin typeface="+mn-lt"/>
            </a:endParaRPr>
          </a:p>
          <a:p>
            <a:pPr marL="228600" indent="-228600">
              <a:defRPr/>
            </a:pPr>
            <a:endParaRPr lang="nb-NO" sz="1400" dirty="0">
              <a:latin typeface="+mn-lt"/>
            </a:endParaRPr>
          </a:p>
          <a:p>
            <a:pPr marL="228600" indent="-228600">
              <a:defRPr/>
            </a:pPr>
            <a:endParaRPr lang="nb-NO" sz="1400" dirty="0">
              <a:latin typeface="+mn-lt"/>
            </a:endParaRPr>
          </a:p>
          <a:p>
            <a:pPr marL="228600" indent="-228600">
              <a:defRPr/>
            </a:pPr>
            <a:endParaRPr lang="nb-NO" sz="1400" dirty="0">
              <a:latin typeface="+mn-lt"/>
            </a:endParaRPr>
          </a:p>
          <a:p>
            <a:pPr marL="228600" indent="-228600">
              <a:defRPr/>
            </a:pPr>
            <a:endParaRPr lang="nb-NO" sz="1400" dirty="0">
              <a:latin typeface="+mn-lt"/>
            </a:endParaRPr>
          </a:p>
          <a:p>
            <a:pPr>
              <a:defRPr/>
            </a:pPr>
            <a:r>
              <a:rPr lang="en-US" sz="1400" b="1" dirty="0">
                <a:latin typeface="+mn-lt"/>
              </a:rPr>
              <a:t>(d) </a:t>
            </a:r>
            <a:r>
              <a:rPr lang="en-US" sz="1400" dirty="0">
                <a:latin typeface="+mn-lt"/>
              </a:rPr>
              <a:t>Because </a:t>
            </a:r>
            <a:r>
              <a:rPr lang="en-US" sz="1400" dirty="0" err="1">
                <a:latin typeface="+mn-lt"/>
              </a:rPr>
              <a:t>trinitroglycerin</a:t>
            </a:r>
            <a:r>
              <a:rPr lang="en-US" sz="1400" dirty="0">
                <a:latin typeface="+mn-lt"/>
              </a:rPr>
              <a:t> melts below room temperature, we expect that it is a molecular compound. With few exceptions, ionic substances are generally hard, crystalline materials that melt at high temperatures.            </a:t>
            </a:r>
            <a:r>
              <a:rPr lang="en-US" sz="1400" dirty="0">
                <a:solidFill>
                  <a:srgbClr val="00B0F0"/>
                </a:solidFill>
                <a:latin typeface="+mn-lt"/>
              </a:rPr>
              <a:t>(Section 2.6 and 2.7) </a:t>
            </a:r>
            <a:r>
              <a:rPr lang="en-US" sz="1400" dirty="0">
                <a:latin typeface="+mn-lt"/>
              </a:rPr>
              <a:t>Also, the molecular formula suggests that it is a molecular substance because all of its constituent elements are nonmetals.</a:t>
            </a:r>
          </a:p>
          <a:p>
            <a:pPr>
              <a:defRPr/>
            </a:pPr>
            <a:r>
              <a:rPr lang="en-US" sz="1400" b="1" dirty="0">
                <a:latin typeface="+mn-lt"/>
              </a:rPr>
              <a:t>(e) </a:t>
            </a:r>
            <a:r>
              <a:rPr lang="en-US" sz="1400" dirty="0">
                <a:latin typeface="+mn-lt"/>
              </a:rPr>
              <a:t>The energy stored in </a:t>
            </a:r>
            <a:r>
              <a:rPr lang="en-US" sz="1400" dirty="0" err="1">
                <a:latin typeface="+mn-lt"/>
              </a:rPr>
              <a:t>trinitroglycerin</a:t>
            </a:r>
            <a:r>
              <a:rPr lang="en-US" sz="1400" dirty="0">
                <a:latin typeface="+mn-lt"/>
              </a:rPr>
              <a:t> is chemical potential energy. When the substance reacts explosively, it forms carbon dioxide, water, and nitrogen gas, which are of lower potential energy. In the course of the chemical transformation, energy is released in the form of heat; the gaseous reaction products are very hot. This high heat energy is transferred to the surroundings. Work is done as the gases expand against the surroundings, moving the solid materials and imparting kinetic energy to them. For example, a chunk of rock might be impelled upward. It has been given kinetic energy by transfer of energy from the hot, expanding gases. As the rock rises, its kinetic energy is transformed into potential energy. Eventually, it again acquires kinetic energy as it falls to Earth. When it strikes Earth, its kinetic energy is converted largely to thermal energy, though some work may be done on the surroundings as well.</a:t>
            </a:r>
            <a:endParaRPr lang="nb-NO" sz="1400" dirty="0">
              <a:latin typeface="+mn-lt"/>
            </a:endParaRPr>
          </a:p>
          <a:p>
            <a:pPr marL="228600" indent="-228600">
              <a:defRPr/>
            </a:pPr>
            <a:endParaRPr lang="en-US" sz="1400" dirty="0">
              <a:latin typeface="+mn-lt"/>
            </a:endParaRPr>
          </a:p>
        </p:txBody>
      </p:sp>
      <p:sp>
        <p:nvSpPr>
          <p:cNvPr id="122884" name="Line 81"/>
          <p:cNvSpPr>
            <a:spLocks noChangeShapeType="1"/>
          </p:cNvSpPr>
          <p:nvPr/>
        </p:nvSpPr>
        <p:spPr bwMode="auto">
          <a:xfrm>
            <a:off x="304800" y="304800"/>
            <a:ext cx="14288" cy="5529263"/>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885" name="Line 89"/>
          <p:cNvSpPr>
            <a:spLocks noChangeShapeType="1"/>
          </p:cNvSpPr>
          <p:nvPr/>
        </p:nvSpPr>
        <p:spPr bwMode="auto">
          <a:xfrm>
            <a:off x="295275" y="309563"/>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84">
            <a:extLst>
              <a:ext uri="{FF2B5EF4-FFF2-40B4-BE49-F238E27FC236}">
                <a16:creationId xmlns:a16="http://schemas.microsoft.com/office/drawing/2014/main" id="{266AFC16-5C61-4527-9889-8160393A2CEF}"/>
              </a:ext>
            </a:extLst>
          </p:cNvPr>
          <p:cNvSpPr txBox="1">
            <a:spLocks noChangeArrowheads="1"/>
          </p:cNvSpPr>
          <p:nvPr/>
        </p:nvSpPr>
        <p:spPr bwMode="auto">
          <a:xfrm>
            <a:off x="320675" y="760413"/>
            <a:ext cx="863600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30188" indent="-230188">
              <a:spcBef>
                <a:spcPct val="0"/>
              </a:spcBef>
              <a:defRPr sz="2400">
                <a:solidFill>
                  <a:schemeClr val="tx1"/>
                </a:solidFill>
                <a:latin typeface="Arial" charset="0"/>
                <a:ea typeface="ＭＳ Ｐゴシック" pitchFamily="48" charset="-128"/>
              </a:defRPr>
            </a:lvl1pPr>
            <a:lvl2pPr marL="976313" indent="-457200">
              <a:spcBef>
                <a:spcPct val="0"/>
              </a:spcBef>
              <a:defRPr sz="2400">
                <a:solidFill>
                  <a:schemeClr val="tx1"/>
                </a:solidFill>
                <a:latin typeface="Arial" charset="0"/>
                <a:ea typeface="ＭＳ Ｐゴシック" pitchFamily="48" charset="-128"/>
              </a:defRPr>
            </a:lvl2pPr>
            <a:lvl3pPr marL="1547813" indent="-457200">
              <a:spcBef>
                <a:spcPct val="0"/>
              </a:spcBef>
              <a:defRPr sz="2400">
                <a:solidFill>
                  <a:schemeClr val="tx1"/>
                </a:solidFill>
                <a:latin typeface="Arial" charset="0"/>
                <a:ea typeface="ＭＳ Ｐゴシック" pitchFamily="48" charset="-128"/>
              </a:defRPr>
            </a:lvl3pPr>
            <a:lvl4pPr marL="2119313" indent="-457200">
              <a:spcBef>
                <a:spcPct val="0"/>
              </a:spcBef>
              <a:defRPr sz="2400">
                <a:solidFill>
                  <a:schemeClr val="tx1"/>
                </a:solidFill>
                <a:latin typeface="Arial" charset="0"/>
                <a:ea typeface="ＭＳ Ｐゴシック" pitchFamily="48" charset="-128"/>
              </a:defRPr>
            </a:lvl4pPr>
            <a:lvl5pPr marL="2690813" indent="-457200">
              <a:spcBef>
                <a:spcPct val="0"/>
              </a:spcBef>
              <a:defRPr sz="2400">
                <a:solidFill>
                  <a:schemeClr val="tx1"/>
                </a:solidFill>
                <a:latin typeface="Arial" charset="0"/>
                <a:ea typeface="ＭＳ Ｐゴシック" pitchFamily="48" charset="-128"/>
              </a:defRPr>
            </a:lvl5pPr>
            <a:lvl6pPr marL="3148013" indent="-457200" eaLnBrk="0" fontAlgn="base" hangingPunct="0">
              <a:spcBef>
                <a:spcPct val="0"/>
              </a:spcBef>
              <a:spcAft>
                <a:spcPct val="0"/>
              </a:spcAft>
              <a:defRPr sz="2400">
                <a:solidFill>
                  <a:schemeClr val="tx1"/>
                </a:solidFill>
                <a:latin typeface="Arial" charset="0"/>
                <a:ea typeface="ＭＳ Ｐゴシック" pitchFamily="48" charset="-128"/>
              </a:defRPr>
            </a:lvl6pPr>
            <a:lvl7pPr marL="3605213" indent="-457200" eaLnBrk="0" fontAlgn="base" hangingPunct="0">
              <a:spcBef>
                <a:spcPct val="0"/>
              </a:spcBef>
              <a:spcAft>
                <a:spcPct val="0"/>
              </a:spcAft>
              <a:defRPr sz="2400">
                <a:solidFill>
                  <a:schemeClr val="tx1"/>
                </a:solidFill>
                <a:latin typeface="Arial" charset="0"/>
                <a:ea typeface="ＭＳ Ｐゴシック" pitchFamily="48" charset="-128"/>
              </a:defRPr>
            </a:lvl7pPr>
            <a:lvl8pPr marL="4062413" indent="-457200" eaLnBrk="0" fontAlgn="base" hangingPunct="0">
              <a:spcBef>
                <a:spcPct val="0"/>
              </a:spcBef>
              <a:spcAft>
                <a:spcPct val="0"/>
              </a:spcAft>
              <a:defRPr sz="2400">
                <a:solidFill>
                  <a:schemeClr val="tx1"/>
                </a:solidFill>
                <a:latin typeface="Arial" charset="0"/>
                <a:ea typeface="ＭＳ Ｐゴシック" pitchFamily="48" charset="-128"/>
              </a:defRPr>
            </a:lvl8pPr>
            <a:lvl9pPr marL="4519613" indent="-4572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0" indent="0">
              <a:defRPr/>
            </a:pPr>
            <a:r>
              <a:rPr lang="en-US" sz="1400" dirty="0">
                <a:solidFill>
                  <a:srgbClr val="000000"/>
                </a:solidFill>
                <a:latin typeface="+mn-lt"/>
                <a:ea typeface="ＭＳ Ｐゴシック" pitchFamily="34" charset="-128"/>
              </a:rPr>
              <a:t>Continued</a:t>
            </a:r>
          </a:p>
        </p:txBody>
      </p:sp>
      <p:sp>
        <p:nvSpPr>
          <p:cNvPr id="122887" name="Rectangle 58"/>
          <p:cNvSpPr>
            <a:spLocks noChangeArrowheads="1"/>
          </p:cNvSpPr>
          <p:nvPr/>
        </p:nvSpPr>
        <p:spPr bwMode="auto">
          <a:xfrm>
            <a:off x="317500" y="395288"/>
            <a:ext cx="8443913"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2282825" indent="-2282825">
              <a:spcBef>
                <a:spcPct val="20000"/>
              </a:spcBef>
              <a:buChar char="•"/>
              <a:tabLst>
                <a:tab pos="2651125" algn="l"/>
              </a:tabLst>
              <a:defRPr sz="3200">
                <a:solidFill>
                  <a:schemeClr val="tx1"/>
                </a:solidFill>
                <a:latin typeface="Times New Roman" panose="02020603050405020304" pitchFamily="18" charset="0"/>
              </a:defRPr>
            </a:lvl1pPr>
            <a:lvl2pPr marL="742950" indent="-285750">
              <a:spcBef>
                <a:spcPct val="20000"/>
              </a:spcBef>
              <a:buChar char="–"/>
              <a:tabLst>
                <a:tab pos="2651125" algn="l"/>
              </a:tabLst>
              <a:defRPr sz="2800">
                <a:solidFill>
                  <a:schemeClr val="tx1"/>
                </a:solidFill>
                <a:latin typeface="Times New Roman" panose="02020603050405020304" pitchFamily="18" charset="0"/>
              </a:defRPr>
            </a:lvl2pPr>
            <a:lvl3pPr marL="1143000" indent="-228600">
              <a:spcBef>
                <a:spcPct val="20000"/>
              </a:spcBef>
              <a:buChar char="•"/>
              <a:tabLst>
                <a:tab pos="2651125" algn="l"/>
              </a:tabLst>
              <a:defRPr sz="2400">
                <a:solidFill>
                  <a:schemeClr val="tx1"/>
                </a:solidFill>
                <a:latin typeface="Times New Roman" panose="02020603050405020304" pitchFamily="18" charset="0"/>
              </a:defRPr>
            </a:lvl3pPr>
            <a:lvl4pPr marL="1600200" indent="-228600">
              <a:spcBef>
                <a:spcPct val="20000"/>
              </a:spcBef>
              <a:buChar char="–"/>
              <a:tabLst>
                <a:tab pos="2651125" algn="l"/>
              </a:tabLst>
              <a:defRPr sz="2000">
                <a:solidFill>
                  <a:schemeClr val="tx1"/>
                </a:solidFill>
                <a:latin typeface="Times New Roman" panose="02020603050405020304" pitchFamily="18" charset="0"/>
              </a:defRPr>
            </a:lvl4pPr>
            <a:lvl5pPr marL="2057400" indent="-228600">
              <a:spcBef>
                <a:spcPct val="20000"/>
              </a:spcBef>
              <a:buChar char="»"/>
              <a:tabLst>
                <a:tab pos="2651125"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2651125"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2651125"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2651125"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2651125" algn="l"/>
              </a:tabLst>
              <a:defRPr sz="2000">
                <a:solidFill>
                  <a:schemeClr val="tx1"/>
                </a:solidFill>
                <a:latin typeface="Times New Roman" panose="02020603050405020304" pitchFamily="18" charset="0"/>
              </a:defRPr>
            </a:lvl9pPr>
          </a:lstStyle>
          <a:p>
            <a:pPr>
              <a:spcBef>
                <a:spcPct val="50000"/>
              </a:spcBef>
              <a:buFontTx/>
              <a:buNone/>
            </a:pPr>
            <a:r>
              <a:rPr lang="en-US" altLang="en-US" sz="2400" b="1">
                <a:solidFill>
                  <a:srgbClr val="3366FF"/>
                </a:solidFill>
                <a:latin typeface="Arial" panose="020B0604020202020204" pitchFamily="34" charset="0"/>
              </a:rPr>
              <a:t>Integrative Exercise</a:t>
            </a:r>
            <a:r>
              <a:rPr lang="en-US" altLang="en-US" sz="2400" b="1">
                <a:solidFill>
                  <a:srgbClr val="4C4BE5"/>
                </a:solidFill>
                <a:latin typeface="Arial" panose="020B0604020202020204" pitchFamily="34" charset="0"/>
              </a:rPr>
              <a:t> </a:t>
            </a:r>
            <a:r>
              <a:rPr lang="en-US" altLang="en-US" sz="2400" b="1">
                <a:latin typeface="Arial" panose="020B0604020202020204" pitchFamily="34" charset="0"/>
              </a:rPr>
              <a:t>Putting Concepts Together</a:t>
            </a:r>
          </a:p>
        </p:txBody>
      </p:sp>
      <p:sp>
        <p:nvSpPr>
          <p:cNvPr id="122888" name="Line 89"/>
          <p:cNvSpPr>
            <a:spLocks noChangeShapeType="1"/>
          </p:cNvSpPr>
          <p:nvPr/>
        </p:nvSpPr>
        <p:spPr bwMode="auto">
          <a:xfrm flipV="1">
            <a:off x="309563" y="5816600"/>
            <a:ext cx="442912"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5" name="Picture 24" descr="triple ring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2238" y="3168650"/>
            <a:ext cx="48736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h5_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01875" y="2027238"/>
            <a:ext cx="476885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05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533400" y="1838325"/>
            <a:ext cx="78486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6000" b="1">
                <a:solidFill>
                  <a:srgbClr val="000000"/>
                </a:solidFill>
              </a:rPr>
              <a:t>Thermodynamics related to a change in State of Matter.</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Text Box 3"/>
          <p:cNvSpPr txBox="1">
            <a:spLocks noChangeArrowheads="1"/>
          </p:cNvSpPr>
          <p:nvPr/>
        </p:nvSpPr>
        <p:spPr bwMode="auto">
          <a:xfrm>
            <a:off x="228600" y="990600"/>
            <a:ext cx="8686800" cy="564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b="1"/>
              <a:t>A solid changes to a liquid at its melting point, and a liquid changes to a gas at its boiling point.  This warming process can be represented by a graph called a heating curve.  This figure shows ice being heated at</a:t>
            </a:r>
          </a:p>
          <a:p>
            <a:pPr>
              <a:spcBef>
                <a:spcPct val="0"/>
              </a:spcBef>
              <a:buFontTx/>
              <a:buNone/>
            </a:pPr>
            <a:r>
              <a:rPr lang="en-US" altLang="en-US" sz="2800" b="1"/>
              <a:t>a constant rate.</a:t>
            </a:r>
          </a:p>
          <a:p>
            <a:pPr>
              <a:spcBef>
                <a:spcPct val="0"/>
              </a:spcBef>
              <a:buFontTx/>
              <a:buNone/>
            </a:pPr>
            <a:endParaRPr lang="en-US" altLang="en-US" sz="2800" b="1"/>
          </a:p>
          <a:p>
            <a:pPr>
              <a:spcBef>
                <a:spcPct val="0"/>
              </a:spcBef>
              <a:buFontTx/>
              <a:buNone/>
            </a:pPr>
            <a:r>
              <a:rPr lang="en-US" altLang="en-US" sz="2800" b="1"/>
              <a:t>When heating ice at a constant rate, energy flows into the ice, the vibration within the crystal increase and the temperature rises (A</a:t>
            </a:r>
            <a:r>
              <a:rPr lang="en-US" altLang="en-US" sz="2800" b="1">
                <a:sym typeface="Symbol" panose="05050102010706020507" pitchFamily="18" charset="2"/>
              </a:rPr>
              <a:t>B).  Eventually, the molecules begin to break free from the crystal and melting occurs (BC).  During the melting process all energy goes into breaking down the crystal structure; the temperature remains constant.</a:t>
            </a:r>
            <a:endParaRPr lang="en-US" altLang="en-US" sz="2800" b="1"/>
          </a:p>
        </p:txBody>
      </p:sp>
      <p:sp>
        <p:nvSpPr>
          <p:cNvPr id="74754" name="Text Box 2">
            <a:extLst>
              <a:ext uri="{FF2B5EF4-FFF2-40B4-BE49-F238E27FC236}">
                <a16:creationId xmlns:a16="http://schemas.microsoft.com/office/drawing/2014/main" id="{75D3325C-5E7C-41AF-8B5C-B6F839260E20}"/>
              </a:ext>
            </a:extLst>
          </p:cNvPr>
          <p:cNvSpPr txBox="1">
            <a:spLocks noChangeArrowheads="1"/>
          </p:cNvSpPr>
          <p:nvPr/>
        </p:nvSpPr>
        <p:spPr bwMode="auto">
          <a:xfrm>
            <a:off x="762000" y="228600"/>
            <a:ext cx="7391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en-US" altLang="en-US" sz="3200" b="1" dirty="0">
                <a:solidFill>
                  <a:schemeClr val="accent3">
                    <a:lumMod val="75000"/>
                  </a:schemeClr>
                </a:solidFill>
              </a:rPr>
              <a:t>CHANGES OF STATE</a:t>
            </a:r>
            <a:endParaRPr lang="en-US" altLang="en-US" dirty="0">
              <a:solidFill>
                <a:schemeClr val="accent3">
                  <a:lumMod val="7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9D9FB95-676D-49DA-9AA3-C573BC632998}"/>
              </a:ext>
            </a:extLst>
          </p:cNvPr>
          <p:cNvSpPr>
            <a:spLocks noGrp="1" noChangeArrowheads="1"/>
          </p:cNvSpPr>
          <p:nvPr>
            <p:ph type="title"/>
          </p:nvPr>
        </p:nvSpPr>
        <p:spPr>
          <a:xfrm>
            <a:off x="0" y="381000"/>
            <a:ext cx="9144000" cy="762000"/>
          </a:xfrm>
        </p:spPr>
        <p:txBody>
          <a:bodyPr/>
          <a:lstStyle/>
          <a:p>
            <a:pPr>
              <a:defRPr/>
            </a:pPr>
            <a:r>
              <a:rPr lang="en-US" b="1" dirty="0">
                <a:solidFill>
                  <a:schemeClr val="tx2">
                    <a:lumMod val="60000"/>
                    <a:lumOff val="40000"/>
                  </a:schemeClr>
                </a:solidFill>
                <a:effectLst>
                  <a:outerShdw blurRad="38100" dist="38100" dir="2700000" algn="tl">
                    <a:srgbClr val="C0C0C0"/>
                  </a:outerShdw>
                </a:effectLst>
              </a:rPr>
              <a:t>UNITS for HEAT ENERGY</a:t>
            </a:r>
            <a:endParaRPr lang="en-US" b="1" dirty="0">
              <a:solidFill>
                <a:schemeClr val="tx2">
                  <a:lumMod val="60000"/>
                  <a:lumOff val="40000"/>
                </a:schemeClr>
              </a:solidFill>
            </a:endParaRPr>
          </a:p>
        </p:txBody>
      </p:sp>
      <p:sp>
        <p:nvSpPr>
          <p:cNvPr id="24579" name="Rectangle 3">
            <a:extLst>
              <a:ext uri="{FF2B5EF4-FFF2-40B4-BE49-F238E27FC236}">
                <a16:creationId xmlns:a16="http://schemas.microsoft.com/office/drawing/2014/main" id="{C79BCF84-4DC0-41BB-8FDB-1F712247BB96}"/>
              </a:ext>
            </a:extLst>
          </p:cNvPr>
          <p:cNvSpPr>
            <a:spLocks noGrp="1" noChangeArrowheads="1"/>
          </p:cNvSpPr>
          <p:nvPr>
            <p:ph type="body" idx="1"/>
          </p:nvPr>
        </p:nvSpPr>
        <p:spPr>
          <a:xfrm>
            <a:off x="228600" y="1447800"/>
            <a:ext cx="8382000" cy="4648200"/>
          </a:xfrm>
        </p:spPr>
        <p:txBody>
          <a:bodyPr/>
          <a:lstStyle/>
          <a:p>
            <a:pPr>
              <a:lnSpc>
                <a:spcPct val="90000"/>
              </a:lnSpc>
              <a:buFontTx/>
              <a:buNone/>
              <a:defRPr/>
            </a:pPr>
            <a:r>
              <a:rPr lang="en-US" b="1" dirty="0">
                <a:solidFill>
                  <a:schemeClr val="folHlink"/>
                </a:solidFill>
              </a:rPr>
              <a:t>    </a:t>
            </a:r>
            <a:r>
              <a:rPr lang="en-US" b="1" dirty="0">
                <a:solidFill>
                  <a:schemeClr val="tx2">
                    <a:lumMod val="50000"/>
                  </a:schemeClr>
                </a:solidFill>
              </a:rPr>
              <a:t>Heat energy is usually measured in either Joules, given by the unit (J), and kilojoules (kJ) or in calories, written shorthand as (</a:t>
            </a:r>
            <a:r>
              <a:rPr lang="en-US" b="1" dirty="0" err="1">
                <a:solidFill>
                  <a:schemeClr val="tx2">
                    <a:lumMod val="50000"/>
                  </a:schemeClr>
                </a:solidFill>
              </a:rPr>
              <a:t>cal</a:t>
            </a:r>
            <a:r>
              <a:rPr lang="en-US" b="1" dirty="0">
                <a:solidFill>
                  <a:schemeClr val="tx2">
                    <a:lumMod val="50000"/>
                  </a:schemeClr>
                </a:solidFill>
              </a:rPr>
              <a:t>), and kilocalories (kcal).</a:t>
            </a:r>
          </a:p>
          <a:p>
            <a:pPr>
              <a:lnSpc>
                <a:spcPct val="90000"/>
              </a:lnSpc>
              <a:buFontTx/>
              <a:buNone/>
              <a:defRPr/>
            </a:pPr>
            <a:endParaRPr lang="en-US" b="1" dirty="0">
              <a:solidFill>
                <a:schemeClr val="tx2">
                  <a:lumMod val="50000"/>
                </a:schemeClr>
              </a:solidFill>
            </a:endParaRPr>
          </a:p>
          <a:p>
            <a:pPr algn="ctr">
              <a:lnSpc>
                <a:spcPct val="90000"/>
              </a:lnSpc>
              <a:buFontTx/>
              <a:buNone/>
              <a:defRPr/>
            </a:pPr>
            <a:r>
              <a:rPr lang="en-US" sz="3600" b="1" dirty="0">
                <a:solidFill>
                  <a:schemeClr val="tx2">
                    <a:lumMod val="50000"/>
                  </a:schemeClr>
                </a:solidFill>
                <a:effectLst>
                  <a:outerShdw blurRad="38100" dist="38100" dir="2700000" algn="tl">
                    <a:srgbClr val="C0C0C0"/>
                  </a:outerShdw>
                </a:effectLst>
              </a:rPr>
              <a:t>1 </a:t>
            </a:r>
            <a:r>
              <a:rPr lang="en-US" sz="3600" b="1" dirty="0" err="1">
                <a:solidFill>
                  <a:schemeClr val="tx2">
                    <a:lumMod val="50000"/>
                  </a:schemeClr>
                </a:solidFill>
                <a:effectLst>
                  <a:outerShdw blurRad="38100" dist="38100" dir="2700000" algn="tl">
                    <a:srgbClr val="C0C0C0"/>
                  </a:outerShdw>
                </a:effectLst>
              </a:rPr>
              <a:t>cal</a:t>
            </a:r>
            <a:r>
              <a:rPr lang="en-US" sz="3600" b="1" dirty="0">
                <a:solidFill>
                  <a:schemeClr val="tx2">
                    <a:lumMod val="50000"/>
                  </a:schemeClr>
                </a:solidFill>
                <a:effectLst>
                  <a:outerShdw blurRad="38100" dist="38100" dir="2700000" algn="tl">
                    <a:srgbClr val="C0C0C0"/>
                  </a:outerShdw>
                </a:effectLst>
              </a:rPr>
              <a:t> = 4.184 J</a:t>
            </a:r>
            <a:endParaRPr lang="en-US" b="1" dirty="0">
              <a:solidFill>
                <a:schemeClr val="tx2">
                  <a:lumMod val="50000"/>
                </a:schemeClr>
              </a:solidFill>
            </a:endParaRPr>
          </a:p>
          <a:p>
            <a:pPr>
              <a:lnSpc>
                <a:spcPct val="90000"/>
              </a:lnSpc>
              <a:buFontTx/>
              <a:buNone/>
              <a:defRPr/>
            </a:pPr>
            <a:endParaRPr lang="en-US" b="1" dirty="0">
              <a:solidFill>
                <a:srgbClr val="660066"/>
              </a:solidFill>
              <a:effectLst>
                <a:outerShdw blurRad="38100" dist="38100" dir="2700000" algn="tl">
                  <a:srgbClr val="C0C0C0"/>
                </a:outerShdw>
              </a:effectLst>
            </a:endParaRPr>
          </a:p>
          <a:p>
            <a:pPr>
              <a:lnSpc>
                <a:spcPct val="90000"/>
              </a:lnSpc>
              <a:buFontTx/>
              <a:buNone/>
              <a:defRPr/>
            </a:pPr>
            <a:r>
              <a:rPr lang="en-US" sz="1800" b="1" dirty="0"/>
              <a:t>      </a:t>
            </a:r>
            <a:r>
              <a:rPr lang="en-US" sz="2400" b="1" dirty="0"/>
              <a:t>NOTE:  This conversion correlates to the specific heat of water which is 1 </a:t>
            </a:r>
            <a:r>
              <a:rPr lang="en-US" sz="2400" b="1" dirty="0" err="1"/>
              <a:t>cal</a:t>
            </a:r>
            <a:r>
              <a:rPr lang="en-US" sz="2400" b="1" dirty="0"/>
              <a:t>/g </a:t>
            </a:r>
            <a:r>
              <a:rPr lang="en-US" sz="2400" b="1" baseline="30000" dirty="0" err="1"/>
              <a:t>o</a:t>
            </a:r>
            <a:r>
              <a:rPr lang="en-US" sz="2400" b="1" dirty="0" err="1"/>
              <a:t>C</a:t>
            </a:r>
            <a:r>
              <a:rPr lang="en-US" sz="2400" b="1" dirty="0"/>
              <a:t> or 4.184 J/g </a:t>
            </a:r>
            <a:r>
              <a:rPr lang="en-US" sz="2400" b="1" baseline="30000" dirty="0" err="1"/>
              <a:t>o</a:t>
            </a:r>
            <a:r>
              <a:rPr lang="en-US" sz="2400" b="1" dirty="0" err="1"/>
              <a:t>C.</a:t>
            </a:r>
            <a:endParaRPr lang="en-US" sz="2400" b="1" dirty="0">
              <a:solidFill>
                <a:schemeClr val="accent1"/>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Line 2"/>
          <p:cNvSpPr>
            <a:spLocks noChangeShapeType="1"/>
          </p:cNvSpPr>
          <p:nvPr/>
        </p:nvSpPr>
        <p:spPr bwMode="auto">
          <a:xfrm>
            <a:off x="1295400" y="9906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8003" name="Line 3"/>
          <p:cNvSpPr>
            <a:spLocks noChangeShapeType="1"/>
          </p:cNvSpPr>
          <p:nvPr/>
        </p:nvSpPr>
        <p:spPr bwMode="auto">
          <a:xfrm>
            <a:off x="1295400" y="5638800"/>
            <a:ext cx="617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8004" name="Line 4"/>
          <p:cNvSpPr>
            <a:spLocks noChangeShapeType="1"/>
          </p:cNvSpPr>
          <p:nvPr/>
        </p:nvSpPr>
        <p:spPr bwMode="auto">
          <a:xfrm>
            <a:off x="1295400" y="48768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8005" name="Line 5"/>
          <p:cNvSpPr>
            <a:spLocks noChangeShapeType="1"/>
          </p:cNvSpPr>
          <p:nvPr/>
        </p:nvSpPr>
        <p:spPr bwMode="auto">
          <a:xfrm>
            <a:off x="1295400" y="42672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8006" name="Line 6"/>
          <p:cNvSpPr>
            <a:spLocks noChangeShapeType="1"/>
          </p:cNvSpPr>
          <p:nvPr/>
        </p:nvSpPr>
        <p:spPr bwMode="auto">
          <a:xfrm>
            <a:off x="1295400" y="36576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8007" name="Line 7"/>
          <p:cNvSpPr>
            <a:spLocks noChangeShapeType="1"/>
          </p:cNvSpPr>
          <p:nvPr/>
        </p:nvSpPr>
        <p:spPr bwMode="auto">
          <a:xfrm>
            <a:off x="1295400" y="30480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8008" name="Line 8"/>
          <p:cNvSpPr>
            <a:spLocks noChangeShapeType="1"/>
          </p:cNvSpPr>
          <p:nvPr/>
        </p:nvSpPr>
        <p:spPr bwMode="auto">
          <a:xfrm>
            <a:off x="1295400" y="25146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8009" name="Line 9"/>
          <p:cNvSpPr>
            <a:spLocks noChangeShapeType="1"/>
          </p:cNvSpPr>
          <p:nvPr/>
        </p:nvSpPr>
        <p:spPr bwMode="auto">
          <a:xfrm>
            <a:off x="1295400" y="19050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8010" name="Text Box 10"/>
          <p:cNvSpPr txBox="1">
            <a:spLocks noChangeArrowheads="1"/>
          </p:cNvSpPr>
          <p:nvPr/>
        </p:nvSpPr>
        <p:spPr bwMode="auto">
          <a:xfrm>
            <a:off x="838200" y="9144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120</a:t>
            </a:r>
            <a:endParaRPr lang="en-US" altLang="en-US" sz="2000"/>
          </a:p>
        </p:txBody>
      </p:sp>
      <p:sp>
        <p:nvSpPr>
          <p:cNvPr id="128011" name="Text Box 11"/>
          <p:cNvSpPr txBox="1">
            <a:spLocks noChangeArrowheads="1"/>
          </p:cNvSpPr>
          <p:nvPr/>
        </p:nvSpPr>
        <p:spPr bwMode="auto">
          <a:xfrm>
            <a:off x="838200" y="1676400"/>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100</a:t>
            </a:r>
          </a:p>
        </p:txBody>
      </p:sp>
      <p:sp>
        <p:nvSpPr>
          <p:cNvPr id="128012" name="Text Box 12"/>
          <p:cNvSpPr txBox="1">
            <a:spLocks noChangeArrowheads="1"/>
          </p:cNvSpPr>
          <p:nvPr/>
        </p:nvSpPr>
        <p:spPr bwMode="auto">
          <a:xfrm>
            <a:off x="914400" y="23622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80</a:t>
            </a:r>
          </a:p>
        </p:txBody>
      </p:sp>
      <p:sp>
        <p:nvSpPr>
          <p:cNvPr id="128013" name="Text Box 13"/>
          <p:cNvSpPr txBox="1">
            <a:spLocks noChangeArrowheads="1"/>
          </p:cNvSpPr>
          <p:nvPr/>
        </p:nvSpPr>
        <p:spPr bwMode="auto">
          <a:xfrm>
            <a:off x="914400" y="28956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60</a:t>
            </a:r>
          </a:p>
        </p:txBody>
      </p:sp>
      <p:sp>
        <p:nvSpPr>
          <p:cNvPr id="128014" name="Text Box 14"/>
          <p:cNvSpPr txBox="1">
            <a:spLocks noChangeArrowheads="1"/>
          </p:cNvSpPr>
          <p:nvPr/>
        </p:nvSpPr>
        <p:spPr bwMode="auto">
          <a:xfrm>
            <a:off x="898525" y="34671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40</a:t>
            </a:r>
            <a:endParaRPr lang="en-US" altLang="en-US" sz="2400"/>
          </a:p>
        </p:txBody>
      </p:sp>
      <p:sp>
        <p:nvSpPr>
          <p:cNvPr id="128015" name="Text Box 15"/>
          <p:cNvSpPr txBox="1">
            <a:spLocks noChangeArrowheads="1"/>
          </p:cNvSpPr>
          <p:nvPr/>
        </p:nvSpPr>
        <p:spPr bwMode="auto">
          <a:xfrm>
            <a:off x="914400" y="403860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20</a:t>
            </a:r>
            <a:endParaRPr lang="en-US" altLang="en-US" sz="2400"/>
          </a:p>
        </p:txBody>
      </p:sp>
      <p:sp>
        <p:nvSpPr>
          <p:cNvPr id="128016" name="Text Box 16"/>
          <p:cNvSpPr txBox="1">
            <a:spLocks noChangeArrowheads="1"/>
          </p:cNvSpPr>
          <p:nvPr/>
        </p:nvSpPr>
        <p:spPr bwMode="auto">
          <a:xfrm>
            <a:off x="1066800" y="46482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0</a:t>
            </a:r>
            <a:endParaRPr lang="en-US" altLang="en-US" sz="2400"/>
          </a:p>
        </p:txBody>
      </p:sp>
      <p:sp>
        <p:nvSpPr>
          <p:cNvPr id="128017" name="Text Box 17"/>
          <p:cNvSpPr txBox="1">
            <a:spLocks noChangeArrowheads="1"/>
          </p:cNvSpPr>
          <p:nvPr/>
        </p:nvSpPr>
        <p:spPr bwMode="auto">
          <a:xfrm>
            <a:off x="838200" y="5410200"/>
            <a:ext cx="48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-20</a:t>
            </a:r>
            <a:endParaRPr lang="en-US" altLang="en-US" sz="2400"/>
          </a:p>
        </p:txBody>
      </p:sp>
      <p:sp>
        <p:nvSpPr>
          <p:cNvPr id="128018" name="Text Box 18"/>
          <p:cNvSpPr txBox="1">
            <a:spLocks noChangeArrowheads="1"/>
          </p:cNvSpPr>
          <p:nvPr/>
        </p:nvSpPr>
        <p:spPr bwMode="auto">
          <a:xfrm>
            <a:off x="1295400" y="57150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sz="2400">
                <a:solidFill>
                  <a:srgbClr val="006666"/>
                </a:solidFill>
                <a:sym typeface="Symbol" panose="05050102010706020507" pitchFamily="18" charset="2"/>
              </a:rPr>
              <a:t>HEAT ADDED</a:t>
            </a:r>
            <a:endParaRPr lang="en-US" altLang="en-US" sz="2400"/>
          </a:p>
        </p:txBody>
      </p:sp>
      <p:sp>
        <p:nvSpPr>
          <p:cNvPr id="128019" name="Line 19"/>
          <p:cNvSpPr>
            <a:spLocks noChangeShapeType="1"/>
          </p:cNvSpPr>
          <p:nvPr/>
        </p:nvSpPr>
        <p:spPr bwMode="auto">
          <a:xfrm flipV="1">
            <a:off x="1295400" y="4876800"/>
            <a:ext cx="4572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8020" name="Line 20"/>
          <p:cNvSpPr>
            <a:spLocks noChangeShapeType="1"/>
          </p:cNvSpPr>
          <p:nvPr/>
        </p:nvSpPr>
        <p:spPr bwMode="auto">
          <a:xfrm>
            <a:off x="1752600" y="4876800"/>
            <a:ext cx="1066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8021" name="Line 21"/>
          <p:cNvSpPr>
            <a:spLocks noChangeShapeType="1"/>
          </p:cNvSpPr>
          <p:nvPr/>
        </p:nvSpPr>
        <p:spPr bwMode="auto">
          <a:xfrm flipV="1">
            <a:off x="2819400" y="1981200"/>
            <a:ext cx="1447800" cy="2895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8022" name="Line 22"/>
          <p:cNvSpPr>
            <a:spLocks noChangeShapeType="1"/>
          </p:cNvSpPr>
          <p:nvPr/>
        </p:nvSpPr>
        <p:spPr bwMode="auto">
          <a:xfrm>
            <a:off x="4267200" y="1981200"/>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8023" name="Line 23"/>
          <p:cNvSpPr>
            <a:spLocks noChangeShapeType="1"/>
          </p:cNvSpPr>
          <p:nvPr/>
        </p:nvSpPr>
        <p:spPr bwMode="auto">
          <a:xfrm flipV="1">
            <a:off x="4953000" y="1828800"/>
            <a:ext cx="1524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8024" name="Line 24"/>
          <p:cNvSpPr>
            <a:spLocks noChangeShapeType="1"/>
          </p:cNvSpPr>
          <p:nvPr/>
        </p:nvSpPr>
        <p:spPr bwMode="auto">
          <a:xfrm>
            <a:off x="5105400" y="1828800"/>
            <a:ext cx="762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8025" name="Line 25"/>
          <p:cNvSpPr>
            <a:spLocks noChangeShapeType="1"/>
          </p:cNvSpPr>
          <p:nvPr/>
        </p:nvSpPr>
        <p:spPr bwMode="auto">
          <a:xfrm flipV="1">
            <a:off x="5181600" y="1981200"/>
            <a:ext cx="1524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8026" name="Line 26"/>
          <p:cNvSpPr>
            <a:spLocks noChangeShapeType="1"/>
          </p:cNvSpPr>
          <p:nvPr/>
        </p:nvSpPr>
        <p:spPr bwMode="auto">
          <a:xfrm flipV="1">
            <a:off x="5334000" y="1981200"/>
            <a:ext cx="1905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8027" name="Line 27"/>
          <p:cNvSpPr>
            <a:spLocks noChangeShapeType="1"/>
          </p:cNvSpPr>
          <p:nvPr/>
        </p:nvSpPr>
        <p:spPr bwMode="auto">
          <a:xfrm flipV="1">
            <a:off x="7239000" y="1447800"/>
            <a:ext cx="3048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8028" name="Text Box 28"/>
          <p:cNvSpPr txBox="1">
            <a:spLocks noChangeArrowheads="1"/>
          </p:cNvSpPr>
          <p:nvPr/>
        </p:nvSpPr>
        <p:spPr bwMode="auto">
          <a:xfrm>
            <a:off x="1219200" y="51816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solidFill>
                  <a:srgbClr val="CC0000"/>
                </a:solidFill>
              </a:rPr>
              <a:t>A</a:t>
            </a:r>
            <a:endParaRPr lang="en-US" altLang="en-US" sz="2400"/>
          </a:p>
        </p:txBody>
      </p:sp>
      <p:sp>
        <p:nvSpPr>
          <p:cNvPr id="128029" name="Text Box 29"/>
          <p:cNvSpPr txBox="1">
            <a:spLocks noChangeArrowheads="1"/>
          </p:cNvSpPr>
          <p:nvPr/>
        </p:nvSpPr>
        <p:spPr bwMode="auto">
          <a:xfrm>
            <a:off x="1600200" y="45720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solidFill>
                  <a:srgbClr val="CC0000"/>
                </a:solidFill>
              </a:rPr>
              <a:t>B</a:t>
            </a:r>
            <a:endParaRPr lang="en-US" altLang="en-US" sz="2400"/>
          </a:p>
        </p:txBody>
      </p:sp>
      <p:sp>
        <p:nvSpPr>
          <p:cNvPr id="128030" name="Text Box 30"/>
          <p:cNvSpPr txBox="1">
            <a:spLocks noChangeArrowheads="1"/>
          </p:cNvSpPr>
          <p:nvPr/>
        </p:nvSpPr>
        <p:spPr bwMode="auto">
          <a:xfrm>
            <a:off x="2743200" y="47244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solidFill>
                  <a:srgbClr val="CC0000"/>
                </a:solidFill>
              </a:rPr>
              <a:t>C</a:t>
            </a:r>
            <a:endParaRPr lang="en-US" altLang="en-US" sz="2400"/>
          </a:p>
        </p:txBody>
      </p:sp>
      <p:sp>
        <p:nvSpPr>
          <p:cNvPr id="128031" name="Text Box 31"/>
          <p:cNvSpPr txBox="1">
            <a:spLocks noChangeArrowheads="1"/>
          </p:cNvSpPr>
          <p:nvPr/>
        </p:nvSpPr>
        <p:spPr bwMode="auto">
          <a:xfrm>
            <a:off x="4038600" y="16764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solidFill>
                  <a:srgbClr val="CC0000"/>
                </a:solidFill>
              </a:rPr>
              <a:t>D</a:t>
            </a:r>
            <a:endParaRPr lang="en-US" altLang="en-US" sz="2400"/>
          </a:p>
        </p:txBody>
      </p:sp>
      <p:sp>
        <p:nvSpPr>
          <p:cNvPr id="128032" name="Text Box 32"/>
          <p:cNvSpPr txBox="1">
            <a:spLocks noChangeArrowheads="1"/>
          </p:cNvSpPr>
          <p:nvPr/>
        </p:nvSpPr>
        <p:spPr bwMode="auto">
          <a:xfrm>
            <a:off x="7162800" y="19050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solidFill>
                  <a:srgbClr val="CC0000"/>
                </a:solidFill>
              </a:rPr>
              <a:t>E</a:t>
            </a:r>
            <a:endParaRPr lang="en-US" altLang="en-US" sz="2400"/>
          </a:p>
        </p:txBody>
      </p:sp>
      <p:sp>
        <p:nvSpPr>
          <p:cNvPr id="128033" name="Text Box 33"/>
          <p:cNvSpPr txBox="1">
            <a:spLocks noChangeArrowheads="1"/>
          </p:cNvSpPr>
          <p:nvPr/>
        </p:nvSpPr>
        <p:spPr bwMode="auto">
          <a:xfrm>
            <a:off x="7467600" y="1219200"/>
            <a:ext cx="371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solidFill>
                  <a:srgbClr val="CC0000"/>
                </a:solidFill>
              </a:rPr>
              <a:t>F</a:t>
            </a:r>
            <a:endParaRPr lang="en-US" altLang="en-US" sz="2400"/>
          </a:p>
        </p:txBody>
      </p:sp>
      <p:sp>
        <p:nvSpPr>
          <p:cNvPr id="128034" name="Text Box 34"/>
          <p:cNvSpPr txBox="1">
            <a:spLocks noChangeArrowheads="1"/>
          </p:cNvSpPr>
          <p:nvPr/>
        </p:nvSpPr>
        <p:spPr bwMode="auto">
          <a:xfrm>
            <a:off x="1676400" y="4953000"/>
            <a:ext cx="1543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solidFill>
                  <a:srgbClr val="006666"/>
                </a:solidFill>
                <a:sym typeface="Symbol" panose="05050102010706020507" pitchFamily="18" charset="2"/>
              </a:rPr>
              <a:t></a:t>
            </a:r>
            <a:r>
              <a:rPr lang="en-US" altLang="en-US" sz="1800">
                <a:solidFill>
                  <a:srgbClr val="006666"/>
                </a:solidFill>
              </a:rPr>
              <a:t>SOLID </a:t>
            </a:r>
            <a:r>
              <a:rPr lang="en-US" altLang="en-US" sz="1400">
                <a:solidFill>
                  <a:srgbClr val="006666"/>
                </a:solidFill>
              </a:rPr>
              <a:t>(ICE)</a:t>
            </a:r>
            <a:endParaRPr lang="en-US" altLang="en-US" sz="2400"/>
          </a:p>
        </p:txBody>
      </p:sp>
      <p:sp>
        <p:nvSpPr>
          <p:cNvPr id="128035" name="Text Box 35"/>
          <p:cNvSpPr txBox="1">
            <a:spLocks noChangeArrowheads="1"/>
          </p:cNvSpPr>
          <p:nvPr/>
        </p:nvSpPr>
        <p:spPr bwMode="auto">
          <a:xfrm>
            <a:off x="1676400" y="3733800"/>
            <a:ext cx="1533525"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solidFill>
                  <a:srgbClr val="006666"/>
                </a:solidFill>
              </a:rPr>
              <a:t>SOLID TO</a:t>
            </a:r>
          </a:p>
          <a:p>
            <a:pPr>
              <a:spcBef>
                <a:spcPct val="0"/>
              </a:spcBef>
              <a:buFontTx/>
              <a:buNone/>
            </a:pPr>
            <a:r>
              <a:rPr lang="en-US" altLang="en-US" sz="1800">
                <a:solidFill>
                  <a:srgbClr val="006666"/>
                </a:solidFill>
              </a:rPr>
              <a:t>LIQUID </a:t>
            </a:r>
            <a:r>
              <a:rPr lang="en-US" altLang="en-US" sz="1400">
                <a:solidFill>
                  <a:srgbClr val="006666"/>
                </a:solidFill>
              </a:rPr>
              <a:t>(ICE</a:t>
            </a:r>
            <a:endParaRPr lang="en-US" altLang="en-US" sz="1800">
              <a:solidFill>
                <a:srgbClr val="006666"/>
              </a:solidFill>
            </a:endParaRPr>
          </a:p>
          <a:p>
            <a:pPr>
              <a:spcBef>
                <a:spcPct val="0"/>
              </a:spcBef>
              <a:buFontTx/>
              <a:buNone/>
            </a:pPr>
            <a:r>
              <a:rPr lang="en-US" altLang="en-US" sz="1400">
                <a:solidFill>
                  <a:srgbClr val="006666"/>
                </a:solidFill>
              </a:rPr>
              <a:t>TO WATER)</a:t>
            </a:r>
            <a:endParaRPr lang="en-US" altLang="en-US" sz="1800"/>
          </a:p>
          <a:p>
            <a:pPr>
              <a:spcBef>
                <a:spcPct val="0"/>
              </a:spcBef>
              <a:buFontTx/>
              <a:buNone/>
            </a:pPr>
            <a:r>
              <a:rPr lang="en-US" altLang="en-US" sz="1800"/>
              <a:t>     </a:t>
            </a:r>
            <a:r>
              <a:rPr lang="en-US" altLang="en-US" sz="1800">
                <a:solidFill>
                  <a:srgbClr val="006666"/>
                </a:solidFill>
                <a:sym typeface="Symbol" panose="05050102010706020507" pitchFamily="18" charset="2"/>
              </a:rPr>
              <a:t></a:t>
            </a:r>
            <a:endParaRPr lang="en-US" altLang="en-US" sz="2400"/>
          </a:p>
        </p:txBody>
      </p:sp>
      <p:sp>
        <p:nvSpPr>
          <p:cNvPr id="128036" name="Text Box 36"/>
          <p:cNvSpPr txBox="1">
            <a:spLocks noChangeArrowheads="1"/>
          </p:cNvSpPr>
          <p:nvPr/>
        </p:nvSpPr>
        <p:spPr bwMode="auto">
          <a:xfrm>
            <a:off x="4022725" y="3157538"/>
            <a:ext cx="21605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solidFill>
                  <a:srgbClr val="006666"/>
                </a:solidFill>
                <a:sym typeface="Symbol" panose="05050102010706020507" pitchFamily="18" charset="2"/>
              </a:rPr>
              <a:t></a:t>
            </a:r>
            <a:r>
              <a:rPr lang="en-US" altLang="en-US" sz="1800">
                <a:solidFill>
                  <a:srgbClr val="006666"/>
                </a:solidFill>
              </a:rPr>
              <a:t>LIQUID </a:t>
            </a:r>
            <a:r>
              <a:rPr lang="en-US" altLang="en-US" sz="1400">
                <a:solidFill>
                  <a:srgbClr val="006666"/>
                </a:solidFill>
              </a:rPr>
              <a:t>(HEATING)</a:t>
            </a:r>
            <a:endParaRPr lang="en-US" altLang="en-US" sz="2400"/>
          </a:p>
        </p:txBody>
      </p:sp>
      <p:sp>
        <p:nvSpPr>
          <p:cNvPr id="75813" name="Text Box 37">
            <a:extLst>
              <a:ext uri="{FF2B5EF4-FFF2-40B4-BE49-F238E27FC236}">
                <a16:creationId xmlns:a16="http://schemas.microsoft.com/office/drawing/2014/main" id="{C0205336-DC9D-4333-8CBD-2C2EBF3F78BD}"/>
              </a:ext>
            </a:extLst>
          </p:cNvPr>
          <p:cNvSpPr txBox="1">
            <a:spLocks noChangeArrowheads="1"/>
          </p:cNvSpPr>
          <p:nvPr/>
        </p:nvSpPr>
        <p:spPr bwMode="auto">
          <a:xfrm>
            <a:off x="1600200" y="6096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defRPr/>
            </a:pPr>
            <a:r>
              <a:rPr lang="en-US" altLang="en-US" b="1" dirty="0">
                <a:solidFill>
                  <a:schemeClr val="accent3">
                    <a:lumMod val="75000"/>
                  </a:schemeClr>
                </a:solidFill>
              </a:rPr>
              <a:t>HEATING CURVE</a:t>
            </a:r>
            <a:endParaRPr lang="en-US" altLang="en-US" dirty="0">
              <a:solidFill>
                <a:schemeClr val="accent3">
                  <a:lumMod val="75000"/>
                </a:schemeClr>
              </a:solidFill>
            </a:endParaRPr>
          </a:p>
        </p:txBody>
      </p:sp>
      <p:sp>
        <p:nvSpPr>
          <p:cNvPr id="128038" name="Text Box 38"/>
          <p:cNvSpPr txBox="1">
            <a:spLocks noChangeArrowheads="1"/>
          </p:cNvSpPr>
          <p:nvPr/>
        </p:nvSpPr>
        <p:spPr bwMode="auto">
          <a:xfrm>
            <a:off x="4937125" y="1981200"/>
            <a:ext cx="23431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solidFill>
                  <a:srgbClr val="006666"/>
                </a:solidFill>
                <a:sym typeface="Symbol" panose="05050102010706020507" pitchFamily="18" charset="2"/>
              </a:rPr>
              <a:t>               </a:t>
            </a:r>
          </a:p>
          <a:p>
            <a:pPr>
              <a:spcBef>
                <a:spcPct val="0"/>
              </a:spcBef>
              <a:buFontTx/>
              <a:buNone/>
            </a:pPr>
            <a:r>
              <a:rPr lang="en-US" altLang="en-US" sz="1800">
                <a:solidFill>
                  <a:srgbClr val="006666"/>
                </a:solidFill>
              </a:rPr>
              <a:t>LIQUID TO VAPOR</a:t>
            </a:r>
          </a:p>
          <a:p>
            <a:pPr>
              <a:spcBef>
                <a:spcPct val="0"/>
              </a:spcBef>
              <a:buFontTx/>
              <a:buNone/>
            </a:pPr>
            <a:r>
              <a:rPr lang="en-US" altLang="en-US" sz="1400">
                <a:solidFill>
                  <a:srgbClr val="006666"/>
                </a:solidFill>
              </a:rPr>
              <a:t>(WATER TO STEAM)</a:t>
            </a:r>
            <a:endParaRPr lang="en-US" altLang="en-US" sz="2400"/>
          </a:p>
        </p:txBody>
      </p:sp>
      <p:sp>
        <p:nvSpPr>
          <p:cNvPr id="128039" name="Text Box 39"/>
          <p:cNvSpPr txBox="1">
            <a:spLocks noChangeArrowheads="1"/>
          </p:cNvSpPr>
          <p:nvPr/>
        </p:nvSpPr>
        <p:spPr bwMode="auto">
          <a:xfrm>
            <a:off x="5334000" y="1371600"/>
            <a:ext cx="2308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solidFill>
                  <a:srgbClr val="006666"/>
                </a:solidFill>
              </a:rPr>
              <a:t>VAPOR </a:t>
            </a:r>
            <a:r>
              <a:rPr lang="en-US" altLang="en-US" sz="1400">
                <a:solidFill>
                  <a:srgbClr val="006666"/>
                </a:solidFill>
              </a:rPr>
              <a:t>(STEAM)</a:t>
            </a:r>
            <a:r>
              <a:rPr lang="en-US" altLang="en-US" sz="1800">
                <a:solidFill>
                  <a:srgbClr val="006666"/>
                </a:solidFill>
                <a:sym typeface="Symbol" panose="05050102010706020507" pitchFamily="18" charset="2"/>
              </a:rPr>
              <a:t></a:t>
            </a:r>
            <a:endParaRPr lang="en-US" altLang="en-US" sz="24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2" name="Picture 4" descr="heatingcur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343400"/>
            <a:ext cx="64389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3" name="Text Box 5"/>
          <p:cNvSpPr txBox="1">
            <a:spLocks noChangeArrowheads="1"/>
          </p:cNvSpPr>
          <p:nvPr/>
        </p:nvSpPr>
        <p:spPr bwMode="auto">
          <a:xfrm rot="-5400000">
            <a:off x="1033463" y="5367337"/>
            <a:ext cx="1804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800">
                <a:latin typeface="Arial" panose="020B0604020202020204" pitchFamily="34" charset="0"/>
              </a:rPr>
              <a:t>Temperature </a:t>
            </a:r>
            <a:r>
              <a:rPr lang="en-US" altLang="en-US" sz="1800" baseline="30000">
                <a:latin typeface="Arial" panose="020B0604020202020204" pitchFamily="34" charset="0"/>
              </a:rPr>
              <a:t>o</a:t>
            </a:r>
            <a:r>
              <a:rPr lang="en-US" altLang="en-US" sz="1800">
                <a:latin typeface="Arial" panose="020B0604020202020204" pitchFamily="34" charset="0"/>
              </a:rPr>
              <a:t>C</a:t>
            </a:r>
            <a:endParaRPr lang="en-US" altLang="en-US" sz="2400"/>
          </a:p>
        </p:txBody>
      </p:sp>
      <p:sp>
        <p:nvSpPr>
          <p:cNvPr id="47110" name="Text Box 6">
            <a:extLst>
              <a:ext uri="{FF2B5EF4-FFF2-40B4-BE49-F238E27FC236}">
                <a16:creationId xmlns:a16="http://schemas.microsoft.com/office/drawing/2014/main" id="{10E64421-4D48-4F2F-9EB1-91D9A451867B}"/>
              </a:ext>
            </a:extLst>
          </p:cNvPr>
          <p:cNvSpPr txBox="1">
            <a:spLocks noChangeArrowheads="1"/>
          </p:cNvSpPr>
          <p:nvPr/>
        </p:nvSpPr>
        <p:spPr bwMode="auto">
          <a:xfrm>
            <a:off x="3048000" y="3962400"/>
            <a:ext cx="3571875" cy="457200"/>
          </a:xfrm>
          <a:prstGeom prst="rect">
            <a:avLst/>
          </a:prstGeom>
          <a:noFill/>
          <a:ln w="9525">
            <a:noFill/>
            <a:miter lim="800000"/>
            <a:headEnd/>
            <a:tailEnd/>
          </a:ln>
          <a:effectLst/>
        </p:spPr>
        <p:txBody>
          <a:bodyPr wrap="none">
            <a:spAutoFit/>
          </a:bodyPr>
          <a:lstStyle/>
          <a:p>
            <a:pPr eaLnBrk="1" hangingPunct="1">
              <a:spcBef>
                <a:spcPct val="50000"/>
              </a:spcBef>
              <a:defRPr/>
            </a:pPr>
            <a:r>
              <a:rPr lang="en-US" b="1" dirty="0">
                <a:solidFill>
                  <a:schemeClr val="accent3">
                    <a:lumMod val="75000"/>
                  </a:schemeClr>
                </a:solidFill>
                <a:effectLst>
                  <a:outerShdw blurRad="38100" dist="38100" dir="2700000" algn="tl">
                    <a:srgbClr val="C0C0C0"/>
                  </a:outerShdw>
                </a:effectLst>
                <a:latin typeface="Arial" charset="0"/>
              </a:rPr>
              <a:t>Heating curve for water</a:t>
            </a:r>
            <a:endParaRPr lang="en-US" dirty="0">
              <a:solidFill>
                <a:schemeClr val="accent3">
                  <a:lumMod val="75000"/>
                </a:schemeClr>
              </a:solidFill>
            </a:endParaRPr>
          </a:p>
        </p:txBody>
      </p:sp>
      <p:sp>
        <p:nvSpPr>
          <p:cNvPr id="76803" name="Text Box 3">
            <a:extLst>
              <a:ext uri="{FF2B5EF4-FFF2-40B4-BE49-F238E27FC236}">
                <a16:creationId xmlns:a16="http://schemas.microsoft.com/office/drawing/2014/main" id="{D5B092EC-A9DE-4A4B-8FE9-23BBE04DC8CD}"/>
              </a:ext>
            </a:extLst>
          </p:cNvPr>
          <p:cNvSpPr txBox="1">
            <a:spLocks noChangeArrowheads="1"/>
          </p:cNvSpPr>
          <p:nvPr/>
        </p:nvSpPr>
        <p:spPr bwMode="auto">
          <a:xfrm>
            <a:off x="228600" y="457200"/>
            <a:ext cx="86868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altLang="en-US" b="1" dirty="0"/>
              <a:t>The energy required to heat (or cool) a solid (or heat/cool a liquid or a gas) can be calculated using </a:t>
            </a:r>
            <a:r>
              <a:rPr lang="en-US" altLang="en-US" b="1" dirty="0">
                <a:solidFill>
                  <a:schemeClr val="accent3">
                    <a:lumMod val="75000"/>
                  </a:schemeClr>
                </a:solidFill>
              </a:rPr>
              <a:t>q = </a:t>
            </a:r>
            <a:r>
              <a:rPr lang="en-US" altLang="en-US" b="1" dirty="0" err="1">
                <a:solidFill>
                  <a:schemeClr val="accent3">
                    <a:lumMod val="75000"/>
                  </a:schemeClr>
                </a:solidFill>
              </a:rPr>
              <a:t>ms</a:t>
            </a:r>
            <a:r>
              <a:rPr lang="en-US" altLang="en-US" b="1" dirty="0" err="1">
                <a:solidFill>
                  <a:schemeClr val="accent3">
                    <a:lumMod val="75000"/>
                  </a:schemeClr>
                </a:solidFill>
                <a:latin typeface="Symbol" panose="05050102010706020507" pitchFamily="18" charset="2"/>
              </a:rPr>
              <a:t>D</a:t>
            </a:r>
            <a:r>
              <a:rPr lang="en-US" altLang="en-US" b="1" dirty="0" err="1">
                <a:solidFill>
                  <a:schemeClr val="accent3">
                    <a:lumMod val="75000"/>
                  </a:schemeClr>
                </a:solidFill>
              </a:rPr>
              <a:t>T</a:t>
            </a:r>
            <a:r>
              <a:rPr lang="en-US" altLang="en-US" b="1" dirty="0">
                <a:solidFill>
                  <a:schemeClr val="accent3">
                    <a:lumMod val="75000"/>
                  </a:schemeClr>
                </a:solidFill>
              </a:rPr>
              <a:t>.   </a:t>
            </a:r>
            <a:r>
              <a:rPr lang="en-US" altLang="en-US" b="1" dirty="0"/>
              <a:t>It requires additional energy to change states.  The energy required to convert a specific amount  of the solid to a liquid is known as the heat of fusion (</a:t>
            </a:r>
            <a:r>
              <a:rPr lang="en-US" altLang="en-US" b="1" dirty="0">
                <a:solidFill>
                  <a:schemeClr val="accent3">
                    <a:lumMod val="75000"/>
                  </a:schemeClr>
                </a:solidFill>
              </a:rPr>
              <a:t>q = </a:t>
            </a:r>
            <a:r>
              <a:rPr lang="en-US" altLang="en-US" b="1" dirty="0" err="1">
                <a:solidFill>
                  <a:schemeClr val="accent3">
                    <a:lumMod val="75000"/>
                  </a:schemeClr>
                </a:solidFill>
                <a:latin typeface="Symbol" panose="05050102010706020507" pitchFamily="18" charset="2"/>
              </a:rPr>
              <a:t>D</a:t>
            </a:r>
            <a:r>
              <a:rPr lang="en-US" altLang="en-US" b="1" dirty="0" err="1">
                <a:solidFill>
                  <a:schemeClr val="accent3">
                    <a:lumMod val="75000"/>
                  </a:schemeClr>
                </a:solidFill>
              </a:rPr>
              <a:t>H</a:t>
            </a:r>
            <a:r>
              <a:rPr lang="en-US" altLang="en-US" b="1" baseline="-25000" dirty="0" err="1">
                <a:solidFill>
                  <a:schemeClr val="accent3">
                    <a:lumMod val="75000"/>
                  </a:schemeClr>
                </a:solidFill>
              </a:rPr>
              <a:t>fus</a:t>
            </a:r>
            <a:r>
              <a:rPr lang="en-US" altLang="en-US" b="1" dirty="0"/>
              <a:t>) and the energy required to convert a specific amount of a liquid to a gas is the heat of vaporization (</a:t>
            </a:r>
            <a:r>
              <a:rPr lang="en-US" altLang="en-US" b="1" dirty="0">
                <a:solidFill>
                  <a:schemeClr val="accent3">
                    <a:lumMod val="75000"/>
                  </a:schemeClr>
                </a:solidFill>
              </a:rPr>
              <a:t>q = </a:t>
            </a:r>
            <a:r>
              <a:rPr lang="en-US" altLang="en-US" b="1" dirty="0" err="1">
                <a:solidFill>
                  <a:schemeClr val="accent3">
                    <a:lumMod val="75000"/>
                  </a:schemeClr>
                </a:solidFill>
                <a:latin typeface="Symbol" panose="05050102010706020507" pitchFamily="18" charset="2"/>
              </a:rPr>
              <a:t>D</a:t>
            </a:r>
            <a:r>
              <a:rPr lang="en-US" altLang="en-US" b="1" dirty="0" err="1">
                <a:solidFill>
                  <a:schemeClr val="accent3">
                    <a:lumMod val="75000"/>
                  </a:schemeClr>
                </a:solidFill>
              </a:rPr>
              <a:t>H</a:t>
            </a:r>
            <a:r>
              <a:rPr lang="en-US" altLang="en-US" b="1" baseline="-25000" dirty="0" err="1">
                <a:solidFill>
                  <a:schemeClr val="accent3">
                    <a:lumMod val="75000"/>
                  </a:schemeClr>
                </a:solidFill>
              </a:rPr>
              <a:t>vap</a:t>
            </a:r>
            <a:r>
              <a:rPr lang="en-US" altLang="en-US" b="1" dirty="0"/>
              <a:t>).</a:t>
            </a:r>
          </a:p>
          <a:p>
            <a:pPr eaLnBrk="1" hangingPunct="1">
              <a:spcBef>
                <a:spcPct val="50000"/>
              </a:spcBef>
              <a:defRPr/>
            </a:pPr>
            <a:r>
              <a:rPr lang="en-US" altLang="en-US" b="1" dirty="0"/>
              <a:t>The total amount of energy can be calculated from </a:t>
            </a:r>
            <a:r>
              <a:rPr lang="en-US" altLang="en-US" b="1" dirty="0" err="1">
                <a:solidFill>
                  <a:schemeClr val="accent3">
                    <a:lumMod val="75000"/>
                  </a:schemeClr>
                </a:solidFill>
              </a:rPr>
              <a:t>q</a:t>
            </a:r>
            <a:r>
              <a:rPr lang="en-US" altLang="en-US" b="1" baseline="-25000" dirty="0" err="1">
                <a:solidFill>
                  <a:schemeClr val="accent3">
                    <a:lumMod val="75000"/>
                  </a:schemeClr>
                </a:solidFill>
              </a:rPr>
              <a:t>T</a:t>
            </a:r>
            <a:r>
              <a:rPr lang="en-US" altLang="en-US" b="1" dirty="0">
                <a:solidFill>
                  <a:schemeClr val="accent3">
                    <a:lumMod val="75000"/>
                  </a:schemeClr>
                </a:solidFill>
              </a:rPr>
              <a:t> = q</a:t>
            </a:r>
            <a:r>
              <a:rPr lang="en-US" altLang="en-US" b="1" baseline="-25000" dirty="0">
                <a:solidFill>
                  <a:schemeClr val="accent3">
                    <a:lumMod val="75000"/>
                  </a:schemeClr>
                </a:solidFill>
              </a:rPr>
              <a:t>1</a:t>
            </a:r>
            <a:r>
              <a:rPr lang="en-US" altLang="en-US" b="1" dirty="0">
                <a:solidFill>
                  <a:schemeClr val="accent3">
                    <a:lumMod val="75000"/>
                  </a:schemeClr>
                </a:solidFill>
              </a:rPr>
              <a:t> + q</a:t>
            </a:r>
            <a:r>
              <a:rPr lang="en-US" altLang="en-US" b="1" baseline="-25000" dirty="0">
                <a:solidFill>
                  <a:schemeClr val="accent3">
                    <a:lumMod val="75000"/>
                  </a:schemeClr>
                </a:solidFill>
              </a:rPr>
              <a:t>2</a:t>
            </a:r>
            <a:r>
              <a:rPr lang="en-US" altLang="en-US" b="1" dirty="0">
                <a:solidFill>
                  <a:schemeClr val="accent3">
                    <a:lumMod val="75000"/>
                  </a:schemeClr>
                </a:solidFill>
              </a:rPr>
              <a:t> + q</a:t>
            </a:r>
            <a:r>
              <a:rPr lang="en-US" altLang="en-US" b="1" baseline="-25000" dirty="0">
                <a:solidFill>
                  <a:schemeClr val="accent3">
                    <a:lumMod val="75000"/>
                  </a:schemeClr>
                </a:solidFill>
              </a:rPr>
              <a:t>3</a:t>
            </a:r>
            <a:r>
              <a:rPr lang="en-US" altLang="en-US" b="1" dirty="0">
                <a:solidFill>
                  <a:schemeClr val="accent3">
                    <a:lumMod val="75000"/>
                  </a:schemeClr>
                </a:solidFill>
              </a:rPr>
              <a:t>...</a:t>
            </a:r>
            <a:r>
              <a:rPr lang="en-US" altLang="en-US" dirty="0">
                <a:solidFill>
                  <a:schemeClr val="accent3">
                    <a:lumMod val="75000"/>
                  </a:schemeClr>
                </a:solidFill>
              </a:rPr>
              <a:t>      </a:t>
            </a:r>
          </a:p>
        </p:txBody>
      </p:sp>
      <p:sp>
        <p:nvSpPr>
          <p:cNvPr id="76802" name="Text Box 2">
            <a:extLst>
              <a:ext uri="{FF2B5EF4-FFF2-40B4-BE49-F238E27FC236}">
                <a16:creationId xmlns:a16="http://schemas.microsoft.com/office/drawing/2014/main" id="{7D43D569-E956-4C6A-80CB-3874050A51A0}"/>
              </a:ext>
            </a:extLst>
          </p:cNvPr>
          <p:cNvSpPr txBox="1">
            <a:spLocks noChangeArrowheads="1"/>
          </p:cNvSpPr>
          <p:nvPr/>
        </p:nvSpPr>
        <p:spPr bwMode="auto">
          <a:xfrm>
            <a:off x="0" y="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defRPr/>
            </a:pPr>
            <a:r>
              <a:rPr lang="en-US" altLang="en-US" sz="3200" b="1" dirty="0">
                <a:solidFill>
                  <a:schemeClr val="accent3">
                    <a:lumMod val="75000"/>
                  </a:schemeClr>
                </a:solidFill>
                <a:latin typeface="Arial" panose="020B0604020202020204" pitchFamily="34" charset="0"/>
              </a:rPr>
              <a:t>Water and the Changes of State</a:t>
            </a:r>
            <a:endParaRPr lang="en-US" altLang="en-US" dirty="0">
              <a:solidFill>
                <a:schemeClr val="accent3">
                  <a:lumMod val="75000"/>
                </a:schemeClr>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DCE6F2">
            <a:alpha val="30196"/>
          </a:srgbClr>
        </a:solidFill>
        <a:effectLst/>
      </p:bgPr>
    </p:bg>
    <p:spTree>
      <p:nvGrpSpPr>
        <p:cNvPr id="1" name=""/>
        <p:cNvGrpSpPr/>
        <p:nvPr/>
      </p:nvGrpSpPr>
      <p:grpSpPr>
        <a:xfrm>
          <a:off x="0" y="0"/>
          <a:ext cx="0" cy="0"/>
          <a:chOff x="0" y="0"/>
          <a:chExt cx="0" cy="0"/>
        </a:xfrm>
      </p:grpSpPr>
      <p:sp>
        <p:nvSpPr>
          <p:cNvPr id="132098" name="Text Box 4"/>
          <p:cNvSpPr txBox="1">
            <a:spLocks noChangeArrowheads="1"/>
          </p:cNvSpPr>
          <p:nvPr/>
        </p:nvSpPr>
        <p:spPr bwMode="auto">
          <a:xfrm>
            <a:off x="190500" y="784225"/>
            <a:ext cx="87630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Times New Roman" panose="02020603050405020304" pitchFamily="18" charset="0"/>
              <a:buAutoNum type="arabicParenR"/>
            </a:pPr>
            <a:r>
              <a:rPr lang="en-US" altLang="en-US" sz="2400" b="1">
                <a:latin typeface="Arial" panose="020B0604020202020204" pitchFamily="34" charset="0"/>
              </a:rPr>
              <a:t>When ice at 0</a:t>
            </a:r>
            <a:r>
              <a:rPr lang="en-US" altLang="en-US" sz="2400" b="1" baseline="30000">
                <a:latin typeface="Arial" panose="020B0604020202020204" pitchFamily="34" charset="0"/>
              </a:rPr>
              <a:t>o</a:t>
            </a:r>
            <a:r>
              <a:rPr lang="en-US" altLang="en-US" sz="2400" b="1">
                <a:latin typeface="Arial" panose="020B0604020202020204" pitchFamily="34" charset="0"/>
              </a:rPr>
              <a:t>C melts to a liquid at 0</a:t>
            </a:r>
            <a:r>
              <a:rPr lang="en-US" altLang="en-US" sz="2400" b="1" baseline="30000">
                <a:latin typeface="Arial" panose="020B0604020202020204" pitchFamily="34" charset="0"/>
              </a:rPr>
              <a:t>o</a:t>
            </a:r>
            <a:r>
              <a:rPr lang="en-US" altLang="en-US" sz="2400" b="1">
                <a:latin typeface="Arial" panose="020B0604020202020204" pitchFamily="34" charset="0"/>
              </a:rPr>
              <a:t>C, it absorbs 0.334 kJ of heat/gram.  Suppose the heat needed to melt 35.0 g of ice is absorbed from the water contained in the glass.  If this water has a mass of 0.210 kg at 21</a:t>
            </a:r>
            <a:r>
              <a:rPr lang="en-US" altLang="en-US" sz="2400" b="1" baseline="30000">
                <a:latin typeface="Arial" panose="020B0604020202020204" pitchFamily="34" charset="0"/>
              </a:rPr>
              <a:t>o</a:t>
            </a:r>
            <a:r>
              <a:rPr lang="en-US" altLang="en-US" sz="2400" b="1">
                <a:latin typeface="Arial" panose="020B0604020202020204" pitchFamily="34" charset="0"/>
              </a:rPr>
              <a:t>C, what is the final temperature of the water?</a:t>
            </a:r>
          </a:p>
          <a:p>
            <a:pPr>
              <a:spcBef>
                <a:spcPct val="0"/>
              </a:spcBef>
              <a:buFont typeface="Times New Roman" panose="02020603050405020304" pitchFamily="18" charset="0"/>
              <a:buAutoNum type="arabicParenR"/>
            </a:pPr>
            <a:endParaRPr lang="en-US" altLang="en-US" sz="2400" b="1">
              <a:latin typeface="Arial" panose="020B0604020202020204" pitchFamily="34" charset="0"/>
            </a:endParaRPr>
          </a:p>
          <a:p>
            <a:pPr>
              <a:spcBef>
                <a:spcPct val="0"/>
              </a:spcBef>
              <a:buFont typeface="Times New Roman" panose="02020603050405020304" pitchFamily="18" charset="0"/>
              <a:buAutoNum type="arabicParenR"/>
            </a:pPr>
            <a:endParaRPr lang="en-US" altLang="en-US" sz="2400" b="1">
              <a:latin typeface="Arial" panose="020B0604020202020204" pitchFamily="34" charset="0"/>
            </a:endParaRPr>
          </a:p>
          <a:p>
            <a:pPr>
              <a:spcBef>
                <a:spcPct val="0"/>
              </a:spcBef>
              <a:buFont typeface="Times New Roman" panose="02020603050405020304" pitchFamily="18" charset="0"/>
              <a:buAutoNum type="arabicParenR"/>
            </a:pPr>
            <a:endParaRPr lang="en-US" altLang="en-US" sz="2400" b="1">
              <a:latin typeface="Arial" panose="020B0604020202020204" pitchFamily="34" charset="0"/>
            </a:endParaRPr>
          </a:p>
          <a:p>
            <a:pPr>
              <a:spcBef>
                <a:spcPct val="0"/>
              </a:spcBef>
              <a:buFont typeface="Times New Roman" panose="02020603050405020304" pitchFamily="18" charset="0"/>
              <a:buAutoNum type="arabicParenR"/>
            </a:pPr>
            <a:endParaRPr lang="en-US" altLang="en-US" sz="2400" b="1">
              <a:latin typeface="Arial" panose="020B0604020202020204" pitchFamily="34" charset="0"/>
            </a:endParaRPr>
          </a:p>
          <a:p>
            <a:pPr>
              <a:spcBef>
                <a:spcPct val="0"/>
              </a:spcBef>
              <a:buFont typeface="Times New Roman" panose="02020603050405020304" pitchFamily="18" charset="0"/>
              <a:buAutoNum type="arabicParenR"/>
            </a:pPr>
            <a:r>
              <a:rPr lang="en-US" altLang="en-US" sz="2400" b="1">
                <a:latin typeface="Arial" panose="020B0604020202020204" pitchFamily="34" charset="0"/>
              </a:rPr>
              <a:t>Ethanol, C</a:t>
            </a:r>
            <a:r>
              <a:rPr lang="en-US" altLang="en-US" sz="2400" b="1" baseline="-25000">
                <a:latin typeface="Arial" panose="020B0604020202020204" pitchFamily="34" charset="0"/>
              </a:rPr>
              <a:t>2</a:t>
            </a:r>
            <a:r>
              <a:rPr lang="en-US" altLang="en-US" sz="2400" b="1">
                <a:latin typeface="Arial" panose="020B0604020202020204" pitchFamily="34" charset="0"/>
              </a:rPr>
              <a:t>H</a:t>
            </a:r>
            <a:r>
              <a:rPr lang="en-US" altLang="en-US" sz="2400" b="1" baseline="-25000">
                <a:latin typeface="Arial" panose="020B0604020202020204" pitchFamily="34" charset="0"/>
              </a:rPr>
              <a:t>5</a:t>
            </a:r>
            <a:r>
              <a:rPr lang="en-US" altLang="en-US" sz="2400" b="1">
                <a:latin typeface="Arial" panose="020B0604020202020204" pitchFamily="34" charset="0"/>
              </a:rPr>
              <a:t>OH, melts at -114</a:t>
            </a:r>
            <a:r>
              <a:rPr lang="en-US" altLang="en-US" sz="2400" b="1" baseline="30000">
                <a:latin typeface="Arial" panose="020B0604020202020204" pitchFamily="34" charset="0"/>
              </a:rPr>
              <a:t>o</a:t>
            </a:r>
            <a:r>
              <a:rPr lang="en-US" altLang="en-US" sz="2400" b="1">
                <a:latin typeface="Arial" panose="020B0604020202020204" pitchFamily="34" charset="0"/>
              </a:rPr>
              <a:t>C and boils at 78.0 </a:t>
            </a:r>
            <a:r>
              <a:rPr lang="en-US" altLang="en-US" sz="2400" b="1" baseline="30000">
                <a:latin typeface="Arial" panose="020B0604020202020204" pitchFamily="34" charset="0"/>
              </a:rPr>
              <a:t>o</a:t>
            </a:r>
            <a:r>
              <a:rPr lang="en-US" altLang="en-US" sz="2400" b="1">
                <a:latin typeface="Arial" panose="020B0604020202020204" pitchFamily="34" charset="0"/>
              </a:rPr>
              <a:t>C.  The heat of fusion is 5.02 kJ/mol and the heat of vaporization is 38.56 kJ/mol.  The specific heat of the solid and liquid ethanol are 0.97 J/gK and 2.3 J/gK, respectively.  How much heat is required to convert 50.0 g of ethanol at -150.0 </a:t>
            </a:r>
            <a:r>
              <a:rPr lang="en-US" altLang="en-US" sz="2400" b="1" baseline="30000">
                <a:latin typeface="Arial" panose="020B0604020202020204" pitchFamily="34" charset="0"/>
              </a:rPr>
              <a:t>o</a:t>
            </a:r>
            <a:r>
              <a:rPr lang="en-US" altLang="en-US" sz="2400" b="1">
                <a:latin typeface="Arial" panose="020B0604020202020204" pitchFamily="34" charset="0"/>
              </a:rPr>
              <a:t>C to the vapor state at 78.0</a:t>
            </a:r>
            <a:r>
              <a:rPr lang="en-US" altLang="en-US" sz="2400" b="1" baseline="30000">
                <a:latin typeface="Arial" panose="020B0604020202020204" pitchFamily="34" charset="0"/>
              </a:rPr>
              <a:t>o</a:t>
            </a:r>
            <a:r>
              <a:rPr lang="en-US" altLang="en-US" sz="2400" b="1">
                <a:latin typeface="Arial" panose="020B0604020202020204" pitchFamily="34" charset="0"/>
              </a:rPr>
              <a:t>C?</a:t>
            </a:r>
          </a:p>
        </p:txBody>
      </p:sp>
      <p:sp>
        <p:nvSpPr>
          <p:cNvPr id="132099" name="TextBox 1"/>
          <p:cNvSpPr txBox="1">
            <a:spLocks noChangeArrowheads="1"/>
          </p:cNvSpPr>
          <p:nvPr/>
        </p:nvSpPr>
        <p:spPr bwMode="auto">
          <a:xfrm>
            <a:off x="1600200" y="304800"/>
            <a:ext cx="6181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t>Workshop EN#6 on phase transition enthalpy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fld id="{7269856C-8F09-4155-AE1B-76A8F4DF1D67}" type="slidenum">
              <a:rPr lang="en-US" altLang="en-US" sz="1400"/>
              <a:pPr algn="ctr">
                <a:spcBef>
                  <a:spcPct val="0"/>
                </a:spcBef>
                <a:buFontTx/>
                <a:buNone/>
              </a:pPr>
              <a:t>8</a:t>
            </a:fld>
            <a:endParaRPr lang="en-US" altLang="en-US" sz="1400"/>
          </a:p>
        </p:txBody>
      </p:sp>
      <p:graphicFrame>
        <p:nvGraphicFramePr>
          <p:cNvPr id="13343" name="Group 31" title="conversions">
            <a:extLst>
              <a:ext uri="{FF2B5EF4-FFF2-40B4-BE49-F238E27FC236}">
                <a16:creationId xmlns:a16="http://schemas.microsoft.com/office/drawing/2014/main" id="{2FDD2299-E7A1-47DE-BA3D-2AB45BD3F393}"/>
              </a:ext>
            </a:extLst>
          </p:cNvPr>
          <p:cNvGraphicFramePr>
            <a:graphicFrameLocks noGrp="1"/>
          </p:cNvGraphicFramePr>
          <p:nvPr>
            <p:extLst>
              <p:ext uri="{D42A27DB-BD31-4B8C-83A1-F6EECF244321}">
                <p14:modId xmlns:p14="http://schemas.microsoft.com/office/powerpoint/2010/main" val="100647289"/>
              </p:ext>
            </p:extLst>
          </p:nvPr>
        </p:nvGraphicFramePr>
        <p:xfrm>
          <a:off x="304800" y="4343400"/>
          <a:ext cx="8305800" cy="1828800"/>
        </p:xfrm>
        <a:graphic>
          <a:graphicData uri="http://schemas.openxmlformats.org/drawingml/2006/table">
            <a:tbl>
              <a:tblPr/>
              <a:tblGrid>
                <a:gridCol w="45720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400050">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pPr>
                      <a:r>
                        <a:rPr kumimoji="0" lang="en-US" sz="2400" b="0" i="0" u="none" strike="noStrike" cap="none" normalizeH="0" baseline="0">
                          <a:ln>
                            <a:noFill/>
                          </a:ln>
                          <a:solidFill>
                            <a:schemeClr val="hlink"/>
                          </a:solidFill>
                          <a:effectLst/>
                          <a:latin typeface="Times New Roman" pitchFamily="18" charset="0"/>
                        </a:rPr>
                        <a:t>Energy Conversion Factors</a:t>
                      </a: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pPr>
                      <a:endParaRPr kumimoji="0" lang="en-US" sz="2400" b="0" i="0" u="none" strike="noStrike" cap="none" normalizeH="0" baseline="0">
                        <a:ln>
                          <a:noFill/>
                        </a:ln>
                        <a:solidFill>
                          <a:schemeClr val="tx1"/>
                        </a:solidFill>
                        <a:effectLst/>
                        <a:latin typeface="Times New Roman" pitchFamily="18" charset="0"/>
                      </a:endParaRP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00050">
                <a:tc>
                  <a:txBody>
                    <a:bodyPr/>
                    <a:lstStyle/>
                    <a:p>
                      <a:pPr marL="0" marR="0" lvl="0" indent="0" algn="r" defTabSz="914400" rtl="0" eaLnBrk="1" fontAlgn="base" latinLnBrk="0" hangingPunct="1">
                        <a:lnSpc>
                          <a:spcPct val="100000"/>
                        </a:lnSpc>
                        <a:spcBef>
                          <a:spcPct val="20000"/>
                        </a:spcBef>
                        <a:spcAft>
                          <a:spcPct val="0"/>
                        </a:spcAft>
                        <a:buClrTx/>
                        <a:buSzPct val="120000"/>
                        <a:buFontTx/>
                        <a:buNone/>
                        <a:tabLst/>
                      </a:pPr>
                      <a:r>
                        <a:rPr kumimoji="0" lang="en-US" sz="2400" b="0" i="0" u="none" strike="noStrike" cap="none" normalizeH="0" baseline="0">
                          <a:ln>
                            <a:noFill/>
                          </a:ln>
                          <a:solidFill>
                            <a:schemeClr val="tx1"/>
                          </a:solidFill>
                          <a:effectLst/>
                          <a:latin typeface="Times New Roman" pitchFamily="18" charset="0"/>
                        </a:rPr>
                        <a:t>1 calorie (cal)</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400" b="0" i="0" u="none" strike="noStrike" cap="none" normalizeH="0" baseline="0">
                          <a:ln>
                            <a:noFill/>
                          </a:ln>
                          <a:solidFill>
                            <a:schemeClr val="tx1"/>
                          </a:solidFill>
                          <a:effectLst/>
                          <a:latin typeface="Times New Roman" pitchFamily="18" charset="0"/>
                        </a:rPr>
                        <a: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pPr>
                      <a:r>
                        <a:rPr kumimoji="0" lang="en-US" sz="2400" b="0" i="0" u="none" strike="noStrike" cap="none" normalizeH="0" baseline="0">
                          <a:ln>
                            <a:noFill/>
                          </a:ln>
                          <a:solidFill>
                            <a:schemeClr val="tx1"/>
                          </a:solidFill>
                          <a:effectLst/>
                          <a:latin typeface="Times New Roman" pitchFamily="18" charset="0"/>
                        </a:rPr>
                        <a:t>4.184 joules (J) (exact)</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400050">
                <a:tc>
                  <a:txBody>
                    <a:bodyPr/>
                    <a:lstStyle/>
                    <a:p>
                      <a:pPr marL="0" marR="0" lvl="0" indent="0" algn="r" defTabSz="914400" rtl="0" eaLnBrk="1" fontAlgn="base" latinLnBrk="0" hangingPunct="1">
                        <a:lnSpc>
                          <a:spcPct val="100000"/>
                        </a:lnSpc>
                        <a:spcBef>
                          <a:spcPct val="20000"/>
                        </a:spcBef>
                        <a:spcAft>
                          <a:spcPct val="0"/>
                        </a:spcAft>
                        <a:buClrTx/>
                        <a:buSzPct val="120000"/>
                        <a:buFontTx/>
                        <a:buNone/>
                        <a:tabLst/>
                      </a:pPr>
                      <a:r>
                        <a:rPr kumimoji="0" lang="en-US" sz="2400" b="0" i="0" u="none" strike="noStrike" cap="none" normalizeH="0" baseline="0">
                          <a:ln>
                            <a:noFill/>
                          </a:ln>
                          <a:solidFill>
                            <a:schemeClr val="tx1"/>
                          </a:solidFill>
                          <a:effectLst/>
                          <a:latin typeface="Times New Roman" pitchFamily="18" charset="0"/>
                        </a:rPr>
                        <a:t>1 Calorie (Cal)</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400" b="0" i="0" u="none" strike="noStrike" cap="none" normalizeH="0" baseline="0">
                          <a:ln>
                            <a:noFill/>
                          </a:ln>
                          <a:solidFill>
                            <a:schemeClr val="tx1"/>
                          </a:solidFill>
                          <a:effectLst/>
                          <a:latin typeface="Times New Roman" pitchFamily="18" charset="0"/>
                        </a:rPr>
                        <a: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pPr>
                      <a:r>
                        <a:rPr kumimoji="0" lang="en-US" sz="2400" b="0" i="0" u="none" strike="noStrike" cap="none" normalizeH="0" baseline="0">
                          <a:ln>
                            <a:noFill/>
                          </a:ln>
                          <a:solidFill>
                            <a:schemeClr val="tx1"/>
                          </a:solidFill>
                          <a:effectLst/>
                          <a:latin typeface="Times New Roman" pitchFamily="18" charset="0"/>
                        </a:rPr>
                        <a:t>1000 calories (cal)</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00050">
                <a:tc>
                  <a:txBody>
                    <a:bodyPr/>
                    <a:lstStyle/>
                    <a:p>
                      <a:pPr marL="0" marR="0" lvl="0" indent="0" algn="r" defTabSz="914400" rtl="0" eaLnBrk="1" fontAlgn="base" latinLnBrk="0" hangingPunct="1">
                        <a:lnSpc>
                          <a:spcPct val="100000"/>
                        </a:lnSpc>
                        <a:spcBef>
                          <a:spcPct val="20000"/>
                        </a:spcBef>
                        <a:spcAft>
                          <a:spcPct val="0"/>
                        </a:spcAft>
                        <a:buClrTx/>
                        <a:buSzPct val="120000"/>
                        <a:buFontTx/>
                        <a:buNone/>
                        <a:tabLst/>
                      </a:pPr>
                      <a:r>
                        <a:rPr kumimoji="0" lang="en-US" sz="2400" b="0" i="0" u="none" strike="noStrike" cap="none" normalizeH="0" baseline="0">
                          <a:ln>
                            <a:noFill/>
                          </a:ln>
                          <a:solidFill>
                            <a:schemeClr val="tx1"/>
                          </a:solidFill>
                          <a:effectLst/>
                          <a:latin typeface="Times New Roman" pitchFamily="18" charset="0"/>
                        </a:rPr>
                        <a:t>1  kilowatt-hour (kWh)</a:t>
                      </a:r>
                    </a:p>
                  </a:txBody>
                  <a:tcP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120000"/>
                        <a:buFontTx/>
                        <a:buNone/>
                        <a:tabLst/>
                      </a:pPr>
                      <a:r>
                        <a:rPr kumimoji="0" lang="en-US" sz="2400" b="0" i="0" u="none" strike="noStrike" cap="none" normalizeH="0" baseline="0">
                          <a:ln>
                            <a:noFill/>
                          </a:ln>
                          <a:solidFill>
                            <a:schemeClr val="tx1"/>
                          </a:solidFill>
                          <a:effectLst/>
                          <a:latin typeface="Times New Roman" pitchFamily="18" charset="0"/>
                        </a:rPr>
                        <a:t>=</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120000"/>
                        <a:buFontTx/>
                        <a:buNone/>
                        <a:tabLst/>
                      </a:pPr>
                      <a:r>
                        <a:rPr kumimoji="0" lang="en-US" sz="2400" b="0" i="0" u="none" strike="noStrike" cap="none" normalizeH="0" baseline="0" dirty="0">
                          <a:ln>
                            <a:noFill/>
                          </a:ln>
                          <a:solidFill>
                            <a:schemeClr val="tx1"/>
                          </a:solidFill>
                          <a:effectLst/>
                          <a:latin typeface="Times New Roman" pitchFamily="18" charset="0"/>
                        </a:rPr>
                        <a:t>3.60 x 10</a:t>
                      </a:r>
                      <a:r>
                        <a:rPr kumimoji="0" lang="en-US" sz="2400" b="0" i="0" u="none" strike="noStrike" cap="none" normalizeH="0" baseline="30000" dirty="0">
                          <a:ln>
                            <a:noFill/>
                          </a:ln>
                          <a:solidFill>
                            <a:schemeClr val="tx1"/>
                          </a:solidFill>
                          <a:effectLst/>
                          <a:latin typeface="Times New Roman" pitchFamily="18" charset="0"/>
                        </a:rPr>
                        <a:t>6</a:t>
                      </a:r>
                      <a:r>
                        <a:rPr kumimoji="0" lang="en-US" sz="2400" b="0" i="0" u="none" strike="noStrike" cap="none" normalizeH="0" baseline="0" dirty="0">
                          <a:ln>
                            <a:noFill/>
                          </a:ln>
                          <a:solidFill>
                            <a:schemeClr val="tx1"/>
                          </a:solidFill>
                          <a:effectLst/>
                          <a:latin typeface="Times New Roman" pitchFamily="18" charset="0"/>
                        </a:rPr>
                        <a:t> joules (J)</a:t>
                      </a: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3315" name="Rectangle 3"/>
          <p:cNvSpPr>
            <a:spLocks noGrp="1" noChangeArrowheads="1"/>
          </p:cNvSpPr>
          <p:nvPr>
            <p:ph type="body" idx="1"/>
          </p:nvPr>
        </p:nvSpPr>
        <p:spPr>
          <a:xfrm>
            <a:off x="304800" y="1066800"/>
            <a:ext cx="8686800" cy="3352800"/>
          </a:xfrm>
          <a:noFill/>
        </p:spPr>
        <p:txBody>
          <a:bodyPr lIns="90488" tIns="44450" rIns="90488" bIns="44450"/>
          <a:lstStyle/>
          <a:p>
            <a:pPr>
              <a:lnSpc>
                <a:spcPct val="90000"/>
              </a:lnSpc>
            </a:pPr>
            <a:r>
              <a:rPr lang="en-US" altLang="en-US" b="1">
                <a:solidFill>
                  <a:schemeClr val="hlink"/>
                </a:solidFill>
              </a:rPr>
              <a:t>joule</a:t>
            </a:r>
            <a:r>
              <a:rPr lang="en-US" altLang="en-US"/>
              <a:t> (J) is the amount of energy needed to move a 1 kg mass a distance of 1 meter</a:t>
            </a:r>
          </a:p>
          <a:p>
            <a:pPr lvl="1">
              <a:lnSpc>
                <a:spcPct val="90000"/>
              </a:lnSpc>
            </a:pPr>
            <a:r>
              <a:rPr lang="en-US" altLang="en-US" b="1"/>
              <a:t>1 J = 1 N∙m = 1 kg∙m</a:t>
            </a:r>
            <a:r>
              <a:rPr lang="en-US" altLang="en-US" b="1" baseline="30000"/>
              <a:t>2</a:t>
            </a:r>
            <a:r>
              <a:rPr lang="en-US" altLang="en-US" b="1"/>
              <a:t>/s</a:t>
            </a:r>
            <a:r>
              <a:rPr lang="en-US" altLang="en-US" b="1" baseline="30000"/>
              <a:t>2</a:t>
            </a:r>
            <a:endParaRPr lang="en-US" altLang="en-US" b="1"/>
          </a:p>
          <a:p>
            <a:pPr>
              <a:lnSpc>
                <a:spcPct val="90000"/>
              </a:lnSpc>
            </a:pPr>
            <a:r>
              <a:rPr lang="en-US" altLang="en-US" b="1">
                <a:solidFill>
                  <a:schemeClr val="hlink"/>
                </a:solidFill>
              </a:rPr>
              <a:t>calorie</a:t>
            </a:r>
            <a:r>
              <a:rPr lang="en-US" altLang="en-US" b="1"/>
              <a:t> (cal)</a:t>
            </a:r>
            <a:r>
              <a:rPr lang="en-US" altLang="en-US"/>
              <a:t> is the amount of energy needed to raise one gram of water by 1°C</a:t>
            </a:r>
          </a:p>
          <a:p>
            <a:pPr lvl="1">
              <a:lnSpc>
                <a:spcPct val="90000"/>
              </a:lnSpc>
            </a:pPr>
            <a:r>
              <a:rPr lang="en-US" altLang="en-US"/>
              <a:t>kcal = energy needed to raise 1000 g of water 1°C</a:t>
            </a:r>
          </a:p>
          <a:p>
            <a:pPr lvl="1">
              <a:lnSpc>
                <a:spcPct val="90000"/>
              </a:lnSpc>
            </a:pPr>
            <a:r>
              <a:rPr lang="en-US" altLang="en-US"/>
              <a:t>food Calories = kcals</a:t>
            </a:r>
            <a:endParaRPr lang="en-US" altLang="en-US" b="1"/>
          </a:p>
        </p:txBody>
      </p:sp>
      <p:sp>
        <p:nvSpPr>
          <p:cNvPr id="16387" name="Rectangle 2"/>
          <p:cNvSpPr>
            <a:spLocks noGrp="1" noChangeArrowheads="1"/>
          </p:cNvSpPr>
          <p:nvPr>
            <p:ph type="title"/>
          </p:nvPr>
        </p:nvSpPr>
        <p:spPr>
          <a:xfrm>
            <a:off x="685800" y="0"/>
            <a:ext cx="7772400" cy="1143000"/>
          </a:xfrm>
          <a:noFill/>
        </p:spPr>
        <p:txBody>
          <a:bodyPr lIns="90488" tIns="44450" rIns="90488" bIns="44450"/>
          <a:lstStyle/>
          <a:p>
            <a:r>
              <a:rPr lang="en-US" altLang="en-US"/>
              <a:t>Units of Energy</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wipe(left)">
                                      <p:cBhvr>
                                        <p:cTn id="7" dur="500"/>
                                        <p:tgtEl>
                                          <p:spTgt spid="1331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315">
                                            <p:txEl>
                                              <p:pRg st="1" end="1"/>
                                            </p:txEl>
                                          </p:spTgt>
                                        </p:tgtEl>
                                        <p:attrNameLst>
                                          <p:attrName>style.visibility</p:attrName>
                                        </p:attrNameLst>
                                      </p:cBhvr>
                                      <p:to>
                                        <p:strVal val="visible"/>
                                      </p:to>
                                    </p:set>
                                    <p:animEffect transition="in" filter="wipe(left)">
                                      <p:cBhvr>
                                        <p:cTn id="10" dur="500"/>
                                        <p:tgtEl>
                                          <p:spTgt spid="1331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animEffect transition="in" filter="wipe(left)">
                                      <p:cBhvr>
                                        <p:cTn id="15" dur="500"/>
                                        <p:tgtEl>
                                          <p:spTgt spid="13315">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3315">
                                            <p:txEl>
                                              <p:pRg st="3" end="3"/>
                                            </p:txEl>
                                          </p:spTgt>
                                        </p:tgtEl>
                                        <p:attrNameLst>
                                          <p:attrName>style.visibility</p:attrName>
                                        </p:attrNameLst>
                                      </p:cBhvr>
                                      <p:to>
                                        <p:strVal val="visible"/>
                                      </p:to>
                                    </p:set>
                                    <p:animEffect transition="in" filter="wipe(left)">
                                      <p:cBhvr>
                                        <p:cTn id="18" dur="500"/>
                                        <p:tgtEl>
                                          <p:spTgt spid="13315">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3315">
                                            <p:txEl>
                                              <p:pRg st="4" end="4"/>
                                            </p:txEl>
                                          </p:spTgt>
                                        </p:tgtEl>
                                        <p:attrNameLst>
                                          <p:attrName>style.visibility</p:attrName>
                                        </p:attrNameLst>
                                      </p:cBhvr>
                                      <p:to>
                                        <p:strVal val="visible"/>
                                      </p:to>
                                    </p:set>
                                    <p:animEffect transition="in" filter="wipe(left)">
                                      <p:cBhvr>
                                        <p:cTn id="21" dur="5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3CDE6BB-1E2C-4D9F-8713-EB812D055A4A}"/>
              </a:ext>
            </a:extLst>
          </p:cNvPr>
          <p:cNvSpPr>
            <a:spLocks noGrp="1" noChangeArrowheads="1"/>
          </p:cNvSpPr>
          <p:nvPr>
            <p:ph type="title"/>
          </p:nvPr>
        </p:nvSpPr>
        <p:spPr>
          <a:xfrm>
            <a:off x="228600" y="228600"/>
            <a:ext cx="7467600" cy="762000"/>
          </a:xfrm>
        </p:spPr>
        <p:txBody>
          <a:bodyPr/>
          <a:lstStyle/>
          <a:p>
            <a:pPr>
              <a:defRPr/>
            </a:pPr>
            <a:r>
              <a:rPr lang="en-US" b="1" dirty="0">
                <a:solidFill>
                  <a:srgbClr val="FF3300"/>
                </a:solidFill>
                <a:effectLst>
                  <a:outerShdw blurRad="38100" dist="38100" dir="2700000" algn="tl">
                    <a:srgbClr val="C0C0C0"/>
                  </a:outerShdw>
                </a:effectLst>
              </a:rPr>
              <a:t>THERMODYMANICS</a:t>
            </a:r>
            <a:endParaRPr lang="en-US" b="1" dirty="0">
              <a:solidFill>
                <a:srgbClr val="FF3300"/>
              </a:solidFill>
            </a:endParaRPr>
          </a:p>
        </p:txBody>
      </p:sp>
      <p:sp>
        <p:nvSpPr>
          <p:cNvPr id="1028" name="Rectangle 3">
            <a:extLst>
              <a:ext uri="{FF2B5EF4-FFF2-40B4-BE49-F238E27FC236}">
                <a16:creationId xmlns:a16="http://schemas.microsoft.com/office/drawing/2014/main" id="{ED0F5125-3974-4603-8A5C-C904F2764213}"/>
              </a:ext>
            </a:extLst>
          </p:cNvPr>
          <p:cNvSpPr>
            <a:spLocks noGrp="1" noChangeArrowheads="1"/>
          </p:cNvSpPr>
          <p:nvPr>
            <p:ph type="body" sz="half" idx="2"/>
          </p:nvPr>
        </p:nvSpPr>
        <p:spPr>
          <a:xfrm>
            <a:off x="1295400" y="914400"/>
            <a:ext cx="7696200" cy="5943600"/>
          </a:xfrm>
        </p:spPr>
        <p:txBody>
          <a:bodyPr/>
          <a:lstStyle/>
          <a:p>
            <a:pPr>
              <a:buFontTx/>
              <a:buNone/>
              <a:defRPr/>
            </a:pPr>
            <a:r>
              <a:rPr lang="en-US" sz="2800" b="1" dirty="0">
                <a:solidFill>
                  <a:srgbClr val="4D4D4D"/>
                </a:solidFill>
              </a:rPr>
              <a:t>   </a:t>
            </a:r>
            <a:r>
              <a:rPr lang="en-US" sz="2800" b="1" dirty="0">
                <a:solidFill>
                  <a:srgbClr val="4D4D4D"/>
                </a:solidFill>
                <a:latin typeface="Arial" pitchFamily="34" charset="0"/>
              </a:rPr>
              <a:t>Thermodynamics is the study of the motion of heat energy as it is transferred from the system to the surrounding or from the surrounding to the system</a:t>
            </a:r>
            <a:r>
              <a:rPr lang="en-US" sz="2400" b="1" dirty="0">
                <a:solidFill>
                  <a:srgbClr val="4D4D4D"/>
                </a:solidFill>
                <a:latin typeface="Arial" pitchFamily="34" charset="0"/>
              </a:rPr>
              <a:t>.</a:t>
            </a:r>
          </a:p>
          <a:p>
            <a:pPr>
              <a:buFontTx/>
              <a:buNone/>
              <a:defRPr/>
            </a:pPr>
            <a:r>
              <a:rPr lang="en-US" sz="2000" b="1" dirty="0">
                <a:solidFill>
                  <a:srgbClr val="660033"/>
                </a:solidFill>
              </a:rPr>
              <a:t>			</a:t>
            </a:r>
            <a:r>
              <a:rPr lang="en-US" sz="2400" b="1" dirty="0">
                <a:solidFill>
                  <a:schemeClr val="accent6">
                    <a:lumMod val="75000"/>
                  </a:schemeClr>
                </a:solidFill>
              </a:rPr>
              <a:t>System – the portion of the universe 			selected for thermodynamic study</a:t>
            </a:r>
          </a:p>
          <a:p>
            <a:pPr>
              <a:buFontTx/>
              <a:buNone/>
              <a:defRPr/>
            </a:pPr>
            <a:r>
              <a:rPr lang="en-US" sz="2400" b="1" dirty="0">
                <a:solidFill>
                  <a:srgbClr val="663300"/>
                </a:solidFill>
              </a:rPr>
              <a:t>			Surroundings – the portion of the universe 		with which a system interacts</a:t>
            </a:r>
            <a:endParaRPr lang="en-US" sz="2400" dirty="0"/>
          </a:p>
          <a:p>
            <a:pPr>
              <a:buFontTx/>
              <a:buNone/>
              <a:defRPr/>
            </a:pPr>
            <a:r>
              <a:rPr lang="en-US" sz="2400" b="1" dirty="0">
                <a:solidFill>
                  <a:srgbClr val="333300"/>
                </a:solidFill>
              </a:rPr>
              <a:t>		</a:t>
            </a:r>
          </a:p>
          <a:p>
            <a:pPr>
              <a:buFontTx/>
              <a:buNone/>
              <a:defRPr/>
            </a:pPr>
            <a:r>
              <a:rPr lang="en-US" sz="2400" b="1" dirty="0">
                <a:solidFill>
                  <a:srgbClr val="333300"/>
                </a:solidFill>
              </a:rPr>
              <a:t>			The transfer of heat could be due to a 			physical change or a chemical change.</a:t>
            </a:r>
            <a:endParaRPr lang="en-US" sz="2400" dirty="0"/>
          </a:p>
          <a:p>
            <a:pPr>
              <a:buFontTx/>
              <a:buNone/>
              <a:defRPr/>
            </a:pPr>
            <a:endParaRPr lang="en-US" sz="2400" dirty="0"/>
          </a:p>
          <a:p>
            <a:pPr>
              <a:buFontTx/>
              <a:buNone/>
              <a:defRPr/>
            </a:pPr>
            <a:r>
              <a:rPr lang="en-US" sz="2400" b="1" dirty="0">
                <a:solidFill>
                  <a:schemeClr val="tx2"/>
                </a:solidFill>
              </a:rPr>
              <a:t>		</a:t>
            </a:r>
            <a:r>
              <a:rPr lang="en-US" sz="2400" b="1" dirty="0">
                <a:solidFill>
                  <a:srgbClr val="FF3300"/>
                </a:solidFill>
                <a:effectLst>
                  <a:outerShdw blurRad="38100" dist="38100" dir="2700000" algn="tl">
                    <a:srgbClr val="000000">
                      <a:alpha val="43137"/>
                    </a:srgbClr>
                  </a:outerShdw>
                </a:effectLst>
              </a:rPr>
              <a:t>There are three laws of chemical thermodynamics</a:t>
            </a:r>
            <a:r>
              <a:rPr lang="en-US" sz="2400" b="1" dirty="0">
                <a:solidFill>
                  <a:schemeClr val="tx2"/>
                </a:solidFill>
              </a:rPr>
              <a:t>.</a:t>
            </a:r>
          </a:p>
        </p:txBody>
      </p:sp>
      <p:graphicFrame>
        <p:nvGraphicFramePr>
          <p:cNvPr id="18436" name="Object 4" title="decorative picture"/>
          <p:cNvGraphicFramePr>
            <a:graphicFrameLocks noGrp="1" noChangeAspect="1"/>
          </p:cNvGraphicFramePr>
          <p:nvPr>
            <p:ph type="clipArt" sz="half" idx="1"/>
            <p:extLst>
              <p:ext uri="{D42A27DB-BD31-4B8C-83A1-F6EECF244321}">
                <p14:modId xmlns:p14="http://schemas.microsoft.com/office/powerpoint/2010/main" val="2495001093"/>
              </p:ext>
            </p:extLst>
          </p:nvPr>
        </p:nvGraphicFramePr>
        <p:xfrm>
          <a:off x="0" y="1981200"/>
          <a:ext cx="2836863" cy="3429000"/>
        </p:xfrm>
        <a:graphic>
          <a:graphicData uri="http://schemas.openxmlformats.org/presentationml/2006/ole">
            <mc:AlternateContent xmlns:mc="http://schemas.openxmlformats.org/markup-compatibility/2006">
              <mc:Choice xmlns:v="urn:schemas-microsoft-com:vml" Requires="v">
                <p:oleObj spid="_x0000_s18441" name="Clip" r:id="rId4" imgW="1047619" imgH="1266332" progId="MS_ClipArt_Gallery.2">
                  <p:embed/>
                </p:oleObj>
              </mc:Choice>
              <mc:Fallback>
                <p:oleObj name="Clip" r:id="rId4" imgW="1047619" imgH="1266332"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81200"/>
                        <a:ext cx="28368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645</TotalTime>
  <Words>7789</Words>
  <Application>Microsoft Office PowerPoint</Application>
  <PresentationFormat>On-screen Show (4:3)</PresentationFormat>
  <Paragraphs>649</Paragraphs>
  <Slides>72</Slides>
  <Notes>53</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3</vt:i4>
      </vt:variant>
      <vt:variant>
        <vt:lpstr>Slide Titles</vt:lpstr>
      </vt:variant>
      <vt:variant>
        <vt:i4>72</vt:i4>
      </vt:variant>
    </vt:vector>
  </HeadingPairs>
  <TitlesOfParts>
    <vt:vector size="87" baseType="lpstr">
      <vt:lpstr>Microsoft YaHei</vt:lpstr>
      <vt:lpstr>ＭＳ Ｐゴシック</vt:lpstr>
      <vt:lpstr>ＭＳ Ｐゴシック</vt:lpstr>
      <vt:lpstr>Arial</vt:lpstr>
      <vt:lpstr>Calibri</vt:lpstr>
      <vt:lpstr>Monotype Sorts</vt:lpstr>
      <vt:lpstr>Rockwell Extra Bold</vt:lpstr>
      <vt:lpstr>Showcard Gothic</vt:lpstr>
      <vt:lpstr>Symbol</vt:lpstr>
      <vt:lpstr>Times New Roman</vt:lpstr>
      <vt:lpstr>Wingdings</vt:lpstr>
      <vt:lpstr>Default Design</vt:lpstr>
      <vt:lpstr>Equation</vt:lpstr>
      <vt:lpstr>Clip</vt:lpstr>
      <vt:lpstr>Document</vt:lpstr>
      <vt:lpstr>PowerPoint Presentation</vt:lpstr>
      <vt:lpstr>PowerPoint Presentation</vt:lpstr>
      <vt:lpstr>Chemical Energy Is Mainly Potential Energy</vt:lpstr>
      <vt:lpstr>Attraction Between Ions</vt:lpstr>
      <vt:lpstr>Internal Energy (1 of 2)</vt:lpstr>
      <vt:lpstr>Internal Energy (2 of 2)</vt:lpstr>
      <vt:lpstr>UNITS for HEAT ENERGY</vt:lpstr>
      <vt:lpstr>Units of Energy</vt:lpstr>
      <vt:lpstr>THERMODYMANICS</vt:lpstr>
      <vt:lpstr>CHEMICAL THERMODYMANICS</vt:lpstr>
      <vt:lpstr>HEAT</vt:lpstr>
      <vt:lpstr>HEAT FLOW</vt:lpstr>
      <vt:lpstr>Changes in Internal Energy (1 of 2)</vt:lpstr>
      <vt:lpstr>Changes in Internal Energy (2 of 2)</vt:lpstr>
      <vt:lpstr>PowerPoint Presentation</vt:lpstr>
      <vt:lpstr>Changes in Internal Energy</vt:lpstr>
      <vt:lpstr>PowerPoint Presentation</vt:lpstr>
      <vt:lpstr>Pressure -Volume Work</vt:lpstr>
      <vt:lpstr>Example– If a balloon is inflated from 0.100 L to 1.85 L against an external pressure of 1.00 atm, how much work is done?</vt:lpstr>
      <vt:lpstr>PowerPoint Presentation</vt:lpstr>
      <vt:lpstr>Enthalpy of Reaction (1 of 2)</vt:lpstr>
      <vt:lpstr>Enthalpy of Reaction (2 of 2)</vt:lpstr>
      <vt:lpstr>If the heat transfer involves a chemical reaction then q is called: HEAT OF REACTION</vt:lpstr>
      <vt:lpstr>PowerPoint Presentation</vt:lpstr>
      <vt:lpstr>State Functions (1 of 3)</vt:lpstr>
      <vt:lpstr>State Functions (2 of 3)</vt:lpstr>
      <vt:lpstr>State Functions (3 of 3)</vt:lpstr>
      <vt:lpstr>Enthalpy</vt:lpstr>
      <vt:lpstr>PowerPoint Presentation</vt:lpstr>
      <vt:lpstr>PowerPoint Presentation</vt:lpstr>
      <vt:lpstr>PowerPoint Presentation</vt:lpstr>
      <vt:lpstr>PowerPoint Presentation</vt:lpstr>
      <vt:lpstr>PowerPoint Presentation</vt:lpstr>
      <vt:lpstr>PowerPoint Presentation</vt:lpstr>
      <vt:lpstr>Hess’s Law</vt:lpstr>
      <vt:lpstr>PowerPoint Presentation</vt:lpstr>
      <vt:lpstr>The Combustion of CH4</vt:lpstr>
      <vt:lpstr>Sample 1 - Calculate the Enthalpy Change in the Reaction from theory  2 C2H2(g) + 5 O2(g) ® 4 CO2(g) + 2 H2O(l)</vt:lpstr>
      <vt:lpstr>Sample 1 - Calculate the Enthalpy Change in the Reaction from theory 2 C2H2(g) + 5 O2(g) ® 4 CO2(g) + 2 H2O(l)</vt:lpstr>
      <vt:lpstr>PowerPoint Presentation</vt:lpstr>
      <vt:lpstr>PowerPoint Presentation</vt:lpstr>
      <vt:lpstr>PowerPoint Presentation</vt:lpstr>
      <vt:lpstr>Sample 2 - Calculate the Enthalpy Change in the Reaction using the appendix tables 2 C2H2(g) + 5 O2(g) ® 4 CO2(g) + 2 H2O(l)</vt:lpstr>
      <vt:lpstr>PowerPoint Presentation</vt:lpstr>
      <vt:lpstr>PowerPoint Presentation</vt:lpstr>
      <vt:lpstr>Calorimetry</vt:lpstr>
      <vt:lpstr>Heat Capacity and Specific Heat</vt:lpstr>
      <vt:lpstr>Calorimetry – measurement of heat flow</vt:lpstr>
      <vt:lpstr>LAW OF CONSERVATION OF ENERGY (LCE)</vt:lpstr>
      <vt:lpstr>Lecture Questions on SPECIFIC HEAT &amp; LCE</vt:lpstr>
      <vt:lpstr>PowerPoint Presentation</vt:lpstr>
      <vt:lpstr>Exchanging Energy Between System and Surroundings</vt:lpstr>
      <vt:lpstr>Bomb Calorimeter</vt:lpstr>
      <vt:lpstr>Bomb Calorimetry (1 of 2)</vt:lpstr>
      <vt:lpstr>Bomb Calorimetry (2 of 2)</vt:lpstr>
      <vt:lpstr>Example – When 1.010 g of sugar is burned in a bomb calorimeter, the temperature rises from 24.92°C to 28.33°C.  If Ccal = 4.90 kJ/°C, find DE for burning 1 mole</vt:lpstr>
      <vt:lpstr> Constant Pressure Calorimetry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terry boan</dc:creator>
  <cp:lastModifiedBy>Boan, Terry A.</cp:lastModifiedBy>
  <cp:revision>56</cp:revision>
  <cp:lastPrinted>2020-01-25T02:27:29Z</cp:lastPrinted>
  <dcterms:created xsi:type="dcterms:W3CDTF">2005-08-30T19:25:11Z</dcterms:created>
  <dcterms:modified xsi:type="dcterms:W3CDTF">2020-06-06T18:59:17Z</dcterms:modified>
</cp:coreProperties>
</file>