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314" r:id="rId2"/>
    <p:sldId id="292" r:id="rId3"/>
    <p:sldId id="293" r:id="rId4"/>
    <p:sldId id="315" r:id="rId5"/>
    <p:sldId id="305" r:id="rId6"/>
    <p:sldId id="306" r:id="rId7"/>
    <p:sldId id="307" r:id="rId8"/>
    <p:sldId id="300" r:id="rId9"/>
    <p:sldId id="316" r:id="rId10"/>
    <p:sldId id="295" r:id="rId11"/>
    <p:sldId id="321" r:id="rId12"/>
    <p:sldId id="317" r:id="rId13"/>
    <p:sldId id="320" r:id="rId14"/>
    <p:sldId id="298" r:id="rId15"/>
    <p:sldId id="313" r:id="rId16"/>
    <p:sldId id="257" r:id="rId17"/>
    <p:sldId id="333" r:id="rId18"/>
    <p:sldId id="299" r:id="rId19"/>
    <p:sldId id="330" r:id="rId20"/>
    <p:sldId id="302" r:id="rId21"/>
    <p:sldId id="319" r:id="rId22"/>
    <p:sldId id="265" r:id="rId23"/>
    <p:sldId id="303" r:id="rId24"/>
    <p:sldId id="334" r:id="rId25"/>
    <p:sldId id="322" r:id="rId26"/>
    <p:sldId id="266" r:id="rId27"/>
    <p:sldId id="323"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000066"/>
    <a:srgbClr val="660066"/>
    <a:srgbClr val="33CC33"/>
    <a:srgbClr val="996633"/>
    <a:srgbClr val="0066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48" y="1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780E82-CEF4-4AFA-B248-251CD6DF81F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3011" name="Rectangle 3">
            <a:extLst>
              <a:ext uri="{FF2B5EF4-FFF2-40B4-BE49-F238E27FC236}">
                <a16:creationId xmlns:a16="http://schemas.microsoft.com/office/drawing/2014/main" id="{9A5493ED-B14D-4C5C-A737-37D65369AA2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48CE4010-CF8E-443A-A80E-E733DA220293}"/>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a:extLst>
              <a:ext uri="{FF2B5EF4-FFF2-40B4-BE49-F238E27FC236}">
                <a16:creationId xmlns:a16="http://schemas.microsoft.com/office/drawing/2014/main" id="{AE1794DC-6084-4C5B-9F43-70C54D611243}"/>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3015" name="Rectangle 7">
            <a:extLst>
              <a:ext uri="{FF2B5EF4-FFF2-40B4-BE49-F238E27FC236}">
                <a16:creationId xmlns:a16="http://schemas.microsoft.com/office/drawing/2014/main" id="{33BE0210-E92B-43BC-9A30-47F5F53033E8}"/>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6143BCE9-B10B-4CF7-9D19-5ADA81A605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84906DC5-A4B9-4D37-9D5A-9598790C8B0B}"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2C119B9A-CAB5-483A-82AF-9FC585AA5785}" type="slidenum">
              <a:rPr lang="en-US" altLang="en-US" sz="1200" smtClean="0"/>
              <a:pPr/>
              <a:t>15</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45261226-E00D-4FE1-B35E-DFD22C321248}" type="slidenum">
              <a:rPr lang="en-US" altLang="en-US" sz="1200" smtClean="0"/>
              <a:pPr/>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BF1D9B-EFC3-49F5-80A9-C935ED116E39}" type="slidenum">
              <a:rPr lang="en-US" altLang="en-US" sz="1200" smtClean="0"/>
              <a:pPr/>
              <a:t>17</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F9B29CC4-A28D-4DF8-881B-27FDA624FE9F}" type="slidenum">
              <a:rPr lang="en-US" altLang="en-US" sz="1200" smtClean="0"/>
              <a:pPr/>
              <a:t>18</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295103-0561-4FA6-9970-29844F17E4E4}" type="slidenum">
              <a:rPr lang="en-US" altLang="en-US" sz="1200" smtClean="0"/>
              <a:pPr/>
              <a:t>19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5CBD6AFF-8B7C-4B43-8484-74E4E6927FC7}" type="slidenum">
              <a:rPr lang="en-US" altLang="en-US" sz="1200" smtClean="0"/>
              <a:pPr/>
              <a:t>20</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870C8558-BF72-4CF6-A063-ACE8E5B60666}" type="slidenum">
              <a:rPr lang="en-US" altLang="en-US" sz="1200" smtClean="0"/>
              <a:pPr/>
              <a:t>22</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52AB1668-7361-46E6-A6DB-4A5ECDE2C72E}" type="slidenum">
              <a:rPr lang="en-US" altLang="en-US" sz="1200" smtClean="0"/>
              <a:pPr/>
              <a:t>23</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D585C7-0A65-461B-B003-2ECC5FB3F08F}" type="slidenum">
              <a:rPr lang="en-US" altLang="en-US" sz="1200" smtClean="0"/>
              <a:pPr/>
              <a:t>24</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C3C6BB73-A662-4A32-B305-8A890C1219B9}" type="slidenum">
              <a:rPr lang="en-US" altLang="en-US" sz="1200" smtClean="0"/>
              <a:pPr/>
              <a:t>25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C2F9695F-1B7C-4F9D-B235-4205E785F3D9}" type="slidenum">
              <a:rPr lang="en-US" altLang="en-US" sz="1200" smtClean="0"/>
              <a:pPr/>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811C127B-719F-4734-9A67-FA647D7FACB0}" type="slidenum">
              <a:rPr lang="en-US" altLang="en-US" sz="1200" smtClean="0"/>
              <a:pPr/>
              <a:t>26</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E5F02C69-F70A-4911-98A9-FC8862A088EF}" type="slidenum">
              <a:rPr lang="en-US" altLang="en-US" sz="1200" smtClean="0"/>
              <a:pPr/>
              <a:t>27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13E6959B-9930-4A25-A551-BB7DBFB96034}" type="slidenum">
              <a:rPr lang="en-US" altLang="en-US" sz="1200" smtClean="0"/>
              <a:pPr/>
              <a:t>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9394A26C-4FA1-4799-8D22-B4BDCE712692}" type="slidenum">
              <a:rPr lang="en-US" altLang="en-US" sz="1200" smtClean="0"/>
              <a:pPr/>
              <a:t>6</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6209045F-F22B-4873-A46C-77194A4B395C}" type="slidenum">
              <a:rPr lang="en-US" altLang="en-US" sz="1200" smtClean="0"/>
              <a:pPr/>
              <a:t>7</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EF71360F-A2B1-4F0C-B5EC-159583428C68}" type="slidenum">
              <a:rPr lang="en-US" altLang="en-US" sz="1200" smtClean="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9FA6EB29-ACA4-4878-B1A9-79C593FBB7F9}" type="slidenum">
              <a:rPr lang="en-US" altLang="en-US" sz="1200" smtClean="0"/>
              <a:pPr/>
              <a:t>10</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a:p>
        </p:txBody>
      </p:sp>
      <p:sp>
        <p:nvSpPr>
          <p:cNvPr id="245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DAFB2848-D138-4BCF-B051-84F99EF163A4}" type="slidenum">
              <a:rPr lang="en-US" altLang="en-US" sz="1200" smtClean="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203DDB0C-84D3-4396-9A33-8BE3BE09A037}" type="slidenum">
              <a:rPr lang="en-US" altLang="en-US" sz="1200" smtClean="0"/>
              <a:pPr/>
              <a:t>14</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44F49E92-91D3-490A-A5CA-111734A2F059}" type="slidenum">
              <a:rPr lang="en-US" altLang="en-US"/>
              <a:pPr>
                <a:defRPr/>
              </a:pPr>
              <a:t>‹#›</a:t>
            </a:fld>
            <a:endParaRPr lang="en-US" altLang="en-US"/>
          </a:p>
        </p:txBody>
      </p:sp>
    </p:spTree>
    <p:extLst>
      <p:ext uri="{BB962C8B-B14F-4D97-AF65-F5344CB8AC3E}">
        <p14:creationId xmlns:p14="http://schemas.microsoft.com/office/powerpoint/2010/main" val="79677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830BDA11-6E96-4593-AB8C-CB96CCCE7C45}" type="slidenum">
              <a:rPr lang="en-US" altLang="en-US"/>
              <a:pPr>
                <a:defRPr/>
              </a:pPr>
              <a:t>‹#›</a:t>
            </a:fld>
            <a:endParaRPr lang="en-US" altLang="en-US"/>
          </a:p>
        </p:txBody>
      </p:sp>
    </p:spTree>
    <p:extLst>
      <p:ext uri="{BB962C8B-B14F-4D97-AF65-F5344CB8AC3E}">
        <p14:creationId xmlns:p14="http://schemas.microsoft.com/office/powerpoint/2010/main" val="132275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785758AC-C8A6-4029-993A-366E0BD20BA6}" type="slidenum">
              <a:rPr lang="en-US" altLang="en-US"/>
              <a:pPr>
                <a:defRPr/>
              </a:pPr>
              <a:t>‹#›</a:t>
            </a:fld>
            <a:endParaRPr lang="en-US" altLang="en-US"/>
          </a:p>
        </p:txBody>
      </p:sp>
    </p:spTree>
    <p:extLst>
      <p:ext uri="{BB962C8B-B14F-4D97-AF65-F5344CB8AC3E}">
        <p14:creationId xmlns:p14="http://schemas.microsoft.com/office/powerpoint/2010/main" val="107633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075C7D14-35B1-46DC-93A8-753668CAD75F}"/>
              </a:ext>
            </a:extLst>
          </p:cNvPr>
          <p:cNvSpPr>
            <a:spLocks noGrp="1"/>
          </p:cNvSpPr>
          <p:nvPr>
            <p:ph type="ftr" sz="quarter" idx="10"/>
          </p:nvPr>
        </p:nvSpPr>
        <p:spPr>
          <a:xfrm>
            <a:off x="93663" y="6172200"/>
            <a:ext cx="8596312" cy="234950"/>
          </a:xfrm>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480C9EBD-28BD-4AE4-8726-E4D0BDE923BF}"/>
              </a:ext>
            </a:extLst>
          </p:cNvPr>
          <p:cNvSpPr>
            <a:spLocks noGrp="1"/>
          </p:cNvSpPr>
          <p:nvPr>
            <p:ph type="dt" sz="half" idx="11"/>
          </p:nvPr>
        </p:nvSpPr>
        <p:spPr/>
        <p:txBody>
          <a:bodyPr/>
          <a:lstStyle>
            <a:lvl1pPr>
              <a:defRPr/>
            </a:lvl1pPr>
          </a:lstStyle>
          <a:p>
            <a:pPr>
              <a:defRPr/>
            </a:pPr>
            <a:fld id="{0496FDEB-7574-43C0-80AF-21EDD41C4A0F}" type="datetimeFigureOut">
              <a:rPr lang="en-US"/>
              <a:pPr>
                <a:defRPr/>
              </a:pPr>
              <a:t>6/6/2020</a:t>
            </a:fld>
            <a:endParaRPr lang="en-US" dirty="0"/>
          </a:p>
        </p:txBody>
      </p:sp>
      <p:sp>
        <p:nvSpPr>
          <p:cNvPr id="6" name="Slide Number Placeholder 5">
            <a:extLst>
              <a:ext uri="{FF2B5EF4-FFF2-40B4-BE49-F238E27FC236}">
                <a16:creationId xmlns:a16="http://schemas.microsoft.com/office/drawing/2014/main" id="{E9BA860F-6255-4230-8A8F-91D15EDC7201}"/>
              </a:ext>
            </a:extLst>
          </p:cNvPr>
          <p:cNvSpPr>
            <a:spLocks noGrp="1"/>
          </p:cNvSpPr>
          <p:nvPr>
            <p:ph type="sldNum" sz="quarter" idx="12"/>
          </p:nvPr>
        </p:nvSpPr>
        <p:spPr/>
        <p:txBody>
          <a:bodyPr/>
          <a:lstStyle>
            <a:lvl1pPr>
              <a:defRPr/>
            </a:lvl1pPr>
          </a:lstStyle>
          <a:p>
            <a:pPr>
              <a:defRPr/>
            </a:pPr>
            <a:fld id="{4EE6A2EA-8A5B-4796-A1C2-3879561CAB71}" type="slidenum">
              <a:rPr lang="en-US"/>
              <a:pPr>
                <a:defRPr/>
              </a:pPr>
              <a:t>‹#›</a:t>
            </a:fld>
            <a:endParaRPr lang="en-US" dirty="0"/>
          </a:p>
        </p:txBody>
      </p:sp>
    </p:spTree>
    <p:extLst>
      <p:ext uri="{BB962C8B-B14F-4D97-AF65-F5344CB8AC3E}">
        <p14:creationId xmlns:p14="http://schemas.microsoft.com/office/powerpoint/2010/main" val="91025113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B88FD41-D99D-4006-B28D-5515A81DC2A5}"/>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DF97659-B1A8-4E3F-A3CD-3B5E95B71535}"/>
              </a:ext>
            </a:extLst>
          </p:cNvPr>
          <p:cNvSpPr>
            <a:spLocks noGrp="1"/>
          </p:cNvSpPr>
          <p:nvPr>
            <p:ph type="dt" sz="half" idx="15"/>
          </p:nvPr>
        </p:nvSpPr>
        <p:spPr/>
        <p:txBody>
          <a:bodyPr/>
          <a:lstStyle>
            <a:lvl1pPr>
              <a:defRPr/>
            </a:lvl1pPr>
          </a:lstStyle>
          <a:p>
            <a:pPr>
              <a:defRPr/>
            </a:pPr>
            <a:fld id="{6A6036C4-73DF-4112-9864-815639D87C66}" type="datetimeFigureOut">
              <a:rPr lang="en-US"/>
              <a:pPr>
                <a:defRPr/>
              </a:pPr>
              <a:t>6/6/2020</a:t>
            </a:fld>
            <a:endParaRPr lang="en-US" dirty="0"/>
          </a:p>
        </p:txBody>
      </p:sp>
      <p:sp>
        <p:nvSpPr>
          <p:cNvPr id="9" name="Slide Number Placeholder 5">
            <a:extLst>
              <a:ext uri="{FF2B5EF4-FFF2-40B4-BE49-F238E27FC236}">
                <a16:creationId xmlns:a16="http://schemas.microsoft.com/office/drawing/2014/main" id="{9FA661BA-DDDC-4DAF-A2DA-80D3E52B6823}"/>
              </a:ext>
            </a:extLst>
          </p:cNvPr>
          <p:cNvSpPr>
            <a:spLocks noGrp="1"/>
          </p:cNvSpPr>
          <p:nvPr>
            <p:ph type="sldNum" sz="quarter" idx="16"/>
          </p:nvPr>
        </p:nvSpPr>
        <p:spPr/>
        <p:txBody>
          <a:bodyPr/>
          <a:lstStyle>
            <a:lvl1pPr>
              <a:defRPr/>
            </a:lvl1pPr>
          </a:lstStyle>
          <a:p>
            <a:pPr>
              <a:defRPr/>
            </a:pPr>
            <a:fld id="{8F16D8B4-909A-43EA-99E5-1E5E404EDABC}" type="slidenum">
              <a:rPr lang="en-US"/>
              <a:pPr>
                <a:defRPr/>
              </a:pPr>
              <a:t>‹#›</a:t>
            </a:fld>
            <a:endParaRPr lang="en-US" dirty="0"/>
          </a:p>
        </p:txBody>
      </p:sp>
    </p:spTree>
    <p:extLst>
      <p:ext uri="{BB962C8B-B14F-4D97-AF65-F5344CB8AC3E}">
        <p14:creationId xmlns:p14="http://schemas.microsoft.com/office/powerpoint/2010/main" val="38919954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DB105D2D-EB0E-4CB3-B695-F43D353B5979}" type="slidenum">
              <a:rPr lang="en-US" altLang="en-US"/>
              <a:pPr>
                <a:defRPr/>
              </a:pPr>
              <a:t>‹#›</a:t>
            </a:fld>
            <a:endParaRPr lang="en-US" altLang="en-US"/>
          </a:p>
        </p:txBody>
      </p:sp>
    </p:spTree>
    <p:extLst>
      <p:ext uri="{BB962C8B-B14F-4D97-AF65-F5344CB8AC3E}">
        <p14:creationId xmlns:p14="http://schemas.microsoft.com/office/powerpoint/2010/main" val="274291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F5417861-FEDD-4EFC-AABF-18E9FE6F3687}" type="slidenum">
              <a:rPr lang="en-US" altLang="en-US"/>
              <a:pPr>
                <a:defRPr/>
              </a:pPr>
              <a:t>‹#›</a:t>
            </a:fld>
            <a:endParaRPr lang="en-US" altLang="en-US"/>
          </a:p>
        </p:txBody>
      </p:sp>
    </p:spTree>
    <p:extLst>
      <p:ext uri="{BB962C8B-B14F-4D97-AF65-F5344CB8AC3E}">
        <p14:creationId xmlns:p14="http://schemas.microsoft.com/office/powerpoint/2010/main" val="348788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BC4B5274-59C5-4925-8422-3510931D3D38}" type="slidenum">
              <a:rPr lang="en-US" altLang="en-US"/>
              <a:pPr>
                <a:defRPr/>
              </a:pPr>
              <a:t>‹#›</a:t>
            </a:fld>
            <a:endParaRPr lang="en-US" altLang="en-US"/>
          </a:p>
        </p:txBody>
      </p:sp>
    </p:spTree>
    <p:extLst>
      <p:ext uri="{BB962C8B-B14F-4D97-AF65-F5344CB8AC3E}">
        <p14:creationId xmlns:p14="http://schemas.microsoft.com/office/powerpoint/2010/main" val="350217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66EEE474-9414-4E58-B30A-7FCE7F8807DB}" type="slidenum">
              <a:rPr lang="en-US" altLang="en-US"/>
              <a:pPr>
                <a:defRPr/>
              </a:pPr>
              <a:t>‹#›</a:t>
            </a:fld>
            <a:endParaRPr lang="en-US" altLang="en-US"/>
          </a:p>
        </p:txBody>
      </p:sp>
    </p:spTree>
    <p:extLst>
      <p:ext uri="{BB962C8B-B14F-4D97-AF65-F5344CB8AC3E}">
        <p14:creationId xmlns:p14="http://schemas.microsoft.com/office/powerpoint/2010/main" val="129705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8A9EEAFD-6DE9-4B5D-87C8-686DB40BA7AD}" type="slidenum">
              <a:rPr lang="en-US" altLang="en-US"/>
              <a:pPr>
                <a:defRPr/>
              </a:pPr>
              <a:t>‹#›</a:t>
            </a:fld>
            <a:endParaRPr lang="en-US" altLang="en-US"/>
          </a:p>
        </p:txBody>
      </p:sp>
    </p:spTree>
    <p:extLst>
      <p:ext uri="{BB962C8B-B14F-4D97-AF65-F5344CB8AC3E}">
        <p14:creationId xmlns:p14="http://schemas.microsoft.com/office/powerpoint/2010/main" val="411901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2EF68DF4-A9B5-4EE6-B35C-675689F13771}" type="slidenum">
              <a:rPr lang="en-US" altLang="en-US"/>
              <a:pPr>
                <a:defRPr/>
              </a:pPr>
              <a:t>‹#›</a:t>
            </a:fld>
            <a:endParaRPr lang="en-US" altLang="en-US"/>
          </a:p>
        </p:txBody>
      </p:sp>
    </p:spTree>
    <p:extLst>
      <p:ext uri="{BB962C8B-B14F-4D97-AF65-F5344CB8AC3E}">
        <p14:creationId xmlns:p14="http://schemas.microsoft.com/office/powerpoint/2010/main" val="28776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378C449B-31BC-4ECE-92E9-1EE4C57873B0}" type="slidenum">
              <a:rPr lang="en-US" altLang="en-US"/>
              <a:pPr>
                <a:defRPr/>
              </a:pPr>
              <a:t>‹#›</a:t>
            </a:fld>
            <a:endParaRPr lang="en-US" altLang="en-US"/>
          </a:p>
        </p:txBody>
      </p:sp>
    </p:spTree>
    <p:extLst>
      <p:ext uri="{BB962C8B-B14F-4D97-AF65-F5344CB8AC3E}">
        <p14:creationId xmlns:p14="http://schemas.microsoft.com/office/powerpoint/2010/main" val="165019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D51FD3-96CF-46C6-9523-A73ABA8135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1525DB-4F62-4282-A8EC-2BC08EF627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8BF721-5BCC-4601-A432-FEB205FCD2F7}"/>
              </a:ext>
            </a:extLst>
          </p:cNvPr>
          <p:cNvSpPr>
            <a:spLocks noGrp="1" noChangeArrowheads="1"/>
          </p:cNvSpPr>
          <p:nvPr>
            <p:ph type="sldNum" sz="quarter" idx="12"/>
          </p:nvPr>
        </p:nvSpPr>
        <p:spPr>
          <a:ln/>
        </p:spPr>
        <p:txBody>
          <a:bodyPr/>
          <a:lstStyle>
            <a:lvl1pPr>
              <a:defRPr/>
            </a:lvl1pPr>
          </a:lstStyle>
          <a:p>
            <a:pPr>
              <a:defRPr/>
            </a:pPr>
            <a:fld id="{C3159E93-F0B5-4274-9C2F-07E322FE6AED}" type="slidenum">
              <a:rPr lang="en-US" altLang="en-US"/>
              <a:pPr>
                <a:defRPr/>
              </a:pPr>
              <a:t>‹#›</a:t>
            </a:fld>
            <a:endParaRPr lang="en-US" altLang="en-US"/>
          </a:p>
        </p:txBody>
      </p:sp>
    </p:spTree>
    <p:extLst>
      <p:ext uri="{BB962C8B-B14F-4D97-AF65-F5344CB8AC3E}">
        <p14:creationId xmlns:p14="http://schemas.microsoft.com/office/powerpoint/2010/main" val="282405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FD51FD3-96CF-46C6-9523-A73ABA81350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5E1525DB-4F62-4282-A8EC-2BC08EF6277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F28BF721-5BCC-4601-A432-FEB205FCD2F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4C4665-CF23-428E-AAAA-8614D7C9B6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ctrTitle"/>
          </p:nvPr>
        </p:nvSpPr>
        <p:spPr/>
        <p:txBody>
          <a:bodyPr/>
          <a:lstStyle/>
          <a:p>
            <a:r>
              <a:rPr lang="en-US" altLang="en-US"/>
              <a:t>GENERAL SOLUTION CHEMISTRY</a:t>
            </a:r>
          </a:p>
        </p:txBody>
      </p:sp>
      <p:sp>
        <p:nvSpPr>
          <p:cNvPr id="3" name="Subtitle 2">
            <a:extLst>
              <a:ext uri="{FF2B5EF4-FFF2-40B4-BE49-F238E27FC236}">
                <a16:creationId xmlns:a16="http://schemas.microsoft.com/office/drawing/2014/main" id="{2962EABB-B7FB-4DBC-AE36-4EA482D79FD9}"/>
              </a:ext>
            </a:extLst>
          </p:cNvPr>
          <p:cNvSpPr>
            <a:spLocks noGrp="1"/>
          </p:cNvSpPr>
          <p:nvPr>
            <p:ph type="subTitle" idx="1"/>
          </p:nvPr>
        </p:nvSpPr>
        <p:spPr/>
        <p:txBody>
          <a:bodyPr/>
          <a:lstStyle/>
          <a:p>
            <a:pPr>
              <a:defRPr/>
            </a:pPr>
            <a:r>
              <a:rPr lang="en-US" b="1" dirty="0">
                <a:solidFill>
                  <a:srgbClr val="7030A0"/>
                </a:solidFill>
                <a:effectLst>
                  <a:outerShdw blurRad="38100" dist="38100" dir="2700000" algn="tl">
                    <a:srgbClr val="000000">
                      <a:alpha val="43137"/>
                    </a:srgbClr>
                  </a:outerShdw>
                </a:effectLst>
              </a:rPr>
              <a:t>MOLARITY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6"/>
          <p:cNvSpPr txBox="1">
            <a:spLocks noChangeArrowheads="1"/>
          </p:cNvSpPr>
          <p:nvPr/>
        </p:nvSpPr>
        <p:spPr bwMode="auto">
          <a:xfrm>
            <a:off x="0" y="4724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7030A0"/>
                </a:solidFill>
              </a:rPr>
              <a:t>3. What is the molarity of hydroiodic acid if the solution is 47.0% HI by mass and has a density of 1.50 g/mL?</a:t>
            </a:r>
            <a:r>
              <a:rPr lang="en-US" altLang="en-US" sz="2400" b="1">
                <a:solidFill>
                  <a:srgbClr val="7030A0"/>
                </a:solidFill>
                <a:latin typeface="Arial Unicode MS" panose="020B0604020202020204" pitchFamily="34" charset="-128"/>
              </a:rPr>
              <a:t> </a:t>
            </a:r>
          </a:p>
        </p:txBody>
      </p:sp>
      <p:sp>
        <p:nvSpPr>
          <p:cNvPr id="20484" name="Text Box 5"/>
          <p:cNvSpPr txBox="1">
            <a:spLocks noChangeArrowheads="1"/>
          </p:cNvSpPr>
          <p:nvPr/>
        </p:nvSpPr>
        <p:spPr bwMode="auto">
          <a:xfrm>
            <a:off x="0" y="3657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7030A0"/>
                </a:solidFill>
                <a:latin typeface="Arial Unicode MS" panose="020B0604020202020204" pitchFamily="34" charset="-128"/>
              </a:rPr>
              <a:t>2. How many grams of LiOH is needed to prepare 250.0 mL of a 1.25 M solution?</a:t>
            </a:r>
          </a:p>
        </p:txBody>
      </p:sp>
      <p:sp>
        <p:nvSpPr>
          <p:cNvPr id="20483" name="Text Box 3"/>
          <p:cNvSpPr txBox="1">
            <a:spLocks noChangeArrowheads="1"/>
          </p:cNvSpPr>
          <p:nvPr/>
        </p:nvSpPr>
        <p:spPr bwMode="auto">
          <a:xfrm>
            <a:off x="0" y="2514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solidFill>
                  <a:srgbClr val="7030A0"/>
                </a:solidFill>
                <a:latin typeface="Arial Unicode MS" panose="020B0604020202020204" pitchFamily="34" charset="-128"/>
              </a:rPr>
              <a:t>1. Calculate the molarity of a solution prepared by mixing 1.5 g of NaCl in 500.0 mL of water.</a:t>
            </a:r>
          </a:p>
        </p:txBody>
      </p:sp>
      <p:sp>
        <p:nvSpPr>
          <p:cNvPr id="20482" name="Text Box 2"/>
          <p:cNvSpPr txBox="1">
            <a:spLocks noChangeArrowheads="1"/>
          </p:cNvSpPr>
          <p:nvPr/>
        </p:nvSpPr>
        <p:spPr bwMode="auto">
          <a:xfrm>
            <a:off x="0" y="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latin typeface="Arial Unicode MS" panose="020B0604020202020204" pitchFamily="34" charset="-128"/>
              </a:rPr>
              <a:t>CALCULATING MOLARITY</a:t>
            </a:r>
          </a:p>
          <a:p>
            <a:pPr algn="ctr" eaLnBrk="1" hangingPunct="1">
              <a:spcBef>
                <a:spcPct val="50000"/>
              </a:spcBef>
              <a:buFontTx/>
              <a:buNone/>
            </a:pPr>
            <a:r>
              <a:rPr lang="en-US" altLang="en-US" sz="2400" b="1">
                <a:latin typeface="Arial Unicode MS" panose="020B0604020202020204" pitchFamily="34" charset="-128"/>
              </a:rPr>
              <a:t>A measurement of the concentration of a solution</a:t>
            </a:r>
          </a:p>
          <a:p>
            <a:pPr algn="ctr" eaLnBrk="1" hangingPunct="1">
              <a:spcBef>
                <a:spcPct val="50000"/>
              </a:spcBef>
              <a:buFontTx/>
              <a:buNone/>
            </a:pPr>
            <a:r>
              <a:rPr lang="en-US" altLang="en-US" sz="2400" b="1">
                <a:latin typeface="Arial Unicode MS" panose="020B0604020202020204" pitchFamily="34" charset="-128"/>
              </a:rPr>
              <a:t>Molarity (M) is equal to the moles of solute (n) per liter of solution M = n / V  =  mol / L</a:t>
            </a:r>
            <a:endParaRPr lang="en-US" altLang="en-US" sz="2400" b="1">
              <a:solidFill>
                <a:srgbClr val="66FFFF"/>
              </a:solidFill>
              <a:latin typeface="Arial Unicode MS" panose="020B060402020202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8" descr="The steps involved in making a 1 molar solution of copper sulfate are shown. Step 1. Weigh out 39.9 grams, 0.250 moles, of C u S O 4. Step 2. Put C u S O 4, solute, into a 250 milliliter volumetric flask; add water and swirl to dissolve. Step 3. Add water until solution just reaches the calibration mark on the neck of the flask, and swirl to mix."/>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58674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noChangeArrowheads="1"/>
          </p:cNvSpPr>
          <p:nvPr>
            <p:ph idx="1"/>
          </p:nvPr>
        </p:nvSpPr>
        <p:spPr>
          <a:xfrm>
            <a:off x="457200" y="1219200"/>
            <a:ext cx="8229600" cy="1600200"/>
          </a:xfrm>
        </p:spPr>
        <p:txBody>
          <a:bodyPr/>
          <a:lstStyle/>
          <a:p>
            <a:r>
              <a:rPr lang="en-US" altLang="en-US" sz="2200"/>
              <a:t>To create a solution of a known molarity, weigh out a known mass (and, therefore, number of moles) of the solute.</a:t>
            </a:r>
          </a:p>
          <a:p>
            <a:r>
              <a:rPr lang="en-US" altLang="en-US" sz="2200"/>
              <a:t>Then add solute to a volumetric flask, and add solvent to the line on the neck of the flask.</a:t>
            </a:r>
          </a:p>
        </p:txBody>
      </p:sp>
      <p:sp>
        <p:nvSpPr>
          <p:cNvPr id="22530" name="Title 1"/>
          <p:cNvSpPr>
            <a:spLocks noGrp="1" noChangeArrowheads="1"/>
          </p:cNvSpPr>
          <p:nvPr>
            <p:ph type="title"/>
          </p:nvPr>
        </p:nvSpPr>
        <p:spPr>
          <a:xfrm>
            <a:off x="685800" y="228600"/>
            <a:ext cx="7772400" cy="1143000"/>
          </a:xfrm>
        </p:spPr>
        <p:txBody>
          <a:bodyPr/>
          <a:lstStyle/>
          <a:p>
            <a:r>
              <a:rPr lang="en-US" altLang="en-US"/>
              <a:t>Mixing a Solution</a:t>
            </a:r>
            <a:endParaRPr lang="en-IN"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2" titl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4619625"/>
            <a:ext cx="81978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descr="A table. The table has 10 rows and 2 columns. The columns have the following headings from left to right. Ionic compounds and important exceptions. The ionic compounds column is divided into soluble ionic compounds for rows 1 through 6, and insoluble ionic compounds for rows 7 through 10. Each subdivision has the heading, compounds containing. Row entries for soluble ionic compounds are as follows. Row 1. Compounds containing, N O 3, minus. Exceptions, none. Row 2. Compounds containing, C H 3 C O O, minus. Exceptions, none. Row 3. Compounds containing, C l, minus. Exceptions, compounds of Ay g, plus, and H g 2, 2 plus, and P b, 2 plus. Row 4. Compounds containing, B r, minus. Exceptions, compounds of Ay g, plus, and H g 2, 2 plus, and P b, 2 plus. Row 5. Compounds containing, I, minus. Exceptions, compounds of Ay g, plus, and H g 2, 2 plus, and P b, 2 plus. Row 6. Compounds containing, S O 4, 2 minus. Exceptions, compounds of S r, 2 plus, and B ay, 2 plus, and H g 2, 2 plus, and P b, 2 plu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265363"/>
            <a:ext cx="819943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1"/>
          <p:cNvSpPr>
            <a:spLocks noGrp="1" noChangeArrowheads="1"/>
          </p:cNvSpPr>
          <p:nvPr>
            <p:ph idx="13"/>
          </p:nvPr>
        </p:nvSpPr>
        <p:spPr>
          <a:xfrm>
            <a:off x="200025" y="1960563"/>
            <a:ext cx="8229600" cy="304800"/>
          </a:xfrm>
        </p:spPr>
        <p:txBody>
          <a:bodyPr/>
          <a:lstStyle/>
          <a:p>
            <a:pPr marL="0" indent="0">
              <a:buFontTx/>
              <a:buNone/>
            </a:pPr>
            <a:r>
              <a:rPr lang="en-US" altLang="en-US" sz="1800" b="1"/>
              <a:t>Table 4.1 </a:t>
            </a:r>
            <a:r>
              <a:rPr lang="en-US" altLang="en-US" sz="1800"/>
              <a:t>Solubility Guidelines for Common Ionic Compounds in Water</a:t>
            </a:r>
          </a:p>
        </p:txBody>
      </p:sp>
      <p:sp>
        <p:nvSpPr>
          <p:cNvPr id="23555" name="Content Placeholder 7"/>
          <p:cNvSpPr>
            <a:spLocks noGrp="1" noChangeArrowheads="1"/>
          </p:cNvSpPr>
          <p:nvPr>
            <p:ph idx="1"/>
          </p:nvPr>
        </p:nvSpPr>
        <p:spPr>
          <a:xfrm>
            <a:off x="188913" y="677863"/>
            <a:ext cx="8955087" cy="1143000"/>
          </a:xfrm>
        </p:spPr>
        <p:txBody>
          <a:bodyPr/>
          <a:lstStyle/>
          <a:p>
            <a:pPr>
              <a:spcBef>
                <a:spcPts val="1100"/>
              </a:spcBef>
            </a:pPr>
            <a:r>
              <a:rPr lang="en-US" altLang="en-US" sz="2200"/>
              <a:t>Not all ionic compounds dissolve in water.</a:t>
            </a:r>
          </a:p>
          <a:p>
            <a:pPr>
              <a:spcBef>
                <a:spcPts val="1100"/>
              </a:spcBef>
            </a:pPr>
            <a:r>
              <a:rPr lang="en-US" altLang="en-US" sz="2200"/>
              <a:t>A list of </a:t>
            </a:r>
            <a:r>
              <a:rPr lang="en-US" altLang="en-US" sz="2200" b="1"/>
              <a:t>solubility rules</a:t>
            </a:r>
            <a:r>
              <a:rPr lang="en-US" altLang="en-US" sz="2200"/>
              <a:t> is used to decide what combination of ions will dissolve.</a:t>
            </a:r>
          </a:p>
        </p:txBody>
      </p:sp>
      <p:sp>
        <p:nvSpPr>
          <p:cNvPr id="23554" name="Title 6"/>
          <p:cNvSpPr>
            <a:spLocks noGrp="1" noChangeArrowheads="1"/>
          </p:cNvSpPr>
          <p:nvPr>
            <p:ph type="title"/>
          </p:nvPr>
        </p:nvSpPr>
        <p:spPr>
          <a:xfrm>
            <a:off x="646113" y="22225"/>
            <a:ext cx="7772400" cy="739775"/>
          </a:xfrm>
        </p:spPr>
        <p:txBody>
          <a:bodyPr/>
          <a:lstStyle/>
          <a:p>
            <a:r>
              <a:rPr lang="en-US" altLang="en-US">
                <a:solidFill>
                  <a:srgbClr val="FF0000"/>
                </a:solidFill>
              </a:rPr>
              <a:t>Solubility of Ionic Compounds</a:t>
            </a:r>
            <a:endParaRPr lang="en-US" altLang="en-US" sz="2000">
              <a:solidFill>
                <a:srgbClr val="FF00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The steps involved in making a 0.1 molar solution of copper sulfate via dilution from a 1 molar solution are shown. Step 1. Draw 25 milliliters of 1.00 molar stock solution into a pipette. Step 2. Add concentrated solution in the pipette to a 250 milliliter volumetric flask. Step 3. Dilute with water until solution reaches the calibration mark on the neck of the flask and mix to create 0.100 molar solu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400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7"/>
          <p:cNvSpPr>
            <a:spLocks noGrp="1" noChangeArrowheads="1"/>
          </p:cNvSpPr>
          <p:nvPr>
            <p:ph idx="1"/>
          </p:nvPr>
        </p:nvSpPr>
        <p:spPr>
          <a:xfrm>
            <a:off x="457200" y="1111250"/>
            <a:ext cx="8229600" cy="762000"/>
          </a:xfrm>
        </p:spPr>
        <p:txBody>
          <a:bodyPr/>
          <a:lstStyle/>
          <a:p>
            <a:pPr marL="0" indent="0">
              <a:buFontTx/>
              <a:buNone/>
            </a:pPr>
            <a:r>
              <a:rPr lang="en-US" altLang="en-US" sz="2400"/>
              <a:t>A solution can be </a:t>
            </a:r>
            <a:r>
              <a:rPr lang="en-US" altLang="en-US" sz="2400" b="1"/>
              <a:t>diluted</a:t>
            </a:r>
            <a:r>
              <a:rPr lang="en-US" altLang="en-US" sz="2400"/>
              <a:t> by adding ONLY solvent. The concentration is LOWER, but the MOLES don’t change.</a:t>
            </a:r>
          </a:p>
        </p:txBody>
      </p:sp>
      <p:sp>
        <p:nvSpPr>
          <p:cNvPr id="25602" name="Title 6"/>
          <p:cNvSpPr>
            <a:spLocks noGrp="1" noChangeArrowheads="1"/>
          </p:cNvSpPr>
          <p:nvPr>
            <p:ph type="title"/>
          </p:nvPr>
        </p:nvSpPr>
        <p:spPr>
          <a:xfrm>
            <a:off x="685800" y="152400"/>
            <a:ext cx="7772400" cy="1143000"/>
          </a:xfrm>
        </p:spPr>
        <p:txBody>
          <a:bodyPr/>
          <a:lstStyle/>
          <a:p>
            <a:r>
              <a:rPr lang="en-US" altLang="en-US"/>
              <a:t>Dilution</a:t>
            </a:r>
            <a:endParaRPr lang="en-US" altLang="en-US" sz="200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0" y="144780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t>The act of diluting a solution is to simply add more water (the solvent) thus leaving the amount of solute unchanged.</a:t>
            </a:r>
          </a:p>
          <a:p>
            <a:pPr eaLnBrk="1" hangingPunct="1">
              <a:spcBef>
                <a:spcPct val="50000"/>
              </a:spcBef>
              <a:buFontTx/>
              <a:buNone/>
            </a:pPr>
            <a:r>
              <a:rPr lang="en-US" altLang="en-US" sz="2800" b="1"/>
              <a:t>Since the amount or moles of solute before dilution </a:t>
            </a:r>
            <a:r>
              <a:rPr lang="en-US" altLang="en-US" sz="2800" b="1">
                <a:solidFill>
                  <a:srgbClr val="333399"/>
                </a:solidFill>
              </a:rPr>
              <a:t>(</a:t>
            </a:r>
            <a:r>
              <a:rPr lang="en-US" altLang="en-US" sz="2800" b="1">
                <a:solidFill>
                  <a:srgbClr val="FF0000"/>
                </a:solidFill>
              </a:rPr>
              <a:t>n</a:t>
            </a:r>
            <a:r>
              <a:rPr lang="en-US" altLang="en-US" sz="2800" b="1" baseline="-25000">
                <a:solidFill>
                  <a:srgbClr val="FF0000"/>
                </a:solidFill>
              </a:rPr>
              <a:t>b</a:t>
            </a:r>
            <a:r>
              <a:rPr lang="en-US" altLang="en-US" sz="2800" b="1">
                <a:solidFill>
                  <a:srgbClr val="333399"/>
                </a:solidFill>
              </a:rPr>
              <a:t>) </a:t>
            </a:r>
            <a:r>
              <a:rPr lang="en-US" altLang="en-US" sz="2800" b="1"/>
              <a:t>and the moles of solute after the dilution </a:t>
            </a:r>
            <a:r>
              <a:rPr lang="en-US" altLang="en-US" sz="2800" b="1">
                <a:solidFill>
                  <a:srgbClr val="333399"/>
                </a:solidFill>
              </a:rPr>
              <a:t>(</a:t>
            </a:r>
            <a:r>
              <a:rPr lang="en-US" altLang="en-US" sz="2800" b="1">
                <a:solidFill>
                  <a:srgbClr val="009900"/>
                </a:solidFill>
              </a:rPr>
              <a:t>n</a:t>
            </a:r>
            <a:r>
              <a:rPr lang="en-US" altLang="en-US" sz="2800" b="1" baseline="-25000">
                <a:solidFill>
                  <a:srgbClr val="009900"/>
                </a:solidFill>
              </a:rPr>
              <a:t>a</a:t>
            </a:r>
            <a:r>
              <a:rPr lang="en-US" altLang="en-US" sz="2800" b="1">
                <a:solidFill>
                  <a:srgbClr val="333399"/>
                </a:solidFill>
              </a:rPr>
              <a:t>) </a:t>
            </a:r>
            <a:r>
              <a:rPr lang="en-US" altLang="en-US" sz="2800" b="1"/>
              <a:t>are the same:</a:t>
            </a:r>
            <a:r>
              <a:rPr lang="en-US" altLang="en-US" sz="2800" b="1">
                <a:solidFill>
                  <a:srgbClr val="333399"/>
                </a:solidFill>
              </a:rPr>
              <a:t> 				</a:t>
            </a:r>
            <a:r>
              <a:rPr lang="en-US" altLang="en-US" sz="2800" b="1">
                <a:solidFill>
                  <a:srgbClr val="FF0000"/>
                </a:solidFill>
              </a:rPr>
              <a:t>n</a:t>
            </a:r>
            <a:r>
              <a:rPr lang="en-US" altLang="en-US" sz="2800" b="1" baseline="-25000">
                <a:solidFill>
                  <a:srgbClr val="FF0000"/>
                </a:solidFill>
              </a:rPr>
              <a:t>b</a:t>
            </a:r>
            <a:r>
              <a:rPr lang="en-US" altLang="en-US" sz="2800" b="1">
                <a:solidFill>
                  <a:srgbClr val="333399"/>
                </a:solidFill>
              </a:rPr>
              <a:t> = </a:t>
            </a:r>
            <a:r>
              <a:rPr lang="en-US" altLang="en-US" sz="2800" b="1">
                <a:solidFill>
                  <a:srgbClr val="009900"/>
                </a:solidFill>
              </a:rPr>
              <a:t>n</a:t>
            </a:r>
            <a:r>
              <a:rPr lang="en-US" altLang="en-US" sz="2800" b="1" baseline="-25000">
                <a:solidFill>
                  <a:srgbClr val="009900"/>
                </a:solidFill>
              </a:rPr>
              <a:t>a</a:t>
            </a:r>
            <a:r>
              <a:rPr lang="en-US" altLang="en-US" sz="2800" b="1">
                <a:solidFill>
                  <a:srgbClr val="009900"/>
                </a:solidFill>
              </a:rPr>
              <a:t> </a:t>
            </a:r>
          </a:p>
          <a:p>
            <a:pPr eaLnBrk="1" hangingPunct="1">
              <a:spcBef>
                <a:spcPct val="50000"/>
              </a:spcBef>
              <a:buFontTx/>
              <a:buNone/>
            </a:pPr>
            <a:r>
              <a:rPr lang="en-US" altLang="en-US" sz="2800" b="1"/>
              <a:t>And the moles for any solution can be calculated by n=MV</a:t>
            </a:r>
          </a:p>
          <a:p>
            <a:pPr eaLnBrk="1" hangingPunct="1">
              <a:spcBef>
                <a:spcPct val="50000"/>
              </a:spcBef>
              <a:buFontTx/>
              <a:buNone/>
            </a:pPr>
            <a:r>
              <a:rPr lang="en-US" altLang="en-US" sz="2800" b="1"/>
              <a:t>A relationship can be established such that </a:t>
            </a:r>
          </a:p>
          <a:p>
            <a:pPr algn="ctr" eaLnBrk="1" hangingPunct="1">
              <a:spcBef>
                <a:spcPct val="50000"/>
              </a:spcBef>
              <a:buFontTx/>
              <a:buNone/>
            </a:pPr>
            <a:r>
              <a:rPr lang="en-US" altLang="en-US" sz="2800" b="1">
                <a:solidFill>
                  <a:srgbClr val="FF0000"/>
                </a:solidFill>
              </a:rPr>
              <a:t>M</a:t>
            </a:r>
            <a:r>
              <a:rPr lang="en-US" altLang="en-US" sz="2800" b="1" baseline="-25000">
                <a:solidFill>
                  <a:srgbClr val="FF0000"/>
                </a:solidFill>
              </a:rPr>
              <a:t>b</a:t>
            </a:r>
            <a:r>
              <a:rPr lang="en-US" altLang="en-US" sz="2800" b="1">
                <a:solidFill>
                  <a:srgbClr val="FF0000"/>
                </a:solidFill>
              </a:rPr>
              <a:t>V</a:t>
            </a:r>
            <a:r>
              <a:rPr lang="en-US" altLang="en-US" sz="2800" b="1" baseline="-25000">
                <a:solidFill>
                  <a:srgbClr val="FF0000"/>
                </a:solidFill>
              </a:rPr>
              <a:t>b</a:t>
            </a:r>
            <a:r>
              <a:rPr lang="en-US" altLang="en-US" sz="2800" b="1">
                <a:solidFill>
                  <a:srgbClr val="333399"/>
                </a:solidFill>
              </a:rPr>
              <a:t> = </a:t>
            </a:r>
            <a:r>
              <a:rPr lang="en-US" altLang="en-US" sz="2800" b="1">
                <a:solidFill>
                  <a:srgbClr val="FF0000"/>
                </a:solidFill>
              </a:rPr>
              <a:t>n</a:t>
            </a:r>
            <a:r>
              <a:rPr lang="en-US" altLang="en-US" sz="2800" b="1" baseline="-25000">
                <a:solidFill>
                  <a:srgbClr val="FF0000"/>
                </a:solidFill>
              </a:rPr>
              <a:t>b</a:t>
            </a:r>
            <a:r>
              <a:rPr lang="en-US" altLang="en-US" sz="2800" b="1">
                <a:solidFill>
                  <a:srgbClr val="333399"/>
                </a:solidFill>
              </a:rPr>
              <a:t> = </a:t>
            </a:r>
            <a:r>
              <a:rPr lang="en-US" altLang="en-US" sz="2800" b="1">
                <a:solidFill>
                  <a:srgbClr val="009900"/>
                </a:solidFill>
              </a:rPr>
              <a:t>n</a:t>
            </a:r>
            <a:r>
              <a:rPr lang="en-US" altLang="en-US" sz="2800" b="1" baseline="-25000">
                <a:solidFill>
                  <a:srgbClr val="009900"/>
                </a:solidFill>
              </a:rPr>
              <a:t>a</a:t>
            </a:r>
            <a:r>
              <a:rPr lang="en-US" altLang="en-US" sz="2800" b="1" baseline="-25000">
                <a:solidFill>
                  <a:srgbClr val="333399"/>
                </a:solidFill>
              </a:rPr>
              <a:t> </a:t>
            </a:r>
            <a:r>
              <a:rPr lang="en-US" altLang="en-US" sz="2800" b="1">
                <a:solidFill>
                  <a:srgbClr val="333399"/>
                </a:solidFill>
              </a:rPr>
              <a:t>= </a:t>
            </a:r>
            <a:r>
              <a:rPr lang="en-US" altLang="en-US" sz="2800" b="1">
                <a:solidFill>
                  <a:srgbClr val="009900"/>
                </a:solidFill>
              </a:rPr>
              <a:t>M</a:t>
            </a:r>
            <a:r>
              <a:rPr lang="en-US" altLang="en-US" sz="2800" b="1" baseline="-25000">
                <a:solidFill>
                  <a:srgbClr val="009900"/>
                </a:solidFill>
              </a:rPr>
              <a:t>a</a:t>
            </a:r>
            <a:r>
              <a:rPr lang="en-US" altLang="en-US" sz="2800" b="1">
                <a:solidFill>
                  <a:srgbClr val="009900"/>
                </a:solidFill>
              </a:rPr>
              <a:t>V</a:t>
            </a:r>
            <a:r>
              <a:rPr lang="en-US" altLang="en-US" sz="2800" b="1" baseline="-25000">
                <a:solidFill>
                  <a:srgbClr val="009900"/>
                </a:solidFill>
              </a:rPr>
              <a:t>a</a:t>
            </a:r>
          </a:p>
          <a:p>
            <a:pPr eaLnBrk="1" hangingPunct="1">
              <a:spcBef>
                <a:spcPct val="50000"/>
              </a:spcBef>
              <a:buFontTx/>
              <a:buNone/>
            </a:pPr>
            <a:r>
              <a:rPr lang="en-US" altLang="en-US" sz="2800" b="1"/>
              <a:t>Or simply : 	</a:t>
            </a:r>
            <a:r>
              <a:rPr lang="en-US" altLang="en-US" sz="2800" b="1">
                <a:solidFill>
                  <a:srgbClr val="333399"/>
                </a:solidFill>
              </a:rPr>
              <a:t>		</a:t>
            </a:r>
            <a:r>
              <a:rPr lang="en-US" altLang="en-US" sz="2800" b="1">
                <a:solidFill>
                  <a:srgbClr val="FF0000"/>
                </a:solidFill>
              </a:rPr>
              <a:t>M</a:t>
            </a:r>
            <a:r>
              <a:rPr lang="en-US" altLang="en-US" sz="2800" b="1" baseline="-25000">
                <a:solidFill>
                  <a:srgbClr val="FF0000"/>
                </a:solidFill>
              </a:rPr>
              <a:t>b</a:t>
            </a:r>
            <a:r>
              <a:rPr lang="en-US" altLang="en-US" sz="2800" b="1">
                <a:solidFill>
                  <a:srgbClr val="FF0000"/>
                </a:solidFill>
              </a:rPr>
              <a:t>V</a:t>
            </a:r>
            <a:r>
              <a:rPr lang="en-US" altLang="en-US" sz="2800" b="1" baseline="-25000">
                <a:solidFill>
                  <a:srgbClr val="FF0000"/>
                </a:solidFill>
              </a:rPr>
              <a:t>b</a:t>
            </a:r>
            <a:r>
              <a:rPr lang="en-US" altLang="en-US" sz="2800" b="1">
                <a:solidFill>
                  <a:srgbClr val="333399"/>
                </a:solidFill>
              </a:rPr>
              <a:t> =  </a:t>
            </a:r>
            <a:r>
              <a:rPr lang="en-US" altLang="en-US" sz="2800" b="1">
                <a:solidFill>
                  <a:srgbClr val="009900"/>
                </a:solidFill>
              </a:rPr>
              <a:t>M</a:t>
            </a:r>
            <a:r>
              <a:rPr lang="en-US" altLang="en-US" sz="2800" b="1" baseline="-25000">
                <a:solidFill>
                  <a:srgbClr val="009900"/>
                </a:solidFill>
              </a:rPr>
              <a:t>a</a:t>
            </a:r>
            <a:r>
              <a:rPr lang="en-US" altLang="en-US" sz="2800" b="1">
                <a:solidFill>
                  <a:srgbClr val="009900"/>
                </a:solidFill>
              </a:rPr>
              <a:t>V</a:t>
            </a:r>
            <a:r>
              <a:rPr lang="en-US" altLang="en-US" sz="2800" b="1" baseline="-25000">
                <a:solidFill>
                  <a:srgbClr val="009900"/>
                </a:solidFill>
              </a:rPr>
              <a:t>a</a:t>
            </a:r>
            <a:r>
              <a:rPr lang="en-US" altLang="en-US" sz="2400" b="1">
                <a:solidFill>
                  <a:srgbClr val="333399"/>
                </a:solidFill>
                <a:latin typeface="Arial Unicode MS" panose="020B0604020202020204" pitchFamily="34" charset="-128"/>
              </a:rPr>
              <a:t> </a:t>
            </a:r>
          </a:p>
        </p:txBody>
      </p:sp>
      <p:sp>
        <p:nvSpPr>
          <p:cNvPr id="26626" name="Text Box 2"/>
          <p:cNvSpPr txBox="1">
            <a:spLocks noChangeArrowheads="1"/>
          </p:cNvSpPr>
          <p:nvPr/>
        </p:nvSpPr>
        <p:spPr bwMode="auto">
          <a:xfrm>
            <a:off x="0" y="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latin typeface="Arial Unicode MS" panose="020B0604020202020204" pitchFamily="34" charset="-128"/>
              </a:rPr>
              <a:t>MOLARITY &amp; DILUTION</a:t>
            </a:r>
          </a:p>
          <a:p>
            <a:pPr algn="ctr" eaLnBrk="1" hangingPunct="1">
              <a:lnSpc>
                <a:spcPct val="55000"/>
              </a:lnSpc>
              <a:spcBef>
                <a:spcPct val="50000"/>
              </a:spcBef>
              <a:buFontTx/>
              <a:buNone/>
            </a:pPr>
            <a:r>
              <a:rPr lang="en-US" altLang="en-US" sz="4400" b="1">
                <a:latin typeface="Arial Unicode MS" panose="020B0604020202020204" pitchFamily="34" charset="-128"/>
              </a:rPr>
              <a:t>M</a:t>
            </a:r>
            <a:r>
              <a:rPr lang="en-US" altLang="en-US" sz="3600" b="1" baseline="-25000">
                <a:latin typeface="Arial Unicode MS" panose="020B0604020202020204" pitchFamily="34" charset="-128"/>
              </a:rPr>
              <a:t>1</a:t>
            </a:r>
            <a:r>
              <a:rPr lang="en-US" altLang="en-US" sz="4400" b="1">
                <a:latin typeface="Arial Unicode MS" panose="020B0604020202020204" pitchFamily="34" charset="-128"/>
              </a:rPr>
              <a:t>V</a:t>
            </a:r>
            <a:r>
              <a:rPr lang="en-US" altLang="en-US" sz="3600" b="1" baseline="-25000">
                <a:latin typeface="Arial Unicode MS" panose="020B0604020202020204" pitchFamily="34" charset="-128"/>
              </a:rPr>
              <a:t>1</a:t>
            </a:r>
            <a:r>
              <a:rPr lang="en-US" altLang="en-US" sz="4400" b="1">
                <a:latin typeface="Arial Unicode MS" panose="020B0604020202020204" pitchFamily="34" charset="-128"/>
              </a:rPr>
              <a:t> = M</a:t>
            </a:r>
            <a:r>
              <a:rPr lang="en-US" altLang="en-US" sz="3600" b="1" baseline="-25000">
                <a:latin typeface="Arial Unicode MS" panose="020B0604020202020204" pitchFamily="34" charset="-128"/>
              </a:rPr>
              <a:t>2</a:t>
            </a:r>
            <a:r>
              <a:rPr lang="en-US" altLang="en-US" sz="4400" b="1">
                <a:latin typeface="Arial Unicode MS" panose="020B0604020202020204" pitchFamily="34" charset="-128"/>
              </a:rPr>
              <a:t>V</a:t>
            </a:r>
            <a:r>
              <a:rPr lang="en-US" altLang="en-US" sz="3600" b="1" baseline="-25000">
                <a:latin typeface="Arial Unicode MS" panose="020B0604020202020204" pitchFamily="34" charset="-128"/>
              </a:rPr>
              <a:t>2</a:t>
            </a:r>
            <a:endParaRPr lang="en-US" altLang="en-US" sz="3600" b="1" baseline="-25000">
              <a:solidFill>
                <a:srgbClr val="CCFFFF"/>
              </a:solidFill>
              <a:latin typeface="Arial Unicode MS" panose="020B060402020202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763" y="2590800"/>
            <a:ext cx="8839201"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M</a:t>
            </a:r>
            <a:r>
              <a:rPr lang="en-US" altLang="en-US" sz="2400" b="1" baseline="-25000"/>
              <a:t>1</a:t>
            </a:r>
            <a:r>
              <a:rPr lang="en-US" altLang="en-US" sz="2400" b="1"/>
              <a:t> = 6.00 mol/L			M</a:t>
            </a:r>
            <a:r>
              <a:rPr lang="en-US" altLang="en-US" sz="2400" b="1" baseline="-25000"/>
              <a:t>2</a:t>
            </a:r>
            <a:r>
              <a:rPr lang="en-US" altLang="en-US" sz="2400" b="1"/>
              <a:t> = 0.150</a:t>
            </a:r>
          </a:p>
          <a:p>
            <a:pPr eaLnBrk="1" hangingPunct="1">
              <a:spcBef>
                <a:spcPct val="50000"/>
              </a:spcBef>
              <a:buFontTx/>
              <a:buNone/>
            </a:pPr>
            <a:r>
              <a:rPr lang="en-US" altLang="en-US" sz="2400" b="1"/>
              <a:t>V</a:t>
            </a:r>
            <a:r>
              <a:rPr lang="en-US" altLang="en-US" sz="2400" b="1" baseline="-25000"/>
              <a:t>1</a:t>
            </a:r>
            <a:r>
              <a:rPr lang="en-US" altLang="en-US" sz="2400" b="1"/>
              <a:t> = ? mL				V</a:t>
            </a:r>
            <a:r>
              <a:rPr lang="en-US" altLang="en-US" sz="2400" b="1" baseline="-25000"/>
              <a:t>2</a:t>
            </a:r>
            <a:r>
              <a:rPr lang="en-US" altLang="en-US" sz="2400" b="1"/>
              <a:t> = 250.0 mL</a:t>
            </a:r>
          </a:p>
          <a:p>
            <a:pPr algn="ctr" eaLnBrk="1" hangingPunct="1">
              <a:spcBef>
                <a:spcPct val="50000"/>
              </a:spcBef>
              <a:buFontTx/>
              <a:buNone/>
            </a:pPr>
            <a:r>
              <a:rPr lang="en-US" altLang="en-US" sz="2400" b="1">
                <a:solidFill>
                  <a:srgbClr val="7030A0"/>
                </a:solidFill>
                <a:latin typeface="Arial Rounded MT Bold" panose="020F0704030504030204" pitchFamily="34" charset="0"/>
              </a:rPr>
              <a:t>M</a:t>
            </a:r>
            <a:r>
              <a:rPr lang="en-US" altLang="en-US" sz="2400" b="1" baseline="-25000">
                <a:solidFill>
                  <a:srgbClr val="7030A0"/>
                </a:solidFill>
                <a:latin typeface="Arial Rounded MT Bold" panose="020F0704030504030204" pitchFamily="34" charset="0"/>
              </a:rPr>
              <a:t>1</a:t>
            </a:r>
            <a:r>
              <a:rPr lang="en-US" altLang="en-US" sz="2400" b="1">
                <a:solidFill>
                  <a:srgbClr val="7030A0"/>
                </a:solidFill>
                <a:latin typeface="Arial Rounded MT Bold" panose="020F0704030504030204" pitchFamily="34" charset="0"/>
              </a:rPr>
              <a:t>V</a:t>
            </a:r>
            <a:r>
              <a:rPr lang="en-US" altLang="en-US" sz="2400" b="1" baseline="-25000">
                <a:solidFill>
                  <a:srgbClr val="7030A0"/>
                </a:solidFill>
                <a:latin typeface="Arial Rounded MT Bold" panose="020F0704030504030204" pitchFamily="34" charset="0"/>
              </a:rPr>
              <a:t>1</a:t>
            </a:r>
            <a:r>
              <a:rPr lang="en-US" altLang="en-US" sz="2400" b="1">
                <a:solidFill>
                  <a:srgbClr val="7030A0"/>
                </a:solidFill>
                <a:latin typeface="Arial Rounded MT Bold" panose="020F0704030504030204" pitchFamily="34" charset="0"/>
              </a:rPr>
              <a:t> = M</a:t>
            </a:r>
            <a:r>
              <a:rPr lang="en-US" altLang="en-US" sz="2400" b="1" baseline="-25000">
                <a:solidFill>
                  <a:srgbClr val="7030A0"/>
                </a:solidFill>
                <a:latin typeface="Arial Rounded MT Bold" panose="020F0704030504030204" pitchFamily="34" charset="0"/>
              </a:rPr>
              <a:t>2</a:t>
            </a:r>
            <a:r>
              <a:rPr lang="en-US" altLang="en-US" sz="2400" b="1">
                <a:solidFill>
                  <a:srgbClr val="7030A0"/>
                </a:solidFill>
                <a:latin typeface="Arial Rounded MT Bold" panose="020F0704030504030204" pitchFamily="34" charset="0"/>
              </a:rPr>
              <a:t>V</a:t>
            </a:r>
            <a:r>
              <a:rPr lang="en-US" altLang="en-US" sz="2400" b="1" baseline="-25000">
                <a:solidFill>
                  <a:srgbClr val="7030A0"/>
                </a:solidFill>
                <a:latin typeface="Arial Rounded MT Bold" panose="020F0704030504030204" pitchFamily="34" charset="0"/>
              </a:rPr>
              <a:t>2</a:t>
            </a:r>
          </a:p>
          <a:p>
            <a:pPr algn="ctr" eaLnBrk="1" hangingPunct="1">
              <a:lnSpc>
                <a:spcPct val="60000"/>
              </a:lnSpc>
              <a:spcBef>
                <a:spcPct val="50000"/>
              </a:spcBef>
              <a:buFontTx/>
              <a:buNone/>
            </a:pPr>
            <a:endParaRPr lang="en-US" altLang="en-US" sz="2400" b="1" baseline="-25000">
              <a:solidFill>
                <a:srgbClr val="008000"/>
              </a:solidFill>
              <a:latin typeface="Arial Rounded MT Bold" panose="020F0704030504030204" pitchFamily="34" charset="0"/>
            </a:endParaRPr>
          </a:p>
          <a:p>
            <a:pPr algn="ctr" eaLnBrk="1" hangingPunct="1">
              <a:lnSpc>
                <a:spcPct val="60000"/>
              </a:lnSpc>
              <a:spcBef>
                <a:spcPct val="50000"/>
              </a:spcBef>
              <a:buFontTx/>
              <a:buNone/>
            </a:pPr>
            <a:r>
              <a:rPr lang="en-US" altLang="en-US" sz="2400" b="1" u="sng">
                <a:solidFill>
                  <a:srgbClr val="7030A0"/>
                </a:solidFill>
                <a:latin typeface="Arial Rounded MT Bold" panose="020F0704030504030204" pitchFamily="34" charset="0"/>
              </a:rPr>
              <a:t>M</a:t>
            </a:r>
            <a:r>
              <a:rPr lang="en-US" altLang="en-US" sz="2400" b="1" u="sng" baseline="-25000">
                <a:solidFill>
                  <a:srgbClr val="7030A0"/>
                </a:solidFill>
                <a:latin typeface="Arial Rounded MT Bold" panose="020F0704030504030204" pitchFamily="34" charset="0"/>
              </a:rPr>
              <a:t>2</a:t>
            </a:r>
            <a:r>
              <a:rPr lang="en-US" altLang="en-US" sz="2400" b="1" u="sng">
                <a:solidFill>
                  <a:srgbClr val="7030A0"/>
                </a:solidFill>
                <a:latin typeface="Arial Rounded MT Bold" panose="020F0704030504030204" pitchFamily="34" charset="0"/>
              </a:rPr>
              <a:t> V</a:t>
            </a:r>
            <a:r>
              <a:rPr lang="en-US" altLang="en-US" sz="2400" b="1" u="sng" baseline="-25000">
                <a:solidFill>
                  <a:srgbClr val="7030A0"/>
                </a:solidFill>
                <a:latin typeface="Arial Rounded MT Bold" panose="020F0704030504030204" pitchFamily="34" charset="0"/>
              </a:rPr>
              <a:t>2</a:t>
            </a:r>
            <a:r>
              <a:rPr lang="en-US" altLang="en-US" sz="2400" b="1">
                <a:solidFill>
                  <a:srgbClr val="7030A0"/>
                </a:solidFill>
                <a:latin typeface="Arial Rounded MT Bold" panose="020F0704030504030204" pitchFamily="34" charset="0"/>
              </a:rPr>
              <a:t> = V</a:t>
            </a:r>
            <a:r>
              <a:rPr lang="en-US" altLang="en-US" sz="2400" b="1" baseline="-25000">
                <a:solidFill>
                  <a:srgbClr val="7030A0"/>
                </a:solidFill>
                <a:latin typeface="Arial Rounded MT Bold" panose="020F0704030504030204" pitchFamily="34" charset="0"/>
              </a:rPr>
              <a:t>1</a:t>
            </a:r>
            <a:r>
              <a:rPr lang="en-US" altLang="en-US" sz="2400" b="1">
                <a:solidFill>
                  <a:srgbClr val="7030A0"/>
                </a:solidFill>
                <a:latin typeface="Arial Rounded MT Bold" panose="020F0704030504030204" pitchFamily="34" charset="0"/>
              </a:rPr>
              <a:t> = </a:t>
            </a:r>
            <a:r>
              <a:rPr lang="en-US" altLang="en-US" sz="2400" b="1" u="sng">
                <a:solidFill>
                  <a:srgbClr val="7030A0"/>
                </a:solidFill>
                <a:latin typeface="Arial Rounded MT Bold" panose="020F0704030504030204" pitchFamily="34" charset="0"/>
              </a:rPr>
              <a:t>(0.150 mol/L) (250.0 mL)  </a:t>
            </a:r>
            <a:r>
              <a:rPr lang="en-US" altLang="en-US" sz="2400" b="1">
                <a:solidFill>
                  <a:srgbClr val="7030A0"/>
                </a:solidFill>
                <a:latin typeface="Arial Rounded MT Bold" panose="020F0704030504030204" pitchFamily="34" charset="0"/>
              </a:rPr>
              <a:t>=  6.25 mL of 6 M HCl</a:t>
            </a:r>
            <a:endParaRPr lang="en-US" altLang="en-US" sz="2400" b="1">
              <a:solidFill>
                <a:srgbClr val="7030A0"/>
              </a:solidFill>
            </a:endParaRPr>
          </a:p>
          <a:p>
            <a:pPr eaLnBrk="1" hangingPunct="1">
              <a:lnSpc>
                <a:spcPct val="60000"/>
              </a:lnSpc>
              <a:spcBef>
                <a:spcPct val="50000"/>
              </a:spcBef>
              <a:buFontTx/>
              <a:buNone/>
            </a:pPr>
            <a:r>
              <a:rPr lang="en-US" altLang="en-US" sz="2400" b="1">
                <a:solidFill>
                  <a:srgbClr val="7030A0"/>
                </a:solidFill>
                <a:latin typeface="Arial Rounded MT Bold" panose="020F0704030504030204" pitchFamily="34" charset="0"/>
              </a:rPr>
              <a:t>      M</a:t>
            </a:r>
            <a:r>
              <a:rPr lang="en-US" altLang="en-US" sz="2400" b="1" baseline="-25000">
                <a:solidFill>
                  <a:srgbClr val="7030A0"/>
                </a:solidFill>
                <a:latin typeface="Arial Rounded MT Bold" panose="020F0704030504030204" pitchFamily="34" charset="0"/>
              </a:rPr>
              <a:t>1</a:t>
            </a:r>
            <a:r>
              <a:rPr lang="en-US" altLang="en-US" sz="2400" b="1">
                <a:solidFill>
                  <a:srgbClr val="7030A0"/>
                </a:solidFill>
                <a:latin typeface="Arial Rounded MT Bold" panose="020F0704030504030204" pitchFamily="34" charset="0"/>
              </a:rPr>
              <a:t>		               6.00 mol/L</a:t>
            </a:r>
            <a:r>
              <a:rPr lang="en-US" altLang="en-US" sz="2800" b="1">
                <a:solidFill>
                  <a:srgbClr val="7030A0"/>
                </a:solidFill>
                <a:latin typeface="Arial Rounded MT Bold" panose="020F0704030504030204" pitchFamily="34" charset="0"/>
              </a:rPr>
              <a:t> </a:t>
            </a:r>
          </a:p>
          <a:p>
            <a:pPr eaLnBrk="1" hangingPunct="1">
              <a:lnSpc>
                <a:spcPct val="90000"/>
              </a:lnSpc>
              <a:spcBef>
                <a:spcPct val="50000"/>
              </a:spcBef>
              <a:buFontTx/>
              <a:buNone/>
            </a:pPr>
            <a:r>
              <a:rPr lang="en-US" altLang="en-US" sz="2000" b="1">
                <a:latin typeface="Arial Rounded MT Bold" panose="020F0704030504030204" pitchFamily="34" charset="0"/>
              </a:rPr>
              <a:t>You would need 6.25 mL of the 6.00 M HCl reagent which would be added to about 100 mL of DI water in a 250.0 mL graduated cylinder then more water would be added to the mixture until the bottom of the menicus is at 250.0 mL.  Mix well.</a:t>
            </a:r>
          </a:p>
        </p:txBody>
      </p:sp>
      <p:sp>
        <p:nvSpPr>
          <p:cNvPr id="28674" name="Text Box 2">
            <a:extLst>
              <a:ext uri="{FF2B5EF4-FFF2-40B4-BE49-F238E27FC236}">
                <a16:creationId xmlns:a16="http://schemas.microsoft.com/office/drawing/2014/main" id="{C107EA0D-2028-423A-9C9C-2DED69A349C8}"/>
              </a:ext>
            </a:extLst>
          </p:cNvPr>
          <p:cNvSpPr txBox="1">
            <a:spLocks noChangeArrowheads="1"/>
          </p:cNvSpPr>
          <p:nvPr/>
        </p:nvSpPr>
        <p:spPr bwMode="auto">
          <a:xfrm>
            <a:off x="0" y="1325563"/>
            <a:ext cx="9144000" cy="946150"/>
          </a:xfrm>
          <a:prstGeom prst="rect">
            <a:avLst/>
          </a:prstGeom>
          <a:solidFill>
            <a:schemeClr val="accent2">
              <a:lumMod val="20000"/>
              <a:lumOff val="8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dirty="0"/>
              <a:t>Given a 6.00 M HCl solution, how would you prepare 250.0 mL of 0.150 M HCl? </a:t>
            </a:r>
            <a:r>
              <a:rPr lang="en-US" altLang="en-US" sz="2400" b="1" dirty="0">
                <a:latin typeface="Arial Unicode MS" pitchFamily="34" charset="-128"/>
              </a:rPr>
              <a:t> </a:t>
            </a:r>
          </a:p>
        </p:txBody>
      </p:sp>
      <p:sp>
        <p:nvSpPr>
          <p:cNvPr id="28676" name="Text Box 4"/>
          <p:cNvSpPr txBox="1">
            <a:spLocks noChangeArrowheads="1"/>
          </p:cNvSpPr>
          <p:nvPr/>
        </p:nvSpPr>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latin typeface="Arial Unicode MS" panose="020B0604020202020204" pitchFamily="34" charset="-128"/>
              </a:rPr>
              <a:t>MOLARITY</a:t>
            </a:r>
          </a:p>
          <a:p>
            <a:pPr algn="ctr" eaLnBrk="1" hangingPunct="1">
              <a:lnSpc>
                <a:spcPct val="30000"/>
              </a:lnSpc>
              <a:spcBef>
                <a:spcPct val="50000"/>
              </a:spcBef>
              <a:buFontTx/>
              <a:buNone/>
            </a:pPr>
            <a:r>
              <a:rPr lang="en-US" altLang="en-US" sz="2000" b="1">
                <a:latin typeface="Arial Unicode MS" panose="020B0604020202020204" pitchFamily="34" charset="-128"/>
              </a:rPr>
              <a:t>&amp; dilution EXAMPLE</a:t>
            </a:r>
            <a:endParaRPr lang="en-US" altLang="en-US" sz="2000" b="1" baseline="-25000">
              <a:solidFill>
                <a:srgbClr val="66FFFF"/>
              </a:solidFill>
              <a:latin typeface="Arial Unicode MS" panose="020B060402020202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228600"/>
            <a:ext cx="8534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i="1" u="sng" dirty="0">
                <a:solidFill>
                  <a:schemeClr val="tx2"/>
                </a:solidFill>
              </a:rPr>
              <a:t>Workshop M#1 on Molarity</a:t>
            </a:r>
            <a:endParaRPr lang="en-US" altLang="en-US" sz="2400" i="1" dirty="0">
              <a:solidFill>
                <a:schemeClr val="tx2"/>
              </a:solidFill>
            </a:endParaRPr>
          </a:p>
          <a:p>
            <a:pPr>
              <a:spcBef>
                <a:spcPct val="0"/>
              </a:spcBef>
              <a:buFontTx/>
              <a:buNone/>
            </a:pPr>
            <a:endParaRPr lang="en-US" altLang="en-US" sz="2000" dirty="0">
              <a:solidFill>
                <a:schemeClr val="tx2"/>
              </a:solidFill>
            </a:endParaRPr>
          </a:p>
          <a:p>
            <a:pPr>
              <a:spcBef>
                <a:spcPct val="0"/>
              </a:spcBef>
              <a:buFontTx/>
              <a:buNone/>
            </a:pPr>
            <a:r>
              <a:rPr lang="en-US" altLang="en-US" sz="2000" b="1" dirty="0">
                <a:solidFill>
                  <a:schemeClr val="tx2"/>
                </a:solidFill>
                <a:latin typeface="+mn-lt"/>
              </a:rPr>
              <a:t>1. </a:t>
            </a:r>
            <a:r>
              <a:rPr lang="en-US" altLang="en-US" sz="2000" b="1" dirty="0">
                <a:latin typeface="+mn-lt"/>
              </a:rPr>
              <a:t>Calculate the concentration of a NaCl solution made by diluting 20.0 mL of 2.55 M with 235.0 mL of water.  CHAT</a:t>
            </a:r>
            <a:endParaRPr lang="en-US" altLang="en-US" sz="2000" b="1" dirty="0">
              <a:solidFill>
                <a:schemeClr val="tx2"/>
              </a:solidFill>
              <a:latin typeface="+mn-lt"/>
            </a:endParaRPr>
          </a:p>
          <a:p>
            <a:pPr>
              <a:spcBef>
                <a:spcPct val="0"/>
              </a:spcBef>
              <a:buFontTx/>
              <a:buNone/>
            </a:pPr>
            <a:endParaRPr lang="en-US" altLang="en-US" sz="2000" b="1" dirty="0">
              <a:solidFill>
                <a:schemeClr val="tx2"/>
              </a:solidFill>
              <a:latin typeface="+mn-lt"/>
            </a:endParaRPr>
          </a:p>
          <a:p>
            <a:pPr>
              <a:spcBef>
                <a:spcPct val="0"/>
              </a:spcBef>
              <a:buNone/>
            </a:pPr>
            <a:r>
              <a:rPr lang="en-US" altLang="en-US" sz="2000" dirty="0">
                <a:latin typeface="+mn-lt"/>
              </a:rPr>
              <a:t>2. Describe in detail how you would prepare 0.500 liters of 0.456 M Li</a:t>
            </a:r>
            <a:r>
              <a:rPr lang="en-US" altLang="en-US" sz="2000" baseline="-25000" dirty="0">
                <a:latin typeface="+mn-lt"/>
              </a:rPr>
              <a:t>3</a:t>
            </a:r>
            <a:r>
              <a:rPr lang="en-US" altLang="en-US" sz="2000" dirty="0">
                <a:latin typeface="+mn-lt"/>
              </a:rPr>
              <a:t>PO</a:t>
            </a:r>
            <a:r>
              <a:rPr lang="en-US" altLang="en-US" sz="2000" baseline="-25000" dirty="0">
                <a:latin typeface="+mn-lt"/>
              </a:rPr>
              <a:t>4</a:t>
            </a:r>
            <a:r>
              <a:rPr lang="en-US" altLang="en-US" sz="2000" dirty="0">
                <a:latin typeface="+mn-lt"/>
              </a:rPr>
              <a:t> solution from (a) 6.00 M Li</a:t>
            </a:r>
            <a:r>
              <a:rPr lang="en-US" altLang="en-US" sz="2000" baseline="-25000" dirty="0">
                <a:latin typeface="+mn-lt"/>
              </a:rPr>
              <a:t>3</a:t>
            </a:r>
            <a:r>
              <a:rPr lang="en-US" altLang="en-US" sz="2000" dirty="0">
                <a:latin typeface="+mn-lt"/>
              </a:rPr>
              <a:t>PO</a:t>
            </a:r>
            <a:r>
              <a:rPr lang="en-US" altLang="en-US" sz="2000" baseline="-25000" dirty="0">
                <a:latin typeface="+mn-lt"/>
              </a:rPr>
              <a:t>4</a:t>
            </a:r>
            <a:r>
              <a:rPr lang="en-US" altLang="en-US" sz="2000" dirty="0">
                <a:latin typeface="+mn-lt"/>
              </a:rPr>
              <a:t> and (b) from pure solid Li</a:t>
            </a:r>
            <a:r>
              <a:rPr lang="en-US" altLang="en-US" sz="2000" baseline="-25000" dirty="0">
                <a:latin typeface="+mn-lt"/>
              </a:rPr>
              <a:t>3</a:t>
            </a:r>
            <a:r>
              <a:rPr lang="en-US" altLang="en-US" sz="2000" dirty="0">
                <a:latin typeface="+mn-lt"/>
              </a:rPr>
              <a:t>PO</a:t>
            </a:r>
            <a:r>
              <a:rPr lang="en-US" altLang="en-US" sz="2000" baseline="-25000" dirty="0">
                <a:latin typeface="+mn-lt"/>
              </a:rPr>
              <a:t>4</a:t>
            </a:r>
          </a:p>
          <a:p>
            <a:pPr>
              <a:spcBef>
                <a:spcPct val="0"/>
              </a:spcBef>
              <a:buFontTx/>
              <a:buNone/>
            </a:pPr>
            <a:endParaRPr lang="en-US" altLang="en-US" sz="2000" b="1" dirty="0">
              <a:solidFill>
                <a:schemeClr val="tx2"/>
              </a:solidFill>
            </a:endParaRPr>
          </a:p>
          <a:p>
            <a:pPr>
              <a:spcBef>
                <a:spcPct val="0"/>
              </a:spcBef>
              <a:buFontTx/>
              <a:buNone/>
            </a:pPr>
            <a:r>
              <a:rPr lang="en-US" altLang="en-US" sz="2000" b="1" dirty="0">
                <a:solidFill>
                  <a:schemeClr val="tx2"/>
                </a:solidFill>
              </a:rPr>
              <a:t>3.  Calculate the molarity of a solution made by </a:t>
            </a:r>
          </a:p>
          <a:p>
            <a:pPr>
              <a:spcBef>
                <a:spcPct val="0"/>
              </a:spcBef>
              <a:buFontTx/>
              <a:buNone/>
            </a:pPr>
            <a:r>
              <a:rPr lang="en-US" altLang="en-US" sz="2000" b="1" dirty="0">
                <a:solidFill>
                  <a:schemeClr val="tx2"/>
                </a:solidFill>
              </a:rPr>
              <a:t>dissolving 5.00 g of glucose in sufficient water to form 100 mL of solution.</a:t>
            </a:r>
          </a:p>
          <a:p>
            <a:pPr>
              <a:spcBef>
                <a:spcPct val="0"/>
              </a:spcBef>
              <a:buFontTx/>
              <a:buNone/>
            </a:pPr>
            <a:endParaRPr lang="en-US" altLang="en-US" sz="2000" b="1" dirty="0">
              <a:solidFill>
                <a:schemeClr val="tx2"/>
              </a:solidFill>
            </a:endParaRPr>
          </a:p>
          <a:p>
            <a:pPr>
              <a:spcBef>
                <a:spcPct val="0"/>
              </a:spcBef>
              <a:buFontTx/>
              <a:buNone/>
            </a:pPr>
            <a:r>
              <a:rPr lang="en-US" altLang="en-US" sz="2000" b="1" dirty="0">
                <a:solidFill>
                  <a:schemeClr val="tx2"/>
                </a:solidFill>
              </a:rPr>
              <a:t>4.   How much 3.0 M H</a:t>
            </a:r>
            <a:r>
              <a:rPr lang="en-US" altLang="en-US" sz="2000" b="1" baseline="-25000" dirty="0">
                <a:solidFill>
                  <a:schemeClr val="tx2"/>
                </a:solidFill>
              </a:rPr>
              <a:t>2</a:t>
            </a:r>
            <a:r>
              <a:rPr lang="en-US" altLang="en-US" sz="2000" b="1" dirty="0">
                <a:solidFill>
                  <a:schemeClr val="tx2"/>
                </a:solidFill>
              </a:rPr>
              <a:t>SO</a:t>
            </a:r>
            <a:r>
              <a:rPr lang="en-US" altLang="en-US" sz="2000" b="1" baseline="-25000" dirty="0">
                <a:solidFill>
                  <a:schemeClr val="tx2"/>
                </a:solidFill>
              </a:rPr>
              <a:t>4</a:t>
            </a:r>
            <a:r>
              <a:rPr lang="en-US" altLang="en-US" sz="2000" b="1" dirty="0">
                <a:solidFill>
                  <a:schemeClr val="tx2"/>
                </a:solidFill>
              </a:rPr>
              <a:t> would be required to make 500 mL of 0.10 M H</a:t>
            </a:r>
            <a:r>
              <a:rPr lang="en-US" altLang="en-US" sz="2000" b="1" baseline="-25000" dirty="0">
                <a:solidFill>
                  <a:schemeClr val="tx2"/>
                </a:solidFill>
              </a:rPr>
              <a:t>2</a:t>
            </a:r>
            <a:r>
              <a:rPr lang="en-US" altLang="en-US" sz="2000" b="1" dirty="0">
                <a:solidFill>
                  <a:schemeClr val="tx2"/>
                </a:solidFill>
              </a:rPr>
              <a:t>SO</a:t>
            </a:r>
            <a:r>
              <a:rPr lang="en-US" altLang="en-US" sz="2000" b="1" baseline="-25000" dirty="0">
                <a:solidFill>
                  <a:schemeClr val="tx2"/>
                </a:solidFill>
              </a:rPr>
              <a:t>4</a:t>
            </a:r>
            <a:r>
              <a:rPr lang="en-US" altLang="en-US" sz="2000" b="1" dirty="0">
                <a:solidFill>
                  <a:schemeClr val="tx2"/>
                </a:solidFill>
              </a:rPr>
              <a:t>?  How much water must be added to the more concentrated solution to make the less concentrated solution?</a:t>
            </a:r>
          </a:p>
          <a:p>
            <a:pPr>
              <a:spcBef>
                <a:spcPct val="0"/>
              </a:spcBef>
              <a:buFontTx/>
              <a:buNone/>
            </a:pPr>
            <a:endParaRPr lang="en-US" altLang="en-US" sz="2000" b="1" dirty="0">
              <a:solidFill>
                <a:schemeClr val="tx2"/>
              </a:solidFill>
            </a:endParaRPr>
          </a:p>
          <a:p>
            <a:pPr>
              <a:spcBef>
                <a:spcPct val="0"/>
              </a:spcBef>
              <a:buFontTx/>
              <a:buNone/>
            </a:pPr>
            <a:r>
              <a:rPr lang="en-US" altLang="en-US" sz="2000" b="1" dirty="0">
                <a:solidFill>
                  <a:schemeClr val="tx2"/>
                </a:solidFill>
              </a:rPr>
              <a:t>5.   If 21.4 g of solid zinc are treated with 3.13 L 0.200 M HCl, how many grams of hydrogen gas will theoretically be formed?  How much of which reactant will be left unreacted?  The products of this reaction are hydrogen gas and zinc chloride.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000066"/>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solidFill>
                  <a:srgbClr val="660066"/>
                </a:solidFill>
                <a:latin typeface="Arial Unicode MS" panose="020B0604020202020204" pitchFamily="34" charset="-128"/>
              </a:rPr>
              <a:t>Extra problems</a:t>
            </a:r>
            <a:endParaRPr lang="en-US" altLang="en-US" sz="2000" b="1">
              <a:latin typeface="Arial" panose="020B0604020202020204" pitchFamily="34" charset="0"/>
            </a:endParaRPr>
          </a:p>
        </p:txBody>
      </p:sp>
      <p:sp>
        <p:nvSpPr>
          <p:cNvPr id="53251" name="Text Box 3"/>
          <p:cNvSpPr txBox="1">
            <a:spLocks noChangeArrowheads="1"/>
          </p:cNvSpPr>
          <p:nvPr/>
        </p:nvSpPr>
        <p:spPr bwMode="auto">
          <a:xfrm>
            <a:off x="0" y="762000"/>
            <a:ext cx="91440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Arial" panose="020B0604020202020204" pitchFamily="34" charset="0"/>
              </a:rPr>
              <a:t>_________6. What is the concentration of 250.0 mL of 0.60 moles of HCl?</a:t>
            </a:r>
          </a:p>
          <a:p>
            <a:pPr eaLnBrk="1" hangingPunct="1">
              <a:spcBef>
                <a:spcPct val="0"/>
              </a:spcBef>
              <a:buFontTx/>
              <a:buNone/>
            </a:pPr>
            <a:endParaRPr lang="en-US" altLang="en-US" sz="2400" b="1">
              <a:latin typeface="Arial" panose="020B0604020202020204" pitchFamily="34" charset="0"/>
            </a:endParaRPr>
          </a:p>
          <a:p>
            <a:pPr eaLnBrk="1" hangingPunct="1">
              <a:spcBef>
                <a:spcPct val="0"/>
              </a:spcBef>
              <a:buFontTx/>
              <a:buNone/>
            </a:pPr>
            <a:r>
              <a:rPr lang="en-US" altLang="en-US" sz="2400" b="1">
                <a:latin typeface="Arial" panose="020B0604020202020204" pitchFamily="34" charset="0"/>
              </a:rPr>
              <a:t>_________ 7.  What volume of 0.7690 M LiOH will contain 55.3 g of LiOH?</a:t>
            </a:r>
          </a:p>
          <a:p>
            <a:pPr eaLnBrk="1" hangingPunct="1">
              <a:spcBef>
                <a:spcPct val="0"/>
              </a:spcBef>
              <a:buFontTx/>
              <a:buNone/>
            </a:pPr>
            <a:endParaRPr lang="en-US" altLang="en-US" sz="2400" b="1">
              <a:latin typeface="Arial" panose="020B0604020202020204" pitchFamily="34" charset="0"/>
            </a:endParaRPr>
          </a:p>
          <a:p>
            <a:pPr eaLnBrk="1" hangingPunct="1">
              <a:spcBef>
                <a:spcPct val="0"/>
              </a:spcBef>
              <a:buFontTx/>
              <a:buNone/>
            </a:pPr>
            <a:r>
              <a:rPr lang="en-US" altLang="en-US" sz="2400" b="1">
                <a:latin typeface="Arial" panose="020B0604020202020204" pitchFamily="34" charset="0"/>
              </a:rPr>
              <a:t> _________ 8.  How many liters of water must be added to 100.0 mL of 4.50 M HBr to make a solution that is 0.250 M HCl? </a:t>
            </a:r>
          </a:p>
          <a:p>
            <a:pPr eaLnBrk="1" hangingPunct="1">
              <a:spcBef>
                <a:spcPct val="0"/>
              </a:spcBef>
              <a:buFontTx/>
              <a:buNone/>
            </a:pPr>
            <a:r>
              <a:rPr lang="en-US" altLang="en-US" sz="2400" b="1">
                <a:latin typeface="Arial" panose="020B0604020202020204" pitchFamily="34" charset="0"/>
              </a:rPr>
              <a:t>_________ 9.   How many grams of barium sulfate that will precipitate when 500.0 mL of 0.340 M BaCl</a:t>
            </a:r>
            <a:r>
              <a:rPr lang="en-US" altLang="en-US" sz="2400" b="1" baseline="-25000">
                <a:latin typeface="Arial" panose="020B0604020202020204" pitchFamily="34" charset="0"/>
              </a:rPr>
              <a:t>2</a:t>
            </a:r>
            <a:r>
              <a:rPr lang="en-US" altLang="en-US" sz="2400" b="1">
                <a:latin typeface="Arial" panose="020B0604020202020204" pitchFamily="34" charset="0"/>
              </a:rPr>
              <a:t> and 300.0 mL of 1.70 M Na</a:t>
            </a:r>
            <a:r>
              <a:rPr lang="en-US" altLang="en-US" sz="2400" b="1" baseline="-25000">
                <a:latin typeface="Arial" panose="020B0604020202020204" pitchFamily="34" charset="0"/>
              </a:rPr>
              <a:t>2</a:t>
            </a:r>
            <a:r>
              <a:rPr lang="en-US" altLang="en-US" sz="2400" b="1">
                <a:latin typeface="Arial" panose="020B0604020202020204" pitchFamily="34" charset="0"/>
              </a:rPr>
              <a:t>SO</a:t>
            </a:r>
            <a:r>
              <a:rPr lang="en-US" altLang="en-US" sz="2400" b="1" baseline="-25000">
                <a:latin typeface="Arial" panose="020B0604020202020204" pitchFamily="34" charset="0"/>
              </a:rPr>
              <a:t>4</a:t>
            </a:r>
            <a:r>
              <a:rPr lang="en-US" altLang="en-US" sz="2400" b="1">
                <a:latin typeface="Arial" panose="020B0604020202020204" pitchFamily="34" charset="0"/>
              </a:rPr>
              <a:t> are mixed?</a:t>
            </a:r>
          </a:p>
          <a:p>
            <a:pPr eaLnBrk="1" hangingPunct="1">
              <a:spcBef>
                <a:spcPct val="0"/>
              </a:spcBef>
              <a:buFontTx/>
              <a:buNone/>
            </a:pPr>
            <a:endParaRPr lang="en-US" altLang="en-US" sz="2000" b="1">
              <a:latin typeface="Arial" panose="020B0604020202020204" pitchFamily="34" charset="0"/>
            </a:endParaRPr>
          </a:p>
          <a:p>
            <a:pPr eaLnBrk="1" hangingPunct="1">
              <a:spcBef>
                <a:spcPct val="0"/>
              </a:spcBef>
              <a:buFontTx/>
              <a:buNone/>
            </a:pPr>
            <a:r>
              <a:rPr lang="en-US" altLang="en-US" sz="2000" b="1">
                <a:latin typeface="Arial" panose="020B0604020202020204" pitchFamily="34" charset="0"/>
              </a:rPr>
              <a:t>10</a:t>
            </a:r>
            <a:r>
              <a:rPr lang="en-US" altLang="en-US" sz="2400" b="1">
                <a:latin typeface="Arial" panose="020B0604020202020204" pitchFamily="34" charset="0"/>
              </a:rPr>
              <a:t>. How would you prepare  850.0 mL of a 0.020 M ferric chloride solution if you start with crystals of FeCl</a:t>
            </a:r>
            <a:r>
              <a:rPr lang="en-US" altLang="en-US" sz="2400" b="1" baseline="-25000">
                <a:latin typeface="Arial" panose="020B0604020202020204" pitchFamily="34" charset="0"/>
              </a:rPr>
              <a:t>3</a:t>
            </a:r>
            <a:r>
              <a:rPr lang="en-US" altLang="en-US" sz="2400" b="1">
                <a:latin typeface="Arial" panose="020B0604020202020204" pitchFamily="34" charset="0"/>
              </a:rPr>
              <a:t> </a:t>
            </a:r>
            <a:r>
              <a:rPr lang="en-US" altLang="en-US" sz="2400" b="1" baseline="30000">
                <a:latin typeface="Arial" panose="020B0604020202020204" pitchFamily="34" charset="0"/>
              </a:rPr>
              <a:t>.</a:t>
            </a:r>
            <a:r>
              <a:rPr lang="en-US" altLang="en-US" sz="2400" b="1">
                <a:latin typeface="Arial" panose="020B0604020202020204" pitchFamily="34" charset="0"/>
              </a:rPr>
              <a:t> 6H</a:t>
            </a:r>
            <a:r>
              <a:rPr lang="en-US" altLang="en-US" sz="2400" b="1" baseline="-25000">
                <a:latin typeface="Arial" panose="020B0604020202020204" pitchFamily="34" charset="0"/>
              </a:rPr>
              <a:t>2</a:t>
            </a:r>
            <a:r>
              <a:rPr lang="en-US" altLang="en-US" sz="2400" b="1">
                <a:latin typeface="Arial" panose="020B0604020202020204" pitchFamily="34" charset="0"/>
              </a:rPr>
              <a:t>O?</a:t>
            </a:r>
          </a:p>
          <a:p>
            <a:pPr eaLnBrk="1" hangingPunct="1">
              <a:spcBef>
                <a:spcPct val="0"/>
              </a:spcBef>
              <a:buFontTx/>
              <a:buNone/>
            </a:pPr>
            <a:r>
              <a:rPr lang="en-US" altLang="en-US" sz="2000" b="1">
                <a:latin typeface="Arial" panose="020B0604020202020204" pitchFamily="34" charset="0"/>
              </a:rPr>
              <a:t>   	</a:t>
            </a:r>
          </a:p>
        </p:txBody>
      </p:sp>
      <p:sp>
        <p:nvSpPr>
          <p:cNvPr id="68612" name="Text Box 4"/>
          <p:cNvSpPr txBox="1">
            <a:spLocks noChangeArrowheads="1"/>
          </p:cNvSpPr>
          <p:nvPr/>
        </p:nvSpPr>
        <p:spPr bwMode="auto">
          <a:xfrm>
            <a:off x="304800" y="685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a:solidFill>
                  <a:srgbClr val="FF0000"/>
                </a:solidFill>
                <a:effectLst>
                  <a:outerShdw blurRad="38100" dist="38100" dir="2700000" algn="tl">
                    <a:srgbClr val="C0C0C0"/>
                  </a:outerShdw>
                </a:effectLst>
              </a:rPr>
              <a:t>2.4 M</a:t>
            </a:r>
            <a:endParaRPr lang="en-US" altLang="en-US"/>
          </a:p>
        </p:txBody>
      </p:sp>
      <p:sp>
        <p:nvSpPr>
          <p:cNvPr id="68613" name="Text Box 5"/>
          <p:cNvSpPr txBox="1">
            <a:spLocks noChangeArrowheads="1"/>
          </p:cNvSpPr>
          <p:nvPr/>
        </p:nvSpPr>
        <p:spPr bwMode="auto">
          <a:xfrm>
            <a:off x="228600" y="16002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a:solidFill>
                  <a:srgbClr val="FF0000"/>
                </a:solidFill>
                <a:effectLst>
                  <a:outerShdw blurRad="38100" dist="38100" dir="2700000" algn="tl">
                    <a:srgbClr val="C0C0C0"/>
                  </a:outerShdw>
                </a:effectLst>
              </a:rPr>
              <a:t>3.00 L</a:t>
            </a:r>
            <a:endParaRPr lang="en-US" altLang="en-US"/>
          </a:p>
        </p:txBody>
      </p:sp>
      <p:sp>
        <p:nvSpPr>
          <p:cNvPr id="68614" name="Text Box 6"/>
          <p:cNvSpPr txBox="1">
            <a:spLocks noChangeArrowheads="1"/>
          </p:cNvSpPr>
          <p:nvPr/>
        </p:nvSpPr>
        <p:spPr bwMode="auto">
          <a:xfrm>
            <a:off x="304800" y="27432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a:solidFill>
                  <a:srgbClr val="FF0000"/>
                </a:solidFill>
                <a:effectLst>
                  <a:outerShdw blurRad="38100" dist="38100" dir="2700000" algn="tl">
                    <a:srgbClr val="C0C0C0"/>
                  </a:outerShdw>
                </a:effectLst>
              </a:rPr>
              <a:t>1.80 L</a:t>
            </a:r>
            <a:endParaRPr lang="en-US" altLang="en-US"/>
          </a:p>
        </p:txBody>
      </p:sp>
      <p:sp>
        <p:nvSpPr>
          <p:cNvPr id="68615" name="Text Box 7"/>
          <p:cNvSpPr txBox="1">
            <a:spLocks noChangeArrowheads="1"/>
          </p:cNvSpPr>
          <p:nvPr/>
        </p:nvSpPr>
        <p:spPr bwMode="auto">
          <a:xfrm>
            <a:off x="228600" y="39624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a:solidFill>
                  <a:srgbClr val="FF0000"/>
                </a:solidFill>
                <a:effectLst>
                  <a:outerShdw blurRad="38100" dist="38100" dir="2700000" algn="tl">
                    <a:srgbClr val="C0C0C0"/>
                  </a:outerShdw>
                </a:effectLst>
              </a:rPr>
              <a:t>39.6 g</a:t>
            </a:r>
            <a:endParaRPr lang="en-US" altLang="en-US"/>
          </a:p>
        </p:txBody>
      </p:sp>
      <p:sp>
        <p:nvSpPr>
          <p:cNvPr id="68616" name="Text Box 8"/>
          <p:cNvSpPr txBox="1">
            <a:spLocks noChangeArrowheads="1"/>
          </p:cNvSpPr>
          <p:nvPr/>
        </p:nvSpPr>
        <p:spPr bwMode="auto">
          <a:xfrm>
            <a:off x="0" y="617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a:solidFill>
                  <a:srgbClr val="FF0000"/>
                </a:solidFill>
              </a:rPr>
              <a:t>Weigh out 4.59 g of the hydrated salt to a graduated cylinder with 800.0 mL then add enough DI water to make 850 mL exactly.</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P spid="68613" grpId="0" autoUpdateAnimBg="0"/>
      <p:bldP spid="68614" grpId="0" autoUpdateAnimBg="0"/>
      <p:bldP spid="68615" grpId="0" autoUpdateAnimBg="0"/>
      <p:bldP spid="6861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5"/>
          <p:cNvSpPr txBox="1">
            <a:spLocks noChangeArrowheads="1"/>
          </p:cNvSpPr>
          <p:nvPr/>
        </p:nvSpPr>
        <p:spPr bwMode="auto">
          <a:xfrm>
            <a:off x="152400" y="1295400"/>
            <a:ext cx="883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rgbClr val="7030A0"/>
                </a:solidFill>
              </a:rPr>
              <a:t>1.  Given a 3.50 M HBr solution, how would you prepare 834.5 mL of 0.0122 M HBr? </a:t>
            </a:r>
            <a:r>
              <a:rPr lang="en-US" altLang="en-US" sz="3600" b="1">
                <a:solidFill>
                  <a:srgbClr val="7030A0"/>
                </a:solidFill>
                <a:latin typeface="Arial Unicode MS" panose="020B0604020202020204" pitchFamily="34" charset="-128"/>
              </a:rPr>
              <a:t> </a:t>
            </a:r>
          </a:p>
          <a:p>
            <a:pPr eaLnBrk="1" hangingPunct="1">
              <a:spcBef>
                <a:spcPct val="50000"/>
              </a:spcBef>
              <a:buFontTx/>
              <a:buNone/>
            </a:pPr>
            <a:endParaRPr lang="en-US" altLang="en-US" sz="3600" b="1">
              <a:solidFill>
                <a:srgbClr val="7030A0"/>
              </a:solidFill>
              <a:latin typeface="Arial Unicode MS" panose="020B0604020202020204" pitchFamily="34" charset="-128"/>
            </a:endParaRPr>
          </a:p>
          <a:p>
            <a:pPr eaLnBrk="1" hangingPunct="1">
              <a:spcBef>
                <a:spcPct val="50000"/>
              </a:spcBef>
              <a:buFontTx/>
              <a:buNone/>
            </a:pPr>
            <a:r>
              <a:rPr lang="en-US" altLang="en-US" sz="3600" b="1">
                <a:solidFill>
                  <a:srgbClr val="7030A0"/>
                </a:solidFill>
                <a:latin typeface="Arial Unicode MS" panose="020B0604020202020204" pitchFamily="34" charset="-128"/>
              </a:rPr>
              <a:t>2. What is the concentration of the resulting salt solution when 50.0 mL of 2.0 M lead(II) nitrate is mixed with 50.0 mL of 2.0 M potassium iodide?</a:t>
            </a:r>
          </a:p>
        </p:txBody>
      </p:sp>
      <p:sp>
        <p:nvSpPr>
          <p:cNvPr id="30722" name="Text Box 4"/>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latin typeface="Arial Unicode MS" panose="020B0604020202020204" pitchFamily="34" charset="-128"/>
              </a:rPr>
              <a:t>MOLARITY &amp; dilution</a:t>
            </a:r>
            <a:endParaRPr lang="en-US" altLang="en-US" sz="4400" b="1" baseline="-25000">
              <a:solidFill>
                <a:srgbClr val="66FFFF"/>
              </a:solidFill>
              <a:latin typeface="Arial Unicode MS" panose="020B060402020202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69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solidFill>
                  <a:srgbClr val="660066"/>
                </a:solidFill>
                <a:latin typeface="Arial Unicode MS" panose="020B0604020202020204" pitchFamily="34" charset="-128"/>
              </a:rPr>
              <a:t>Extra problems</a:t>
            </a:r>
            <a:endParaRPr lang="en-US" altLang="en-US" sz="2000" b="1">
              <a:latin typeface="Arial" panose="020B0604020202020204" pitchFamily="34" charset="0"/>
            </a:endParaRPr>
          </a:p>
          <a:p>
            <a:pPr>
              <a:spcBef>
                <a:spcPct val="0"/>
              </a:spcBef>
              <a:buFontTx/>
              <a:buNone/>
            </a:pPr>
            <a:r>
              <a:rPr lang="en-US" altLang="en-US" sz="2400" b="1">
                <a:latin typeface="Arial" panose="020B0604020202020204" pitchFamily="34" charset="0"/>
              </a:rPr>
              <a:t>1. What is the concentration of 35.0 mL of 0. 0556 moles of KCl?</a:t>
            </a:r>
          </a:p>
          <a:p>
            <a:pPr>
              <a:spcBef>
                <a:spcPct val="0"/>
              </a:spcBef>
              <a:buFontTx/>
              <a:buNone/>
            </a:pPr>
            <a:endParaRPr lang="en-US" altLang="en-US" sz="2400" b="1">
              <a:latin typeface="Arial" panose="020B0604020202020204" pitchFamily="34" charset="0"/>
            </a:endParaRPr>
          </a:p>
          <a:p>
            <a:pPr>
              <a:spcBef>
                <a:spcPct val="0"/>
              </a:spcBef>
              <a:buFontTx/>
              <a:buNone/>
            </a:pPr>
            <a:r>
              <a:rPr lang="en-US" altLang="en-US" sz="2400" b="1">
                <a:latin typeface="Arial" panose="020B0604020202020204" pitchFamily="34" charset="0"/>
              </a:rPr>
              <a:t>2.  How many grams of KCl is needed to prepare 50.0 mL of a 0.10 M solution?</a:t>
            </a:r>
          </a:p>
          <a:p>
            <a:pPr>
              <a:spcBef>
                <a:spcPct val="0"/>
              </a:spcBef>
              <a:buFontTx/>
              <a:buNone/>
            </a:pPr>
            <a:endParaRPr lang="en-US" altLang="en-US" sz="2400" b="1">
              <a:latin typeface="Arial" panose="020B0604020202020204" pitchFamily="34" charset="0"/>
            </a:endParaRPr>
          </a:p>
          <a:p>
            <a:pPr>
              <a:spcBef>
                <a:spcPct val="0"/>
              </a:spcBef>
              <a:buFontTx/>
              <a:buNone/>
            </a:pPr>
            <a:r>
              <a:rPr lang="en-US" altLang="en-US" sz="2400" b="1">
                <a:latin typeface="Arial" panose="020B0604020202020204" pitchFamily="34" charset="0"/>
              </a:rPr>
              <a:t>3.  How many milliliters of water must be added to 30.0 mL of 9.0 M KCl to make a solution that is 0.50 M KCl?</a:t>
            </a:r>
          </a:p>
          <a:p>
            <a:pPr>
              <a:spcBef>
                <a:spcPct val="0"/>
              </a:spcBef>
              <a:buFontTx/>
              <a:buNone/>
            </a:pPr>
            <a:r>
              <a:rPr lang="en-US" altLang="en-US" sz="2400" b="1">
                <a:latin typeface="Arial" panose="020B0604020202020204" pitchFamily="34" charset="0"/>
              </a:rPr>
              <a:t>   </a:t>
            </a:r>
          </a:p>
          <a:p>
            <a:pPr>
              <a:spcBef>
                <a:spcPct val="0"/>
              </a:spcBef>
              <a:buFontTx/>
              <a:buNone/>
            </a:pPr>
            <a:r>
              <a:rPr lang="en-US" altLang="en-US" sz="2400" b="1">
                <a:latin typeface="Arial" panose="020B0604020202020204" pitchFamily="34" charset="0"/>
              </a:rPr>
              <a:t>4.   How many grams of calcium carbonate will precipitate when 500.0 mL of 0.340 M CaCl</a:t>
            </a:r>
            <a:r>
              <a:rPr lang="en-US" altLang="en-US" sz="2400" b="1" baseline="-25000">
                <a:latin typeface="Arial" panose="020B0604020202020204" pitchFamily="34" charset="0"/>
              </a:rPr>
              <a:t>2</a:t>
            </a:r>
            <a:r>
              <a:rPr lang="en-US" altLang="en-US" sz="2400" b="1">
                <a:latin typeface="Arial" panose="020B0604020202020204" pitchFamily="34" charset="0"/>
              </a:rPr>
              <a:t> and 300.0 mL of 1.70 M Na</a:t>
            </a:r>
            <a:r>
              <a:rPr lang="en-US" altLang="en-US" sz="2400" b="1" baseline="-25000">
                <a:latin typeface="Arial" panose="020B0604020202020204" pitchFamily="34" charset="0"/>
              </a:rPr>
              <a:t>2</a:t>
            </a:r>
            <a:r>
              <a:rPr lang="en-US" altLang="en-US" sz="2400" b="1">
                <a:latin typeface="Arial" panose="020B0604020202020204" pitchFamily="34" charset="0"/>
              </a:rPr>
              <a:t>CO</a:t>
            </a:r>
            <a:r>
              <a:rPr lang="en-US" altLang="en-US" sz="2400" b="1" baseline="-25000">
                <a:latin typeface="Arial" panose="020B0604020202020204" pitchFamily="34" charset="0"/>
              </a:rPr>
              <a:t>3</a:t>
            </a:r>
            <a:r>
              <a:rPr lang="en-US" altLang="en-US" sz="2400" b="1">
                <a:latin typeface="Arial" panose="020B0604020202020204" pitchFamily="34" charset="0"/>
              </a:rPr>
              <a:t> are mixed?</a:t>
            </a:r>
          </a:p>
          <a:p>
            <a:pPr>
              <a:spcBef>
                <a:spcPct val="0"/>
              </a:spcBef>
              <a:buFontTx/>
              <a:buNone/>
            </a:pPr>
            <a:endParaRPr lang="en-US" altLang="en-US" sz="2400" b="1">
              <a:latin typeface="Arial" panose="020B0604020202020204" pitchFamily="34" charset="0"/>
            </a:endParaRPr>
          </a:p>
          <a:p>
            <a:pPr>
              <a:spcBef>
                <a:spcPct val="0"/>
              </a:spcBef>
              <a:buFontTx/>
              <a:buNone/>
            </a:pPr>
            <a:r>
              <a:rPr lang="en-US" altLang="en-US" sz="2400" b="1">
                <a:latin typeface="Arial" panose="020B0604020202020204" pitchFamily="34" charset="0"/>
              </a:rPr>
              <a:t>5.   What is the concentration of the product solution (assuming the volumes are additive) when 500.0 mL of 0.340 M CaCl</a:t>
            </a:r>
            <a:r>
              <a:rPr lang="en-US" altLang="en-US" sz="2400" b="1" baseline="-25000">
                <a:latin typeface="Arial" panose="020B0604020202020204" pitchFamily="34" charset="0"/>
              </a:rPr>
              <a:t>2</a:t>
            </a:r>
            <a:r>
              <a:rPr lang="en-US" altLang="en-US" sz="2400" b="1">
                <a:latin typeface="Arial" panose="020B0604020202020204" pitchFamily="34" charset="0"/>
              </a:rPr>
              <a:t> and 300.0 mL of 1.70 M Na</a:t>
            </a:r>
            <a:r>
              <a:rPr lang="en-US" altLang="en-US" sz="2400" b="1" baseline="-25000">
                <a:latin typeface="Arial" panose="020B0604020202020204" pitchFamily="34" charset="0"/>
              </a:rPr>
              <a:t>2</a:t>
            </a:r>
            <a:r>
              <a:rPr lang="en-US" altLang="en-US" sz="2400" b="1">
                <a:latin typeface="Arial" panose="020B0604020202020204" pitchFamily="34" charset="0"/>
              </a:rPr>
              <a:t>CO</a:t>
            </a:r>
            <a:r>
              <a:rPr lang="en-US" altLang="en-US" sz="2400" b="1" baseline="-25000">
                <a:latin typeface="Arial" panose="020B0604020202020204" pitchFamily="34" charset="0"/>
              </a:rPr>
              <a:t>3</a:t>
            </a:r>
            <a:r>
              <a:rPr lang="en-US" altLang="en-US" sz="2400" b="1">
                <a:latin typeface="Arial" panose="020B0604020202020204" pitchFamily="34" charset="0"/>
              </a:rPr>
              <a:t> are mixed?</a:t>
            </a:r>
            <a:endParaRPr lang="en-US" altLang="en-US" sz="2000" b="1">
              <a:latin typeface="Arial" panose="020B0604020202020204" pitchFamily="34" charset="0"/>
            </a:endParaRPr>
          </a:p>
          <a:p>
            <a:pPr>
              <a:spcBef>
                <a:spcPct val="0"/>
              </a:spcBef>
              <a:buFontTx/>
              <a:buNone/>
            </a:pPr>
            <a:r>
              <a:rPr lang="en-US" altLang="en-US" sz="2000" b="1">
                <a:latin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6216CB2-2BA3-4060-A0E4-99E520B7E666}"/>
              </a:ext>
            </a:extLst>
          </p:cNvPr>
          <p:cNvSpPr>
            <a:spLocks noGrp="1" noChangeArrowheads="1"/>
          </p:cNvSpPr>
          <p:nvPr>
            <p:ph type="title"/>
          </p:nvPr>
        </p:nvSpPr>
        <p:spPr>
          <a:xfrm>
            <a:off x="304800" y="304800"/>
            <a:ext cx="8839200" cy="457200"/>
          </a:xfrm>
        </p:spPr>
        <p:txBody>
          <a:bodyPr/>
          <a:lstStyle/>
          <a:p>
            <a:pPr>
              <a:defRPr/>
            </a:pPr>
            <a:r>
              <a:rPr lang="en-US" b="1">
                <a:solidFill>
                  <a:srgbClr val="FF0066"/>
                </a:solidFill>
                <a:effectLst>
                  <a:outerShdw blurRad="38100" dist="38100" dir="2700000" algn="tl">
                    <a:srgbClr val="C0C0C0"/>
                  </a:outerShdw>
                </a:effectLst>
              </a:rPr>
              <a:t>P</a:t>
            </a:r>
            <a:r>
              <a:rPr lang="en-US" b="1">
                <a:solidFill>
                  <a:srgbClr val="FF7C80"/>
                </a:solidFill>
                <a:effectLst>
                  <a:outerShdw blurRad="38100" dist="38100" dir="2700000" algn="tl">
                    <a:srgbClr val="C0C0C0"/>
                  </a:outerShdw>
                </a:effectLst>
              </a:rPr>
              <a:t>R</a:t>
            </a:r>
            <a:r>
              <a:rPr lang="en-US" b="1">
                <a:solidFill>
                  <a:srgbClr val="FF0066"/>
                </a:solidFill>
                <a:effectLst>
                  <a:outerShdw blurRad="38100" dist="38100" dir="2700000" algn="tl">
                    <a:srgbClr val="C0C0C0"/>
                  </a:outerShdw>
                </a:effectLst>
              </a:rPr>
              <a:t>O</a:t>
            </a:r>
            <a:r>
              <a:rPr lang="en-US" b="1">
                <a:solidFill>
                  <a:srgbClr val="FF7C80"/>
                </a:solidFill>
                <a:effectLst>
                  <a:outerShdw blurRad="38100" dist="38100" dir="2700000" algn="tl">
                    <a:srgbClr val="C0C0C0"/>
                  </a:outerShdw>
                </a:effectLst>
              </a:rPr>
              <a:t>P</a:t>
            </a:r>
            <a:r>
              <a:rPr lang="en-US" b="1">
                <a:solidFill>
                  <a:srgbClr val="FF0066"/>
                </a:solidFill>
                <a:effectLst>
                  <a:outerShdw blurRad="38100" dist="38100" dir="2700000" algn="tl">
                    <a:srgbClr val="C0C0C0"/>
                  </a:outerShdw>
                </a:effectLst>
              </a:rPr>
              <a:t>E</a:t>
            </a:r>
            <a:r>
              <a:rPr lang="en-US" b="1">
                <a:solidFill>
                  <a:srgbClr val="FF7C80"/>
                </a:solidFill>
                <a:effectLst>
                  <a:outerShdw blurRad="38100" dist="38100" dir="2700000" algn="tl">
                    <a:srgbClr val="C0C0C0"/>
                  </a:outerShdw>
                </a:effectLst>
              </a:rPr>
              <a:t>R</a:t>
            </a:r>
            <a:r>
              <a:rPr lang="en-US" b="1">
                <a:solidFill>
                  <a:srgbClr val="FF0066"/>
                </a:solidFill>
                <a:effectLst>
                  <a:outerShdw blurRad="38100" dist="38100" dir="2700000" algn="tl">
                    <a:srgbClr val="C0C0C0"/>
                  </a:outerShdw>
                </a:effectLst>
              </a:rPr>
              <a:t>T</a:t>
            </a:r>
            <a:r>
              <a:rPr lang="en-US" b="1">
                <a:solidFill>
                  <a:srgbClr val="FF7C80"/>
                </a:solidFill>
                <a:effectLst>
                  <a:outerShdw blurRad="38100" dist="38100" dir="2700000" algn="tl">
                    <a:srgbClr val="C0C0C0"/>
                  </a:outerShdw>
                </a:effectLst>
              </a:rPr>
              <a:t>I</a:t>
            </a:r>
            <a:r>
              <a:rPr lang="en-US" b="1">
                <a:solidFill>
                  <a:srgbClr val="FF0066"/>
                </a:solidFill>
                <a:effectLst>
                  <a:outerShdw blurRad="38100" dist="38100" dir="2700000" algn="tl">
                    <a:srgbClr val="C0C0C0"/>
                  </a:outerShdw>
                </a:effectLst>
              </a:rPr>
              <a:t>E</a:t>
            </a:r>
            <a:r>
              <a:rPr lang="en-US" b="1">
                <a:solidFill>
                  <a:srgbClr val="FF7C80"/>
                </a:solidFill>
                <a:effectLst>
                  <a:outerShdw blurRad="38100" dist="38100" dir="2700000" algn="tl">
                    <a:srgbClr val="C0C0C0"/>
                  </a:outerShdw>
                </a:effectLst>
              </a:rPr>
              <a:t>S</a:t>
            </a:r>
            <a:r>
              <a:rPr lang="en-US" b="1">
                <a:solidFill>
                  <a:srgbClr val="FF0066"/>
                </a:solidFill>
                <a:effectLst>
                  <a:outerShdw blurRad="38100" dist="38100" dir="2700000" algn="tl">
                    <a:srgbClr val="C0C0C0"/>
                  </a:outerShdw>
                </a:effectLst>
              </a:rPr>
              <a:t> O</a:t>
            </a:r>
            <a:r>
              <a:rPr lang="en-US" b="1">
                <a:solidFill>
                  <a:srgbClr val="FF7C80"/>
                </a:solidFill>
                <a:effectLst>
                  <a:outerShdw blurRad="38100" dist="38100" dir="2700000" algn="tl">
                    <a:srgbClr val="C0C0C0"/>
                  </a:outerShdw>
                </a:effectLst>
              </a:rPr>
              <a:t>F</a:t>
            </a:r>
            <a:r>
              <a:rPr lang="en-US" b="1">
                <a:solidFill>
                  <a:srgbClr val="FF0066"/>
                </a:solidFill>
                <a:effectLst>
                  <a:outerShdw blurRad="38100" dist="38100" dir="2700000" algn="tl">
                    <a:srgbClr val="C0C0C0"/>
                  </a:outerShdw>
                </a:effectLst>
              </a:rPr>
              <a:t> S</a:t>
            </a:r>
            <a:r>
              <a:rPr lang="en-US" b="1">
                <a:solidFill>
                  <a:srgbClr val="FF7C80"/>
                </a:solidFill>
                <a:effectLst>
                  <a:outerShdw blurRad="38100" dist="38100" dir="2700000" algn="tl">
                    <a:srgbClr val="C0C0C0"/>
                  </a:outerShdw>
                </a:effectLst>
              </a:rPr>
              <a:t>O</a:t>
            </a:r>
            <a:r>
              <a:rPr lang="en-US" b="1">
                <a:solidFill>
                  <a:srgbClr val="FF0066"/>
                </a:solidFill>
                <a:effectLst>
                  <a:outerShdw blurRad="38100" dist="38100" dir="2700000" algn="tl">
                    <a:srgbClr val="C0C0C0"/>
                  </a:outerShdw>
                </a:effectLst>
              </a:rPr>
              <a:t>L</a:t>
            </a:r>
            <a:r>
              <a:rPr lang="en-US" b="1">
                <a:solidFill>
                  <a:srgbClr val="FF7C80"/>
                </a:solidFill>
                <a:effectLst>
                  <a:outerShdw blurRad="38100" dist="38100" dir="2700000" algn="tl">
                    <a:srgbClr val="C0C0C0"/>
                  </a:outerShdw>
                </a:effectLst>
              </a:rPr>
              <a:t>U</a:t>
            </a:r>
            <a:r>
              <a:rPr lang="en-US" b="1">
                <a:solidFill>
                  <a:srgbClr val="FF0066"/>
                </a:solidFill>
                <a:effectLst>
                  <a:outerShdw blurRad="38100" dist="38100" dir="2700000" algn="tl">
                    <a:srgbClr val="C0C0C0"/>
                  </a:outerShdw>
                </a:effectLst>
              </a:rPr>
              <a:t>T</a:t>
            </a:r>
            <a:r>
              <a:rPr lang="en-US" b="1">
                <a:solidFill>
                  <a:srgbClr val="FF7C80"/>
                </a:solidFill>
                <a:effectLst>
                  <a:outerShdw blurRad="38100" dist="38100" dir="2700000" algn="tl">
                    <a:srgbClr val="C0C0C0"/>
                  </a:outerShdw>
                </a:effectLst>
              </a:rPr>
              <a:t>I</a:t>
            </a:r>
            <a:r>
              <a:rPr lang="en-US" b="1">
                <a:solidFill>
                  <a:srgbClr val="FF0066"/>
                </a:solidFill>
                <a:effectLst>
                  <a:outerShdw blurRad="38100" dist="38100" dir="2700000" algn="tl">
                    <a:srgbClr val="C0C0C0"/>
                  </a:outerShdw>
                </a:effectLst>
              </a:rPr>
              <a:t>O</a:t>
            </a:r>
            <a:r>
              <a:rPr lang="en-US" b="1">
                <a:solidFill>
                  <a:srgbClr val="FF7C80"/>
                </a:solidFill>
                <a:effectLst>
                  <a:outerShdw blurRad="38100" dist="38100" dir="2700000" algn="tl">
                    <a:srgbClr val="C0C0C0"/>
                  </a:outerShdw>
                </a:effectLst>
              </a:rPr>
              <a:t>N</a:t>
            </a:r>
            <a:r>
              <a:rPr lang="en-US" b="1">
                <a:solidFill>
                  <a:srgbClr val="FF0066"/>
                </a:solidFill>
                <a:effectLst>
                  <a:outerShdw blurRad="38100" dist="38100" dir="2700000" algn="tl">
                    <a:srgbClr val="C0C0C0"/>
                  </a:outerShdw>
                </a:effectLst>
              </a:rPr>
              <a:t>S</a:t>
            </a:r>
            <a:endParaRPr lang="en-US">
              <a:solidFill>
                <a:schemeClr val="accent2"/>
              </a:solidFill>
            </a:endParaRPr>
          </a:p>
        </p:txBody>
      </p:sp>
      <p:sp>
        <p:nvSpPr>
          <p:cNvPr id="38915" name="Rectangle 3">
            <a:extLst>
              <a:ext uri="{FF2B5EF4-FFF2-40B4-BE49-F238E27FC236}">
                <a16:creationId xmlns:a16="http://schemas.microsoft.com/office/drawing/2014/main" id="{6CAA4AAB-45FF-4EF3-B7AB-080CEAAB7B64}"/>
              </a:ext>
            </a:extLst>
          </p:cNvPr>
          <p:cNvSpPr>
            <a:spLocks noGrp="1" noChangeArrowheads="1"/>
          </p:cNvSpPr>
          <p:nvPr>
            <p:ph type="body" idx="1"/>
          </p:nvPr>
        </p:nvSpPr>
        <p:spPr>
          <a:xfrm>
            <a:off x="304800" y="838200"/>
            <a:ext cx="8610600" cy="5715000"/>
          </a:xfrm>
        </p:spPr>
        <p:txBody>
          <a:bodyPr/>
          <a:lstStyle/>
          <a:p>
            <a:pPr>
              <a:buFontTx/>
              <a:buNone/>
              <a:defRPr/>
            </a:pPr>
            <a:r>
              <a:rPr lang="en-US" sz="2000" b="1">
                <a:latin typeface="Arial" charset="0"/>
              </a:rPr>
              <a:t>1.  A solution is composed of:</a:t>
            </a:r>
          </a:p>
          <a:p>
            <a:pPr>
              <a:buFontTx/>
              <a:buNone/>
              <a:defRPr/>
            </a:pPr>
            <a:r>
              <a:rPr lang="en-US" sz="2000" b="1">
                <a:latin typeface="Arial" charset="0"/>
              </a:rPr>
              <a:t>		the </a:t>
            </a:r>
            <a:r>
              <a:rPr lang="en-US" sz="2400" b="1">
                <a:solidFill>
                  <a:srgbClr val="FF0066"/>
                </a:solidFill>
                <a:effectLst>
                  <a:outerShdw blurRad="38100" dist="38100" dir="2700000" algn="tl">
                    <a:srgbClr val="C0C0C0"/>
                  </a:outerShdw>
                </a:effectLst>
                <a:latin typeface="Arial" charset="0"/>
              </a:rPr>
              <a:t>solute</a:t>
            </a:r>
            <a:r>
              <a:rPr lang="en-US" sz="2000" b="1">
                <a:latin typeface="Arial" charset="0"/>
              </a:rPr>
              <a:t>: the minor component </a:t>
            </a:r>
            <a:r>
              <a:rPr lang="en-US" sz="2000" b="1">
                <a:solidFill>
                  <a:srgbClr val="800000"/>
                </a:solidFill>
                <a:latin typeface="Arial" charset="0"/>
              </a:rPr>
              <a:t>(least number of moles)</a:t>
            </a:r>
            <a:endParaRPr lang="en-US" sz="2000" b="1">
              <a:latin typeface="Arial" charset="0"/>
            </a:endParaRPr>
          </a:p>
          <a:p>
            <a:pPr>
              <a:buFontTx/>
              <a:buNone/>
              <a:defRPr/>
            </a:pPr>
            <a:r>
              <a:rPr lang="en-US" sz="2000" b="1">
                <a:latin typeface="Arial" charset="0"/>
              </a:rPr>
              <a:t>		the </a:t>
            </a:r>
            <a:r>
              <a:rPr lang="en-US" sz="2400" b="1">
                <a:solidFill>
                  <a:srgbClr val="FF7C80"/>
                </a:solidFill>
                <a:effectLst>
                  <a:outerShdw blurRad="38100" dist="38100" dir="2700000" algn="tl">
                    <a:srgbClr val="C0C0C0"/>
                  </a:outerShdw>
                </a:effectLst>
                <a:latin typeface="Arial" charset="0"/>
              </a:rPr>
              <a:t>solvent</a:t>
            </a:r>
            <a:r>
              <a:rPr lang="en-US" sz="2000" b="1">
                <a:latin typeface="Arial" charset="0"/>
              </a:rPr>
              <a:t>: the major component </a:t>
            </a:r>
            <a:r>
              <a:rPr lang="en-US" sz="2000" b="1">
                <a:solidFill>
                  <a:srgbClr val="800000"/>
                </a:solidFill>
                <a:latin typeface="Arial" charset="0"/>
              </a:rPr>
              <a:t>(largest number of moles)</a:t>
            </a:r>
            <a:endParaRPr lang="en-US" sz="2000" b="1">
              <a:latin typeface="Arial" charset="0"/>
            </a:endParaRPr>
          </a:p>
          <a:p>
            <a:pPr>
              <a:buFontTx/>
              <a:buNone/>
              <a:defRPr/>
            </a:pPr>
            <a:endParaRPr lang="en-US" sz="2000" b="1">
              <a:latin typeface="Arial" charset="0"/>
            </a:endParaRPr>
          </a:p>
          <a:p>
            <a:pPr>
              <a:buFontTx/>
              <a:buNone/>
              <a:defRPr/>
            </a:pPr>
            <a:r>
              <a:rPr lang="en-US" sz="2000" b="1">
                <a:latin typeface="Arial" charset="0"/>
              </a:rPr>
              <a:t>2.  </a:t>
            </a:r>
            <a:r>
              <a:rPr lang="en-US" sz="2400" b="1">
                <a:solidFill>
                  <a:srgbClr val="9900CC"/>
                </a:solidFill>
                <a:latin typeface="Arial" charset="0"/>
              </a:rPr>
              <a:t>Soluble / Insoluble</a:t>
            </a:r>
            <a:r>
              <a:rPr lang="en-US" sz="2000" b="1">
                <a:latin typeface="Arial" charset="0"/>
              </a:rPr>
              <a:t>:  A soluble substance readily dissolves in the solvent.  An insoluble substance will NOT dissolve readily in a solvent.</a:t>
            </a:r>
          </a:p>
          <a:p>
            <a:pPr>
              <a:buFontTx/>
              <a:buNone/>
              <a:defRPr/>
            </a:pPr>
            <a:endParaRPr lang="en-US" sz="2000" b="1">
              <a:latin typeface="Arial" charset="0"/>
            </a:endParaRPr>
          </a:p>
          <a:p>
            <a:pPr>
              <a:buFontTx/>
              <a:buNone/>
              <a:defRPr/>
            </a:pPr>
            <a:r>
              <a:rPr lang="en-US" sz="2000" b="1">
                <a:latin typeface="Arial" charset="0"/>
              </a:rPr>
              <a:t>3.  </a:t>
            </a:r>
            <a:r>
              <a:rPr lang="en-US" sz="2400" b="1">
                <a:solidFill>
                  <a:srgbClr val="6600CC"/>
                </a:solidFill>
                <a:latin typeface="Arial" charset="0"/>
              </a:rPr>
              <a:t>Miscible / immiscible</a:t>
            </a:r>
            <a:r>
              <a:rPr lang="en-US" sz="2000" b="1">
                <a:latin typeface="Arial" charset="0"/>
              </a:rPr>
              <a:t>:  Two liquids are miscible in each other if they readily mix to form a uniform solution.  Two immiscible liquids will always separate out into two distinct layers.</a:t>
            </a:r>
          </a:p>
          <a:p>
            <a:pPr>
              <a:buFontTx/>
              <a:buNone/>
              <a:defRPr/>
            </a:pPr>
            <a:endParaRPr lang="en-US" sz="2000" b="1">
              <a:latin typeface="Arial" charset="0"/>
            </a:endParaRPr>
          </a:p>
          <a:p>
            <a:pPr>
              <a:buFontTx/>
              <a:buNone/>
              <a:defRPr/>
            </a:pPr>
            <a:r>
              <a:rPr lang="en-US" sz="2000" b="1">
                <a:latin typeface="Arial" charset="0"/>
              </a:rPr>
              <a:t>4.  </a:t>
            </a:r>
            <a:r>
              <a:rPr lang="en-US" sz="2400" b="1">
                <a:solidFill>
                  <a:srgbClr val="009900"/>
                </a:solidFill>
                <a:latin typeface="Arial" charset="0"/>
              </a:rPr>
              <a:t>Solubility</a:t>
            </a:r>
            <a:r>
              <a:rPr lang="en-US" sz="2000" b="1">
                <a:solidFill>
                  <a:srgbClr val="009900"/>
                </a:solidFill>
                <a:latin typeface="Arial" charset="0"/>
              </a:rPr>
              <a:t> </a:t>
            </a:r>
            <a:r>
              <a:rPr lang="en-US" sz="2000" b="1">
                <a:latin typeface="Arial" charset="0"/>
              </a:rPr>
              <a:t>describes the amount of solute that will dissolve in a solvent.  For example, 35.7 g of NaCl will dissolve in 100 mL of water at 0</a:t>
            </a:r>
            <a:r>
              <a:rPr lang="en-US" sz="2000" b="1" baseline="30000">
                <a:latin typeface="Arial" charset="0"/>
              </a:rPr>
              <a:t>o</a:t>
            </a:r>
            <a:r>
              <a:rPr lang="en-US" sz="2000" b="1">
                <a:latin typeface="Arial" charset="0"/>
              </a:rPr>
              <a:t>C , no more. </a:t>
            </a:r>
            <a:endParaRPr lang="en-US" sz="2400" b="1">
              <a:solidFill>
                <a:srgbClr val="FFFF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DC181CB-908A-4530-8D8D-A4C4DB8764F1}"/>
              </a:ext>
            </a:extLst>
          </p:cNvPr>
          <p:cNvSpPr>
            <a:spLocks noGrp="1" noChangeArrowheads="1"/>
          </p:cNvSpPr>
          <p:nvPr>
            <p:ph type="title"/>
          </p:nvPr>
        </p:nvSpPr>
        <p:spPr>
          <a:xfrm>
            <a:off x="0" y="0"/>
            <a:ext cx="9144000" cy="608013"/>
          </a:xfrm>
        </p:spPr>
        <p:txBody>
          <a:bodyPr/>
          <a:lstStyle/>
          <a:p>
            <a:pPr>
              <a:defRPr/>
            </a:pPr>
            <a:r>
              <a:rPr lang="en-US" b="1" dirty="0">
                <a:solidFill>
                  <a:srgbClr val="6600CC"/>
                </a:solidFill>
                <a:effectLst>
                  <a:outerShdw blurRad="38100" dist="38100" dir="2700000" algn="tl">
                    <a:srgbClr val="C0C0C0"/>
                  </a:outerShdw>
                </a:effectLst>
                <a:latin typeface="Arial" charset="0"/>
              </a:rPr>
              <a:t>TITRATION</a:t>
            </a:r>
            <a:endParaRPr lang="en-US" b="1" dirty="0">
              <a:solidFill>
                <a:srgbClr val="FFCCFF"/>
              </a:solidFill>
              <a:effectLst>
                <a:outerShdw blurRad="38100" dist="38100" dir="2700000" algn="tl">
                  <a:srgbClr val="C0C0C0"/>
                </a:outerShdw>
              </a:effectLst>
              <a:latin typeface="Arial" charset="0"/>
            </a:endParaRPr>
          </a:p>
        </p:txBody>
      </p:sp>
      <p:sp>
        <p:nvSpPr>
          <p:cNvPr id="55299" name="Rectangle 3">
            <a:extLst>
              <a:ext uri="{FF2B5EF4-FFF2-40B4-BE49-F238E27FC236}">
                <a16:creationId xmlns:a16="http://schemas.microsoft.com/office/drawing/2014/main" id="{57102C29-9052-4001-8ED0-51B30C4ABD12}"/>
              </a:ext>
            </a:extLst>
          </p:cNvPr>
          <p:cNvSpPr>
            <a:spLocks noGrp="1" noChangeArrowheads="1"/>
          </p:cNvSpPr>
          <p:nvPr>
            <p:ph type="body" idx="1"/>
          </p:nvPr>
        </p:nvSpPr>
        <p:spPr>
          <a:xfrm>
            <a:off x="457200" y="609600"/>
            <a:ext cx="8305800" cy="5791200"/>
          </a:xfrm>
        </p:spPr>
        <p:txBody>
          <a:bodyPr/>
          <a:lstStyle/>
          <a:p>
            <a:pPr algn="ctr">
              <a:lnSpc>
                <a:spcPct val="90000"/>
              </a:lnSpc>
              <a:buFontTx/>
              <a:buNone/>
              <a:defRPr/>
            </a:pPr>
            <a:r>
              <a:rPr lang="en-US" sz="2400" b="1" dirty="0">
                <a:solidFill>
                  <a:srgbClr val="6600CC"/>
                </a:solidFill>
              </a:rPr>
              <a:t>Titration of a strong acid with a strong base</a:t>
            </a:r>
            <a:endParaRPr lang="en-US" sz="2400" b="1" dirty="0">
              <a:solidFill>
                <a:srgbClr val="66FF66"/>
              </a:solidFill>
              <a:effectLst>
                <a:outerShdw blurRad="38100" dist="38100" dir="2700000" algn="tl">
                  <a:srgbClr val="C0C0C0"/>
                </a:outerShdw>
              </a:effectLst>
            </a:endParaRPr>
          </a:p>
          <a:p>
            <a:pPr algn="ctr">
              <a:lnSpc>
                <a:spcPct val="90000"/>
              </a:lnSpc>
              <a:buFontTx/>
              <a:buNone/>
              <a:defRPr/>
            </a:pPr>
            <a:r>
              <a:rPr lang="en-US" sz="2800" b="1" dirty="0">
                <a:effectLst>
                  <a:outerShdw blurRad="38100" dist="38100" dir="2700000" algn="tl">
                    <a:srgbClr val="C0C0C0"/>
                  </a:outerShdw>
                </a:effectLst>
              </a:rPr>
              <a:t>ENDPOINT = POINT OF NEUTRALIZATION = EQUIVALENCE POINT</a:t>
            </a:r>
          </a:p>
          <a:p>
            <a:pPr>
              <a:lnSpc>
                <a:spcPct val="90000"/>
              </a:lnSpc>
              <a:buFontTx/>
              <a:buNone/>
              <a:defRPr/>
            </a:pPr>
            <a:r>
              <a:rPr lang="en-US" sz="2400" b="1" dirty="0">
                <a:solidFill>
                  <a:srgbClr val="7030A0"/>
                </a:solidFill>
              </a:rPr>
              <a:t>At the end point for the titration of a strong acid with a strong base, the moles of acid (H</a:t>
            </a:r>
            <a:r>
              <a:rPr lang="en-US" sz="2400" b="1" baseline="30000" dirty="0">
                <a:solidFill>
                  <a:srgbClr val="7030A0"/>
                </a:solidFill>
              </a:rPr>
              <a:t>+</a:t>
            </a:r>
            <a:r>
              <a:rPr lang="en-US" sz="2400" b="1" dirty="0">
                <a:solidFill>
                  <a:srgbClr val="7030A0"/>
                </a:solidFill>
              </a:rPr>
              <a:t>) equals the moles of base (OH</a:t>
            </a:r>
            <a:r>
              <a:rPr lang="en-US" sz="2400" b="1" baseline="30000" dirty="0">
                <a:solidFill>
                  <a:srgbClr val="7030A0"/>
                </a:solidFill>
              </a:rPr>
              <a:t>-</a:t>
            </a:r>
            <a:r>
              <a:rPr lang="en-US" sz="2400" b="1" dirty="0">
                <a:solidFill>
                  <a:srgbClr val="7030A0"/>
                </a:solidFill>
              </a:rPr>
              <a:t>) to produce the neutral species water (H</a:t>
            </a:r>
            <a:r>
              <a:rPr lang="en-US" sz="2400" b="1" baseline="-25000" dirty="0">
                <a:solidFill>
                  <a:srgbClr val="7030A0"/>
                </a:solidFill>
              </a:rPr>
              <a:t>2</a:t>
            </a:r>
            <a:r>
              <a:rPr lang="en-US" sz="2400" b="1" dirty="0">
                <a:solidFill>
                  <a:srgbClr val="7030A0"/>
                </a:solidFill>
              </a:rPr>
              <a:t>O).   If the mole ratio in the balanced chemical equation is NOT 1:1 then you must rely on the mole relationship and handle the problem like any other stoichiometry problem</a:t>
            </a:r>
            <a:r>
              <a:rPr lang="en-US" sz="2400" b="1" i="1" dirty="0">
                <a:solidFill>
                  <a:srgbClr val="7030A0"/>
                </a:solidFill>
              </a:rPr>
              <a:t>.</a:t>
            </a:r>
            <a:r>
              <a:rPr lang="en-US" sz="2400" b="1" i="1" dirty="0">
                <a:solidFill>
                  <a:srgbClr val="7030A0"/>
                </a:solidFill>
                <a:effectLst>
                  <a:outerShdw blurRad="38100" dist="38100" dir="2700000" algn="tl">
                    <a:srgbClr val="C0C0C0"/>
                  </a:outerShdw>
                </a:effectLst>
              </a:rPr>
              <a:t> </a:t>
            </a:r>
          </a:p>
          <a:p>
            <a:pPr algn="ctr">
              <a:lnSpc>
                <a:spcPct val="90000"/>
              </a:lnSpc>
              <a:buFontTx/>
              <a:buNone/>
              <a:defRPr/>
            </a:pPr>
            <a:endParaRPr lang="en-US" sz="2400" b="1" dirty="0">
              <a:solidFill>
                <a:srgbClr val="7030A0"/>
              </a:solidFill>
              <a:effectLst>
                <a:outerShdw blurRad="38100" dist="38100" dir="2700000" algn="tl">
                  <a:srgbClr val="C0C0C0"/>
                </a:outerShdw>
              </a:effectLst>
            </a:endParaRPr>
          </a:p>
          <a:p>
            <a:pPr algn="ctr">
              <a:lnSpc>
                <a:spcPct val="90000"/>
              </a:lnSpc>
              <a:buFontTx/>
              <a:buNone/>
              <a:defRPr/>
            </a:pPr>
            <a:r>
              <a:rPr lang="en-US" sz="2400" b="1" dirty="0">
                <a:solidFill>
                  <a:srgbClr val="7030A0"/>
                </a:solidFill>
                <a:effectLst>
                  <a:outerShdw blurRad="38100" dist="38100" dir="2700000" algn="tl">
                    <a:srgbClr val="C0C0C0"/>
                  </a:outerShdw>
                </a:effectLst>
              </a:rPr>
              <a:t>MOLES OF ACID   =   MOLES OF BASE</a:t>
            </a:r>
          </a:p>
          <a:p>
            <a:pPr algn="ctr">
              <a:lnSpc>
                <a:spcPct val="90000"/>
              </a:lnSpc>
              <a:buFontTx/>
              <a:buNone/>
              <a:defRPr/>
            </a:pPr>
            <a:r>
              <a:rPr lang="en-US" b="1" dirty="0" err="1">
                <a:solidFill>
                  <a:srgbClr val="7030A0"/>
                </a:solidFill>
                <a:effectLst>
                  <a:outerShdw blurRad="38100" dist="38100" dir="2700000" algn="tl">
                    <a:srgbClr val="C0C0C0"/>
                  </a:outerShdw>
                </a:effectLst>
              </a:rPr>
              <a:t>n</a:t>
            </a:r>
            <a:r>
              <a:rPr lang="en-US" b="1" baseline="-25000" dirty="0" err="1">
                <a:solidFill>
                  <a:srgbClr val="7030A0"/>
                </a:solidFill>
                <a:effectLst>
                  <a:outerShdw blurRad="38100" dist="38100" dir="2700000" algn="tl">
                    <a:srgbClr val="C0C0C0"/>
                  </a:outerShdw>
                </a:effectLst>
              </a:rPr>
              <a:t>acid</a:t>
            </a:r>
            <a:r>
              <a:rPr lang="en-US" b="1" dirty="0">
                <a:solidFill>
                  <a:srgbClr val="7030A0"/>
                </a:solidFill>
                <a:effectLst>
                  <a:outerShdw blurRad="38100" dist="38100" dir="2700000" algn="tl">
                    <a:srgbClr val="C0C0C0"/>
                  </a:outerShdw>
                </a:effectLst>
              </a:rPr>
              <a:t>   =   </a:t>
            </a:r>
            <a:r>
              <a:rPr lang="en-US" b="1" dirty="0" err="1">
                <a:solidFill>
                  <a:srgbClr val="7030A0"/>
                </a:solidFill>
                <a:effectLst>
                  <a:outerShdw blurRad="38100" dist="38100" dir="2700000" algn="tl">
                    <a:srgbClr val="C0C0C0"/>
                  </a:outerShdw>
                </a:effectLst>
              </a:rPr>
              <a:t>n</a:t>
            </a:r>
            <a:r>
              <a:rPr lang="en-US" b="1" baseline="-25000" dirty="0" err="1">
                <a:solidFill>
                  <a:srgbClr val="7030A0"/>
                </a:solidFill>
                <a:effectLst>
                  <a:outerShdw blurRad="38100" dist="38100" dir="2700000" algn="tl">
                    <a:srgbClr val="C0C0C0"/>
                  </a:outerShdw>
                </a:effectLst>
              </a:rPr>
              <a:t>base</a:t>
            </a:r>
            <a:endParaRPr lang="en-US" b="1" baseline="-25000" dirty="0">
              <a:solidFill>
                <a:srgbClr val="7030A0"/>
              </a:solidFill>
              <a:effectLst>
                <a:outerShdw blurRad="38100" dist="38100" dir="2700000" algn="tl">
                  <a:srgbClr val="C0C0C0"/>
                </a:outerShdw>
              </a:effectLst>
            </a:endParaRPr>
          </a:p>
          <a:p>
            <a:pPr algn="ctr">
              <a:lnSpc>
                <a:spcPct val="90000"/>
              </a:lnSpc>
              <a:buFontTx/>
              <a:buNone/>
              <a:defRPr/>
            </a:pPr>
            <a:endParaRPr lang="en-US" b="1" baseline="-25000" dirty="0">
              <a:solidFill>
                <a:srgbClr val="7030A0"/>
              </a:solidFill>
              <a:effectLst>
                <a:outerShdw blurRad="38100" dist="38100" dir="2700000" algn="tl">
                  <a:srgbClr val="C0C0C0"/>
                </a:outerShdw>
              </a:effectLst>
            </a:endParaRPr>
          </a:p>
          <a:p>
            <a:pPr algn="ctr">
              <a:lnSpc>
                <a:spcPct val="90000"/>
              </a:lnSpc>
              <a:buFontTx/>
              <a:buNone/>
              <a:defRPr/>
            </a:pPr>
            <a:r>
              <a:rPr lang="en-US" b="1" i="1" dirty="0">
                <a:solidFill>
                  <a:srgbClr val="7030A0"/>
                </a:solidFill>
                <a:effectLst>
                  <a:outerShdw blurRad="38100" dist="38100" dir="2700000" algn="tl">
                    <a:srgbClr val="C0C0C0"/>
                  </a:outerShdw>
                </a:effectLst>
              </a:rPr>
              <a:t>Remember: M = n/V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Content Placeholder 2"/>
          <p:cNvSpPr>
            <a:spLocks noGrp="1" noChangeArrowheads="1"/>
          </p:cNvSpPr>
          <p:nvPr>
            <p:ph idx="13"/>
          </p:nvPr>
        </p:nvSpPr>
        <p:spPr>
          <a:xfrm>
            <a:off x="315913" y="5045075"/>
            <a:ext cx="8229600" cy="1477963"/>
          </a:xfrm>
        </p:spPr>
        <p:txBody>
          <a:bodyPr/>
          <a:lstStyle/>
          <a:p>
            <a:r>
              <a:rPr lang="en-US" altLang="en-US" sz="2000"/>
              <a:t>A solution of known concentration, called a </a:t>
            </a:r>
            <a:r>
              <a:rPr lang="en-US" altLang="en-US" sz="2000" b="1"/>
              <a:t>standard solution</a:t>
            </a:r>
            <a:r>
              <a:rPr lang="en-US" altLang="en-US" sz="2000"/>
              <a:t>, is used to determine the unknown concentration of another solution.</a:t>
            </a:r>
          </a:p>
          <a:p>
            <a:r>
              <a:rPr lang="en-US" altLang="en-US" sz="2000"/>
              <a:t>The reaction is complete at the </a:t>
            </a:r>
            <a:r>
              <a:rPr lang="en-US" altLang="en-US" sz="2000" b="1"/>
              <a:t>equivalence point</a:t>
            </a:r>
            <a:r>
              <a:rPr lang="en-US" altLang="en-US" sz="2000"/>
              <a:t>, which is based on the seen </a:t>
            </a:r>
            <a:r>
              <a:rPr lang="en-US" altLang="en-US" sz="2000" b="1"/>
              <a:t>end point</a:t>
            </a:r>
            <a:r>
              <a:rPr lang="en-US" altLang="en-US" sz="2000"/>
              <a:t> (color change).</a:t>
            </a:r>
          </a:p>
        </p:txBody>
      </p:sp>
      <p:pic>
        <p:nvPicPr>
          <p:cNvPr id="36867" name="Picture 5" descr="A flowchart shows how to convert from volume of standard solution used to the concentration of the unknown solution. From volume of standard solution needed to reach equivalence point, use molarity of standard solution to find moles of solute in standard solution. Then use coefficients from balanced equation to find moles of solute in unknown solution. Then use volume of unknown solution to find concentration, molarity, of unknown solu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884238"/>
            <a:ext cx="881697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6"/>
          <p:cNvSpPr>
            <a:spLocks noGrp="1" noChangeArrowheads="1"/>
          </p:cNvSpPr>
          <p:nvPr>
            <p:ph type="title"/>
          </p:nvPr>
        </p:nvSpPr>
        <p:spPr>
          <a:xfrm>
            <a:off x="685800" y="334963"/>
            <a:ext cx="7772400" cy="549275"/>
          </a:xfrm>
        </p:spPr>
        <p:txBody>
          <a:bodyPr/>
          <a:lstStyle/>
          <a:p>
            <a:r>
              <a:rPr lang="en-US" altLang="en-US"/>
              <a:t>Titration</a:t>
            </a:r>
            <a:endParaRPr lang="en-US" altLang="en-US" sz="20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Object 5"/>
          <p:cNvGraphicFramePr>
            <a:graphicFrameLocks noChangeAspect="1"/>
          </p:cNvGraphicFramePr>
          <p:nvPr>
            <p:extLst>
              <p:ext uri="{D42A27DB-BD31-4B8C-83A1-F6EECF244321}">
                <p14:modId xmlns:p14="http://schemas.microsoft.com/office/powerpoint/2010/main" val="573810485"/>
              </p:ext>
            </p:extLst>
          </p:nvPr>
        </p:nvGraphicFramePr>
        <p:xfrm>
          <a:off x="685800" y="838200"/>
          <a:ext cx="1530350" cy="1905000"/>
        </p:xfrm>
        <a:graphic>
          <a:graphicData uri="http://schemas.openxmlformats.org/presentationml/2006/ole">
            <mc:AlternateContent xmlns:mc="http://schemas.openxmlformats.org/markup-compatibility/2006">
              <mc:Choice xmlns:v="urn:schemas-microsoft-com:vml" Requires="v">
                <p:oleObj spid="_x0000_s37896" r:id="rId4" imgW="3215640" imgH="6044184" progId="">
                  <p:embed/>
                </p:oleObj>
              </mc:Choice>
              <mc:Fallback>
                <p:oleObj r:id="rId4" imgW="3215640" imgH="6044184"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1530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Text Box 4"/>
          <p:cNvSpPr txBox="1">
            <a:spLocks noChangeArrowheads="1"/>
          </p:cNvSpPr>
          <p:nvPr/>
        </p:nvSpPr>
        <p:spPr bwMode="auto">
          <a:xfrm>
            <a:off x="228600" y="0"/>
            <a:ext cx="8915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i="1" u="sng"/>
              <a:t>Acid-Base Titrations</a:t>
            </a:r>
            <a:endParaRPr lang="en-US" altLang="en-US" b="1" i="1"/>
          </a:p>
          <a:p>
            <a:pPr>
              <a:spcBef>
                <a:spcPct val="0"/>
              </a:spcBef>
              <a:buFontTx/>
              <a:buNone/>
            </a:pPr>
            <a:r>
              <a:rPr lang="en-US" altLang="en-US" sz="1800" b="1" i="1"/>
              <a:t>			</a:t>
            </a:r>
          </a:p>
          <a:p>
            <a:pPr>
              <a:spcBef>
                <a:spcPct val="0"/>
              </a:spcBef>
              <a:buFontTx/>
              <a:buNone/>
            </a:pPr>
            <a:r>
              <a:rPr lang="en-US" altLang="en-US" sz="1800" b="1" i="1"/>
              <a:t>			</a:t>
            </a:r>
            <a:r>
              <a:rPr lang="en-US" altLang="en-US" sz="2800" b="1"/>
              <a:t>Acid-base titrations are an example of 			volumetric analysis, a technique in 				which one solution is used to analyze 			another.  The solution used to carry 			out the analysis is called the </a:t>
            </a:r>
            <a:r>
              <a:rPr lang="en-US" altLang="en-US" sz="2800" b="1">
                <a:solidFill>
                  <a:srgbClr val="CC3300"/>
                </a:solidFill>
              </a:rPr>
              <a:t>titrant </a:t>
            </a:r>
            <a:r>
              <a:rPr lang="en-US" altLang="en-US" sz="2800" b="1"/>
              <a:t>and is delivered from a device called a </a:t>
            </a:r>
            <a:r>
              <a:rPr lang="en-US" altLang="en-US" sz="2800" b="1">
                <a:solidFill>
                  <a:schemeClr val="accent1"/>
                </a:solidFill>
              </a:rPr>
              <a:t>buret</a:t>
            </a:r>
            <a:r>
              <a:rPr lang="en-US" altLang="en-US" sz="2800" b="1"/>
              <a:t>, which measures the volume accurately.  The point in the titration at which enough titrant has been added to react exactly with the substance being determined is called the </a:t>
            </a:r>
            <a:r>
              <a:rPr lang="en-US" altLang="en-US" sz="2800" b="1">
                <a:solidFill>
                  <a:srgbClr val="CC3300"/>
                </a:solidFill>
              </a:rPr>
              <a:t>equivalence point</a:t>
            </a:r>
            <a:r>
              <a:rPr lang="en-US" altLang="en-US" sz="2800" b="1"/>
              <a:t> (or stoichiometric point).  This point is often marked by the change in color of a chemical called an </a:t>
            </a:r>
            <a:r>
              <a:rPr lang="en-US" altLang="en-US" sz="2800" b="1">
                <a:solidFill>
                  <a:srgbClr val="CC3300"/>
                </a:solidFill>
              </a:rPr>
              <a:t>indicator</a:t>
            </a:r>
            <a:r>
              <a:rPr lang="en-US" altLang="en-US" sz="2800" b="1"/>
              <a:t>.  The titration set-up is illustrated in the schematic shown above</a:t>
            </a:r>
            <a:r>
              <a:rPr lang="en-US" altLang="en-US" sz="2400"/>
              <a:t>.</a:t>
            </a:r>
          </a:p>
          <a:p>
            <a:pPr>
              <a:spcBef>
                <a:spcPct val="0"/>
              </a:spcBef>
              <a:buFontTx/>
              <a:buNone/>
            </a:pPr>
            <a:r>
              <a:rPr lang="en-US" altLang="en-US" sz="2400">
                <a:solidFill>
                  <a:srgbClr val="CC0000"/>
                </a:solidFill>
              </a:rPr>
              <a:t>	</a:t>
            </a: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u="sng"/>
              <a:t>Acid-Base Titrations</a:t>
            </a:r>
            <a:endParaRPr lang="en-US" altLang="en-US" sz="2400" b="1" i="1"/>
          </a:p>
          <a:p>
            <a:pPr>
              <a:spcBef>
                <a:spcPct val="0"/>
              </a:spcBef>
              <a:buFontTx/>
              <a:buNone/>
            </a:pPr>
            <a:r>
              <a:rPr lang="en-US" altLang="en-US" sz="2000" b="1"/>
              <a:t>The following requirements must be met in order for a titration to be successful:</a:t>
            </a:r>
          </a:p>
          <a:p>
            <a:pPr>
              <a:spcBef>
                <a:spcPct val="0"/>
              </a:spcBef>
              <a:buFontTx/>
              <a:buAutoNum type="arabicPeriod"/>
            </a:pPr>
            <a:r>
              <a:rPr lang="en-US" altLang="en-US" sz="2800" b="1">
                <a:solidFill>
                  <a:srgbClr val="7030A0"/>
                </a:solidFill>
              </a:rPr>
              <a:t>The concentration of the </a:t>
            </a:r>
            <a:r>
              <a:rPr lang="en-US" altLang="en-US" sz="2800" b="1">
                <a:solidFill>
                  <a:srgbClr val="C00000"/>
                </a:solidFill>
              </a:rPr>
              <a:t>titrant</a:t>
            </a:r>
            <a:r>
              <a:rPr lang="en-US" altLang="en-US" sz="2800" b="1">
                <a:solidFill>
                  <a:srgbClr val="7030A0"/>
                </a:solidFill>
              </a:rPr>
              <a:t> must be known (called the standard solution).</a:t>
            </a:r>
          </a:p>
          <a:p>
            <a:pPr>
              <a:spcBef>
                <a:spcPct val="0"/>
              </a:spcBef>
              <a:buFontTx/>
              <a:buAutoNum type="arabicPeriod" startAt="2"/>
            </a:pPr>
            <a:r>
              <a:rPr lang="en-US" altLang="en-US" sz="2800" b="1">
                <a:solidFill>
                  <a:srgbClr val="7030A0"/>
                </a:solidFill>
              </a:rPr>
              <a:t>The exact reaction between the </a:t>
            </a:r>
            <a:r>
              <a:rPr lang="en-US" altLang="en-US" sz="2800" b="1">
                <a:solidFill>
                  <a:srgbClr val="C00000"/>
                </a:solidFill>
              </a:rPr>
              <a:t>titrant</a:t>
            </a:r>
            <a:r>
              <a:rPr lang="en-US" altLang="en-US" sz="2800" b="1">
                <a:solidFill>
                  <a:srgbClr val="7030A0"/>
                </a:solidFill>
              </a:rPr>
              <a:t> and reacted substance must be known.</a:t>
            </a:r>
          </a:p>
          <a:p>
            <a:pPr>
              <a:spcBef>
                <a:spcPct val="0"/>
              </a:spcBef>
              <a:buFontTx/>
              <a:buAutoNum type="arabicPeriod" startAt="3"/>
            </a:pPr>
            <a:r>
              <a:rPr lang="en-US" altLang="en-US" sz="2800" b="1">
                <a:solidFill>
                  <a:srgbClr val="7030A0"/>
                </a:solidFill>
              </a:rPr>
              <a:t>The </a:t>
            </a:r>
            <a:r>
              <a:rPr lang="en-US" altLang="en-US" sz="2800" b="1">
                <a:solidFill>
                  <a:srgbClr val="C00000"/>
                </a:solidFill>
              </a:rPr>
              <a:t>equivalence point </a:t>
            </a:r>
            <a:r>
              <a:rPr lang="en-US" altLang="en-US" sz="2800" b="1">
                <a:solidFill>
                  <a:srgbClr val="7030A0"/>
                </a:solidFill>
              </a:rPr>
              <a:t>must be known.  An indicator that changes color at, or very near, the equivalence point is often used.</a:t>
            </a:r>
          </a:p>
          <a:p>
            <a:pPr>
              <a:spcBef>
                <a:spcPct val="0"/>
              </a:spcBef>
              <a:buFontTx/>
              <a:buAutoNum type="arabicPeriod" startAt="4"/>
            </a:pPr>
            <a:r>
              <a:rPr lang="en-US" altLang="en-US" sz="2800" b="1">
                <a:solidFill>
                  <a:srgbClr val="7030A0"/>
                </a:solidFill>
              </a:rPr>
              <a:t>The point at which the indicator changes color is called the </a:t>
            </a:r>
            <a:r>
              <a:rPr lang="en-US" altLang="en-US" sz="2800" b="1">
                <a:solidFill>
                  <a:srgbClr val="C00000"/>
                </a:solidFill>
              </a:rPr>
              <a:t>end point</a:t>
            </a:r>
            <a:r>
              <a:rPr lang="en-US" altLang="en-US" sz="2800" b="1">
                <a:solidFill>
                  <a:srgbClr val="7030A0"/>
                </a:solidFill>
              </a:rPr>
              <a:t>.  The goal is to choose an indicator whose end point coincides with the equivalence point.  </a:t>
            </a:r>
            <a:r>
              <a:rPr lang="en-US" altLang="en-US" sz="2800" b="1" u="sng">
                <a:solidFill>
                  <a:srgbClr val="7030A0"/>
                </a:solidFill>
              </a:rPr>
              <a:t>NOTE</a:t>
            </a:r>
            <a:r>
              <a:rPr lang="en-US" altLang="en-US" sz="2800" b="1">
                <a:solidFill>
                  <a:srgbClr val="7030A0"/>
                </a:solidFill>
              </a:rPr>
              <a:t>: </a:t>
            </a:r>
            <a:r>
              <a:rPr lang="en-US" altLang="en-US" sz="2800" b="1" i="1">
                <a:solidFill>
                  <a:srgbClr val="C00000"/>
                </a:solidFill>
              </a:rPr>
              <a:t>Equivalence Point </a:t>
            </a:r>
            <a:r>
              <a:rPr lang="en-US" altLang="en-US" sz="2800" b="1" i="1">
                <a:solidFill>
                  <a:srgbClr val="C00000"/>
                </a:solidFill>
                <a:sym typeface="Symbol" panose="05050102010706020507" pitchFamily="18" charset="2"/>
              </a:rPr>
              <a:t></a:t>
            </a:r>
            <a:r>
              <a:rPr lang="en-US" altLang="en-US" sz="2800" b="1" i="1">
                <a:solidFill>
                  <a:srgbClr val="C00000"/>
                </a:solidFill>
              </a:rPr>
              <a:t> End Point</a:t>
            </a:r>
            <a:r>
              <a:rPr lang="en-US" altLang="en-US" sz="2800" b="1">
                <a:solidFill>
                  <a:srgbClr val="C00000"/>
                </a:solidFill>
              </a:rPr>
              <a:t>!  </a:t>
            </a:r>
            <a:r>
              <a:rPr lang="en-US" altLang="en-US" sz="2800" b="1">
                <a:solidFill>
                  <a:srgbClr val="7030A0"/>
                </a:solidFill>
              </a:rPr>
              <a:t>WHY???</a:t>
            </a:r>
          </a:p>
          <a:p>
            <a:pPr>
              <a:spcBef>
                <a:spcPct val="0"/>
              </a:spcBef>
              <a:buFontTx/>
              <a:buNone/>
            </a:pPr>
            <a:r>
              <a:rPr lang="en-US" altLang="en-US" sz="2800" b="1">
                <a:solidFill>
                  <a:srgbClr val="7030A0"/>
                </a:solidFill>
              </a:rPr>
              <a:t>5.  The volume of titrant required to reach the equivalence point must be known (measured) as accurately as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12725" y="-34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2467" name="Text Box 3"/>
          <p:cNvSpPr txBox="1">
            <a:spLocks noChangeArrowheads="1"/>
          </p:cNvSpPr>
          <p:nvPr/>
        </p:nvSpPr>
        <p:spPr bwMode="auto">
          <a:xfrm>
            <a:off x="152400" y="228600"/>
            <a:ext cx="8991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i="1" u="sng"/>
              <a:t>Acid-Base Titrations</a:t>
            </a:r>
            <a:endParaRPr lang="en-US" altLang="en-US" sz="2800" b="1" i="1"/>
          </a:p>
          <a:p>
            <a:pPr>
              <a:spcBef>
                <a:spcPct val="0"/>
              </a:spcBef>
              <a:buFontTx/>
              <a:buNone/>
            </a:pPr>
            <a:r>
              <a:rPr lang="en-US" altLang="en-US" sz="2000" b="1"/>
              <a:t>When a substance being analyzed contains an acid, the amount of acid present is usually determined by titration with a standard solution containing hydroxide ions.  The pH at certain points in the titration can be taken using different indicators, or alternatively, a pH meter can be used to give a readout of the exact pH.</a:t>
            </a:r>
          </a:p>
        </p:txBody>
      </p:sp>
      <p:sp>
        <p:nvSpPr>
          <p:cNvPr id="57349" name="Text Box 5"/>
          <p:cNvSpPr txBox="1">
            <a:spLocks noChangeArrowheads="1"/>
          </p:cNvSpPr>
          <p:nvPr/>
        </p:nvSpPr>
        <p:spPr bwMode="auto">
          <a:xfrm>
            <a:off x="1296988" y="2120900"/>
            <a:ext cx="6416675" cy="2605088"/>
          </a:xfrm>
          <a:prstGeom prst="rect">
            <a:avLst/>
          </a:prstGeom>
          <a:solidFill>
            <a:srgbClr val="CC99FF">
              <a:alpha val="20000"/>
            </a:srgbClr>
          </a:solidFill>
          <a:ln w="76200" cmpd="tri">
            <a:solidFill>
              <a:srgbClr val="000080"/>
            </a:solidFill>
            <a:miter lim="800000"/>
            <a:headEnd/>
            <a:tailEnd/>
          </a:ln>
          <a:effectLst/>
        </p:spPr>
        <p:txBody>
          <a:bodyPr>
            <a:spAutoFit/>
          </a:bodyPr>
          <a:lstStyle/>
          <a:p>
            <a:pPr algn="ctr">
              <a:defRPr/>
            </a:pPr>
            <a:r>
              <a:rPr lang="en-US" sz="3200" b="1" dirty="0">
                <a:solidFill>
                  <a:srgbClr val="0033CC"/>
                </a:solidFill>
                <a:effectLst>
                  <a:outerShdw blurRad="38100" dist="38100" dir="2700000" algn="tl">
                    <a:srgbClr val="000000"/>
                  </a:outerShdw>
                </a:effectLst>
              </a:rPr>
              <a:t>pH = - Log [H</a:t>
            </a:r>
            <a:r>
              <a:rPr lang="en-US" sz="3200" b="1" baseline="-25000" dirty="0">
                <a:solidFill>
                  <a:srgbClr val="0033CC"/>
                </a:solidFill>
                <a:effectLst>
                  <a:outerShdw blurRad="38100" dist="38100" dir="2700000" algn="tl">
                    <a:srgbClr val="000000"/>
                  </a:outerShdw>
                </a:effectLst>
              </a:rPr>
              <a:t>3</a:t>
            </a:r>
            <a:r>
              <a:rPr lang="en-US" sz="3200" b="1" dirty="0">
                <a:solidFill>
                  <a:srgbClr val="0033CC"/>
                </a:solidFill>
                <a:effectLst>
                  <a:outerShdw blurRad="38100" dist="38100" dir="2700000" algn="tl">
                    <a:srgbClr val="000000"/>
                  </a:outerShdw>
                </a:effectLst>
              </a:rPr>
              <a:t>O</a:t>
            </a:r>
            <a:r>
              <a:rPr lang="en-US" sz="3200" b="1" baseline="30000" dirty="0">
                <a:solidFill>
                  <a:srgbClr val="0033CC"/>
                </a:solidFill>
                <a:effectLst>
                  <a:outerShdw blurRad="38100" dist="38100" dir="2700000" algn="tl">
                    <a:srgbClr val="000000"/>
                  </a:outerShdw>
                </a:effectLst>
              </a:rPr>
              <a:t>+</a:t>
            </a:r>
            <a:r>
              <a:rPr lang="en-US" sz="3200" b="1" dirty="0">
                <a:solidFill>
                  <a:srgbClr val="0033CC"/>
                </a:solidFill>
                <a:effectLst>
                  <a:outerShdw blurRad="38100" dist="38100" dir="2700000" algn="tl">
                    <a:srgbClr val="000000"/>
                  </a:outerShdw>
                </a:effectLst>
              </a:rPr>
              <a:t>]</a:t>
            </a:r>
          </a:p>
          <a:p>
            <a:pPr algn="ctr">
              <a:defRPr/>
            </a:pPr>
            <a:endParaRPr lang="en-US" sz="3200" b="1" dirty="0">
              <a:solidFill>
                <a:srgbClr val="0033CC"/>
              </a:solidFill>
              <a:effectLst>
                <a:outerShdw blurRad="38100" dist="38100" dir="2700000" algn="tl">
                  <a:srgbClr val="000000"/>
                </a:outerShdw>
              </a:effectLst>
            </a:endParaRPr>
          </a:p>
          <a:p>
            <a:pPr algn="ctr">
              <a:defRPr/>
            </a:pPr>
            <a:r>
              <a:rPr lang="en-US" sz="3200" b="1" dirty="0">
                <a:solidFill>
                  <a:srgbClr val="0033CC"/>
                </a:solidFill>
                <a:effectLst>
                  <a:outerShdw blurRad="38100" dist="38100" dir="2700000" algn="tl">
                    <a:srgbClr val="000000"/>
                  </a:outerShdw>
                </a:effectLst>
              </a:rPr>
              <a:t>pH &gt; 7 is referred to as a base</a:t>
            </a:r>
          </a:p>
          <a:p>
            <a:pPr algn="ctr">
              <a:defRPr/>
            </a:pPr>
            <a:endParaRPr lang="en-US" sz="3200" b="1" dirty="0">
              <a:solidFill>
                <a:srgbClr val="0033CC"/>
              </a:solidFill>
              <a:effectLst>
                <a:outerShdw blurRad="38100" dist="38100" dir="2700000" algn="tl">
                  <a:srgbClr val="000000"/>
                </a:outerShdw>
              </a:effectLst>
            </a:endParaRPr>
          </a:p>
          <a:p>
            <a:pPr algn="ctr">
              <a:defRPr/>
            </a:pPr>
            <a:r>
              <a:rPr lang="en-US" sz="3200" b="1" dirty="0">
                <a:solidFill>
                  <a:srgbClr val="0033CC"/>
                </a:solidFill>
                <a:effectLst>
                  <a:outerShdw blurRad="38100" dist="38100" dir="2700000" algn="tl">
                    <a:srgbClr val="000000"/>
                  </a:outerShdw>
                </a:effectLst>
              </a:rPr>
              <a:t>pH &lt; 7 is referred to as an acid</a:t>
            </a:r>
          </a:p>
        </p:txBody>
      </p:sp>
      <p:sp>
        <p:nvSpPr>
          <p:cNvPr id="2" name="TextBox 1"/>
          <p:cNvSpPr txBox="1"/>
          <p:nvPr/>
        </p:nvSpPr>
        <p:spPr>
          <a:xfrm>
            <a:off x="371475" y="4941888"/>
            <a:ext cx="8402638" cy="1200150"/>
          </a:xfrm>
          <a:prstGeom prst="rect">
            <a:avLst/>
          </a:prstGeom>
          <a:noFill/>
        </p:spPr>
        <p:txBody>
          <a:bodyPr wrap="none">
            <a:spAutoFit/>
          </a:bodyPr>
          <a:lstStyle/>
          <a:p>
            <a:pPr>
              <a:defRPr/>
            </a:pPr>
            <a:r>
              <a:rPr lang="en-US" dirty="0">
                <a:solidFill>
                  <a:schemeClr val="accent6">
                    <a:lumMod val="50000"/>
                  </a:schemeClr>
                </a:solidFill>
              </a:rPr>
              <a:t>What is the pH of a 0.00122 M </a:t>
            </a:r>
            <a:r>
              <a:rPr lang="en-US" dirty="0" err="1">
                <a:solidFill>
                  <a:schemeClr val="accent6">
                    <a:lumMod val="50000"/>
                  </a:schemeClr>
                </a:solidFill>
              </a:rPr>
              <a:t>HCl</a:t>
            </a:r>
            <a:r>
              <a:rPr lang="en-US" dirty="0">
                <a:solidFill>
                  <a:schemeClr val="accent6">
                    <a:lumMod val="50000"/>
                  </a:schemeClr>
                </a:solidFill>
              </a:rPr>
              <a:t> solution?</a:t>
            </a:r>
          </a:p>
          <a:p>
            <a:pPr>
              <a:defRPr/>
            </a:pPr>
            <a:endParaRPr lang="en-US" dirty="0">
              <a:solidFill>
                <a:schemeClr val="accent6">
                  <a:lumMod val="50000"/>
                </a:schemeClr>
              </a:solidFill>
            </a:endParaRPr>
          </a:p>
          <a:p>
            <a:pPr>
              <a:defRPr/>
            </a:pPr>
            <a:r>
              <a:rPr lang="en-US" dirty="0">
                <a:solidFill>
                  <a:schemeClr val="accent6">
                    <a:lumMod val="50000"/>
                  </a:schemeClr>
                </a:solidFill>
              </a:rPr>
              <a:t>If the hydronium ion concentration is 3.256 </a:t>
            </a:r>
            <a:r>
              <a:rPr lang="en-US" sz="2000" dirty="0">
                <a:solidFill>
                  <a:schemeClr val="accent6">
                    <a:lumMod val="50000"/>
                  </a:schemeClr>
                </a:solidFill>
              </a:rPr>
              <a:t>x</a:t>
            </a:r>
            <a:r>
              <a:rPr lang="en-US" dirty="0">
                <a:solidFill>
                  <a:schemeClr val="accent6">
                    <a:lumMod val="50000"/>
                  </a:schemeClr>
                </a:solidFill>
              </a:rPr>
              <a:t> 10</a:t>
            </a:r>
            <a:r>
              <a:rPr lang="en-US" baseline="30000" dirty="0">
                <a:solidFill>
                  <a:schemeClr val="accent6">
                    <a:lumMod val="50000"/>
                  </a:schemeClr>
                </a:solidFill>
              </a:rPr>
              <a:t>-5</a:t>
            </a:r>
            <a:r>
              <a:rPr lang="en-US" dirty="0">
                <a:solidFill>
                  <a:schemeClr val="accent6">
                    <a:lumMod val="50000"/>
                  </a:schemeClr>
                </a:solidFill>
              </a:rPr>
              <a:t>, what is its 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33F860C-B2DB-4486-8FD1-812DD94D589A}"/>
              </a:ext>
            </a:extLst>
          </p:cNvPr>
          <p:cNvSpPr txBox="1">
            <a:spLocks noChangeArrowheads="1"/>
          </p:cNvSpPr>
          <p:nvPr/>
        </p:nvSpPr>
        <p:spPr bwMode="auto">
          <a:xfrm>
            <a:off x="288925" y="41275"/>
            <a:ext cx="8855075" cy="5386388"/>
          </a:xfrm>
          <a:prstGeom prst="rect">
            <a:avLst/>
          </a:prstGeom>
          <a:noFill/>
          <a:ln w="9525">
            <a:noFill/>
            <a:miter lim="800000"/>
            <a:headEnd/>
            <a:tailEnd/>
          </a:ln>
          <a:effectLst/>
        </p:spPr>
        <p:txBody>
          <a:bodyPr>
            <a:spAutoFit/>
          </a:bodyPr>
          <a:lstStyle/>
          <a:p>
            <a:pPr marL="457200" indent="-457200" algn="ctr">
              <a:defRPr/>
            </a:pPr>
            <a:r>
              <a:rPr lang="en-US" b="1" u="sng" dirty="0">
                <a:solidFill>
                  <a:schemeClr val="tx2"/>
                </a:solidFill>
              </a:rPr>
              <a:t>Workshop M#2 on Titration:</a:t>
            </a:r>
          </a:p>
          <a:p>
            <a:pPr marL="457200" indent="-457200">
              <a:defRPr/>
            </a:pPr>
            <a:endParaRPr lang="en-US" sz="2000" u="sng" dirty="0">
              <a:solidFill>
                <a:schemeClr val="tx2"/>
              </a:solidFill>
            </a:endParaRPr>
          </a:p>
          <a:p>
            <a:pPr marL="457200" indent="-457200">
              <a:defRPr/>
            </a:pPr>
            <a:r>
              <a:rPr lang="en-US" sz="2000" b="1" dirty="0">
                <a:solidFill>
                  <a:schemeClr val="tx2"/>
                </a:solidFill>
              </a:rPr>
              <a:t>1.   What is the molarity of an </a:t>
            </a:r>
            <a:r>
              <a:rPr lang="en-US" sz="2000" b="1" dirty="0" err="1">
                <a:solidFill>
                  <a:schemeClr val="tx2"/>
                </a:solidFill>
              </a:rPr>
              <a:t>NaOH</a:t>
            </a:r>
            <a:r>
              <a:rPr lang="en-US" sz="2000" b="1" dirty="0">
                <a:solidFill>
                  <a:schemeClr val="tx2"/>
                </a:solidFill>
              </a:rPr>
              <a:t> solution if 48.0 mL is needed to neutralize 35.0 mL of 0.144 M H</a:t>
            </a:r>
            <a:r>
              <a:rPr lang="en-US" sz="2000" b="1" baseline="-25000" dirty="0">
                <a:solidFill>
                  <a:schemeClr val="tx2"/>
                </a:solidFill>
              </a:rPr>
              <a:t>2</a:t>
            </a:r>
            <a:r>
              <a:rPr lang="en-US" sz="2000" b="1" dirty="0">
                <a:solidFill>
                  <a:schemeClr val="tx2"/>
                </a:solidFill>
              </a:rPr>
              <a:t>SO</a:t>
            </a:r>
            <a:r>
              <a:rPr lang="en-US" sz="2000" b="1" baseline="-25000" dirty="0">
                <a:solidFill>
                  <a:schemeClr val="tx2"/>
                </a:solidFill>
              </a:rPr>
              <a:t>4</a:t>
            </a:r>
            <a:r>
              <a:rPr lang="en-US" sz="2000" b="1" dirty="0">
                <a:solidFill>
                  <a:schemeClr val="tx2"/>
                </a:solidFill>
              </a:rPr>
              <a:t>?</a:t>
            </a:r>
          </a:p>
          <a:p>
            <a:pPr marL="457200" indent="-457200">
              <a:defRPr/>
            </a:pPr>
            <a:endParaRPr lang="en-US" sz="2000" b="1" dirty="0">
              <a:solidFill>
                <a:schemeClr val="tx2"/>
              </a:solidFill>
            </a:endParaRPr>
          </a:p>
          <a:p>
            <a:pPr marL="457200" indent="-457200">
              <a:defRPr/>
            </a:pPr>
            <a:endParaRPr lang="en-US" sz="2000" b="1" dirty="0">
              <a:solidFill>
                <a:schemeClr val="tx2"/>
              </a:solidFill>
            </a:endParaRPr>
          </a:p>
          <a:p>
            <a:pPr marL="457200" indent="-457200">
              <a:defRPr/>
            </a:pPr>
            <a:endParaRPr lang="en-US" sz="2000" b="1" dirty="0">
              <a:solidFill>
                <a:schemeClr val="tx2"/>
              </a:solidFill>
            </a:endParaRPr>
          </a:p>
          <a:p>
            <a:pPr marL="457200" indent="-457200">
              <a:defRPr/>
            </a:pPr>
            <a:endParaRPr lang="en-US" sz="2000" b="1" dirty="0">
              <a:solidFill>
                <a:schemeClr val="tx2"/>
              </a:solidFill>
            </a:endParaRPr>
          </a:p>
          <a:p>
            <a:pPr marL="457200" indent="-457200">
              <a:buFontTx/>
              <a:buAutoNum type="arabicPeriod" startAt="2"/>
              <a:defRPr/>
            </a:pPr>
            <a:r>
              <a:rPr lang="en-US" sz="1800" b="1" dirty="0">
                <a:solidFill>
                  <a:schemeClr val="tx2"/>
                </a:solidFill>
              </a:rPr>
              <a:t>A sample of an iron ore is dissolved in acid, and the iron is converted to Fe</a:t>
            </a:r>
            <a:r>
              <a:rPr lang="en-US" sz="1800" b="1" baseline="30000" dirty="0">
                <a:solidFill>
                  <a:schemeClr val="tx2"/>
                </a:solidFill>
              </a:rPr>
              <a:t>+2</a:t>
            </a:r>
            <a:r>
              <a:rPr lang="en-US" sz="1800" b="1" dirty="0">
                <a:solidFill>
                  <a:schemeClr val="tx2"/>
                </a:solidFill>
              </a:rPr>
              <a:t>.  The sample is then titrated with 47.20 mL of 0.02240 M MnO</a:t>
            </a:r>
            <a:r>
              <a:rPr lang="en-US" sz="1800" b="1" baseline="-25000" dirty="0">
                <a:solidFill>
                  <a:schemeClr val="tx2"/>
                </a:solidFill>
              </a:rPr>
              <a:t>4</a:t>
            </a:r>
            <a:r>
              <a:rPr lang="en-US" sz="1800" b="1" baseline="30000" dirty="0">
                <a:solidFill>
                  <a:schemeClr val="tx2"/>
                </a:solidFill>
              </a:rPr>
              <a:t>-</a:t>
            </a:r>
            <a:r>
              <a:rPr lang="en-US" sz="1800" b="1" dirty="0">
                <a:solidFill>
                  <a:schemeClr val="tx2"/>
                </a:solidFill>
              </a:rPr>
              <a:t> solution.  The oxidation-reduction reaction that occurs during titration is: </a:t>
            </a:r>
          </a:p>
          <a:p>
            <a:pPr marL="457200" indent="-457200">
              <a:defRPr/>
            </a:pPr>
            <a:endParaRPr lang="en-US" sz="1800" b="1" dirty="0">
              <a:solidFill>
                <a:schemeClr val="tx2"/>
              </a:solidFill>
            </a:endParaRPr>
          </a:p>
          <a:p>
            <a:pPr marL="457200" indent="-457200" algn="ctr">
              <a:defRPr/>
            </a:pPr>
            <a:r>
              <a:rPr lang="en-US" sz="1800" b="1" dirty="0">
                <a:solidFill>
                  <a:schemeClr val="tx2"/>
                </a:solidFill>
                <a:effectLst>
                  <a:outerShdw blurRad="38100" dist="38100" dir="2700000" algn="tl">
                    <a:srgbClr val="C0C0C0"/>
                  </a:outerShdw>
                </a:effectLst>
              </a:rPr>
              <a:t>8H</a:t>
            </a:r>
            <a:r>
              <a:rPr lang="en-US" sz="1800" b="1" baseline="30000" dirty="0">
                <a:solidFill>
                  <a:schemeClr val="tx2"/>
                </a:solidFill>
                <a:effectLst>
                  <a:outerShdw blurRad="38100" dist="38100" dir="2700000" algn="tl">
                    <a:srgbClr val="C0C0C0"/>
                  </a:outerShdw>
                </a:effectLst>
              </a:rPr>
              <a:t>+</a:t>
            </a:r>
            <a:r>
              <a:rPr lang="en-US" sz="1800" b="1" dirty="0">
                <a:solidFill>
                  <a:schemeClr val="tx2"/>
                </a:solidFill>
                <a:effectLst>
                  <a:outerShdw blurRad="38100" dist="38100" dir="2700000" algn="tl">
                    <a:srgbClr val="C0C0C0"/>
                  </a:outerShdw>
                </a:effectLst>
              </a:rPr>
              <a:t>(</a:t>
            </a:r>
            <a:r>
              <a:rPr lang="en-US" sz="1800" b="1" dirty="0" err="1">
                <a:solidFill>
                  <a:schemeClr val="tx2"/>
                </a:solidFill>
                <a:effectLst>
                  <a:outerShdw blurRad="38100" dist="38100" dir="2700000" algn="tl">
                    <a:srgbClr val="C0C0C0"/>
                  </a:outerShdw>
                </a:effectLst>
              </a:rPr>
              <a:t>aq</a:t>
            </a:r>
            <a:r>
              <a:rPr lang="en-US" sz="1800" b="1" dirty="0">
                <a:solidFill>
                  <a:schemeClr val="tx2"/>
                </a:solidFill>
                <a:effectLst>
                  <a:outerShdw blurRad="38100" dist="38100" dir="2700000" algn="tl">
                    <a:srgbClr val="C0C0C0"/>
                  </a:outerShdw>
                </a:effectLst>
              </a:rPr>
              <a:t>)  +  MnO</a:t>
            </a:r>
            <a:r>
              <a:rPr lang="en-US" sz="1800" b="1" baseline="-25000" dirty="0">
                <a:solidFill>
                  <a:schemeClr val="tx2"/>
                </a:solidFill>
                <a:effectLst>
                  <a:outerShdw blurRad="38100" dist="38100" dir="2700000" algn="tl">
                    <a:srgbClr val="C0C0C0"/>
                  </a:outerShdw>
                </a:effectLst>
              </a:rPr>
              <a:t>4</a:t>
            </a:r>
            <a:r>
              <a:rPr lang="en-US" sz="1800" b="1" baseline="30000" dirty="0">
                <a:solidFill>
                  <a:schemeClr val="tx2"/>
                </a:solidFill>
                <a:effectLst>
                  <a:outerShdw blurRad="38100" dist="38100" dir="2700000" algn="tl">
                    <a:srgbClr val="C0C0C0"/>
                  </a:outerShdw>
                </a:effectLst>
              </a:rPr>
              <a:t>-</a:t>
            </a:r>
            <a:r>
              <a:rPr lang="en-US" sz="1800" b="1" dirty="0">
                <a:solidFill>
                  <a:schemeClr val="tx2"/>
                </a:solidFill>
                <a:effectLst>
                  <a:outerShdw blurRad="38100" dist="38100" dir="2700000" algn="tl">
                    <a:srgbClr val="C0C0C0"/>
                  </a:outerShdw>
                </a:effectLst>
              </a:rPr>
              <a:t>(</a:t>
            </a:r>
            <a:r>
              <a:rPr lang="en-US" sz="1800" b="1" dirty="0" err="1">
                <a:solidFill>
                  <a:schemeClr val="tx2"/>
                </a:solidFill>
                <a:effectLst>
                  <a:outerShdw blurRad="38100" dist="38100" dir="2700000" algn="tl">
                    <a:srgbClr val="C0C0C0"/>
                  </a:outerShdw>
                </a:effectLst>
              </a:rPr>
              <a:t>aq</a:t>
            </a:r>
            <a:r>
              <a:rPr lang="en-US" sz="1800" b="1" dirty="0">
                <a:solidFill>
                  <a:schemeClr val="tx2"/>
                </a:solidFill>
                <a:effectLst>
                  <a:outerShdw blurRad="38100" dist="38100" dir="2700000" algn="tl">
                    <a:srgbClr val="C0C0C0"/>
                  </a:outerShdw>
                </a:effectLst>
              </a:rPr>
              <a:t>)  +  5Fe</a:t>
            </a:r>
            <a:r>
              <a:rPr lang="en-US" sz="1800" b="1" baseline="30000" dirty="0">
                <a:solidFill>
                  <a:schemeClr val="tx2"/>
                </a:solidFill>
                <a:effectLst>
                  <a:outerShdw blurRad="38100" dist="38100" dir="2700000" algn="tl">
                    <a:srgbClr val="C0C0C0"/>
                  </a:outerShdw>
                </a:effectLst>
              </a:rPr>
              <a:t>+2</a:t>
            </a:r>
            <a:r>
              <a:rPr lang="en-US" sz="1800" b="1" dirty="0">
                <a:solidFill>
                  <a:schemeClr val="tx2"/>
                </a:solidFill>
                <a:effectLst>
                  <a:outerShdw blurRad="38100" dist="38100" dir="2700000" algn="tl">
                    <a:srgbClr val="C0C0C0"/>
                  </a:outerShdw>
                </a:effectLst>
              </a:rPr>
              <a:t>(</a:t>
            </a:r>
            <a:r>
              <a:rPr lang="en-US" sz="1800" b="1" dirty="0" err="1">
                <a:solidFill>
                  <a:schemeClr val="tx2"/>
                </a:solidFill>
                <a:effectLst>
                  <a:outerShdw blurRad="38100" dist="38100" dir="2700000" algn="tl">
                    <a:srgbClr val="C0C0C0"/>
                  </a:outerShdw>
                </a:effectLst>
              </a:rPr>
              <a:t>aq</a:t>
            </a:r>
            <a:r>
              <a:rPr lang="en-US" sz="1800" b="1" dirty="0">
                <a:solidFill>
                  <a:schemeClr val="tx2"/>
                </a:solidFill>
                <a:effectLst>
                  <a:outerShdw blurRad="38100" dist="38100" dir="2700000" algn="tl">
                    <a:srgbClr val="C0C0C0"/>
                  </a:outerShdw>
                </a:effectLst>
              </a:rPr>
              <a:t>)  </a:t>
            </a:r>
            <a:r>
              <a:rPr lang="en-US" sz="1800" b="1" dirty="0">
                <a:solidFill>
                  <a:schemeClr val="tx2"/>
                </a:solidFill>
                <a:effectLst>
                  <a:outerShdw blurRad="38100" dist="38100" dir="2700000" algn="tl">
                    <a:srgbClr val="C0C0C0"/>
                  </a:outerShdw>
                </a:effectLst>
                <a:sym typeface="Symbol" pitchFamily="1" charset="2"/>
              </a:rPr>
              <a:t></a:t>
            </a:r>
            <a:r>
              <a:rPr lang="en-US" sz="1800" b="1" dirty="0">
                <a:solidFill>
                  <a:schemeClr val="tx2"/>
                </a:solidFill>
                <a:effectLst>
                  <a:outerShdw blurRad="38100" dist="38100" dir="2700000" algn="tl">
                    <a:srgbClr val="C0C0C0"/>
                  </a:outerShdw>
                </a:effectLst>
              </a:rPr>
              <a:t>  Mn</a:t>
            </a:r>
            <a:r>
              <a:rPr lang="en-US" sz="1800" b="1" baseline="30000" dirty="0">
                <a:solidFill>
                  <a:schemeClr val="tx2"/>
                </a:solidFill>
                <a:effectLst>
                  <a:outerShdw blurRad="38100" dist="38100" dir="2700000" algn="tl">
                    <a:srgbClr val="C0C0C0"/>
                  </a:outerShdw>
                </a:effectLst>
              </a:rPr>
              <a:t>+2</a:t>
            </a:r>
            <a:r>
              <a:rPr lang="en-US" sz="1800" b="1" dirty="0">
                <a:solidFill>
                  <a:schemeClr val="tx2"/>
                </a:solidFill>
                <a:effectLst>
                  <a:outerShdw blurRad="38100" dist="38100" dir="2700000" algn="tl">
                    <a:srgbClr val="C0C0C0"/>
                  </a:outerShdw>
                </a:effectLst>
              </a:rPr>
              <a:t>(</a:t>
            </a:r>
            <a:r>
              <a:rPr lang="en-US" sz="1800" b="1" dirty="0" err="1">
                <a:solidFill>
                  <a:schemeClr val="tx2"/>
                </a:solidFill>
                <a:effectLst>
                  <a:outerShdw blurRad="38100" dist="38100" dir="2700000" algn="tl">
                    <a:srgbClr val="C0C0C0"/>
                  </a:outerShdw>
                </a:effectLst>
              </a:rPr>
              <a:t>aq</a:t>
            </a:r>
            <a:r>
              <a:rPr lang="en-US" sz="1800" b="1" dirty="0">
                <a:solidFill>
                  <a:schemeClr val="tx2"/>
                </a:solidFill>
                <a:effectLst>
                  <a:outerShdw blurRad="38100" dist="38100" dir="2700000" algn="tl">
                    <a:srgbClr val="C0C0C0"/>
                  </a:outerShdw>
                </a:effectLst>
              </a:rPr>
              <a:t>)  +  5Fe</a:t>
            </a:r>
            <a:r>
              <a:rPr lang="en-US" sz="1800" b="1" baseline="30000" dirty="0">
                <a:solidFill>
                  <a:schemeClr val="tx2"/>
                </a:solidFill>
                <a:effectLst>
                  <a:outerShdw blurRad="38100" dist="38100" dir="2700000" algn="tl">
                    <a:srgbClr val="C0C0C0"/>
                  </a:outerShdw>
                </a:effectLst>
              </a:rPr>
              <a:t>+3</a:t>
            </a:r>
            <a:r>
              <a:rPr lang="en-US" sz="1800" b="1" dirty="0">
                <a:solidFill>
                  <a:schemeClr val="tx2"/>
                </a:solidFill>
                <a:effectLst>
                  <a:outerShdw blurRad="38100" dist="38100" dir="2700000" algn="tl">
                    <a:srgbClr val="C0C0C0"/>
                  </a:outerShdw>
                </a:effectLst>
              </a:rPr>
              <a:t>(</a:t>
            </a:r>
            <a:r>
              <a:rPr lang="en-US" sz="1800" b="1" dirty="0" err="1">
                <a:solidFill>
                  <a:schemeClr val="tx2"/>
                </a:solidFill>
                <a:effectLst>
                  <a:outerShdw blurRad="38100" dist="38100" dir="2700000" algn="tl">
                    <a:srgbClr val="C0C0C0"/>
                  </a:outerShdw>
                </a:effectLst>
              </a:rPr>
              <a:t>aq</a:t>
            </a:r>
            <a:r>
              <a:rPr lang="en-US" sz="1800" b="1" dirty="0">
                <a:solidFill>
                  <a:schemeClr val="tx2"/>
                </a:solidFill>
                <a:effectLst>
                  <a:outerShdw blurRad="38100" dist="38100" dir="2700000" algn="tl">
                    <a:srgbClr val="C0C0C0"/>
                  </a:outerShdw>
                </a:effectLst>
              </a:rPr>
              <a:t>)  +  H</a:t>
            </a:r>
            <a:r>
              <a:rPr lang="en-US" sz="1800" b="1" baseline="-25000" dirty="0">
                <a:solidFill>
                  <a:schemeClr val="tx2"/>
                </a:solidFill>
                <a:effectLst>
                  <a:outerShdw blurRad="38100" dist="38100" dir="2700000" algn="tl">
                    <a:srgbClr val="C0C0C0"/>
                  </a:outerShdw>
                </a:effectLst>
              </a:rPr>
              <a:t>2</a:t>
            </a:r>
            <a:r>
              <a:rPr lang="en-US" sz="1800" b="1" dirty="0">
                <a:solidFill>
                  <a:schemeClr val="tx2"/>
                </a:solidFill>
                <a:effectLst>
                  <a:outerShdw blurRad="38100" dist="38100" dir="2700000" algn="tl">
                    <a:srgbClr val="C0C0C0"/>
                  </a:outerShdw>
                </a:effectLst>
              </a:rPr>
              <a:t>O(l)</a:t>
            </a:r>
          </a:p>
          <a:p>
            <a:pPr marL="457200" indent="-457200" algn="ctr">
              <a:defRPr/>
            </a:pPr>
            <a:endParaRPr lang="en-US" sz="1800" b="1" dirty="0">
              <a:solidFill>
                <a:schemeClr val="tx2"/>
              </a:solidFill>
            </a:endParaRPr>
          </a:p>
          <a:p>
            <a:pPr marL="457200" indent="-457200">
              <a:defRPr/>
            </a:pPr>
            <a:r>
              <a:rPr lang="en-US" sz="1800" b="1" dirty="0">
                <a:solidFill>
                  <a:schemeClr val="tx2"/>
                </a:solidFill>
              </a:rPr>
              <a:t>A.  How many moles of permanganate ion were added to the solution?</a:t>
            </a:r>
          </a:p>
          <a:p>
            <a:pPr marL="457200" indent="-457200">
              <a:defRPr/>
            </a:pPr>
            <a:r>
              <a:rPr lang="en-US" sz="1800" b="1" dirty="0">
                <a:solidFill>
                  <a:schemeClr val="tx2"/>
                </a:solidFill>
              </a:rPr>
              <a:t>B.  How many moles of iron(II) ion were in the sample?</a:t>
            </a:r>
          </a:p>
          <a:p>
            <a:pPr marL="457200" indent="-457200">
              <a:defRPr/>
            </a:pPr>
            <a:r>
              <a:rPr lang="en-US" sz="1800" b="1" dirty="0">
                <a:solidFill>
                  <a:schemeClr val="tx2"/>
                </a:solidFill>
              </a:rPr>
              <a:t>C.  How many grams of iron were in the sample?</a:t>
            </a:r>
          </a:p>
          <a:p>
            <a:pPr marL="457200" indent="-457200">
              <a:defRPr/>
            </a:pPr>
            <a:r>
              <a:rPr lang="en-US" sz="1800" b="1" dirty="0">
                <a:solidFill>
                  <a:schemeClr val="tx2"/>
                </a:solidFill>
              </a:rPr>
              <a:t>D.  If the sample had a mass of 0.8890 g, what is the percentage of iron in the sample?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533400"/>
            <a:ext cx="8153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solidFill>
                  <a:schemeClr val="tx2"/>
                </a:solidFill>
              </a:rPr>
              <a:t>Lecture Problems </a:t>
            </a:r>
            <a:r>
              <a:rPr lang="en-US" altLang="en-US" sz="1100" b="1" u="sng">
                <a:solidFill>
                  <a:schemeClr val="tx2"/>
                </a:solidFill>
              </a:rPr>
              <a:t>(1 of 2)</a:t>
            </a:r>
          </a:p>
          <a:p>
            <a:endParaRPr lang="en-US" altLang="en-US" sz="2000" u="sng">
              <a:solidFill>
                <a:schemeClr val="tx2"/>
              </a:solidFill>
            </a:endParaRPr>
          </a:p>
          <a:p>
            <a:endParaRPr lang="en-US" altLang="en-US" sz="2000" u="sng">
              <a:solidFill>
                <a:schemeClr val="tx2"/>
              </a:solidFill>
            </a:endParaRPr>
          </a:p>
          <a:p>
            <a:r>
              <a:rPr lang="en-US" altLang="en-US" sz="2000" b="1">
                <a:solidFill>
                  <a:schemeClr val="tx2"/>
                </a:solidFill>
              </a:rPr>
              <a:t>1.   What is the molarity of an HNO</a:t>
            </a:r>
            <a:r>
              <a:rPr lang="en-US" altLang="en-US" sz="2000" b="1" baseline="-25000">
                <a:solidFill>
                  <a:schemeClr val="tx2"/>
                </a:solidFill>
              </a:rPr>
              <a:t>3</a:t>
            </a:r>
            <a:r>
              <a:rPr lang="en-US" altLang="en-US" sz="2000" b="1">
                <a:solidFill>
                  <a:schemeClr val="tx2"/>
                </a:solidFill>
              </a:rPr>
              <a:t> solution if 23.54 mL is needed to neutralize 34.56 mL of 0.255 M Ca(OH)</a:t>
            </a:r>
            <a:r>
              <a:rPr lang="en-US" altLang="en-US" sz="2000" b="1" baseline="-25000">
                <a:solidFill>
                  <a:schemeClr val="tx2"/>
                </a:solidFill>
              </a:rPr>
              <a:t>2</a:t>
            </a:r>
            <a:r>
              <a:rPr lang="en-US" altLang="en-US" sz="2000" b="1">
                <a:solidFill>
                  <a:schemeClr val="tx2"/>
                </a:solidFill>
              </a:rPr>
              <a:t>?</a:t>
            </a:r>
          </a:p>
          <a:p>
            <a:endParaRPr lang="en-US" altLang="en-US" sz="2000" b="1">
              <a:solidFill>
                <a:schemeClr val="tx2"/>
              </a:solidFill>
            </a:endParaRPr>
          </a:p>
          <a:p>
            <a:endParaRPr lang="en-US" altLang="en-US" sz="2000" b="1">
              <a:solidFill>
                <a:schemeClr val="tx2"/>
              </a:solidFill>
            </a:endParaRPr>
          </a:p>
          <a:p>
            <a:endParaRPr lang="en-US" altLang="en-US" sz="2000" b="1">
              <a:solidFill>
                <a:schemeClr val="tx2"/>
              </a:solidFill>
            </a:endParaRPr>
          </a:p>
          <a:p>
            <a:endParaRPr lang="en-US" altLang="en-US" sz="2000" b="1">
              <a:solidFill>
                <a:schemeClr val="tx2"/>
              </a:solidFill>
            </a:endParaRPr>
          </a:p>
          <a:p>
            <a:r>
              <a:rPr lang="en-US" altLang="en-US" sz="2000" b="1">
                <a:solidFill>
                  <a:schemeClr val="tx2"/>
                </a:solidFill>
              </a:rPr>
              <a:t>2. A solid sample of Zn(OH)</a:t>
            </a:r>
            <a:r>
              <a:rPr lang="en-US" altLang="en-US" sz="2000" b="1" baseline="-25000">
                <a:solidFill>
                  <a:schemeClr val="tx2"/>
                </a:solidFill>
              </a:rPr>
              <a:t>2</a:t>
            </a:r>
            <a:r>
              <a:rPr lang="en-US" altLang="en-US" sz="2000" b="1">
                <a:solidFill>
                  <a:schemeClr val="tx2"/>
                </a:solidFill>
              </a:rPr>
              <a:t> is added to 0.400 L of 0.550 M solution of HBr. The solution that remains is still acidic.  It is then titrated with 0.500 M KOH solution and 165 mL of the KOH solution was required to reach the equivalence point. What was the mass of Zn(OH)</a:t>
            </a:r>
            <a:r>
              <a:rPr lang="en-US" altLang="en-US" sz="2000" baseline="-25000"/>
              <a:t> 2</a:t>
            </a:r>
            <a:r>
              <a:rPr lang="en-US" altLang="en-US" sz="2000" b="1">
                <a:solidFill>
                  <a:schemeClr val="tx2"/>
                </a:solidFill>
              </a:rPr>
              <a:t> added to the HBr solution?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9"/>
          <p:cNvSpPr txBox="1">
            <a:spLocks noChangeArrowheads="1"/>
          </p:cNvSpPr>
          <p:nvPr/>
        </p:nvSpPr>
        <p:spPr bwMode="auto">
          <a:xfrm>
            <a:off x="144463" y="838200"/>
            <a:ext cx="88550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3.  A 2.00 g of an impure sample of potassium dichromate, K</a:t>
            </a:r>
            <a:r>
              <a:rPr lang="en-US" altLang="en-US" sz="1800" b="1" baseline="-25000"/>
              <a:t>2</a:t>
            </a:r>
            <a:r>
              <a:rPr lang="en-US" altLang="en-US" sz="1800" b="1"/>
              <a:t>Cr</a:t>
            </a:r>
            <a:r>
              <a:rPr lang="en-US" altLang="en-US" sz="1800" b="1" baseline="-25000"/>
              <a:t>2</a:t>
            </a:r>
            <a:r>
              <a:rPr lang="en-US" altLang="en-US" sz="1800" b="1"/>
              <a:t>O</a:t>
            </a:r>
            <a:r>
              <a:rPr lang="en-US" altLang="en-US" sz="1800" b="1" baseline="-25000"/>
              <a:t>7</a:t>
            </a:r>
            <a:r>
              <a:rPr lang="en-US" altLang="en-US" sz="1800" b="1"/>
              <a:t>, was dissolved in dil. sulfuric acid and made up to 250 mL in a calibrated volumetric flask. A 25.0 mL aliquot of this solution pipetted into a conical flask and excess potassium iodide solution and starch indicator were added. The liberated iodine was titrated with 0.100 M sodium thiosulfate, Na</a:t>
            </a:r>
            <a:r>
              <a:rPr lang="en-US" altLang="en-US" sz="1800" b="1" baseline="-25000"/>
              <a:t>2</a:t>
            </a:r>
            <a:r>
              <a:rPr lang="en-US" altLang="en-US" sz="1800" b="1"/>
              <a:t>S</a:t>
            </a:r>
            <a:r>
              <a:rPr lang="en-US" altLang="en-US" sz="1800" b="1" baseline="-25000"/>
              <a:t>2</a:t>
            </a:r>
            <a:r>
              <a:rPr lang="en-US" altLang="en-US" sz="1800" b="1"/>
              <a:t>O</a:t>
            </a:r>
            <a:r>
              <a:rPr lang="en-US" altLang="en-US" sz="1800" b="1" baseline="-25000"/>
              <a:t>3</a:t>
            </a:r>
            <a:r>
              <a:rPr lang="en-US" altLang="en-US" sz="1800" b="1"/>
              <a:t>, and the starch turned colorless after 25.0 mL was added.</a:t>
            </a:r>
          </a:p>
          <a:p>
            <a:endParaRPr lang="en-US" altLang="en-US" sz="1800" b="1"/>
          </a:p>
          <a:p>
            <a:endParaRPr lang="en-US" altLang="en-US" sz="1800" b="1"/>
          </a:p>
          <a:p>
            <a:r>
              <a:rPr lang="en-US" altLang="en-US" sz="1800" b="1"/>
              <a:t>(a) Write a balanced equation for the reaction between the dichromate ion and the iodide ion which produces chromium (III) and iodine.</a:t>
            </a:r>
          </a:p>
          <a:p>
            <a:r>
              <a:rPr lang="en-US" altLang="en-US" sz="1800" b="1"/>
              <a:t>(b) Write a balanced redox equation for the reaction between the thiosulfate ion and iodine which produces the tetrathionate ion and iodide.</a:t>
            </a:r>
          </a:p>
          <a:p>
            <a:r>
              <a:rPr lang="en-US" altLang="en-US" sz="1800" b="1"/>
              <a:t>(c) Calculate both the moles of sodium thiosulfate used in the titration and the number of moles of iodine titrated.</a:t>
            </a:r>
          </a:p>
          <a:p>
            <a:r>
              <a:rPr lang="en-US" altLang="en-US" sz="1800" b="1"/>
              <a:t>(d) Calculate the moles of dichromate ion that reacted to give the iodine titrated in the titration.</a:t>
            </a:r>
          </a:p>
          <a:p>
            <a:r>
              <a:rPr lang="en-US" altLang="en-US" sz="1800" b="1"/>
              <a:t>(e) Calculate mass of potassium dichromate in the 25.0 mL aliquot titrated.</a:t>
            </a:r>
          </a:p>
          <a:p>
            <a:r>
              <a:rPr lang="en-US" altLang="en-US" sz="1800" b="1"/>
              <a:t>(f) Calculate the total mass of potassium dichromate in the original sample (how pure was it?)</a:t>
            </a:r>
          </a:p>
        </p:txBody>
      </p:sp>
      <p:sp>
        <p:nvSpPr>
          <p:cNvPr id="46082" name="Text Box 2"/>
          <p:cNvSpPr txBox="1">
            <a:spLocks noChangeArrowheads="1"/>
          </p:cNvSpPr>
          <p:nvPr/>
        </p:nvSpPr>
        <p:spPr bwMode="auto">
          <a:xfrm>
            <a:off x="144463" y="152400"/>
            <a:ext cx="885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solidFill>
                  <a:schemeClr val="tx2"/>
                </a:solidFill>
              </a:rPr>
              <a:t>Lecture Problems </a:t>
            </a:r>
            <a:r>
              <a:rPr lang="en-US" altLang="en-US" sz="1100" b="1" u="sng">
                <a:solidFill>
                  <a:schemeClr val="tx2"/>
                </a:solidFill>
              </a:rPr>
              <a:t>(2 of 2)</a:t>
            </a:r>
          </a:p>
          <a:p>
            <a:pPr algn="ctr"/>
            <a:endParaRPr lang="en-US" altLang="en-US" b="1" u="sng">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AB6B1D5-4B01-4D5C-A75A-4173390536E3}"/>
              </a:ext>
            </a:extLst>
          </p:cNvPr>
          <p:cNvSpPr>
            <a:spLocks noGrp="1" noChangeArrowheads="1"/>
          </p:cNvSpPr>
          <p:nvPr>
            <p:ph type="title"/>
          </p:nvPr>
        </p:nvSpPr>
        <p:spPr>
          <a:xfrm>
            <a:off x="0" y="0"/>
            <a:ext cx="9144000" cy="1066800"/>
          </a:xfrm>
        </p:spPr>
        <p:txBody>
          <a:bodyPr/>
          <a:lstStyle/>
          <a:p>
            <a:pPr>
              <a:defRPr/>
            </a:pPr>
            <a:r>
              <a:rPr lang="en-US" sz="3600" b="1">
                <a:solidFill>
                  <a:srgbClr val="FF0066"/>
                </a:solidFill>
                <a:effectLst>
                  <a:outerShdw blurRad="38100" dist="38100" dir="2700000" algn="tl">
                    <a:srgbClr val="C0C0C0"/>
                  </a:outerShdw>
                </a:effectLst>
              </a:rPr>
              <a:t>G</a:t>
            </a:r>
            <a:r>
              <a:rPr lang="en-US" sz="3600" b="1">
                <a:solidFill>
                  <a:srgbClr val="FF7C80"/>
                </a:solidFill>
                <a:effectLst>
                  <a:outerShdw blurRad="38100" dist="38100" dir="2700000" algn="tl">
                    <a:srgbClr val="C0C0C0"/>
                  </a:outerShdw>
                </a:effectLst>
              </a:rPr>
              <a:t>E</a:t>
            </a:r>
            <a:r>
              <a:rPr lang="en-US" sz="3600" b="1">
                <a:solidFill>
                  <a:srgbClr val="FF0066"/>
                </a:solidFill>
                <a:effectLst>
                  <a:outerShdw blurRad="38100" dist="38100" dir="2700000" algn="tl">
                    <a:srgbClr val="C0C0C0"/>
                  </a:outerShdw>
                </a:effectLst>
              </a:rPr>
              <a:t>N</a:t>
            </a:r>
            <a:r>
              <a:rPr lang="en-US" sz="3600" b="1">
                <a:solidFill>
                  <a:srgbClr val="FF7C80"/>
                </a:solidFill>
                <a:effectLst>
                  <a:outerShdw blurRad="38100" dist="38100" dir="2700000" algn="tl">
                    <a:srgbClr val="C0C0C0"/>
                  </a:outerShdw>
                </a:effectLst>
              </a:rPr>
              <a:t>E</a:t>
            </a:r>
            <a:r>
              <a:rPr lang="en-US" sz="3600" b="1">
                <a:solidFill>
                  <a:srgbClr val="FF0066"/>
                </a:solidFill>
                <a:effectLst>
                  <a:outerShdw blurRad="38100" dist="38100" dir="2700000" algn="tl">
                    <a:srgbClr val="C0C0C0"/>
                  </a:outerShdw>
                </a:effectLst>
              </a:rPr>
              <a:t>R</a:t>
            </a:r>
            <a:r>
              <a:rPr lang="en-US" sz="3600" b="1">
                <a:solidFill>
                  <a:srgbClr val="FF7C80"/>
                </a:solidFill>
                <a:effectLst>
                  <a:outerShdw blurRad="38100" dist="38100" dir="2700000" algn="tl">
                    <a:srgbClr val="C0C0C0"/>
                  </a:outerShdw>
                </a:effectLst>
              </a:rPr>
              <a:t>A</a:t>
            </a:r>
            <a:r>
              <a:rPr lang="en-US" sz="3600" b="1">
                <a:solidFill>
                  <a:srgbClr val="FF0066"/>
                </a:solidFill>
                <a:effectLst>
                  <a:outerShdw blurRad="38100" dist="38100" dir="2700000" algn="tl">
                    <a:srgbClr val="C0C0C0"/>
                  </a:outerShdw>
                </a:effectLst>
              </a:rPr>
              <a:t>L P</a:t>
            </a:r>
            <a:r>
              <a:rPr lang="en-US" sz="3600" b="1">
                <a:solidFill>
                  <a:srgbClr val="FF7C80"/>
                </a:solidFill>
                <a:effectLst>
                  <a:outerShdw blurRad="38100" dist="38100" dir="2700000" algn="tl">
                    <a:srgbClr val="C0C0C0"/>
                  </a:outerShdw>
                </a:effectLst>
              </a:rPr>
              <a:t>R</a:t>
            </a:r>
            <a:r>
              <a:rPr lang="en-US" sz="3600" b="1">
                <a:solidFill>
                  <a:srgbClr val="FF0066"/>
                </a:solidFill>
                <a:effectLst>
                  <a:outerShdw blurRad="38100" dist="38100" dir="2700000" algn="tl">
                    <a:srgbClr val="C0C0C0"/>
                  </a:outerShdw>
                </a:effectLst>
              </a:rPr>
              <a:t>O</a:t>
            </a:r>
            <a:r>
              <a:rPr lang="en-US" sz="3600" b="1">
                <a:solidFill>
                  <a:srgbClr val="FF7C80"/>
                </a:solidFill>
                <a:effectLst>
                  <a:outerShdw blurRad="38100" dist="38100" dir="2700000" algn="tl">
                    <a:srgbClr val="C0C0C0"/>
                  </a:outerShdw>
                </a:effectLst>
              </a:rPr>
              <a:t>P</a:t>
            </a:r>
            <a:r>
              <a:rPr lang="en-US" sz="3600" b="1">
                <a:solidFill>
                  <a:srgbClr val="FF0066"/>
                </a:solidFill>
                <a:effectLst>
                  <a:outerShdw blurRad="38100" dist="38100" dir="2700000" algn="tl">
                    <a:srgbClr val="C0C0C0"/>
                  </a:outerShdw>
                </a:effectLst>
              </a:rPr>
              <a:t>E</a:t>
            </a:r>
            <a:r>
              <a:rPr lang="en-US" sz="3600" b="1">
                <a:solidFill>
                  <a:srgbClr val="FF7C80"/>
                </a:solidFill>
                <a:effectLst>
                  <a:outerShdw blurRad="38100" dist="38100" dir="2700000" algn="tl">
                    <a:srgbClr val="C0C0C0"/>
                  </a:outerShdw>
                </a:effectLst>
              </a:rPr>
              <a:t>R</a:t>
            </a:r>
            <a:r>
              <a:rPr lang="en-US" sz="3600" b="1">
                <a:solidFill>
                  <a:srgbClr val="FF0066"/>
                </a:solidFill>
                <a:effectLst>
                  <a:outerShdw blurRad="38100" dist="38100" dir="2700000" algn="tl">
                    <a:srgbClr val="C0C0C0"/>
                  </a:outerShdw>
                </a:effectLst>
              </a:rPr>
              <a:t>T</a:t>
            </a:r>
            <a:r>
              <a:rPr lang="en-US" sz="3600" b="1">
                <a:solidFill>
                  <a:srgbClr val="FF7C80"/>
                </a:solidFill>
                <a:effectLst>
                  <a:outerShdw blurRad="38100" dist="38100" dir="2700000" algn="tl">
                    <a:srgbClr val="C0C0C0"/>
                  </a:outerShdw>
                </a:effectLst>
              </a:rPr>
              <a:t>I</a:t>
            </a:r>
            <a:r>
              <a:rPr lang="en-US" sz="3600" b="1">
                <a:solidFill>
                  <a:srgbClr val="FF0066"/>
                </a:solidFill>
                <a:effectLst>
                  <a:outerShdw blurRad="38100" dist="38100" dir="2700000" algn="tl">
                    <a:srgbClr val="C0C0C0"/>
                  </a:outerShdw>
                </a:effectLst>
              </a:rPr>
              <a:t>E</a:t>
            </a:r>
            <a:r>
              <a:rPr lang="en-US" sz="3600" b="1">
                <a:solidFill>
                  <a:srgbClr val="FF7C80"/>
                </a:solidFill>
                <a:effectLst>
                  <a:outerShdw blurRad="38100" dist="38100" dir="2700000" algn="tl">
                    <a:srgbClr val="C0C0C0"/>
                  </a:outerShdw>
                </a:effectLst>
              </a:rPr>
              <a:t>S</a:t>
            </a:r>
            <a:r>
              <a:rPr lang="en-US" sz="3600" b="1">
                <a:solidFill>
                  <a:srgbClr val="FF0066"/>
                </a:solidFill>
                <a:effectLst>
                  <a:outerShdw blurRad="38100" dist="38100" dir="2700000" algn="tl">
                    <a:srgbClr val="C0C0C0"/>
                  </a:outerShdw>
                </a:effectLst>
              </a:rPr>
              <a:t> O</a:t>
            </a:r>
            <a:r>
              <a:rPr lang="en-US" sz="3600" b="1">
                <a:solidFill>
                  <a:srgbClr val="FF7C80"/>
                </a:solidFill>
                <a:effectLst>
                  <a:outerShdw blurRad="38100" dist="38100" dir="2700000" algn="tl">
                    <a:srgbClr val="C0C0C0"/>
                  </a:outerShdw>
                </a:effectLst>
              </a:rPr>
              <a:t>F</a:t>
            </a:r>
            <a:r>
              <a:rPr lang="en-US" sz="3600" b="1">
                <a:solidFill>
                  <a:srgbClr val="FF0066"/>
                </a:solidFill>
                <a:effectLst>
                  <a:outerShdw blurRad="38100" dist="38100" dir="2700000" algn="tl">
                    <a:srgbClr val="C0C0C0"/>
                  </a:outerShdw>
                </a:effectLst>
              </a:rPr>
              <a:t> S</a:t>
            </a:r>
            <a:r>
              <a:rPr lang="en-US" sz="3600" b="1">
                <a:solidFill>
                  <a:srgbClr val="FF7C80"/>
                </a:solidFill>
                <a:effectLst>
                  <a:outerShdw blurRad="38100" dist="38100" dir="2700000" algn="tl">
                    <a:srgbClr val="C0C0C0"/>
                  </a:outerShdw>
                </a:effectLst>
              </a:rPr>
              <a:t>O</a:t>
            </a:r>
            <a:r>
              <a:rPr lang="en-US" sz="3600" b="1">
                <a:solidFill>
                  <a:srgbClr val="FF0066"/>
                </a:solidFill>
                <a:effectLst>
                  <a:outerShdw blurRad="38100" dist="38100" dir="2700000" algn="tl">
                    <a:srgbClr val="C0C0C0"/>
                  </a:outerShdw>
                </a:effectLst>
              </a:rPr>
              <a:t>L</a:t>
            </a:r>
            <a:r>
              <a:rPr lang="en-US" sz="3600" b="1">
                <a:solidFill>
                  <a:srgbClr val="FF7C80"/>
                </a:solidFill>
                <a:effectLst>
                  <a:outerShdw blurRad="38100" dist="38100" dir="2700000" algn="tl">
                    <a:srgbClr val="C0C0C0"/>
                  </a:outerShdw>
                </a:effectLst>
              </a:rPr>
              <a:t>U</a:t>
            </a:r>
            <a:r>
              <a:rPr lang="en-US" sz="3600" b="1">
                <a:solidFill>
                  <a:srgbClr val="FF0066"/>
                </a:solidFill>
                <a:effectLst>
                  <a:outerShdw blurRad="38100" dist="38100" dir="2700000" algn="tl">
                    <a:srgbClr val="C0C0C0"/>
                  </a:outerShdw>
                </a:effectLst>
              </a:rPr>
              <a:t>T</a:t>
            </a:r>
            <a:r>
              <a:rPr lang="en-US" sz="3600" b="1">
                <a:solidFill>
                  <a:srgbClr val="FF7C80"/>
                </a:solidFill>
                <a:effectLst>
                  <a:outerShdw blurRad="38100" dist="38100" dir="2700000" algn="tl">
                    <a:srgbClr val="C0C0C0"/>
                  </a:outerShdw>
                </a:effectLst>
              </a:rPr>
              <a:t>I</a:t>
            </a:r>
            <a:r>
              <a:rPr lang="en-US" sz="3600" b="1">
                <a:solidFill>
                  <a:srgbClr val="FF0066"/>
                </a:solidFill>
                <a:effectLst>
                  <a:outerShdw blurRad="38100" dist="38100" dir="2700000" algn="tl">
                    <a:srgbClr val="C0C0C0"/>
                  </a:outerShdw>
                </a:effectLst>
              </a:rPr>
              <a:t>O</a:t>
            </a:r>
            <a:r>
              <a:rPr lang="en-US" sz="3600" b="1">
                <a:solidFill>
                  <a:srgbClr val="FF7C80"/>
                </a:solidFill>
                <a:effectLst>
                  <a:outerShdw blurRad="38100" dist="38100" dir="2700000" algn="tl">
                    <a:srgbClr val="C0C0C0"/>
                  </a:outerShdw>
                </a:effectLst>
              </a:rPr>
              <a:t>N</a:t>
            </a:r>
            <a:r>
              <a:rPr lang="en-US" sz="3600" b="1">
                <a:solidFill>
                  <a:srgbClr val="FF0066"/>
                </a:solidFill>
                <a:effectLst>
                  <a:outerShdw blurRad="38100" dist="38100" dir="2700000" algn="tl">
                    <a:srgbClr val="C0C0C0"/>
                  </a:outerShdw>
                </a:effectLst>
              </a:rPr>
              <a:t>S</a:t>
            </a:r>
            <a:endParaRPr lang="en-US" b="1">
              <a:solidFill>
                <a:srgbClr val="FF0066"/>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304800" y="838200"/>
            <a:ext cx="8839200" cy="5791200"/>
          </a:xfrm>
        </p:spPr>
        <p:txBody>
          <a:bodyPr/>
          <a:lstStyle/>
          <a:p>
            <a:pPr>
              <a:buFontTx/>
              <a:buNone/>
            </a:pPr>
            <a:r>
              <a:rPr lang="en-US" altLang="en-US" sz="2800" b="1">
                <a:solidFill>
                  <a:srgbClr val="660033"/>
                </a:solidFill>
                <a:latin typeface="Arial" panose="020B0604020202020204" pitchFamily="34" charset="0"/>
              </a:rPr>
              <a:t>1. A solution is a homogeneous mixture of two or more components.</a:t>
            </a:r>
          </a:p>
          <a:p>
            <a:pPr>
              <a:buFontTx/>
              <a:buNone/>
            </a:pPr>
            <a:r>
              <a:rPr lang="en-US" altLang="en-US" sz="2800" b="1">
                <a:latin typeface="Arial" panose="020B0604020202020204" pitchFamily="34" charset="0"/>
              </a:rPr>
              <a:t>2.  It has variable composition.</a:t>
            </a:r>
          </a:p>
          <a:p>
            <a:pPr>
              <a:buFontTx/>
              <a:buNone/>
            </a:pPr>
            <a:r>
              <a:rPr lang="en-US" altLang="en-US" sz="2800" b="1">
                <a:solidFill>
                  <a:srgbClr val="660033"/>
                </a:solidFill>
                <a:latin typeface="Arial" panose="020B0604020202020204" pitchFamily="34" charset="0"/>
              </a:rPr>
              <a:t>3.  The dissolved solute is molecular or ionic in size.</a:t>
            </a:r>
          </a:p>
          <a:p>
            <a:pPr>
              <a:buFontTx/>
              <a:buNone/>
            </a:pPr>
            <a:r>
              <a:rPr lang="en-US" altLang="en-US" sz="2800" b="1">
                <a:latin typeface="Arial" panose="020B0604020202020204" pitchFamily="34" charset="0"/>
              </a:rPr>
              <a:t>4.  A solution may be either colored or colorless but is generally transparent.</a:t>
            </a:r>
          </a:p>
          <a:p>
            <a:pPr>
              <a:buFontTx/>
              <a:buNone/>
            </a:pPr>
            <a:r>
              <a:rPr lang="en-US" altLang="en-US" sz="2800" b="1">
                <a:solidFill>
                  <a:srgbClr val="660033"/>
                </a:solidFill>
                <a:latin typeface="Arial" panose="020B0604020202020204" pitchFamily="34" charset="0"/>
              </a:rPr>
              <a:t>5.  The solute remains uniformly distributed throughout the solution and will not settle out through time.</a:t>
            </a:r>
          </a:p>
          <a:p>
            <a:pPr>
              <a:buFontTx/>
              <a:buNone/>
            </a:pPr>
            <a:r>
              <a:rPr lang="en-US" altLang="en-US" sz="2800" b="1">
                <a:latin typeface="Arial" panose="020B0604020202020204" pitchFamily="34" charset="0"/>
              </a:rPr>
              <a:t>6.  The solute can be separated from the solvent by physical methods.</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3" descr="Diagrams show that, part ay, ionic compounds form ions when dissolving while, part b, molecular substances do not. Part Ay. Ionic compounds like sodium chloride, N ay C l, form ions when they dissolve.  A diagram shows water molecules and a cube made of alternating sodium and chloride ions. 1. H 2 O molecules separate N ay plus and C l minus ions from solid N ay C l. 2. H 2 O molecules surround N ay plus and C l minus ions.  The water molecules are arranged so that the hydrogens associate with C l minus and the oxygens associated with N ay plus. 3. N ay plus and C l minus ions disperse throughout the solution. Part b. Molecular substances like methanol, C H 3, O H, dissolve without forming ions.  The diagram shows water molecules and methanol molecules in solu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3276600"/>
            <a:ext cx="621506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ADCF7FD9-147D-4681-AA73-37A4A4A5279E}"/>
              </a:ext>
            </a:extLst>
          </p:cNvPr>
          <p:cNvSpPr>
            <a:spLocks noGrp="1"/>
          </p:cNvSpPr>
          <p:nvPr>
            <p:ph idx="1"/>
          </p:nvPr>
        </p:nvSpPr>
        <p:spPr>
          <a:xfrm>
            <a:off x="457200" y="1154113"/>
            <a:ext cx="8229600" cy="2209800"/>
          </a:xfrm>
        </p:spPr>
        <p:txBody>
          <a:bodyPr/>
          <a:lstStyle/>
          <a:p>
            <a:pPr>
              <a:defRPr/>
            </a:pPr>
            <a:r>
              <a:rPr lang="en-US" sz="1800" dirty="0"/>
              <a:t>Substances can dissolve in water by different ways:</a:t>
            </a:r>
          </a:p>
          <a:p>
            <a:pPr marL="740664" indent="-283464">
              <a:spcBef>
                <a:spcPts val="600"/>
              </a:spcBef>
              <a:buFont typeface="Lucida Grande"/>
              <a:buChar char="–"/>
              <a:defRPr/>
            </a:pPr>
            <a:r>
              <a:rPr lang="en-US" sz="1800" dirty="0"/>
              <a:t>Ionic compounds dissolve by </a:t>
            </a:r>
            <a:r>
              <a:rPr lang="en-US" sz="1800" b="1" dirty="0"/>
              <a:t>dissociation</a:t>
            </a:r>
            <a:r>
              <a:rPr lang="en-US" sz="1800" dirty="0"/>
              <a:t>, where water surrounds the separated ions.</a:t>
            </a:r>
          </a:p>
          <a:p>
            <a:pPr marL="740664" indent="-283464">
              <a:spcBef>
                <a:spcPts val="600"/>
              </a:spcBef>
              <a:buFont typeface="Lucida Grande"/>
              <a:buChar char="–"/>
              <a:defRPr/>
            </a:pPr>
            <a:r>
              <a:rPr lang="en-US" sz="1800" dirty="0"/>
              <a:t>Molecular compounds interact with water, but most do NOT dissociate.</a:t>
            </a:r>
          </a:p>
          <a:p>
            <a:pPr marL="740664" indent="-283464">
              <a:spcBef>
                <a:spcPts val="600"/>
              </a:spcBef>
              <a:buFont typeface="Lucida Grande"/>
              <a:buChar char="–"/>
              <a:defRPr/>
            </a:pPr>
            <a:r>
              <a:rPr lang="en-US" sz="1800" dirty="0"/>
              <a:t>Some molecular substances react with water when they dissolve.</a:t>
            </a:r>
          </a:p>
          <a:p>
            <a:pPr marL="1143000" indent="-228600">
              <a:spcBef>
                <a:spcPts val="600"/>
              </a:spcBef>
              <a:defRPr/>
            </a:pPr>
            <a:r>
              <a:rPr lang="en-US" sz="1800" dirty="0"/>
              <a:t>All substances dissolve by </a:t>
            </a:r>
            <a:r>
              <a:rPr lang="en-US" sz="1800" b="1" dirty="0"/>
              <a:t>solvation</a:t>
            </a:r>
            <a:r>
              <a:rPr lang="en-US" sz="1800" dirty="0"/>
              <a:t>, surrounding of the solute by solvent.</a:t>
            </a:r>
          </a:p>
        </p:txBody>
      </p:sp>
      <p:sp>
        <p:nvSpPr>
          <p:cNvPr id="10242" name="Title 6"/>
          <p:cNvSpPr>
            <a:spLocks noGrp="1" noChangeArrowheads="1"/>
          </p:cNvSpPr>
          <p:nvPr>
            <p:ph type="title"/>
          </p:nvPr>
        </p:nvSpPr>
        <p:spPr>
          <a:xfrm>
            <a:off x="685800" y="228600"/>
            <a:ext cx="7772400" cy="1143000"/>
          </a:xfrm>
        </p:spPr>
        <p:txBody>
          <a:bodyPr/>
          <a:lstStyle/>
          <a:p>
            <a:r>
              <a:rPr lang="en-US" altLang="en-US"/>
              <a:t>Aqueous Solutions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5" descr="04_09"/>
          <p:cNvPicPr>
            <a:picLocks noChangeAspect="1" noChangeArrowheads="1"/>
          </p:cNvPicPr>
          <p:nvPr/>
        </p:nvPicPr>
        <p:blipFill>
          <a:blip r:embed="rId3">
            <a:extLst>
              <a:ext uri="{28A0092B-C50C-407E-A947-70E740481C1C}">
                <a14:useLocalDpi xmlns:a14="http://schemas.microsoft.com/office/drawing/2010/main" val="0"/>
              </a:ext>
            </a:extLst>
          </a:blip>
          <a:srcRect b="5807"/>
          <a:stretch>
            <a:fillRect/>
          </a:stretch>
        </p:blipFill>
        <p:spPr bwMode="auto">
          <a:xfrm>
            <a:off x="3886200" y="4495800"/>
            <a:ext cx="4419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04_07"/>
          <p:cNvPicPr>
            <a:picLocks noChangeAspect="1" noChangeArrowheads="1"/>
          </p:cNvPicPr>
          <p:nvPr/>
        </p:nvPicPr>
        <p:blipFill>
          <a:blip r:embed="rId4">
            <a:extLst>
              <a:ext uri="{28A0092B-C50C-407E-A947-70E740481C1C}">
                <a14:useLocalDpi xmlns:a14="http://schemas.microsoft.com/office/drawing/2010/main" val="0"/>
              </a:ext>
            </a:extLst>
          </a:blip>
          <a:srcRect t="20000" b="6523"/>
          <a:stretch>
            <a:fillRect/>
          </a:stretch>
        </p:blipFill>
        <p:spPr bwMode="auto">
          <a:xfrm>
            <a:off x="304800" y="4572000"/>
            <a:ext cx="35052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Grp="1" noChangeArrowheads="1"/>
          </p:cNvSpPr>
          <p:nvPr>
            <p:ph type="body" idx="1"/>
          </p:nvPr>
        </p:nvSpPr>
        <p:spPr>
          <a:xfrm>
            <a:off x="304800" y="990600"/>
            <a:ext cx="8458200" cy="3276600"/>
          </a:xfrm>
        </p:spPr>
        <p:txBody>
          <a:bodyPr/>
          <a:lstStyle/>
          <a:p>
            <a:pPr>
              <a:lnSpc>
                <a:spcPct val="90000"/>
              </a:lnSpc>
            </a:pPr>
            <a:r>
              <a:rPr lang="en-US" altLang="en-US" sz="2600"/>
              <a:t>there are attractive forces between the solute particles holding them together</a:t>
            </a:r>
          </a:p>
          <a:p>
            <a:pPr>
              <a:lnSpc>
                <a:spcPct val="90000"/>
              </a:lnSpc>
            </a:pPr>
            <a:r>
              <a:rPr lang="en-US" altLang="en-US" sz="2600"/>
              <a:t>there are also attractive forces between the solvent molecules</a:t>
            </a:r>
          </a:p>
          <a:p>
            <a:pPr>
              <a:lnSpc>
                <a:spcPct val="90000"/>
              </a:lnSpc>
            </a:pPr>
            <a:r>
              <a:rPr lang="en-US" altLang="en-US" sz="2600"/>
              <a:t>when we mix the solute with the solvent, there are attractive forces between the solute particles and the solvent molecules</a:t>
            </a:r>
          </a:p>
          <a:p>
            <a:pPr>
              <a:lnSpc>
                <a:spcPct val="90000"/>
              </a:lnSpc>
            </a:pPr>
            <a:r>
              <a:rPr lang="en-US" altLang="en-US" sz="2600"/>
              <a:t>if the attractions between solute and solvent are strong enough, the solute will dissolve</a:t>
            </a:r>
          </a:p>
        </p:txBody>
      </p:sp>
      <p:sp>
        <p:nvSpPr>
          <p:cNvPr id="11267" name="Rectangle 2"/>
          <p:cNvSpPr>
            <a:spLocks noGrp="1" noChangeArrowheads="1"/>
          </p:cNvSpPr>
          <p:nvPr>
            <p:ph type="title"/>
          </p:nvPr>
        </p:nvSpPr>
        <p:spPr>
          <a:xfrm>
            <a:off x="228600" y="152400"/>
            <a:ext cx="8763000" cy="990600"/>
          </a:xfrm>
        </p:spPr>
        <p:txBody>
          <a:bodyPr/>
          <a:lstStyle/>
          <a:p>
            <a:r>
              <a:rPr lang="en-US" altLang="en-US" sz="4000"/>
              <a:t>What Happens When a Solute Dissolves?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5715000" y="4953000"/>
            <a:ext cx="2971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result is a solution with free moving charged particles able to conduct electricity</a:t>
            </a:r>
          </a:p>
        </p:txBody>
      </p:sp>
      <p:sp>
        <p:nvSpPr>
          <p:cNvPr id="60420" name="Text Box 4"/>
          <p:cNvSpPr txBox="1">
            <a:spLocks noChangeArrowheads="1"/>
          </p:cNvSpPr>
          <p:nvPr/>
        </p:nvSpPr>
        <p:spPr bwMode="auto">
          <a:xfrm>
            <a:off x="5715000" y="3048000"/>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When it enters the solution, the ion is surrounded by water molecules, insulating it from other ions </a:t>
            </a:r>
          </a:p>
        </p:txBody>
      </p:sp>
      <p:sp>
        <p:nvSpPr>
          <p:cNvPr id="60419" name="Text Box 3"/>
          <p:cNvSpPr txBox="1">
            <a:spLocks noChangeArrowheads="1"/>
          </p:cNvSpPr>
          <p:nvPr/>
        </p:nvSpPr>
        <p:spPr bwMode="auto">
          <a:xfrm>
            <a:off x="5715000" y="1143000"/>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Each ion is attracted to the surrounding water molecules and pulled off and away from the crystal</a:t>
            </a:r>
          </a:p>
        </p:txBody>
      </p:sp>
      <p:pic>
        <p:nvPicPr>
          <p:cNvPr id="13318" name="Picture 6" descr="04_10"/>
          <p:cNvPicPr>
            <a:picLocks noChangeAspect="1" noChangeArrowheads="1"/>
          </p:cNvPicPr>
          <p:nvPr/>
        </p:nvPicPr>
        <p:blipFill>
          <a:blip r:embed="rId3">
            <a:extLst>
              <a:ext uri="{28A0092B-C50C-407E-A947-70E740481C1C}">
                <a14:useLocalDpi xmlns:a14="http://schemas.microsoft.com/office/drawing/2010/main" val="0"/>
              </a:ext>
            </a:extLst>
          </a:blip>
          <a:srcRect b="7451"/>
          <a:stretch>
            <a:fillRect/>
          </a:stretch>
        </p:blipFill>
        <p:spPr bwMode="auto">
          <a:xfrm>
            <a:off x="228600" y="1219200"/>
            <a:ext cx="5486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381000" y="228600"/>
            <a:ext cx="8458200" cy="1143000"/>
          </a:xfrm>
        </p:spPr>
        <p:txBody>
          <a:bodyPr/>
          <a:lstStyle/>
          <a:p>
            <a:r>
              <a:rPr lang="en-US" altLang="en-US"/>
              <a:t>Table Salt Dissolving in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20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20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fade">
                                      <p:cBhvr>
                                        <p:cTn id="17" dur="2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0" grpId="0"/>
      <p:bldP spid="604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title="decorative picture"/>
          <p:cNvGrpSpPr>
            <a:grpSpLocks/>
          </p:cNvGrpSpPr>
          <p:nvPr/>
        </p:nvGrpSpPr>
        <p:grpSpPr bwMode="auto">
          <a:xfrm>
            <a:off x="4648200" y="1447800"/>
            <a:ext cx="4173538" cy="4556125"/>
            <a:chOff x="2928" y="912"/>
            <a:chExt cx="2629" cy="2870"/>
          </a:xfrm>
        </p:grpSpPr>
        <p:pic>
          <p:nvPicPr>
            <p:cNvPr id="15365" name="Picture 7"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912"/>
              <a:ext cx="2629"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8"/>
            <p:cNvSpPr txBox="1">
              <a:spLocks noChangeArrowheads="1"/>
            </p:cNvSpPr>
            <p:nvPr/>
          </p:nvSpPr>
          <p:spPr bwMode="auto">
            <a:xfrm>
              <a:off x="2986" y="3264"/>
              <a:ext cx="24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molecular compounds do not dissociate when they dissolve</a:t>
              </a:r>
            </a:p>
          </p:txBody>
        </p:sp>
      </p:grpSp>
      <p:grpSp>
        <p:nvGrpSpPr>
          <p:cNvPr id="2" name="Group 3" title="decorative picture"/>
          <p:cNvGrpSpPr>
            <a:grpSpLocks/>
          </p:cNvGrpSpPr>
          <p:nvPr/>
        </p:nvGrpSpPr>
        <p:grpSpPr bwMode="auto">
          <a:xfrm>
            <a:off x="304800" y="1524000"/>
            <a:ext cx="4495800" cy="4479925"/>
            <a:chOff x="192" y="960"/>
            <a:chExt cx="2832" cy="2822"/>
          </a:xfrm>
        </p:grpSpPr>
        <p:pic>
          <p:nvPicPr>
            <p:cNvPr id="15367" name="Picture 4" title="decorativ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960"/>
              <a:ext cx="2832"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432" y="3264"/>
              <a:ext cx="231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ionic compounds dissociate into ions when they dissolve</a:t>
              </a:r>
            </a:p>
          </p:txBody>
        </p:sp>
      </p:grpSp>
      <p:sp>
        <p:nvSpPr>
          <p:cNvPr id="15362" name="Rectangle 2"/>
          <p:cNvSpPr>
            <a:spLocks noGrp="1" noChangeArrowheads="1"/>
          </p:cNvSpPr>
          <p:nvPr>
            <p:ph type="title"/>
          </p:nvPr>
        </p:nvSpPr>
        <p:spPr>
          <a:xfrm>
            <a:off x="304800" y="228600"/>
            <a:ext cx="8458200" cy="1143000"/>
          </a:xfrm>
        </p:spPr>
        <p:txBody>
          <a:bodyPr/>
          <a:lstStyle/>
          <a:p>
            <a:r>
              <a:rPr lang="en-US" altLang="en-US"/>
              <a:t>Salt vs. Sugar Dissolved in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4B5F37B-670B-4E02-89C1-E66C09B9D15F}"/>
              </a:ext>
            </a:extLst>
          </p:cNvPr>
          <p:cNvSpPr>
            <a:spLocks noGrp="1" noChangeArrowheads="1"/>
          </p:cNvSpPr>
          <p:nvPr>
            <p:ph type="title"/>
          </p:nvPr>
        </p:nvSpPr>
        <p:spPr>
          <a:xfrm>
            <a:off x="0" y="0"/>
            <a:ext cx="9144000" cy="608013"/>
          </a:xfrm>
        </p:spPr>
        <p:txBody>
          <a:bodyPr/>
          <a:lstStyle/>
          <a:p>
            <a:pPr>
              <a:defRPr/>
            </a:pPr>
            <a:r>
              <a:rPr lang="en-US" sz="3600" b="1">
                <a:effectLst>
                  <a:outerShdw blurRad="38100" dist="38100" dir="2700000" algn="tl">
                    <a:srgbClr val="C0C0C0"/>
                  </a:outerShdw>
                </a:effectLst>
                <a:latin typeface="Arial" charset="0"/>
              </a:rPr>
              <a:t>ELECTROLYTES</a:t>
            </a:r>
            <a:endParaRPr lang="en-US" b="1">
              <a:solidFill>
                <a:srgbClr val="FFCCFF"/>
              </a:solidFill>
              <a:effectLst>
                <a:outerShdw blurRad="38100" dist="38100" dir="2700000" algn="tl">
                  <a:srgbClr val="C0C0C0"/>
                </a:outerShdw>
              </a:effectLst>
              <a:latin typeface="Arial" charset="0"/>
            </a:endParaRPr>
          </a:p>
        </p:txBody>
      </p:sp>
      <p:sp>
        <p:nvSpPr>
          <p:cNvPr id="17411" name="Rectangle 3"/>
          <p:cNvSpPr>
            <a:spLocks noGrp="1" noChangeArrowheads="1"/>
          </p:cNvSpPr>
          <p:nvPr>
            <p:ph type="body" idx="1"/>
          </p:nvPr>
        </p:nvSpPr>
        <p:spPr>
          <a:xfrm>
            <a:off x="228600" y="457200"/>
            <a:ext cx="8610600" cy="6096000"/>
          </a:xfrm>
          <a:noFill/>
        </p:spPr>
        <p:txBody>
          <a:bodyPr/>
          <a:lstStyle/>
          <a:p>
            <a:pPr>
              <a:buFontTx/>
              <a:buNone/>
            </a:pPr>
            <a:r>
              <a:rPr lang="en-US" altLang="en-US" sz="2400" b="1">
                <a:solidFill>
                  <a:schemeClr val="tx2"/>
                </a:solidFill>
                <a:latin typeface="Arial" panose="020B0604020202020204" pitchFamily="34" charset="0"/>
              </a:rPr>
              <a:t>Electrolytes are species which conducts electricity when dissolved in water.   Acids, Bases, and Salts are all electrolytes.</a:t>
            </a:r>
            <a:r>
              <a:rPr lang="en-US" altLang="en-US" sz="2400" b="1">
                <a:latin typeface="Arial" panose="020B0604020202020204" pitchFamily="34" charset="0"/>
              </a:rPr>
              <a:t>   </a:t>
            </a:r>
          </a:p>
          <a:p>
            <a:pPr>
              <a:lnSpc>
                <a:spcPct val="80000"/>
              </a:lnSpc>
              <a:buFontTx/>
              <a:buNone/>
            </a:pPr>
            <a:endParaRPr lang="en-US" altLang="en-US" sz="2400" b="1">
              <a:solidFill>
                <a:srgbClr val="FF00FF"/>
              </a:solidFill>
              <a:latin typeface="Arial" panose="020B0604020202020204" pitchFamily="34" charset="0"/>
            </a:endParaRPr>
          </a:p>
          <a:p>
            <a:pPr>
              <a:buFontTx/>
              <a:buNone/>
            </a:pPr>
            <a:r>
              <a:rPr lang="en-US" altLang="en-US" sz="2400" b="1">
                <a:solidFill>
                  <a:srgbClr val="7030A0"/>
                </a:solidFill>
                <a:latin typeface="Arial" panose="020B0604020202020204" pitchFamily="34" charset="0"/>
              </a:rPr>
              <a:t>Salts and strong Acids or Bases form Strong  Electrolytes. Salt and strong acids (and bases) are fully dissociated therefore all of the ions present are available to conduct electricity. </a:t>
            </a:r>
          </a:p>
          <a:p>
            <a:pPr algn="ctr">
              <a:buFontTx/>
              <a:buNone/>
            </a:pPr>
            <a:r>
              <a:rPr lang="en-US" altLang="en-US" sz="2400" b="1">
                <a:solidFill>
                  <a:srgbClr val="7030A0"/>
                </a:solidFill>
                <a:latin typeface="Arial" panose="020B0604020202020204" pitchFamily="34" charset="0"/>
              </a:rPr>
              <a:t>HCl</a:t>
            </a:r>
            <a:r>
              <a:rPr lang="en-US" altLang="en-US" sz="2400" b="1" baseline="-25000">
                <a:solidFill>
                  <a:srgbClr val="7030A0"/>
                </a:solidFill>
                <a:latin typeface="Arial" panose="020B0604020202020204" pitchFamily="34" charset="0"/>
              </a:rPr>
              <a:t>(s)</a:t>
            </a:r>
            <a:r>
              <a:rPr lang="en-US" altLang="en-US" sz="2400" b="1">
                <a:solidFill>
                  <a:srgbClr val="7030A0"/>
                </a:solidFill>
                <a:latin typeface="Arial" panose="020B0604020202020204" pitchFamily="34" charset="0"/>
              </a:rPr>
              <a:t> + H</a:t>
            </a:r>
            <a:r>
              <a:rPr lang="en-US" altLang="en-US" sz="2400" b="1" baseline="-25000">
                <a:solidFill>
                  <a:srgbClr val="7030A0"/>
                </a:solidFill>
                <a:latin typeface="Arial" panose="020B0604020202020204" pitchFamily="34" charset="0"/>
              </a:rPr>
              <a:t>2</a:t>
            </a:r>
            <a:r>
              <a:rPr lang="en-US" altLang="en-US" sz="2400" b="1">
                <a:solidFill>
                  <a:srgbClr val="7030A0"/>
                </a:solidFill>
                <a:latin typeface="Arial" panose="020B0604020202020204" pitchFamily="34" charset="0"/>
              </a:rPr>
              <a:t>O </a:t>
            </a:r>
            <a:r>
              <a:rPr lang="en-US" altLang="en-US" sz="2400" b="1">
                <a:solidFill>
                  <a:srgbClr val="7030A0"/>
                </a:solidFill>
                <a:latin typeface="Arial" panose="020B0604020202020204" pitchFamily="34" charset="0"/>
                <a:sym typeface="Symbol" panose="05050102010706020507" pitchFamily="18" charset="2"/>
              </a:rPr>
              <a:t></a:t>
            </a:r>
            <a:r>
              <a:rPr lang="en-US" altLang="en-US" sz="2400" b="1">
                <a:solidFill>
                  <a:srgbClr val="7030A0"/>
                </a:solidFill>
                <a:latin typeface="Arial" panose="020B0604020202020204" pitchFamily="34" charset="0"/>
              </a:rPr>
              <a:t>   H</a:t>
            </a:r>
            <a:r>
              <a:rPr lang="en-US" altLang="en-US" sz="2400" b="1" baseline="-25000">
                <a:solidFill>
                  <a:srgbClr val="7030A0"/>
                </a:solidFill>
                <a:latin typeface="Arial" panose="020B0604020202020204" pitchFamily="34" charset="0"/>
              </a:rPr>
              <a:t>3</a:t>
            </a:r>
            <a:r>
              <a:rPr lang="en-US" altLang="en-US" sz="2400" b="1">
                <a:solidFill>
                  <a:srgbClr val="7030A0"/>
                </a:solidFill>
                <a:latin typeface="Arial" panose="020B0604020202020204" pitchFamily="34" charset="0"/>
              </a:rPr>
              <a:t>O</a:t>
            </a:r>
            <a:r>
              <a:rPr lang="en-US" altLang="en-US" sz="2400" b="1" baseline="30000">
                <a:solidFill>
                  <a:srgbClr val="7030A0"/>
                </a:solidFill>
                <a:latin typeface="Arial" panose="020B0604020202020204" pitchFamily="34" charset="0"/>
              </a:rPr>
              <a:t>+</a:t>
            </a:r>
            <a:r>
              <a:rPr lang="en-US" altLang="en-US" sz="2400" b="1">
                <a:solidFill>
                  <a:srgbClr val="7030A0"/>
                </a:solidFill>
                <a:latin typeface="Arial" panose="020B0604020202020204" pitchFamily="34" charset="0"/>
              </a:rPr>
              <a:t>   +   Cl</a:t>
            </a:r>
            <a:r>
              <a:rPr lang="en-US" altLang="en-US" sz="2400" b="1" baseline="30000">
                <a:solidFill>
                  <a:srgbClr val="7030A0"/>
                </a:solidFill>
                <a:latin typeface="Arial" panose="020B0604020202020204" pitchFamily="34" charset="0"/>
              </a:rPr>
              <a:t>-</a:t>
            </a:r>
            <a:endParaRPr lang="en-US" altLang="en-US" sz="2400" b="1">
              <a:solidFill>
                <a:srgbClr val="7030A0"/>
              </a:solidFill>
              <a:latin typeface="Arial" panose="020B0604020202020204" pitchFamily="34" charset="0"/>
            </a:endParaRPr>
          </a:p>
          <a:p>
            <a:pPr>
              <a:lnSpc>
                <a:spcPct val="80000"/>
              </a:lnSpc>
              <a:buFontTx/>
              <a:buNone/>
            </a:pPr>
            <a:endParaRPr lang="en-US" altLang="en-US" sz="2400" b="1">
              <a:solidFill>
                <a:srgbClr val="CC3300"/>
              </a:solidFill>
              <a:latin typeface="Arial" panose="020B0604020202020204" pitchFamily="34" charset="0"/>
            </a:endParaRPr>
          </a:p>
          <a:p>
            <a:pPr>
              <a:buFontTx/>
              <a:buNone/>
            </a:pPr>
            <a:r>
              <a:rPr lang="en-US" altLang="en-US" sz="2400" b="1">
                <a:solidFill>
                  <a:schemeClr val="accent2"/>
                </a:solidFill>
                <a:latin typeface="Arial" panose="020B0604020202020204" pitchFamily="34" charset="0"/>
              </a:rPr>
              <a:t>Weak Acids and Weak Bases for Weak Electrolytes. </a:t>
            </a:r>
          </a:p>
          <a:p>
            <a:pPr>
              <a:buFontTx/>
              <a:buNone/>
            </a:pPr>
            <a:r>
              <a:rPr lang="en-US" altLang="en-US" sz="2400" b="1">
                <a:solidFill>
                  <a:schemeClr val="accent2"/>
                </a:solidFill>
                <a:latin typeface="Arial" panose="020B0604020202020204" pitchFamily="34" charset="0"/>
              </a:rPr>
              <a:t>	Weak electrolytes are partially dissociated therefore not all species in solution are ions, some of the molecular form is present.   Weak electrolytes have less ions avalible to conduct electricity. </a:t>
            </a:r>
          </a:p>
          <a:p>
            <a:pPr algn="ctr">
              <a:buFontTx/>
              <a:buNone/>
            </a:pPr>
            <a:r>
              <a:rPr lang="en-US" altLang="en-US" sz="2400" b="1">
                <a:solidFill>
                  <a:schemeClr val="accent2"/>
                </a:solidFill>
                <a:latin typeface="Arial" panose="020B0604020202020204" pitchFamily="34" charset="0"/>
              </a:rPr>
              <a:t>NH</a:t>
            </a:r>
            <a:r>
              <a:rPr lang="en-US" altLang="en-US" sz="2400" b="1" baseline="-25000">
                <a:solidFill>
                  <a:schemeClr val="accent2"/>
                </a:solidFill>
                <a:latin typeface="Arial" panose="020B0604020202020204" pitchFamily="34" charset="0"/>
              </a:rPr>
              <a:t>3</a:t>
            </a:r>
            <a:r>
              <a:rPr lang="en-US" altLang="en-US" sz="2400" b="1">
                <a:solidFill>
                  <a:schemeClr val="accent2"/>
                </a:solidFill>
                <a:latin typeface="Arial" panose="020B0604020202020204" pitchFamily="34" charset="0"/>
              </a:rPr>
              <a:t>  +  H</a:t>
            </a:r>
            <a:r>
              <a:rPr lang="en-US" altLang="en-US" sz="2400" b="1" baseline="-25000">
                <a:solidFill>
                  <a:schemeClr val="accent2"/>
                </a:solidFill>
                <a:latin typeface="Arial" panose="020B0604020202020204" pitchFamily="34" charset="0"/>
              </a:rPr>
              <a:t>2</a:t>
            </a:r>
            <a:r>
              <a:rPr lang="en-US" altLang="en-US" sz="2400" b="1">
                <a:solidFill>
                  <a:schemeClr val="accent2"/>
                </a:solidFill>
                <a:latin typeface="Arial" panose="020B0604020202020204" pitchFamily="34" charset="0"/>
              </a:rPr>
              <a:t>O  </a:t>
            </a:r>
            <a:r>
              <a:rPr lang="en-US" altLang="en-US" sz="2400" b="1">
                <a:solidFill>
                  <a:schemeClr val="accent2"/>
                </a:solidFill>
                <a:latin typeface="Arial" panose="020B0604020202020204" pitchFamily="34" charset="0"/>
                <a:sym typeface="Symbol" panose="05050102010706020507" pitchFamily="18" charset="2"/>
              </a:rPr>
              <a:t></a:t>
            </a:r>
            <a:r>
              <a:rPr lang="en-US" altLang="en-US" sz="2400" b="1">
                <a:solidFill>
                  <a:schemeClr val="accent2"/>
                </a:solidFill>
                <a:latin typeface="Arial" panose="020B0604020202020204" pitchFamily="34" charset="0"/>
              </a:rPr>
              <a:t>   NH</a:t>
            </a:r>
            <a:r>
              <a:rPr lang="en-US" altLang="en-US" sz="2400" b="1" baseline="-25000">
                <a:solidFill>
                  <a:schemeClr val="accent2"/>
                </a:solidFill>
                <a:latin typeface="Arial" panose="020B0604020202020204" pitchFamily="34" charset="0"/>
              </a:rPr>
              <a:t>4</a:t>
            </a:r>
            <a:r>
              <a:rPr lang="en-US" altLang="en-US" sz="2400" b="1" baseline="30000">
                <a:solidFill>
                  <a:schemeClr val="accent2"/>
                </a:solidFill>
                <a:latin typeface="Arial" panose="020B0604020202020204" pitchFamily="34" charset="0"/>
              </a:rPr>
              <a:t>+</a:t>
            </a:r>
            <a:r>
              <a:rPr lang="en-US" altLang="en-US" sz="2400" b="1">
                <a:solidFill>
                  <a:schemeClr val="accent2"/>
                </a:solidFill>
                <a:latin typeface="Arial" panose="020B0604020202020204" pitchFamily="34" charset="0"/>
              </a:rPr>
              <a:t>  +  OH</a:t>
            </a:r>
            <a:r>
              <a:rPr lang="en-US" altLang="en-US" sz="2400" b="1" baseline="30000">
                <a:solidFill>
                  <a:schemeClr val="accent2"/>
                </a:solidFill>
                <a:latin typeface="Arial" panose="020B0604020202020204" pitchFamily="34" charset="0"/>
              </a:rPr>
              <a:t>-</a:t>
            </a:r>
            <a:endParaRPr lang="en-US" altLang="en-US" sz="2400" i="1">
              <a:solidFill>
                <a:schemeClr val="accent2"/>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3"/>
          <p:cNvSpPr>
            <a:spLocks noGrp="1" noChangeArrowheads="1"/>
          </p:cNvSpPr>
          <p:nvPr>
            <p:ph idx="13"/>
          </p:nvPr>
        </p:nvSpPr>
        <p:spPr>
          <a:xfrm>
            <a:off x="257175" y="5143500"/>
            <a:ext cx="8229600" cy="1371600"/>
          </a:xfrm>
        </p:spPr>
        <p:txBody>
          <a:bodyPr/>
          <a:lstStyle/>
          <a:p>
            <a:r>
              <a:rPr lang="en-US" altLang="en-US" sz="2000"/>
              <a:t>A </a:t>
            </a:r>
            <a:r>
              <a:rPr lang="en-US" altLang="en-US" sz="2000" b="1"/>
              <a:t>strong electrolyte</a:t>
            </a:r>
            <a:r>
              <a:rPr lang="en-US" altLang="en-US" sz="2000"/>
              <a:t> dissociates completely when dissolved in water.</a:t>
            </a:r>
          </a:p>
          <a:p>
            <a:r>
              <a:rPr lang="en-US" altLang="en-US" sz="2000"/>
              <a:t>A </a:t>
            </a:r>
            <a:r>
              <a:rPr lang="en-US" altLang="en-US" sz="2000" b="1"/>
              <a:t>weak electrolyte</a:t>
            </a:r>
            <a:r>
              <a:rPr lang="en-US" altLang="en-US" sz="2000"/>
              <a:t> only dissociates partially when dissolved in water.</a:t>
            </a:r>
          </a:p>
          <a:p>
            <a:r>
              <a:rPr lang="en-US" altLang="en-US" sz="2000"/>
              <a:t>A </a:t>
            </a:r>
            <a:r>
              <a:rPr lang="en-US" altLang="en-US" sz="2000" b="1"/>
              <a:t>nonelectrolyte</a:t>
            </a:r>
            <a:r>
              <a:rPr lang="en-US" altLang="en-US" sz="2000"/>
              <a:t> does NOT dissociate in water.</a:t>
            </a:r>
          </a:p>
        </p:txBody>
      </p:sp>
      <p:pic>
        <p:nvPicPr>
          <p:cNvPr id="19459" name="Picture 8" descr="Photographs show that pure water and a nonelectrolyte sucrose solution don’t conduct electricity, but a sodium chloride electrolyte solution does. Three photographs each show a circuit with a light bulb; the circuit runs through a beaker with solution.  Pure water, H 2 O, liquid, does not conduct electricity, light bulb is not lit.  A nonelectrolyte solution, sucrose solution, C 12, H 22, O 11, aqueous, does not conduct electricity, light bulb is not lit.  An electrolyte solution, sodium chloride, N ay C l, aqueous, conducts electricity, light bulb is li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86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noChangeArrowheads="1"/>
          </p:cNvSpPr>
          <p:nvPr>
            <p:ph type="title"/>
          </p:nvPr>
        </p:nvSpPr>
        <p:spPr/>
        <p:txBody>
          <a:bodyPr/>
          <a:lstStyle/>
          <a:p>
            <a:r>
              <a:rPr lang="en-US" altLang="en-US"/>
              <a:t>Electrolytes</a:t>
            </a: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2584</Words>
  <Application>Microsoft Office PowerPoint</Application>
  <PresentationFormat>On-screen Show (4:3)</PresentationFormat>
  <Paragraphs>213</Paragraphs>
  <Slides>27</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4" baseType="lpstr">
      <vt:lpstr>Arial</vt:lpstr>
      <vt:lpstr>Arial Rounded MT Bold</vt:lpstr>
      <vt:lpstr>Arial Unicode MS</vt:lpstr>
      <vt:lpstr>Lucida Grande</vt:lpstr>
      <vt:lpstr>Symbol</vt:lpstr>
      <vt:lpstr>Times New Roman</vt:lpstr>
      <vt:lpstr>Default Design</vt:lpstr>
      <vt:lpstr>GENERAL SOLUTION CHEMISTRY</vt:lpstr>
      <vt:lpstr>PROPERTIES OF SOLUTIONS</vt:lpstr>
      <vt:lpstr>GENERAL PROPERTIES OF SOLUTIONS</vt:lpstr>
      <vt:lpstr>Aqueous Solutions</vt:lpstr>
      <vt:lpstr>What Happens When a Solute Dissolves?</vt:lpstr>
      <vt:lpstr>Table Salt Dissolving in Water</vt:lpstr>
      <vt:lpstr>Salt vs. Sugar Dissolved in Water</vt:lpstr>
      <vt:lpstr>ELECTROLYTES</vt:lpstr>
      <vt:lpstr>Electrolytes</vt:lpstr>
      <vt:lpstr>PowerPoint Presentation</vt:lpstr>
      <vt:lpstr>Mixing a Solution</vt:lpstr>
      <vt:lpstr>Solubility of Ionic Compounds</vt:lpstr>
      <vt:lpstr>Dilution</vt:lpstr>
      <vt:lpstr>PowerPoint Presentation</vt:lpstr>
      <vt:lpstr>PowerPoint Presentation</vt:lpstr>
      <vt:lpstr>PowerPoint Presentation</vt:lpstr>
      <vt:lpstr>PowerPoint Presentation</vt:lpstr>
      <vt:lpstr>PowerPoint Presentation</vt:lpstr>
      <vt:lpstr>PowerPoint Presentation</vt:lpstr>
      <vt:lpstr>TITRATION</vt:lpstr>
      <vt:lpstr>Titration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59</cp:revision>
  <cp:lastPrinted>2020-01-25T01:25:48Z</cp:lastPrinted>
  <dcterms:created xsi:type="dcterms:W3CDTF">2005-08-18T21:44:22Z</dcterms:created>
  <dcterms:modified xsi:type="dcterms:W3CDTF">2020-06-06T18:50:19Z</dcterms:modified>
</cp:coreProperties>
</file>