
<file path=[Content_Types].xml><?xml version="1.0" encoding="utf-8"?>
<Types xmlns="http://schemas.openxmlformats.org/package/2006/content-types">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0"/>
  </p:notesMasterIdLst>
  <p:sldIdLst>
    <p:sldId id="301" r:id="rId2"/>
    <p:sldId id="299" r:id="rId3"/>
    <p:sldId id="300" r:id="rId4"/>
    <p:sldId id="261" r:id="rId5"/>
    <p:sldId id="260" r:id="rId6"/>
    <p:sldId id="262" r:id="rId7"/>
    <p:sldId id="303" r:id="rId8"/>
    <p:sldId id="263" r:id="rId9"/>
    <p:sldId id="264" r:id="rId10"/>
    <p:sldId id="298" r:id="rId11"/>
    <p:sldId id="305" r:id="rId12"/>
    <p:sldId id="304" r:id="rId13"/>
    <p:sldId id="310" r:id="rId14"/>
    <p:sldId id="319" r:id="rId15"/>
    <p:sldId id="323" r:id="rId16"/>
    <p:sldId id="325" r:id="rId17"/>
    <p:sldId id="324" r:id="rId18"/>
    <p:sldId id="326" r:id="rId19"/>
  </p:sldIdLst>
  <p:sldSz cx="9144000" cy="6858000" type="screen4x3"/>
  <p:notesSz cx="6858000" cy="929640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003366"/>
    <a:srgbClr val="333399"/>
    <a:srgbClr val="000066"/>
    <a:srgbClr val="660066"/>
    <a:srgbClr val="CC0099"/>
    <a:srgbClr val="CC3300"/>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6" d="100"/>
          <a:sy n="46" d="100"/>
        </p:scale>
        <p:origin x="36" y="116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8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DB1706B1-D054-4B48-B5EE-07B374351762}"/>
              </a:ext>
            </a:extLst>
          </p:cNvPr>
          <p:cNvSpPr>
            <a:spLocks noGrp="1" noChangeArrowheads="1"/>
          </p:cNvSpPr>
          <p:nvPr>
            <p:ph type="hdr" sz="quarter"/>
          </p:nvPr>
        </p:nvSpPr>
        <p:spPr bwMode="auto">
          <a:xfrm>
            <a:off x="0" y="0"/>
            <a:ext cx="2971800"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39939" name="Rectangle 3">
            <a:extLst>
              <a:ext uri="{FF2B5EF4-FFF2-40B4-BE49-F238E27FC236}">
                <a16:creationId xmlns:a16="http://schemas.microsoft.com/office/drawing/2014/main" id="{7BABBED4-872E-4305-9832-3E2970E0CC6D}"/>
              </a:ext>
            </a:extLst>
          </p:cNvPr>
          <p:cNvSpPr>
            <a:spLocks noGrp="1" noChangeArrowheads="1"/>
          </p:cNvSpPr>
          <p:nvPr>
            <p:ph type="dt" idx="1"/>
          </p:nvPr>
        </p:nvSpPr>
        <p:spPr bwMode="auto">
          <a:xfrm>
            <a:off x="3884613" y="0"/>
            <a:ext cx="2971800"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3076"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9941" name="Rectangle 5">
            <a:extLst>
              <a:ext uri="{FF2B5EF4-FFF2-40B4-BE49-F238E27FC236}">
                <a16:creationId xmlns:a16="http://schemas.microsoft.com/office/drawing/2014/main" id="{19C238F7-3B7E-4365-A6F6-C0E47BB72813}"/>
              </a:ext>
            </a:extLst>
          </p:cNvPr>
          <p:cNvSpPr>
            <a:spLocks noGrp="1" noChangeArrowheads="1"/>
          </p:cNvSpPr>
          <p:nvPr>
            <p:ph type="body" sz="quarter" idx="3"/>
          </p:nvPr>
        </p:nvSpPr>
        <p:spPr bwMode="auto">
          <a:xfrm>
            <a:off x="685800" y="4416425"/>
            <a:ext cx="5486400" cy="4183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9942" name="Rectangle 6">
            <a:extLst>
              <a:ext uri="{FF2B5EF4-FFF2-40B4-BE49-F238E27FC236}">
                <a16:creationId xmlns:a16="http://schemas.microsoft.com/office/drawing/2014/main" id="{59A27924-DCDE-417F-AD74-D89176C36A81}"/>
              </a:ext>
            </a:extLst>
          </p:cNvPr>
          <p:cNvSpPr>
            <a:spLocks noGrp="1" noChangeArrowheads="1"/>
          </p:cNvSpPr>
          <p:nvPr>
            <p:ph type="ftr" sz="quarter" idx="4"/>
          </p:nvPr>
        </p:nvSpPr>
        <p:spPr bwMode="auto">
          <a:xfrm>
            <a:off x="0" y="8829675"/>
            <a:ext cx="2971800"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39943" name="Rectangle 7">
            <a:extLst>
              <a:ext uri="{FF2B5EF4-FFF2-40B4-BE49-F238E27FC236}">
                <a16:creationId xmlns:a16="http://schemas.microsoft.com/office/drawing/2014/main" id="{C303011C-E70E-421A-94F7-5BB938DCC535}"/>
              </a:ext>
            </a:extLst>
          </p:cNvPr>
          <p:cNvSpPr>
            <a:spLocks noGrp="1" noChangeArrowheads="1"/>
          </p:cNvSpPr>
          <p:nvPr>
            <p:ph type="sldNum" sz="quarter" idx="5"/>
          </p:nvPr>
        </p:nvSpPr>
        <p:spPr bwMode="auto">
          <a:xfrm>
            <a:off x="3884613" y="8829675"/>
            <a:ext cx="2971800"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D43B36C4-BE42-4D38-AB05-21682BBF4C5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FED76911-1989-466A-910F-93B088C082C2}" type="slidenum">
              <a:rPr lang="en-US" altLang="en-US" sz="1200" smtClean="0"/>
              <a:pPr/>
              <a:t>2</a:t>
            </a:fld>
            <a:endParaRPr lang="en-US" altLang="en-US" sz="1200"/>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D41F9BDA-FC94-4D8C-B0BA-055170E28A9C}" type="slidenum">
              <a:rPr lang="en-US" altLang="en-US" sz="1200" smtClean="0"/>
              <a:pPr/>
              <a:t>3</a:t>
            </a:fld>
            <a:endParaRPr lang="en-US" altLang="en-US" sz="1200"/>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E3D67694-75FE-428D-93A8-7F06C9EFD70F}" type="slidenum">
              <a:rPr lang="en-US" altLang="en-US" sz="1200" smtClean="0"/>
              <a:pPr/>
              <a:t>15</a:t>
            </a:fld>
            <a:endParaRPr lang="en-US" altLang="en-US" sz="120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CF0908BA-AC33-4E7B-9A46-0663386EC518}" type="slidenum">
              <a:rPr lang="en-US" altLang="en-US" sz="1200" smtClean="0"/>
              <a:pPr/>
              <a:t>16</a:t>
            </a:fld>
            <a:endParaRPr lang="en-US" altLang="en-US" sz="120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289A2D83-1D36-4CF5-BFE9-843B92C6AD89}" type="slidenum">
              <a:rPr lang="en-US" altLang="en-US" sz="1200" smtClean="0"/>
              <a:pPr/>
              <a:t>17</a:t>
            </a:fld>
            <a:endParaRPr lang="en-US" altLang="en-US" sz="120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446145FE-ACB9-43AD-978E-D213C4BDE53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D11719F-15A1-4AE1-8F64-133F776FC44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148D105F-FB77-4B03-A0C7-E38753D4B6C5}"/>
              </a:ext>
            </a:extLst>
          </p:cNvPr>
          <p:cNvSpPr>
            <a:spLocks noGrp="1" noChangeArrowheads="1"/>
          </p:cNvSpPr>
          <p:nvPr>
            <p:ph type="sldNum" sz="quarter" idx="12"/>
          </p:nvPr>
        </p:nvSpPr>
        <p:spPr>
          <a:ln/>
        </p:spPr>
        <p:txBody>
          <a:bodyPr/>
          <a:lstStyle>
            <a:lvl1pPr>
              <a:defRPr/>
            </a:lvl1pPr>
          </a:lstStyle>
          <a:p>
            <a:pPr>
              <a:defRPr/>
            </a:pPr>
            <a:fld id="{72C34276-7CD4-45D1-BB5B-C967EA3EB68E}" type="slidenum">
              <a:rPr lang="en-US" altLang="en-US"/>
              <a:pPr>
                <a:defRPr/>
              </a:pPr>
              <a:t>‹#›</a:t>
            </a:fld>
            <a:endParaRPr lang="en-US" altLang="en-US"/>
          </a:p>
        </p:txBody>
      </p:sp>
    </p:spTree>
    <p:extLst>
      <p:ext uri="{BB962C8B-B14F-4D97-AF65-F5344CB8AC3E}">
        <p14:creationId xmlns:p14="http://schemas.microsoft.com/office/powerpoint/2010/main" val="4191810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46145FE-ACB9-43AD-978E-D213C4BDE53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D11719F-15A1-4AE1-8F64-133F776FC44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148D105F-FB77-4B03-A0C7-E38753D4B6C5}"/>
              </a:ext>
            </a:extLst>
          </p:cNvPr>
          <p:cNvSpPr>
            <a:spLocks noGrp="1" noChangeArrowheads="1"/>
          </p:cNvSpPr>
          <p:nvPr>
            <p:ph type="sldNum" sz="quarter" idx="12"/>
          </p:nvPr>
        </p:nvSpPr>
        <p:spPr>
          <a:ln/>
        </p:spPr>
        <p:txBody>
          <a:bodyPr/>
          <a:lstStyle>
            <a:lvl1pPr>
              <a:defRPr/>
            </a:lvl1pPr>
          </a:lstStyle>
          <a:p>
            <a:pPr>
              <a:defRPr/>
            </a:pPr>
            <a:fld id="{406673DD-1B09-4A05-9433-C95666BE898E}" type="slidenum">
              <a:rPr lang="en-US" altLang="en-US"/>
              <a:pPr>
                <a:defRPr/>
              </a:pPr>
              <a:t>‹#›</a:t>
            </a:fld>
            <a:endParaRPr lang="en-US" altLang="en-US"/>
          </a:p>
        </p:txBody>
      </p:sp>
    </p:spTree>
    <p:extLst>
      <p:ext uri="{BB962C8B-B14F-4D97-AF65-F5344CB8AC3E}">
        <p14:creationId xmlns:p14="http://schemas.microsoft.com/office/powerpoint/2010/main" val="27504255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46145FE-ACB9-43AD-978E-D213C4BDE53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D11719F-15A1-4AE1-8F64-133F776FC44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148D105F-FB77-4B03-A0C7-E38753D4B6C5}"/>
              </a:ext>
            </a:extLst>
          </p:cNvPr>
          <p:cNvSpPr>
            <a:spLocks noGrp="1" noChangeArrowheads="1"/>
          </p:cNvSpPr>
          <p:nvPr>
            <p:ph type="sldNum" sz="quarter" idx="12"/>
          </p:nvPr>
        </p:nvSpPr>
        <p:spPr>
          <a:ln/>
        </p:spPr>
        <p:txBody>
          <a:bodyPr/>
          <a:lstStyle>
            <a:lvl1pPr>
              <a:defRPr/>
            </a:lvl1pPr>
          </a:lstStyle>
          <a:p>
            <a:pPr>
              <a:defRPr/>
            </a:pPr>
            <a:fld id="{B9BED4C4-5C17-4E7B-96F4-C99D3E89463C}" type="slidenum">
              <a:rPr lang="en-US" altLang="en-US"/>
              <a:pPr>
                <a:defRPr/>
              </a:pPr>
              <a:t>‹#›</a:t>
            </a:fld>
            <a:endParaRPr lang="en-US" altLang="en-US"/>
          </a:p>
        </p:txBody>
      </p:sp>
    </p:spTree>
    <p:extLst>
      <p:ext uri="{BB962C8B-B14F-4D97-AF65-F5344CB8AC3E}">
        <p14:creationId xmlns:p14="http://schemas.microsoft.com/office/powerpoint/2010/main" val="26514827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0"/>
            <a:ext cx="8229600" cy="41148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4">
            <a:extLst>
              <a:ext uri="{FF2B5EF4-FFF2-40B4-BE49-F238E27FC236}">
                <a16:creationId xmlns:a16="http://schemas.microsoft.com/office/drawing/2014/main" id="{BDEB91C6-6A77-44C7-BF56-E965CE4BFDB3}"/>
              </a:ext>
            </a:extLst>
          </p:cNvPr>
          <p:cNvSpPr>
            <a:spLocks noGrp="1"/>
          </p:cNvSpPr>
          <p:nvPr>
            <p:ph type="ftr" sz="quarter" idx="10"/>
          </p:nvPr>
        </p:nvSpPr>
        <p:spPr>
          <a:xfrm>
            <a:off x="93663" y="6172200"/>
            <a:ext cx="8596312" cy="234950"/>
          </a:xfrm>
        </p:spPr>
        <p:txBody>
          <a:bodyPr/>
          <a:lstStyle>
            <a:lvl1pPr>
              <a:defRPr/>
            </a:lvl1pPr>
          </a:lstStyle>
          <a:p>
            <a:pPr>
              <a:defRPr/>
            </a:pPr>
            <a:endParaRPr lang="en-US"/>
          </a:p>
        </p:txBody>
      </p:sp>
      <p:sp>
        <p:nvSpPr>
          <p:cNvPr id="5" name="Date Placeholder 3">
            <a:extLst>
              <a:ext uri="{FF2B5EF4-FFF2-40B4-BE49-F238E27FC236}">
                <a16:creationId xmlns:a16="http://schemas.microsoft.com/office/drawing/2014/main" id="{230CFD7C-70CE-4591-B37F-436C0EA5F06D}"/>
              </a:ext>
            </a:extLst>
          </p:cNvPr>
          <p:cNvSpPr>
            <a:spLocks noGrp="1"/>
          </p:cNvSpPr>
          <p:nvPr>
            <p:ph type="dt" sz="half" idx="11"/>
          </p:nvPr>
        </p:nvSpPr>
        <p:spPr/>
        <p:txBody>
          <a:bodyPr/>
          <a:lstStyle>
            <a:lvl1pPr>
              <a:defRPr/>
            </a:lvl1pPr>
          </a:lstStyle>
          <a:p>
            <a:pPr>
              <a:defRPr/>
            </a:pPr>
            <a:fld id="{DA2C776F-7381-40B1-B6D8-89D310F77D82}" type="datetimeFigureOut">
              <a:rPr lang="en-US"/>
              <a:pPr>
                <a:defRPr/>
              </a:pPr>
              <a:t>6/6/2020</a:t>
            </a:fld>
            <a:endParaRPr lang="en-US" dirty="0"/>
          </a:p>
        </p:txBody>
      </p:sp>
      <p:sp>
        <p:nvSpPr>
          <p:cNvPr id="6" name="Slide Number Placeholder 5">
            <a:extLst>
              <a:ext uri="{FF2B5EF4-FFF2-40B4-BE49-F238E27FC236}">
                <a16:creationId xmlns:a16="http://schemas.microsoft.com/office/drawing/2014/main" id="{541EAEF2-7FCF-4E17-8AAE-BB18B0DDDCAA}"/>
              </a:ext>
            </a:extLst>
          </p:cNvPr>
          <p:cNvSpPr>
            <a:spLocks noGrp="1"/>
          </p:cNvSpPr>
          <p:nvPr>
            <p:ph type="sldNum" sz="quarter" idx="12"/>
          </p:nvPr>
        </p:nvSpPr>
        <p:spPr/>
        <p:txBody>
          <a:bodyPr/>
          <a:lstStyle>
            <a:lvl1pPr>
              <a:defRPr/>
            </a:lvl1pPr>
          </a:lstStyle>
          <a:p>
            <a:pPr>
              <a:defRPr/>
            </a:pPr>
            <a:fld id="{55DCB6A6-630C-47D5-AB1C-28158715BCE2}" type="slidenum">
              <a:rPr lang="en-US"/>
              <a:pPr>
                <a:defRPr/>
              </a:pPr>
              <a:t>‹#›</a:t>
            </a:fld>
            <a:endParaRPr lang="en-US" dirty="0"/>
          </a:p>
        </p:txBody>
      </p:sp>
    </p:spTree>
    <p:extLst>
      <p:ext uri="{BB962C8B-B14F-4D97-AF65-F5344CB8AC3E}">
        <p14:creationId xmlns:p14="http://schemas.microsoft.com/office/powerpoint/2010/main" val="3814099899"/>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46145FE-ACB9-43AD-978E-D213C4BDE53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D11719F-15A1-4AE1-8F64-133F776FC44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148D105F-FB77-4B03-A0C7-E38753D4B6C5}"/>
              </a:ext>
            </a:extLst>
          </p:cNvPr>
          <p:cNvSpPr>
            <a:spLocks noGrp="1" noChangeArrowheads="1"/>
          </p:cNvSpPr>
          <p:nvPr>
            <p:ph type="sldNum" sz="quarter" idx="12"/>
          </p:nvPr>
        </p:nvSpPr>
        <p:spPr>
          <a:ln/>
        </p:spPr>
        <p:txBody>
          <a:bodyPr/>
          <a:lstStyle>
            <a:lvl1pPr>
              <a:defRPr/>
            </a:lvl1pPr>
          </a:lstStyle>
          <a:p>
            <a:pPr>
              <a:defRPr/>
            </a:pPr>
            <a:fld id="{AC13617E-B17C-436E-8920-C211B055E57F}" type="slidenum">
              <a:rPr lang="en-US" altLang="en-US"/>
              <a:pPr>
                <a:defRPr/>
              </a:pPr>
              <a:t>‹#›</a:t>
            </a:fld>
            <a:endParaRPr lang="en-US" altLang="en-US"/>
          </a:p>
        </p:txBody>
      </p:sp>
    </p:spTree>
    <p:extLst>
      <p:ext uri="{BB962C8B-B14F-4D97-AF65-F5344CB8AC3E}">
        <p14:creationId xmlns:p14="http://schemas.microsoft.com/office/powerpoint/2010/main" val="2180597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446145FE-ACB9-43AD-978E-D213C4BDE53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D11719F-15A1-4AE1-8F64-133F776FC44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148D105F-FB77-4B03-A0C7-E38753D4B6C5}"/>
              </a:ext>
            </a:extLst>
          </p:cNvPr>
          <p:cNvSpPr>
            <a:spLocks noGrp="1" noChangeArrowheads="1"/>
          </p:cNvSpPr>
          <p:nvPr>
            <p:ph type="sldNum" sz="quarter" idx="12"/>
          </p:nvPr>
        </p:nvSpPr>
        <p:spPr>
          <a:ln/>
        </p:spPr>
        <p:txBody>
          <a:bodyPr/>
          <a:lstStyle>
            <a:lvl1pPr>
              <a:defRPr/>
            </a:lvl1pPr>
          </a:lstStyle>
          <a:p>
            <a:pPr>
              <a:defRPr/>
            </a:pPr>
            <a:fld id="{71B011A4-370A-45EC-BE7C-F8C264C7B653}" type="slidenum">
              <a:rPr lang="en-US" altLang="en-US"/>
              <a:pPr>
                <a:defRPr/>
              </a:pPr>
              <a:t>‹#›</a:t>
            </a:fld>
            <a:endParaRPr lang="en-US" altLang="en-US"/>
          </a:p>
        </p:txBody>
      </p:sp>
    </p:spTree>
    <p:extLst>
      <p:ext uri="{BB962C8B-B14F-4D97-AF65-F5344CB8AC3E}">
        <p14:creationId xmlns:p14="http://schemas.microsoft.com/office/powerpoint/2010/main" val="1855708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446145FE-ACB9-43AD-978E-D213C4BDE53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2D11719F-15A1-4AE1-8F64-133F776FC44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148D105F-FB77-4B03-A0C7-E38753D4B6C5}"/>
              </a:ext>
            </a:extLst>
          </p:cNvPr>
          <p:cNvSpPr>
            <a:spLocks noGrp="1" noChangeArrowheads="1"/>
          </p:cNvSpPr>
          <p:nvPr>
            <p:ph type="sldNum" sz="quarter" idx="12"/>
          </p:nvPr>
        </p:nvSpPr>
        <p:spPr>
          <a:ln/>
        </p:spPr>
        <p:txBody>
          <a:bodyPr/>
          <a:lstStyle>
            <a:lvl1pPr>
              <a:defRPr/>
            </a:lvl1pPr>
          </a:lstStyle>
          <a:p>
            <a:pPr>
              <a:defRPr/>
            </a:pPr>
            <a:fld id="{F3046332-3A1E-4230-8CA1-4E905399551B}" type="slidenum">
              <a:rPr lang="en-US" altLang="en-US"/>
              <a:pPr>
                <a:defRPr/>
              </a:pPr>
              <a:t>‹#›</a:t>
            </a:fld>
            <a:endParaRPr lang="en-US" altLang="en-US"/>
          </a:p>
        </p:txBody>
      </p:sp>
    </p:spTree>
    <p:extLst>
      <p:ext uri="{BB962C8B-B14F-4D97-AF65-F5344CB8AC3E}">
        <p14:creationId xmlns:p14="http://schemas.microsoft.com/office/powerpoint/2010/main" val="2463503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446145FE-ACB9-43AD-978E-D213C4BDE533}"/>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2D11719F-15A1-4AE1-8F64-133F776FC44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148D105F-FB77-4B03-A0C7-E38753D4B6C5}"/>
              </a:ext>
            </a:extLst>
          </p:cNvPr>
          <p:cNvSpPr>
            <a:spLocks noGrp="1" noChangeArrowheads="1"/>
          </p:cNvSpPr>
          <p:nvPr>
            <p:ph type="sldNum" sz="quarter" idx="12"/>
          </p:nvPr>
        </p:nvSpPr>
        <p:spPr>
          <a:ln/>
        </p:spPr>
        <p:txBody>
          <a:bodyPr/>
          <a:lstStyle>
            <a:lvl1pPr>
              <a:defRPr/>
            </a:lvl1pPr>
          </a:lstStyle>
          <a:p>
            <a:pPr>
              <a:defRPr/>
            </a:pPr>
            <a:fld id="{88C3872A-1547-492C-AF39-FAB835D0C660}" type="slidenum">
              <a:rPr lang="en-US" altLang="en-US"/>
              <a:pPr>
                <a:defRPr/>
              </a:pPr>
              <a:t>‹#›</a:t>
            </a:fld>
            <a:endParaRPr lang="en-US" altLang="en-US"/>
          </a:p>
        </p:txBody>
      </p:sp>
    </p:spTree>
    <p:extLst>
      <p:ext uri="{BB962C8B-B14F-4D97-AF65-F5344CB8AC3E}">
        <p14:creationId xmlns:p14="http://schemas.microsoft.com/office/powerpoint/2010/main" val="38394969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446145FE-ACB9-43AD-978E-D213C4BDE533}"/>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2D11719F-15A1-4AE1-8F64-133F776FC44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148D105F-FB77-4B03-A0C7-E38753D4B6C5}"/>
              </a:ext>
            </a:extLst>
          </p:cNvPr>
          <p:cNvSpPr>
            <a:spLocks noGrp="1" noChangeArrowheads="1"/>
          </p:cNvSpPr>
          <p:nvPr>
            <p:ph type="sldNum" sz="quarter" idx="12"/>
          </p:nvPr>
        </p:nvSpPr>
        <p:spPr>
          <a:ln/>
        </p:spPr>
        <p:txBody>
          <a:bodyPr/>
          <a:lstStyle>
            <a:lvl1pPr>
              <a:defRPr/>
            </a:lvl1pPr>
          </a:lstStyle>
          <a:p>
            <a:pPr>
              <a:defRPr/>
            </a:pPr>
            <a:fld id="{7C5CF48E-0CF2-40BA-B2B9-B582C3D42DA9}" type="slidenum">
              <a:rPr lang="en-US" altLang="en-US"/>
              <a:pPr>
                <a:defRPr/>
              </a:pPr>
              <a:t>‹#›</a:t>
            </a:fld>
            <a:endParaRPr lang="en-US" altLang="en-US"/>
          </a:p>
        </p:txBody>
      </p:sp>
    </p:spTree>
    <p:extLst>
      <p:ext uri="{BB962C8B-B14F-4D97-AF65-F5344CB8AC3E}">
        <p14:creationId xmlns:p14="http://schemas.microsoft.com/office/powerpoint/2010/main" val="754494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446145FE-ACB9-43AD-978E-D213C4BDE533}"/>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2D11719F-15A1-4AE1-8F64-133F776FC44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148D105F-FB77-4B03-A0C7-E38753D4B6C5}"/>
              </a:ext>
            </a:extLst>
          </p:cNvPr>
          <p:cNvSpPr>
            <a:spLocks noGrp="1" noChangeArrowheads="1"/>
          </p:cNvSpPr>
          <p:nvPr>
            <p:ph type="sldNum" sz="quarter" idx="12"/>
          </p:nvPr>
        </p:nvSpPr>
        <p:spPr>
          <a:ln/>
        </p:spPr>
        <p:txBody>
          <a:bodyPr/>
          <a:lstStyle>
            <a:lvl1pPr>
              <a:defRPr/>
            </a:lvl1pPr>
          </a:lstStyle>
          <a:p>
            <a:pPr>
              <a:defRPr/>
            </a:pPr>
            <a:fld id="{AF3F23AC-611D-4CDD-A6B6-1B6C9379D07A}" type="slidenum">
              <a:rPr lang="en-US" altLang="en-US"/>
              <a:pPr>
                <a:defRPr/>
              </a:pPr>
              <a:t>‹#›</a:t>
            </a:fld>
            <a:endParaRPr lang="en-US" altLang="en-US"/>
          </a:p>
        </p:txBody>
      </p:sp>
    </p:spTree>
    <p:extLst>
      <p:ext uri="{BB962C8B-B14F-4D97-AF65-F5344CB8AC3E}">
        <p14:creationId xmlns:p14="http://schemas.microsoft.com/office/powerpoint/2010/main" val="13883338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446145FE-ACB9-43AD-978E-D213C4BDE53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2D11719F-15A1-4AE1-8F64-133F776FC44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148D105F-FB77-4B03-A0C7-E38753D4B6C5}"/>
              </a:ext>
            </a:extLst>
          </p:cNvPr>
          <p:cNvSpPr>
            <a:spLocks noGrp="1" noChangeArrowheads="1"/>
          </p:cNvSpPr>
          <p:nvPr>
            <p:ph type="sldNum" sz="quarter" idx="12"/>
          </p:nvPr>
        </p:nvSpPr>
        <p:spPr>
          <a:ln/>
        </p:spPr>
        <p:txBody>
          <a:bodyPr/>
          <a:lstStyle>
            <a:lvl1pPr>
              <a:defRPr/>
            </a:lvl1pPr>
          </a:lstStyle>
          <a:p>
            <a:pPr>
              <a:defRPr/>
            </a:pPr>
            <a:fld id="{38A0A63F-D8F9-4D62-B2A3-07EFB220130C}" type="slidenum">
              <a:rPr lang="en-US" altLang="en-US"/>
              <a:pPr>
                <a:defRPr/>
              </a:pPr>
              <a:t>‹#›</a:t>
            </a:fld>
            <a:endParaRPr lang="en-US" altLang="en-US"/>
          </a:p>
        </p:txBody>
      </p:sp>
    </p:spTree>
    <p:extLst>
      <p:ext uri="{BB962C8B-B14F-4D97-AF65-F5344CB8AC3E}">
        <p14:creationId xmlns:p14="http://schemas.microsoft.com/office/powerpoint/2010/main" val="25754063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446145FE-ACB9-43AD-978E-D213C4BDE53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2D11719F-15A1-4AE1-8F64-133F776FC44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148D105F-FB77-4B03-A0C7-E38753D4B6C5}"/>
              </a:ext>
            </a:extLst>
          </p:cNvPr>
          <p:cNvSpPr>
            <a:spLocks noGrp="1" noChangeArrowheads="1"/>
          </p:cNvSpPr>
          <p:nvPr>
            <p:ph type="sldNum" sz="quarter" idx="12"/>
          </p:nvPr>
        </p:nvSpPr>
        <p:spPr>
          <a:ln/>
        </p:spPr>
        <p:txBody>
          <a:bodyPr/>
          <a:lstStyle>
            <a:lvl1pPr>
              <a:defRPr/>
            </a:lvl1pPr>
          </a:lstStyle>
          <a:p>
            <a:pPr>
              <a:defRPr/>
            </a:pPr>
            <a:fld id="{DBEFB5A5-827E-4107-BC2C-3614C20C80CA}" type="slidenum">
              <a:rPr lang="en-US" altLang="en-US"/>
              <a:pPr>
                <a:defRPr/>
              </a:pPr>
              <a:t>‹#›</a:t>
            </a:fld>
            <a:endParaRPr lang="en-US" altLang="en-US"/>
          </a:p>
        </p:txBody>
      </p:sp>
    </p:spTree>
    <p:extLst>
      <p:ext uri="{BB962C8B-B14F-4D97-AF65-F5344CB8AC3E}">
        <p14:creationId xmlns:p14="http://schemas.microsoft.com/office/powerpoint/2010/main" val="976619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446145FE-ACB9-43AD-978E-D213C4BDE533}"/>
              </a:ext>
            </a:extLst>
          </p:cNvPr>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a:extLst>
              <a:ext uri="{FF2B5EF4-FFF2-40B4-BE49-F238E27FC236}">
                <a16:creationId xmlns:a16="http://schemas.microsoft.com/office/drawing/2014/main" id="{2D11719F-15A1-4AE1-8F64-133F776FC449}"/>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a:extLst>
              <a:ext uri="{FF2B5EF4-FFF2-40B4-BE49-F238E27FC236}">
                <a16:creationId xmlns:a16="http://schemas.microsoft.com/office/drawing/2014/main" id="{148D105F-FB77-4B03-A0C7-E38753D4B6C5}"/>
              </a:ext>
            </a:extLst>
          </p:cNvPr>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a:defRPr/>
            </a:pPr>
            <a:fld id="{DD2712F2-044A-4D31-AE2B-0531CE642232}"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image" Target="../media/image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3A7BAE8-7CD9-433D-9AC6-15DAE843D8C2}"/>
              </a:ext>
            </a:extLst>
          </p:cNvPr>
          <p:cNvSpPr/>
          <p:nvPr/>
        </p:nvSpPr>
        <p:spPr>
          <a:xfrm>
            <a:off x="410159" y="1066800"/>
            <a:ext cx="8323690" cy="1200329"/>
          </a:xfrm>
          <a:prstGeom prst="rect">
            <a:avLst/>
          </a:prstGeom>
          <a:noFill/>
        </p:spPr>
        <p:txBody>
          <a:bodyPr wrap="non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en-US" sz="72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STOICHIOMETRY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ext Box 2">
            <a:extLst>
              <a:ext uri="{FF2B5EF4-FFF2-40B4-BE49-F238E27FC236}">
                <a16:creationId xmlns:a16="http://schemas.microsoft.com/office/drawing/2014/main" id="{8CBFA11D-7223-4A6C-967A-A95AE85D6DFF}"/>
              </a:ext>
            </a:extLst>
          </p:cNvPr>
          <p:cNvSpPr txBox="1">
            <a:spLocks noChangeArrowheads="1"/>
          </p:cNvSpPr>
          <p:nvPr/>
        </p:nvSpPr>
        <p:spPr bwMode="auto">
          <a:xfrm>
            <a:off x="228600" y="152400"/>
            <a:ext cx="8915400" cy="526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1" algn="ctr">
              <a:defRPr/>
            </a:pPr>
            <a:r>
              <a:rPr lang="en-US" b="1" i="1" u="sng" dirty="0"/>
              <a:t>Workshop ST#3 on Percentage Yield	</a:t>
            </a:r>
            <a:r>
              <a:rPr lang="en-US" i="1" dirty="0"/>
              <a:t>	</a:t>
            </a:r>
            <a:endParaRPr lang="en-US" dirty="0"/>
          </a:p>
          <a:p>
            <a:pPr>
              <a:defRPr/>
            </a:pPr>
            <a:endParaRPr lang="en-US" dirty="0"/>
          </a:p>
          <a:p>
            <a:pPr>
              <a:defRPr/>
            </a:pPr>
            <a:r>
              <a:rPr lang="en-US" sz="1600" b="1" dirty="0">
                <a:effectLst>
                  <a:outerShdw blurRad="38100" dist="38100" dir="2700000" algn="tl">
                    <a:srgbClr val="C0C0C0"/>
                  </a:outerShdw>
                </a:effectLst>
              </a:rPr>
              <a:t>1.  A 0.473-g sample of phosphorus is reacted with an excess of chlorine, and 2.12 g of phosphorus </a:t>
            </a:r>
            <a:r>
              <a:rPr lang="en-US" sz="1600" b="1" dirty="0" err="1">
                <a:effectLst>
                  <a:outerShdw blurRad="38100" dist="38100" dir="2700000" algn="tl">
                    <a:srgbClr val="C0C0C0"/>
                  </a:outerShdw>
                </a:effectLst>
              </a:rPr>
              <a:t>pentachloride</a:t>
            </a:r>
            <a:r>
              <a:rPr lang="en-US" sz="1600" b="1" dirty="0">
                <a:effectLst>
                  <a:outerShdw blurRad="38100" dist="38100" dir="2700000" algn="tl">
                    <a:srgbClr val="C0C0C0"/>
                  </a:outerShdw>
                </a:effectLst>
              </a:rPr>
              <a:t> is collected.  What is the percentage yield of the product?</a:t>
            </a:r>
          </a:p>
          <a:p>
            <a:pPr>
              <a:defRPr/>
            </a:pPr>
            <a:endParaRPr lang="en-US" sz="1600" b="1" dirty="0">
              <a:effectLst>
                <a:outerShdw blurRad="38100" dist="38100" dir="2700000" algn="tl">
                  <a:srgbClr val="C0C0C0"/>
                </a:outerShdw>
              </a:effectLst>
            </a:endParaRPr>
          </a:p>
          <a:p>
            <a:pPr>
              <a:defRPr/>
            </a:pPr>
            <a:endParaRPr lang="en-US" sz="1600" b="1" dirty="0">
              <a:effectLst>
                <a:outerShdw blurRad="38100" dist="38100" dir="2700000" algn="tl">
                  <a:srgbClr val="C0C0C0"/>
                </a:outerShdw>
              </a:effectLst>
            </a:endParaRPr>
          </a:p>
          <a:p>
            <a:pPr>
              <a:defRPr/>
            </a:pPr>
            <a:endParaRPr lang="en-US" sz="1600" b="1" dirty="0">
              <a:effectLst>
                <a:outerShdw blurRad="38100" dist="38100" dir="2700000" algn="tl">
                  <a:srgbClr val="C0C0C0"/>
                </a:outerShdw>
              </a:effectLst>
            </a:endParaRPr>
          </a:p>
          <a:p>
            <a:pPr>
              <a:defRPr/>
            </a:pPr>
            <a:endParaRPr lang="en-US" sz="1600" b="1" dirty="0">
              <a:effectLst>
                <a:outerShdw blurRad="38100" dist="38100" dir="2700000" algn="tl">
                  <a:srgbClr val="C0C0C0"/>
                </a:outerShdw>
              </a:effectLst>
            </a:endParaRPr>
          </a:p>
          <a:p>
            <a:pPr>
              <a:defRPr/>
            </a:pPr>
            <a:endParaRPr lang="en-US" sz="1600" b="1" dirty="0">
              <a:effectLst>
                <a:outerShdw blurRad="38100" dist="38100" dir="2700000" algn="tl">
                  <a:srgbClr val="C0C0C0"/>
                </a:outerShdw>
              </a:effectLst>
            </a:endParaRPr>
          </a:p>
          <a:p>
            <a:pPr>
              <a:defRPr/>
            </a:pPr>
            <a:endParaRPr lang="en-US" sz="1600" b="1" dirty="0">
              <a:effectLst>
                <a:outerShdw blurRad="38100" dist="38100" dir="2700000" algn="tl">
                  <a:srgbClr val="C0C0C0"/>
                </a:outerShdw>
              </a:effectLst>
            </a:endParaRPr>
          </a:p>
          <a:p>
            <a:pPr>
              <a:defRPr/>
            </a:pPr>
            <a:endParaRPr lang="en-US" sz="1600" b="1" dirty="0">
              <a:effectLst>
                <a:outerShdw blurRad="38100" dist="38100" dir="2700000" algn="tl">
                  <a:srgbClr val="C0C0C0"/>
                </a:outerShdw>
              </a:effectLst>
            </a:endParaRPr>
          </a:p>
          <a:p>
            <a:pPr>
              <a:defRPr/>
            </a:pPr>
            <a:endParaRPr lang="en-US" sz="1600" b="1" dirty="0">
              <a:effectLst>
                <a:outerShdw blurRad="38100" dist="38100" dir="2700000" algn="tl">
                  <a:srgbClr val="C0C0C0"/>
                </a:outerShdw>
              </a:effectLst>
            </a:endParaRPr>
          </a:p>
          <a:p>
            <a:pPr>
              <a:defRPr/>
            </a:pPr>
            <a:endParaRPr lang="en-US" sz="1600" b="1" dirty="0">
              <a:effectLst>
                <a:outerShdw blurRad="38100" dist="38100" dir="2700000" algn="tl">
                  <a:srgbClr val="C0C0C0"/>
                </a:outerShdw>
              </a:effectLst>
            </a:endParaRPr>
          </a:p>
          <a:p>
            <a:pPr>
              <a:defRPr/>
            </a:pPr>
            <a:endParaRPr lang="en-US" sz="1600" b="1" dirty="0">
              <a:effectLst>
                <a:outerShdw blurRad="38100" dist="38100" dir="2700000" algn="tl">
                  <a:srgbClr val="C0C0C0"/>
                </a:outerShdw>
              </a:effectLst>
            </a:endParaRPr>
          </a:p>
          <a:p>
            <a:pPr>
              <a:defRPr/>
            </a:pPr>
            <a:r>
              <a:rPr lang="en-US" sz="1600" b="1" dirty="0">
                <a:effectLst>
                  <a:outerShdw blurRad="38100" dist="38100" dir="2700000" algn="tl">
                    <a:srgbClr val="C0C0C0"/>
                  </a:outerShdw>
                </a:effectLst>
              </a:rPr>
              <a:t>2.  A century ago, sodium bicarbonate was prepared from sodium sulfate by a three-step process:</a:t>
            </a:r>
          </a:p>
          <a:p>
            <a:pPr>
              <a:defRPr/>
            </a:pPr>
            <a:r>
              <a:rPr lang="en-US" sz="1600" b="1" dirty="0">
                <a:effectLst>
                  <a:outerShdw blurRad="38100" dist="38100" dir="2700000" algn="tl">
                    <a:srgbClr val="C0C0C0"/>
                  </a:outerShdw>
                </a:effectLst>
              </a:rPr>
              <a:t>          Na</a:t>
            </a:r>
            <a:r>
              <a:rPr lang="en-US" sz="1600" b="1" baseline="-25000" dirty="0">
                <a:effectLst>
                  <a:outerShdw blurRad="38100" dist="38100" dir="2700000" algn="tl">
                    <a:srgbClr val="C0C0C0"/>
                  </a:outerShdw>
                </a:effectLst>
              </a:rPr>
              <a:t>2</a:t>
            </a:r>
            <a:r>
              <a:rPr lang="en-US" sz="1600" b="1" dirty="0">
                <a:effectLst>
                  <a:outerShdw blurRad="38100" dist="38100" dir="2700000" algn="tl">
                    <a:srgbClr val="C0C0C0"/>
                  </a:outerShdw>
                </a:effectLst>
              </a:rPr>
              <a:t>SO</a:t>
            </a:r>
            <a:r>
              <a:rPr lang="en-US" sz="1600" b="1" baseline="-25000" dirty="0">
                <a:effectLst>
                  <a:outerShdw blurRad="38100" dist="38100" dir="2700000" algn="tl">
                    <a:srgbClr val="C0C0C0"/>
                  </a:outerShdw>
                </a:effectLst>
              </a:rPr>
              <a:t>4</a:t>
            </a:r>
            <a:r>
              <a:rPr lang="en-US" sz="1600" b="1" dirty="0">
                <a:effectLst>
                  <a:outerShdw blurRad="38100" dist="38100" dir="2700000" algn="tl">
                    <a:srgbClr val="C0C0C0"/>
                  </a:outerShdw>
                </a:effectLst>
              </a:rPr>
              <a:t>(s)  +  4C(s)  </a:t>
            </a:r>
            <a:r>
              <a:rPr lang="en-US" sz="1600" b="1" dirty="0">
                <a:effectLst>
                  <a:outerShdw blurRad="38100" dist="38100" dir="2700000" algn="tl">
                    <a:srgbClr val="C0C0C0"/>
                  </a:outerShdw>
                </a:effectLst>
                <a:sym typeface="Symbol" pitchFamily="1" charset="2"/>
              </a:rPr>
              <a:t></a:t>
            </a:r>
            <a:r>
              <a:rPr lang="en-US" sz="1600" b="1" dirty="0">
                <a:effectLst>
                  <a:outerShdw blurRad="38100" dist="38100" dir="2700000" algn="tl">
                    <a:srgbClr val="C0C0C0"/>
                  </a:outerShdw>
                </a:effectLst>
              </a:rPr>
              <a:t>  Na</a:t>
            </a:r>
            <a:r>
              <a:rPr lang="en-US" sz="1600" b="1" baseline="-25000" dirty="0">
                <a:effectLst>
                  <a:outerShdw blurRad="38100" dist="38100" dir="2700000" algn="tl">
                    <a:srgbClr val="C0C0C0"/>
                  </a:outerShdw>
                </a:effectLst>
              </a:rPr>
              <a:t>2</a:t>
            </a:r>
            <a:r>
              <a:rPr lang="en-US" sz="1600" b="1" dirty="0">
                <a:effectLst>
                  <a:outerShdw blurRad="38100" dist="38100" dir="2700000" algn="tl">
                    <a:srgbClr val="C0C0C0"/>
                  </a:outerShdw>
                </a:effectLst>
              </a:rPr>
              <a:t>S(s)  +  4CO(g)	</a:t>
            </a:r>
          </a:p>
          <a:p>
            <a:pPr>
              <a:defRPr/>
            </a:pPr>
            <a:r>
              <a:rPr lang="en-US" sz="1600" b="1" dirty="0">
                <a:effectLst>
                  <a:outerShdw blurRad="38100" dist="38100" dir="2700000" algn="tl">
                    <a:srgbClr val="C0C0C0"/>
                  </a:outerShdw>
                </a:effectLst>
              </a:rPr>
              <a:t>          Na</a:t>
            </a:r>
            <a:r>
              <a:rPr lang="en-US" sz="1600" b="1" baseline="-25000" dirty="0">
                <a:effectLst>
                  <a:outerShdw blurRad="38100" dist="38100" dir="2700000" algn="tl">
                    <a:srgbClr val="C0C0C0"/>
                  </a:outerShdw>
                </a:effectLst>
              </a:rPr>
              <a:t>2</a:t>
            </a:r>
            <a:r>
              <a:rPr lang="en-US" sz="1600" b="1" dirty="0">
                <a:effectLst>
                  <a:outerShdw blurRad="38100" dist="38100" dir="2700000" algn="tl">
                    <a:srgbClr val="C0C0C0"/>
                  </a:outerShdw>
                </a:effectLst>
              </a:rPr>
              <a:t>S(s)  +  CaCO</a:t>
            </a:r>
            <a:r>
              <a:rPr lang="en-US" sz="1600" b="1" baseline="-25000" dirty="0">
                <a:effectLst>
                  <a:outerShdw blurRad="38100" dist="38100" dir="2700000" algn="tl">
                    <a:srgbClr val="C0C0C0"/>
                  </a:outerShdw>
                </a:effectLst>
              </a:rPr>
              <a:t>3</a:t>
            </a:r>
            <a:r>
              <a:rPr lang="en-US" sz="1600" b="1" dirty="0">
                <a:effectLst>
                  <a:outerShdw blurRad="38100" dist="38100" dir="2700000" algn="tl">
                    <a:srgbClr val="C0C0C0"/>
                  </a:outerShdw>
                </a:effectLst>
              </a:rPr>
              <a:t>(s)  </a:t>
            </a:r>
            <a:r>
              <a:rPr lang="en-US" sz="1600" b="1" dirty="0">
                <a:effectLst>
                  <a:outerShdw blurRad="38100" dist="38100" dir="2700000" algn="tl">
                    <a:srgbClr val="C0C0C0"/>
                  </a:outerShdw>
                </a:effectLst>
                <a:sym typeface="Symbol" pitchFamily="1" charset="2"/>
              </a:rPr>
              <a:t></a:t>
            </a:r>
            <a:r>
              <a:rPr lang="en-US" sz="1600" b="1" dirty="0">
                <a:effectLst>
                  <a:outerShdw blurRad="38100" dist="38100" dir="2700000" algn="tl">
                    <a:srgbClr val="C0C0C0"/>
                  </a:outerShdw>
                </a:effectLst>
              </a:rPr>
              <a:t>  </a:t>
            </a:r>
            <a:r>
              <a:rPr lang="en-US" sz="1600" b="1" dirty="0" err="1">
                <a:effectLst>
                  <a:outerShdw blurRad="38100" dist="38100" dir="2700000" algn="tl">
                    <a:srgbClr val="C0C0C0"/>
                  </a:outerShdw>
                </a:effectLst>
              </a:rPr>
              <a:t>CaS</a:t>
            </a:r>
            <a:r>
              <a:rPr lang="en-US" sz="1600" b="1" dirty="0">
                <a:effectLst>
                  <a:outerShdw blurRad="38100" dist="38100" dir="2700000" algn="tl">
                    <a:srgbClr val="C0C0C0"/>
                  </a:outerShdw>
                </a:effectLst>
              </a:rPr>
              <a:t>(s)  +  Na</a:t>
            </a:r>
            <a:r>
              <a:rPr lang="en-US" sz="1600" b="1" baseline="-25000" dirty="0">
                <a:effectLst>
                  <a:outerShdw blurRad="38100" dist="38100" dir="2700000" algn="tl">
                    <a:srgbClr val="C0C0C0"/>
                  </a:outerShdw>
                </a:effectLst>
              </a:rPr>
              <a:t>2</a:t>
            </a:r>
            <a:r>
              <a:rPr lang="en-US" sz="1600" b="1" dirty="0">
                <a:effectLst>
                  <a:outerShdw blurRad="38100" dist="38100" dir="2700000" algn="tl">
                    <a:srgbClr val="C0C0C0"/>
                  </a:outerShdw>
                </a:effectLst>
              </a:rPr>
              <a:t>CO</a:t>
            </a:r>
            <a:r>
              <a:rPr lang="en-US" sz="1600" b="1" baseline="-25000" dirty="0">
                <a:effectLst>
                  <a:outerShdw blurRad="38100" dist="38100" dir="2700000" algn="tl">
                    <a:srgbClr val="C0C0C0"/>
                  </a:outerShdw>
                </a:effectLst>
              </a:rPr>
              <a:t>3</a:t>
            </a:r>
            <a:r>
              <a:rPr lang="en-US" sz="1600" b="1" dirty="0">
                <a:effectLst>
                  <a:outerShdw blurRad="38100" dist="38100" dir="2700000" algn="tl">
                    <a:srgbClr val="C0C0C0"/>
                  </a:outerShdw>
                </a:effectLst>
              </a:rPr>
              <a:t>(s)</a:t>
            </a:r>
          </a:p>
          <a:p>
            <a:pPr>
              <a:defRPr/>
            </a:pPr>
            <a:r>
              <a:rPr lang="en-US" sz="1600" b="1" dirty="0">
                <a:effectLst>
                  <a:outerShdw blurRad="38100" dist="38100" dir="2700000" algn="tl">
                    <a:srgbClr val="C0C0C0"/>
                  </a:outerShdw>
                </a:effectLst>
              </a:rPr>
              <a:t>          Na</a:t>
            </a:r>
            <a:r>
              <a:rPr lang="en-US" sz="1600" b="1" baseline="-25000" dirty="0">
                <a:effectLst>
                  <a:outerShdw blurRad="38100" dist="38100" dir="2700000" algn="tl">
                    <a:srgbClr val="C0C0C0"/>
                  </a:outerShdw>
                </a:effectLst>
              </a:rPr>
              <a:t>2</a:t>
            </a:r>
            <a:r>
              <a:rPr lang="en-US" sz="1600" b="1" dirty="0">
                <a:effectLst>
                  <a:outerShdw blurRad="38100" dist="38100" dir="2700000" algn="tl">
                    <a:srgbClr val="C0C0C0"/>
                  </a:outerShdw>
                </a:effectLst>
              </a:rPr>
              <a:t>CO</a:t>
            </a:r>
            <a:r>
              <a:rPr lang="en-US" sz="1600" b="1" baseline="-25000" dirty="0">
                <a:effectLst>
                  <a:outerShdw blurRad="38100" dist="38100" dir="2700000" algn="tl">
                    <a:srgbClr val="C0C0C0"/>
                  </a:outerShdw>
                </a:effectLst>
              </a:rPr>
              <a:t>3</a:t>
            </a:r>
            <a:r>
              <a:rPr lang="en-US" sz="1600" b="1" dirty="0">
                <a:effectLst>
                  <a:outerShdw blurRad="38100" dist="38100" dir="2700000" algn="tl">
                    <a:srgbClr val="C0C0C0"/>
                  </a:outerShdw>
                </a:effectLst>
              </a:rPr>
              <a:t>(s)  +  H</a:t>
            </a:r>
            <a:r>
              <a:rPr lang="en-US" sz="1600" b="1" baseline="-25000" dirty="0">
                <a:effectLst>
                  <a:outerShdw blurRad="38100" dist="38100" dir="2700000" algn="tl">
                    <a:srgbClr val="C0C0C0"/>
                  </a:outerShdw>
                </a:effectLst>
              </a:rPr>
              <a:t>2</a:t>
            </a:r>
            <a:r>
              <a:rPr lang="en-US" sz="1600" b="1" dirty="0">
                <a:effectLst>
                  <a:outerShdw blurRad="38100" dist="38100" dir="2700000" algn="tl">
                    <a:srgbClr val="C0C0C0"/>
                  </a:outerShdw>
                </a:effectLst>
              </a:rPr>
              <a:t>O(l)  +  CO</a:t>
            </a:r>
            <a:r>
              <a:rPr lang="en-US" sz="1600" b="1" baseline="-25000" dirty="0">
                <a:effectLst>
                  <a:outerShdw blurRad="38100" dist="38100" dir="2700000" algn="tl">
                    <a:srgbClr val="C0C0C0"/>
                  </a:outerShdw>
                </a:effectLst>
              </a:rPr>
              <a:t>2</a:t>
            </a:r>
            <a:r>
              <a:rPr lang="en-US" sz="1600" b="1" dirty="0">
                <a:effectLst>
                  <a:outerShdw blurRad="38100" dist="38100" dir="2700000" algn="tl">
                    <a:srgbClr val="C0C0C0"/>
                  </a:outerShdw>
                </a:effectLst>
              </a:rPr>
              <a:t>(g)  </a:t>
            </a:r>
            <a:r>
              <a:rPr lang="en-US" sz="1600" b="1" dirty="0">
                <a:effectLst>
                  <a:outerShdw blurRad="38100" dist="38100" dir="2700000" algn="tl">
                    <a:srgbClr val="C0C0C0"/>
                  </a:outerShdw>
                </a:effectLst>
                <a:sym typeface="Symbol" pitchFamily="1" charset="2"/>
              </a:rPr>
              <a:t></a:t>
            </a:r>
            <a:r>
              <a:rPr lang="en-US" sz="1600" b="1" dirty="0">
                <a:effectLst>
                  <a:outerShdw blurRad="38100" dist="38100" dir="2700000" algn="tl">
                    <a:srgbClr val="C0C0C0"/>
                  </a:outerShdw>
                </a:effectLst>
              </a:rPr>
              <a:t>  2NaHCO</a:t>
            </a:r>
            <a:r>
              <a:rPr lang="en-US" sz="1600" b="1" baseline="-25000" dirty="0">
                <a:effectLst>
                  <a:outerShdw blurRad="38100" dist="38100" dir="2700000" algn="tl">
                    <a:srgbClr val="C0C0C0"/>
                  </a:outerShdw>
                </a:effectLst>
              </a:rPr>
              <a:t>3</a:t>
            </a:r>
            <a:r>
              <a:rPr lang="en-US" sz="1600" b="1" dirty="0">
                <a:effectLst>
                  <a:outerShdw blurRad="38100" dist="38100" dir="2700000" algn="tl">
                    <a:srgbClr val="C0C0C0"/>
                  </a:outerShdw>
                </a:effectLst>
              </a:rPr>
              <a:t>(s)</a:t>
            </a:r>
          </a:p>
          <a:p>
            <a:pPr>
              <a:defRPr/>
            </a:pPr>
            <a:r>
              <a:rPr lang="en-US" sz="1600" b="1" dirty="0">
                <a:effectLst>
                  <a:outerShdw blurRad="38100" dist="38100" dir="2700000" algn="tl">
                    <a:srgbClr val="C0C0C0"/>
                  </a:outerShdw>
                </a:effectLst>
              </a:rPr>
              <a:t>How many kilograms of sodium bicarbonate could be formed from one kilogram of sodium sulfate, assuming an 82% yield in each step?</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3A7BAE8-7CD9-433D-9AC6-15DAE843D8C2}"/>
              </a:ext>
            </a:extLst>
          </p:cNvPr>
          <p:cNvSpPr/>
          <p:nvPr/>
        </p:nvSpPr>
        <p:spPr>
          <a:xfrm>
            <a:off x="533400" y="762000"/>
            <a:ext cx="8305800" cy="4955203"/>
          </a:xfrm>
          <a:prstGeom prst="rect">
            <a:avLst/>
          </a:prstGeom>
          <a:noFill/>
        </p:spPr>
        <p:txBody>
          <a:bodyPr>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en-US" sz="72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INTRODUCTION TO GRAVIMETRIC ANALYSIS</a:t>
            </a:r>
          </a:p>
          <a:p>
            <a:pPr algn="ctr">
              <a:defRPr/>
            </a:pPr>
            <a:r>
              <a:rPr lang="en-US" sz="2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(advance stoichiometry)</a:t>
            </a:r>
            <a:endParaRPr lang="en-US" sz="72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Box 1"/>
          <p:cNvSpPr txBox="1">
            <a:spLocks noChangeArrowheads="1"/>
          </p:cNvSpPr>
          <p:nvPr/>
        </p:nvSpPr>
        <p:spPr bwMode="auto">
          <a:xfrm>
            <a:off x="1219200" y="228600"/>
            <a:ext cx="6823075" cy="461963"/>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400" b="1">
                <a:solidFill>
                  <a:srgbClr val="C00000"/>
                </a:solidFill>
                <a:latin typeface="Arial" panose="020B0604020202020204" pitchFamily="34" charset="0"/>
                <a:cs typeface="Arial" panose="020B0604020202020204" pitchFamily="34" charset="0"/>
              </a:rPr>
              <a:t>INTRODUCTION to GRAVIMETRIC ANALYSIS </a:t>
            </a:r>
          </a:p>
        </p:txBody>
      </p:sp>
      <p:sp>
        <p:nvSpPr>
          <p:cNvPr id="26627" name="TextBox 2"/>
          <p:cNvSpPr txBox="1">
            <a:spLocks noChangeArrowheads="1"/>
          </p:cNvSpPr>
          <p:nvPr/>
        </p:nvSpPr>
        <p:spPr bwMode="auto">
          <a:xfrm>
            <a:off x="304800" y="762000"/>
            <a:ext cx="8534400" cy="163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000" b="1">
                <a:latin typeface="Arial" panose="020B0604020202020204" pitchFamily="34" charset="0"/>
                <a:cs typeface="Arial" panose="020B0604020202020204" pitchFamily="34" charset="0"/>
              </a:rPr>
              <a:t>MANY TIMES IN LAB, WE DO NOT HAVE ALL THE INFORMATION AND/OR DATA NECESSARY TO COMPLETE STOICHIOMETRIC PROBLEMS WITH BALANCED CHEMICAL EQUATIONS.  IN THIS CASE, WE USE A METHOD REFERED TO AS GRAVIMETRIC ANALYSIS.</a:t>
            </a:r>
          </a:p>
        </p:txBody>
      </p:sp>
      <p:sp>
        <p:nvSpPr>
          <p:cNvPr id="2" name="TextBox 1"/>
          <p:cNvSpPr txBox="1"/>
          <p:nvPr/>
        </p:nvSpPr>
        <p:spPr>
          <a:xfrm>
            <a:off x="457200" y="2438400"/>
            <a:ext cx="8229600" cy="3786188"/>
          </a:xfrm>
          <a:prstGeom prst="rect">
            <a:avLst/>
          </a:prstGeom>
          <a:noFill/>
        </p:spPr>
        <p:txBody>
          <a:bodyPr>
            <a:spAutoFit/>
          </a:bodyPr>
          <a:lstStyle/>
          <a:p>
            <a:pPr>
              <a:defRPr/>
            </a:pPr>
            <a:r>
              <a:rPr lang="en-US" b="1" dirty="0">
                <a:solidFill>
                  <a:srgbClr val="C00000"/>
                </a:solidFill>
                <a:effectLst>
                  <a:outerShdw blurRad="38100" dist="38100" dir="2700000" algn="tl">
                    <a:srgbClr val="000000">
                      <a:alpha val="43137"/>
                    </a:srgbClr>
                  </a:outerShdw>
                </a:effectLst>
              </a:rPr>
              <a:t>Step 1:  Since a balanced equation is sometimes not possible; in gravimetric analysis the first step is to draw out a plan or draw a picture to represent the physical process in the lab.</a:t>
            </a:r>
          </a:p>
          <a:p>
            <a:pPr>
              <a:defRPr/>
            </a:pPr>
            <a:endParaRPr lang="en-US" b="1" dirty="0">
              <a:solidFill>
                <a:srgbClr val="C00000"/>
              </a:solidFill>
              <a:effectLst>
                <a:outerShdw blurRad="38100" dist="38100" dir="2700000" algn="tl">
                  <a:srgbClr val="000000">
                    <a:alpha val="43137"/>
                  </a:srgbClr>
                </a:outerShdw>
              </a:effectLst>
            </a:endParaRPr>
          </a:p>
          <a:p>
            <a:pPr>
              <a:defRPr/>
            </a:pPr>
            <a:endParaRPr lang="en-US" b="1" dirty="0">
              <a:solidFill>
                <a:srgbClr val="C00000"/>
              </a:solidFill>
              <a:effectLst>
                <a:outerShdw blurRad="38100" dist="38100" dir="2700000" algn="tl">
                  <a:srgbClr val="000000">
                    <a:alpha val="43137"/>
                  </a:srgbClr>
                </a:outerShdw>
              </a:effectLst>
            </a:endParaRPr>
          </a:p>
          <a:p>
            <a:pPr>
              <a:defRPr/>
            </a:pPr>
            <a:endParaRPr lang="en-US" b="1" dirty="0">
              <a:solidFill>
                <a:srgbClr val="C00000"/>
              </a:solidFill>
              <a:effectLst>
                <a:outerShdw blurRad="38100" dist="38100" dir="2700000" algn="tl">
                  <a:srgbClr val="000000">
                    <a:alpha val="43137"/>
                  </a:srgbClr>
                </a:outerShdw>
              </a:effectLst>
            </a:endParaRPr>
          </a:p>
          <a:p>
            <a:pPr>
              <a:defRPr/>
            </a:pPr>
            <a:endParaRPr lang="en-US" b="1" dirty="0">
              <a:solidFill>
                <a:srgbClr val="C00000"/>
              </a:solidFill>
              <a:effectLst>
                <a:outerShdw blurRad="38100" dist="38100" dir="2700000" algn="tl">
                  <a:srgbClr val="000000">
                    <a:alpha val="43137"/>
                  </a:srgbClr>
                </a:outerShdw>
              </a:effectLst>
            </a:endParaRPr>
          </a:p>
          <a:p>
            <a:pPr>
              <a:defRPr/>
            </a:pPr>
            <a:r>
              <a:rPr lang="en-US" b="1" dirty="0">
                <a:solidFill>
                  <a:srgbClr val="C00000"/>
                </a:solidFill>
                <a:effectLst>
                  <a:outerShdw blurRad="38100" dist="38100" dir="2700000" algn="tl">
                    <a:srgbClr val="000000">
                      <a:alpha val="43137"/>
                    </a:srgbClr>
                  </a:outerShdw>
                </a:effectLst>
              </a:rPr>
              <a:t>Step 2: Find correlations and relationships </a:t>
            </a:r>
            <a:r>
              <a:rPr lang="en-US" sz="1600" b="1" dirty="0">
                <a:effectLst>
                  <a:outerShdw blurRad="38100" dist="38100" dir="2700000" algn="tl">
                    <a:srgbClr val="000000">
                      <a:alpha val="43137"/>
                    </a:srgbClr>
                  </a:outerShdw>
                </a:effectLst>
              </a:rPr>
              <a:t>(maybe common element)</a:t>
            </a:r>
          </a:p>
          <a:p>
            <a:pPr>
              <a:defRPr/>
            </a:pPr>
            <a:endParaRPr lang="en-US" b="1" dirty="0">
              <a:solidFill>
                <a:srgbClr val="C00000"/>
              </a:solidFill>
              <a:effectLst>
                <a:outerShdw blurRad="38100" dist="38100" dir="2700000" algn="tl">
                  <a:srgbClr val="000000">
                    <a:alpha val="43137"/>
                  </a:srgbClr>
                </a:outerShdw>
              </a:effectLst>
            </a:endParaRPr>
          </a:p>
          <a:p>
            <a:pPr>
              <a:defRPr/>
            </a:pPr>
            <a:r>
              <a:rPr lang="en-US" b="1" dirty="0">
                <a:solidFill>
                  <a:srgbClr val="C00000"/>
                </a:solidFill>
                <a:effectLst>
                  <a:outerShdw blurRad="38100" dist="38100" dir="2700000" algn="tl">
                    <a:srgbClr val="000000">
                      <a:alpha val="43137"/>
                    </a:srgbClr>
                  </a:outerShdw>
                </a:effectLst>
              </a:rPr>
              <a:t>Step 3: Stoichiometry </a:t>
            </a:r>
          </a:p>
        </p:txBody>
      </p:sp>
      <p:sp>
        <p:nvSpPr>
          <p:cNvPr id="3" name="Explosion 2 2"/>
          <p:cNvSpPr/>
          <p:nvPr/>
        </p:nvSpPr>
        <p:spPr bwMode="auto">
          <a:xfrm>
            <a:off x="587375" y="3689350"/>
            <a:ext cx="1177925" cy="762000"/>
          </a:xfrm>
          <a:prstGeom prst="irregularSeal2">
            <a:avLst/>
          </a:prstGeom>
          <a:gradFill>
            <a:gsLst>
              <a:gs pos="92027">
                <a:srgbClr val="FFFF00"/>
              </a:gs>
              <a:gs pos="0">
                <a:srgbClr val="FFC000"/>
              </a:gs>
              <a:gs pos="74000">
                <a:srgbClr val="E8E88C"/>
              </a:gs>
              <a:gs pos="83000">
                <a:srgbClr val="FFFF00"/>
              </a:gs>
              <a:gs pos="100000">
                <a:schemeClr val="accent1">
                  <a:lumMod val="30000"/>
                  <a:lumOff val="70000"/>
                </a:schemeClr>
              </a:gs>
            </a:gsLst>
            <a:lin ang="5400000" scaled="1"/>
          </a:gradFill>
          <a:ln w="9525" cap="flat" cmpd="sng" algn="ctr">
            <a:solidFill>
              <a:schemeClr val="tx1"/>
            </a:solidFill>
            <a:prstDash val="solid"/>
            <a:round/>
            <a:headEnd type="none" w="med" len="med"/>
            <a:tailEnd type="none" w="med" len="med"/>
          </a:ln>
          <a:effectLst/>
          <a:extLst/>
        </p:spPr>
        <p:txBody>
          <a:bodyPr/>
          <a:lstStyle/>
          <a:p>
            <a:pPr>
              <a:defRPr/>
            </a:pPr>
            <a:r>
              <a:rPr lang="en-US" sz="1200" dirty="0"/>
              <a:t>ORE</a:t>
            </a:r>
          </a:p>
        </p:txBody>
      </p:sp>
      <p:sp>
        <p:nvSpPr>
          <p:cNvPr id="4" name="Right Arrow 3"/>
          <p:cNvSpPr/>
          <p:nvPr/>
        </p:nvSpPr>
        <p:spPr bwMode="auto">
          <a:xfrm>
            <a:off x="2465388" y="4070350"/>
            <a:ext cx="685800" cy="215900"/>
          </a:xfrm>
          <a:prstGeom prst="rightArrow">
            <a:avLst/>
          </a:prstGeom>
          <a:solidFill>
            <a:schemeClr val="accent6">
              <a:lumMod val="50000"/>
            </a:schemeClr>
          </a:solidFill>
          <a:ln w="9525" cap="flat" cmpd="sng" algn="ctr">
            <a:solidFill>
              <a:schemeClr val="tx1"/>
            </a:solidFill>
            <a:prstDash val="solid"/>
            <a:round/>
            <a:headEnd type="none" w="med" len="med"/>
            <a:tailEnd type="none" w="med" len="med"/>
          </a:ln>
          <a:effectLst/>
          <a:extLst/>
        </p:spPr>
        <p:txBody>
          <a:bodyPr/>
          <a:lstStyle/>
          <a:p>
            <a:pPr>
              <a:defRPr/>
            </a:pPr>
            <a:endParaRPr lang="en-US"/>
          </a:p>
        </p:txBody>
      </p:sp>
      <p:sp>
        <p:nvSpPr>
          <p:cNvPr id="5" name="Rectangle 4"/>
          <p:cNvSpPr/>
          <p:nvPr/>
        </p:nvSpPr>
        <p:spPr>
          <a:xfrm>
            <a:off x="3276600" y="3947993"/>
            <a:ext cx="1811481" cy="461665"/>
          </a:xfrm>
          <a:prstGeom prst="rect">
            <a:avLst/>
          </a:prstGeom>
          <a:noFill/>
        </p:spPr>
        <p:txBody>
          <a:bodyPr>
            <a:spAutoFit/>
          </a:bodyPr>
          <a:lstStyle/>
          <a:p>
            <a:pPr algn="ctr">
              <a:defRPr/>
            </a:pPr>
            <a:r>
              <a:rPr lang="en-US" b="1"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compound</a:t>
            </a:r>
          </a:p>
        </p:txBody>
      </p:sp>
      <p:sp>
        <p:nvSpPr>
          <p:cNvPr id="8" name="Right Arrow 7"/>
          <p:cNvSpPr/>
          <p:nvPr/>
        </p:nvSpPr>
        <p:spPr bwMode="auto">
          <a:xfrm>
            <a:off x="5213350" y="4060825"/>
            <a:ext cx="685800" cy="215900"/>
          </a:xfrm>
          <a:prstGeom prst="rightArrow">
            <a:avLst/>
          </a:prstGeom>
          <a:solidFill>
            <a:schemeClr val="accent6">
              <a:lumMod val="50000"/>
            </a:schemeClr>
          </a:solidFill>
          <a:ln w="9525" cap="flat" cmpd="sng" algn="ctr">
            <a:solidFill>
              <a:schemeClr val="tx1"/>
            </a:solidFill>
            <a:prstDash val="solid"/>
            <a:round/>
            <a:headEnd type="none" w="med" len="med"/>
            <a:tailEnd type="none" w="med" len="med"/>
          </a:ln>
          <a:effectLst/>
          <a:extLst/>
        </p:spPr>
        <p:txBody>
          <a:bodyPr/>
          <a:lstStyle/>
          <a:p>
            <a:pPr>
              <a:defRPr/>
            </a:pPr>
            <a:endParaRPr lang="en-US"/>
          </a:p>
        </p:txBody>
      </p:sp>
      <p:sp>
        <p:nvSpPr>
          <p:cNvPr id="6" name="Rectangle 5"/>
          <p:cNvSpPr/>
          <p:nvPr/>
        </p:nvSpPr>
        <p:spPr>
          <a:xfrm>
            <a:off x="6024419" y="3762801"/>
            <a:ext cx="1747981" cy="830997"/>
          </a:xfrm>
          <a:prstGeom prst="rect">
            <a:avLst/>
          </a:prstGeom>
          <a:noFill/>
        </p:spPr>
        <p:txBody>
          <a:bodyPr>
            <a:spAutoFit/>
          </a:bodyPr>
          <a:lstStyle/>
          <a:p>
            <a:pPr algn="ctr">
              <a:defRPr/>
            </a:pPr>
            <a:r>
              <a:rPr lang="en-US" b="1" dirty="0">
                <a:ln w="6600">
                  <a:solidFill>
                    <a:schemeClr val="accent2"/>
                  </a:solidFill>
                  <a:prstDash val="solid"/>
                </a:ln>
                <a:solidFill>
                  <a:srgbClr val="FFFFFF"/>
                </a:solidFill>
                <a:effectLst>
                  <a:outerShdw dist="38100" dir="2700000" algn="tl" rotWithShape="0">
                    <a:schemeClr val="accent2"/>
                  </a:outerShdw>
                </a:effectLst>
              </a:rPr>
              <a:t>Compound or element</a:t>
            </a:r>
          </a:p>
        </p:txBody>
      </p:sp>
      <p:sp>
        <p:nvSpPr>
          <p:cNvPr id="7" name="Teardrop 6"/>
          <p:cNvSpPr/>
          <p:nvPr/>
        </p:nvSpPr>
        <p:spPr bwMode="auto">
          <a:xfrm>
            <a:off x="1377950" y="4398963"/>
            <a:ext cx="900113" cy="457200"/>
          </a:xfrm>
          <a:prstGeom prst="teardrop">
            <a:avLst/>
          </a:prstGeom>
          <a:solidFill>
            <a:srgbClr val="30AEFC"/>
          </a:solidFill>
          <a:ln w="9525" cap="flat" cmpd="sng" algn="ctr">
            <a:solidFill>
              <a:schemeClr val="tx1"/>
            </a:solidFill>
            <a:prstDash val="solid"/>
            <a:round/>
            <a:headEnd type="none" w="med" len="med"/>
            <a:tailEnd type="none" w="med" len="med"/>
          </a:ln>
          <a:effectLst/>
          <a:extLst/>
        </p:spPr>
        <p:txBody>
          <a:bodyPr/>
          <a:lstStyle/>
          <a:p>
            <a:pPr>
              <a:defRPr/>
            </a:pPr>
            <a:r>
              <a:rPr lang="en-US" sz="1000" dirty="0"/>
              <a:t>solution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6"/>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8" grpId="0" animBg="1"/>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Box 1"/>
          <p:cNvSpPr txBox="1">
            <a:spLocks noChangeArrowheads="1"/>
          </p:cNvSpPr>
          <p:nvPr/>
        </p:nvSpPr>
        <p:spPr bwMode="auto">
          <a:xfrm>
            <a:off x="1219200" y="228600"/>
            <a:ext cx="6842125" cy="461963"/>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400" b="1">
                <a:solidFill>
                  <a:srgbClr val="C00000"/>
                </a:solidFill>
                <a:latin typeface="Arial" panose="020B0604020202020204" pitchFamily="34" charset="0"/>
                <a:cs typeface="Arial" panose="020B0604020202020204" pitchFamily="34" charset="0"/>
              </a:rPr>
              <a:t>GRAVIMETRIC ANALYSIS – Lecture problems</a:t>
            </a:r>
          </a:p>
        </p:txBody>
      </p:sp>
      <p:sp>
        <p:nvSpPr>
          <p:cNvPr id="27651" name="TextBox 2"/>
          <p:cNvSpPr txBox="1">
            <a:spLocks noChangeArrowheads="1"/>
          </p:cNvSpPr>
          <p:nvPr/>
        </p:nvSpPr>
        <p:spPr bwMode="auto">
          <a:xfrm>
            <a:off x="304800" y="762000"/>
            <a:ext cx="8534400" cy="163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AutoNum type="arabicParenR"/>
            </a:pPr>
            <a:r>
              <a:rPr lang="en-US" altLang="en-US" sz="2000" b="1">
                <a:latin typeface="Arial" panose="020B0604020202020204" pitchFamily="34" charset="0"/>
                <a:cs typeface="Arial" panose="020B0604020202020204" pitchFamily="34" charset="0"/>
              </a:rPr>
              <a:t>Under a certain set of laboratory conditions, 2.1 g of sodium reacts with water to form 1.14 L of hydrogen gas. When 3.4 g of another alkali metal is reacted with water under the same conditions, 497 mL of hydrogen gas is evolved. Identify the alkali metal.</a:t>
            </a:r>
          </a:p>
        </p:txBody>
      </p:sp>
      <p:sp>
        <p:nvSpPr>
          <p:cNvPr id="2" name="TextBox 1"/>
          <p:cNvSpPr txBox="1">
            <a:spLocks noChangeArrowheads="1"/>
          </p:cNvSpPr>
          <p:nvPr/>
        </p:nvSpPr>
        <p:spPr bwMode="auto">
          <a:xfrm>
            <a:off x="990600" y="2465388"/>
            <a:ext cx="7551738" cy="3970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b="1">
                <a:solidFill>
                  <a:srgbClr val="0070C0"/>
                </a:solidFill>
              </a:rPr>
              <a:t>In this problem, we will try to set up some relationships:</a:t>
            </a:r>
          </a:p>
          <a:p>
            <a:pPr algn="ctr"/>
            <a:endParaRPr lang="en-US" altLang="en-US" b="1"/>
          </a:p>
          <a:p>
            <a:pPr algn="ctr"/>
            <a:r>
              <a:rPr lang="en-US" altLang="en-US" b="1"/>
              <a:t>	2 Na   +   2 H</a:t>
            </a:r>
            <a:r>
              <a:rPr lang="en-US" altLang="en-US" b="1" baseline="-25000"/>
              <a:t>2</a:t>
            </a:r>
            <a:r>
              <a:rPr lang="en-US" altLang="en-US" b="1"/>
              <a:t>O   →   H</a:t>
            </a:r>
            <a:r>
              <a:rPr lang="en-US" altLang="en-US" b="1" baseline="-25000"/>
              <a:t>2</a:t>
            </a:r>
            <a:r>
              <a:rPr lang="en-US" altLang="en-US" b="1"/>
              <a:t>   +   2 NaOH </a:t>
            </a:r>
          </a:p>
          <a:p>
            <a:pPr algn="ctr"/>
            <a:r>
              <a:rPr lang="en-US" altLang="en-US" sz="1800" b="1"/>
              <a:t>	2.1 g                                      1.14 L</a:t>
            </a:r>
          </a:p>
          <a:p>
            <a:pPr algn="ctr"/>
            <a:r>
              <a:rPr lang="en-US" altLang="en-US" sz="1800" b="1"/>
              <a:t>	23.0 g</a:t>
            </a:r>
          </a:p>
          <a:p>
            <a:pPr algn="ctr"/>
            <a:endParaRPr lang="en-US" altLang="en-US" b="1"/>
          </a:p>
          <a:p>
            <a:pPr algn="ctr"/>
            <a:r>
              <a:rPr lang="en-US" altLang="en-US" b="1"/>
              <a:t>2.1g Na    </a:t>
            </a:r>
            <a:r>
              <a:rPr lang="en-US" altLang="en-US" b="1" u="sng"/>
              <a:t>1 mol Na </a:t>
            </a:r>
            <a:r>
              <a:rPr lang="en-US" altLang="en-US" b="1"/>
              <a:t>    </a:t>
            </a:r>
            <a:r>
              <a:rPr lang="en-US" altLang="en-US" b="1" u="sng"/>
              <a:t>1mol H</a:t>
            </a:r>
            <a:r>
              <a:rPr lang="en-US" altLang="en-US" b="1" u="sng" baseline="-25000"/>
              <a:t>2</a:t>
            </a:r>
            <a:r>
              <a:rPr lang="en-US" altLang="en-US" b="1"/>
              <a:t>      Z     = 1.14 L H</a:t>
            </a:r>
            <a:r>
              <a:rPr lang="en-US" altLang="en-US" b="1" baseline="-25000"/>
              <a:t>2</a:t>
            </a:r>
          </a:p>
          <a:p>
            <a:pPr algn="ctr"/>
            <a:r>
              <a:rPr lang="en-US" altLang="en-US" b="1"/>
              <a:t>                 23.0 g Na    2mol Na      </a:t>
            </a:r>
          </a:p>
          <a:p>
            <a:pPr algn="ctr"/>
            <a:endParaRPr lang="en-US" altLang="en-US" b="1"/>
          </a:p>
          <a:p>
            <a:pPr algn="ctr"/>
            <a:r>
              <a:rPr lang="en-US" altLang="en-US" b="1"/>
              <a:t>0.04565 Z = 1.14</a:t>
            </a:r>
          </a:p>
          <a:p>
            <a:pPr algn="ctr"/>
            <a:r>
              <a:rPr lang="en-US" altLang="en-US" b="1"/>
              <a:t> Z = 24.97</a:t>
            </a:r>
          </a:p>
        </p:txBody>
      </p:sp>
      <p:sp>
        <p:nvSpPr>
          <p:cNvPr id="3" name="Double Bracket 2"/>
          <p:cNvSpPr>
            <a:spLocks noChangeArrowheads="1"/>
          </p:cNvSpPr>
          <p:nvPr/>
        </p:nvSpPr>
        <p:spPr bwMode="auto">
          <a:xfrm>
            <a:off x="2209800" y="4429125"/>
            <a:ext cx="1447800" cy="838200"/>
          </a:xfrm>
          <a:prstGeom prst="bracketPair">
            <a:avLst>
              <a:gd name="adj" fmla="val 16667"/>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6" name="Double Bracket 5"/>
          <p:cNvSpPr>
            <a:spLocks noChangeArrowheads="1"/>
          </p:cNvSpPr>
          <p:nvPr/>
        </p:nvSpPr>
        <p:spPr bwMode="auto">
          <a:xfrm>
            <a:off x="3810000" y="4440238"/>
            <a:ext cx="1257300" cy="838200"/>
          </a:xfrm>
          <a:prstGeom prst="bracketPair">
            <a:avLst>
              <a:gd name="adj" fmla="val 16667"/>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7" name="Double Bracket 6"/>
          <p:cNvSpPr>
            <a:spLocks noChangeArrowheads="1"/>
          </p:cNvSpPr>
          <p:nvPr/>
        </p:nvSpPr>
        <p:spPr bwMode="auto">
          <a:xfrm>
            <a:off x="5264150" y="4425950"/>
            <a:ext cx="557213" cy="765175"/>
          </a:xfrm>
          <a:prstGeom prst="bracketPair">
            <a:avLst>
              <a:gd name="adj" fmla="val 16667"/>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nodeType="clickEffect">
                                  <p:stCondLst>
                                    <p:cond delay="0"/>
                                  </p:stCondLst>
                                  <p:childTnLst>
                                    <p:set>
                                      <p:cBhvr>
                                        <p:cTn id="42"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animBg="1"/>
      <p:bldP spid="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Box 1"/>
          <p:cNvSpPr txBox="1">
            <a:spLocks noChangeArrowheads="1"/>
          </p:cNvSpPr>
          <p:nvPr/>
        </p:nvSpPr>
        <p:spPr bwMode="auto">
          <a:xfrm>
            <a:off x="1219200" y="228600"/>
            <a:ext cx="6842125" cy="461963"/>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400" b="1">
                <a:solidFill>
                  <a:srgbClr val="C00000"/>
                </a:solidFill>
                <a:latin typeface="Arial" panose="020B0604020202020204" pitchFamily="34" charset="0"/>
                <a:cs typeface="Arial" panose="020B0604020202020204" pitchFamily="34" charset="0"/>
              </a:rPr>
              <a:t>GRAVIMETRIC ANALYSIS – Lecture problems</a:t>
            </a:r>
          </a:p>
        </p:txBody>
      </p:sp>
      <p:sp>
        <p:nvSpPr>
          <p:cNvPr id="28675" name="TextBox 2"/>
          <p:cNvSpPr txBox="1">
            <a:spLocks noChangeArrowheads="1"/>
          </p:cNvSpPr>
          <p:nvPr/>
        </p:nvSpPr>
        <p:spPr bwMode="auto">
          <a:xfrm>
            <a:off x="304800" y="762000"/>
            <a:ext cx="8534400" cy="163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AutoNum type="arabicParenR"/>
            </a:pPr>
            <a:r>
              <a:rPr lang="en-US" altLang="en-US" sz="2000" b="1">
                <a:latin typeface="Arial" panose="020B0604020202020204" pitchFamily="34" charset="0"/>
                <a:cs typeface="Arial" panose="020B0604020202020204" pitchFamily="34" charset="0"/>
              </a:rPr>
              <a:t>Under a certain set of laboratory conditions, 2.1 g of sodium reacts with water to form 1.14 L of hydrogen gas. When 3.4 g of another alkali metal is reacted with water under the same conditions, 497 mL of hydrogen gas is evolved. Identify the alkali metal.</a:t>
            </a:r>
          </a:p>
        </p:txBody>
      </p:sp>
      <p:sp>
        <p:nvSpPr>
          <p:cNvPr id="2" name="TextBox 1"/>
          <p:cNvSpPr txBox="1"/>
          <p:nvPr/>
        </p:nvSpPr>
        <p:spPr>
          <a:xfrm>
            <a:off x="1670050" y="2054225"/>
            <a:ext cx="6788150" cy="4678363"/>
          </a:xfrm>
          <a:prstGeom prst="rect">
            <a:avLst/>
          </a:prstGeom>
          <a:noFill/>
        </p:spPr>
        <p:txBody>
          <a:bodyPr>
            <a:spAutoFit/>
          </a:bodyPr>
          <a:lstStyle/>
          <a:p>
            <a:pPr>
              <a:defRPr/>
            </a:pPr>
            <a:r>
              <a:rPr lang="en-US" dirty="0">
                <a:solidFill>
                  <a:srgbClr val="0070C0"/>
                </a:solidFill>
              </a:rPr>
              <a:t>NOW let’s use that relationship on our unknown:</a:t>
            </a:r>
          </a:p>
          <a:p>
            <a:pPr>
              <a:defRPr/>
            </a:pPr>
            <a:endParaRPr lang="en-US" sz="1200" dirty="0"/>
          </a:p>
          <a:p>
            <a:pPr>
              <a:defRPr/>
            </a:pPr>
            <a:r>
              <a:rPr lang="en-US" dirty="0"/>
              <a:t>2 X   +   2 H</a:t>
            </a:r>
            <a:r>
              <a:rPr lang="en-US" baseline="-25000" dirty="0"/>
              <a:t>2</a:t>
            </a:r>
            <a:r>
              <a:rPr lang="en-US" dirty="0"/>
              <a:t>O   →   H</a:t>
            </a:r>
            <a:r>
              <a:rPr lang="en-US" baseline="-25000" dirty="0"/>
              <a:t>2</a:t>
            </a:r>
            <a:r>
              <a:rPr lang="en-US" dirty="0"/>
              <a:t>   +   2 XOH </a:t>
            </a:r>
          </a:p>
          <a:p>
            <a:pPr>
              <a:defRPr/>
            </a:pPr>
            <a:r>
              <a:rPr lang="en-US" sz="1800" dirty="0"/>
              <a:t>3.4 g                                      0.497 L</a:t>
            </a:r>
          </a:p>
          <a:p>
            <a:pPr>
              <a:defRPr/>
            </a:pPr>
            <a:r>
              <a:rPr lang="en-US" sz="1800" dirty="0"/>
              <a:t>????</a:t>
            </a:r>
          </a:p>
          <a:p>
            <a:pPr>
              <a:defRPr/>
            </a:pPr>
            <a:endParaRPr lang="en-US" dirty="0"/>
          </a:p>
          <a:p>
            <a:pPr>
              <a:defRPr/>
            </a:pPr>
            <a:r>
              <a:rPr lang="en-US" dirty="0"/>
              <a:t>3.4g X     </a:t>
            </a:r>
            <a:r>
              <a:rPr lang="en-US" u="sng" dirty="0"/>
              <a:t>1 </a:t>
            </a:r>
            <a:r>
              <a:rPr lang="en-US" u="sng" dirty="0" err="1"/>
              <a:t>mol</a:t>
            </a:r>
            <a:r>
              <a:rPr lang="en-US" u="sng" dirty="0"/>
              <a:t> X </a:t>
            </a:r>
            <a:r>
              <a:rPr lang="en-US" dirty="0"/>
              <a:t>       </a:t>
            </a:r>
            <a:r>
              <a:rPr lang="en-US" u="sng" dirty="0"/>
              <a:t>1mol H</a:t>
            </a:r>
            <a:r>
              <a:rPr lang="en-US" u="sng" baseline="-25000" dirty="0"/>
              <a:t>2</a:t>
            </a:r>
            <a:r>
              <a:rPr lang="en-US" dirty="0"/>
              <a:t>      Z     = 0.497 L H</a:t>
            </a:r>
            <a:r>
              <a:rPr lang="en-US" baseline="-25000" dirty="0"/>
              <a:t>2</a:t>
            </a:r>
          </a:p>
          <a:p>
            <a:pPr>
              <a:defRPr/>
            </a:pPr>
            <a:r>
              <a:rPr lang="en-US" dirty="0"/>
              <a:t>                 </a:t>
            </a:r>
            <a:r>
              <a:rPr lang="en-US" b="1" dirty="0">
                <a:solidFill>
                  <a:srgbClr val="C00000"/>
                </a:solidFill>
                <a:effectLst>
                  <a:outerShdw blurRad="38100" dist="38100" dir="2700000" algn="tl">
                    <a:srgbClr val="000000">
                      <a:alpha val="43137"/>
                    </a:srgbClr>
                  </a:outerShdw>
                </a:effectLst>
              </a:rPr>
              <a:t>?</a:t>
            </a:r>
            <a:r>
              <a:rPr lang="en-US" dirty="0"/>
              <a:t> g X           2mol X      </a:t>
            </a:r>
          </a:p>
          <a:p>
            <a:pPr>
              <a:defRPr/>
            </a:pPr>
            <a:endParaRPr lang="en-US" sz="1200" dirty="0"/>
          </a:p>
          <a:p>
            <a:pPr algn="ctr">
              <a:defRPr/>
            </a:pPr>
            <a:r>
              <a:rPr lang="en-US" dirty="0"/>
              <a:t>But Z = 24.97</a:t>
            </a:r>
          </a:p>
          <a:p>
            <a:pPr algn="ctr">
              <a:defRPr/>
            </a:pPr>
            <a:endParaRPr lang="en-US" sz="1600" dirty="0"/>
          </a:p>
          <a:p>
            <a:pPr algn="ctr">
              <a:defRPr/>
            </a:pPr>
            <a:r>
              <a:rPr lang="en-US" dirty="0"/>
              <a:t>42.4514 (1/</a:t>
            </a:r>
            <a:r>
              <a:rPr lang="en-US" b="1" dirty="0">
                <a:solidFill>
                  <a:srgbClr val="C00000"/>
                </a:solidFill>
                <a:effectLst>
                  <a:outerShdw blurRad="38100" dist="38100" dir="2700000" algn="tl">
                    <a:srgbClr val="000000">
                      <a:alpha val="43137"/>
                    </a:srgbClr>
                  </a:outerShdw>
                </a:effectLst>
              </a:rPr>
              <a:t> ?</a:t>
            </a:r>
            <a:r>
              <a:rPr lang="en-US" dirty="0"/>
              <a:t>) = 0.497 </a:t>
            </a:r>
          </a:p>
          <a:p>
            <a:pPr algn="ctr">
              <a:defRPr/>
            </a:pPr>
            <a:r>
              <a:rPr lang="en-US" b="1" dirty="0">
                <a:solidFill>
                  <a:srgbClr val="C00000"/>
                </a:solidFill>
                <a:effectLst>
                  <a:outerShdw blurRad="38100" dist="38100" dir="2700000" algn="tl">
                    <a:srgbClr val="000000">
                      <a:alpha val="43137"/>
                    </a:srgbClr>
                  </a:outerShdw>
                </a:effectLst>
              </a:rPr>
              <a:t>?</a:t>
            </a:r>
            <a:r>
              <a:rPr lang="en-US" dirty="0"/>
              <a:t> = </a:t>
            </a:r>
            <a:r>
              <a:rPr lang="en-US" b="1" dirty="0">
                <a:solidFill>
                  <a:srgbClr val="C00000"/>
                </a:solidFill>
                <a:effectLst>
                  <a:outerShdw blurRad="38100" dist="38100" dir="2700000" algn="tl">
                    <a:srgbClr val="000000">
                      <a:alpha val="43137"/>
                    </a:srgbClr>
                  </a:outerShdw>
                </a:effectLst>
              </a:rPr>
              <a:t>85.42 g/</a:t>
            </a:r>
            <a:r>
              <a:rPr lang="en-US" b="1" dirty="0" err="1">
                <a:solidFill>
                  <a:srgbClr val="C00000"/>
                </a:solidFill>
                <a:effectLst>
                  <a:outerShdw blurRad="38100" dist="38100" dir="2700000" algn="tl">
                    <a:srgbClr val="000000">
                      <a:alpha val="43137"/>
                    </a:srgbClr>
                  </a:outerShdw>
                </a:effectLst>
              </a:rPr>
              <a:t>mol</a:t>
            </a:r>
            <a:endParaRPr lang="en-US" b="1" dirty="0">
              <a:solidFill>
                <a:srgbClr val="C00000"/>
              </a:solidFill>
              <a:effectLst>
                <a:outerShdw blurRad="38100" dist="38100" dir="2700000" algn="tl">
                  <a:srgbClr val="000000">
                    <a:alpha val="43137"/>
                  </a:srgbClr>
                </a:outerShdw>
              </a:effectLst>
            </a:endParaRPr>
          </a:p>
          <a:p>
            <a:pPr>
              <a:defRPr/>
            </a:pPr>
            <a:endParaRPr lang="en-US" dirty="0"/>
          </a:p>
        </p:txBody>
      </p:sp>
      <p:sp>
        <p:nvSpPr>
          <p:cNvPr id="6" name="TextBox 5"/>
          <p:cNvSpPr txBox="1">
            <a:spLocks noChangeArrowheads="1"/>
          </p:cNvSpPr>
          <p:nvPr/>
        </p:nvSpPr>
        <p:spPr bwMode="auto">
          <a:xfrm>
            <a:off x="304800" y="4724400"/>
            <a:ext cx="1365250"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solidFill>
                  <a:srgbClr val="FF3399"/>
                </a:solidFill>
              </a:rPr>
              <a:t>PV=nRT</a:t>
            </a:r>
          </a:p>
          <a:p>
            <a:endParaRPr lang="en-US" altLang="en-US">
              <a:solidFill>
                <a:srgbClr val="FF3399"/>
              </a:solidFill>
            </a:endParaRPr>
          </a:p>
          <a:p>
            <a:r>
              <a:rPr lang="en-US" altLang="en-US">
                <a:solidFill>
                  <a:srgbClr val="FF3399"/>
                </a:solidFill>
              </a:rPr>
              <a:t>V=nRT/P</a:t>
            </a:r>
          </a:p>
          <a:p>
            <a:endParaRPr lang="en-US" altLang="en-US">
              <a:solidFill>
                <a:srgbClr val="FF3399"/>
              </a:solidFill>
            </a:endParaRPr>
          </a:p>
          <a:p>
            <a:r>
              <a:rPr lang="en-US" altLang="en-US">
                <a:solidFill>
                  <a:srgbClr val="FF3399"/>
                </a:solidFill>
              </a:rPr>
              <a:t>V=n Z</a:t>
            </a:r>
          </a:p>
        </p:txBody>
      </p:sp>
      <p:sp>
        <p:nvSpPr>
          <p:cNvPr id="7" name="Double Bracket 6"/>
          <p:cNvSpPr>
            <a:spLocks noChangeArrowheads="1"/>
          </p:cNvSpPr>
          <p:nvPr/>
        </p:nvSpPr>
        <p:spPr bwMode="auto">
          <a:xfrm>
            <a:off x="2743200" y="3938588"/>
            <a:ext cx="1447800" cy="838200"/>
          </a:xfrm>
          <a:prstGeom prst="bracketPair">
            <a:avLst>
              <a:gd name="adj" fmla="val 16667"/>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8" name="Double Bracket 7"/>
          <p:cNvSpPr>
            <a:spLocks noChangeArrowheads="1"/>
          </p:cNvSpPr>
          <p:nvPr/>
        </p:nvSpPr>
        <p:spPr bwMode="auto">
          <a:xfrm>
            <a:off x="4343400" y="3892550"/>
            <a:ext cx="1447800" cy="838200"/>
          </a:xfrm>
          <a:prstGeom prst="bracketPair">
            <a:avLst>
              <a:gd name="adj" fmla="val 16667"/>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9" name="Double Bracket 8"/>
          <p:cNvSpPr>
            <a:spLocks noChangeArrowheads="1"/>
          </p:cNvSpPr>
          <p:nvPr/>
        </p:nvSpPr>
        <p:spPr bwMode="auto">
          <a:xfrm>
            <a:off x="5943600" y="3738563"/>
            <a:ext cx="512763" cy="1038225"/>
          </a:xfrm>
          <a:prstGeom prst="bracketPair">
            <a:avLst>
              <a:gd name="adj" fmla="val 16667"/>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3" name="TextBox 2"/>
          <p:cNvSpPr txBox="1"/>
          <p:nvPr/>
        </p:nvSpPr>
        <p:spPr>
          <a:xfrm>
            <a:off x="7086600" y="5370513"/>
            <a:ext cx="774700" cy="646112"/>
          </a:xfrm>
          <a:prstGeom prst="rect">
            <a:avLst/>
          </a:prstGeom>
          <a:noFill/>
        </p:spPr>
        <p:txBody>
          <a:bodyPr wrap="none">
            <a:spAutoFit/>
          </a:bodyPr>
          <a:lstStyle/>
          <a:p>
            <a:pPr>
              <a:defRPr/>
            </a:pPr>
            <a:r>
              <a:rPr lang="en-US" sz="3600" b="1" dirty="0" err="1">
                <a:solidFill>
                  <a:srgbClr val="C00000"/>
                </a:solidFill>
                <a:effectLst>
                  <a:outerShdw blurRad="38100" dist="38100" dir="2700000" algn="tl">
                    <a:srgbClr val="000000">
                      <a:alpha val="43137"/>
                    </a:srgbClr>
                  </a:outerShdw>
                </a:effectLst>
              </a:rPr>
              <a:t>Rb</a:t>
            </a:r>
            <a:endParaRPr lang="en-US" sz="3600" b="1" dirty="0">
              <a:solidFill>
                <a:srgbClr val="C00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nodeType="clickEffect">
                                  <p:stCondLst>
                                    <p:cond delay="0"/>
                                  </p:stCondLst>
                                  <p:childTnLst>
                                    <p:set>
                                      <p:cBhvr>
                                        <p:cTn id="42" dur="1" fill="hold">
                                          <p:stCondLst>
                                            <p:cond delay="0"/>
                                          </p:stCondLst>
                                        </p:cTn>
                                        <p:tgtEl>
                                          <p:spTgt spid="2">
                                            <p:txEl>
                                              <p:pRg st="11" end="11"/>
                                            </p:txEl>
                                          </p:spTgt>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nodeType="clickEffect">
                                  <p:stCondLst>
                                    <p:cond delay="0"/>
                                  </p:stCondLst>
                                  <p:childTnLst>
                                    <p:set>
                                      <p:cBhvr>
                                        <p:cTn id="46" dur="1" fill="hold">
                                          <p:stCondLst>
                                            <p:cond delay="0"/>
                                          </p:stCondLst>
                                        </p:cTn>
                                        <p:tgtEl>
                                          <p:spTgt spid="2">
                                            <p:txEl>
                                              <p:pRg st="12" end="12"/>
                                            </p:txEl>
                                          </p:spTgt>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P spid="8" grpId="0" animBg="1"/>
      <p:bldP spid="9" grpId="0" animBg="1"/>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304800"/>
            <a:ext cx="8610600" cy="1754188"/>
          </a:xfrm>
          <a:prstGeom prst="rect">
            <a:avLst/>
          </a:prstGeom>
          <a:noFill/>
        </p:spPr>
        <p:txBody>
          <a:bodyPr>
            <a:spAutoFit/>
          </a:bodyPr>
          <a:lstStyle/>
          <a:p>
            <a:pPr>
              <a:defRPr/>
            </a:pPr>
            <a:r>
              <a:rPr lang="en-US" sz="1800" b="1" dirty="0">
                <a:solidFill>
                  <a:srgbClr val="002060"/>
                </a:solidFill>
                <a:latin typeface="+mn-lt"/>
              </a:rPr>
              <a:t>2. You are given a solid that is a mixture of Na</a:t>
            </a:r>
            <a:r>
              <a:rPr lang="en-US" sz="1800" b="1" baseline="-25000" dirty="0">
                <a:solidFill>
                  <a:srgbClr val="002060"/>
                </a:solidFill>
                <a:latin typeface="+mn-lt"/>
              </a:rPr>
              <a:t>2</a:t>
            </a:r>
            <a:r>
              <a:rPr lang="en-US" sz="1800" b="1" dirty="0">
                <a:solidFill>
                  <a:srgbClr val="002060"/>
                </a:solidFill>
                <a:latin typeface="+mn-lt"/>
              </a:rPr>
              <a:t>SO</a:t>
            </a:r>
            <a:r>
              <a:rPr lang="en-US" sz="1800" b="1" baseline="-25000" dirty="0">
                <a:solidFill>
                  <a:srgbClr val="002060"/>
                </a:solidFill>
                <a:latin typeface="+mn-lt"/>
              </a:rPr>
              <a:t>4</a:t>
            </a:r>
            <a:r>
              <a:rPr lang="en-US" sz="1800" b="1" dirty="0">
                <a:solidFill>
                  <a:srgbClr val="002060"/>
                </a:solidFill>
                <a:latin typeface="+mn-lt"/>
              </a:rPr>
              <a:t> and K</a:t>
            </a:r>
            <a:r>
              <a:rPr lang="en-US" sz="1800" b="1" baseline="-25000" dirty="0">
                <a:solidFill>
                  <a:srgbClr val="002060"/>
                </a:solidFill>
                <a:latin typeface="+mn-lt"/>
              </a:rPr>
              <a:t>2</a:t>
            </a:r>
            <a:r>
              <a:rPr lang="en-US" sz="1800" b="1" dirty="0">
                <a:solidFill>
                  <a:srgbClr val="002060"/>
                </a:solidFill>
                <a:latin typeface="+mn-lt"/>
              </a:rPr>
              <a:t>SO</a:t>
            </a:r>
            <a:r>
              <a:rPr lang="en-US" sz="1800" b="1" baseline="-25000" dirty="0">
                <a:solidFill>
                  <a:srgbClr val="002060"/>
                </a:solidFill>
                <a:latin typeface="+mn-lt"/>
              </a:rPr>
              <a:t>4</a:t>
            </a:r>
            <a:r>
              <a:rPr lang="en-US" sz="1800" b="1" dirty="0">
                <a:solidFill>
                  <a:srgbClr val="002060"/>
                </a:solidFill>
                <a:latin typeface="+mn-lt"/>
              </a:rPr>
              <a:t>.   A 0.205 g sample of the mixture is dissolved in water.  An excess of an aqueous solution of BaCl</a:t>
            </a:r>
            <a:r>
              <a:rPr lang="en-US" sz="1800" b="1" baseline="-25000" dirty="0">
                <a:solidFill>
                  <a:srgbClr val="002060"/>
                </a:solidFill>
                <a:latin typeface="+mn-lt"/>
              </a:rPr>
              <a:t>2</a:t>
            </a:r>
            <a:r>
              <a:rPr lang="en-US" sz="1800" b="1" dirty="0">
                <a:solidFill>
                  <a:srgbClr val="002060"/>
                </a:solidFill>
                <a:latin typeface="+mn-lt"/>
              </a:rPr>
              <a:t> is added.  The BaSO</a:t>
            </a:r>
            <a:r>
              <a:rPr lang="en-US" sz="1800" b="1" baseline="-25000" dirty="0">
                <a:solidFill>
                  <a:srgbClr val="002060"/>
                </a:solidFill>
                <a:latin typeface="+mn-lt"/>
              </a:rPr>
              <a:t>4</a:t>
            </a:r>
            <a:r>
              <a:rPr lang="en-US" sz="1800" b="1" dirty="0">
                <a:solidFill>
                  <a:srgbClr val="002060"/>
                </a:solidFill>
                <a:latin typeface="+mn-lt"/>
              </a:rPr>
              <a:t> that is formed is filtered, dried, and weighted. Its mass is 0.298g.</a:t>
            </a:r>
          </a:p>
          <a:p>
            <a:pPr>
              <a:defRPr/>
            </a:pPr>
            <a:endParaRPr lang="en-US" sz="1800" b="1" dirty="0">
              <a:solidFill>
                <a:srgbClr val="002060"/>
              </a:solidFill>
              <a:latin typeface="+mn-lt"/>
            </a:endParaRPr>
          </a:p>
          <a:p>
            <a:pPr>
              <a:defRPr/>
            </a:pPr>
            <a:r>
              <a:rPr lang="en-US" sz="1800" b="1" dirty="0">
                <a:solidFill>
                  <a:srgbClr val="002060"/>
                </a:solidFill>
                <a:latin typeface="+mn-lt"/>
              </a:rPr>
              <a:t>(a) What is the mass percent of sulfate ion in the sample? </a:t>
            </a:r>
          </a:p>
          <a:p>
            <a:pPr>
              <a:defRPr/>
            </a:pPr>
            <a:r>
              <a:rPr lang="en-US" sz="1800" b="1" dirty="0">
                <a:solidFill>
                  <a:srgbClr val="002060"/>
                </a:solidFill>
                <a:latin typeface="+mn-lt"/>
              </a:rPr>
              <a:t>(b) What is the percent composition by mass of Na</a:t>
            </a:r>
            <a:r>
              <a:rPr lang="en-US" sz="1800" b="1" baseline="-25000" dirty="0">
                <a:solidFill>
                  <a:srgbClr val="002060"/>
                </a:solidFill>
                <a:latin typeface="+mn-lt"/>
              </a:rPr>
              <a:t>2</a:t>
            </a:r>
            <a:r>
              <a:rPr lang="en-US" sz="1800" b="1" dirty="0">
                <a:solidFill>
                  <a:srgbClr val="002060"/>
                </a:solidFill>
                <a:latin typeface="+mn-lt"/>
              </a:rPr>
              <a:t>SO</a:t>
            </a:r>
            <a:r>
              <a:rPr lang="en-US" sz="1800" b="1" baseline="-25000" dirty="0">
                <a:solidFill>
                  <a:srgbClr val="002060"/>
                </a:solidFill>
                <a:latin typeface="+mn-lt"/>
              </a:rPr>
              <a:t>4</a:t>
            </a:r>
            <a:r>
              <a:rPr lang="en-US" sz="1800" b="1" dirty="0">
                <a:solidFill>
                  <a:srgbClr val="002060"/>
                </a:solidFill>
                <a:latin typeface="+mn-lt"/>
              </a:rPr>
              <a:t> &amp; K</a:t>
            </a:r>
            <a:r>
              <a:rPr lang="en-US" sz="1800" b="1" baseline="-25000" dirty="0">
                <a:solidFill>
                  <a:srgbClr val="002060"/>
                </a:solidFill>
                <a:latin typeface="+mn-lt"/>
              </a:rPr>
              <a:t>2</a:t>
            </a:r>
            <a:r>
              <a:rPr lang="en-US" sz="1800" b="1" dirty="0">
                <a:solidFill>
                  <a:srgbClr val="002060"/>
                </a:solidFill>
                <a:latin typeface="+mn-lt"/>
              </a:rPr>
              <a:t>SO</a:t>
            </a:r>
            <a:r>
              <a:rPr lang="en-US" sz="1800" b="1" baseline="-25000" dirty="0">
                <a:solidFill>
                  <a:srgbClr val="002060"/>
                </a:solidFill>
                <a:latin typeface="+mn-lt"/>
              </a:rPr>
              <a:t>4</a:t>
            </a:r>
            <a:r>
              <a:rPr lang="en-US" sz="1800" b="1" dirty="0">
                <a:solidFill>
                  <a:srgbClr val="002060"/>
                </a:solidFill>
                <a:latin typeface="+mn-lt"/>
              </a:rPr>
              <a:t> in the sample?</a:t>
            </a:r>
          </a:p>
        </p:txBody>
      </p:sp>
      <p:sp>
        <p:nvSpPr>
          <p:cNvPr id="3" name="TextBox 2"/>
          <p:cNvSpPr txBox="1">
            <a:spLocks noChangeArrowheads="1"/>
          </p:cNvSpPr>
          <p:nvPr/>
        </p:nvSpPr>
        <p:spPr bwMode="auto">
          <a:xfrm>
            <a:off x="990600" y="3525838"/>
            <a:ext cx="7280275" cy="3046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b="1"/>
              <a:t>0.298g </a:t>
            </a:r>
            <a:r>
              <a:rPr lang="en-US" altLang="en-US" sz="2000" b="1"/>
              <a:t>BaSO</a:t>
            </a:r>
            <a:r>
              <a:rPr lang="en-US" altLang="en-US" sz="2000" b="1" baseline="-25000"/>
              <a:t>4</a:t>
            </a:r>
            <a:r>
              <a:rPr lang="en-US" altLang="en-US" b="1"/>
              <a:t>    </a:t>
            </a:r>
            <a:r>
              <a:rPr lang="en-US" altLang="en-US" b="1" u="sng"/>
              <a:t>1mol </a:t>
            </a:r>
            <a:r>
              <a:rPr lang="en-US" altLang="en-US" sz="1800" b="1" u="sng"/>
              <a:t>BaSO</a:t>
            </a:r>
            <a:r>
              <a:rPr lang="en-US" altLang="en-US" sz="1800" b="1" u="sng" baseline="-25000"/>
              <a:t>4</a:t>
            </a:r>
            <a:r>
              <a:rPr lang="en-US" altLang="en-US" b="1"/>
              <a:t>    </a:t>
            </a:r>
            <a:r>
              <a:rPr lang="en-US" altLang="en-US" b="1" u="sng"/>
              <a:t>1mol SO</a:t>
            </a:r>
            <a:r>
              <a:rPr lang="en-US" altLang="en-US" b="1" u="sng" baseline="-25000"/>
              <a:t>4</a:t>
            </a:r>
            <a:r>
              <a:rPr lang="en-US" altLang="en-US" b="1" baseline="30000"/>
              <a:t>2-</a:t>
            </a:r>
            <a:r>
              <a:rPr lang="en-US" altLang="en-US" b="1"/>
              <a:t>      </a:t>
            </a:r>
            <a:r>
              <a:rPr lang="en-US" altLang="en-US" b="1" u="sng"/>
              <a:t>96 g SO</a:t>
            </a:r>
            <a:r>
              <a:rPr lang="en-US" altLang="en-US" b="1" u="sng" baseline="-25000"/>
              <a:t>4</a:t>
            </a:r>
            <a:r>
              <a:rPr lang="en-US" altLang="en-US" b="1" baseline="30000"/>
              <a:t>2-</a:t>
            </a:r>
          </a:p>
          <a:p>
            <a:r>
              <a:rPr lang="en-US" altLang="en-US" b="1"/>
              <a:t>                         233g </a:t>
            </a:r>
            <a:r>
              <a:rPr lang="en-US" altLang="en-US" sz="1800" b="1"/>
              <a:t>BaSO</a:t>
            </a:r>
            <a:r>
              <a:rPr lang="en-US" altLang="en-US" sz="1800" b="1" baseline="-25000"/>
              <a:t>4</a:t>
            </a:r>
            <a:r>
              <a:rPr lang="en-US" altLang="en-US" b="1"/>
              <a:t>    1mol </a:t>
            </a:r>
            <a:r>
              <a:rPr lang="en-US" altLang="en-US" sz="1800" b="1"/>
              <a:t>BaSO</a:t>
            </a:r>
            <a:r>
              <a:rPr lang="en-US" altLang="en-US" sz="1800" b="1" baseline="-25000"/>
              <a:t>4</a:t>
            </a:r>
            <a:r>
              <a:rPr lang="en-US" altLang="en-US" b="1"/>
              <a:t>      1mol </a:t>
            </a:r>
            <a:r>
              <a:rPr lang="en-US" altLang="en-US" b="1" u="sng"/>
              <a:t>SO</a:t>
            </a:r>
            <a:r>
              <a:rPr lang="en-US" altLang="en-US" b="1" u="sng" baseline="-25000"/>
              <a:t>4</a:t>
            </a:r>
            <a:r>
              <a:rPr lang="en-US" altLang="en-US" b="1" baseline="30000"/>
              <a:t>2- </a:t>
            </a:r>
            <a:endParaRPr lang="en-US" altLang="en-US" b="1"/>
          </a:p>
          <a:p>
            <a:endParaRPr lang="en-US" altLang="en-US" b="1"/>
          </a:p>
          <a:p>
            <a:r>
              <a:rPr lang="en-US" altLang="en-US" b="1"/>
              <a:t>		=  0.12277 g SO</a:t>
            </a:r>
            <a:r>
              <a:rPr lang="en-US" altLang="en-US" b="1" baseline="-25000"/>
              <a:t>4</a:t>
            </a:r>
            <a:r>
              <a:rPr lang="en-US" altLang="en-US" b="1" baseline="30000"/>
              <a:t>2-</a:t>
            </a:r>
            <a:r>
              <a:rPr lang="en-US" altLang="en-US" b="1"/>
              <a:t>     </a:t>
            </a:r>
          </a:p>
          <a:p>
            <a:endParaRPr lang="en-US" altLang="en-US" b="1"/>
          </a:p>
          <a:p>
            <a:r>
              <a:rPr lang="en-US" altLang="en-US" b="1"/>
              <a:t>% SO</a:t>
            </a:r>
            <a:r>
              <a:rPr lang="en-US" altLang="en-US" b="1" baseline="-25000"/>
              <a:t>4</a:t>
            </a:r>
            <a:r>
              <a:rPr lang="en-US" altLang="en-US" b="1" baseline="30000"/>
              <a:t>2-</a:t>
            </a:r>
            <a:r>
              <a:rPr lang="en-US" altLang="en-US" b="1"/>
              <a:t> =    </a:t>
            </a:r>
            <a:r>
              <a:rPr lang="en-US" altLang="en-US" b="1" u="sng"/>
              <a:t>0.1227744 g SO</a:t>
            </a:r>
            <a:r>
              <a:rPr lang="en-US" altLang="en-US" b="1" u="sng" baseline="-25000"/>
              <a:t>4</a:t>
            </a:r>
            <a:r>
              <a:rPr lang="en-US" altLang="en-US" b="1" baseline="30000"/>
              <a:t>2-</a:t>
            </a:r>
            <a:r>
              <a:rPr lang="en-US" altLang="en-US" b="1"/>
              <a:t>   100    =     59.9% SO</a:t>
            </a:r>
            <a:r>
              <a:rPr lang="en-US" altLang="en-US" b="1" baseline="-25000"/>
              <a:t>4</a:t>
            </a:r>
            <a:r>
              <a:rPr lang="en-US" altLang="en-US" b="1" baseline="30000"/>
              <a:t>2-</a:t>
            </a:r>
          </a:p>
          <a:p>
            <a:r>
              <a:rPr lang="en-US" altLang="en-US" b="1"/>
              <a:t>                     0.205 g mixture</a:t>
            </a:r>
          </a:p>
          <a:p>
            <a:endParaRPr lang="en-US" altLang="en-US"/>
          </a:p>
        </p:txBody>
      </p:sp>
      <p:sp>
        <p:nvSpPr>
          <p:cNvPr id="4" name="Flowchart: Magnetic Disk 3"/>
          <p:cNvSpPr>
            <a:spLocks noChangeArrowheads="1"/>
          </p:cNvSpPr>
          <p:nvPr/>
        </p:nvSpPr>
        <p:spPr bwMode="auto">
          <a:xfrm>
            <a:off x="2759075" y="2058988"/>
            <a:ext cx="696913" cy="738187"/>
          </a:xfrm>
          <a:prstGeom prst="flowChartMagneticDisk">
            <a:avLst/>
          </a:prstGeom>
          <a:solidFill>
            <a:srgbClr val="E8E88C"/>
          </a:solidFill>
          <a:ln w="9525" algn="ctr">
            <a:solidFill>
              <a:schemeClr val="tx1"/>
            </a:solidFill>
            <a:round/>
            <a:headEnd/>
            <a:tailEnd/>
          </a:ln>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UK</a:t>
            </a:r>
          </a:p>
        </p:txBody>
      </p:sp>
      <p:sp>
        <p:nvSpPr>
          <p:cNvPr id="5" name="Right Arrow 4"/>
          <p:cNvSpPr>
            <a:spLocks noChangeArrowheads="1"/>
          </p:cNvSpPr>
          <p:nvPr/>
        </p:nvSpPr>
        <p:spPr bwMode="auto">
          <a:xfrm>
            <a:off x="4249738" y="2281238"/>
            <a:ext cx="381000" cy="304800"/>
          </a:xfrm>
          <a:prstGeom prst="rightArrow">
            <a:avLst>
              <a:gd name="adj1" fmla="val 50000"/>
              <a:gd name="adj2" fmla="val 50000"/>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6" name="TextBox 5"/>
          <p:cNvSpPr txBox="1">
            <a:spLocks noChangeArrowheads="1"/>
          </p:cNvSpPr>
          <p:nvPr/>
        </p:nvSpPr>
        <p:spPr bwMode="auto">
          <a:xfrm>
            <a:off x="1403350" y="2846388"/>
            <a:ext cx="31305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b="1">
                <a:solidFill>
                  <a:srgbClr val="C00000"/>
                </a:solidFill>
              </a:rPr>
              <a:t>?? </a:t>
            </a:r>
            <a:r>
              <a:rPr lang="en-US" altLang="en-US" b="1">
                <a:solidFill>
                  <a:srgbClr val="002060"/>
                </a:solidFill>
              </a:rPr>
              <a:t>Na</a:t>
            </a:r>
            <a:r>
              <a:rPr lang="en-US" altLang="en-US" b="1" baseline="-25000">
                <a:solidFill>
                  <a:srgbClr val="002060"/>
                </a:solidFill>
              </a:rPr>
              <a:t>2</a:t>
            </a:r>
            <a:r>
              <a:rPr lang="en-US" altLang="en-US" b="1">
                <a:solidFill>
                  <a:srgbClr val="002060"/>
                </a:solidFill>
              </a:rPr>
              <a:t>SO</a:t>
            </a:r>
            <a:r>
              <a:rPr lang="en-US" altLang="en-US" b="1" baseline="-25000">
                <a:solidFill>
                  <a:srgbClr val="002060"/>
                </a:solidFill>
              </a:rPr>
              <a:t>4</a:t>
            </a:r>
            <a:r>
              <a:rPr lang="en-US" altLang="en-US" b="1">
                <a:solidFill>
                  <a:srgbClr val="002060"/>
                </a:solidFill>
              </a:rPr>
              <a:t> </a:t>
            </a:r>
            <a:r>
              <a:rPr lang="en-US" altLang="en-US" sz="1600" b="1">
                <a:solidFill>
                  <a:srgbClr val="002060"/>
                </a:solidFill>
              </a:rPr>
              <a:t>and</a:t>
            </a:r>
            <a:r>
              <a:rPr lang="en-US" altLang="en-US" b="1">
                <a:solidFill>
                  <a:srgbClr val="002060"/>
                </a:solidFill>
              </a:rPr>
              <a:t> </a:t>
            </a:r>
            <a:r>
              <a:rPr lang="en-US" altLang="en-US" b="1">
                <a:solidFill>
                  <a:srgbClr val="CC0099"/>
                </a:solidFill>
              </a:rPr>
              <a:t>?</a:t>
            </a:r>
            <a:r>
              <a:rPr lang="en-US" altLang="en-US" b="1">
                <a:solidFill>
                  <a:srgbClr val="002060"/>
                </a:solidFill>
              </a:rPr>
              <a:t> K</a:t>
            </a:r>
            <a:r>
              <a:rPr lang="en-US" altLang="en-US" b="1" baseline="-25000">
                <a:solidFill>
                  <a:srgbClr val="002060"/>
                </a:solidFill>
              </a:rPr>
              <a:t>2</a:t>
            </a:r>
            <a:r>
              <a:rPr lang="en-US" altLang="en-US" b="1">
                <a:solidFill>
                  <a:srgbClr val="002060"/>
                </a:solidFill>
              </a:rPr>
              <a:t>SO</a:t>
            </a:r>
            <a:r>
              <a:rPr lang="en-US" altLang="en-US" b="1" baseline="-25000">
                <a:solidFill>
                  <a:srgbClr val="002060"/>
                </a:solidFill>
              </a:rPr>
              <a:t>4</a:t>
            </a:r>
            <a:endParaRPr lang="en-US" altLang="en-US"/>
          </a:p>
        </p:txBody>
      </p:sp>
      <p:sp>
        <p:nvSpPr>
          <p:cNvPr id="7" name="TextBox 6"/>
          <p:cNvSpPr txBox="1"/>
          <p:nvPr/>
        </p:nvSpPr>
        <p:spPr>
          <a:xfrm>
            <a:off x="4913313" y="2214563"/>
            <a:ext cx="984250" cy="523875"/>
          </a:xfrm>
          <a:prstGeom prst="rect">
            <a:avLst/>
          </a:prstGeom>
          <a:noFill/>
        </p:spPr>
        <p:txBody>
          <a:bodyPr wrap="none">
            <a:spAutoFit/>
          </a:bodyPr>
          <a:lstStyle/>
          <a:p>
            <a:pPr>
              <a:defRPr/>
            </a:pPr>
            <a:r>
              <a:rPr lang="en-US" sz="2800" b="1" dirty="0">
                <a:solidFill>
                  <a:srgbClr val="CC0099"/>
                </a:solidFill>
                <a:effectLst>
                  <a:outerShdw blurRad="38100" dist="38100" dir="2700000" algn="tl">
                    <a:srgbClr val="000000">
                      <a:alpha val="43137"/>
                    </a:srgbClr>
                  </a:outerShdw>
                </a:effectLst>
              </a:rPr>
              <a:t>SO</a:t>
            </a:r>
            <a:r>
              <a:rPr lang="en-US" sz="2800" b="1" baseline="-25000" dirty="0">
                <a:solidFill>
                  <a:srgbClr val="CC0099"/>
                </a:solidFill>
                <a:effectLst>
                  <a:outerShdw blurRad="38100" dist="38100" dir="2700000" algn="tl">
                    <a:srgbClr val="000000">
                      <a:alpha val="43137"/>
                    </a:srgbClr>
                  </a:outerShdw>
                </a:effectLst>
              </a:rPr>
              <a:t>4</a:t>
            </a:r>
            <a:r>
              <a:rPr lang="en-US" sz="2800" b="1" baseline="30000" dirty="0">
                <a:solidFill>
                  <a:srgbClr val="CC0099"/>
                </a:solidFill>
                <a:effectLst>
                  <a:outerShdw blurRad="38100" dist="38100" dir="2700000" algn="tl">
                    <a:srgbClr val="000000">
                      <a:alpha val="43137"/>
                    </a:srgbClr>
                  </a:outerShdw>
                </a:effectLst>
              </a:rPr>
              <a:t>2-</a:t>
            </a:r>
          </a:p>
        </p:txBody>
      </p:sp>
      <p:sp>
        <p:nvSpPr>
          <p:cNvPr id="8" name="TextBox 7"/>
          <p:cNvSpPr txBox="1">
            <a:spLocks noChangeArrowheads="1"/>
          </p:cNvSpPr>
          <p:nvPr/>
        </p:nvSpPr>
        <p:spPr bwMode="auto">
          <a:xfrm>
            <a:off x="1651000" y="2168525"/>
            <a:ext cx="11080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b="1">
                <a:solidFill>
                  <a:srgbClr val="002060"/>
                </a:solidFill>
              </a:rPr>
              <a:t>0.205 g</a:t>
            </a:r>
          </a:p>
        </p:txBody>
      </p:sp>
      <p:sp>
        <p:nvSpPr>
          <p:cNvPr id="9" name="TextBox 8"/>
          <p:cNvSpPr txBox="1">
            <a:spLocks noChangeArrowheads="1"/>
          </p:cNvSpPr>
          <p:nvPr/>
        </p:nvSpPr>
        <p:spPr bwMode="auto">
          <a:xfrm>
            <a:off x="6780213" y="2713038"/>
            <a:ext cx="11080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b="1">
                <a:solidFill>
                  <a:srgbClr val="002060"/>
                </a:solidFill>
              </a:rPr>
              <a:t>0.298 g</a:t>
            </a:r>
          </a:p>
        </p:txBody>
      </p:sp>
      <p:sp>
        <p:nvSpPr>
          <p:cNvPr id="10" name="TextBox 9"/>
          <p:cNvSpPr txBox="1"/>
          <p:nvPr/>
        </p:nvSpPr>
        <p:spPr>
          <a:xfrm>
            <a:off x="6780213" y="2189163"/>
            <a:ext cx="1203325" cy="523875"/>
          </a:xfrm>
          <a:prstGeom prst="rect">
            <a:avLst/>
          </a:prstGeom>
          <a:noFill/>
        </p:spPr>
        <p:txBody>
          <a:bodyPr wrap="none">
            <a:spAutoFit/>
          </a:bodyPr>
          <a:lstStyle/>
          <a:p>
            <a:pPr>
              <a:defRPr/>
            </a:pPr>
            <a:r>
              <a:rPr lang="en-US" sz="2800" b="1" dirty="0">
                <a:solidFill>
                  <a:srgbClr val="CC0099"/>
                </a:solidFill>
                <a:effectLst>
                  <a:outerShdw blurRad="38100" dist="38100" dir="2700000" algn="tl">
                    <a:srgbClr val="000000">
                      <a:alpha val="43137"/>
                    </a:srgbClr>
                  </a:outerShdw>
                </a:effectLst>
              </a:rPr>
              <a:t>BaSO</a:t>
            </a:r>
            <a:r>
              <a:rPr lang="en-US" sz="2800" b="1" baseline="-25000" dirty="0">
                <a:solidFill>
                  <a:srgbClr val="CC0099"/>
                </a:solidFill>
                <a:effectLst>
                  <a:outerShdw blurRad="38100" dist="38100" dir="2700000" algn="tl">
                    <a:srgbClr val="000000">
                      <a:alpha val="43137"/>
                    </a:srgbClr>
                  </a:outerShdw>
                </a:effectLst>
              </a:rPr>
              <a:t>4</a:t>
            </a:r>
            <a:endParaRPr lang="en-US" sz="2800" b="1" baseline="30000" dirty="0">
              <a:solidFill>
                <a:srgbClr val="CC0099"/>
              </a:solidFill>
              <a:effectLst>
                <a:outerShdw blurRad="38100" dist="38100" dir="2700000" algn="tl">
                  <a:srgbClr val="000000">
                    <a:alpha val="43137"/>
                  </a:srgbClr>
                </a:outerShdw>
              </a:effectLst>
            </a:endParaRPr>
          </a:p>
        </p:txBody>
      </p:sp>
      <p:sp>
        <p:nvSpPr>
          <p:cNvPr id="11" name="Right Arrow 10"/>
          <p:cNvSpPr>
            <a:spLocks noChangeArrowheads="1"/>
          </p:cNvSpPr>
          <p:nvPr/>
        </p:nvSpPr>
        <p:spPr bwMode="auto">
          <a:xfrm>
            <a:off x="6180138" y="2281238"/>
            <a:ext cx="381000" cy="304800"/>
          </a:xfrm>
          <a:prstGeom prst="rightArrow">
            <a:avLst>
              <a:gd name="adj1" fmla="val 50000"/>
              <a:gd name="adj2" fmla="val 50000"/>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2" name="Double Bracket 11"/>
          <p:cNvSpPr>
            <a:spLocks noChangeArrowheads="1"/>
          </p:cNvSpPr>
          <p:nvPr/>
        </p:nvSpPr>
        <p:spPr bwMode="auto">
          <a:xfrm>
            <a:off x="2908300" y="3525838"/>
            <a:ext cx="1566863" cy="969962"/>
          </a:xfrm>
          <a:prstGeom prst="bracketPair">
            <a:avLst>
              <a:gd name="adj" fmla="val 16667"/>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3" name="Double Bracket 12"/>
          <p:cNvSpPr>
            <a:spLocks noChangeArrowheads="1"/>
          </p:cNvSpPr>
          <p:nvPr/>
        </p:nvSpPr>
        <p:spPr bwMode="auto">
          <a:xfrm>
            <a:off x="4603750" y="3490913"/>
            <a:ext cx="1566863" cy="969962"/>
          </a:xfrm>
          <a:prstGeom prst="bracketPair">
            <a:avLst>
              <a:gd name="adj" fmla="val 16667"/>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4" name="Double Bracket 13"/>
          <p:cNvSpPr>
            <a:spLocks noChangeArrowheads="1"/>
          </p:cNvSpPr>
          <p:nvPr/>
        </p:nvSpPr>
        <p:spPr bwMode="auto">
          <a:xfrm>
            <a:off x="6370638" y="3502025"/>
            <a:ext cx="1565275" cy="969963"/>
          </a:xfrm>
          <a:prstGeom prst="bracketPair">
            <a:avLst>
              <a:gd name="adj" fmla="val 16667"/>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5" name="Double Bracket 14"/>
          <p:cNvSpPr>
            <a:spLocks noChangeArrowheads="1"/>
          </p:cNvSpPr>
          <p:nvPr/>
        </p:nvSpPr>
        <p:spPr bwMode="auto">
          <a:xfrm>
            <a:off x="2646363" y="5308600"/>
            <a:ext cx="2459037" cy="939800"/>
          </a:xfrm>
          <a:prstGeom prst="bracketPair">
            <a:avLst>
              <a:gd name="adj" fmla="val 16667"/>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0" end="0"/>
                                            </p:txEl>
                                          </p:spTgt>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53" fill="hold" nodeType="clickPar">
                      <p:stCondLst>
                        <p:cond delay="indefinite"/>
                      </p:stCondLst>
                      <p:childTnLst>
                        <p:par>
                          <p:cTn id="54" fill="hold" nodeType="withGroup">
                            <p:stCondLst>
                              <p:cond delay="0"/>
                            </p:stCondLst>
                            <p:childTnLst>
                              <p:par>
                                <p:cTn id="55" presetID="1" presetClass="entr" presetSubtype="0" fill="hold" nodeType="clickEffect">
                                  <p:stCondLst>
                                    <p:cond delay="0"/>
                                  </p:stCondLst>
                                  <p:childTnLst>
                                    <p:set>
                                      <p:cBhvr>
                                        <p:cTn id="5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57" fill="hold" nodeType="clickPar">
                      <p:stCondLst>
                        <p:cond delay="indefinite"/>
                      </p:stCondLst>
                      <p:childTnLst>
                        <p:par>
                          <p:cTn id="58" fill="hold" nodeType="withGroup">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15"/>
                                        </p:tgtEl>
                                        <p:attrNameLst>
                                          <p:attrName>style.visibility</p:attrName>
                                        </p:attrNameLst>
                                      </p:cBhvr>
                                      <p:to>
                                        <p:strVal val="visible"/>
                                      </p:to>
                                    </p:set>
                                  </p:childTnLst>
                                </p:cTn>
                              </p:par>
                            </p:childTnLst>
                          </p:cTn>
                        </p:par>
                      </p:childTnLst>
                    </p:cTn>
                  </p:par>
                  <p:par>
                    <p:cTn id="61" fill="hold" nodeType="clickPar">
                      <p:stCondLst>
                        <p:cond delay="indefinite"/>
                      </p:stCondLst>
                      <p:childTnLst>
                        <p:par>
                          <p:cTn id="62" fill="hold" nodeType="withGroup">
                            <p:stCondLst>
                              <p:cond delay="0"/>
                            </p:stCondLst>
                            <p:childTnLst>
                              <p:par>
                                <p:cTn id="63" presetID="1" presetClass="entr" presetSubtype="0" fill="hold" nodeType="clickEffect">
                                  <p:stCondLst>
                                    <p:cond delay="0"/>
                                  </p:stCondLst>
                                  <p:childTnLst>
                                    <p:set>
                                      <p:cBhvr>
                                        <p:cTn id="64" dur="1" fill="hold">
                                          <p:stCondLst>
                                            <p:cond delay="0"/>
                                          </p:stCondLst>
                                        </p:cTn>
                                        <p:tgtEl>
                                          <p:spTgt spid="3">
                                            <p:txEl>
                                              <p:pRg st="5" end="5"/>
                                            </p:txEl>
                                          </p:spTgt>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p:bldP spid="7" grpId="0"/>
      <p:bldP spid="8" grpId="0"/>
      <p:bldP spid="9" grpId="0"/>
      <p:bldP spid="10" grpId="0"/>
      <p:bldP spid="11" grpId="0" animBg="1"/>
      <p:bldP spid="12" grpId="0" animBg="1"/>
      <p:bldP spid="13" grpId="0" animBg="1"/>
      <p:bldP spid="14" grpId="0" animBg="1"/>
      <p:bldP spid="1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304800"/>
            <a:ext cx="8610600" cy="1754188"/>
          </a:xfrm>
          <a:prstGeom prst="rect">
            <a:avLst/>
          </a:prstGeom>
          <a:noFill/>
        </p:spPr>
        <p:txBody>
          <a:bodyPr>
            <a:spAutoFit/>
          </a:bodyPr>
          <a:lstStyle/>
          <a:p>
            <a:pPr>
              <a:defRPr/>
            </a:pPr>
            <a:r>
              <a:rPr lang="en-US" sz="1800" b="1" dirty="0">
                <a:solidFill>
                  <a:srgbClr val="002060"/>
                </a:solidFill>
                <a:latin typeface="+mn-lt"/>
              </a:rPr>
              <a:t>2. You are given a solid that is a mixture of Na</a:t>
            </a:r>
            <a:r>
              <a:rPr lang="en-US" sz="1800" b="1" baseline="-25000" dirty="0">
                <a:solidFill>
                  <a:srgbClr val="002060"/>
                </a:solidFill>
                <a:latin typeface="+mn-lt"/>
              </a:rPr>
              <a:t>2</a:t>
            </a:r>
            <a:r>
              <a:rPr lang="en-US" sz="1800" b="1" dirty="0">
                <a:solidFill>
                  <a:srgbClr val="002060"/>
                </a:solidFill>
                <a:latin typeface="+mn-lt"/>
              </a:rPr>
              <a:t>SO</a:t>
            </a:r>
            <a:r>
              <a:rPr lang="en-US" sz="1800" b="1" baseline="-25000" dirty="0">
                <a:solidFill>
                  <a:srgbClr val="002060"/>
                </a:solidFill>
                <a:latin typeface="+mn-lt"/>
              </a:rPr>
              <a:t>4</a:t>
            </a:r>
            <a:r>
              <a:rPr lang="en-US" sz="1800" b="1" dirty="0">
                <a:solidFill>
                  <a:srgbClr val="002060"/>
                </a:solidFill>
                <a:latin typeface="+mn-lt"/>
              </a:rPr>
              <a:t> and K</a:t>
            </a:r>
            <a:r>
              <a:rPr lang="en-US" sz="1800" b="1" baseline="-25000" dirty="0">
                <a:solidFill>
                  <a:srgbClr val="002060"/>
                </a:solidFill>
                <a:latin typeface="+mn-lt"/>
              </a:rPr>
              <a:t>2</a:t>
            </a:r>
            <a:r>
              <a:rPr lang="en-US" sz="1800" b="1" dirty="0">
                <a:solidFill>
                  <a:srgbClr val="002060"/>
                </a:solidFill>
                <a:latin typeface="+mn-lt"/>
              </a:rPr>
              <a:t>SO</a:t>
            </a:r>
            <a:r>
              <a:rPr lang="en-US" sz="1800" b="1" baseline="-25000" dirty="0">
                <a:solidFill>
                  <a:srgbClr val="002060"/>
                </a:solidFill>
                <a:latin typeface="+mn-lt"/>
              </a:rPr>
              <a:t>4</a:t>
            </a:r>
            <a:r>
              <a:rPr lang="en-US" sz="1800" b="1" dirty="0">
                <a:solidFill>
                  <a:srgbClr val="002060"/>
                </a:solidFill>
                <a:latin typeface="+mn-lt"/>
              </a:rPr>
              <a:t>.   A 0.205 g sample of the mixture is dissolved in water.  An excess of an aqueous solution of BaCl</a:t>
            </a:r>
            <a:r>
              <a:rPr lang="en-US" sz="1800" b="1" baseline="-25000" dirty="0">
                <a:solidFill>
                  <a:srgbClr val="002060"/>
                </a:solidFill>
                <a:latin typeface="+mn-lt"/>
              </a:rPr>
              <a:t>2</a:t>
            </a:r>
            <a:r>
              <a:rPr lang="en-US" sz="1800" b="1" dirty="0">
                <a:solidFill>
                  <a:srgbClr val="002060"/>
                </a:solidFill>
                <a:latin typeface="+mn-lt"/>
              </a:rPr>
              <a:t> is added.  The BaSO</a:t>
            </a:r>
            <a:r>
              <a:rPr lang="en-US" sz="1800" b="1" baseline="-25000" dirty="0">
                <a:solidFill>
                  <a:srgbClr val="002060"/>
                </a:solidFill>
                <a:latin typeface="+mn-lt"/>
              </a:rPr>
              <a:t>4</a:t>
            </a:r>
            <a:r>
              <a:rPr lang="en-US" sz="1800" b="1" dirty="0">
                <a:solidFill>
                  <a:srgbClr val="002060"/>
                </a:solidFill>
                <a:latin typeface="+mn-lt"/>
              </a:rPr>
              <a:t> that is formed is filtered, dried, and weighted. Its mass is 0.298g.</a:t>
            </a:r>
          </a:p>
          <a:p>
            <a:pPr>
              <a:defRPr/>
            </a:pPr>
            <a:endParaRPr lang="en-US" sz="1800" b="1" dirty="0">
              <a:solidFill>
                <a:srgbClr val="002060"/>
              </a:solidFill>
              <a:latin typeface="+mn-lt"/>
            </a:endParaRPr>
          </a:p>
          <a:p>
            <a:pPr>
              <a:defRPr/>
            </a:pPr>
            <a:r>
              <a:rPr lang="en-US" sz="1800" b="1" dirty="0">
                <a:solidFill>
                  <a:srgbClr val="002060"/>
                </a:solidFill>
                <a:latin typeface="+mn-lt"/>
              </a:rPr>
              <a:t>(a) What is the mass percent of sulfate ion in the sample? </a:t>
            </a:r>
          </a:p>
          <a:p>
            <a:pPr>
              <a:defRPr/>
            </a:pPr>
            <a:r>
              <a:rPr lang="en-US" sz="1800" b="1" dirty="0">
                <a:solidFill>
                  <a:srgbClr val="002060"/>
                </a:solidFill>
                <a:latin typeface="+mn-lt"/>
              </a:rPr>
              <a:t>(b) What is the percent composition by mass of Na</a:t>
            </a:r>
            <a:r>
              <a:rPr lang="en-US" sz="1800" b="1" baseline="-25000" dirty="0">
                <a:solidFill>
                  <a:srgbClr val="002060"/>
                </a:solidFill>
                <a:latin typeface="+mn-lt"/>
              </a:rPr>
              <a:t>2</a:t>
            </a:r>
            <a:r>
              <a:rPr lang="en-US" sz="1800" b="1" dirty="0">
                <a:solidFill>
                  <a:srgbClr val="002060"/>
                </a:solidFill>
                <a:latin typeface="+mn-lt"/>
              </a:rPr>
              <a:t>SO</a:t>
            </a:r>
            <a:r>
              <a:rPr lang="en-US" sz="1800" b="1" baseline="-25000" dirty="0">
                <a:solidFill>
                  <a:srgbClr val="002060"/>
                </a:solidFill>
                <a:latin typeface="+mn-lt"/>
              </a:rPr>
              <a:t>4</a:t>
            </a:r>
            <a:r>
              <a:rPr lang="en-US" sz="1800" b="1" dirty="0">
                <a:solidFill>
                  <a:srgbClr val="002060"/>
                </a:solidFill>
                <a:latin typeface="+mn-lt"/>
              </a:rPr>
              <a:t> &amp; K</a:t>
            </a:r>
            <a:r>
              <a:rPr lang="en-US" sz="1800" b="1" baseline="-25000" dirty="0">
                <a:solidFill>
                  <a:srgbClr val="002060"/>
                </a:solidFill>
                <a:latin typeface="+mn-lt"/>
              </a:rPr>
              <a:t>2</a:t>
            </a:r>
            <a:r>
              <a:rPr lang="en-US" sz="1800" b="1" dirty="0">
                <a:solidFill>
                  <a:srgbClr val="002060"/>
                </a:solidFill>
                <a:latin typeface="+mn-lt"/>
              </a:rPr>
              <a:t>SO</a:t>
            </a:r>
            <a:r>
              <a:rPr lang="en-US" sz="1800" b="1" baseline="-25000" dirty="0">
                <a:solidFill>
                  <a:srgbClr val="002060"/>
                </a:solidFill>
                <a:latin typeface="+mn-lt"/>
              </a:rPr>
              <a:t>4</a:t>
            </a:r>
            <a:r>
              <a:rPr lang="en-US" sz="1800" b="1" dirty="0">
                <a:solidFill>
                  <a:srgbClr val="002060"/>
                </a:solidFill>
                <a:latin typeface="+mn-lt"/>
              </a:rPr>
              <a:t> in the sample?</a:t>
            </a:r>
          </a:p>
        </p:txBody>
      </p:sp>
      <p:sp>
        <p:nvSpPr>
          <p:cNvPr id="4" name="Flowchart: Magnetic Disk 3"/>
          <p:cNvSpPr>
            <a:spLocks noChangeArrowheads="1"/>
          </p:cNvSpPr>
          <p:nvPr/>
        </p:nvSpPr>
        <p:spPr bwMode="auto">
          <a:xfrm>
            <a:off x="2759075" y="2058988"/>
            <a:ext cx="696913" cy="738187"/>
          </a:xfrm>
          <a:prstGeom prst="flowChartMagneticDisk">
            <a:avLst/>
          </a:prstGeom>
          <a:solidFill>
            <a:srgbClr val="E8E88C"/>
          </a:solidFill>
          <a:ln w="9525" algn="ctr">
            <a:solidFill>
              <a:schemeClr val="tx1"/>
            </a:solidFill>
            <a:round/>
            <a:headEnd/>
            <a:tailEnd/>
          </a:ln>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UK</a:t>
            </a:r>
          </a:p>
        </p:txBody>
      </p:sp>
      <p:sp>
        <p:nvSpPr>
          <p:cNvPr id="5" name="Right Arrow 4"/>
          <p:cNvSpPr>
            <a:spLocks noChangeArrowheads="1"/>
          </p:cNvSpPr>
          <p:nvPr/>
        </p:nvSpPr>
        <p:spPr bwMode="auto">
          <a:xfrm>
            <a:off x="4249738" y="2281238"/>
            <a:ext cx="381000" cy="304800"/>
          </a:xfrm>
          <a:prstGeom prst="rightArrow">
            <a:avLst>
              <a:gd name="adj1" fmla="val 50000"/>
              <a:gd name="adj2" fmla="val 50000"/>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6" name="TextBox 5"/>
          <p:cNvSpPr txBox="1">
            <a:spLocks noChangeArrowheads="1"/>
          </p:cNvSpPr>
          <p:nvPr/>
        </p:nvSpPr>
        <p:spPr bwMode="auto">
          <a:xfrm>
            <a:off x="1403350" y="2846388"/>
            <a:ext cx="31305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b="1">
                <a:solidFill>
                  <a:srgbClr val="C00000"/>
                </a:solidFill>
              </a:rPr>
              <a:t>?? </a:t>
            </a:r>
            <a:r>
              <a:rPr lang="en-US" altLang="en-US" b="1">
                <a:solidFill>
                  <a:srgbClr val="002060"/>
                </a:solidFill>
              </a:rPr>
              <a:t>Na</a:t>
            </a:r>
            <a:r>
              <a:rPr lang="en-US" altLang="en-US" b="1" baseline="-25000">
                <a:solidFill>
                  <a:srgbClr val="002060"/>
                </a:solidFill>
              </a:rPr>
              <a:t>2</a:t>
            </a:r>
            <a:r>
              <a:rPr lang="en-US" altLang="en-US" b="1">
                <a:solidFill>
                  <a:srgbClr val="002060"/>
                </a:solidFill>
              </a:rPr>
              <a:t>SO</a:t>
            </a:r>
            <a:r>
              <a:rPr lang="en-US" altLang="en-US" b="1" baseline="-25000">
                <a:solidFill>
                  <a:srgbClr val="002060"/>
                </a:solidFill>
              </a:rPr>
              <a:t>4</a:t>
            </a:r>
            <a:r>
              <a:rPr lang="en-US" altLang="en-US" b="1">
                <a:solidFill>
                  <a:srgbClr val="002060"/>
                </a:solidFill>
              </a:rPr>
              <a:t> </a:t>
            </a:r>
            <a:r>
              <a:rPr lang="en-US" altLang="en-US" sz="1600" b="1">
                <a:solidFill>
                  <a:srgbClr val="002060"/>
                </a:solidFill>
              </a:rPr>
              <a:t>and</a:t>
            </a:r>
            <a:r>
              <a:rPr lang="en-US" altLang="en-US" b="1">
                <a:solidFill>
                  <a:srgbClr val="002060"/>
                </a:solidFill>
              </a:rPr>
              <a:t> </a:t>
            </a:r>
            <a:r>
              <a:rPr lang="en-US" altLang="en-US" b="1">
                <a:solidFill>
                  <a:srgbClr val="CC0099"/>
                </a:solidFill>
              </a:rPr>
              <a:t>?</a:t>
            </a:r>
            <a:r>
              <a:rPr lang="en-US" altLang="en-US" b="1">
                <a:solidFill>
                  <a:srgbClr val="002060"/>
                </a:solidFill>
              </a:rPr>
              <a:t> K</a:t>
            </a:r>
            <a:r>
              <a:rPr lang="en-US" altLang="en-US" b="1" baseline="-25000">
                <a:solidFill>
                  <a:srgbClr val="002060"/>
                </a:solidFill>
              </a:rPr>
              <a:t>2</a:t>
            </a:r>
            <a:r>
              <a:rPr lang="en-US" altLang="en-US" b="1">
                <a:solidFill>
                  <a:srgbClr val="002060"/>
                </a:solidFill>
              </a:rPr>
              <a:t>SO</a:t>
            </a:r>
            <a:r>
              <a:rPr lang="en-US" altLang="en-US" b="1" baseline="-25000">
                <a:solidFill>
                  <a:srgbClr val="002060"/>
                </a:solidFill>
              </a:rPr>
              <a:t>4</a:t>
            </a:r>
            <a:endParaRPr lang="en-US" altLang="en-US"/>
          </a:p>
        </p:txBody>
      </p:sp>
      <p:sp>
        <p:nvSpPr>
          <p:cNvPr id="7" name="TextBox 6"/>
          <p:cNvSpPr txBox="1"/>
          <p:nvPr/>
        </p:nvSpPr>
        <p:spPr>
          <a:xfrm>
            <a:off x="4913313" y="2214563"/>
            <a:ext cx="984250" cy="523875"/>
          </a:xfrm>
          <a:prstGeom prst="rect">
            <a:avLst/>
          </a:prstGeom>
          <a:noFill/>
        </p:spPr>
        <p:txBody>
          <a:bodyPr wrap="none">
            <a:spAutoFit/>
          </a:bodyPr>
          <a:lstStyle/>
          <a:p>
            <a:pPr>
              <a:defRPr/>
            </a:pPr>
            <a:r>
              <a:rPr lang="en-US" sz="2800" b="1" dirty="0">
                <a:solidFill>
                  <a:srgbClr val="CC0099"/>
                </a:solidFill>
                <a:effectLst>
                  <a:outerShdw blurRad="38100" dist="38100" dir="2700000" algn="tl">
                    <a:srgbClr val="000000">
                      <a:alpha val="43137"/>
                    </a:srgbClr>
                  </a:outerShdw>
                </a:effectLst>
              </a:rPr>
              <a:t>SO</a:t>
            </a:r>
            <a:r>
              <a:rPr lang="en-US" sz="2800" b="1" baseline="-25000" dirty="0">
                <a:solidFill>
                  <a:srgbClr val="CC0099"/>
                </a:solidFill>
                <a:effectLst>
                  <a:outerShdw blurRad="38100" dist="38100" dir="2700000" algn="tl">
                    <a:srgbClr val="000000">
                      <a:alpha val="43137"/>
                    </a:srgbClr>
                  </a:outerShdw>
                </a:effectLst>
              </a:rPr>
              <a:t>4</a:t>
            </a:r>
            <a:r>
              <a:rPr lang="en-US" sz="2800" b="1" baseline="30000" dirty="0">
                <a:solidFill>
                  <a:srgbClr val="CC0099"/>
                </a:solidFill>
                <a:effectLst>
                  <a:outerShdw blurRad="38100" dist="38100" dir="2700000" algn="tl">
                    <a:srgbClr val="000000">
                      <a:alpha val="43137"/>
                    </a:srgbClr>
                  </a:outerShdw>
                </a:effectLst>
              </a:rPr>
              <a:t>2-</a:t>
            </a:r>
          </a:p>
        </p:txBody>
      </p:sp>
      <p:sp>
        <p:nvSpPr>
          <p:cNvPr id="8" name="TextBox 7"/>
          <p:cNvSpPr txBox="1">
            <a:spLocks noChangeArrowheads="1"/>
          </p:cNvSpPr>
          <p:nvPr/>
        </p:nvSpPr>
        <p:spPr bwMode="auto">
          <a:xfrm>
            <a:off x="1651000" y="2168525"/>
            <a:ext cx="11080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b="1">
                <a:solidFill>
                  <a:srgbClr val="002060"/>
                </a:solidFill>
              </a:rPr>
              <a:t>0.205 g</a:t>
            </a:r>
          </a:p>
        </p:txBody>
      </p:sp>
      <p:sp>
        <p:nvSpPr>
          <p:cNvPr id="9" name="TextBox 8"/>
          <p:cNvSpPr txBox="1">
            <a:spLocks noChangeArrowheads="1"/>
          </p:cNvSpPr>
          <p:nvPr/>
        </p:nvSpPr>
        <p:spPr bwMode="auto">
          <a:xfrm>
            <a:off x="6780213" y="2713038"/>
            <a:ext cx="11080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b="1">
                <a:solidFill>
                  <a:srgbClr val="002060"/>
                </a:solidFill>
              </a:rPr>
              <a:t>0.298 g</a:t>
            </a:r>
          </a:p>
        </p:txBody>
      </p:sp>
      <p:sp>
        <p:nvSpPr>
          <p:cNvPr id="10" name="TextBox 9"/>
          <p:cNvSpPr txBox="1"/>
          <p:nvPr/>
        </p:nvSpPr>
        <p:spPr>
          <a:xfrm>
            <a:off x="6780213" y="2189163"/>
            <a:ext cx="1203325" cy="523875"/>
          </a:xfrm>
          <a:prstGeom prst="rect">
            <a:avLst/>
          </a:prstGeom>
          <a:noFill/>
        </p:spPr>
        <p:txBody>
          <a:bodyPr wrap="none">
            <a:spAutoFit/>
          </a:bodyPr>
          <a:lstStyle/>
          <a:p>
            <a:pPr>
              <a:defRPr/>
            </a:pPr>
            <a:r>
              <a:rPr lang="en-US" sz="2800" b="1" dirty="0">
                <a:solidFill>
                  <a:srgbClr val="CC0099"/>
                </a:solidFill>
                <a:effectLst>
                  <a:outerShdw blurRad="38100" dist="38100" dir="2700000" algn="tl">
                    <a:srgbClr val="000000">
                      <a:alpha val="43137"/>
                    </a:srgbClr>
                  </a:outerShdw>
                </a:effectLst>
              </a:rPr>
              <a:t>BaSO</a:t>
            </a:r>
            <a:r>
              <a:rPr lang="en-US" sz="2800" b="1" baseline="-25000" dirty="0">
                <a:solidFill>
                  <a:srgbClr val="CC0099"/>
                </a:solidFill>
                <a:effectLst>
                  <a:outerShdw blurRad="38100" dist="38100" dir="2700000" algn="tl">
                    <a:srgbClr val="000000">
                      <a:alpha val="43137"/>
                    </a:srgbClr>
                  </a:outerShdw>
                </a:effectLst>
              </a:rPr>
              <a:t>4</a:t>
            </a:r>
            <a:endParaRPr lang="en-US" sz="2800" b="1" baseline="30000" dirty="0">
              <a:solidFill>
                <a:srgbClr val="CC0099"/>
              </a:solidFill>
              <a:effectLst>
                <a:outerShdw blurRad="38100" dist="38100" dir="2700000" algn="tl">
                  <a:srgbClr val="000000">
                    <a:alpha val="43137"/>
                  </a:srgbClr>
                </a:outerShdw>
              </a:effectLst>
            </a:endParaRPr>
          </a:p>
        </p:txBody>
      </p:sp>
      <p:sp>
        <p:nvSpPr>
          <p:cNvPr id="11" name="Right Arrow 10"/>
          <p:cNvSpPr>
            <a:spLocks noChangeArrowheads="1"/>
          </p:cNvSpPr>
          <p:nvPr/>
        </p:nvSpPr>
        <p:spPr bwMode="auto">
          <a:xfrm>
            <a:off x="6180138" y="2281238"/>
            <a:ext cx="381000" cy="304800"/>
          </a:xfrm>
          <a:prstGeom prst="rightArrow">
            <a:avLst>
              <a:gd name="adj1" fmla="val 50000"/>
              <a:gd name="adj2" fmla="val 50000"/>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p:bldP spid="7" grpId="0"/>
      <p:bldP spid="8" grpId="0"/>
      <p:bldP spid="9" grpId="0"/>
      <p:bldP spid="10" grpId="0"/>
      <p:bldP spid="11"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304800"/>
            <a:ext cx="8610600" cy="1754188"/>
          </a:xfrm>
          <a:prstGeom prst="rect">
            <a:avLst/>
          </a:prstGeom>
          <a:noFill/>
        </p:spPr>
        <p:txBody>
          <a:bodyPr>
            <a:spAutoFit/>
          </a:bodyPr>
          <a:lstStyle/>
          <a:p>
            <a:pPr>
              <a:defRPr/>
            </a:pPr>
            <a:r>
              <a:rPr lang="en-US" sz="1800" b="1" dirty="0">
                <a:solidFill>
                  <a:srgbClr val="002060"/>
                </a:solidFill>
                <a:latin typeface="+mn-lt"/>
              </a:rPr>
              <a:t>2. You are given a solid that is a mixture of Na</a:t>
            </a:r>
            <a:r>
              <a:rPr lang="en-US" sz="1800" b="1" baseline="-25000" dirty="0">
                <a:solidFill>
                  <a:srgbClr val="002060"/>
                </a:solidFill>
                <a:latin typeface="+mn-lt"/>
              </a:rPr>
              <a:t>2</a:t>
            </a:r>
            <a:r>
              <a:rPr lang="en-US" sz="1800" b="1" dirty="0">
                <a:solidFill>
                  <a:srgbClr val="002060"/>
                </a:solidFill>
                <a:latin typeface="+mn-lt"/>
              </a:rPr>
              <a:t>SO</a:t>
            </a:r>
            <a:r>
              <a:rPr lang="en-US" sz="1800" b="1" baseline="-25000" dirty="0">
                <a:solidFill>
                  <a:srgbClr val="002060"/>
                </a:solidFill>
                <a:latin typeface="+mn-lt"/>
              </a:rPr>
              <a:t>4</a:t>
            </a:r>
            <a:r>
              <a:rPr lang="en-US" sz="1800" b="1" dirty="0">
                <a:solidFill>
                  <a:srgbClr val="002060"/>
                </a:solidFill>
                <a:latin typeface="+mn-lt"/>
              </a:rPr>
              <a:t> and K</a:t>
            </a:r>
            <a:r>
              <a:rPr lang="en-US" sz="1800" b="1" baseline="-25000" dirty="0">
                <a:solidFill>
                  <a:srgbClr val="002060"/>
                </a:solidFill>
                <a:latin typeface="+mn-lt"/>
              </a:rPr>
              <a:t>2</a:t>
            </a:r>
            <a:r>
              <a:rPr lang="en-US" sz="1800" b="1" dirty="0">
                <a:solidFill>
                  <a:srgbClr val="002060"/>
                </a:solidFill>
                <a:latin typeface="+mn-lt"/>
              </a:rPr>
              <a:t>SO</a:t>
            </a:r>
            <a:r>
              <a:rPr lang="en-US" sz="1800" b="1" baseline="-25000" dirty="0">
                <a:solidFill>
                  <a:srgbClr val="002060"/>
                </a:solidFill>
                <a:latin typeface="+mn-lt"/>
              </a:rPr>
              <a:t>4</a:t>
            </a:r>
            <a:r>
              <a:rPr lang="en-US" sz="1800" b="1" dirty="0">
                <a:solidFill>
                  <a:srgbClr val="002060"/>
                </a:solidFill>
                <a:latin typeface="+mn-lt"/>
              </a:rPr>
              <a:t>.   A 0.205 g sample of the mixture is dissolved in water.  An excess of an aqueous solution of BaCl</a:t>
            </a:r>
            <a:r>
              <a:rPr lang="en-US" sz="1800" b="1" baseline="-25000" dirty="0">
                <a:solidFill>
                  <a:srgbClr val="002060"/>
                </a:solidFill>
                <a:latin typeface="+mn-lt"/>
              </a:rPr>
              <a:t>2</a:t>
            </a:r>
            <a:r>
              <a:rPr lang="en-US" sz="1800" b="1" dirty="0">
                <a:solidFill>
                  <a:srgbClr val="002060"/>
                </a:solidFill>
                <a:latin typeface="+mn-lt"/>
              </a:rPr>
              <a:t> is added.  The BaSO</a:t>
            </a:r>
            <a:r>
              <a:rPr lang="en-US" sz="1800" b="1" baseline="-25000" dirty="0">
                <a:solidFill>
                  <a:srgbClr val="002060"/>
                </a:solidFill>
                <a:latin typeface="+mn-lt"/>
              </a:rPr>
              <a:t>4</a:t>
            </a:r>
            <a:r>
              <a:rPr lang="en-US" sz="1800" b="1" dirty="0">
                <a:solidFill>
                  <a:srgbClr val="002060"/>
                </a:solidFill>
                <a:latin typeface="+mn-lt"/>
              </a:rPr>
              <a:t> that is formed is filtered, dried, and weighted. Its mass is 0.298g.</a:t>
            </a:r>
          </a:p>
          <a:p>
            <a:pPr>
              <a:defRPr/>
            </a:pPr>
            <a:endParaRPr lang="en-US" sz="1800" b="1" dirty="0">
              <a:solidFill>
                <a:srgbClr val="002060"/>
              </a:solidFill>
              <a:latin typeface="+mn-lt"/>
            </a:endParaRPr>
          </a:p>
          <a:p>
            <a:pPr>
              <a:defRPr/>
            </a:pPr>
            <a:r>
              <a:rPr lang="en-US" sz="1800" b="1" dirty="0">
                <a:solidFill>
                  <a:srgbClr val="002060"/>
                </a:solidFill>
                <a:latin typeface="+mn-lt"/>
              </a:rPr>
              <a:t>(a) What is the mass percent of sulfate ion in the sample? </a:t>
            </a:r>
          </a:p>
          <a:p>
            <a:pPr>
              <a:defRPr/>
            </a:pPr>
            <a:r>
              <a:rPr lang="en-US" sz="1800" b="1" dirty="0">
                <a:solidFill>
                  <a:srgbClr val="002060"/>
                </a:solidFill>
                <a:latin typeface="+mn-lt"/>
              </a:rPr>
              <a:t>(b) What is the percent composition by mass of Na</a:t>
            </a:r>
            <a:r>
              <a:rPr lang="en-US" sz="1800" b="1" baseline="-25000" dirty="0">
                <a:solidFill>
                  <a:srgbClr val="002060"/>
                </a:solidFill>
                <a:latin typeface="+mn-lt"/>
              </a:rPr>
              <a:t>2</a:t>
            </a:r>
            <a:r>
              <a:rPr lang="en-US" sz="1800" b="1" dirty="0">
                <a:solidFill>
                  <a:srgbClr val="002060"/>
                </a:solidFill>
                <a:latin typeface="+mn-lt"/>
              </a:rPr>
              <a:t>SO</a:t>
            </a:r>
            <a:r>
              <a:rPr lang="en-US" sz="1800" b="1" baseline="-25000" dirty="0">
                <a:solidFill>
                  <a:srgbClr val="002060"/>
                </a:solidFill>
                <a:latin typeface="+mn-lt"/>
              </a:rPr>
              <a:t>4</a:t>
            </a:r>
            <a:r>
              <a:rPr lang="en-US" sz="1800" b="1" dirty="0">
                <a:solidFill>
                  <a:srgbClr val="002060"/>
                </a:solidFill>
                <a:latin typeface="+mn-lt"/>
              </a:rPr>
              <a:t> &amp; K</a:t>
            </a:r>
            <a:r>
              <a:rPr lang="en-US" sz="1800" b="1" baseline="-25000" dirty="0">
                <a:solidFill>
                  <a:srgbClr val="002060"/>
                </a:solidFill>
                <a:latin typeface="+mn-lt"/>
              </a:rPr>
              <a:t>2</a:t>
            </a:r>
            <a:r>
              <a:rPr lang="en-US" sz="1800" b="1" dirty="0">
                <a:solidFill>
                  <a:srgbClr val="002060"/>
                </a:solidFill>
                <a:latin typeface="+mn-lt"/>
              </a:rPr>
              <a:t>SO</a:t>
            </a:r>
            <a:r>
              <a:rPr lang="en-US" sz="1800" b="1" baseline="-25000" dirty="0">
                <a:solidFill>
                  <a:srgbClr val="002060"/>
                </a:solidFill>
                <a:latin typeface="+mn-lt"/>
              </a:rPr>
              <a:t>4</a:t>
            </a:r>
            <a:r>
              <a:rPr lang="en-US" sz="1800" b="1" dirty="0">
                <a:solidFill>
                  <a:srgbClr val="002060"/>
                </a:solidFill>
                <a:latin typeface="+mn-lt"/>
              </a:rPr>
              <a:t> in the sample?</a:t>
            </a:r>
          </a:p>
        </p:txBody>
      </p:sp>
      <p:sp>
        <p:nvSpPr>
          <p:cNvPr id="3" name="TextBox 2"/>
          <p:cNvSpPr txBox="1"/>
          <p:nvPr/>
        </p:nvSpPr>
        <p:spPr>
          <a:xfrm>
            <a:off x="381000" y="2151063"/>
            <a:ext cx="6858000" cy="4478337"/>
          </a:xfrm>
          <a:prstGeom prst="rect">
            <a:avLst/>
          </a:prstGeom>
          <a:noFill/>
        </p:spPr>
        <p:txBody>
          <a:bodyPr>
            <a:spAutoFit/>
          </a:bodyPr>
          <a:lstStyle/>
          <a:p>
            <a:pPr>
              <a:defRPr/>
            </a:pPr>
            <a:r>
              <a:rPr lang="en-US" sz="1800" dirty="0"/>
              <a:t>0.298g </a:t>
            </a:r>
            <a:r>
              <a:rPr lang="en-US" sz="1600" dirty="0"/>
              <a:t>BaSO</a:t>
            </a:r>
            <a:r>
              <a:rPr lang="en-US" sz="1600" baseline="-25000" dirty="0"/>
              <a:t>4</a:t>
            </a:r>
            <a:r>
              <a:rPr lang="en-US" sz="1800" dirty="0"/>
              <a:t>    </a:t>
            </a:r>
            <a:r>
              <a:rPr lang="en-US" sz="1800" u="sng" dirty="0"/>
              <a:t>1mol </a:t>
            </a:r>
            <a:r>
              <a:rPr lang="en-US" sz="1400" u="sng" dirty="0"/>
              <a:t>BaSO</a:t>
            </a:r>
            <a:r>
              <a:rPr lang="en-US" sz="1400" u="sng" baseline="-25000" dirty="0"/>
              <a:t>4</a:t>
            </a:r>
            <a:r>
              <a:rPr lang="en-US" sz="1800" dirty="0"/>
              <a:t>    </a:t>
            </a:r>
            <a:r>
              <a:rPr lang="en-US" sz="1800" u="sng" dirty="0"/>
              <a:t>1mol SO</a:t>
            </a:r>
            <a:r>
              <a:rPr lang="en-US" sz="1800" u="sng" baseline="-25000" dirty="0"/>
              <a:t>4</a:t>
            </a:r>
            <a:r>
              <a:rPr lang="en-US" sz="1800" baseline="30000" dirty="0"/>
              <a:t>2-        </a:t>
            </a:r>
            <a:r>
              <a:rPr lang="en-US" sz="1800" dirty="0"/>
              <a:t>=  </a:t>
            </a:r>
            <a:r>
              <a:rPr lang="en-US" sz="1800" b="1" dirty="0">
                <a:solidFill>
                  <a:srgbClr val="006600"/>
                </a:solidFill>
              </a:rPr>
              <a:t>1.2789 x 10</a:t>
            </a:r>
            <a:r>
              <a:rPr lang="en-US" sz="1800" b="1" baseline="30000" dirty="0">
                <a:solidFill>
                  <a:srgbClr val="006600"/>
                </a:solidFill>
              </a:rPr>
              <a:t>-3</a:t>
            </a:r>
            <a:r>
              <a:rPr lang="en-US" sz="1800" b="1" dirty="0">
                <a:solidFill>
                  <a:srgbClr val="006600"/>
                </a:solidFill>
              </a:rPr>
              <a:t> </a:t>
            </a:r>
            <a:r>
              <a:rPr lang="en-US" sz="1800" b="1" dirty="0" err="1">
                <a:solidFill>
                  <a:srgbClr val="006600"/>
                </a:solidFill>
              </a:rPr>
              <a:t>mol</a:t>
            </a:r>
            <a:r>
              <a:rPr lang="en-US" sz="1800" b="1" dirty="0">
                <a:solidFill>
                  <a:srgbClr val="006600"/>
                </a:solidFill>
              </a:rPr>
              <a:t> SO</a:t>
            </a:r>
            <a:r>
              <a:rPr lang="en-US" sz="1800" b="1" baseline="-25000" dirty="0">
                <a:solidFill>
                  <a:srgbClr val="006600"/>
                </a:solidFill>
              </a:rPr>
              <a:t>4</a:t>
            </a:r>
            <a:r>
              <a:rPr lang="en-US" sz="1800" b="1" baseline="30000" dirty="0">
                <a:solidFill>
                  <a:srgbClr val="006600"/>
                </a:solidFill>
              </a:rPr>
              <a:t>2-</a:t>
            </a:r>
            <a:r>
              <a:rPr lang="en-US" sz="1800" b="1" dirty="0">
                <a:solidFill>
                  <a:srgbClr val="006600"/>
                </a:solidFill>
              </a:rPr>
              <a:t> </a:t>
            </a:r>
          </a:p>
          <a:p>
            <a:pPr>
              <a:defRPr/>
            </a:pPr>
            <a:r>
              <a:rPr lang="en-US" sz="1800" dirty="0"/>
              <a:t>                         233g </a:t>
            </a:r>
            <a:r>
              <a:rPr lang="en-US" sz="1400" dirty="0"/>
              <a:t>BaSO</a:t>
            </a:r>
            <a:r>
              <a:rPr lang="en-US" sz="1400" baseline="-25000" dirty="0"/>
              <a:t>4</a:t>
            </a:r>
            <a:r>
              <a:rPr lang="en-US" sz="1800" dirty="0"/>
              <a:t>    1mol </a:t>
            </a:r>
            <a:r>
              <a:rPr lang="en-US" sz="1400" dirty="0"/>
              <a:t>BaSO</a:t>
            </a:r>
            <a:r>
              <a:rPr lang="en-US" sz="1400" baseline="-25000" dirty="0"/>
              <a:t>4</a:t>
            </a:r>
            <a:endParaRPr lang="en-US" sz="1800" dirty="0"/>
          </a:p>
          <a:p>
            <a:pPr>
              <a:defRPr/>
            </a:pPr>
            <a:endParaRPr lang="en-US" sz="900" dirty="0"/>
          </a:p>
          <a:p>
            <a:pPr>
              <a:defRPr/>
            </a:pPr>
            <a:r>
              <a:rPr lang="en-US" sz="2000" dirty="0"/>
              <a:t>Relationships:</a:t>
            </a:r>
          </a:p>
          <a:p>
            <a:pPr>
              <a:defRPr/>
            </a:pPr>
            <a:r>
              <a:rPr lang="en-US" sz="2000" dirty="0"/>
              <a:t>(1)  1 </a:t>
            </a:r>
            <a:r>
              <a:rPr lang="en-US" sz="2000" dirty="0" err="1"/>
              <a:t>mol</a:t>
            </a:r>
            <a:r>
              <a:rPr lang="en-US" sz="2000" dirty="0"/>
              <a:t> </a:t>
            </a:r>
            <a:r>
              <a:rPr lang="en-US" sz="2000" b="1" dirty="0">
                <a:solidFill>
                  <a:srgbClr val="002060"/>
                </a:solidFill>
              </a:rPr>
              <a:t>Na</a:t>
            </a:r>
            <a:r>
              <a:rPr lang="en-US" sz="2000" b="1" baseline="-25000" dirty="0">
                <a:solidFill>
                  <a:srgbClr val="002060"/>
                </a:solidFill>
              </a:rPr>
              <a:t>2</a:t>
            </a:r>
            <a:r>
              <a:rPr lang="en-US" sz="2000" b="1" dirty="0">
                <a:solidFill>
                  <a:srgbClr val="006600"/>
                </a:solidFill>
              </a:rPr>
              <a:t>SO</a:t>
            </a:r>
            <a:r>
              <a:rPr lang="en-US" sz="2000" b="1" baseline="-25000" dirty="0">
                <a:solidFill>
                  <a:srgbClr val="006600"/>
                </a:solidFill>
              </a:rPr>
              <a:t>4 </a:t>
            </a:r>
            <a:r>
              <a:rPr lang="en-US" sz="2000" dirty="0"/>
              <a:t>= 1 </a:t>
            </a:r>
            <a:r>
              <a:rPr lang="en-US" sz="2000" dirty="0" err="1"/>
              <a:t>mol</a:t>
            </a:r>
            <a:r>
              <a:rPr lang="en-US" sz="2000" dirty="0"/>
              <a:t> </a:t>
            </a:r>
            <a:r>
              <a:rPr lang="en-US" sz="2000" b="1" dirty="0">
                <a:solidFill>
                  <a:srgbClr val="006600"/>
                </a:solidFill>
              </a:rPr>
              <a:t>SO</a:t>
            </a:r>
            <a:r>
              <a:rPr lang="en-US" sz="2000" b="1" baseline="-25000" dirty="0">
                <a:solidFill>
                  <a:srgbClr val="006600"/>
                </a:solidFill>
              </a:rPr>
              <a:t>4</a:t>
            </a:r>
            <a:r>
              <a:rPr lang="en-US" sz="2000" b="1" baseline="30000" dirty="0">
                <a:solidFill>
                  <a:srgbClr val="006600"/>
                </a:solidFill>
              </a:rPr>
              <a:t>2-</a:t>
            </a:r>
            <a:endParaRPr lang="en-US" sz="2000" b="1" dirty="0">
              <a:solidFill>
                <a:srgbClr val="006600"/>
              </a:solidFill>
            </a:endParaRPr>
          </a:p>
          <a:p>
            <a:pPr>
              <a:defRPr/>
            </a:pPr>
            <a:r>
              <a:rPr lang="en-US" sz="2000" dirty="0">
                <a:solidFill>
                  <a:srgbClr val="C00000"/>
                </a:solidFill>
                <a:effectLst>
                  <a:outerShdw blurRad="38100" dist="38100" dir="2700000" algn="tl">
                    <a:srgbClr val="000000">
                      <a:alpha val="43137"/>
                    </a:srgbClr>
                  </a:outerShdw>
                </a:effectLst>
              </a:rPr>
              <a:t>(2)</a:t>
            </a:r>
            <a:r>
              <a:rPr lang="en-US" sz="2000" dirty="0"/>
              <a:t>  ?</a:t>
            </a:r>
            <a:r>
              <a:rPr lang="en-US" sz="2000" dirty="0" err="1"/>
              <a:t>mol</a:t>
            </a:r>
            <a:r>
              <a:rPr lang="en-US" sz="2000" dirty="0"/>
              <a:t> </a:t>
            </a:r>
            <a:r>
              <a:rPr lang="en-US" sz="2000" b="1" dirty="0">
                <a:solidFill>
                  <a:srgbClr val="002060"/>
                </a:solidFill>
              </a:rPr>
              <a:t>Na</a:t>
            </a:r>
            <a:r>
              <a:rPr lang="en-US" sz="2000" b="1" baseline="-25000" dirty="0">
                <a:solidFill>
                  <a:srgbClr val="002060"/>
                </a:solidFill>
              </a:rPr>
              <a:t>2</a:t>
            </a:r>
            <a:r>
              <a:rPr lang="en-US" sz="2000" b="1" dirty="0">
                <a:solidFill>
                  <a:srgbClr val="006600"/>
                </a:solidFill>
              </a:rPr>
              <a:t>SO</a:t>
            </a:r>
            <a:r>
              <a:rPr lang="en-US" sz="2000" b="1" baseline="-25000" dirty="0">
                <a:solidFill>
                  <a:srgbClr val="006600"/>
                </a:solidFill>
              </a:rPr>
              <a:t>4</a:t>
            </a:r>
            <a:r>
              <a:rPr lang="en-US" sz="2000" dirty="0"/>
              <a:t> + ?</a:t>
            </a:r>
            <a:r>
              <a:rPr lang="en-US" sz="2000" dirty="0" err="1"/>
              <a:t>mol</a:t>
            </a:r>
            <a:r>
              <a:rPr lang="en-US" sz="2000" dirty="0"/>
              <a:t> </a:t>
            </a:r>
            <a:r>
              <a:rPr lang="en-US" sz="2000" b="1" dirty="0">
                <a:solidFill>
                  <a:srgbClr val="002060"/>
                </a:solidFill>
              </a:rPr>
              <a:t>K</a:t>
            </a:r>
            <a:r>
              <a:rPr lang="en-US" sz="2000" b="1" baseline="-25000" dirty="0">
                <a:solidFill>
                  <a:srgbClr val="002060"/>
                </a:solidFill>
              </a:rPr>
              <a:t>2</a:t>
            </a:r>
            <a:r>
              <a:rPr lang="en-US" sz="2000" b="1" dirty="0">
                <a:solidFill>
                  <a:srgbClr val="006600"/>
                </a:solidFill>
              </a:rPr>
              <a:t>SO</a:t>
            </a:r>
            <a:r>
              <a:rPr lang="en-US" sz="2000" b="1" baseline="-25000" dirty="0">
                <a:solidFill>
                  <a:srgbClr val="006600"/>
                </a:solidFill>
              </a:rPr>
              <a:t>4</a:t>
            </a:r>
            <a:r>
              <a:rPr lang="en-US" sz="2000" dirty="0"/>
              <a:t>  = 1.2789 x 10</a:t>
            </a:r>
            <a:r>
              <a:rPr lang="en-US" sz="2000" baseline="30000" dirty="0"/>
              <a:t>-3</a:t>
            </a:r>
            <a:r>
              <a:rPr lang="en-US" sz="2000" dirty="0"/>
              <a:t> </a:t>
            </a:r>
            <a:r>
              <a:rPr lang="en-US" sz="2000" dirty="0" err="1"/>
              <a:t>mol</a:t>
            </a:r>
            <a:r>
              <a:rPr lang="en-US" sz="2000" dirty="0"/>
              <a:t> </a:t>
            </a:r>
            <a:r>
              <a:rPr lang="en-US" sz="2000" b="1" dirty="0">
                <a:solidFill>
                  <a:srgbClr val="006600"/>
                </a:solidFill>
              </a:rPr>
              <a:t>SO</a:t>
            </a:r>
            <a:r>
              <a:rPr lang="en-US" sz="2000" b="1" baseline="-25000" dirty="0">
                <a:solidFill>
                  <a:srgbClr val="006600"/>
                </a:solidFill>
              </a:rPr>
              <a:t>4</a:t>
            </a:r>
            <a:r>
              <a:rPr lang="en-US" sz="2000" b="1" baseline="30000" dirty="0">
                <a:solidFill>
                  <a:srgbClr val="006600"/>
                </a:solidFill>
              </a:rPr>
              <a:t>2-</a:t>
            </a:r>
            <a:r>
              <a:rPr lang="en-US" sz="2000" dirty="0"/>
              <a:t> </a:t>
            </a:r>
          </a:p>
          <a:p>
            <a:pPr>
              <a:defRPr/>
            </a:pPr>
            <a:r>
              <a:rPr lang="en-US" sz="2000" dirty="0"/>
              <a:t>(3)  </a:t>
            </a:r>
            <a:r>
              <a:rPr lang="en-US" sz="2000" dirty="0">
                <a:solidFill>
                  <a:srgbClr val="0070C0"/>
                </a:solidFill>
                <a:effectLst>
                  <a:outerShdw blurRad="38100" dist="38100" dir="2700000" algn="tl">
                    <a:srgbClr val="000000">
                      <a:alpha val="43137"/>
                    </a:srgbClr>
                  </a:outerShdw>
                </a:effectLst>
              </a:rPr>
              <a:t>n = m/MM </a:t>
            </a:r>
            <a:r>
              <a:rPr lang="en-US" sz="2000" dirty="0"/>
              <a:t>so replace n with m/MM</a:t>
            </a:r>
          </a:p>
          <a:p>
            <a:pPr>
              <a:defRPr/>
            </a:pPr>
            <a:r>
              <a:rPr lang="en-US" sz="2000" dirty="0"/>
              <a:t>(4)     </a:t>
            </a:r>
            <a:r>
              <a:rPr lang="en-US" sz="2000" u="sng" dirty="0" err="1"/>
              <a:t>mN</a:t>
            </a:r>
            <a:r>
              <a:rPr lang="en-US" sz="2000" dirty="0"/>
              <a:t>     +    </a:t>
            </a:r>
            <a:r>
              <a:rPr lang="en-US" sz="2000" u="sng" dirty="0" err="1"/>
              <a:t>mK</a:t>
            </a:r>
            <a:r>
              <a:rPr lang="en-US" sz="2000" dirty="0"/>
              <a:t>      = 1.2789 x 10</a:t>
            </a:r>
            <a:r>
              <a:rPr lang="en-US" sz="2000" baseline="30000" dirty="0"/>
              <a:t>-3</a:t>
            </a:r>
            <a:r>
              <a:rPr lang="en-US" sz="2000" dirty="0"/>
              <a:t> </a:t>
            </a:r>
            <a:r>
              <a:rPr lang="en-US" sz="2000" dirty="0" err="1"/>
              <a:t>mol</a:t>
            </a:r>
            <a:r>
              <a:rPr lang="en-US" sz="2000" dirty="0"/>
              <a:t> SO</a:t>
            </a:r>
            <a:r>
              <a:rPr lang="en-US" sz="2000" baseline="-25000" dirty="0"/>
              <a:t>4</a:t>
            </a:r>
            <a:r>
              <a:rPr lang="en-US" sz="2000" baseline="30000" dirty="0"/>
              <a:t>2-</a:t>
            </a:r>
            <a:r>
              <a:rPr lang="en-US" sz="2000" dirty="0"/>
              <a:t> </a:t>
            </a:r>
          </a:p>
          <a:p>
            <a:pPr>
              <a:defRPr/>
            </a:pPr>
            <a:r>
              <a:rPr lang="en-US" sz="2000" dirty="0"/>
              <a:t>       142</a:t>
            </a:r>
            <a:r>
              <a:rPr lang="en-US" sz="1200" dirty="0"/>
              <a:t>g/</a:t>
            </a:r>
            <a:r>
              <a:rPr lang="en-US" sz="1200" dirty="0" err="1"/>
              <a:t>mol</a:t>
            </a:r>
            <a:r>
              <a:rPr lang="en-US" sz="2000" dirty="0"/>
              <a:t>        174</a:t>
            </a:r>
            <a:r>
              <a:rPr lang="en-US" sz="1200" dirty="0"/>
              <a:t>g/</a:t>
            </a:r>
            <a:r>
              <a:rPr lang="en-US" sz="1200" dirty="0" err="1"/>
              <a:t>mol</a:t>
            </a:r>
            <a:endParaRPr lang="en-US" sz="1200" dirty="0"/>
          </a:p>
          <a:p>
            <a:pPr>
              <a:defRPr/>
            </a:pPr>
            <a:endParaRPr lang="en-US" sz="2000" dirty="0"/>
          </a:p>
          <a:p>
            <a:pPr>
              <a:defRPr/>
            </a:pPr>
            <a:r>
              <a:rPr lang="en-US" sz="2000" b="1" dirty="0">
                <a:solidFill>
                  <a:srgbClr val="C00000"/>
                </a:solidFill>
              </a:rPr>
              <a:t>(5)</a:t>
            </a:r>
            <a:r>
              <a:rPr lang="en-US" sz="2000" dirty="0"/>
              <a:t> </a:t>
            </a:r>
            <a:r>
              <a:rPr lang="en-US" sz="2000" dirty="0" err="1"/>
              <a:t>mN</a:t>
            </a:r>
            <a:r>
              <a:rPr lang="en-US" sz="2000" dirty="0"/>
              <a:t> + </a:t>
            </a:r>
            <a:r>
              <a:rPr lang="en-US" sz="2000" dirty="0" err="1"/>
              <a:t>mK</a:t>
            </a:r>
            <a:r>
              <a:rPr lang="en-US" sz="2000" dirty="0"/>
              <a:t> = 0.205 g mixture    so     </a:t>
            </a:r>
            <a:r>
              <a:rPr lang="en-US" sz="2000" dirty="0" err="1"/>
              <a:t>mN</a:t>
            </a:r>
            <a:r>
              <a:rPr lang="en-US" sz="2000" dirty="0"/>
              <a:t> = 0.205g - </a:t>
            </a:r>
            <a:r>
              <a:rPr lang="en-US" sz="2000" dirty="0" err="1"/>
              <a:t>mK</a:t>
            </a:r>
            <a:endParaRPr lang="en-US" sz="2000" dirty="0"/>
          </a:p>
          <a:p>
            <a:pPr>
              <a:defRPr/>
            </a:pPr>
            <a:endParaRPr lang="en-US" sz="2000" dirty="0"/>
          </a:p>
          <a:p>
            <a:pPr>
              <a:defRPr/>
            </a:pPr>
            <a:r>
              <a:rPr lang="en-US" sz="2000" u="sng" dirty="0"/>
              <a:t>0.205 – </a:t>
            </a:r>
            <a:r>
              <a:rPr lang="en-US" sz="2000" u="sng" dirty="0" err="1"/>
              <a:t>mK</a:t>
            </a:r>
            <a:r>
              <a:rPr lang="en-US" sz="2000" dirty="0"/>
              <a:t>     +     </a:t>
            </a:r>
            <a:r>
              <a:rPr lang="en-US" sz="2000" u="sng" dirty="0" err="1"/>
              <a:t>mK</a:t>
            </a:r>
            <a:r>
              <a:rPr lang="en-US" sz="2000" dirty="0"/>
              <a:t>       = 1.2789 x 10</a:t>
            </a:r>
            <a:r>
              <a:rPr lang="en-US" sz="2000" baseline="30000" dirty="0"/>
              <a:t>-3</a:t>
            </a:r>
            <a:r>
              <a:rPr lang="en-US" sz="2000" dirty="0"/>
              <a:t> </a:t>
            </a:r>
            <a:r>
              <a:rPr lang="en-US" sz="2000" dirty="0" err="1"/>
              <a:t>mol</a:t>
            </a:r>
            <a:r>
              <a:rPr lang="en-US" sz="2000" dirty="0"/>
              <a:t> SO</a:t>
            </a:r>
            <a:r>
              <a:rPr lang="en-US" sz="2000" baseline="-25000" dirty="0"/>
              <a:t>4</a:t>
            </a:r>
            <a:r>
              <a:rPr lang="en-US" sz="2000" baseline="30000" dirty="0"/>
              <a:t>2-</a:t>
            </a:r>
            <a:r>
              <a:rPr lang="en-US" sz="2000" dirty="0"/>
              <a:t> </a:t>
            </a:r>
          </a:p>
          <a:p>
            <a:pPr>
              <a:defRPr/>
            </a:pPr>
            <a:r>
              <a:rPr lang="en-US" sz="2000" dirty="0"/>
              <a:t>       142		  174</a:t>
            </a:r>
          </a:p>
          <a:p>
            <a:pPr>
              <a:defRPr/>
            </a:pPr>
            <a:r>
              <a:rPr lang="en-US" sz="2000" dirty="0">
                <a:solidFill>
                  <a:srgbClr val="0070C0"/>
                </a:solidFill>
              </a:rPr>
              <a:t>Solving for </a:t>
            </a:r>
            <a:r>
              <a:rPr lang="en-US" sz="2000" dirty="0" err="1">
                <a:solidFill>
                  <a:srgbClr val="0070C0"/>
                </a:solidFill>
              </a:rPr>
              <a:t>mK</a:t>
            </a:r>
            <a:r>
              <a:rPr lang="en-US" sz="2000" dirty="0">
                <a:solidFill>
                  <a:srgbClr val="0070C0"/>
                </a:solidFill>
              </a:rPr>
              <a:t> = 4.0709/32 = 0.127 g therefore </a:t>
            </a:r>
            <a:r>
              <a:rPr lang="en-US" sz="2000" dirty="0" err="1">
                <a:solidFill>
                  <a:srgbClr val="0070C0"/>
                </a:solidFill>
              </a:rPr>
              <a:t>mN</a:t>
            </a:r>
            <a:r>
              <a:rPr lang="en-US" sz="2000" dirty="0">
                <a:solidFill>
                  <a:srgbClr val="0070C0"/>
                </a:solidFill>
              </a:rPr>
              <a:t> = 0.0778g</a:t>
            </a:r>
          </a:p>
        </p:txBody>
      </p:sp>
      <p:sp>
        <p:nvSpPr>
          <p:cNvPr id="4" name="TextBox 3"/>
          <p:cNvSpPr txBox="1">
            <a:spLocks noChangeArrowheads="1"/>
          </p:cNvSpPr>
          <p:nvPr/>
        </p:nvSpPr>
        <p:spPr bwMode="auto">
          <a:xfrm>
            <a:off x="6629400" y="3648075"/>
            <a:ext cx="2438400" cy="2246313"/>
          </a:xfrm>
          <a:prstGeom prst="rect">
            <a:avLst/>
          </a:prstGeom>
          <a:solidFill>
            <a:srgbClr val="E8E88C">
              <a:alpha val="5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000" b="1">
                <a:solidFill>
                  <a:srgbClr val="C00000"/>
                </a:solidFill>
              </a:rPr>
              <a:t>%</a:t>
            </a:r>
            <a:r>
              <a:rPr lang="en-US" altLang="en-US" sz="2000" b="1">
                <a:solidFill>
                  <a:srgbClr val="002060"/>
                </a:solidFill>
              </a:rPr>
              <a:t> K</a:t>
            </a:r>
            <a:r>
              <a:rPr lang="en-US" altLang="en-US" sz="2000" b="1" baseline="-25000">
                <a:solidFill>
                  <a:srgbClr val="002060"/>
                </a:solidFill>
              </a:rPr>
              <a:t>2</a:t>
            </a:r>
            <a:r>
              <a:rPr lang="en-US" altLang="en-US" sz="2000" b="1">
                <a:solidFill>
                  <a:srgbClr val="002060"/>
                </a:solidFill>
              </a:rPr>
              <a:t>SO</a:t>
            </a:r>
            <a:r>
              <a:rPr lang="en-US" altLang="en-US" sz="2000" b="1" baseline="-25000">
                <a:solidFill>
                  <a:srgbClr val="002060"/>
                </a:solidFill>
              </a:rPr>
              <a:t>4</a:t>
            </a:r>
            <a:r>
              <a:rPr lang="en-US" altLang="en-US" sz="2000" b="1">
                <a:solidFill>
                  <a:srgbClr val="C00000"/>
                </a:solidFill>
              </a:rPr>
              <a:t> = (0.127g/0.205g)100 </a:t>
            </a:r>
          </a:p>
          <a:p>
            <a:r>
              <a:rPr lang="en-US" altLang="en-US" sz="2000" b="1">
                <a:solidFill>
                  <a:srgbClr val="C00000"/>
                </a:solidFill>
              </a:rPr>
              <a:t>= 61.95%</a:t>
            </a:r>
          </a:p>
          <a:p>
            <a:endParaRPr lang="en-US" altLang="en-US" sz="2000" b="1">
              <a:solidFill>
                <a:srgbClr val="C00000"/>
              </a:solidFill>
            </a:endParaRPr>
          </a:p>
          <a:p>
            <a:r>
              <a:rPr lang="en-US" altLang="en-US" sz="2000" b="1">
                <a:solidFill>
                  <a:srgbClr val="C00000"/>
                </a:solidFill>
              </a:rPr>
              <a:t>%</a:t>
            </a:r>
            <a:r>
              <a:rPr lang="en-US" altLang="en-US" sz="2000" b="1">
                <a:solidFill>
                  <a:srgbClr val="002060"/>
                </a:solidFill>
              </a:rPr>
              <a:t> Na</a:t>
            </a:r>
            <a:r>
              <a:rPr lang="en-US" altLang="en-US" sz="2000" b="1" baseline="-25000">
                <a:solidFill>
                  <a:srgbClr val="002060"/>
                </a:solidFill>
              </a:rPr>
              <a:t>2</a:t>
            </a:r>
            <a:r>
              <a:rPr lang="en-US" altLang="en-US" sz="2000" b="1">
                <a:solidFill>
                  <a:srgbClr val="002060"/>
                </a:solidFill>
              </a:rPr>
              <a:t>SO</a:t>
            </a:r>
            <a:r>
              <a:rPr lang="en-US" altLang="en-US" sz="2000" b="1" baseline="-25000">
                <a:solidFill>
                  <a:srgbClr val="002060"/>
                </a:solidFill>
              </a:rPr>
              <a:t>4</a:t>
            </a:r>
            <a:r>
              <a:rPr lang="en-US" altLang="en-US" sz="2000" b="1">
                <a:solidFill>
                  <a:srgbClr val="C00000"/>
                </a:solidFill>
              </a:rPr>
              <a:t> = (0.0778g/0.205g)100</a:t>
            </a:r>
          </a:p>
          <a:p>
            <a:r>
              <a:rPr lang="en-US" altLang="en-US" sz="2000" b="1">
                <a:solidFill>
                  <a:srgbClr val="C00000"/>
                </a:solidFill>
              </a:rPr>
              <a:t>= 37.9%</a:t>
            </a:r>
          </a:p>
        </p:txBody>
      </p:sp>
      <p:sp>
        <p:nvSpPr>
          <p:cNvPr id="5" name="Flowchart: Magnetic Disk 4"/>
          <p:cNvSpPr>
            <a:spLocks noChangeArrowheads="1"/>
          </p:cNvSpPr>
          <p:nvPr/>
        </p:nvSpPr>
        <p:spPr bwMode="auto">
          <a:xfrm>
            <a:off x="5141913" y="2566988"/>
            <a:ext cx="457200" cy="423862"/>
          </a:xfrm>
          <a:prstGeom prst="flowChartMagneticDisk">
            <a:avLst/>
          </a:prstGeom>
          <a:solidFill>
            <a:srgbClr val="E8E88C"/>
          </a:solidFill>
          <a:ln w="9525" algn="ctr">
            <a:solidFill>
              <a:schemeClr val="tx1"/>
            </a:solidFill>
            <a:round/>
            <a:headEnd/>
            <a:tailEnd/>
          </a:ln>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200"/>
              <a:t>UK</a:t>
            </a:r>
          </a:p>
        </p:txBody>
      </p:sp>
      <p:sp>
        <p:nvSpPr>
          <p:cNvPr id="6" name="TextBox 5"/>
          <p:cNvSpPr txBox="1">
            <a:spLocks noChangeArrowheads="1"/>
          </p:cNvSpPr>
          <p:nvPr/>
        </p:nvSpPr>
        <p:spPr bwMode="auto">
          <a:xfrm>
            <a:off x="4932363" y="2990850"/>
            <a:ext cx="87788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800" b="1">
                <a:solidFill>
                  <a:srgbClr val="002060"/>
                </a:solidFill>
              </a:rPr>
              <a:t>0.205 g</a:t>
            </a:r>
          </a:p>
        </p:txBody>
      </p:sp>
      <p:sp>
        <p:nvSpPr>
          <p:cNvPr id="7" name="TextBox 6"/>
          <p:cNvSpPr txBox="1"/>
          <p:nvPr/>
        </p:nvSpPr>
        <p:spPr>
          <a:xfrm>
            <a:off x="5665788" y="2682875"/>
            <a:ext cx="1925637" cy="307975"/>
          </a:xfrm>
          <a:prstGeom prst="rect">
            <a:avLst/>
          </a:prstGeom>
          <a:noFill/>
        </p:spPr>
        <p:txBody>
          <a:bodyPr wrap="none">
            <a:spAutoFit/>
          </a:bodyPr>
          <a:lstStyle/>
          <a:p>
            <a:pPr>
              <a:defRPr/>
            </a:pPr>
            <a:r>
              <a:rPr lang="en-US" sz="1400" b="1" dirty="0">
                <a:solidFill>
                  <a:srgbClr val="C00000"/>
                </a:solidFill>
              </a:rPr>
              <a:t>?? </a:t>
            </a:r>
            <a:r>
              <a:rPr lang="en-US" sz="1400" b="1" dirty="0">
                <a:solidFill>
                  <a:srgbClr val="002060"/>
                </a:solidFill>
              </a:rPr>
              <a:t>Na</a:t>
            </a:r>
            <a:r>
              <a:rPr lang="en-US" sz="1400" b="1" baseline="-25000" dirty="0">
                <a:solidFill>
                  <a:srgbClr val="002060"/>
                </a:solidFill>
              </a:rPr>
              <a:t>2</a:t>
            </a:r>
            <a:r>
              <a:rPr lang="en-US" sz="1400" b="1" dirty="0">
                <a:solidFill>
                  <a:srgbClr val="002060"/>
                </a:solidFill>
              </a:rPr>
              <a:t>SO</a:t>
            </a:r>
            <a:r>
              <a:rPr lang="en-US" sz="1400" b="1" baseline="-25000" dirty="0">
                <a:solidFill>
                  <a:srgbClr val="002060"/>
                </a:solidFill>
              </a:rPr>
              <a:t>4</a:t>
            </a:r>
            <a:r>
              <a:rPr lang="en-US" sz="1400" b="1" dirty="0">
                <a:solidFill>
                  <a:srgbClr val="002060"/>
                </a:solidFill>
              </a:rPr>
              <a:t> </a:t>
            </a:r>
            <a:r>
              <a:rPr lang="en-US" sz="1050" b="1" dirty="0">
                <a:solidFill>
                  <a:srgbClr val="002060"/>
                </a:solidFill>
              </a:rPr>
              <a:t>and</a:t>
            </a:r>
            <a:r>
              <a:rPr lang="en-US" sz="1400" b="1" dirty="0">
                <a:solidFill>
                  <a:srgbClr val="002060"/>
                </a:solidFill>
              </a:rPr>
              <a:t> </a:t>
            </a:r>
            <a:r>
              <a:rPr lang="en-US" sz="1400" b="1" dirty="0">
                <a:solidFill>
                  <a:srgbClr val="CC0099"/>
                </a:solidFill>
              </a:rPr>
              <a:t>?</a:t>
            </a:r>
            <a:r>
              <a:rPr lang="en-US" sz="1400" b="1" dirty="0">
                <a:solidFill>
                  <a:srgbClr val="002060"/>
                </a:solidFill>
              </a:rPr>
              <a:t> K</a:t>
            </a:r>
            <a:r>
              <a:rPr lang="en-US" sz="1400" b="1" baseline="-25000" dirty="0">
                <a:solidFill>
                  <a:srgbClr val="002060"/>
                </a:solidFill>
              </a:rPr>
              <a:t>2</a:t>
            </a:r>
            <a:r>
              <a:rPr lang="en-US" sz="1400" b="1" dirty="0">
                <a:solidFill>
                  <a:srgbClr val="002060"/>
                </a:solidFill>
              </a:rPr>
              <a:t>SO</a:t>
            </a:r>
            <a:r>
              <a:rPr lang="en-US" sz="1400" b="1" baseline="-25000" dirty="0">
                <a:solidFill>
                  <a:srgbClr val="002060"/>
                </a:solidFill>
              </a:rPr>
              <a:t>4</a:t>
            </a:r>
            <a:endParaRPr lang="en-US" sz="14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nodeType="click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12" end="12"/>
                                            </p:txEl>
                                          </p:spTgt>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53" fill="hold" nodeType="clickPar">
                      <p:stCondLst>
                        <p:cond delay="indefinite"/>
                      </p:stCondLst>
                      <p:childTnLst>
                        <p:par>
                          <p:cTn id="54" fill="hold" nodeType="withGroup">
                            <p:stCondLst>
                              <p:cond delay="0"/>
                            </p:stCondLst>
                            <p:childTnLst>
                              <p:par>
                                <p:cTn id="55" presetID="1" presetClass="entr" presetSubtype="0" fill="hold" nodeType="clickEffect">
                                  <p:stCondLst>
                                    <p:cond delay="0"/>
                                  </p:stCondLst>
                                  <p:childTnLst>
                                    <p:set>
                                      <p:cBhvr>
                                        <p:cTn id="56"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par>
                    <p:cTn id="57" fill="hold" nodeType="clickPar">
                      <p:stCondLst>
                        <p:cond delay="indefinite"/>
                      </p:stCondLst>
                      <p:childTnLst>
                        <p:par>
                          <p:cTn id="58" fill="hold" nodeType="withGroup">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p:bldP spid="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152400" y="185738"/>
            <a:ext cx="8991600" cy="6376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lvl="2">
              <a:spcBef>
                <a:spcPct val="0"/>
              </a:spcBef>
              <a:buFontTx/>
              <a:buNone/>
              <a:defRPr/>
            </a:pPr>
            <a:r>
              <a:rPr lang="en-US" altLang="en-US" sz="1400" b="1" dirty="0"/>
              <a:t>		</a:t>
            </a:r>
            <a:r>
              <a:rPr lang="en-US" altLang="en-US" sz="1400" b="1" i="1" u="sng" dirty="0">
                <a:solidFill>
                  <a:srgbClr val="0070C0"/>
                </a:solidFill>
              </a:rPr>
              <a:t>EXTRA  STOICHIOMETRY QUESTIONS  CHAT</a:t>
            </a:r>
            <a:endParaRPr lang="en-US" altLang="en-US" sz="1600" b="1" dirty="0">
              <a:solidFill>
                <a:srgbClr val="0070C0"/>
              </a:solidFill>
            </a:endParaRPr>
          </a:p>
          <a:p>
            <a:pPr>
              <a:spcBef>
                <a:spcPct val="0"/>
              </a:spcBef>
              <a:buFontTx/>
              <a:buNone/>
              <a:defRPr/>
            </a:pPr>
            <a:r>
              <a:rPr lang="en-US" altLang="en-US" sz="1600" b="1" dirty="0"/>
              <a:t>1) A frequently used method for preparing oxygen in the laboratory is by the thermal decomposition of potassium chlorate according to the following unbalanced chemical equation:            </a:t>
            </a:r>
          </a:p>
          <a:p>
            <a:pPr algn="ctr">
              <a:spcBef>
                <a:spcPct val="0"/>
              </a:spcBef>
              <a:buFontTx/>
              <a:buNone/>
              <a:defRPr/>
            </a:pPr>
            <a:r>
              <a:rPr lang="en-US" altLang="en-US" sz="1600" b="1" dirty="0">
                <a:solidFill>
                  <a:srgbClr val="006600"/>
                </a:solidFill>
              </a:rPr>
              <a:t>KClO</a:t>
            </a:r>
            <a:r>
              <a:rPr lang="en-US" altLang="en-US" sz="1600" b="1" baseline="-25000" dirty="0">
                <a:solidFill>
                  <a:srgbClr val="006600"/>
                </a:solidFill>
              </a:rPr>
              <a:t>3</a:t>
            </a:r>
            <a:r>
              <a:rPr lang="en-US" altLang="en-US" sz="1600" b="1" dirty="0">
                <a:solidFill>
                  <a:srgbClr val="006600"/>
                </a:solidFill>
              </a:rPr>
              <a:t>(s)  </a:t>
            </a:r>
            <a:r>
              <a:rPr lang="en-US" altLang="en-US" sz="1600" b="1" dirty="0">
                <a:solidFill>
                  <a:srgbClr val="006600"/>
                </a:solidFill>
                <a:sym typeface="Symbol" panose="05050102010706020507" pitchFamily="18" charset="2"/>
              </a:rPr>
              <a:t></a:t>
            </a:r>
            <a:r>
              <a:rPr lang="en-US" altLang="en-US" sz="1600" b="1" dirty="0">
                <a:solidFill>
                  <a:srgbClr val="006600"/>
                </a:solidFill>
              </a:rPr>
              <a:t>  </a:t>
            </a:r>
            <a:r>
              <a:rPr lang="en-US" altLang="en-US" sz="1600" b="1" dirty="0" err="1">
                <a:solidFill>
                  <a:srgbClr val="006600"/>
                </a:solidFill>
              </a:rPr>
              <a:t>KCl</a:t>
            </a:r>
            <a:r>
              <a:rPr lang="en-US" altLang="en-US" sz="1600" b="1" dirty="0">
                <a:solidFill>
                  <a:srgbClr val="006600"/>
                </a:solidFill>
              </a:rPr>
              <a:t>(s)  +  O</a:t>
            </a:r>
            <a:r>
              <a:rPr lang="en-US" altLang="en-US" sz="1600" b="1" baseline="-25000" dirty="0">
                <a:solidFill>
                  <a:srgbClr val="006600"/>
                </a:solidFill>
              </a:rPr>
              <a:t>2</a:t>
            </a:r>
            <a:r>
              <a:rPr lang="en-US" altLang="en-US" sz="1600" b="1" dirty="0">
                <a:solidFill>
                  <a:srgbClr val="006600"/>
                </a:solidFill>
              </a:rPr>
              <a:t>(g)</a:t>
            </a:r>
            <a:endParaRPr lang="en-US" altLang="en-US" sz="1600" b="1" dirty="0"/>
          </a:p>
          <a:p>
            <a:pPr>
              <a:spcBef>
                <a:spcPct val="0"/>
              </a:spcBef>
              <a:buFontTx/>
              <a:buNone/>
              <a:defRPr/>
            </a:pPr>
            <a:r>
              <a:rPr lang="en-US" altLang="en-US" sz="1600" b="1" dirty="0"/>
              <a:t>What mass of O</a:t>
            </a:r>
            <a:r>
              <a:rPr lang="en-US" altLang="en-US" sz="1600" b="1" baseline="-25000" dirty="0"/>
              <a:t>2</a:t>
            </a:r>
            <a:r>
              <a:rPr lang="en-US" altLang="en-US" sz="1600" b="1" dirty="0"/>
              <a:t>(g) can be produced from 30.6 g of KClO</a:t>
            </a:r>
            <a:r>
              <a:rPr lang="en-US" altLang="en-US" sz="1600" b="1" baseline="-25000" dirty="0"/>
              <a:t>3</a:t>
            </a:r>
            <a:r>
              <a:rPr lang="en-US" altLang="en-US" sz="1600" b="1" dirty="0"/>
              <a:t>(s)?</a:t>
            </a:r>
          </a:p>
          <a:p>
            <a:pPr>
              <a:spcBef>
                <a:spcPct val="0"/>
              </a:spcBef>
              <a:buFontTx/>
              <a:buNone/>
              <a:defRPr/>
            </a:pPr>
            <a:endParaRPr lang="en-US" altLang="en-US" sz="1600" b="1" dirty="0"/>
          </a:p>
          <a:p>
            <a:pPr>
              <a:spcBef>
                <a:spcPct val="0"/>
              </a:spcBef>
              <a:buFontTx/>
              <a:buNone/>
              <a:defRPr/>
            </a:pPr>
            <a:r>
              <a:rPr lang="en-US" altLang="en-US" sz="1600" b="1" dirty="0"/>
              <a:t>2) Calcium sulfide can be made by heating calcium sulfate with charcoal at high temperature according to the following unbalanced chemical equation: </a:t>
            </a:r>
          </a:p>
          <a:p>
            <a:pPr algn="ctr">
              <a:spcBef>
                <a:spcPct val="0"/>
              </a:spcBef>
              <a:buFontTx/>
              <a:buNone/>
              <a:defRPr/>
            </a:pPr>
            <a:r>
              <a:rPr lang="en-US" altLang="en-US" sz="1600" b="1" dirty="0"/>
              <a:t>  </a:t>
            </a:r>
            <a:r>
              <a:rPr lang="en-US" altLang="en-US" sz="1600" b="1" dirty="0">
                <a:solidFill>
                  <a:srgbClr val="006600"/>
                </a:solidFill>
              </a:rPr>
              <a:t>CaSO</a:t>
            </a:r>
            <a:r>
              <a:rPr lang="en-US" altLang="en-US" sz="1600" b="1" baseline="-25000" dirty="0">
                <a:solidFill>
                  <a:srgbClr val="006600"/>
                </a:solidFill>
              </a:rPr>
              <a:t>4</a:t>
            </a:r>
            <a:r>
              <a:rPr lang="en-US" altLang="en-US" sz="1600" b="1" dirty="0">
                <a:solidFill>
                  <a:srgbClr val="006600"/>
                </a:solidFill>
              </a:rPr>
              <a:t>(s)  +  C(s)  </a:t>
            </a:r>
            <a:r>
              <a:rPr lang="en-US" altLang="en-US" sz="1600" b="1" dirty="0">
                <a:solidFill>
                  <a:srgbClr val="006600"/>
                </a:solidFill>
                <a:sym typeface="Symbol" panose="05050102010706020507" pitchFamily="18" charset="2"/>
              </a:rPr>
              <a:t></a:t>
            </a:r>
            <a:r>
              <a:rPr lang="en-US" altLang="en-US" sz="1600" b="1" dirty="0">
                <a:solidFill>
                  <a:srgbClr val="006600"/>
                </a:solidFill>
              </a:rPr>
              <a:t>  </a:t>
            </a:r>
            <a:r>
              <a:rPr lang="en-US" altLang="en-US" sz="1600" b="1" dirty="0" err="1">
                <a:solidFill>
                  <a:srgbClr val="006600"/>
                </a:solidFill>
              </a:rPr>
              <a:t>CaS</a:t>
            </a:r>
            <a:r>
              <a:rPr lang="en-US" altLang="en-US" sz="1600" b="1" dirty="0">
                <a:solidFill>
                  <a:srgbClr val="006600"/>
                </a:solidFill>
              </a:rPr>
              <a:t>(s)  +  CO(g)</a:t>
            </a:r>
          </a:p>
          <a:p>
            <a:pPr marL="342900" indent="-342900">
              <a:spcBef>
                <a:spcPct val="0"/>
              </a:spcBef>
              <a:buFontTx/>
              <a:buAutoNum type="alphaLcParenR"/>
              <a:defRPr/>
            </a:pPr>
            <a:r>
              <a:rPr lang="en-US" altLang="en-US" sz="1600" b="1" dirty="0"/>
              <a:t>How many grams of </a:t>
            </a:r>
            <a:r>
              <a:rPr lang="en-US" altLang="en-US" sz="1600" b="1" dirty="0" err="1"/>
              <a:t>CaS</a:t>
            </a:r>
            <a:r>
              <a:rPr lang="en-US" altLang="en-US" sz="1600" b="1" dirty="0"/>
              <a:t>(s) can be prepared from 100.0 g each of CaSO</a:t>
            </a:r>
            <a:r>
              <a:rPr lang="en-US" altLang="en-US" sz="1600" b="1" baseline="-25000" dirty="0"/>
              <a:t>4</a:t>
            </a:r>
            <a:r>
              <a:rPr lang="en-US" altLang="en-US" sz="1600" b="1" dirty="0"/>
              <a:t>(s) and C(s)? </a:t>
            </a:r>
          </a:p>
          <a:p>
            <a:pPr>
              <a:spcBef>
                <a:spcPct val="0"/>
              </a:spcBef>
              <a:buFontTx/>
              <a:buNone/>
              <a:defRPr/>
            </a:pPr>
            <a:r>
              <a:rPr lang="en-US" altLang="en-US" sz="1600" b="1" dirty="0"/>
              <a:t>b) How many grams of unreacted reactant remain at the end of this reaction?</a:t>
            </a:r>
          </a:p>
          <a:p>
            <a:pPr>
              <a:spcBef>
                <a:spcPct val="0"/>
              </a:spcBef>
              <a:buFontTx/>
              <a:buNone/>
              <a:defRPr/>
            </a:pPr>
            <a:endParaRPr lang="en-US" altLang="en-US" sz="1200" b="1" dirty="0"/>
          </a:p>
          <a:p>
            <a:pPr>
              <a:buFontTx/>
              <a:buNone/>
              <a:defRPr/>
            </a:pPr>
            <a:r>
              <a:rPr lang="en-US" altLang="en-US" sz="1600" b="1" dirty="0"/>
              <a:t>3) A 0.473-g sample of phosphorus is reacted with an excess of chlorine, and 2.12 g of phosphorus pentachloride is collected.  What is the percentage yield of the product?</a:t>
            </a:r>
          </a:p>
          <a:p>
            <a:pPr>
              <a:buFontTx/>
              <a:buNone/>
              <a:defRPr/>
            </a:pPr>
            <a:endParaRPr lang="en-US" altLang="en-US" sz="1000" b="1" dirty="0"/>
          </a:p>
          <a:p>
            <a:pPr>
              <a:buFontTx/>
              <a:buNone/>
              <a:defRPr/>
            </a:pPr>
            <a:r>
              <a:rPr lang="en-US" altLang="en-US" sz="1600" b="1" dirty="0"/>
              <a:t>4) A century ago, sodium bicarbonate was prepared from sodium sulfate by a three-step process:</a:t>
            </a:r>
          </a:p>
          <a:p>
            <a:pPr>
              <a:buFontTx/>
              <a:buNone/>
              <a:defRPr/>
            </a:pPr>
            <a:r>
              <a:rPr lang="en-US" altLang="en-US" sz="1600" b="1" dirty="0">
                <a:solidFill>
                  <a:srgbClr val="006600"/>
                </a:solidFill>
              </a:rPr>
              <a:t>          Na</a:t>
            </a:r>
            <a:r>
              <a:rPr lang="en-US" altLang="en-US" sz="1600" b="1" baseline="-25000" dirty="0">
                <a:solidFill>
                  <a:srgbClr val="006600"/>
                </a:solidFill>
              </a:rPr>
              <a:t>2</a:t>
            </a:r>
            <a:r>
              <a:rPr lang="en-US" altLang="en-US" sz="1600" b="1" dirty="0">
                <a:solidFill>
                  <a:srgbClr val="006600"/>
                </a:solidFill>
              </a:rPr>
              <a:t>SO</a:t>
            </a:r>
            <a:r>
              <a:rPr lang="en-US" altLang="en-US" sz="1600" b="1" baseline="-25000" dirty="0">
                <a:solidFill>
                  <a:srgbClr val="006600"/>
                </a:solidFill>
              </a:rPr>
              <a:t>4</a:t>
            </a:r>
            <a:r>
              <a:rPr lang="en-US" altLang="en-US" sz="1600" b="1" dirty="0">
                <a:solidFill>
                  <a:srgbClr val="006600"/>
                </a:solidFill>
              </a:rPr>
              <a:t>(s)  +  4C(s)  </a:t>
            </a:r>
            <a:r>
              <a:rPr lang="en-US" altLang="en-US" sz="1600" b="1" dirty="0">
                <a:solidFill>
                  <a:srgbClr val="006600"/>
                </a:solidFill>
                <a:sym typeface="Symbol" panose="05050102010706020507" pitchFamily="18" charset="2"/>
              </a:rPr>
              <a:t></a:t>
            </a:r>
            <a:r>
              <a:rPr lang="en-US" altLang="en-US" sz="1600" b="1" dirty="0">
                <a:solidFill>
                  <a:srgbClr val="006600"/>
                </a:solidFill>
              </a:rPr>
              <a:t>  Na</a:t>
            </a:r>
            <a:r>
              <a:rPr lang="en-US" altLang="en-US" sz="1600" b="1" baseline="-25000" dirty="0">
                <a:solidFill>
                  <a:srgbClr val="006600"/>
                </a:solidFill>
              </a:rPr>
              <a:t>2</a:t>
            </a:r>
            <a:r>
              <a:rPr lang="en-US" altLang="en-US" sz="1600" b="1" dirty="0">
                <a:solidFill>
                  <a:srgbClr val="006600"/>
                </a:solidFill>
              </a:rPr>
              <a:t>S(s)  +  4CO(g)	</a:t>
            </a:r>
          </a:p>
          <a:p>
            <a:pPr>
              <a:buFontTx/>
              <a:buNone/>
              <a:defRPr/>
            </a:pPr>
            <a:r>
              <a:rPr lang="en-US" altLang="en-US" sz="1600" b="1" dirty="0">
                <a:solidFill>
                  <a:srgbClr val="006600"/>
                </a:solidFill>
              </a:rPr>
              <a:t>          Na</a:t>
            </a:r>
            <a:r>
              <a:rPr lang="en-US" altLang="en-US" sz="1600" b="1" baseline="-25000" dirty="0">
                <a:solidFill>
                  <a:srgbClr val="006600"/>
                </a:solidFill>
              </a:rPr>
              <a:t>2</a:t>
            </a:r>
            <a:r>
              <a:rPr lang="en-US" altLang="en-US" sz="1600" b="1" dirty="0">
                <a:solidFill>
                  <a:srgbClr val="006600"/>
                </a:solidFill>
              </a:rPr>
              <a:t>S(s)  +  CaCO</a:t>
            </a:r>
            <a:r>
              <a:rPr lang="en-US" altLang="en-US" sz="1600" b="1" baseline="-25000" dirty="0">
                <a:solidFill>
                  <a:srgbClr val="006600"/>
                </a:solidFill>
              </a:rPr>
              <a:t>3</a:t>
            </a:r>
            <a:r>
              <a:rPr lang="en-US" altLang="en-US" sz="1600" b="1" dirty="0">
                <a:solidFill>
                  <a:srgbClr val="006600"/>
                </a:solidFill>
              </a:rPr>
              <a:t>(s)  </a:t>
            </a:r>
            <a:r>
              <a:rPr lang="en-US" altLang="en-US" sz="1600" b="1" dirty="0">
                <a:solidFill>
                  <a:srgbClr val="006600"/>
                </a:solidFill>
                <a:sym typeface="Symbol" panose="05050102010706020507" pitchFamily="18" charset="2"/>
              </a:rPr>
              <a:t></a:t>
            </a:r>
            <a:r>
              <a:rPr lang="en-US" altLang="en-US" sz="1600" b="1" dirty="0">
                <a:solidFill>
                  <a:srgbClr val="006600"/>
                </a:solidFill>
              </a:rPr>
              <a:t>  </a:t>
            </a:r>
            <a:r>
              <a:rPr lang="en-US" altLang="en-US" sz="1600" b="1" dirty="0" err="1">
                <a:solidFill>
                  <a:srgbClr val="006600"/>
                </a:solidFill>
              </a:rPr>
              <a:t>CaS</a:t>
            </a:r>
            <a:r>
              <a:rPr lang="en-US" altLang="en-US" sz="1600" b="1" dirty="0">
                <a:solidFill>
                  <a:srgbClr val="006600"/>
                </a:solidFill>
              </a:rPr>
              <a:t>(s)  +  Na</a:t>
            </a:r>
            <a:r>
              <a:rPr lang="en-US" altLang="en-US" sz="1600" b="1" baseline="-25000" dirty="0">
                <a:solidFill>
                  <a:srgbClr val="006600"/>
                </a:solidFill>
              </a:rPr>
              <a:t>2</a:t>
            </a:r>
            <a:r>
              <a:rPr lang="en-US" altLang="en-US" sz="1600" b="1" dirty="0">
                <a:solidFill>
                  <a:srgbClr val="006600"/>
                </a:solidFill>
              </a:rPr>
              <a:t>CO</a:t>
            </a:r>
            <a:r>
              <a:rPr lang="en-US" altLang="en-US" sz="1600" b="1" baseline="-25000" dirty="0">
                <a:solidFill>
                  <a:srgbClr val="006600"/>
                </a:solidFill>
              </a:rPr>
              <a:t>3</a:t>
            </a:r>
            <a:r>
              <a:rPr lang="en-US" altLang="en-US" sz="1600" b="1" dirty="0">
                <a:solidFill>
                  <a:srgbClr val="006600"/>
                </a:solidFill>
              </a:rPr>
              <a:t>(s)</a:t>
            </a:r>
          </a:p>
          <a:p>
            <a:pPr>
              <a:buFontTx/>
              <a:buNone/>
              <a:defRPr/>
            </a:pPr>
            <a:r>
              <a:rPr lang="en-US" altLang="en-US" sz="1600" b="1" dirty="0">
                <a:solidFill>
                  <a:srgbClr val="006600"/>
                </a:solidFill>
              </a:rPr>
              <a:t>          Na</a:t>
            </a:r>
            <a:r>
              <a:rPr lang="en-US" altLang="en-US" sz="1600" b="1" baseline="-25000" dirty="0">
                <a:solidFill>
                  <a:srgbClr val="006600"/>
                </a:solidFill>
              </a:rPr>
              <a:t>2</a:t>
            </a:r>
            <a:r>
              <a:rPr lang="en-US" altLang="en-US" sz="1600" b="1" dirty="0">
                <a:solidFill>
                  <a:srgbClr val="006600"/>
                </a:solidFill>
              </a:rPr>
              <a:t>CO</a:t>
            </a:r>
            <a:r>
              <a:rPr lang="en-US" altLang="en-US" sz="1600" b="1" baseline="-25000" dirty="0">
                <a:solidFill>
                  <a:srgbClr val="006600"/>
                </a:solidFill>
              </a:rPr>
              <a:t>3</a:t>
            </a:r>
            <a:r>
              <a:rPr lang="en-US" altLang="en-US" sz="1600" b="1" dirty="0">
                <a:solidFill>
                  <a:srgbClr val="006600"/>
                </a:solidFill>
              </a:rPr>
              <a:t>(s)  +  H</a:t>
            </a:r>
            <a:r>
              <a:rPr lang="en-US" altLang="en-US" sz="1600" b="1" baseline="-25000" dirty="0">
                <a:solidFill>
                  <a:srgbClr val="006600"/>
                </a:solidFill>
              </a:rPr>
              <a:t>2</a:t>
            </a:r>
            <a:r>
              <a:rPr lang="en-US" altLang="en-US" sz="1600" b="1" dirty="0">
                <a:solidFill>
                  <a:srgbClr val="006600"/>
                </a:solidFill>
              </a:rPr>
              <a:t>O(l)  +  CO</a:t>
            </a:r>
            <a:r>
              <a:rPr lang="en-US" altLang="en-US" sz="1600" b="1" baseline="-25000" dirty="0">
                <a:solidFill>
                  <a:srgbClr val="006600"/>
                </a:solidFill>
              </a:rPr>
              <a:t>2</a:t>
            </a:r>
            <a:r>
              <a:rPr lang="en-US" altLang="en-US" sz="1600" b="1" dirty="0">
                <a:solidFill>
                  <a:srgbClr val="006600"/>
                </a:solidFill>
              </a:rPr>
              <a:t>(g)  </a:t>
            </a:r>
            <a:r>
              <a:rPr lang="en-US" altLang="en-US" sz="1600" b="1" dirty="0">
                <a:solidFill>
                  <a:srgbClr val="006600"/>
                </a:solidFill>
                <a:sym typeface="Symbol" panose="05050102010706020507" pitchFamily="18" charset="2"/>
              </a:rPr>
              <a:t></a:t>
            </a:r>
            <a:r>
              <a:rPr lang="en-US" altLang="en-US" sz="1600" b="1" dirty="0">
                <a:solidFill>
                  <a:srgbClr val="006600"/>
                </a:solidFill>
              </a:rPr>
              <a:t>  2NaHCO</a:t>
            </a:r>
            <a:r>
              <a:rPr lang="en-US" altLang="en-US" sz="1600" b="1" baseline="-25000" dirty="0">
                <a:solidFill>
                  <a:srgbClr val="006600"/>
                </a:solidFill>
              </a:rPr>
              <a:t>3</a:t>
            </a:r>
            <a:r>
              <a:rPr lang="en-US" altLang="en-US" sz="1600" b="1" dirty="0">
                <a:solidFill>
                  <a:srgbClr val="006600"/>
                </a:solidFill>
              </a:rPr>
              <a:t>(s)</a:t>
            </a:r>
          </a:p>
          <a:p>
            <a:pPr>
              <a:buFontTx/>
              <a:buNone/>
              <a:defRPr/>
            </a:pPr>
            <a:r>
              <a:rPr lang="en-US" altLang="en-US" sz="1600" b="1" dirty="0"/>
              <a:t>How many kilograms of sodium bicarbonate could be formed from one kilogram of sodium sulfate, assuming an 82% yield in each step?</a:t>
            </a:r>
          </a:p>
          <a:p>
            <a:pPr>
              <a:defRPr/>
            </a:pPr>
            <a:endParaRPr lang="en-US" altLang="en-US" sz="800" b="1" dirty="0"/>
          </a:p>
          <a:p>
            <a:pPr>
              <a:buFontTx/>
              <a:buNone/>
              <a:defRPr/>
            </a:pPr>
            <a:r>
              <a:rPr lang="en-US" altLang="en-US" sz="1600" b="1" dirty="0"/>
              <a:t>5) If 21.4 g of solid zinc are treated with 3.13 L 0.200 M </a:t>
            </a:r>
            <a:r>
              <a:rPr lang="en-US" altLang="en-US" sz="1600" b="1" dirty="0" err="1"/>
              <a:t>HCl</a:t>
            </a:r>
            <a:r>
              <a:rPr lang="en-US" altLang="en-US" sz="1600" b="1" dirty="0"/>
              <a:t>, (a) how many grams of hydrogen gas will theoretically be formed? (b) How much of which reactant will be left unreacted?  The products of this reaction are hydrogen gas and zinc chloride.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8" name="Text Box 4"/>
          <p:cNvSpPr txBox="1">
            <a:spLocks noChangeArrowheads="1"/>
          </p:cNvSpPr>
          <p:nvPr/>
        </p:nvSpPr>
        <p:spPr bwMode="auto">
          <a:xfrm>
            <a:off x="203200" y="3352800"/>
            <a:ext cx="8712200" cy="282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US" altLang="en-US" sz="2800"/>
              <a:t>2 C</a:t>
            </a:r>
            <a:r>
              <a:rPr lang="en-US" altLang="en-US" sz="2800" baseline="-25000"/>
              <a:t>8</a:t>
            </a:r>
            <a:r>
              <a:rPr lang="en-US" altLang="en-US" sz="2800"/>
              <a:t>H</a:t>
            </a:r>
            <a:r>
              <a:rPr lang="en-US" altLang="en-US" sz="2800" baseline="-25000"/>
              <a:t>18</a:t>
            </a:r>
            <a:r>
              <a:rPr lang="en-US" altLang="en-US" sz="2800"/>
              <a:t>(</a:t>
            </a:r>
            <a:r>
              <a:rPr lang="en-US" altLang="en-US" sz="2800" i="1"/>
              <a:t>l</a:t>
            </a:r>
            <a:r>
              <a:rPr lang="en-US" altLang="en-US" sz="2800"/>
              <a:t>) + 25 O</a:t>
            </a:r>
            <a:r>
              <a:rPr lang="en-US" altLang="en-US" sz="2800" baseline="-25000"/>
              <a:t>2</a:t>
            </a:r>
            <a:r>
              <a:rPr lang="en-US" altLang="en-US" sz="2800"/>
              <a:t>(</a:t>
            </a:r>
            <a:r>
              <a:rPr lang="en-US" altLang="en-US" sz="2800" i="1"/>
              <a:t>g</a:t>
            </a:r>
            <a:r>
              <a:rPr lang="en-US" altLang="en-US" sz="2800"/>
              <a:t>) </a:t>
            </a:r>
            <a:r>
              <a:rPr lang="en-US" altLang="en-US" sz="2800">
                <a:sym typeface="Symbol" panose="05050102010706020507" pitchFamily="18" charset="2"/>
              </a:rPr>
              <a:t> 16 CO</a:t>
            </a:r>
            <a:r>
              <a:rPr lang="en-US" altLang="en-US" sz="2800" baseline="-25000">
                <a:sym typeface="Symbol" panose="05050102010706020507" pitchFamily="18" charset="2"/>
              </a:rPr>
              <a:t>2</a:t>
            </a:r>
            <a:r>
              <a:rPr lang="en-US" altLang="en-US" sz="2800">
                <a:sym typeface="Symbol" panose="05050102010706020507" pitchFamily="18" charset="2"/>
              </a:rPr>
              <a:t>(</a:t>
            </a:r>
            <a:r>
              <a:rPr lang="en-US" altLang="en-US" sz="2800" i="1">
                <a:sym typeface="Symbol" panose="05050102010706020507" pitchFamily="18" charset="2"/>
              </a:rPr>
              <a:t>g</a:t>
            </a:r>
            <a:r>
              <a:rPr lang="en-US" altLang="en-US" sz="2800">
                <a:sym typeface="Symbol" panose="05050102010706020507" pitchFamily="18" charset="2"/>
              </a:rPr>
              <a:t>) + 18 H</a:t>
            </a:r>
            <a:r>
              <a:rPr lang="en-US" altLang="en-US" sz="2800" baseline="-25000">
                <a:sym typeface="Symbol" panose="05050102010706020507" pitchFamily="18" charset="2"/>
              </a:rPr>
              <a:t>2</a:t>
            </a:r>
            <a:r>
              <a:rPr lang="en-US" altLang="en-US" sz="2800">
                <a:sym typeface="Symbol" panose="05050102010706020507" pitchFamily="18" charset="2"/>
              </a:rPr>
              <a:t>O(</a:t>
            </a:r>
            <a:r>
              <a:rPr lang="en-US" altLang="en-US" sz="2800" i="1">
                <a:sym typeface="Symbol" panose="05050102010706020507" pitchFamily="18" charset="2"/>
              </a:rPr>
              <a:t>g</a:t>
            </a:r>
            <a:r>
              <a:rPr lang="en-US" altLang="en-US" sz="2800">
                <a:sym typeface="Symbol" panose="05050102010706020507" pitchFamily="18" charset="2"/>
              </a:rPr>
              <a:t>)</a:t>
            </a:r>
          </a:p>
          <a:p>
            <a:pPr lvl="1" algn="ctr" eaLnBrk="1" hangingPunct="1">
              <a:buFontTx/>
              <a:buNone/>
            </a:pPr>
            <a:r>
              <a:rPr lang="en-US" altLang="en-US">
                <a:sym typeface="Symbol" panose="05050102010706020507" pitchFamily="18" charset="2"/>
              </a:rPr>
              <a:t>2 molecules of C</a:t>
            </a:r>
            <a:r>
              <a:rPr lang="en-US" altLang="en-US" baseline="-25000">
                <a:sym typeface="Symbol" panose="05050102010706020507" pitchFamily="18" charset="2"/>
              </a:rPr>
              <a:t>8</a:t>
            </a:r>
            <a:r>
              <a:rPr lang="en-US" altLang="en-US">
                <a:sym typeface="Symbol" panose="05050102010706020507" pitchFamily="18" charset="2"/>
              </a:rPr>
              <a:t>H</a:t>
            </a:r>
            <a:r>
              <a:rPr lang="en-US" altLang="en-US" baseline="-25000">
                <a:sym typeface="Symbol" panose="05050102010706020507" pitchFamily="18" charset="2"/>
              </a:rPr>
              <a:t>18</a:t>
            </a:r>
            <a:r>
              <a:rPr lang="en-US" altLang="en-US">
                <a:sym typeface="Symbol" panose="05050102010706020507" pitchFamily="18" charset="2"/>
              </a:rPr>
              <a:t> react with 25 molecules of O</a:t>
            </a:r>
            <a:r>
              <a:rPr lang="en-US" altLang="en-US" baseline="-25000">
                <a:sym typeface="Symbol" panose="05050102010706020507" pitchFamily="18" charset="2"/>
              </a:rPr>
              <a:t>2</a:t>
            </a:r>
            <a:endParaRPr lang="en-US" altLang="en-US">
              <a:sym typeface="Symbol" panose="05050102010706020507" pitchFamily="18" charset="2"/>
            </a:endParaRPr>
          </a:p>
          <a:p>
            <a:pPr lvl="1" algn="ctr" eaLnBrk="1" hangingPunct="1">
              <a:spcBef>
                <a:spcPct val="0"/>
              </a:spcBef>
              <a:buFontTx/>
              <a:buNone/>
            </a:pPr>
            <a:r>
              <a:rPr lang="en-US" altLang="en-US">
                <a:sym typeface="Symbol" panose="05050102010706020507" pitchFamily="18" charset="2"/>
              </a:rPr>
              <a:t>to form 16 molecules of CO</a:t>
            </a:r>
            <a:r>
              <a:rPr lang="en-US" altLang="en-US" baseline="-25000">
                <a:sym typeface="Symbol" panose="05050102010706020507" pitchFamily="18" charset="2"/>
              </a:rPr>
              <a:t>2</a:t>
            </a:r>
            <a:r>
              <a:rPr lang="en-US" altLang="en-US">
                <a:sym typeface="Symbol" panose="05050102010706020507" pitchFamily="18" charset="2"/>
              </a:rPr>
              <a:t> and 18 molecules of H</a:t>
            </a:r>
            <a:r>
              <a:rPr lang="en-US" altLang="en-US" baseline="-25000">
                <a:sym typeface="Symbol" panose="05050102010706020507" pitchFamily="18" charset="2"/>
              </a:rPr>
              <a:t>2</a:t>
            </a:r>
            <a:r>
              <a:rPr lang="en-US" altLang="en-US">
                <a:sym typeface="Symbol" panose="05050102010706020507" pitchFamily="18" charset="2"/>
              </a:rPr>
              <a:t>O</a:t>
            </a:r>
          </a:p>
          <a:p>
            <a:pPr lvl="1" algn="ctr" eaLnBrk="1" hangingPunct="1">
              <a:buFontTx/>
              <a:buNone/>
            </a:pPr>
            <a:r>
              <a:rPr lang="en-US" altLang="en-US">
                <a:sym typeface="Symbol" panose="05050102010706020507" pitchFamily="18" charset="2"/>
              </a:rPr>
              <a:t>2 moles of C</a:t>
            </a:r>
            <a:r>
              <a:rPr lang="en-US" altLang="en-US" baseline="-25000">
                <a:sym typeface="Symbol" panose="05050102010706020507" pitchFamily="18" charset="2"/>
              </a:rPr>
              <a:t>8</a:t>
            </a:r>
            <a:r>
              <a:rPr lang="en-US" altLang="en-US">
                <a:sym typeface="Symbol" panose="05050102010706020507" pitchFamily="18" charset="2"/>
              </a:rPr>
              <a:t>H</a:t>
            </a:r>
            <a:r>
              <a:rPr lang="en-US" altLang="en-US" baseline="-25000">
                <a:sym typeface="Symbol" panose="05050102010706020507" pitchFamily="18" charset="2"/>
              </a:rPr>
              <a:t>18</a:t>
            </a:r>
            <a:r>
              <a:rPr lang="en-US" altLang="en-US">
                <a:sym typeface="Symbol" panose="05050102010706020507" pitchFamily="18" charset="2"/>
              </a:rPr>
              <a:t> react with 25 moles of O</a:t>
            </a:r>
            <a:r>
              <a:rPr lang="en-US" altLang="en-US" baseline="-25000">
                <a:sym typeface="Symbol" panose="05050102010706020507" pitchFamily="18" charset="2"/>
              </a:rPr>
              <a:t>2</a:t>
            </a:r>
          </a:p>
          <a:p>
            <a:pPr lvl="1" algn="ctr" eaLnBrk="1" hangingPunct="1">
              <a:spcBef>
                <a:spcPct val="0"/>
              </a:spcBef>
              <a:buFontTx/>
              <a:buNone/>
            </a:pPr>
            <a:r>
              <a:rPr lang="en-US" altLang="en-US">
                <a:sym typeface="Symbol" panose="05050102010706020507" pitchFamily="18" charset="2"/>
              </a:rPr>
              <a:t>to form 16 moles of CO</a:t>
            </a:r>
            <a:r>
              <a:rPr lang="en-US" altLang="en-US" baseline="-25000">
                <a:sym typeface="Symbol" panose="05050102010706020507" pitchFamily="18" charset="2"/>
              </a:rPr>
              <a:t>2</a:t>
            </a:r>
            <a:r>
              <a:rPr lang="en-US" altLang="en-US">
                <a:sym typeface="Symbol" panose="05050102010706020507" pitchFamily="18" charset="2"/>
              </a:rPr>
              <a:t> and 18 moles of H</a:t>
            </a:r>
            <a:r>
              <a:rPr lang="en-US" altLang="en-US" baseline="-25000">
                <a:sym typeface="Symbol" panose="05050102010706020507" pitchFamily="18" charset="2"/>
              </a:rPr>
              <a:t>2</a:t>
            </a:r>
            <a:r>
              <a:rPr lang="en-US" altLang="en-US">
                <a:sym typeface="Symbol" panose="05050102010706020507" pitchFamily="18" charset="2"/>
              </a:rPr>
              <a:t>O</a:t>
            </a:r>
          </a:p>
          <a:p>
            <a:pPr algn="ctr" eaLnBrk="1" hangingPunct="1">
              <a:spcBef>
                <a:spcPct val="0"/>
              </a:spcBef>
              <a:buFontTx/>
              <a:buNone/>
            </a:pPr>
            <a:r>
              <a:rPr lang="en-US" altLang="en-US" sz="2800">
                <a:solidFill>
                  <a:schemeClr val="accent2"/>
                </a:solidFill>
                <a:sym typeface="Symbol" panose="05050102010706020507" pitchFamily="18" charset="2"/>
              </a:rPr>
              <a:t>2 mol C</a:t>
            </a:r>
            <a:r>
              <a:rPr lang="en-US" altLang="en-US" sz="2800" baseline="-25000">
                <a:solidFill>
                  <a:schemeClr val="accent2"/>
                </a:solidFill>
                <a:sym typeface="Symbol" panose="05050102010706020507" pitchFamily="18" charset="2"/>
              </a:rPr>
              <a:t>8</a:t>
            </a:r>
            <a:r>
              <a:rPr lang="en-US" altLang="en-US" sz="2800">
                <a:solidFill>
                  <a:schemeClr val="accent2"/>
                </a:solidFill>
                <a:sym typeface="Symbol" panose="05050102010706020507" pitchFamily="18" charset="2"/>
              </a:rPr>
              <a:t>H</a:t>
            </a:r>
            <a:r>
              <a:rPr lang="en-US" altLang="en-US" sz="2800" baseline="-25000">
                <a:solidFill>
                  <a:schemeClr val="accent2"/>
                </a:solidFill>
                <a:sym typeface="Symbol" panose="05050102010706020507" pitchFamily="18" charset="2"/>
              </a:rPr>
              <a:t>18</a:t>
            </a:r>
            <a:r>
              <a:rPr lang="en-US" altLang="en-US" sz="2800">
                <a:solidFill>
                  <a:schemeClr val="accent2"/>
                </a:solidFill>
                <a:sym typeface="Symbol" panose="05050102010706020507" pitchFamily="18" charset="2"/>
              </a:rPr>
              <a:t> : 25 mol O</a:t>
            </a:r>
            <a:r>
              <a:rPr lang="en-US" altLang="en-US" sz="2800" baseline="-25000">
                <a:solidFill>
                  <a:schemeClr val="accent2"/>
                </a:solidFill>
                <a:sym typeface="Symbol" panose="05050102010706020507" pitchFamily="18" charset="2"/>
              </a:rPr>
              <a:t>2</a:t>
            </a:r>
            <a:r>
              <a:rPr lang="en-US" altLang="en-US" sz="2800">
                <a:solidFill>
                  <a:schemeClr val="accent2"/>
                </a:solidFill>
                <a:sym typeface="Symbol" panose="05050102010706020507" pitchFamily="18" charset="2"/>
              </a:rPr>
              <a:t> : 16 mol CO</a:t>
            </a:r>
            <a:r>
              <a:rPr lang="en-US" altLang="en-US" sz="2800" baseline="-25000">
                <a:solidFill>
                  <a:schemeClr val="accent2"/>
                </a:solidFill>
                <a:sym typeface="Symbol" panose="05050102010706020507" pitchFamily="18" charset="2"/>
              </a:rPr>
              <a:t>2</a:t>
            </a:r>
            <a:r>
              <a:rPr lang="en-US" altLang="en-US" sz="2800">
                <a:solidFill>
                  <a:schemeClr val="accent2"/>
                </a:solidFill>
                <a:sym typeface="Symbol" panose="05050102010706020507" pitchFamily="18" charset="2"/>
              </a:rPr>
              <a:t> : 18 mol H</a:t>
            </a:r>
            <a:r>
              <a:rPr lang="en-US" altLang="en-US" sz="2800" baseline="-25000">
                <a:solidFill>
                  <a:schemeClr val="accent2"/>
                </a:solidFill>
                <a:sym typeface="Symbol" panose="05050102010706020507" pitchFamily="18" charset="2"/>
              </a:rPr>
              <a:t>2</a:t>
            </a:r>
            <a:r>
              <a:rPr lang="en-US" altLang="en-US" sz="2800">
                <a:solidFill>
                  <a:schemeClr val="accent2"/>
                </a:solidFill>
                <a:sym typeface="Symbol" panose="05050102010706020507" pitchFamily="18" charset="2"/>
              </a:rPr>
              <a:t>O</a:t>
            </a:r>
          </a:p>
        </p:txBody>
      </p:sp>
      <p:sp>
        <p:nvSpPr>
          <p:cNvPr id="5123" name="Rectangle 3"/>
          <p:cNvSpPr>
            <a:spLocks noGrp="1" noChangeArrowheads="1"/>
          </p:cNvSpPr>
          <p:nvPr>
            <p:ph type="body" idx="1"/>
          </p:nvPr>
        </p:nvSpPr>
        <p:spPr>
          <a:xfrm>
            <a:off x="304800" y="1219200"/>
            <a:ext cx="8458200" cy="2286000"/>
          </a:xfrm>
        </p:spPr>
        <p:txBody>
          <a:bodyPr/>
          <a:lstStyle/>
          <a:p>
            <a:pPr>
              <a:lnSpc>
                <a:spcPct val="90000"/>
              </a:lnSpc>
            </a:pPr>
            <a:r>
              <a:rPr lang="en-US" altLang="en-US" sz="2800"/>
              <a:t>the numerical relationships between chemical amounts in a reaction is called </a:t>
            </a:r>
            <a:r>
              <a:rPr lang="en-US" altLang="en-US" sz="2800" b="1">
                <a:solidFill>
                  <a:srgbClr val="333399"/>
                </a:solidFill>
              </a:rPr>
              <a:t>stoichiometry</a:t>
            </a:r>
          </a:p>
          <a:p>
            <a:pPr>
              <a:lnSpc>
                <a:spcPct val="90000"/>
              </a:lnSpc>
            </a:pPr>
            <a:r>
              <a:rPr lang="en-US" altLang="en-US" sz="2800"/>
              <a:t>the coefficients in a balanced chemical equation specify the relative amounts in moles of each of the substances involved in the reaction</a:t>
            </a:r>
          </a:p>
        </p:txBody>
      </p:sp>
      <p:sp>
        <p:nvSpPr>
          <p:cNvPr id="5122" name="Rectangle 2"/>
          <p:cNvSpPr>
            <a:spLocks noGrp="1" noChangeArrowheads="1"/>
          </p:cNvSpPr>
          <p:nvPr>
            <p:ph type="title"/>
          </p:nvPr>
        </p:nvSpPr>
        <p:spPr>
          <a:xfrm>
            <a:off x="304800" y="228600"/>
            <a:ext cx="8458200" cy="1143000"/>
          </a:xfrm>
        </p:spPr>
        <p:txBody>
          <a:bodyPr/>
          <a:lstStyle/>
          <a:p>
            <a:r>
              <a:rPr lang="en-US" altLang="en-US"/>
              <a:t>Reaction Stoichiometry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2468">
                                            <p:txEl>
                                              <p:pRg st="0" end="0"/>
                                            </p:txEl>
                                          </p:spTgt>
                                        </p:tgtEl>
                                        <p:attrNameLst>
                                          <p:attrName>style.visibility</p:attrName>
                                        </p:attrNameLst>
                                      </p:cBhvr>
                                      <p:to>
                                        <p:strVal val="visible"/>
                                      </p:to>
                                    </p:set>
                                    <p:animEffect transition="in" filter="wipe(left)">
                                      <p:cBhvr>
                                        <p:cTn id="7" dur="500"/>
                                        <p:tgtEl>
                                          <p:spTgt spid="62468">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62468">
                                            <p:txEl>
                                              <p:pRg st="1" end="1"/>
                                            </p:txEl>
                                          </p:spTgt>
                                        </p:tgtEl>
                                        <p:attrNameLst>
                                          <p:attrName>style.visibility</p:attrName>
                                        </p:attrNameLst>
                                      </p:cBhvr>
                                      <p:to>
                                        <p:strVal val="visible"/>
                                      </p:to>
                                    </p:set>
                                    <p:animEffect transition="in" filter="wipe(left)">
                                      <p:cBhvr>
                                        <p:cTn id="10" dur="500"/>
                                        <p:tgtEl>
                                          <p:spTgt spid="62468">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62468">
                                            <p:txEl>
                                              <p:pRg st="2" end="2"/>
                                            </p:txEl>
                                          </p:spTgt>
                                        </p:tgtEl>
                                        <p:attrNameLst>
                                          <p:attrName>style.visibility</p:attrName>
                                        </p:attrNameLst>
                                      </p:cBhvr>
                                      <p:to>
                                        <p:strVal val="visible"/>
                                      </p:to>
                                    </p:set>
                                    <p:animEffect transition="in" filter="wipe(left)">
                                      <p:cBhvr>
                                        <p:cTn id="13" dur="500"/>
                                        <p:tgtEl>
                                          <p:spTgt spid="62468">
                                            <p:txEl>
                                              <p:pRg st="2" end="2"/>
                                            </p:txEl>
                                          </p:spTgt>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62468">
                                            <p:txEl>
                                              <p:pRg st="3" end="3"/>
                                            </p:txEl>
                                          </p:spTgt>
                                        </p:tgtEl>
                                        <p:attrNameLst>
                                          <p:attrName>style.visibility</p:attrName>
                                        </p:attrNameLst>
                                      </p:cBhvr>
                                      <p:to>
                                        <p:strVal val="visible"/>
                                      </p:to>
                                    </p:set>
                                    <p:animEffect transition="in" filter="wipe(left)">
                                      <p:cBhvr>
                                        <p:cTn id="16" dur="500"/>
                                        <p:tgtEl>
                                          <p:spTgt spid="62468">
                                            <p:txEl>
                                              <p:pRg st="3" end="3"/>
                                            </p:txEl>
                                          </p:spTgt>
                                        </p:tgtEl>
                                      </p:cBhvr>
                                    </p:animEffect>
                                  </p:childTnLst>
                                </p:cTn>
                              </p:par>
                              <p:par>
                                <p:cTn id="17" presetID="22" presetClass="entr" presetSubtype="8" fill="hold" grpId="0" nodeType="withEffect">
                                  <p:stCondLst>
                                    <p:cond delay="0"/>
                                  </p:stCondLst>
                                  <p:childTnLst>
                                    <p:set>
                                      <p:cBhvr>
                                        <p:cTn id="18" dur="1" fill="hold">
                                          <p:stCondLst>
                                            <p:cond delay="0"/>
                                          </p:stCondLst>
                                        </p:cTn>
                                        <p:tgtEl>
                                          <p:spTgt spid="62468">
                                            <p:txEl>
                                              <p:pRg st="4" end="4"/>
                                            </p:txEl>
                                          </p:spTgt>
                                        </p:tgtEl>
                                        <p:attrNameLst>
                                          <p:attrName>style.visibility</p:attrName>
                                        </p:attrNameLst>
                                      </p:cBhvr>
                                      <p:to>
                                        <p:strVal val="visible"/>
                                      </p:to>
                                    </p:set>
                                    <p:animEffect transition="in" filter="wipe(left)">
                                      <p:cBhvr>
                                        <p:cTn id="19" dur="500"/>
                                        <p:tgtEl>
                                          <p:spTgt spid="62468">
                                            <p:txEl>
                                              <p:pRg st="4" end="4"/>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8" fill="hold" grpId="0" nodeType="clickEffect">
                                  <p:stCondLst>
                                    <p:cond delay="0"/>
                                  </p:stCondLst>
                                  <p:childTnLst>
                                    <p:set>
                                      <p:cBhvr>
                                        <p:cTn id="23" dur="1" fill="hold">
                                          <p:stCondLst>
                                            <p:cond delay="0"/>
                                          </p:stCondLst>
                                        </p:cTn>
                                        <p:tgtEl>
                                          <p:spTgt spid="62468">
                                            <p:txEl>
                                              <p:pRg st="5" end="5"/>
                                            </p:txEl>
                                          </p:spTgt>
                                        </p:tgtEl>
                                        <p:attrNameLst>
                                          <p:attrName>style.visibility</p:attrName>
                                        </p:attrNameLst>
                                      </p:cBhvr>
                                      <p:to>
                                        <p:strVal val="visible"/>
                                      </p:to>
                                    </p:set>
                                    <p:animEffect transition="in" filter="wipe(left)">
                                      <p:cBhvr>
                                        <p:cTn id="24" dur="500"/>
                                        <p:tgtEl>
                                          <p:spTgt spid="6246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8"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8E6AC0DD-217B-410F-AE49-0DF6452FEE67}"/>
              </a:ext>
            </a:extLst>
          </p:cNvPr>
          <p:cNvSpPr>
            <a:spLocks noGrp="1" noChangeArrowheads="1"/>
          </p:cNvSpPr>
          <p:nvPr>
            <p:ph type="title"/>
          </p:nvPr>
        </p:nvSpPr>
        <p:spPr>
          <a:xfrm>
            <a:off x="0" y="228600"/>
            <a:ext cx="9144000" cy="1143000"/>
          </a:xfrm>
        </p:spPr>
        <p:txBody>
          <a:bodyPr/>
          <a:lstStyle/>
          <a:p>
            <a:pPr>
              <a:defRPr/>
            </a:pPr>
            <a:r>
              <a:rPr lang="en-US" sz="4000" dirty="0">
                <a:effectLst>
                  <a:outerShdw blurRad="38100" dist="38100" dir="2700000" algn="tl">
                    <a:srgbClr val="000000">
                      <a:alpha val="43137"/>
                    </a:srgbClr>
                  </a:outerShdw>
                </a:effectLst>
              </a:rPr>
              <a:t>Predicting Amounts from Stoichiometry</a:t>
            </a:r>
          </a:p>
        </p:txBody>
      </p:sp>
      <p:sp>
        <p:nvSpPr>
          <p:cNvPr id="7171" name="Rectangle 3"/>
          <p:cNvSpPr>
            <a:spLocks noGrp="1" noChangeArrowheads="1"/>
          </p:cNvSpPr>
          <p:nvPr>
            <p:ph type="body" idx="1"/>
          </p:nvPr>
        </p:nvSpPr>
        <p:spPr>
          <a:xfrm>
            <a:off x="228600" y="1524000"/>
            <a:ext cx="8763000" cy="3733800"/>
          </a:xfrm>
        </p:spPr>
        <p:txBody>
          <a:bodyPr/>
          <a:lstStyle/>
          <a:p>
            <a:pPr>
              <a:lnSpc>
                <a:spcPct val="90000"/>
              </a:lnSpc>
            </a:pPr>
            <a:r>
              <a:rPr lang="en-US" altLang="en-US"/>
              <a:t>the amounts of any other substance in a chemical reaction can be determined from the amount of just one substance</a:t>
            </a:r>
          </a:p>
          <a:p>
            <a:pPr>
              <a:lnSpc>
                <a:spcPct val="90000"/>
              </a:lnSpc>
            </a:pPr>
            <a:r>
              <a:rPr lang="en-US" altLang="en-US"/>
              <a:t>How much CO</a:t>
            </a:r>
            <a:r>
              <a:rPr lang="en-US" altLang="en-US" baseline="-25000"/>
              <a:t>2 </a:t>
            </a:r>
            <a:r>
              <a:rPr lang="en-US" altLang="en-US"/>
              <a:t>can be made from 22.0 moles of C</a:t>
            </a:r>
            <a:r>
              <a:rPr lang="en-US" altLang="en-US" baseline="-25000"/>
              <a:t>8</a:t>
            </a:r>
            <a:r>
              <a:rPr lang="en-US" altLang="en-US"/>
              <a:t>H</a:t>
            </a:r>
            <a:r>
              <a:rPr lang="en-US" altLang="en-US" baseline="-25000"/>
              <a:t>18</a:t>
            </a:r>
            <a:r>
              <a:rPr lang="en-US" altLang="en-US"/>
              <a:t> in the combustion of C</a:t>
            </a:r>
            <a:r>
              <a:rPr lang="en-US" altLang="en-US" baseline="-25000"/>
              <a:t>8</a:t>
            </a:r>
            <a:r>
              <a:rPr lang="en-US" altLang="en-US"/>
              <a:t>H</a:t>
            </a:r>
            <a:r>
              <a:rPr lang="en-US" altLang="en-US" baseline="-25000"/>
              <a:t>18</a:t>
            </a:r>
            <a:r>
              <a:rPr lang="en-US" altLang="en-US"/>
              <a:t>?</a:t>
            </a:r>
          </a:p>
          <a:p>
            <a:pPr lvl="1" algn="ctr">
              <a:lnSpc>
                <a:spcPct val="90000"/>
              </a:lnSpc>
              <a:buFontTx/>
              <a:buNone/>
            </a:pPr>
            <a:r>
              <a:rPr lang="en-US" altLang="en-US" sz="3200">
                <a:solidFill>
                  <a:schemeClr val="accent2"/>
                </a:solidFill>
              </a:rPr>
              <a:t>2 C</a:t>
            </a:r>
            <a:r>
              <a:rPr lang="en-US" altLang="en-US" sz="3200" baseline="-25000">
                <a:solidFill>
                  <a:schemeClr val="accent2"/>
                </a:solidFill>
              </a:rPr>
              <a:t>8</a:t>
            </a:r>
            <a:r>
              <a:rPr lang="en-US" altLang="en-US" sz="3200">
                <a:solidFill>
                  <a:schemeClr val="accent2"/>
                </a:solidFill>
              </a:rPr>
              <a:t>H</a:t>
            </a:r>
            <a:r>
              <a:rPr lang="en-US" altLang="en-US" sz="3200" baseline="-25000">
                <a:solidFill>
                  <a:schemeClr val="accent2"/>
                </a:solidFill>
              </a:rPr>
              <a:t>18</a:t>
            </a:r>
            <a:r>
              <a:rPr lang="en-US" altLang="en-US" sz="3200">
                <a:solidFill>
                  <a:schemeClr val="accent2"/>
                </a:solidFill>
              </a:rPr>
              <a:t>(</a:t>
            </a:r>
            <a:r>
              <a:rPr lang="en-US" altLang="en-US" sz="3200" i="1">
                <a:solidFill>
                  <a:schemeClr val="accent2"/>
                </a:solidFill>
              </a:rPr>
              <a:t>l</a:t>
            </a:r>
            <a:r>
              <a:rPr lang="en-US" altLang="en-US" sz="3200">
                <a:solidFill>
                  <a:schemeClr val="accent2"/>
                </a:solidFill>
              </a:rPr>
              <a:t>) + 25 O</a:t>
            </a:r>
            <a:r>
              <a:rPr lang="en-US" altLang="en-US" sz="3200" baseline="-25000">
                <a:solidFill>
                  <a:schemeClr val="accent2"/>
                </a:solidFill>
              </a:rPr>
              <a:t>2</a:t>
            </a:r>
            <a:r>
              <a:rPr lang="en-US" altLang="en-US" sz="3200">
                <a:solidFill>
                  <a:schemeClr val="accent2"/>
                </a:solidFill>
              </a:rPr>
              <a:t>(</a:t>
            </a:r>
            <a:r>
              <a:rPr lang="en-US" altLang="en-US" sz="3200" i="1">
                <a:solidFill>
                  <a:schemeClr val="accent2"/>
                </a:solidFill>
              </a:rPr>
              <a:t>g</a:t>
            </a:r>
            <a:r>
              <a:rPr lang="en-US" altLang="en-US" sz="3200">
                <a:solidFill>
                  <a:schemeClr val="accent2"/>
                </a:solidFill>
              </a:rPr>
              <a:t>) </a:t>
            </a:r>
            <a:r>
              <a:rPr lang="en-US" altLang="en-US" sz="3200">
                <a:solidFill>
                  <a:schemeClr val="accent2"/>
                </a:solidFill>
                <a:sym typeface="Symbol" panose="05050102010706020507" pitchFamily="18" charset="2"/>
              </a:rPr>
              <a:t> 16 CO</a:t>
            </a:r>
            <a:r>
              <a:rPr lang="en-US" altLang="en-US" sz="3200" baseline="-25000">
                <a:solidFill>
                  <a:schemeClr val="accent2"/>
                </a:solidFill>
                <a:sym typeface="Symbol" panose="05050102010706020507" pitchFamily="18" charset="2"/>
              </a:rPr>
              <a:t>2</a:t>
            </a:r>
            <a:r>
              <a:rPr lang="en-US" altLang="en-US" sz="3200">
                <a:solidFill>
                  <a:schemeClr val="accent2"/>
                </a:solidFill>
                <a:sym typeface="Symbol" panose="05050102010706020507" pitchFamily="18" charset="2"/>
              </a:rPr>
              <a:t>(</a:t>
            </a:r>
            <a:r>
              <a:rPr lang="en-US" altLang="en-US" sz="3200" i="1">
                <a:solidFill>
                  <a:schemeClr val="accent2"/>
                </a:solidFill>
                <a:sym typeface="Symbol" panose="05050102010706020507" pitchFamily="18" charset="2"/>
              </a:rPr>
              <a:t>g</a:t>
            </a:r>
            <a:r>
              <a:rPr lang="en-US" altLang="en-US" sz="3200">
                <a:solidFill>
                  <a:schemeClr val="accent2"/>
                </a:solidFill>
                <a:sym typeface="Symbol" panose="05050102010706020507" pitchFamily="18" charset="2"/>
              </a:rPr>
              <a:t>) + 18 H</a:t>
            </a:r>
            <a:r>
              <a:rPr lang="en-US" altLang="en-US" sz="3200" baseline="-25000">
                <a:solidFill>
                  <a:schemeClr val="accent2"/>
                </a:solidFill>
                <a:sym typeface="Symbol" panose="05050102010706020507" pitchFamily="18" charset="2"/>
              </a:rPr>
              <a:t>2</a:t>
            </a:r>
            <a:r>
              <a:rPr lang="en-US" altLang="en-US" sz="3200">
                <a:solidFill>
                  <a:schemeClr val="accent2"/>
                </a:solidFill>
                <a:sym typeface="Symbol" panose="05050102010706020507" pitchFamily="18" charset="2"/>
              </a:rPr>
              <a:t>O(</a:t>
            </a:r>
            <a:r>
              <a:rPr lang="en-US" altLang="en-US" sz="3200" i="1">
                <a:solidFill>
                  <a:schemeClr val="accent2"/>
                </a:solidFill>
                <a:sym typeface="Symbol" panose="05050102010706020507" pitchFamily="18" charset="2"/>
              </a:rPr>
              <a:t>g</a:t>
            </a:r>
            <a:r>
              <a:rPr lang="en-US" altLang="en-US" sz="3200">
                <a:solidFill>
                  <a:schemeClr val="accent2"/>
                </a:solidFill>
                <a:sym typeface="Symbol" panose="05050102010706020507" pitchFamily="18" charset="2"/>
              </a:rPr>
              <a:t>)</a:t>
            </a:r>
          </a:p>
          <a:p>
            <a:pPr algn="ctr">
              <a:lnSpc>
                <a:spcPct val="90000"/>
              </a:lnSpc>
              <a:buFontTx/>
              <a:buNone/>
            </a:pPr>
            <a:r>
              <a:rPr lang="en-US" altLang="en-US">
                <a:solidFill>
                  <a:schemeClr val="accent2"/>
                </a:solidFill>
                <a:sym typeface="Symbol" panose="05050102010706020507" pitchFamily="18" charset="2"/>
              </a:rPr>
              <a:t>2 moles C</a:t>
            </a:r>
            <a:r>
              <a:rPr lang="en-US" altLang="en-US" baseline="-25000">
                <a:solidFill>
                  <a:schemeClr val="accent2"/>
                </a:solidFill>
                <a:sym typeface="Symbol" panose="05050102010706020507" pitchFamily="18" charset="2"/>
              </a:rPr>
              <a:t>8</a:t>
            </a:r>
            <a:r>
              <a:rPr lang="en-US" altLang="en-US">
                <a:solidFill>
                  <a:schemeClr val="accent2"/>
                </a:solidFill>
                <a:sym typeface="Symbol" panose="05050102010706020507" pitchFamily="18" charset="2"/>
              </a:rPr>
              <a:t>H</a:t>
            </a:r>
            <a:r>
              <a:rPr lang="en-US" altLang="en-US" baseline="-25000">
                <a:solidFill>
                  <a:schemeClr val="accent2"/>
                </a:solidFill>
                <a:sym typeface="Symbol" panose="05050102010706020507" pitchFamily="18" charset="2"/>
              </a:rPr>
              <a:t>18</a:t>
            </a:r>
            <a:r>
              <a:rPr lang="en-US" altLang="en-US">
                <a:solidFill>
                  <a:schemeClr val="accent2"/>
                </a:solidFill>
                <a:sym typeface="Symbol" panose="05050102010706020507" pitchFamily="18" charset="2"/>
              </a:rPr>
              <a:t> : 16 moles CO</a:t>
            </a:r>
            <a:r>
              <a:rPr lang="en-US" altLang="en-US" baseline="-25000">
                <a:solidFill>
                  <a:schemeClr val="accent2"/>
                </a:solidFill>
                <a:sym typeface="Symbol" panose="05050102010706020507" pitchFamily="18" charset="2"/>
              </a:rPr>
              <a:t>2</a:t>
            </a:r>
            <a:endParaRPr lang="en-US" altLang="en-US">
              <a:solidFill>
                <a:schemeClr val="accent2"/>
              </a:solidFill>
              <a:sym typeface="Symbol" panose="05050102010706020507" pitchFamily="18" charset="2"/>
            </a:endParaRPr>
          </a:p>
        </p:txBody>
      </p:sp>
      <p:graphicFrame>
        <p:nvGraphicFramePr>
          <p:cNvPr id="64516" name="Object 4"/>
          <p:cNvGraphicFramePr>
            <a:graphicFrameLocks noChangeAspect="1"/>
          </p:cNvGraphicFramePr>
          <p:nvPr/>
        </p:nvGraphicFramePr>
        <p:xfrm>
          <a:off x="533400" y="5029200"/>
          <a:ext cx="8026400" cy="1117600"/>
        </p:xfrm>
        <a:graphic>
          <a:graphicData uri="http://schemas.openxmlformats.org/presentationml/2006/ole">
            <mc:AlternateContent xmlns:mc="http://schemas.openxmlformats.org/markup-compatibility/2006">
              <mc:Choice xmlns:v="urn:schemas-microsoft-com:vml" Requires="v">
                <p:oleObj spid="_x0000_s7177" name="Equation" r:id="rId4" imgW="3019445" imgH="352430" progId="Equation.3">
                  <p:embed/>
                </p:oleObj>
              </mc:Choice>
              <mc:Fallback>
                <p:oleObj name="Equation" r:id="rId4" imgW="3019445" imgH="352430"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5029200"/>
                        <a:ext cx="8026400" cy="1117600"/>
                      </a:xfrm>
                      <a:prstGeom prst="rect">
                        <a:avLst/>
                      </a:prstGeom>
                      <a:solidFill>
                        <a:srgbClr val="16165D"/>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4517" name="Line 5"/>
          <p:cNvSpPr>
            <a:spLocks noChangeShapeType="1"/>
          </p:cNvSpPr>
          <p:nvPr/>
        </p:nvSpPr>
        <p:spPr bwMode="auto">
          <a:xfrm>
            <a:off x="1295400" y="5562600"/>
            <a:ext cx="198120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4518" name="Line 6"/>
          <p:cNvSpPr>
            <a:spLocks noChangeShapeType="1"/>
          </p:cNvSpPr>
          <p:nvPr/>
        </p:nvSpPr>
        <p:spPr bwMode="auto">
          <a:xfrm>
            <a:off x="3962400" y="5867400"/>
            <a:ext cx="182880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64516"/>
                                        </p:tgtEl>
                                        <p:attrNameLst>
                                          <p:attrName>style.visibility</p:attrName>
                                        </p:attrNameLst>
                                      </p:cBhvr>
                                      <p:to>
                                        <p:strVal val="visible"/>
                                      </p:to>
                                    </p:set>
                                    <p:animEffect transition="in" filter="wipe(left)">
                                      <p:cBhvr>
                                        <p:cTn id="7" dur="500"/>
                                        <p:tgtEl>
                                          <p:spTgt spid="6451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64517"/>
                                        </p:tgtEl>
                                        <p:attrNameLst>
                                          <p:attrName>style.visibility</p:attrName>
                                        </p:attrNameLst>
                                      </p:cBhvr>
                                      <p:to>
                                        <p:strVal val="visible"/>
                                      </p:to>
                                    </p:set>
                                    <p:animEffect transition="in" filter="wipe(left)">
                                      <p:cBhvr>
                                        <p:cTn id="12" dur="500"/>
                                        <p:tgtEl>
                                          <p:spTgt spid="64517"/>
                                        </p:tgtEl>
                                      </p:cBhvr>
                                    </p:animEffect>
                                  </p:childTnLst>
                                </p:cTn>
                              </p:par>
                            </p:childTnLst>
                          </p:cTn>
                        </p:par>
                        <p:par>
                          <p:cTn id="13" fill="hold" nodeType="afterGroup">
                            <p:stCondLst>
                              <p:cond delay="500"/>
                            </p:stCondLst>
                            <p:childTnLst>
                              <p:par>
                                <p:cTn id="14" presetID="22" presetClass="entr" presetSubtype="8" fill="hold" nodeType="afterEffect">
                                  <p:stCondLst>
                                    <p:cond delay="0"/>
                                  </p:stCondLst>
                                  <p:childTnLst>
                                    <p:set>
                                      <p:cBhvr>
                                        <p:cTn id="15" dur="1" fill="hold">
                                          <p:stCondLst>
                                            <p:cond delay="0"/>
                                          </p:stCondLst>
                                        </p:cTn>
                                        <p:tgtEl>
                                          <p:spTgt spid="64518"/>
                                        </p:tgtEl>
                                        <p:attrNameLst>
                                          <p:attrName>style.visibility</p:attrName>
                                        </p:attrNameLst>
                                      </p:cBhvr>
                                      <p:to>
                                        <p:strVal val="visible"/>
                                      </p:to>
                                    </p:set>
                                    <p:animEffect transition="in" filter="wipe(left)">
                                      <p:cBhvr>
                                        <p:cTn id="16" dur="500"/>
                                        <p:tgtEl>
                                          <p:spTgt spid="645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a:extLst>
              <a:ext uri="{FF2B5EF4-FFF2-40B4-BE49-F238E27FC236}">
                <a16:creationId xmlns:a16="http://schemas.microsoft.com/office/drawing/2014/main" id="{830E2CF3-F98F-45C2-87F5-E5E72701A645}"/>
              </a:ext>
            </a:extLst>
          </p:cNvPr>
          <p:cNvSpPr txBox="1">
            <a:spLocks noChangeArrowheads="1"/>
          </p:cNvSpPr>
          <p:nvPr/>
        </p:nvSpPr>
        <p:spPr bwMode="auto">
          <a:xfrm>
            <a:off x="136525" y="304800"/>
            <a:ext cx="8626475" cy="6062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defRPr/>
            </a:pPr>
            <a:r>
              <a:rPr lang="en-US" b="1" u="sng" dirty="0">
                <a:effectLst>
                  <a:outerShdw blurRad="38100" dist="38100" dir="2700000" algn="tl">
                    <a:srgbClr val="C0C0C0"/>
                  </a:outerShdw>
                </a:effectLst>
              </a:rPr>
              <a:t>Stoichiometry – Lecture Questions</a:t>
            </a:r>
          </a:p>
          <a:p>
            <a:pPr>
              <a:defRPr/>
            </a:pPr>
            <a:endParaRPr lang="en-US" sz="2000" b="1" dirty="0"/>
          </a:p>
          <a:p>
            <a:pPr>
              <a:defRPr/>
            </a:pPr>
            <a:r>
              <a:rPr lang="en-US" sz="2000" b="1" dirty="0"/>
              <a:t>1.  Finely divided sulfur ignites spontaneously in fluorine to produce sulfur hexafluoride according to the following unbalanced equation:          </a:t>
            </a:r>
          </a:p>
          <a:p>
            <a:pPr>
              <a:defRPr/>
            </a:pPr>
            <a:r>
              <a:rPr lang="en-US" sz="2000" b="1" dirty="0">
                <a:solidFill>
                  <a:srgbClr val="006600"/>
                </a:solidFill>
              </a:rPr>
              <a:t>                                         S(s)  +  F</a:t>
            </a:r>
            <a:r>
              <a:rPr lang="en-US" sz="2000" b="1" baseline="-25000" dirty="0">
                <a:solidFill>
                  <a:srgbClr val="006600"/>
                </a:solidFill>
              </a:rPr>
              <a:t>2</a:t>
            </a:r>
            <a:r>
              <a:rPr lang="en-US" sz="2000" b="1" dirty="0">
                <a:solidFill>
                  <a:srgbClr val="006600"/>
                </a:solidFill>
              </a:rPr>
              <a:t>(g)  </a:t>
            </a:r>
            <a:r>
              <a:rPr lang="en-US" sz="2000" b="1" dirty="0">
                <a:solidFill>
                  <a:srgbClr val="006600"/>
                </a:solidFill>
                <a:sym typeface="Symbol" pitchFamily="1" charset="2"/>
              </a:rPr>
              <a:t></a:t>
            </a:r>
            <a:r>
              <a:rPr lang="en-US" sz="2000" b="1" dirty="0">
                <a:solidFill>
                  <a:srgbClr val="006600"/>
                </a:solidFill>
              </a:rPr>
              <a:t>  SF</a:t>
            </a:r>
            <a:r>
              <a:rPr lang="en-US" sz="2000" b="1" baseline="-25000" dirty="0">
                <a:solidFill>
                  <a:srgbClr val="006600"/>
                </a:solidFill>
              </a:rPr>
              <a:t>6</a:t>
            </a:r>
            <a:r>
              <a:rPr lang="en-US" sz="2000" b="1" dirty="0">
                <a:solidFill>
                  <a:srgbClr val="006600"/>
                </a:solidFill>
              </a:rPr>
              <a:t>(g)</a:t>
            </a:r>
            <a:endParaRPr lang="en-US" sz="2000" b="1" dirty="0"/>
          </a:p>
          <a:p>
            <a:pPr>
              <a:defRPr/>
            </a:pPr>
            <a:r>
              <a:rPr lang="en-US" sz="2000" b="1" dirty="0">
                <a:effectLst>
                  <a:outerShdw blurRad="38100" dist="38100" dir="2700000" algn="tl">
                    <a:srgbClr val="C0C0C0"/>
                  </a:outerShdw>
                </a:effectLst>
              </a:rPr>
              <a:t>A.  How many grams of SF</a:t>
            </a:r>
            <a:r>
              <a:rPr lang="en-US" sz="2000" b="1" baseline="-25000" dirty="0">
                <a:effectLst>
                  <a:outerShdw blurRad="38100" dist="38100" dir="2700000" algn="tl">
                    <a:srgbClr val="C0C0C0"/>
                  </a:outerShdw>
                </a:effectLst>
              </a:rPr>
              <a:t>6</a:t>
            </a:r>
            <a:r>
              <a:rPr lang="en-US" sz="2000" b="1" dirty="0">
                <a:effectLst>
                  <a:outerShdw blurRad="38100" dist="38100" dir="2700000" algn="tl">
                    <a:srgbClr val="C0C0C0"/>
                  </a:outerShdw>
                </a:effectLst>
              </a:rPr>
              <a:t>(g) can be produced from 5.00 g of sulfur?                                                                                                         </a:t>
            </a:r>
          </a:p>
          <a:p>
            <a:pPr>
              <a:defRPr/>
            </a:pPr>
            <a:r>
              <a:rPr lang="en-US" sz="2000" b="1" dirty="0">
                <a:effectLst>
                  <a:outerShdw blurRad="38100" dist="38100" dir="2700000" algn="tl">
                    <a:srgbClr val="C0C0C0"/>
                  </a:outerShdw>
                </a:effectLst>
              </a:rPr>
              <a:t>B.  How many grams of fluorine are required to react with the 5.00 g of sulfur?</a:t>
            </a:r>
          </a:p>
          <a:p>
            <a:pPr>
              <a:defRPr/>
            </a:pPr>
            <a:endParaRPr lang="en-US" b="1" dirty="0">
              <a:effectLst>
                <a:outerShdw blurRad="38100" dist="38100" dir="2700000" algn="tl">
                  <a:srgbClr val="C0C0C0"/>
                </a:outerShdw>
              </a:effectLst>
            </a:endParaRPr>
          </a:p>
          <a:p>
            <a:pPr>
              <a:defRPr/>
            </a:pPr>
            <a:endParaRPr lang="en-US" sz="2000" b="1" dirty="0">
              <a:solidFill>
                <a:schemeClr val="accent6">
                  <a:lumMod val="75000"/>
                </a:schemeClr>
              </a:solidFill>
            </a:endParaRPr>
          </a:p>
          <a:p>
            <a:pPr>
              <a:defRPr/>
            </a:pPr>
            <a:endParaRPr lang="en-US" sz="2000" b="1" dirty="0">
              <a:solidFill>
                <a:schemeClr val="accent6">
                  <a:lumMod val="75000"/>
                </a:schemeClr>
              </a:solidFill>
            </a:endParaRPr>
          </a:p>
          <a:p>
            <a:pPr>
              <a:defRPr/>
            </a:pPr>
            <a:endParaRPr lang="en-US" sz="2000" b="1" dirty="0">
              <a:solidFill>
                <a:schemeClr val="accent6">
                  <a:lumMod val="75000"/>
                </a:schemeClr>
              </a:solidFill>
            </a:endParaRPr>
          </a:p>
          <a:p>
            <a:pPr>
              <a:defRPr/>
            </a:pPr>
            <a:r>
              <a:rPr lang="en-US" sz="2000" b="1" dirty="0">
                <a:solidFill>
                  <a:schemeClr val="accent6">
                    <a:lumMod val="75000"/>
                  </a:schemeClr>
                </a:solidFill>
              </a:rPr>
              <a:t>2.  </a:t>
            </a:r>
            <a:r>
              <a:rPr lang="en-US" sz="2000" b="1" dirty="0" err="1">
                <a:solidFill>
                  <a:schemeClr val="accent6">
                    <a:lumMod val="75000"/>
                  </a:schemeClr>
                </a:solidFill>
              </a:rPr>
              <a:t>Deuterated</a:t>
            </a:r>
            <a:r>
              <a:rPr lang="en-US" sz="2000" b="1" dirty="0">
                <a:solidFill>
                  <a:schemeClr val="accent6">
                    <a:lumMod val="75000"/>
                  </a:schemeClr>
                </a:solidFill>
              </a:rPr>
              <a:t> ammonia, ND</a:t>
            </a:r>
            <a:r>
              <a:rPr lang="en-US" sz="2000" b="1" baseline="-25000" dirty="0">
                <a:solidFill>
                  <a:schemeClr val="accent6">
                    <a:lumMod val="75000"/>
                  </a:schemeClr>
                </a:solidFill>
              </a:rPr>
              <a:t>3</a:t>
            </a:r>
            <a:r>
              <a:rPr lang="en-US" sz="2000" b="1" dirty="0">
                <a:solidFill>
                  <a:schemeClr val="accent6">
                    <a:lumMod val="75000"/>
                  </a:schemeClr>
                </a:solidFill>
              </a:rPr>
              <a:t>(g), can be prepared by reacting lithium nitride with heavy water, D</a:t>
            </a:r>
            <a:r>
              <a:rPr lang="en-US" sz="2000" b="1" baseline="-25000" dirty="0">
                <a:solidFill>
                  <a:schemeClr val="accent6">
                    <a:lumMod val="75000"/>
                  </a:schemeClr>
                </a:solidFill>
              </a:rPr>
              <a:t>2</a:t>
            </a:r>
            <a:r>
              <a:rPr lang="en-US" sz="2000" b="1" dirty="0">
                <a:solidFill>
                  <a:schemeClr val="accent6">
                    <a:lumMod val="75000"/>
                  </a:schemeClr>
                </a:solidFill>
              </a:rPr>
              <a:t>O(l), according to the following equation:</a:t>
            </a:r>
          </a:p>
          <a:p>
            <a:pPr algn="ctr">
              <a:defRPr/>
            </a:pPr>
            <a:r>
              <a:rPr lang="en-US" sz="2000" b="1" dirty="0">
                <a:solidFill>
                  <a:srgbClr val="008000"/>
                </a:solidFill>
              </a:rPr>
              <a:t>Li</a:t>
            </a:r>
            <a:r>
              <a:rPr lang="en-US" sz="2000" b="1" baseline="-25000" dirty="0">
                <a:solidFill>
                  <a:srgbClr val="008000"/>
                </a:solidFill>
              </a:rPr>
              <a:t>3</a:t>
            </a:r>
            <a:r>
              <a:rPr lang="en-US" sz="2000" b="1" dirty="0">
                <a:solidFill>
                  <a:srgbClr val="008000"/>
                </a:solidFill>
              </a:rPr>
              <a:t>N(s)  +  D</a:t>
            </a:r>
            <a:r>
              <a:rPr lang="en-US" sz="2000" b="1" baseline="-25000" dirty="0">
                <a:solidFill>
                  <a:srgbClr val="008000"/>
                </a:solidFill>
              </a:rPr>
              <a:t>2</a:t>
            </a:r>
            <a:r>
              <a:rPr lang="en-US" sz="2000" b="1" dirty="0">
                <a:solidFill>
                  <a:srgbClr val="008000"/>
                </a:solidFill>
              </a:rPr>
              <a:t>O(l)  </a:t>
            </a:r>
            <a:r>
              <a:rPr lang="en-US" sz="2000" b="1" dirty="0">
                <a:solidFill>
                  <a:srgbClr val="008000"/>
                </a:solidFill>
                <a:sym typeface="Symbol" pitchFamily="1" charset="2"/>
              </a:rPr>
              <a:t></a:t>
            </a:r>
            <a:r>
              <a:rPr lang="en-US" sz="2000" b="1" dirty="0">
                <a:solidFill>
                  <a:srgbClr val="008000"/>
                </a:solidFill>
              </a:rPr>
              <a:t>  </a:t>
            </a:r>
            <a:r>
              <a:rPr lang="en-US" sz="2000" b="1" dirty="0" err="1">
                <a:solidFill>
                  <a:srgbClr val="008000"/>
                </a:solidFill>
              </a:rPr>
              <a:t>LiOD</a:t>
            </a:r>
            <a:r>
              <a:rPr lang="en-US" sz="2000" b="1" dirty="0">
                <a:solidFill>
                  <a:srgbClr val="008000"/>
                </a:solidFill>
              </a:rPr>
              <a:t>(s)  +  ND</a:t>
            </a:r>
            <a:r>
              <a:rPr lang="en-US" sz="2000" b="1" baseline="-25000" dirty="0">
                <a:solidFill>
                  <a:srgbClr val="008000"/>
                </a:solidFill>
              </a:rPr>
              <a:t>3</a:t>
            </a:r>
            <a:r>
              <a:rPr lang="en-US" sz="2000" b="1" dirty="0">
                <a:solidFill>
                  <a:srgbClr val="008000"/>
                </a:solidFill>
              </a:rPr>
              <a:t>(g)</a:t>
            </a:r>
          </a:p>
          <a:p>
            <a:pPr>
              <a:defRPr/>
            </a:pPr>
            <a:r>
              <a:rPr lang="en-US" sz="2000" b="1" dirty="0">
                <a:solidFill>
                  <a:schemeClr val="accent6">
                    <a:lumMod val="75000"/>
                  </a:schemeClr>
                </a:solidFill>
                <a:effectLst>
                  <a:outerShdw blurRad="38100" dist="38100" dir="2700000" algn="tl">
                    <a:srgbClr val="C0C0C0"/>
                  </a:outerShdw>
                </a:effectLst>
              </a:rPr>
              <a:t>A.  How many milligrams of heavy water are required to produce 7.15 mg of ND</a:t>
            </a:r>
            <a:r>
              <a:rPr lang="en-US" sz="2000" b="1" baseline="-25000" dirty="0">
                <a:solidFill>
                  <a:schemeClr val="accent6">
                    <a:lumMod val="75000"/>
                  </a:schemeClr>
                </a:solidFill>
                <a:effectLst>
                  <a:outerShdw blurRad="38100" dist="38100" dir="2700000" algn="tl">
                    <a:srgbClr val="C0C0C0"/>
                  </a:outerShdw>
                </a:effectLst>
              </a:rPr>
              <a:t>3</a:t>
            </a:r>
            <a:r>
              <a:rPr lang="en-US" sz="2000" b="1" dirty="0">
                <a:solidFill>
                  <a:schemeClr val="accent6">
                    <a:lumMod val="75000"/>
                  </a:schemeClr>
                </a:solidFill>
                <a:effectLst>
                  <a:outerShdw blurRad="38100" dist="38100" dir="2700000" algn="tl">
                    <a:srgbClr val="C0C0C0"/>
                  </a:outerShdw>
                </a:effectLst>
              </a:rPr>
              <a:t>(g)?  Take the atomic mass of deuterium to be 2.014 </a:t>
            </a:r>
            <a:r>
              <a:rPr lang="en-US" sz="2000" b="1" dirty="0" err="1">
                <a:solidFill>
                  <a:schemeClr val="accent6">
                    <a:lumMod val="75000"/>
                  </a:schemeClr>
                </a:solidFill>
                <a:effectLst>
                  <a:outerShdw blurRad="38100" dist="38100" dir="2700000" algn="tl">
                    <a:srgbClr val="C0C0C0"/>
                  </a:outerShdw>
                </a:effectLst>
              </a:rPr>
              <a:t>amu</a:t>
            </a:r>
            <a:r>
              <a:rPr lang="en-US" sz="2000" b="1" dirty="0">
                <a:solidFill>
                  <a:schemeClr val="accent6">
                    <a:lumMod val="75000"/>
                  </a:schemeClr>
                </a:solidFill>
                <a:effectLst>
                  <a:outerShdw blurRad="38100" dist="38100" dir="2700000" algn="tl">
                    <a:srgbClr val="C0C0C0"/>
                  </a:outerShdw>
                </a:effectLst>
              </a:rPr>
              <a:t>.</a:t>
            </a:r>
          </a:p>
          <a:p>
            <a:pPr>
              <a:defRPr/>
            </a:pPr>
            <a:r>
              <a:rPr lang="en-US" sz="2000" b="1" dirty="0">
                <a:solidFill>
                  <a:schemeClr val="accent6">
                    <a:lumMod val="75000"/>
                  </a:schemeClr>
                </a:solidFill>
                <a:effectLst>
                  <a:outerShdw blurRad="38100" dist="38100" dir="2700000" algn="tl">
                    <a:srgbClr val="C0C0C0"/>
                  </a:outerShdw>
                </a:effectLst>
              </a:rPr>
              <a:t>B.  Given that the density of heavy water is 1.106 g/mL at room temperature, how many milliliters of heavy water are required?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152400" y="0"/>
            <a:ext cx="8839200" cy="652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a:spcBef>
                <a:spcPct val="20000"/>
              </a:spcBef>
              <a:buChar char="»"/>
              <a:defRPr sz="2000">
                <a:solidFill>
                  <a:schemeClr val="tx1"/>
                </a:solidFill>
                <a:latin typeface="Times New Roman" panose="02020603050405020304" pitchFamily="18" charset="0"/>
              </a:defRPr>
            </a:lvl5pPr>
            <a:lvl6pPr eaLnBrk="0" fontAlgn="base" hangingPunct="0">
              <a:spcBef>
                <a:spcPct val="20000"/>
              </a:spcBef>
              <a:spcAft>
                <a:spcPct val="0"/>
              </a:spcAft>
              <a:buChar char="»"/>
              <a:defRPr sz="2000">
                <a:solidFill>
                  <a:schemeClr val="tx1"/>
                </a:solidFill>
                <a:latin typeface="Times New Roman" panose="02020603050405020304" pitchFamily="18" charset="0"/>
              </a:defRPr>
            </a:lvl6pPr>
            <a:lvl7pPr eaLnBrk="0" fontAlgn="base" hangingPunct="0">
              <a:spcBef>
                <a:spcPct val="20000"/>
              </a:spcBef>
              <a:spcAft>
                <a:spcPct val="0"/>
              </a:spcAft>
              <a:buChar char="»"/>
              <a:defRPr sz="2000">
                <a:solidFill>
                  <a:schemeClr val="tx1"/>
                </a:solidFill>
                <a:latin typeface="Times New Roman" panose="02020603050405020304" pitchFamily="18" charset="0"/>
              </a:defRPr>
            </a:lvl7pPr>
            <a:lvl8pPr eaLnBrk="0" fontAlgn="base" hangingPunct="0">
              <a:spcBef>
                <a:spcPct val="20000"/>
              </a:spcBef>
              <a:spcAft>
                <a:spcPct val="0"/>
              </a:spcAft>
              <a:buChar char="»"/>
              <a:defRPr sz="2000">
                <a:solidFill>
                  <a:schemeClr val="tx1"/>
                </a:solidFill>
                <a:latin typeface="Times New Roman" panose="02020603050405020304" pitchFamily="18" charset="0"/>
              </a:defRPr>
            </a:lvl8pPr>
            <a:lvl9pPr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lvl="4" algn="ctr">
              <a:spcBef>
                <a:spcPct val="0"/>
              </a:spcBef>
              <a:buFontTx/>
              <a:buNone/>
            </a:pPr>
            <a:endParaRPr lang="en-US" altLang="en-US" sz="800"/>
          </a:p>
          <a:p>
            <a:pPr algn="ctr">
              <a:spcBef>
                <a:spcPct val="0"/>
              </a:spcBef>
              <a:buFontTx/>
              <a:buNone/>
            </a:pPr>
            <a:r>
              <a:rPr lang="en-US" altLang="en-US" sz="2400" b="1" i="1" u="sng"/>
              <a:t>Workshop ST#1 on Balancing Chemical Equations &amp; Stoichiometry</a:t>
            </a:r>
            <a:endParaRPr lang="en-US" altLang="en-US" sz="2000" u="sng"/>
          </a:p>
          <a:p>
            <a:pPr>
              <a:spcBef>
                <a:spcPct val="0"/>
              </a:spcBef>
              <a:buFontTx/>
              <a:buNone/>
            </a:pPr>
            <a:endParaRPr lang="en-US" altLang="en-US" sz="1000" u="sng"/>
          </a:p>
          <a:p>
            <a:pPr>
              <a:spcBef>
                <a:spcPct val="0"/>
              </a:spcBef>
              <a:buFontTx/>
              <a:buNone/>
            </a:pPr>
            <a:r>
              <a:rPr lang="en-US" altLang="en-US" sz="2400" b="1"/>
              <a:t>1.   Balance the following chemical equations shown below:</a:t>
            </a:r>
          </a:p>
          <a:p>
            <a:pPr>
              <a:spcBef>
                <a:spcPct val="0"/>
              </a:spcBef>
              <a:buFontTx/>
              <a:buNone/>
            </a:pPr>
            <a:r>
              <a:rPr lang="en-US" altLang="en-US" sz="2400" b="1">
                <a:solidFill>
                  <a:srgbClr val="006600"/>
                </a:solidFill>
              </a:rPr>
              <a:t>	</a:t>
            </a:r>
            <a:r>
              <a:rPr lang="en-US" altLang="en-US" sz="2000" b="1"/>
              <a:t>A.  KClO</a:t>
            </a:r>
            <a:r>
              <a:rPr lang="en-US" altLang="en-US" sz="2000" b="1" baseline="-25000"/>
              <a:t>3</a:t>
            </a:r>
            <a:r>
              <a:rPr lang="en-US" altLang="en-US" sz="2000" b="1"/>
              <a:t>(s)  </a:t>
            </a:r>
            <a:r>
              <a:rPr lang="en-US" altLang="en-US" sz="2000" b="1">
                <a:sym typeface="Symbol" panose="05050102010706020507" pitchFamily="18" charset="2"/>
              </a:rPr>
              <a:t></a:t>
            </a:r>
            <a:r>
              <a:rPr lang="en-US" altLang="en-US" sz="2000" b="1"/>
              <a:t>  KCl(s)  +  O</a:t>
            </a:r>
            <a:r>
              <a:rPr lang="en-US" altLang="en-US" sz="2000" b="1" baseline="-25000"/>
              <a:t>2</a:t>
            </a:r>
            <a:r>
              <a:rPr lang="en-US" altLang="en-US" sz="2000" b="1"/>
              <a:t>(g)</a:t>
            </a:r>
          </a:p>
          <a:p>
            <a:pPr>
              <a:spcBef>
                <a:spcPct val="0"/>
              </a:spcBef>
              <a:buFontTx/>
              <a:buNone/>
            </a:pPr>
            <a:r>
              <a:rPr lang="en-US" altLang="en-US" sz="2000" b="1"/>
              <a:t>	B.  NH</a:t>
            </a:r>
            <a:r>
              <a:rPr lang="en-US" altLang="en-US" sz="2000" b="1" baseline="-25000"/>
              <a:t>3</a:t>
            </a:r>
            <a:r>
              <a:rPr lang="en-US" altLang="en-US" sz="2000" b="1"/>
              <a:t>(g)  +  O</a:t>
            </a:r>
            <a:r>
              <a:rPr lang="en-US" altLang="en-US" sz="2000" b="1" baseline="-25000"/>
              <a:t>2</a:t>
            </a:r>
            <a:r>
              <a:rPr lang="en-US" altLang="en-US" sz="2000" b="1"/>
              <a:t>(g) </a:t>
            </a:r>
            <a:r>
              <a:rPr lang="en-US" altLang="en-US" sz="2000" b="1">
                <a:sym typeface="Symbol" panose="05050102010706020507" pitchFamily="18" charset="2"/>
              </a:rPr>
              <a:t></a:t>
            </a:r>
            <a:r>
              <a:rPr lang="en-US" altLang="en-US" sz="2000" b="1"/>
              <a:t>  N</a:t>
            </a:r>
            <a:r>
              <a:rPr lang="en-US" altLang="en-US" sz="2000" b="1" baseline="-25000"/>
              <a:t>2</a:t>
            </a:r>
            <a:r>
              <a:rPr lang="en-US" altLang="en-US" sz="2000" b="1"/>
              <a:t>(g)  +  H</a:t>
            </a:r>
            <a:r>
              <a:rPr lang="en-US" altLang="en-US" sz="2000" b="1" baseline="-25000"/>
              <a:t>2</a:t>
            </a:r>
            <a:r>
              <a:rPr lang="en-US" altLang="en-US" sz="2000" b="1"/>
              <a:t>O(g)</a:t>
            </a:r>
          </a:p>
          <a:p>
            <a:pPr>
              <a:spcBef>
                <a:spcPct val="0"/>
              </a:spcBef>
              <a:buFontTx/>
              <a:buNone/>
            </a:pPr>
            <a:r>
              <a:rPr lang="en-US" altLang="en-US" sz="2000" b="1"/>
              <a:t>	C.  Fe(s)  + H</a:t>
            </a:r>
            <a:r>
              <a:rPr lang="en-US" altLang="en-US" sz="2000" b="1" baseline="-25000"/>
              <a:t>2</a:t>
            </a:r>
            <a:r>
              <a:rPr lang="en-US" altLang="en-US" sz="2000" b="1"/>
              <a:t>O(g) </a:t>
            </a:r>
            <a:r>
              <a:rPr lang="en-US" altLang="en-US" sz="2000" b="1">
                <a:sym typeface="Symbol" panose="05050102010706020507" pitchFamily="18" charset="2"/>
              </a:rPr>
              <a:t></a:t>
            </a:r>
            <a:r>
              <a:rPr lang="en-US" altLang="en-US" sz="2000" b="1"/>
              <a:t>  Fe</a:t>
            </a:r>
            <a:r>
              <a:rPr lang="en-US" altLang="en-US" sz="2000" b="1" baseline="-25000"/>
              <a:t>3</a:t>
            </a:r>
            <a:r>
              <a:rPr lang="en-US" altLang="en-US" sz="2000" b="1"/>
              <a:t>O</a:t>
            </a:r>
            <a:r>
              <a:rPr lang="en-US" altLang="en-US" sz="2000" b="1" baseline="-25000"/>
              <a:t>4</a:t>
            </a:r>
            <a:r>
              <a:rPr lang="en-US" altLang="en-US" sz="2000" b="1"/>
              <a:t>(s)  +  H</a:t>
            </a:r>
            <a:r>
              <a:rPr lang="en-US" altLang="en-US" sz="2000" b="1" baseline="-25000"/>
              <a:t>2</a:t>
            </a:r>
            <a:r>
              <a:rPr lang="en-US" altLang="en-US" sz="2000" b="1"/>
              <a:t>(g)</a:t>
            </a:r>
          </a:p>
          <a:p>
            <a:pPr>
              <a:spcBef>
                <a:spcPct val="0"/>
              </a:spcBef>
              <a:buFontTx/>
              <a:buNone/>
            </a:pPr>
            <a:r>
              <a:rPr lang="en-US" altLang="en-US" sz="2000" b="1"/>
              <a:t>	D.  H</a:t>
            </a:r>
            <a:r>
              <a:rPr lang="en-US" altLang="en-US" sz="2000" b="1" baseline="-25000"/>
              <a:t>2</a:t>
            </a:r>
            <a:r>
              <a:rPr lang="en-US" altLang="en-US" sz="2000" b="1"/>
              <a:t>S(g)  +  SO</a:t>
            </a:r>
            <a:r>
              <a:rPr lang="en-US" altLang="en-US" sz="2000" b="1" baseline="-25000"/>
              <a:t>2</a:t>
            </a:r>
            <a:r>
              <a:rPr lang="en-US" altLang="en-US" sz="2000" b="1"/>
              <a:t>(g) </a:t>
            </a:r>
            <a:r>
              <a:rPr lang="en-US" altLang="en-US" sz="2000" b="1">
                <a:sym typeface="Symbol" panose="05050102010706020507" pitchFamily="18" charset="2"/>
              </a:rPr>
              <a:t></a:t>
            </a:r>
            <a:r>
              <a:rPr lang="en-US" altLang="en-US" sz="2000" b="1"/>
              <a:t> H</a:t>
            </a:r>
            <a:r>
              <a:rPr lang="en-US" altLang="en-US" sz="2000" b="1" baseline="-25000"/>
              <a:t>2</a:t>
            </a:r>
            <a:r>
              <a:rPr lang="en-US" altLang="en-US" sz="2000" b="1"/>
              <a:t>O(l)  +  S(s)</a:t>
            </a:r>
          </a:p>
          <a:p>
            <a:pPr>
              <a:spcBef>
                <a:spcPct val="0"/>
              </a:spcBef>
              <a:buFontTx/>
              <a:buNone/>
            </a:pPr>
            <a:endParaRPr lang="en-US" altLang="en-US" sz="1400" b="1" u="sng">
              <a:solidFill>
                <a:schemeClr val="accent2"/>
              </a:solidFill>
            </a:endParaRPr>
          </a:p>
          <a:p>
            <a:pPr>
              <a:spcBef>
                <a:spcPct val="0"/>
              </a:spcBef>
              <a:buFontTx/>
              <a:buNone/>
            </a:pPr>
            <a:endParaRPr lang="en-US" altLang="en-US" sz="1400" b="1" u="sng">
              <a:solidFill>
                <a:schemeClr val="accent2"/>
              </a:solidFill>
            </a:endParaRPr>
          </a:p>
          <a:p>
            <a:pPr>
              <a:spcBef>
                <a:spcPct val="0"/>
              </a:spcBef>
              <a:buFontTx/>
              <a:buNone/>
            </a:pPr>
            <a:endParaRPr lang="en-US" altLang="en-US" sz="1400" b="1" u="sng">
              <a:solidFill>
                <a:schemeClr val="accent2"/>
              </a:solidFill>
            </a:endParaRPr>
          </a:p>
          <a:p>
            <a:pPr>
              <a:spcBef>
                <a:spcPct val="0"/>
              </a:spcBef>
              <a:buFontTx/>
              <a:buNone/>
            </a:pPr>
            <a:r>
              <a:rPr lang="en-US" altLang="en-US" sz="2000" b="1"/>
              <a:t>2.  A frequently used method for preparing oxygen in the laboratory is by the thermal decomposition of potassium chlorate according to the following unbalanced chemical equation:</a:t>
            </a:r>
          </a:p>
          <a:p>
            <a:pPr lvl="2" algn="ctr">
              <a:spcBef>
                <a:spcPct val="0"/>
              </a:spcBef>
              <a:buFontTx/>
              <a:buNone/>
            </a:pPr>
            <a:r>
              <a:rPr lang="en-US" altLang="en-US" sz="2000" b="1">
                <a:solidFill>
                  <a:srgbClr val="006600"/>
                </a:solidFill>
              </a:rPr>
              <a:t>KClO</a:t>
            </a:r>
            <a:r>
              <a:rPr lang="en-US" altLang="en-US" sz="2000" b="1" baseline="-25000">
                <a:solidFill>
                  <a:srgbClr val="006600"/>
                </a:solidFill>
              </a:rPr>
              <a:t>3</a:t>
            </a:r>
            <a:r>
              <a:rPr lang="en-US" altLang="en-US" sz="2000" b="1">
                <a:solidFill>
                  <a:srgbClr val="006600"/>
                </a:solidFill>
              </a:rPr>
              <a:t>(s)  </a:t>
            </a:r>
            <a:r>
              <a:rPr lang="en-US" altLang="en-US" sz="2000" b="1">
                <a:solidFill>
                  <a:srgbClr val="006600"/>
                </a:solidFill>
                <a:sym typeface="Symbol" panose="05050102010706020507" pitchFamily="18" charset="2"/>
              </a:rPr>
              <a:t></a:t>
            </a:r>
            <a:r>
              <a:rPr lang="en-US" altLang="en-US" sz="2000" b="1">
                <a:solidFill>
                  <a:srgbClr val="006600"/>
                </a:solidFill>
              </a:rPr>
              <a:t>  KCl(s)  +  O</a:t>
            </a:r>
            <a:r>
              <a:rPr lang="en-US" altLang="en-US" sz="2000" b="1" baseline="-25000">
                <a:solidFill>
                  <a:srgbClr val="006600"/>
                </a:solidFill>
              </a:rPr>
              <a:t>2</a:t>
            </a:r>
            <a:r>
              <a:rPr lang="en-US" altLang="en-US" sz="2000" b="1">
                <a:solidFill>
                  <a:srgbClr val="006600"/>
                </a:solidFill>
              </a:rPr>
              <a:t>(g)</a:t>
            </a:r>
            <a:endParaRPr lang="en-US" altLang="en-US" sz="2000" b="1"/>
          </a:p>
          <a:p>
            <a:pPr>
              <a:spcBef>
                <a:spcPct val="0"/>
              </a:spcBef>
              <a:buFontTx/>
              <a:buNone/>
            </a:pPr>
            <a:r>
              <a:rPr lang="en-US" altLang="en-US" sz="2000" b="1"/>
              <a:t>How many grams of O</a:t>
            </a:r>
            <a:r>
              <a:rPr lang="en-US" altLang="en-US" sz="2000" b="1" baseline="-25000"/>
              <a:t>2</a:t>
            </a:r>
            <a:r>
              <a:rPr lang="en-US" altLang="en-US" sz="2000" b="1"/>
              <a:t>(g) can be prepared from 30.6 g of KClO</a:t>
            </a:r>
            <a:r>
              <a:rPr lang="en-US" altLang="en-US" sz="2000" b="1" baseline="-25000"/>
              <a:t>3</a:t>
            </a:r>
            <a:r>
              <a:rPr lang="en-US" altLang="en-US" sz="2000" b="1"/>
              <a:t>(s)?</a:t>
            </a:r>
          </a:p>
          <a:p>
            <a:pPr>
              <a:spcBef>
                <a:spcPct val="0"/>
              </a:spcBef>
              <a:buFontTx/>
              <a:buNone/>
            </a:pPr>
            <a:endParaRPr lang="en-US" altLang="en-US" sz="1400" b="1"/>
          </a:p>
          <a:p>
            <a:pPr>
              <a:spcBef>
                <a:spcPct val="0"/>
              </a:spcBef>
              <a:buFontTx/>
              <a:buNone/>
            </a:pPr>
            <a:endParaRPr lang="en-US" altLang="en-US" sz="1400" b="1"/>
          </a:p>
          <a:p>
            <a:pPr>
              <a:spcBef>
                <a:spcPct val="0"/>
              </a:spcBef>
              <a:buFontTx/>
              <a:buNone/>
            </a:pPr>
            <a:endParaRPr lang="en-US" altLang="en-US" sz="1400" b="1"/>
          </a:p>
          <a:p>
            <a:pPr>
              <a:spcBef>
                <a:spcPct val="0"/>
              </a:spcBef>
              <a:buFontTx/>
              <a:buNone/>
            </a:pPr>
            <a:endParaRPr lang="en-US" altLang="en-US" sz="2400" b="1"/>
          </a:p>
          <a:p>
            <a:pPr>
              <a:spcBef>
                <a:spcPct val="0"/>
              </a:spcBef>
              <a:buFontTx/>
              <a:buNone/>
            </a:pPr>
            <a:r>
              <a:rPr lang="en-US" altLang="en-US" sz="2000" b="1"/>
              <a:t>3.  Consider the combustion of propane, C</a:t>
            </a:r>
            <a:r>
              <a:rPr lang="en-US" altLang="en-US" sz="2000" b="1" baseline="-25000"/>
              <a:t>3</a:t>
            </a:r>
            <a:r>
              <a:rPr lang="en-US" altLang="en-US" sz="2000" b="1"/>
              <a:t>H</a:t>
            </a:r>
            <a:r>
              <a:rPr lang="en-US" altLang="en-US" sz="2000" b="1" baseline="-25000"/>
              <a:t>8</a:t>
            </a:r>
            <a:r>
              <a:rPr lang="en-US" altLang="en-US" sz="2000" b="1"/>
              <a:t>.</a:t>
            </a:r>
          </a:p>
          <a:p>
            <a:pPr>
              <a:spcBef>
                <a:spcPct val="0"/>
              </a:spcBef>
              <a:buFontTx/>
              <a:buNone/>
            </a:pPr>
            <a:r>
              <a:rPr lang="en-US" altLang="en-US" sz="2000" b="1"/>
              <a:t>A. How many grams of O</a:t>
            </a:r>
            <a:r>
              <a:rPr lang="en-US" altLang="en-US" sz="2000" b="1" baseline="-25000"/>
              <a:t>2</a:t>
            </a:r>
            <a:r>
              <a:rPr lang="en-US" altLang="en-US" sz="2000" b="1"/>
              <a:t> are required to burn 75.0 g of propane?</a:t>
            </a:r>
          </a:p>
          <a:p>
            <a:pPr>
              <a:spcBef>
                <a:spcPct val="0"/>
              </a:spcBef>
              <a:buFontTx/>
              <a:buNone/>
            </a:pPr>
            <a:r>
              <a:rPr lang="en-US" altLang="en-US" sz="2000" b="1"/>
              <a:t>B.  How many grams of CO</a:t>
            </a:r>
            <a:r>
              <a:rPr lang="en-US" altLang="en-US" sz="2000" b="1" baseline="-25000"/>
              <a:t>2</a:t>
            </a:r>
            <a:r>
              <a:rPr lang="en-US" altLang="en-US" sz="2000" b="1"/>
              <a:t> are produced?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a:extLst>
              <a:ext uri="{FF2B5EF4-FFF2-40B4-BE49-F238E27FC236}">
                <a16:creationId xmlns:a16="http://schemas.microsoft.com/office/drawing/2014/main" id="{1304D626-6A6C-49C7-B9B4-39A2D1C2CC19}"/>
              </a:ext>
            </a:extLst>
          </p:cNvPr>
          <p:cNvSpPr txBox="1">
            <a:spLocks noChangeArrowheads="1"/>
          </p:cNvSpPr>
          <p:nvPr/>
        </p:nvSpPr>
        <p:spPr bwMode="auto">
          <a:xfrm>
            <a:off x="212725" y="228600"/>
            <a:ext cx="8931275" cy="6432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1" algn="ctr">
              <a:defRPr/>
            </a:pPr>
            <a:r>
              <a:rPr lang="en-US" sz="2800" b="1" i="1" u="sng" dirty="0"/>
              <a:t>Limiting Reagent</a:t>
            </a:r>
            <a:endParaRPr lang="en-US" sz="2800" i="1" dirty="0"/>
          </a:p>
          <a:p>
            <a:pPr>
              <a:defRPr/>
            </a:pPr>
            <a:r>
              <a:rPr lang="en-US" b="1" dirty="0"/>
              <a:t>When chemicals are mixed together to undergo a reaction, they are often mixed in stoichiometric quantities, that is, in exactly the correct amounts so that all reactants “run out” at the same time.  However, if one or more reactant(s) is used in excess, then the scarce reagent is called the limiting reagent (or reactant).  In any stoichiometric problem, it is ESSENTIAL to determine which reactant is limiting in order to calculate correctly the amounts of products that will be formed.</a:t>
            </a:r>
          </a:p>
          <a:p>
            <a:pPr>
              <a:defRPr/>
            </a:pPr>
            <a:endParaRPr lang="en-US" b="1" dirty="0"/>
          </a:p>
          <a:p>
            <a:pPr>
              <a:defRPr/>
            </a:pPr>
            <a:r>
              <a:rPr lang="en-US" sz="2800" b="1" dirty="0">
                <a:solidFill>
                  <a:schemeClr val="accent6">
                    <a:lumMod val="75000"/>
                  </a:schemeClr>
                </a:solidFill>
                <a:effectLst>
                  <a:outerShdw blurRad="38100" dist="38100" dir="2700000" algn="tl">
                    <a:srgbClr val="C0C0C0"/>
                  </a:outerShdw>
                </a:effectLst>
              </a:rPr>
              <a:t>A mixture is prepared from 25.0 g of aluminum and 85.0 g of Fe</a:t>
            </a:r>
            <a:r>
              <a:rPr lang="en-US" sz="2800" b="1" baseline="-25000" dirty="0">
                <a:solidFill>
                  <a:schemeClr val="accent6">
                    <a:lumMod val="75000"/>
                  </a:schemeClr>
                </a:solidFill>
                <a:effectLst>
                  <a:outerShdw blurRad="38100" dist="38100" dir="2700000" algn="tl">
                    <a:srgbClr val="C0C0C0"/>
                  </a:outerShdw>
                </a:effectLst>
              </a:rPr>
              <a:t>2</a:t>
            </a:r>
            <a:r>
              <a:rPr lang="en-US" sz="2800" b="1" dirty="0">
                <a:solidFill>
                  <a:schemeClr val="accent6">
                    <a:lumMod val="75000"/>
                  </a:schemeClr>
                </a:solidFill>
                <a:effectLst>
                  <a:outerShdw blurRad="38100" dist="38100" dir="2700000" algn="tl">
                    <a:srgbClr val="C0C0C0"/>
                  </a:outerShdw>
                </a:effectLst>
              </a:rPr>
              <a:t>O</a:t>
            </a:r>
            <a:r>
              <a:rPr lang="en-US" sz="2800" b="1" baseline="-25000" dirty="0">
                <a:solidFill>
                  <a:schemeClr val="accent6">
                    <a:lumMod val="75000"/>
                  </a:schemeClr>
                </a:solidFill>
                <a:effectLst>
                  <a:outerShdw blurRad="38100" dist="38100" dir="2700000" algn="tl">
                    <a:srgbClr val="C0C0C0"/>
                  </a:outerShdw>
                </a:effectLst>
              </a:rPr>
              <a:t>3</a:t>
            </a:r>
            <a:r>
              <a:rPr lang="en-US" sz="2800" b="1" dirty="0">
                <a:solidFill>
                  <a:schemeClr val="accent6">
                    <a:lumMod val="75000"/>
                  </a:schemeClr>
                </a:solidFill>
                <a:effectLst>
                  <a:outerShdw blurRad="38100" dist="38100" dir="2700000" algn="tl">
                    <a:srgbClr val="C0C0C0"/>
                  </a:outerShdw>
                </a:effectLst>
              </a:rPr>
              <a:t>.  The reaction that occurs is described by the following equation:</a:t>
            </a:r>
          </a:p>
          <a:p>
            <a:pPr lvl="1" algn="ctr">
              <a:defRPr/>
            </a:pPr>
            <a:r>
              <a:rPr lang="en-US" sz="2800" b="1" dirty="0">
                <a:solidFill>
                  <a:schemeClr val="accent6">
                    <a:lumMod val="75000"/>
                  </a:schemeClr>
                </a:solidFill>
                <a:effectLst>
                  <a:outerShdw blurRad="38100" dist="38100" dir="2700000" algn="tl">
                    <a:srgbClr val="C0C0C0"/>
                  </a:outerShdw>
                </a:effectLst>
              </a:rPr>
              <a:t>Fe</a:t>
            </a:r>
            <a:r>
              <a:rPr lang="en-US" sz="2800" b="1" baseline="-25000" dirty="0">
                <a:solidFill>
                  <a:schemeClr val="accent6">
                    <a:lumMod val="75000"/>
                  </a:schemeClr>
                </a:solidFill>
                <a:effectLst>
                  <a:outerShdw blurRad="38100" dist="38100" dir="2700000" algn="tl">
                    <a:srgbClr val="C0C0C0"/>
                  </a:outerShdw>
                </a:effectLst>
              </a:rPr>
              <a:t>2</a:t>
            </a:r>
            <a:r>
              <a:rPr lang="en-US" sz="2800" b="1" dirty="0">
                <a:solidFill>
                  <a:schemeClr val="accent6">
                    <a:lumMod val="75000"/>
                  </a:schemeClr>
                </a:solidFill>
                <a:effectLst>
                  <a:outerShdw blurRad="38100" dist="38100" dir="2700000" algn="tl">
                    <a:srgbClr val="C0C0C0"/>
                  </a:outerShdw>
                </a:effectLst>
              </a:rPr>
              <a:t>O</a:t>
            </a:r>
            <a:r>
              <a:rPr lang="en-US" sz="2800" b="1" baseline="-25000" dirty="0">
                <a:solidFill>
                  <a:schemeClr val="accent6">
                    <a:lumMod val="75000"/>
                  </a:schemeClr>
                </a:solidFill>
                <a:effectLst>
                  <a:outerShdw blurRad="38100" dist="38100" dir="2700000" algn="tl">
                    <a:srgbClr val="C0C0C0"/>
                  </a:outerShdw>
                </a:effectLst>
              </a:rPr>
              <a:t>3</a:t>
            </a:r>
            <a:r>
              <a:rPr lang="en-US" sz="2800" b="1" dirty="0">
                <a:solidFill>
                  <a:schemeClr val="accent6">
                    <a:lumMod val="75000"/>
                  </a:schemeClr>
                </a:solidFill>
                <a:effectLst>
                  <a:outerShdw blurRad="38100" dist="38100" dir="2700000" algn="tl">
                    <a:srgbClr val="C0C0C0"/>
                  </a:outerShdw>
                </a:effectLst>
              </a:rPr>
              <a:t>(s)  +  Al(s)  </a:t>
            </a:r>
            <a:r>
              <a:rPr lang="en-US" sz="2800" b="1" dirty="0">
                <a:solidFill>
                  <a:schemeClr val="accent6">
                    <a:lumMod val="75000"/>
                  </a:schemeClr>
                </a:solidFill>
                <a:effectLst>
                  <a:outerShdw blurRad="38100" dist="38100" dir="2700000" algn="tl">
                    <a:srgbClr val="C0C0C0"/>
                  </a:outerShdw>
                </a:effectLst>
                <a:sym typeface="Symbol" pitchFamily="1" charset="2"/>
              </a:rPr>
              <a:t></a:t>
            </a:r>
            <a:r>
              <a:rPr lang="en-US" sz="2800" b="1" dirty="0">
                <a:solidFill>
                  <a:schemeClr val="accent6">
                    <a:lumMod val="75000"/>
                  </a:schemeClr>
                </a:solidFill>
                <a:effectLst>
                  <a:outerShdw blurRad="38100" dist="38100" dir="2700000" algn="tl">
                    <a:srgbClr val="C0C0C0"/>
                  </a:outerShdw>
                </a:effectLst>
              </a:rPr>
              <a:t>  Al</a:t>
            </a:r>
            <a:r>
              <a:rPr lang="en-US" sz="2800" b="1" baseline="-25000" dirty="0">
                <a:solidFill>
                  <a:schemeClr val="accent6">
                    <a:lumMod val="75000"/>
                  </a:schemeClr>
                </a:solidFill>
                <a:effectLst>
                  <a:outerShdw blurRad="38100" dist="38100" dir="2700000" algn="tl">
                    <a:srgbClr val="C0C0C0"/>
                  </a:outerShdw>
                </a:effectLst>
              </a:rPr>
              <a:t>2</a:t>
            </a:r>
            <a:r>
              <a:rPr lang="en-US" sz="2800" b="1" dirty="0">
                <a:solidFill>
                  <a:schemeClr val="accent6">
                    <a:lumMod val="75000"/>
                  </a:schemeClr>
                </a:solidFill>
                <a:effectLst>
                  <a:outerShdw blurRad="38100" dist="38100" dir="2700000" algn="tl">
                    <a:srgbClr val="C0C0C0"/>
                  </a:outerShdw>
                </a:effectLst>
              </a:rPr>
              <a:t>O</a:t>
            </a:r>
            <a:r>
              <a:rPr lang="en-US" sz="2800" b="1" baseline="-25000" dirty="0">
                <a:solidFill>
                  <a:schemeClr val="accent6">
                    <a:lumMod val="75000"/>
                  </a:schemeClr>
                </a:solidFill>
                <a:effectLst>
                  <a:outerShdw blurRad="38100" dist="38100" dir="2700000" algn="tl">
                    <a:srgbClr val="C0C0C0"/>
                  </a:outerShdw>
                </a:effectLst>
              </a:rPr>
              <a:t>3</a:t>
            </a:r>
            <a:r>
              <a:rPr lang="en-US" sz="2800" b="1" dirty="0">
                <a:solidFill>
                  <a:schemeClr val="accent6">
                    <a:lumMod val="75000"/>
                  </a:schemeClr>
                </a:solidFill>
                <a:effectLst>
                  <a:outerShdw blurRad="38100" dist="38100" dir="2700000" algn="tl">
                    <a:srgbClr val="C0C0C0"/>
                  </a:outerShdw>
                </a:effectLst>
              </a:rPr>
              <a:t>(s)  +  Fe(l)</a:t>
            </a:r>
          </a:p>
          <a:p>
            <a:pPr lvl="1">
              <a:defRPr/>
            </a:pPr>
            <a:endParaRPr lang="en-US" sz="2800" b="1" dirty="0">
              <a:solidFill>
                <a:schemeClr val="accent6">
                  <a:lumMod val="75000"/>
                </a:schemeClr>
              </a:solidFill>
              <a:effectLst>
                <a:outerShdw blurRad="38100" dist="38100" dir="2700000" algn="tl">
                  <a:srgbClr val="C0C0C0"/>
                </a:outerShdw>
              </a:effectLst>
            </a:endParaRPr>
          </a:p>
          <a:p>
            <a:pPr>
              <a:defRPr/>
            </a:pPr>
            <a:r>
              <a:rPr lang="en-US" sz="2800" b="1" dirty="0">
                <a:solidFill>
                  <a:schemeClr val="accent6">
                    <a:lumMod val="75000"/>
                  </a:schemeClr>
                </a:solidFill>
                <a:effectLst>
                  <a:outerShdw blurRad="38100" dist="38100" dir="2700000" algn="tl">
                    <a:srgbClr val="C0C0C0"/>
                  </a:outerShdw>
                </a:effectLst>
              </a:rPr>
              <a:t>How much iron is produced in the reaction?</a:t>
            </a:r>
            <a:endParaRPr lang="en-US" sz="2800" dirty="0">
              <a:solidFill>
                <a:schemeClr val="accent6">
                  <a:lumMod val="75000"/>
                </a:schemeClr>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noChangeArrowheads="1"/>
          </p:cNvSpPr>
          <p:nvPr>
            <p:ph type="title"/>
          </p:nvPr>
        </p:nvSpPr>
        <p:spPr/>
        <p:txBody>
          <a:bodyPr/>
          <a:lstStyle/>
          <a:p>
            <a:r>
              <a:rPr lang="en-US" altLang="en-US"/>
              <a:t>Theoretical Yield</a:t>
            </a:r>
            <a:endParaRPr lang="en-IN" altLang="en-US"/>
          </a:p>
        </p:txBody>
      </p:sp>
      <p:sp>
        <p:nvSpPr>
          <p:cNvPr id="12291" name="Content Placeholder 2"/>
          <p:cNvSpPr>
            <a:spLocks noGrp="1" noChangeArrowheads="1"/>
          </p:cNvSpPr>
          <p:nvPr>
            <p:ph idx="1"/>
          </p:nvPr>
        </p:nvSpPr>
        <p:spPr/>
        <p:txBody>
          <a:bodyPr/>
          <a:lstStyle/>
          <a:p>
            <a:r>
              <a:rPr lang="en-US" altLang="en-US" sz="2600">
                <a:ea typeface="ＭＳ Ｐゴシック" panose="020B0600070205080204" pitchFamily="34" charset="-128"/>
              </a:rPr>
              <a:t>The </a:t>
            </a:r>
            <a:r>
              <a:rPr lang="en-US" altLang="en-US" sz="2600" b="1">
                <a:ea typeface="ＭＳ Ｐゴシック" panose="020B0600070205080204" pitchFamily="34" charset="-128"/>
              </a:rPr>
              <a:t>theoretical yield</a:t>
            </a:r>
            <a:r>
              <a:rPr lang="en-US" altLang="en-US" sz="2600">
                <a:ea typeface="ＭＳ Ｐゴシック" panose="020B0600070205080204" pitchFamily="34" charset="-128"/>
              </a:rPr>
              <a:t> is the maximum amount of product that can be made.</a:t>
            </a:r>
          </a:p>
          <a:p>
            <a:pPr lvl="1"/>
            <a:r>
              <a:rPr lang="en-US" altLang="en-US" sz="2600">
                <a:ea typeface="ＭＳ Ｐゴシック" panose="020B0600070205080204" pitchFamily="34" charset="-128"/>
              </a:rPr>
              <a:t>In other words, it is </a:t>
            </a:r>
            <a:r>
              <a:rPr lang="en-US" altLang="ja-JP" sz="2600">
                <a:ea typeface="ＭＳ Ｐゴシック" panose="020B0600070205080204" pitchFamily="34" charset="-128"/>
              </a:rPr>
              <a:t>the amount of product possible as calculated through the stoichiometry problem.</a:t>
            </a:r>
          </a:p>
          <a:p>
            <a:r>
              <a:rPr lang="en-US" altLang="en-US" sz="2600">
                <a:ea typeface="ＭＳ Ｐゴシック" panose="020B0600070205080204" pitchFamily="34" charset="-128"/>
              </a:rPr>
              <a:t>This is different from the </a:t>
            </a:r>
            <a:r>
              <a:rPr lang="en-US" altLang="en-US" sz="2600" b="1">
                <a:ea typeface="ＭＳ Ｐゴシック" panose="020B0600070205080204" pitchFamily="34" charset="-128"/>
              </a:rPr>
              <a:t>actual yield</a:t>
            </a:r>
            <a:r>
              <a:rPr lang="en-US" altLang="en-US" sz="2600">
                <a:ea typeface="ＭＳ Ｐゴシック" panose="020B0600070205080204" pitchFamily="34" charset="-128"/>
              </a:rPr>
              <a:t>, which is the amount one actually produces and measures.</a:t>
            </a:r>
          </a:p>
        </p:txBody>
      </p:sp>
    </p:spTree>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p:cNvSpPr txBox="1">
            <a:spLocks noChangeArrowheads="1"/>
          </p:cNvSpPr>
          <p:nvPr/>
        </p:nvSpPr>
        <p:spPr bwMode="auto">
          <a:xfrm>
            <a:off x="152400" y="304800"/>
            <a:ext cx="8839200" cy="5386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lvl="2" algn="ctr">
              <a:spcBef>
                <a:spcPct val="0"/>
              </a:spcBef>
              <a:buFontTx/>
              <a:buNone/>
            </a:pPr>
            <a:r>
              <a:rPr lang="en-US" altLang="en-US" b="1" i="1" u="sng"/>
              <a:t>Workshop ST#2 on Limiting Reagent</a:t>
            </a:r>
            <a:endParaRPr lang="en-US" altLang="en-US"/>
          </a:p>
          <a:p>
            <a:pPr>
              <a:spcBef>
                <a:spcPct val="0"/>
              </a:spcBef>
              <a:buFontTx/>
              <a:buNone/>
            </a:pPr>
            <a:endParaRPr lang="en-US" altLang="en-US" sz="2400" b="1">
              <a:solidFill>
                <a:srgbClr val="660033"/>
              </a:solidFill>
            </a:endParaRPr>
          </a:p>
          <a:p>
            <a:pPr>
              <a:spcBef>
                <a:spcPct val="0"/>
              </a:spcBef>
              <a:buFontTx/>
              <a:buNone/>
            </a:pPr>
            <a:r>
              <a:rPr lang="en-US" altLang="en-US" sz="1600" b="1"/>
              <a:t>1.  Calcium sulfide can be made by heating calcium sulfate with charcoal at high temperature according to the following unbalanced chemical equation:</a:t>
            </a:r>
          </a:p>
          <a:p>
            <a:pPr>
              <a:spcBef>
                <a:spcPct val="0"/>
              </a:spcBef>
              <a:buFontTx/>
              <a:buNone/>
            </a:pPr>
            <a:r>
              <a:rPr lang="en-US" altLang="en-US" sz="1600" b="1"/>
              <a:t>                   CaSO</a:t>
            </a:r>
            <a:r>
              <a:rPr lang="en-US" altLang="en-US" sz="1600" b="1" baseline="-25000"/>
              <a:t>4</a:t>
            </a:r>
            <a:r>
              <a:rPr lang="en-US" altLang="en-US" sz="1600" b="1"/>
              <a:t>(s)  +  C(s)  </a:t>
            </a:r>
            <a:r>
              <a:rPr lang="en-US" altLang="en-US" sz="1600" b="1">
                <a:sym typeface="Symbol" panose="05050102010706020507" pitchFamily="18" charset="2"/>
              </a:rPr>
              <a:t></a:t>
            </a:r>
            <a:r>
              <a:rPr lang="en-US" altLang="en-US" sz="1600" b="1"/>
              <a:t>  CaS(s)  +  CO(g)</a:t>
            </a:r>
          </a:p>
          <a:p>
            <a:pPr>
              <a:spcBef>
                <a:spcPct val="0"/>
              </a:spcBef>
              <a:buFontTx/>
              <a:buNone/>
            </a:pPr>
            <a:r>
              <a:rPr lang="en-US" altLang="en-US" sz="1600" b="1"/>
              <a:t>How many grams of CaS(s) can be prepared from 100.0 g each of CaSO</a:t>
            </a:r>
            <a:r>
              <a:rPr lang="en-US" altLang="en-US" sz="1600" b="1" baseline="-25000"/>
              <a:t>4</a:t>
            </a:r>
            <a:r>
              <a:rPr lang="en-US" altLang="en-US" sz="1600" b="1"/>
              <a:t>(s) and C(s)?  How many grams of unreacted reactant remain at the end of this reaction?</a:t>
            </a:r>
          </a:p>
          <a:p>
            <a:pPr>
              <a:spcBef>
                <a:spcPct val="0"/>
              </a:spcBef>
              <a:buFontTx/>
              <a:buNone/>
            </a:pPr>
            <a:endParaRPr lang="en-US" altLang="en-US" sz="1600" b="1"/>
          </a:p>
          <a:p>
            <a:pPr>
              <a:spcBef>
                <a:spcPct val="0"/>
              </a:spcBef>
              <a:buFontTx/>
              <a:buNone/>
            </a:pPr>
            <a:endParaRPr lang="en-US" altLang="en-US" sz="1600" b="1"/>
          </a:p>
          <a:p>
            <a:pPr>
              <a:spcBef>
                <a:spcPct val="0"/>
              </a:spcBef>
              <a:buFontTx/>
              <a:buNone/>
            </a:pPr>
            <a:endParaRPr lang="en-US" altLang="en-US" sz="1600" b="1"/>
          </a:p>
          <a:p>
            <a:pPr>
              <a:spcBef>
                <a:spcPct val="0"/>
              </a:spcBef>
              <a:buFontTx/>
              <a:buNone/>
            </a:pPr>
            <a:endParaRPr lang="en-US" altLang="en-US" sz="1600" b="1"/>
          </a:p>
          <a:p>
            <a:pPr>
              <a:spcBef>
                <a:spcPct val="0"/>
              </a:spcBef>
              <a:buFontTx/>
              <a:buNone/>
            </a:pPr>
            <a:endParaRPr lang="en-US" altLang="en-US" sz="1600" b="1"/>
          </a:p>
          <a:p>
            <a:pPr>
              <a:spcBef>
                <a:spcPct val="0"/>
              </a:spcBef>
              <a:buFontTx/>
              <a:buNone/>
            </a:pPr>
            <a:endParaRPr lang="en-US" altLang="en-US" sz="1600" b="1"/>
          </a:p>
          <a:p>
            <a:pPr>
              <a:spcBef>
                <a:spcPct val="0"/>
              </a:spcBef>
              <a:buFontTx/>
              <a:buNone/>
            </a:pPr>
            <a:endParaRPr lang="en-US" altLang="en-US" sz="1600" b="1"/>
          </a:p>
          <a:p>
            <a:pPr>
              <a:spcBef>
                <a:spcPct val="0"/>
              </a:spcBef>
              <a:buFontTx/>
              <a:buNone/>
            </a:pPr>
            <a:endParaRPr lang="en-US" altLang="en-US" sz="1600" b="1"/>
          </a:p>
          <a:p>
            <a:pPr>
              <a:spcBef>
                <a:spcPct val="0"/>
              </a:spcBef>
              <a:buFontTx/>
              <a:buNone/>
            </a:pPr>
            <a:endParaRPr lang="en-US" altLang="en-US" sz="1600" b="1"/>
          </a:p>
          <a:p>
            <a:pPr>
              <a:spcBef>
                <a:spcPct val="0"/>
              </a:spcBef>
              <a:buFontTx/>
              <a:buNone/>
            </a:pPr>
            <a:r>
              <a:rPr lang="en-US" altLang="en-US" sz="1600" b="1"/>
              <a:t>2.  If 21.4 g of solid zinc are treated with 3.13 L 0.200 M HCl, how many grams of hydrogen gas will theoretically be formed?  How much of which reactant will be left unreacted?  The products of this reaction are hydrogen gas and zinc chloride.</a:t>
            </a:r>
          </a:p>
          <a:p>
            <a:pPr>
              <a:spcBef>
                <a:spcPct val="0"/>
              </a:spcBef>
              <a:buFontTx/>
              <a:buNone/>
            </a:pPr>
            <a:endParaRPr lang="en-US" altLang="en-US" sz="2400" b="1">
              <a:solidFill>
                <a:srgbClr val="008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339" name="Object 3"/>
          <p:cNvGraphicFramePr>
            <a:graphicFrameLocks noChangeAspect="1"/>
          </p:cNvGraphicFramePr>
          <p:nvPr>
            <p:extLst>
              <p:ext uri="{D42A27DB-BD31-4B8C-83A1-F6EECF244321}">
                <p14:modId xmlns:p14="http://schemas.microsoft.com/office/powerpoint/2010/main" val="876467593"/>
              </p:ext>
            </p:extLst>
          </p:nvPr>
        </p:nvGraphicFramePr>
        <p:xfrm>
          <a:off x="3962400" y="762000"/>
          <a:ext cx="4191000" cy="838200"/>
        </p:xfrm>
        <a:graphic>
          <a:graphicData uri="http://schemas.openxmlformats.org/presentationml/2006/ole">
            <mc:AlternateContent xmlns:mc="http://schemas.openxmlformats.org/markup-compatibility/2006">
              <mc:Choice xmlns:v="urn:schemas-microsoft-com:vml" Requires="v">
                <p:oleObj spid="_x0000_s14342" r:id="rId3" imgW="1447800" imgH="393192" progId="">
                  <p:embed/>
                </p:oleObj>
              </mc:Choice>
              <mc:Fallback>
                <p:oleObj r:id="rId3" imgW="1447800" imgH="393192" progId="">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62400" y="762000"/>
                        <a:ext cx="4191000" cy="838200"/>
                      </a:xfrm>
                      <a:prstGeom prst="rect">
                        <a:avLst/>
                      </a:prstGeom>
                      <a:noFill/>
                      <a:ln>
                        <a:noFill/>
                      </a:ln>
                      <a:effectLst/>
                    </p:spPr>
                  </p:pic>
                </p:oleObj>
              </mc:Fallback>
            </mc:AlternateContent>
          </a:graphicData>
        </a:graphic>
      </p:graphicFrame>
      <p:sp>
        <p:nvSpPr>
          <p:cNvPr id="10242" name="Text Box 2">
            <a:extLst>
              <a:ext uri="{FF2B5EF4-FFF2-40B4-BE49-F238E27FC236}">
                <a16:creationId xmlns:a16="http://schemas.microsoft.com/office/drawing/2014/main" id="{E8C0E5A3-91D8-49F6-A997-FA467C573F2F}"/>
              </a:ext>
            </a:extLst>
          </p:cNvPr>
          <p:cNvSpPr txBox="1">
            <a:spLocks noChangeArrowheads="1"/>
          </p:cNvSpPr>
          <p:nvPr/>
        </p:nvSpPr>
        <p:spPr bwMode="auto">
          <a:xfrm>
            <a:off x="152400" y="228600"/>
            <a:ext cx="8839200" cy="6249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1" algn="ctr">
              <a:defRPr/>
            </a:pPr>
            <a:r>
              <a:rPr lang="en-US" b="1" i="1" u="sng" dirty="0"/>
              <a:t>Percentage Yield - lecture questions</a:t>
            </a:r>
            <a:r>
              <a:rPr lang="en-US" i="1" dirty="0"/>
              <a:t>	</a:t>
            </a:r>
          </a:p>
          <a:p>
            <a:pPr lvl="1">
              <a:defRPr/>
            </a:pPr>
            <a:endParaRPr lang="en-US" i="1" dirty="0"/>
          </a:p>
          <a:p>
            <a:pPr lvl="1">
              <a:defRPr/>
            </a:pPr>
            <a:r>
              <a:rPr lang="en-US" dirty="0"/>
              <a:t>		Percent yield =</a:t>
            </a:r>
          </a:p>
          <a:p>
            <a:pPr>
              <a:defRPr/>
            </a:pPr>
            <a:endParaRPr lang="en-US" dirty="0"/>
          </a:p>
          <a:p>
            <a:pPr>
              <a:defRPr/>
            </a:pPr>
            <a:r>
              <a:rPr lang="en-US" sz="2800" b="1" dirty="0">
                <a:solidFill>
                  <a:schemeClr val="accent2"/>
                </a:solidFill>
                <a:effectLst>
                  <a:outerShdw blurRad="38100" dist="38100" dir="2700000" algn="tl">
                    <a:srgbClr val="C0C0C0"/>
                  </a:outerShdw>
                </a:effectLst>
              </a:rPr>
              <a:t>1.  Liquid tin(IV) chloride can be made by heating tin in an atmosphere of dry chlorine.  If the percentage yield of this process is 64.3%, then how many grams of tin are required to produce 0.106 g of the product?</a:t>
            </a:r>
            <a:endParaRPr lang="en-US" sz="2800" b="1" dirty="0">
              <a:effectLst>
                <a:outerShdw blurRad="38100" dist="38100" dir="2700000" algn="tl">
                  <a:srgbClr val="C0C0C0"/>
                </a:outerShdw>
              </a:effectLst>
            </a:endParaRPr>
          </a:p>
          <a:p>
            <a:pPr>
              <a:defRPr/>
            </a:pPr>
            <a:endParaRPr lang="en-US" sz="2800" b="1" dirty="0">
              <a:effectLst>
                <a:outerShdw blurRad="38100" dist="38100" dir="2700000" algn="tl">
                  <a:srgbClr val="C0C0C0"/>
                </a:outerShdw>
              </a:effectLst>
            </a:endParaRPr>
          </a:p>
          <a:p>
            <a:pPr>
              <a:defRPr/>
            </a:pPr>
            <a:r>
              <a:rPr lang="en-US" sz="2800" b="1" dirty="0">
                <a:effectLst>
                  <a:outerShdw blurRad="38100" dist="38100" dir="2700000" algn="tl">
                    <a:srgbClr val="C0C0C0"/>
                  </a:outerShdw>
                </a:effectLst>
              </a:rPr>
              <a:t>2.  Aluminum burns in bromine, producing aluminum bromide.  When 6.0 g of aluminum was reacted with an excess of bromine, 50.3 g of aluminum bromide was isolated.  Calculate the theoretical and percent yield of this reaction.</a:t>
            </a:r>
          </a:p>
          <a:p>
            <a:pPr>
              <a:defRPr/>
            </a:pPr>
            <a:endParaRPr lang="en-US" sz="2800" b="1" dirty="0">
              <a:effectLst>
                <a:outerShdw blurRad="38100" dist="38100" dir="2700000" algn="tl">
                  <a:srgbClr val="C0C0C0"/>
                </a:outerShdw>
              </a:effectLst>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443</TotalTime>
  <Words>2350</Words>
  <Application>Microsoft Office PowerPoint</Application>
  <PresentationFormat>On-screen Show (4:3)</PresentationFormat>
  <Paragraphs>229</Paragraphs>
  <Slides>18</Slides>
  <Notes>5</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18</vt:i4>
      </vt:variant>
    </vt:vector>
  </HeadingPairs>
  <TitlesOfParts>
    <vt:vector size="24" baseType="lpstr">
      <vt:lpstr>ＭＳ Ｐゴシック</vt:lpstr>
      <vt:lpstr>Arial</vt:lpstr>
      <vt:lpstr>Symbol</vt:lpstr>
      <vt:lpstr>Times New Roman</vt:lpstr>
      <vt:lpstr>Default Design</vt:lpstr>
      <vt:lpstr>Equation</vt:lpstr>
      <vt:lpstr>PowerPoint Presentation</vt:lpstr>
      <vt:lpstr>Reaction Stoichiometry</vt:lpstr>
      <vt:lpstr>Predicting Amounts from Stoichiometry</vt:lpstr>
      <vt:lpstr>PowerPoint Presentation</vt:lpstr>
      <vt:lpstr>PowerPoint Presentation</vt:lpstr>
      <vt:lpstr>PowerPoint Presentation</vt:lpstr>
      <vt:lpstr>Theoretical Yield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terry boan</dc:creator>
  <cp:lastModifiedBy>Boan, Terry A.</cp:lastModifiedBy>
  <cp:revision>68</cp:revision>
  <dcterms:created xsi:type="dcterms:W3CDTF">2005-08-18T21:44:22Z</dcterms:created>
  <dcterms:modified xsi:type="dcterms:W3CDTF">2020-06-06T18:39:35Z</dcterms:modified>
</cp:coreProperties>
</file>